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AEB994-57C3-473C-B8F5-E859613B3BE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5F92234F-7136-4C47-A63A-1848F2621F7A}">
      <dgm:prSet phldrT="[Text]" custT="1"/>
      <dgm:spPr/>
      <dgm:t>
        <a:bodyPr/>
        <a:lstStyle/>
        <a:p>
          <a:r>
            <a:rPr lang="en-US" sz="2400" dirty="0"/>
            <a:t>Planning</a:t>
          </a:r>
        </a:p>
      </dgm:t>
    </dgm:pt>
    <dgm:pt modelId="{A53F66D9-DB45-49A0-98EE-D664C9FB864E}" type="parTrans" cxnId="{4607084E-8683-4173-9535-707AD139EFDD}">
      <dgm:prSet/>
      <dgm:spPr/>
      <dgm:t>
        <a:bodyPr/>
        <a:lstStyle/>
        <a:p>
          <a:endParaRPr lang="en-US"/>
        </a:p>
      </dgm:t>
    </dgm:pt>
    <dgm:pt modelId="{E4BC9BFE-D081-4747-A9A1-A12689107DA9}" type="sibTrans" cxnId="{4607084E-8683-4173-9535-707AD139EFDD}">
      <dgm:prSet/>
      <dgm:spPr/>
      <dgm:t>
        <a:bodyPr/>
        <a:lstStyle/>
        <a:p>
          <a:endParaRPr lang="en-US"/>
        </a:p>
      </dgm:t>
    </dgm:pt>
    <dgm:pt modelId="{5FD956B9-BD40-40B7-A6E8-68636EAA68CA}">
      <dgm:prSet phldrT="[Text]" custT="1"/>
      <dgm:spPr/>
      <dgm:t>
        <a:bodyPr/>
        <a:lstStyle/>
        <a:p>
          <a:r>
            <a:rPr lang="en-US" sz="2000" dirty="0"/>
            <a:t>Allocation of Resources</a:t>
          </a:r>
        </a:p>
      </dgm:t>
    </dgm:pt>
    <dgm:pt modelId="{AB48DE77-A07D-45C0-B734-BF5A1BDE87CC}" type="parTrans" cxnId="{E6E97F47-86A7-48F6-A525-FDBF22771574}">
      <dgm:prSet/>
      <dgm:spPr/>
      <dgm:t>
        <a:bodyPr/>
        <a:lstStyle/>
        <a:p>
          <a:endParaRPr lang="en-US"/>
        </a:p>
      </dgm:t>
    </dgm:pt>
    <dgm:pt modelId="{D66BFB54-83AD-4454-B702-18D5260771A2}" type="sibTrans" cxnId="{E6E97F47-86A7-48F6-A525-FDBF22771574}">
      <dgm:prSet/>
      <dgm:spPr/>
      <dgm:t>
        <a:bodyPr/>
        <a:lstStyle/>
        <a:p>
          <a:endParaRPr lang="en-US"/>
        </a:p>
      </dgm:t>
    </dgm:pt>
    <dgm:pt modelId="{954273ED-EE94-4EE3-8B59-D507A328CDC5}">
      <dgm:prSet phldrT="[Text]" custT="1"/>
      <dgm:spPr/>
      <dgm:t>
        <a:bodyPr/>
        <a:lstStyle/>
        <a:p>
          <a:r>
            <a:rPr lang="en-US" sz="2100" dirty="0"/>
            <a:t>Defining roles and responsibilities</a:t>
          </a:r>
        </a:p>
      </dgm:t>
    </dgm:pt>
    <dgm:pt modelId="{26190D12-CA24-4CB8-AD9F-BF052C29BDDA}" type="parTrans" cxnId="{A8C071FC-A84F-497F-843F-B5C4D86159D2}">
      <dgm:prSet/>
      <dgm:spPr/>
      <dgm:t>
        <a:bodyPr/>
        <a:lstStyle/>
        <a:p>
          <a:endParaRPr lang="en-US"/>
        </a:p>
      </dgm:t>
    </dgm:pt>
    <dgm:pt modelId="{F5CCFD1C-67CF-470D-AA99-614B67D47142}" type="sibTrans" cxnId="{A8C071FC-A84F-497F-843F-B5C4D86159D2}">
      <dgm:prSet/>
      <dgm:spPr/>
      <dgm:t>
        <a:bodyPr/>
        <a:lstStyle/>
        <a:p>
          <a:endParaRPr lang="en-US"/>
        </a:p>
      </dgm:t>
    </dgm:pt>
    <dgm:pt modelId="{12F2C239-06A2-425B-A972-9C51652342B4}">
      <dgm:prSet phldrT="[Text]" custT="1"/>
      <dgm:spPr/>
      <dgm:t>
        <a:bodyPr/>
        <a:lstStyle/>
        <a:p>
          <a:r>
            <a:rPr lang="en-US" sz="2000" dirty="0"/>
            <a:t>Ensure risk minimization</a:t>
          </a:r>
        </a:p>
      </dgm:t>
    </dgm:pt>
    <dgm:pt modelId="{3C7F4F2E-58D3-42B3-88C6-50E63A5CCA02}" type="parTrans" cxnId="{EDBC8EB3-942E-44A8-B712-3A13EEE25FD7}">
      <dgm:prSet/>
      <dgm:spPr/>
      <dgm:t>
        <a:bodyPr/>
        <a:lstStyle/>
        <a:p>
          <a:endParaRPr lang="en-US"/>
        </a:p>
      </dgm:t>
    </dgm:pt>
    <dgm:pt modelId="{65112E20-17F4-4E4E-A0B5-28D0F6BBF38F}" type="sibTrans" cxnId="{EDBC8EB3-942E-44A8-B712-3A13EEE25FD7}">
      <dgm:prSet/>
      <dgm:spPr/>
      <dgm:t>
        <a:bodyPr/>
        <a:lstStyle/>
        <a:p>
          <a:endParaRPr lang="en-US"/>
        </a:p>
      </dgm:t>
    </dgm:pt>
    <dgm:pt modelId="{92E21D3E-971B-496C-BB51-FB183DF5C47D}">
      <dgm:prSet phldrT="[Text]" custT="1"/>
      <dgm:spPr/>
      <dgm:t>
        <a:bodyPr/>
        <a:lstStyle/>
        <a:p>
          <a:r>
            <a:rPr lang="en-US" sz="2000" dirty="0"/>
            <a:t>On-time delivery/Execution</a:t>
          </a:r>
        </a:p>
      </dgm:t>
    </dgm:pt>
    <dgm:pt modelId="{C4343908-0CAA-4443-90A4-FB465D4B7851}" type="parTrans" cxnId="{3B0010BB-EB11-485A-982D-BE19133C62E9}">
      <dgm:prSet/>
      <dgm:spPr/>
      <dgm:t>
        <a:bodyPr/>
        <a:lstStyle/>
        <a:p>
          <a:endParaRPr lang="en-US"/>
        </a:p>
      </dgm:t>
    </dgm:pt>
    <dgm:pt modelId="{37CAE171-418F-41CA-B520-50A0C781D30A}" type="sibTrans" cxnId="{3B0010BB-EB11-485A-982D-BE19133C62E9}">
      <dgm:prSet/>
      <dgm:spPr/>
      <dgm:t>
        <a:bodyPr/>
        <a:lstStyle/>
        <a:p>
          <a:endParaRPr lang="en-US"/>
        </a:p>
      </dgm:t>
    </dgm:pt>
    <dgm:pt modelId="{29E31AAC-0D0E-4CE5-8CFB-6C2B1E3F1FA6}" type="pres">
      <dgm:prSet presAssocID="{95AEB994-57C3-473C-B8F5-E859613B3BE9}" presName="cycle" presStyleCnt="0">
        <dgm:presLayoutVars>
          <dgm:dir/>
          <dgm:resizeHandles val="exact"/>
        </dgm:presLayoutVars>
      </dgm:prSet>
      <dgm:spPr/>
    </dgm:pt>
    <dgm:pt modelId="{CD80E289-DD6E-47EC-ADE8-A7B9A411A269}" type="pres">
      <dgm:prSet presAssocID="{5F92234F-7136-4C47-A63A-1848F2621F7A}" presName="node" presStyleLbl="node1" presStyleIdx="0" presStyleCnt="5" custScaleX="146259">
        <dgm:presLayoutVars>
          <dgm:bulletEnabled val="1"/>
        </dgm:presLayoutVars>
      </dgm:prSet>
      <dgm:spPr/>
    </dgm:pt>
    <dgm:pt modelId="{D96325D0-1FFF-48F0-9FAD-8FCE40BE28FA}" type="pres">
      <dgm:prSet presAssocID="{E4BC9BFE-D081-4747-A9A1-A12689107DA9}" presName="sibTrans" presStyleLbl="sibTrans2D1" presStyleIdx="0" presStyleCnt="5"/>
      <dgm:spPr/>
    </dgm:pt>
    <dgm:pt modelId="{F0134B0E-AC41-4E38-A87E-3B5D0B79C018}" type="pres">
      <dgm:prSet presAssocID="{E4BC9BFE-D081-4747-A9A1-A12689107DA9}" presName="connectorText" presStyleLbl="sibTrans2D1" presStyleIdx="0" presStyleCnt="5"/>
      <dgm:spPr/>
    </dgm:pt>
    <dgm:pt modelId="{C11E44AC-3933-45C0-9728-C78D778446DA}" type="pres">
      <dgm:prSet presAssocID="{5FD956B9-BD40-40B7-A6E8-68636EAA68CA}" presName="node" presStyleLbl="node1" presStyleIdx="1" presStyleCnt="5" custScaleX="138460" custRadScaleRad="110015" custRadScaleInc="9793">
        <dgm:presLayoutVars>
          <dgm:bulletEnabled val="1"/>
        </dgm:presLayoutVars>
      </dgm:prSet>
      <dgm:spPr/>
    </dgm:pt>
    <dgm:pt modelId="{8C0E1C9B-1BE8-4A26-AEB4-5C38713C3432}" type="pres">
      <dgm:prSet presAssocID="{D66BFB54-83AD-4454-B702-18D5260771A2}" presName="sibTrans" presStyleLbl="sibTrans2D1" presStyleIdx="1" presStyleCnt="5"/>
      <dgm:spPr/>
    </dgm:pt>
    <dgm:pt modelId="{0A97AE50-CCD0-4FF3-A00A-5610ADECAA9E}" type="pres">
      <dgm:prSet presAssocID="{D66BFB54-83AD-4454-B702-18D5260771A2}" presName="connectorText" presStyleLbl="sibTrans2D1" presStyleIdx="1" presStyleCnt="5"/>
      <dgm:spPr/>
    </dgm:pt>
    <dgm:pt modelId="{86692425-4A0F-44B8-956E-1709C36DF167}" type="pres">
      <dgm:prSet presAssocID="{954273ED-EE94-4EE3-8B59-D507A328CDC5}" presName="node" presStyleLbl="node1" presStyleIdx="2" presStyleCnt="5" custScaleX="165054" custRadScaleRad="109794" custRadScaleInc="-21250">
        <dgm:presLayoutVars>
          <dgm:bulletEnabled val="1"/>
        </dgm:presLayoutVars>
      </dgm:prSet>
      <dgm:spPr/>
    </dgm:pt>
    <dgm:pt modelId="{30107598-D80F-4513-B7AD-CCD39C03AE28}" type="pres">
      <dgm:prSet presAssocID="{F5CCFD1C-67CF-470D-AA99-614B67D47142}" presName="sibTrans" presStyleLbl="sibTrans2D1" presStyleIdx="2" presStyleCnt="5"/>
      <dgm:spPr/>
    </dgm:pt>
    <dgm:pt modelId="{531E41C3-E7F1-4216-9429-15BA279EB662}" type="pres">
      <dgm:prSet presAssocID="{F5CCFD1C-67CF-470D-AA99-614B67D47142}" presName="connectorText" presStyleLbl="sibTrans2D1" presStyleIdx="2" presStyleCnt="5"/>
      <dgm:spPr/>
    </dgm:pt>
    <dgm:pt modelId="{EB20EC79-199B-42B6-8E77-5CCB55BF4D2C}" type="pres">
      <dgm:prSet presAssocID="{12F2C239-06A2-425B-A972-9C51652342B4}" presName="node" presStyleLbl="node1" presStyleIdx="3" presStyleCnt="5" custScaleX="159383" custRadScaleRad="127343" custRadScaleInc="42005">
        <dgm:presLayoutVars>
          <dgm:bulletEnabled val="1"/>
        </dgm:presLayoutVars>
      </dgm:prSet>
      <dgm:spPr/>
    </dgm:pt>
    <dgm:pt modelId="{614A98DB-AA31-433A-BFB3-E8B76B16C250}" type="pres">
      <dgm:prSet presAssocID="{65112E20-17F4-4E4E-A0B5-28D0F6BBF38F}" presName="sibTrans" presStyleLbl="sibTrans2D1" presStyleIdx="3" presStyleCnt="5"/>
      <dgm:spPr/>
    </dgm:pt>
    <dgm:pt modelId="{ECEDE70E-4F7C-4536-94F2-0CA33B153C3B}" type="pres">
      <dgm:prSet presAssocID="{65112E20-17F4-4E4E-A0B5-28D0F6BBF38F}" presName="connectorText" presStyleLbl="sibTrans2D1" presStyleIdx="3" presStyleCnt="5"/>
      <dgm:spPr/>
    </dgm:pt>
    <dgm:pt modelId="{0E8F3F1E-A285-4F2C-964E-EEAB4B4CCAA5}" type="pres">
      <dgm:prSet presAssocID="{92E21D3E-971B-496C-BB51-FB183DF5C47D}" presName="node" presStyleLbl="node1" presStyleIdx="4" presStyleCnt="5" custScaleX="137695" custRadScaleRad="130305" custRadScaleInc="-10057">
        <dgm:presLayoutVars>
          <dgm:bulletEnabled val="1"/>
        </dgm:presLayoutVars>
      </dgm:prSet>
      <dgm:spPr/>
    </dgm:pt>
    <dgm:pt modelId="{61B2784F-40C7-4C4C-BE57-ECE7C710255B}" type="pres">
      <dgm:prSet presAssocID="{37CAE171-418F-41CA-B520-50A0C781D30A}" presName="sibTrans" presStyleLbl="sibTrans2D1" presStyleIdx="4" presStyleCnt="5"/>
      <dgm:spPr/>
    </dgm:pt>
    <dgm:pt modelId="{8F73D90C-DFE1-45C5-ACAE-86D2E4266EE2}" type="pres">
      <dgm:prSet presAssocID="{37CAE171-418F-41CA-B520-50A0C781D30A}" presName="connectorText" presStyleLbl="sibTrans2D1" presStyleIdx="4" presStyleCnt="5"/>
      <dgm:spPr/>
    </dgm:pt>
  </dgm:ptLst>
  <dgm:cxnLst>
    <dgm:cxn modelId="{499A3F21-07FE-4D1F-AB41-48730FC36D1D}" type="presOf" srcId="{D66BFB54-83AD-4454-B702-18D5260771A2}" destId="{0A97AE50-CCD0-4FF3-A00A-5610ADECAA9E}" srcOrd="1" destOrd="0" presId="urn:microsoft.com/office/officeart/2005/8/layout/cycle2"/>
    <dgm:cxn modelId="{2F63FC32-D931-4043-BBA8-D6A6A165BC96}" type="presOf" srcId="{954273ED-EE94-4EE3-8B59-D507A328CDC5}" destId="{86692425-4A0F-44B8-956E-1709C36DF167}" srcOrd="0" destOrd="0" presId="urn:microsoft.com/office/officeart/2005/8/layout/cycle2"/>
    <dgm:cxn modelId="{CAE9953B-CD40-402B-ABCE-16830072406D}" type="presOf" srcId="{D66BFB54-83AD-4454-B702-18D5260771A2}" destId="{8C0E1C9B-1BE8-4A26-AEB4-5C38713C3432}" srcOrd="0" destOrd="0" presId="urn:microsoft.com/office/officeart/2005/8/layout/cycle2"/>
    <dgm:cxn modelId="{4D94E363-5B9E-4BA7-8046-488B7B266C28}" type="presOf" srcId="{65112E20-17F4-4E4E-A0B5-28D0F6BBF38F}" destId="{ECEDE70E-4F7C-4536-94F2-0CA33B153C3B}" srcOrd="1" destOrd="0" presId="urn:microsoft.com/office/officeart/2005/8/layout/cycle2"/>
    <dgm:cxn modelId="{E6E97F47-86A7-48F6-A525-FDBF22771574}" srcId="{95AEB994-57C3-473C-B8F5-E859613B3BE9}" destId="{5FD956B9-BD40-40B7-A6E8-68636EAA68CA}" srcOrd="1" destOrd="0" parTransId="{AB48DE77-A07D-45C0-B734-BF5A1BDE87CC}" sibTransId="{D66BFB54-83AD-4454-B702-18D5260771A2}"/>
    <dgm:cxn modelId="{BC397949-79DA-4CE3-84F5-D0A74C44F249}" type="presOf" srcId="{12F2C239-06A2-425B-A972-9C51652342B4}" destId="{EB20EC79-199B-42B6-8E77-5CCB55BF4D2C}" srcOrd="0" destOrd="0" presId="urn:microsoft.com/office/officeart/2005/8/layout/cycle2"/>
    <dgm:cxn modelId="{4607084E-8683-4173-9535-707AD139EFDD}" srcId="{95AEB994-57C3-473C-B8F5-E859613B3BE9}" destId="{5F92234F-7136-4C47-A63A-1848F2621F7A}" srcOrd="0" destOrd="0" parTransId="{A53F66D9-DB45-49A0-98EE-D664C9FB864E}" sibTransId="{E4BC9BFE-D081-4747-A9A1-A12689107DA9}"/>
    <dgm:cxn modelId="{3D43C451-3CB7-4DD8-89B8-2BAF3B1091E4}" type="presOf" srcId="{92E21D3E-971B-496C-BB51-FB183DF5C47D}" destId="{0E8F3F1E-A285-4F2C-964E-EEAB4B4CCAA5}" srcOrd="0" destOrd="0" presId="urn:microsoft.com/office/officeart/2005/8/layout/cycle2"/>
    <dgm:cxn modelId="{33DFDC73-481C-4471-AABC-CC31BEA18030}" type="presOf" srcId="{E4BC9BFE-D081-4747-A9A1-A12689107DA9}" destId="{F0134B0E-AC41-4E38-A87E-3B5D0B79C018}" srcOrd="1" destOrd="0" presId="urn:microsoft.com/office/officeart/2005/8/layout/cycle2"/>
    <dgm:cxn modelId="{BEB66359-8D56-4B7C-BE00-80A563B00FDF}" type="presOf" srcId="{65112E20-17F4-4E4E-A0B5-28D0F6BBF38F}" destId="{614A98DB-AA31-433A-BFB3-E8B76B16C250}" srcOrd="0" destOrd="0" presId="urn:microsoft.com/office/officeart/2005/8/layout/cycle2"/>
    <dgm:cxn modelId="{FDF4D585-3A10-4371-BCD8-139FEBE2AFB6}" type="presOf" srcId="{5F92234F-7136-4C47-A63A-1848F2621F7A}" destId="{CD80E289-DD6E-47EC-ADE8-A7B9A411A269}" srcOrd="0" destOrd="0" presId="urn:microsoft.com/office/officeart/2005/8/layout/cycle2"/>
    <dgm:cxn modelId="{A2A0EC86-51CB-4AA2-99D2-D4F3302CB61B}" type="presOf" srcId="{F5CCFD1C-67CF-470D-AA99-614B67D47142}" destId="{30107598-D80F-4513-B7AD-CCD39C03AE28}" srcOrd="0" destOrd="0" presId="urn:microsoft.com/office/officeart/2005/8/layout/cycle2"/>
    <dgm:cxn modelId="{B5C48F88-60E4-41EA-AB95-4AF3652420B3}" type="presOf" srcId="{95AEB994-57C3-473C-B8F5-E859613B3BE9}" destId="{29E31AAC-0D0E-4CE5-8CFB-6C2B1E3F1FA6}" srcOrd="0" destOrd="0" presId="urn:microsoft.com/office/officeart/2005/8/layout/cycle2"/>
    <dgm:cxn modelId="{F14047A9-3DB5-4231-9497-9ECEA66850E4}" type="presOf" srcId="{37CAE171-418F-41CA-B520-50A0C781D30A}" destId="{8F73D90C-DFE1-45C5-ACAE-86D2E4266EE2}" srcOrd="1" destOrd="0" presId="urn:microsoft.com/office/officeart/2005/8/layout/cycle2"/>
    <dgm:cxn modelId="{0CC369AC-353C-45F1-9436-0DA8F0E3FFFF}" type="presOf" srcId="{37CAE171-418F-41CA-B520-50A0C781D30A}" destId="{61B2784F-40C7-4C4C-BE57-ECE7C710255B}" srcOrd="0" destOrd="0" presId="urn:microsoft.com/office/officeart/2005/8/layout/cycle2"/>
    <dgm:cxn modelId="{EDBC8EB3-942E-44A8-B712-3A13EEE25FD7}" srcId="{95AEB994-57C3-473C-B8F5-E859613B3BE9}" destId="{12F2C239-06A2-425B-A972-9C51652342B4}" srcOrd="3" destOrd="0" parTransId="{3C7F4F2E-58D3-42B3-88C6-50E63A5CCA02}" sibTransId="{65112E20-17F4-4E4E-A0B5-28D0F6BBF38F}"/>
    <dgm:cxn modelId="{3B0010BB-EB11-485A-982D-BE19133C62E9}" srcId="{95AEB994-57C3-473C-B8F5-E859613B3BE9}" destId="{92E21D3E-971B-496C-BB51-FB183DF5C47D}" srcOrd="4" destOrd="0" parTransId="{C4343908-0CAA-4443-90A4-FB465D4B7851}" sibTransId="{37CAE171-418F-41CA-B520-50A0C781D30A}"/>
    <dgm:cxn modelId="{582A36BE-FA97-4008-8223-345F85E0826D}" type="presOf" srcId="{E4BC9BFE-D081-4747-A9A1-A12689107DA9}" destId="{D96325D0-1FFF-48F0-9FAD-8FCE40BE28FA}" srcOrd="0" destOrd="0" presId="urn:microsoft.com/office/officeart/2005/8/layout/cycle2"/>
    <dgm:cxn modelId="{9B2100EB-D380-4253-BC1F-C0D4F211A327}" type="presOf" srcId="{5FD956B9-BD40-40B7-A6E8-68636EAA68CA}" destId="{C11E44AC-3933-45C0-9728-C78D778446DA}" srcOrd="0" destOrd="0" presId="urn:microsoft.com/office/officeart/2005/8/layout/cycle2"/>
    <dgm:cxn modelId="{362C13FC-0B19-4C89-8C8C-04688AEA3E51}" type="presOf" srcId="{F5CCFD1C-67CF-470D-AA99-614B67D47142}" destId="{531E41C3-E7F1-4216-9429-15BA279EB662}" srcOrd="1" destOrd="0" presId="urn:microsoft.com/office/officeart/2005/8/layout/cycle2"/>
    <dgm:cxn modelId="{A8C071FC-A84F-497F-843F-B5C4D86159D2}" srcId="{95AEB994-57C3-473C-B8F5-E859613B3BE9}" destId="{954273ED-EE94-4EE3-8B59-D507A328CDC5}" srcOrd="2" destOrd="0" parTransId="{26190D12-CA24-4CB8-AD9F-BF052C29BDDA}" sibTransId="{F5CCFD1C-67CF-470D-AA99-614B67D47142}"/>
    <dgm:cxn modelId="{D3656821-9A41-4E79-9D72-A1A7B203B94E}" type="presParOf" srcId="{29E31AAC-0D0E-4CE5-8CFB-6C2B1E3F1FA6}" destId="{CD80E289-DD6E-47EC-ADE8-A7B9A411A269}" srcOrd="0" destOrd="0" presId="urn:microsoft.com/office/officeart/2005/8/layout/cycle2"/>
    <dgm:cxn modelId="{145F790F-2309-47F6-B25C-EDC7B3B2732B}" type="presParOf" srcId="{29E31AAC-0D0E-4CE5-8CFB-6C2B1E3F1FA6}" destId="{D96325D0-1FFF-48F0-9FAD-8FCE40BE28FA}" srcOrd="1" destOrd="0" presId="urn:microsoft.com/office/officeart/2005/8/layout/cycle2"/>
    <dgm:cxn modelId="{15CB059D-AA1D-4FBA-B31D-0582049124CF}" type="presParOf" srcId="{D96325D0-1FFF-48F0-9FAD-8FCE40BE28FA}" destId="{F0134B0E-AC41-4E38-A87E-3B5D0B79C018}" srcOrd="0" destOrd="0" presId="urn:microsoft.com/office/officeart/2005/8/layout/cycle2"/>
    <dgm:cxn modelId="{1876F505-6D74-4F36-9E39-E93D282BAB28}" type="presParOf" srcId="{29E31AAC-0D0E-4CE5-8CFB-6C2B1E3F1FA6}" destId="{C11E44AC-3933-45C0-9728-C78D778446DA}" srcOrd="2" destOrd="0" presId="urn:microsoft.com/office/officeart/2005/8/layout/cycle2"/>
    <dgm:cxn modelId="{AE5500B9-A072-41CF-A0AF-BDFC63FD5943}" type="presParOf" srcId="{29E31AAC-0D0E-4CE5-8CFB-6C2B1E3F1FA6}" destId="{8C0E1C9B-1BE8-4A26-AEB4-5C38713C3432}" srcOrd="3" destOrd="0" presId="urn:microsoft.com/office/officeart/2005/8/layout/cycle2"/>
    <dgm:cxn modelId="{6B6F8294-7BF6-4F3C-AEB9-144F1837924F}" type="presParOf" srcId="{8C0E1C9B-1BE8-4A26-AEB4-5C38713C3432}" destId="{0A97AE50-CCD0-4FF3-A00A-5610ADECAA9E}" srcOrd="0" destOrd="0" presId="urn:microsoft.com/office/officeart/2005/8/layout/cycle2"/>
    <dgm:cxn modelId="{299817DA-3B3C-4B03-A131-31DE2941D516}" type="presParOf" srcId="{29E31AAC-0D0E-4CE5-8CFB-6C2B1E3F1FA6}" destId="{86692425-4A0F-44B8-956E-1709C36DF167}" srcOrd="4" destOrd="0" presId="urn:microsoft.com/office/officeart/2005/8/layout/cycle2"/>
    <dgm:cxn modelId="{7884309C-B896-41BF-9F4F-19F1E7AEB718}" type="presParOf" srcId="{29E31AAC-0D0E-4CE5-8CFB-6C2B1E3F1FA6}" destId="{30107598-D80F-4513-B7AD-CCD39C03AE28}" srcOrd="5" destOrd="0" presId="urn:microsoft.com/office/officeart/2005/8/layout/cycle2"/>
    <dgm:cxn modelId="{CBFC8649-992B-42A8-BB6C-91A8C9DBB34F}" type="presParOf" srcId="{30107598-D80F-4513-B7AD-CCD39C03AE28}" destId="{531E41C3-E7F1-4216-9429-15BA279EB662}" srcOrd="0" destOrd="0" presId="urn:microsoft.com/office/officeart/2005/8/layout/cycle2"/>
    <dgm:cxn modelId="{2C9054A5-C5BD-459B-B706-C42569BBE719}" type="presParOf" srcId="{29E31AAC-0D0E-4CE5-8CFB-6C2B1E3F1FA6}" destId="{EB20EC79-199B-42B6-8E77-5CCB55BF4D2C}" srcOrd="6" destOrd="0" presId="urn:microsoft.com/office/officeart/2005/8/layout/cycle2"/>
    <dgm:cxn modelId="{0B026E49-EDF1-4907-90E4-F338DF6E1AEF}" type="presParOf" srcId="{29E31AAC-0D0E-4CE5-8CFB-6C2B1E3F1FA6}" destId="{614A98DB-AA31-433A-BFB3-E8B76B16C250}" srcOrd="7" destOrd="0" presId="urn:microsoft.com/office/officeart/2005/8/layout/cycle2"/>
    <dgm:cxn modelId="{FBD99CD0-5CE8-4D7D-8D2A-BA5ACAFA1BE9}" type="presParOf" srcId="{614A98DB-AA31-433A-BFB3-E8B76B16C250}" destId="{ECEDE70E-4F7C-4536-94F2-0CA33B153C3B}" srcOrd="0" destOrd="0" presId="urn:microsoft.com/office/officeart/2005/8/layout/cycle2"/>
    <dgm:cxn modelId="{F9414D31-F454-4DA8-8994-064C228799E4}" type="presParOf" srcId="{29E31AAC-0D0E-4CE5-8CFB-6C2B1E3F1FA6}" destId="{0E8F3F1E-A285-4F2C-964E-EEAB4B4CCAA5}" srcOrd="8" destOrd="0" presId="urn:microsoft.com/office/officeart/2005/8/layout/cycle2"/>
    <dgm:cxn modelId="{2FD163F6-6598-4E5B-A4A1-962780896969}" type="presParOf" srcId="{29E31AAC-0D0E-4CE5-8CFB-6C2B1E3F1FA6}" destId="{61B2784F-40C7-4C4C-BE57-ECE7C710255B}" srcOrd="9" destOrd="0" presId="urn:microsoft.com/office/officeart/2005/8/layout/cycle2"/>
    <dgm:cxn modelId="{0F86FE81-92AA-472C-82B0-63D26102CC09}" type="presParOf" srcId="{61B2784F-40C7-4C4C-BE57-ECE7C710255B}" destId="{8F73D90C-DFE1-45C5-ACAE-86D2E4266EE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0E289-DD6E-47EC-ADE8-A7B9A411A269}">
      <dsp:nvSpPr>
        <dsp:cNvPr id="0" name=""/>
        <dsp:cNvSpPr/>
      </dsp:nvSpPr>
      <dsp:spPr>
        <a:xfrm>
          <a:off x="3019754" y="1397"/>
          <a:ext cx="2392380" cy="163571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Planning</a:t>
          </a:r>
        </a:p>
      </dsp:txBody>
      <dsp:txXfrm>
        <a:off x="3370110" y="240942"/>
        <a:ext cx="1691668" cy="1156625"/>
      </dsp:txXfrm>
    </dsp:sp>
    <dsp:sp modelId="{D96325D0-1FFF-48F0-9FAD-8FCE40BE28FA}">
      <dsp:nvSpPr>
        <dsp:cNvPr id="0" name=""/>
        <dsp:cNvSpPr/>
      </dsp:nvSpPr>
      <dsp:spPr>
        <a:xfrm rot="2054402">
          <a:off x="5154808" y="1303120"/>
          <a:ext cx="355210" cy="5520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5164042" y="1383552"/>
        <a:ext cx="248647" cy="331231"/>
      </dsp:txXfrm>
    </dsp:sp>
    <dsp:sp modelId="{C11E44AC-3933-45C0-9728-C78D778446DA}">
      <dsp:nvSpPr>
        <dsp:cNvPr id="0" name=""/>
        <dsp:cNvSpPr/>
      </dsp:nvSpPr>
      <dsp:spPr>
        <a:xfrm>
          <a:off x="5309464" y="1516409"/>
          <a:ext cx="2264811" cy="163571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Allocation of Resources</a:t>
          </a:r>
        </a:p>
      </dsp:txBody>
      <dsp:txXfrm>
        <a:off x="5641138" y="1755954"/>
        <a:ext cx="1601463" cy="1156625"/>
      </dsp:txXfrm>
    </dsp:sp>
    <dsp:sp modelId="{8C0E1C9B-1BE8-4A26-AEB4-5C38713C3432}">
      <dsp:nvSpPr>
        <dsp:cNvPr id="0" name=""/>
        <dsp:cNvSpPr/>
      </dsp:nvSpPr>
      <dsp:spPr>
        <a:xfrm rot="6362153">
          <a:off x="5950938" y="3163682"/>
          <a:ext cx="346402" cy="5520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10800000">
        <a:off x="6017252" y="3224154"/>
        <a:ext cx="242481" cy="331231"/>
      </dsp:txXfrm>
    </dsp:sp>
    <dsp:sp modelId="{86692425-4A0F-44B8-956E-1709C36DF167}">
      <dsp:nvSpPr>
        <dsp:cNvPr id="0" name=""/>
        <dsp:cNvSpPr/>
      </dsp:nvSpPr>
      <dsp:spPr>
        <a:xfrm>
          <a:off x="4449665" y="3751085"/>
          <a:ext cx="2699813" cy="163571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Defining roles and responsibilities</a:t>
          </a:r>
        </a:p>
      </dsp:txBody>
      <dsp:txXfrm>
        <a:off x="4845043" y="3990630"/>
        <a:ext cx="1909057" cy="1156625"/>
      </dsp:txXfrm>
    </dsp:sp>
    <dsp:sp modelId="{30107598-D80F-4513-B7AD-CCD39C03AE28}">
      <dsp:nvSpPr>
        <dsp:cNvPr id="0" name=""/>
        <dsp:cNvSpPr/>
      </dsp:nvSpPr>
      <dsp:spPr>
        <a:xfrm rot="10790461">
          <a:off x="3698366" y="4298010"/>
          <a:ext cx="530929" cy="5520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10800000">
        <a:off x="3857645" y="4408200"/>
        <a:ext cx="371650" cy="331231"/>
      </dsp:txXfrm>
    </dsp:sp>
    <dsp:sp modelId="{EB20EC79-199B-42B6-8E77-5CCB55BF4D2C}">
      <dsp:nvSpPr>
        <dsp:cNvPr id="0" name=""/>
        <dsp:cNvSpPr/>
      </dsp:nvSpPr>
      <dsp:spPr>
        <a:xfrm>
          <a:off x="840891" y="3761228"/>
          <a:ext cx="2607051" cy="163571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Ensure risk minimization</a:t>
          </a:r>
        </a:p>
      </dsp:txBody>
      <dsp:txXfrm>
        <a:off x="1222685" y="4000773"/>
        <a:ext cx="1843463" cy="1156625"/>
      </dsp:txXfrm>
    </dsp:sp>
    <dsp:sp modelId="{614A98DB-AA31-433A-BFB3-E8B76B16C250}">
      <dsp:nvSpPr>
        <dsp:cNvPr id="0" name=""/>
        <dsp:cNvSpPr/>
      </dsp:nvSpPr>
      <dsp:spPr>
        <a:xfrm rot="15386229">
          <a:off x="1664078" y="3139302"/>
          <a:ext cx="399189" cy="5520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rot="10800000">
        <a:off x="1737999" y="3307922"/>
        <a:ext cx="279432" cy="331231"/>
      </dsp:txXfrm>
    </dsp:sp>
    <dsp:sp modelId="{0E8F3F1E-A285-4F2C-964E-EEAB4B4CCAA5}">
      <dsp:nvSpPr>
        <dsp:cNvPr id="0" name=""/>
        <dsp:cNvSpPr/>
      </dsp:nvSpPr>
      <dsp:spPr>
        <a:xfrm>
          <a:off x="452220" y="1414809"/>
          <a:ext cx="2252297" cy="163571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On-time delivery/Execution</a:t>
          </a:r>
        </a:p>
      </dsp:txBody>
      <dsp:txXfrm>
        <a:off x="782061" y="1654354"/>
        <a:ext cx="1592615" cy="1156625"/>
      </dsp:txXfrm>
    </dsp:sp>
    <dsp:sp modelId="{61B2784F-40C7-4C4C-BE57-ECE7C710255B}">
      <dsp:nvSpPr>
        <dsp:cNvPr id="0" name=""/>
        <dsp:cNvSpPr/>
      </dsp:nvSpPr>
      <dsp:spPr>
        <a:xfrm rot="19908855">
          <a:off x="2630158" y="1265744"/>
          <a:ext cx="474988" cy="55205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2638607" y="1409808"/>
        <a:ext cx="332492" cy="331231"/>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DF97-2C43-C5F5-0E1C-D16BCA6787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D2B9E5-CFB1-25D3-94A2-4B3C4F61C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F8EA36-73E2-89BC-7160-2261BC925508}"/>
              </a:ext>
            </a:extLst>
          </p:cNvPr>
          <p:cNvSpPr>
            <a:spLocks noGrp="1"/>
          </p:cNvSpPr>
          <p:nvPr>
            <p:ph type="dt" sz="half" idx="10"/>
          </p:nvPr>
        </p:nvSpPr>
        <p:spPr/>
        <p:txBody>
          <a:bodyPr/>
          <a:lstStyle/>
          <a:p>
            <a:fld id="{B4D2F636-AD7D-4390-BB79-700E8F8F0D85}" type="datetimeFigureOut">
              <a:rPr lang="en-US" smtClean="0"/>
              <a:pPr/>
              <a:t>3/26/2023</a:t>
            </a:fld>
            <a:endParaRPr lang="en-US"/>
          </a:p>
        </p:txBody>
      </p:sp>
      <p:sp>
        <p:nvSpPr>
          <p:cNvPr id="5" name="Footer Placeholder 4">
            <a:extLst>
              <a:ext uri="{FF2B5EF4-FFF2-40B4-BE49-F238E27FC236}">
                <a16:creationId xmlns:a16="http://schemas.microsoft.com/office/drawing/2014/main" id="{4A2A9875-775D-BB9E-7AEA-86AA5FABB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63885-D2C0-684B-BAC1-23F16FC3AC61}"/>
              </a:ext>
            </a:extLst>
          </p:cNvPr>
          <p:cNvSpPr>
            <a:spLocks noGrp="1"/>
          </p:cNvSpPr>
          <p:nvPr>
            <p:ph type="sldNum" sz="quarter" idx="12"/>
          </p:nvPr>
        </p:nvSpPr>
        <p:spPr/>
        <p:txBody>
          <a:bodyPr/>
          <a:lstStyle/>
          <a:p>
            <a:fld id="{86E128A5-F1F7-45EF-9BB7-A9482A95564C}" type="slidenum">
              <a:rPr lang="en-US" smtClean="0"/>
              <a:pPr/>
              <a:t>‹#›</a:t>
            </a:fld>
            <a:endParaRPr lang="en-US"/>
          </a:p>
        </p:txBody>
      </p:sp>
    </p:spTree>
    <p:extLst>
      <p:ext uri="{BB962C8B-B14F-4D97-AF65-F5344CB8AC3E}">
        <p14:creationId xmlns:p14="http://schemas.microsoft.com/office/powerpoint/2010/main" val="717082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C360-C0EC-4042-D4D4-331C73B3C5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D4EDA2-585A-4AD7-4C56-20B550EDB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09835-CA09-1424-8F50-18A9C2914738}"/>
              </a:ext>
            </a:extLst>
          </p:cNvPr>
          <p:cNvSpPr>
            <a:spLocks noGrp="1"/>
          </p:cNvSpPr>
          <p:nvPr>
            <p:ph type="dt" sz="half" idx="10"/>
          </p:nvPr>
        </p:nvSpPr>
        <p:spPr/>
        <p:txBody>
          <a:bodyPr/>
          <a:lstStyle/>
          <a:p>
            <a:fld id="{B4D2F636-AD7D-4390-BB79-700E8F8F0D85}" type="datetimeFigureOut">
              <a:rPr lang="en-US" smtClean="0"/>
              <a:pPr/>
              <a:t>3/26/2023</a:t>
            </a:fld>
            <a:endParaRPr lang="en-US"/>
          </a:p>
        </p:txBody>
      </p:sp>
      <p:sp>
        <p:nvSpPr>
          <p:cNvPr id="5" name="Footer Placeholder 4">
            <a:extLst>
              <a:ext uri="{FF2B5EF4-FFF2-40B4-BE49-F238E27FC236}">
                <a16:creationId xmlns:a16="http://schemas.microsoft.com/office/drawing/2014/main" id="{2250C4AE-D56D-DC74-03C8-B9908789F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4F4753-B7DC-8C2F-0723-D32269697180}"/>
              </a:ext>
            </a:extLst>
          </p:cNvPr>
          <p:cNvSpPr>
            <a:spLocks noGrp="1"/>
          </p:cNvSpPr>
          <p:nvPr>
            <p:ph type="sldNum" sz="quarter" idx="12"/>
          </p:nvPr>
        </p:nvSpPr>
        <p:spPr/>
        <p:txBody>
          <a:bodyPr/>
          <a:lstStyle/>
          <a:p>
            <a:fld id="{86E128A5-F1F7-45EF-9BB7-A9482A95564C}" type="slidenum">
              <a:rPr lang="en-US" smtClean="0"/>
              <a:pPr/>
              <a:t>‹#›</a:t>
            </a:fld>
            <a:endParaRPr lang="en-US"/>
          </a:p>
        </p:txBody>
      </p:sp>
    </p:spTree>
    <p:extLst>
      <p:ext uri="{BB962C8B-B14F-4D97-AF65-F5344CB8AC3E}">
        <p14:creationId xmlns:p14="http://schemas.microsoft.com/office/powerpoint/2010/main" val="422732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59022-0BE5-288A-61F3-4309C04F4F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298D04-1812-7175-255E-2BC7B36343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BA0FC-33A3-802F-32E5-6C5A2CDDD177}"/>
              </a:ext>
            </a:extLst>
          </p:cNvPr>
          <p:cNvSpPr>
            <a:spLocks noGrp="1"/>
          </p:cNvSpPr>
          <p:nvPr>
            <p:ph type="dt" sz="half" idx="10"/>
          </p:nvPr>
        </p:nvSpPr>
        <p:spPr/>
        <p:txBody>
          <a:bodyPr/>
          <a:lstStyle/>
          <a:p>
            <a:fld id="{B4D2F636-AD7D-4390-BB79-700E8F8F0D85}" type="datetimeFigureOut">
              <a:rPr lang="en-US" smtClean="0"/>
              <a:pPr/>
              <a:t>3/26/2023</a:t>
            </a:fld>
            <a:endParaRPr lang="en-US"/>
          </a:p>
        </p:txBody>
      </p:sp>
      <p:sp>
        <p:nvSpPr>
          <p:cNvPr id="5" name="Footer Placeholder 4">
            <a:extLst>
              <a:ext uri="{FF2B5EF4-FFF2-40B4-BE49-F238E27FC236}">
                <a16:creationId xmlns:a16="http://schemas.microsoft.com/office/drawing/2014/main" id="{64D916EE-4A36-6042-2B6F-CA9381974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B88F2C-61EC-A0EB-8103-E700B95F1A89}"/>
              </a:ext>
            </a:extLst>
          </p:cNvPr>
          <p:cNvSpPr>
            <a:spLocks noGrp="1"/>
          </p:cNvSpPr>
          <p:nvPr>
            <p:ph type="sldNum" sz="quarter" idx="12"/>
          </p:nvPr>
        </p:nvSpPr>
        <p:spPr/>
        <p:txBody>
          <a:bodyPr/>
          <a:lstStyle/>
          <a:p>
            <a:fld id="{86E128A5-F1F7-45EF-9BB7-A9482A95564C}" type="slidenum">
              <a:rPr lang="en-US" smtClean="0"/>
              <a:pPr/>
              <a:t>‹#›</a:t>
            </a:fld>
            <a:endParaRPr lang="en-US"/>
          </a:p>
        </p:txBody>
      </p:sp>
    </p:spTree>
    <p:extLst>
      <p:ext uri="{BB962C8B-B14F-4D97-AF65-F5344CB8AC3E}">
        <p14:creationId xmlns:p14="http://schemas.microsoft.com/office/powerpoint/2010/main" val="228786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3A0E-01AE-3740-7C70-E0509C2092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BFD7B-5E7A-5082-3B35-94B7BF3B93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2EE3E-F425-DA85-CABD-DC9EC26349ED}"/>
              </a:ext>
            </a:extLst>
          </p:cNvPr>
          <p:cNvSpPr>
            <a:spLocks noGrp="1"/>
          </p:cNvSpPr>
          <p:nvPr>
            <p:ph type="dt" sz="half" idx="10"/>
          </p:nvPr>
        </p:nvSpPr>
        <p:spPr/>
        <p:txBody>
          <a:bodyPr/>
          <a:lstStyle/>
          <a:p>
            <a:fld id="{B4D2F636-AD7D-4390-BB79-700E8F8F0D85}" type="datetimeFigureOut">
              <a:rPr lang="en-US" smtClean="0"/>
              <a:pPr/>
              <a:t>3/26/2023</a:t>
            </a:fld>
            <a:endParaRPr lang="en-US"/>
          </a:p>
        </p:txBody>
      </p:sp>
      <p:sp>
        <p:nvSpPr>
          <p:cNvPr id="5" name="Footer Placeholder 4">
            <a:extLst>
              <a:ext uri="{FF2B5EF4-FFF2-40B4-BE49-F238E27FC236}">
                <a16:creationId xmlns:a16="http://schemas.microsoft.com/office/drawing/2014/main" id="{1E03EF14-9FBA-16FD-8EAB-F1441C9B0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00498-E5FE-C16E-ACA6-EB85D9FA44BB}"/>
              </a:ext>
            </a:extLst>
          </p:cNvPr>
          <p:cNvSpPr>
            <a:spLocks noGrp="1"/>
          </p:cNvSpPr>
          <p:nvPr>
            <p:ph type="sldNum" sz="quarter" idx="12"/>
          </p:nvPr>
        </p:nvSpPr>
        <p:spPr/>
        <p:txBody>
          <a:bodyPr/>
          <a:lstStyle/>
          <a:p>
            <a:fld id="{86E128A5-F1F7-45EF-9BB7-A9482A95564C}" type="slidenum">
              <a:rPr lang="en-US" smtClean="0"/>
              <a:pPr/>
              <a:t>‹#›</a:t>
            </a:fld>
            <a:endParaRPr lang="en-US"/>
          </a:p>
        </p:txBody>
      </p:sp>
    </p:spTree>
    <p:extLst>
      <p:ext uri="{BB962C8B-B14F-4D97-AF65-F5344CB8AC3E}">
        <p14:creationId xmlns:p14="http://schemas.microsoft.com/office/powerpoint/2010/main" val="146759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B8CDF-08B2-C7D0-8608-17843434BA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BA9D20-ACCE-C152-176C-DF75AA5778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93A646-0436-4525-C8C1-E1F80E8AA956}"/>
              </a:ext>
            </a:extLst>
          </p:cNvPr>
          <p:cNvSpPr>
            <a:spLocks noGrp="1"/>
          </p:cNvSpPr>
          <p:nvPr>
            <p:ph type="dt" sz="half" idx="10"/>
          </p:nvPr>
        </p:nvSpPr>
        <p:spPr/>
        <p:txBody>
          <a:bodyPr/>
          <a:lstStyle/>
          <a:p>
            <a:fld id="{B4D2F636-AD7D-4390-BB79-700E8F8F0D85}" type="datetimeFigureOut">
              <a:rPr lang="en-US" smtClean="0"/>
              <a:pPr/>
              <a:t>3/26/2023</a:t>
            </a:fld>
            <a:endParaRPr lang="en-US"/>
          </a:p>
        </p:txBody>
      </p:sp>
      <p:sp>
        <p:nvSpPr>
          <p:cNvPr id="5" name="Footer Placeholder 4">
            <a:extLst>
              <a:ext uri="{FF2B5EF4-FFF2-40B4-BE49-F238E27FC236}">
                <a16:creationId xmlns:a16="http://schemas.microsoft.com/office/drawing/2014/main" id="{1C0FD98C-BAB0-CF64-A6D3-1CC0840A3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7983D-618D-1C05-201D-D338589A5214}"/>
              </a:ext>
            </a:extLst>
          </p:cNvPr>
          <p:cNvSpPr>
            <a:spLocks noGrp="1"/>
          </p:cNvSpPr>
          <p:nvPr>
            <p:ph type="sldNum" sz="quarter" idx="12"/>
          </p:nvPr>
        </p:nvSpPr>
        <p:spPr/>
        <p:txBody>
          <a:bodyPr/>
          <a:lstStyle/>
          <a:p>
            <a:fld id="{86E128A5-F1F7-45EF-9BB7-A9482A95564C}" type="slidenum">
              <a:rPr lang="en-US" smtClean="0"/>
              <a:pPr/>
              <a:t>‹#›</a:t>
            </a:fld>
            <a:endParaRPr lang="en-US"/>
          </a:p>
        </p:txBody>
      </p:sp>
    </p:spTree>
    <p:extLst>
      <p:ext uri="{BB962C8B-B14F-4D97-AF65-F5344CB8AC3E}">
        <p14:creationId xmlns:p14="http://schemas.microsoft.com/office/powerpoint/2010/main" val="2399980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5B2C5-10E2-5DAD-5ABB-55D516636F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CB822-3BB1-2494-E262-95E50CBFA4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CF4A5D-A2D3-B427-BA5A-7198E71E61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784735-D2A8-15C1-E506-19AAEA9D6610}"/>
              </a:ext>
            </a:extLst>
          </p:cNvPr>
          <p:cNvSpPr>
            <a:spLocks noGrp="1"/>
          </p:cNvSpPr>
          <p:nvPr>
            <p:ph type="dt" sz="half" idx="10"/>
          </p:nvPr>
        </p:nvSpPr>
        <p:spPr/>
        <p:txBody>
          <a:bodyPr/>
          <a:lstStyle/>
          <a:p>
            <a:fld id="{B4D2F636-AD7D-4390-BB79-700E8F8F0D85}" type="datetimeFigureOut">
              <a:rPr lang="en-US" smtClean="0"/>
              <a:pPr/>
              <a:t>3/26/2023</a:t>
            </a:fld>
            <a:endParaRPr lang="en-US"/>
          </a:p>
        </p:txBody>
      </p:sp>
      <p:sp>
        <p:nvSpPr>
          <p:cNvPr id="6" name="Footer Placeholder 5">
            <a:extLst>
              <a:ext uri="{FF2B5EF4-FFF2-40B4-BE49-F238E27FC236}">
                <a16:creationId xmlns:a16="http://schemas.microsoft.com/office/drawing/2014/main" id="{85B8190D-4C74-F3AA-12FD-F00ED71ADB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5194C8-CDD2-C2E4-D95E-C667777F52FA}"/>
              </a:ext>
            </a:extLst>
          </p:cNvPr>
          <p:cNvSpPr>
            <a:spLocks noGrp="1"/>
          </p:cNvSpPr>
          <p:nvPr>
            <p:ph type="sldNum" sz="quarter" idx="12"/>
          </p:nvPr>
        </p:nvSpPr>
        <p:spPr/>
        <p:txBody>
          <a:bodyPr/>
          <a:lstStyle/>
          <a:p>
            <a:fld id="{86E128A5-F1F7-45EF-9BB7-A9482A95564C}" type="slidenum">
              <a:rPr lang="en-US" smtClean="0"/>
              <a:pPr/>
              <a:t>‹#›</a:t>
            </a:fld>
            <a:endParaRPr lang="en-US"/>
          </a:p>
        </p:txBody>
      </p:sp>
    </p:spTree>
    <p:extLst>
      <p:ext uri="{BB962C8B-B14F-4D97-AF65-F5344CB8AC3E}">
        <p14:creationId xmlns:p14="http://schemas.microsoft.com/office/powerpoint/2010/main" val="267169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3A09-5910-E2A4-4D27-F334599F27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2C3ACF-5430-AD1D-F91E-6B11E48B4A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E9B50B-A912-66AF-1C03-71D6D2CD31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FFE08B-09E1-C2A1-22AE-173BC53992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1E4065-B292-9C0A-9A41-625C6EBB5B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606562-037F-D23E-3045-FC24BD94D52C}"/>
              </a:ext>
            </a:extLst>
          </p:cNvPr>
          <p:cNvSpPr>
            <a:spLocks noGrp="1"/>
          </p:cNvSpPr>
          <p:nvPr>
            <p:ph type="dt" sz="half" idx="10"/>
          </p:nvPr>
        </p:nvSpPr>
        <p:spPr/>
        <p:txBody>
          <a:bodyPr/>
          <a:lstStyle/>
          <a:p>
            <a:fld id="{B4D2F636-AD7D-4390-BB79-700E8F8F0D85}" type="datetimeFigureOut">
              <a:rPr lang="en-US" smtClean="0"/>
              <a:pPr/>
              <a:t>3/26/2023</a:t>
            </a:fld>
            <a:endParaRPr lang="en-US"/>
          </a:p>
        </p:txBody>
      </p:sp>
      <p:sp>
        <p:nvSpPr>
          <p:cNvPr id="8" name="Footer Placeholder 7">
            <a:extLst>
              <a:ext uri="{FF2B5EF4-FFF2-40B4-BE49-F238E27FC236}">
                <a16:creationId xmlns:a16="http://schemas.microsoft.com/office/drawing/2014/main" id="{48774582-B1CC-AD65-4A4B-6EA82A5C1A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DC648-D38E-A2F2-5282-EA53F471F1BD}"/>
              </a:ext>
            </a:extLst>
          </p:cNvPr>
          <p:cNvSpPr>
            <a:spLocks noGrp="1"/>
          </p:cNvSpPr>
          <p:nvPr>
            <p:ph type="sldNum" sz="quarter" idx="12"/>
          </p:nvPr>
        </p:nvSpPr>
        <p:spPr/>
        <p:txBody>
          <a:bodyPr/>
          <a:lstStyle/>
          <a:p>
            <a:fld id="{86E128A5-F1F7-45EF-9BB7-A9482A95564C}" type="slidenum">
              <a:rPr lang="en-US" smtClean="0"/>
              <a:pPr/>
              <a:t>‹#›</a:t>
            </a:fld>
            <a:endParaRPr lang="en-US"/>
          </a:p>
        </p:txBody>
      </p:sp>
    </p:spTree>
    <p:extLst>
      <p:ext uri="{BB962C8B-B14F-4D97-AF65-F5344CB8AC3E}">
        <p14:creationId xmlns:p14="http://schemas.microsoft.com/office/powerpoint/2010/main" val="3733996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70F7-20D0-3230-BF21-B16B275ECD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E0654B-5BE3-FE3A-64D7-988254F52307}"/>
              </a:ext>
            </a:extLst>
          </p:cNvPr>
          <p:cNvSpPr>
            <a:spLocks noGrp="1"/>
          </p:cNvSpPr>
          <p:nvPr>
            <p:ph type="dt" sz="half" idx="10"/>
          </p:nvPr>
        </p:nvSpPr>
        <p:spPr/>
        <p:txBody>
          <a:bodyPr/>
          <a:lstStyle/>
          <a:p>
            <a:fld id="{B4D2F636-AD7D-4390-BB79-700E8F8F0D85}" type="datetimeFigureOut">
              <a:rPr lang="en-US" smtClean="0"/>
              <a:pPr/>
              <a:t>3/26/2023</a:t>
            </a:fld>
            <a:endParaRPr lang="en-US"/>
          </a:p>
        </p:txBody>
      </p:sp>
      <p:sp>
        <p:nvSpPr>
          <p:cNvPr id="4" name="Footer Placeholder 3">
            <a:extLst>
              <a:ext uri="{FF2B5EF4-FFF2-40B4-BE49-F238E27FC236}">
                <a16:creationId xmlns:a16="http://schemas.microsoft.com/office/drawing/2014/main" id="{7ECA1C23-A4C3-26C1-F702-B380A3D8A1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F05A32-1B13-2544-8E4F-A8C70E431068}"/>
              </a:ext>
            </a:extLst>
          </p:cNvPr>
          <p:cNvSpPr>
            <a:spLocks noGrp="1"/>
          </p:cNvSpPr>
          <p:nvPr>
            <p:ph type="sldNum" sz="quarter" idx="12"/>
          </p:nvPr>
        </p:nvSpPr>
        <p:spPr/>
        <p:txBody>
          <a:bodyPr/>
          <a:lstStyle/>
          <a:p>
            <a:fld id="{86E128A5-F1F7-45EF-9BB7-A9482A95564C}" type="slidenum">
              <a:rPr lang="en-US" smtClean="0"/>
              <a:pPr/>
              <a:t>‹#›</a:t>
            </a:fld>
            <a:endParaRPr lang="en-US"/>
          </a:p>
        </p:txBody>
      </p:sp>
    </p:spTree>
    <p:extLst>
      <p:ext uri="{BB962C8B-B14F-4D97-AF65-F5344CB8AC3E}">
        <p14:creationId xmlns:p14="http://schemas.microsoft.com/office/powerpoint/2010/main" val="24362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40071B-8C18-9D9A-DD59-6DFB2AF9C229}"/>
              </a:ext>
            </a:extLst>
          </p:cNvPr>
          <p:cNvSpPr>
            <a:spLocks noGrp="1"/>
          </p:cNvSpPr>
          <p:nvPr>
            <p:ph type="dt" sz="half" idx="10"/>
          </p:nvPr>
        </p:nvSpPr>
        <p:spPr/>
        <p:txBody>
          <a:bodyPr/>
          <a:lstStyle/>
          <a:p>
            <a:fld id="{B4D2F636-AD7D-4390-BB79-700E8F8F0D85}" type="datetimeFigureOut">
              <a:rPr lang="en-US" smtClean="0"/>
              <a:pPr/>
              <a:t>3/26/2023</a:t>
            </a:fld>
            <a:endParaRPr lang="en-US"/>
          </a:p>
        </p:txBody>
      </p:sp>
      <p:sp>
        <p:nvSpPr>
          <p:cNvPr id="3" name="Footer Placeholder 2">
            <a:extLst>
              <a:ext uri="{FF2B5EF4-FFF2-40B4-BE49-F238E27FC236}">
                <a16:creationId xmlns:a16="http://schemas.microsoft.com/office/drawing/2014/main" id="{075B2533-67D2-88A4-753F-728EEC576D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08354E-E08D-3489-DE20-6DD7E4F0CBF0}"/>
              </a:ext>
            </a:extLst>
          </p:cNvPr>
          <p:cNvSpPr>
            <a:spLocks noGrp="1"/>
          </p:cNvSpPr>
          <p:nvPr>
            <p:ph type="sldNum" sz="quarter" idx="12"/>
          </p:nvPr>
        </p:nvSpPr>
        <p:spPr/>
        <p:txBody>
          <a:bodyPr/>
          <a:lstStyle/>
          <a:p>
            <a:fld id="{86E128A5-F1F7-45EF-9BB7-A9482A95564C}" type="slidenum">
              <a:rPr lang="en-US" smtClean="0"/>
              <a:pPr/>
              <a:t>‹#›</a:t>
            </a:fld>
            <a:endParaRPr lang="en-US"/>
          </a:p>
        </p:txBody>
      </p:sp>
    </p:spTree>
    <p:extLst>
      <p:ext uri="{BB962C8B-B14F-4D97-AF65-F5344CB8AC3E}">
        <p14:creationId xmlns:p14="http://schemas.microsoft.com/office/powerpoint/2010/main" val="419278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65985-7974-774E-DBD2-7DD581AA35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2F247-D3D5-132A-D9A7-1550EF97A6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9E081B-8BA4-B7DC-C8A4-CCC7A148F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62D44-CD65-112D-1E64-FD551C1505E3}"/>
              </a:ext>
            </a:extLst>
          </p:cNvPr>
          <p:cNvSpPr>
            <a:spLocks noGrp="1"/>
          </p:cNvSpPr>
          <p:nvPr>
            <p:ph type="dt" sz="half" idx="10"/>
          </p:nvPr>
        </p:nvSpPr>
        <p:spPr/>
        <p:txBody>
          <a:bodyPr/>
          <a:lstStyle/>
          <a:p>
            <a:fld id="{B4D2F636-AD7D-4390-BB79-700E8F8F0D85}" type="datetimeFigureOut">
              <a:rPr lang="en-US" smtClean="0"/>
              <a:pPr/>
              <a:t>3/26/2023</a:t>
            </a:fld>
            <a:endParaRPr lang="en-US"/>
          </a:p>
        </p:txBody>
      </p:sp>
      <p:sp>
        <p:nvSpPr>
          <p:cNvPr id="6" name="Footer Placeholder 5">
            <a:extLst>
              <a:ext uri="{FF2B5EF4-FFF2-40B4-BE49-F238E27FC236}">
                <a16:creationId xmlns:a16="http://schemas.microsoft.com/office/drawing/2014/main" id="{56AFF791-9B7E-4639-04B7-11D565257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7D4633-F18E-5235-CA22-14D7D816CAC6}"/>
              </a:ext>
            </a:extLst>
          </p:cNvPr>
          <p:cNvSpPr>
            <a:spLocks noGrp="1"/>
          </p:cNvSpPr>
          <p:nvPr>
            <p:ph type="sldNum" sz="quarter" idx="12"/>
          </p:nvPr>
        </p:nvSpPr>
        <p:spPr/>
        <p:txBody>
          <a:bodyPr/>
          <a:lstStyle/>
          <a:p>
            <a:fld id="{86E128A5-F1F7-45EF-9BB7-A9482A95564C}" type="slidenum">
              <a:rPr lang="en-US" smtClean="0"/>
              <a:pPr/>
              <a:t>‹#›</a:t>
            </a:fld>
            <a:endParaRPr lang="en-US"/>
          </a:p>
        </p:txBody>
      </p:sp>
    </p:spTree>
    <p:extLst>
      <p:ext uri="{BB962C8B-B14F-4D97-AF65-F5344CB8AC3E}">
        <p14:creationId xmlns:p14="http://schemas.microsoft.com/office/powerpoint/2010/main" val="81047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8F00A-5446-9498-EB18-CE2CCF911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172FE1-EB89-6AE7-1C55-2C15845A7F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1AC78F-5FFC-415C-E5D0-31DDA5092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B1E43-2826-6308-06EF-F5F3CAECD5AE}"/>
              </a:ext>
            </a:extLst>
          </p:cNvPr>
          <p:cNvSpPr>
            <a:spLocks noGrp="1"/>
          </p:cNvSpPr>
          <p:nvPr>
            <p:ph type="dt" sz="half" idx="10"/>
          </p:nvPr>
        </p:nvSpPr>
        <p:spPr/>
        <p:txBody>
          <a:bodyPr/>
          <a:lstStyle/>
          <a:p>
            <a:fld id="{B4D2F636-AD7D-4390-BB79-700E8F8F0D85}" type="datetimeFigureOut">
              <a:rPr lang="en-US" smtClean="0"/>
              <a:pPr/>
              <a:t>3/26/2023</a:t>
            </a:fld>
            <a:endParaRPr lang="en-US"/>
          </a:p>
        </p:txBody>
      </p:sp>
      <p:sp>
        <p:nvSpPr>
          <p:cNvPr id="6" name="Footer Placeholder 5">
            <a:extLst>
              <a:ext uri="{FF2B5EF4-FFF2-40B4-BE49-F238E27FC236}">
                <a16:creationId xmlns:a16="http://schemas.microsoft.com/office/drawing/2014/main" id="{D88FDA65-6F95-0E10-27F8-49526A8CE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3C100-8B02-DD8E-B47F-79E2F89E9092}"/>
              </a:ext>
            </a:extLst>
          </p:cNvPr>
          <p:cNvSpPr>
            <a:spLocks noGrp="1"/>
          </p:cNvSpPr>
          <p:nvPr>
            <p:ph type="sldNum" sz="quarter" idx="12"/>
          </p:nvPr>
        </p:nvSpPr>
        <p:spPr/>
        <p:txBody>
          <a:bodyPr/>
          <a:lstStyle/>
          <a:p>
            <a:fld id="{86E128A5-F1F7-45EF-9BB7-A9482A95564C}" type="slidenum">
              <a:rPr lang="en-US" smtClean="0"/>
              <a:pPr/>
              <a:t>‹#›</a:t>
            </a:fld>
            <a:endParaRPr lang="en-US"/>
          </a:p>
        </p:txBody>
      </p:sp>
    </p:spTree>
    <p:extLst>
      <p:ext uri="{BB962C8B-B14F-4D97-AF65-F5344CB8AC3E}">
        <p14:creationId xmlns:p14="http://schemas.microsoft.com/office/powerpoint/2010/main" val="2999103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A0DCA1-D35E-2EFF-A647-F21A249B08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34DEF1-AC4A-AAAB-8819-0A77A036C7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AF1A8-8426-6569-CE95-DC2517BE01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2F636-AD7D-4390-BB79-700E8F8F0D85}" type="datetimeFigureOut">
              <a:rPr lang="en-US" smtClean="0"/>
              <a:pPr/>
              <a:t>3/26/2023</a:t>
            </a:fld>
            <a:endParaRPr lang="en-US"/>
          </a:p>
        </p:txBody>
      </p:sp>
      <p:sp>
        <p:nvSpPr>
          <p:cNvPr id="5" name="Footer Placeholder 4">
            <a:extLst>
              <a:ext uri="{FF2B5EF4-FFF2-40B4-BE49-F238E27FC236}">
                <a16:creationId xmlns:a16="http://schemas.microsoft.com/office/drawing/2014/main" id="{C1EAC302-4A30-D4D3-5AAE-939A64443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DF0985-08C6-E44A-B785-E3F2161C5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E128A5-F1F7-45EF-9BB7-A9482A95564C}" type="slidenum">
              <a:rPr lang="en-US" smtClean="0"/>
              <a:pPr/>
              <a:t>‹#›</a:t>
            </a:fld>
            <a:endParaRPr lang="en-US"/>
          </a:p>
        </p:txBody>
      </p:sp>
    </p:spTree>
    <p:extLst>
      <p:ext uri="{BB962C8B-B14F-4D97-AF65-F5344CB8AC3E}">
        <p14:creationId xmlns:p14="http://schemas.microsoft.com/office/powerpoint/2010/main" val="1036386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8E54-33F9-0BFB-DC2C-A36B01BE69C2}"/>
              </a:ext>
            </a:extLst>
          </p:cNvPr>
          <p:cNvSpPr>
            <a:spLocks noGrp="1"/>
          </p:cNvSpPr>
          <p:nvPr>
            <p:ph type="ctrTitle"/>
          </p:nvPr>
        </p:nvSpPr>
        <p:spPr>
          <a:xfrm>
            <a:off x="2781300" y="1218984"/>
            <a:ext cx="6858000" cy="632009"/>
          </a:xfrm>
        </p:spPr>
        <p:txBody>
          <a:bodyPr>
            <a:normAutofit fontScale="90000"/>
          </a:bodyPr>
          <a:lstStyle/>
          <a:p>
            <a:r>
              <a:rPr lang="en-US" sz="4000" dirty="0"/>
              <a:t>CSE 805</a:t>
            </a:r>
          </a:p>
        </p:txBody>
      </p:sp>
      <p:sp>
        <p:nvSpPr>
          <p:cNvPr id="4" name="Title 1">
            <a:extLst>
              <a:ext uri="{FF2B5EF4-FFF2-40B4-BE49-F238E27FC236}">
                <a16:creationId xmlns:a16="http://schemas.microsoft.com/office/drawing/2014/main" id="{10F586D4-4CC4-7ACA-15D6-6267CD4BBB23}"/>
              </a:ext>
            </a:extLst>
          </p:cNvPr>
          <p:cNvSpPr txBox="1">
            <a:spLocks/>
          </p:cNvSpPr>
          <p:nvPr/>
        </p:nvSpPr>
        <p:spPr>
          <a:xfrm>
            <a:off x="2781300" y="2087078"/>
            <a:ext cx="6858000" cy="1017020"/>
          </a:xfrm>
          <a:prstGeom prst="rect">
            <a:avLst/>
          </a:prstGeom>
        </p:spPr>
        <p:txBody>
          <a:bodyPr vert="horz" lIns="91440" tIns="45720" rIns="91440" bIns="45720" rtlCol="0" anchor="b">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t>System Analysis &amp; Design : Lecture 08</a:t>
            </a:r>
          </a:p>
        </p:txBody>
      </p:sp>
      <p:sp>
        <p:nvSpPr>
          <p:cNvPr id="6" name="Subtitle 5">
            <a:extLst>
              <a:ext uri="{FF2B5EF4-FFF2-40B4-BE49-F238E27FC236}">
                <a16:creationId xmlns:a16="http://schemas.microsoft.com/office/drawing/2014/main" id="{8F3569A6-E601-3647-BD2E-44B7C674BC57}"/>
              </a:ext>
            </a:extLst>
          </p:cNvPr>
          <p:cNvSpPr>
            <a:spLocks noGrp="1"/>
          </p:cNvSpPr>
          <p:nvPr>
            <p:ph type="subTitle" idx="1"/>
          </p:nvPr>
        </p:nvSpPr>
        <p:spPr>
          <a:xfrm>
            <a:off x="2667000" y="3602038"/>
            <a:ext cx="6858000" cy="2490754"/>
          </a:xfrm>
        </p:spPr>
        <p:txBody>
          <a:bodyPr>
            <a:normAutofit/>
          </a:bodyPr>
          <a:lstStyle/>
          <a:p>
            <a:r>
              <a:rPr lang="en-US" b="1" dirty="0"/>
              <a:t>Presented By</a:t>
            </a:r>
          </a:p>
          <a:p>
            <a:r>
              <a:rPr lang="en-US" dirty="0">
                <a:solidFill>
                  <a:schemeClr val="accent1">
                    <a:lumMod val="50000"/>
                  </a:schemeClr>
                </a:solidFill>
              </a:rPr>
              <a:t>Noshin Un Noor</a:t>
            </a:r>
          </a:p>
          <a:p>
            <a:r>
              <a:rPr lang="en-US" dirty="0"/>
              <a:t>Lecturer</a:t>
            </a:r>
          </a:p>
          <a:p>
            <a:r>
              <a:rPr lang="en-US" dirty="0"/>
              <a:t>Department of CSE</a:t>
            </a:r>
          </a:p>
          <a:p>
            <a:r>
              <a:rPr lang="en-US" dirty="0"/>
              <a:t>World University of Bangladesh</a:t>
            </a:r>
          </a:p>
        </p:txBody>
      </p:sp>
      <p:sp>
        <p:nvSpPr>
          <p:cNvPr id="7" name="Slide Number Placeholder 6">
            <a:extLst>
              <a:ext uri="{FF2B5EF4-FFF2-40B4-BE49-F238E27FC236}">
                <a16:creationId xmlns:a16="http://schemas.microsoft.com/office/drawing/2014/main" id="{1641A07D-01B8-5E3D-AA84-9CD11F6293C7}"/>
              </a:ext>
            </a:extLst>
          </p:cNvPr>
          <p:cNvSpPr>
            <a:spLocks noGrp="1"/>
          </p:cNvSpPr>
          <p:nvPr>
            <p:ph type="sldNum" sz="quarter" idx="12"/>
          </p:nvPr>
        </p:nvSpPr>
        <p:spPr/>
        <p:txBody>
          <a:bodyPr/>
          <a:lstStyle/>
          <a:p>
            <a:fld id="{D56A8F67-4A61-4E59-86E9-F26CE6079245}" type="slidenum">
              <a:rPr lang="en-US" smtClean="0"/>
              <a:pPr/>
              <a:t>1</a:t>
            </a:fld>
            <a:endParaRPr lang="en-US"/>
          </a:p>
        </p:txBody>
      </p:sp>
    </p:spTree>
    <p:extLst>
      <p:ext uri="{BB962C8B-B14F-4D97-AF65-F5344CB8AC3E}">
        <p14:creationId xmlns:p14="http://schemas.microsoft.com/office/powerpoint/2010/main" val="4144476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0A0BA5-6F60-AD45-6A2E-3FAACE4945C2}"/>
              </a:ext>
            </a:extLst>
          </p:cNvPr>
          <p:cNvSpPr>
            <a:spLocks noGrp="1"/>
          </p:cNvSpPr>
          <p:nvPr>
            <p:ph idx="1"/>
          </p:nvPr>
        </p:nvSpPr>
        <p:spPr/>
        <p:txBody>
          <a:bodyPr/>
          <a:lstStyle/>
          <a:p>
            <a:r>
              <a:rPr lang="en-US" b="1" i="0" dirty="0">
                <a:solidFill>
                  <a:srgbClr val="333333"/>
                </a:solidFill>
                <a:effectLst/>
                <a:latin typeface="Roboto" panose="02000000000000000000" pitchFamily="2" charset="0"/>
              </a:rPr>
              <a:t>4. Cost Control</a:t>
            </a:r>
          </a:p>
          <a:p>
            <a:pPr marL="0" indent="0">
              <a:buNone/>
            </a:pPr>
            <a:r>
              <a:rPr lang="en-US" dirty="0"/>
              <a:t>Cost control is the process of measuring cost variances from the baseline and taking appropriate action, such as increasing the budget allocated or reducing the scope of work, to correct that gap. Cost control is a continuous process done throughout the project lifecycle. The emphasis here is as much on timely and clear reporting as measuring</a:t>
            </a:r>
          </a:p>
        </p:txBody>
      </p:sp>
      <p:sp>
        <p:nvSpPr>
          <p:cNvPr id="4" name="Title 1">
            <a:extLst>
              <a:ext uri="{FF2B5EF4-FFF2-40B4-BE49-F238E27FC236}">
                <a16:creationId xmlns:a16="http://schemas.microsoft.com/office/drawing/2014/main" id="{7F082C61-4F47-E844-00C1-4603005E6C34}"/>
              </a:ext>
            </a:extLst>
          </p:cNvPr>
          <p:cNvSpPr>
            <a:spLocks noGrp="1"/>
          </p:cNvSpPr>
          <p:nvPr>
            <p:ph type="title"/>
          </p:nvPr>
        </p:nvSpPr>
        <p:spPr>
          <a:xfrm>
            <a:off x="838200" y="365125"/>
            <a:ext cx="10515600" cy="1325563"/>
          </a:xfrm>
        </p:spPr>
        <p:txBody>
          <a:bodyPr/>
          <a:lstStyle/>
          <a:p>
            <a:r>
              <a:rPr lang="en-US" dirty="0"/>
              <a:t>The Four Steps in Project Cost Management</a:t>
            </a:r>
          </a:p>
        </p:txBody>
      </p:sp>
    </p:spTree>
    <p:extLst>
      <p:ext uri="{BB962C8B-B14F-4D97-AF65-F5344CB8AC3E}">
        <p14:creationId xmlns:p14="http://schemas.microsoft.com/office/powerpoint/2010/main" val="3216814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F2828-582F-9297-B09F-EA1D034A5CB9}"/>
              </a:ext>
            </a:extLst>
          </p:cNvPr>
          <p:cNvSpPr>
            <a:spLocks noGrp="1"/>
          </p:cNvSpPr>
          <p:nvPr>
            <p:ph idx="1"/>
          </p:nvPr>
        </p:nvSpPr>
        <p:spPr/>
        <p:txBody>
          <a:bodyPr>
            <a:normAutofit fontScale="70000" lnSpcReduction="20000"/>
          </a:bodyPr>
          <a:lstStyle/>
          <a:p>
            <a:pPr algn="l"/>
            <a:r>
              <a:rPr lang="en-US" b="1" i="0" u="none" strike="noStrike" dirty="0">
                <a:solidFill>
                  <a:srgbClr val="ED8B00"/>
                </a:solidFill>
                <a:effectLst/>
                <a:latin typeface="Roboto" panose="02000000000000000000" pitchFamily="2" charset="0"/>
              </a:rPr>
              <a:t>Earned value management (EVM)</a:t>
            </a:r>
            <a:r>
              <a:rPr lang="en-US" b="1" i="0" dirty="0">
                <a:solidFill>
                  <a:srgbClr val="333333"/>
                </a:solidFill>
                <a:effectLst/>
                <a:latin typeface="Roboto" panose="02000000000000000000" pitchFamily="2" charset="0"/>
              </a:rPr>
              <a:t> </a:t>
            </a:r>
            <a:r>
              <a:rPr lang="en-US" b="0" i="0" dirty="0">
                <a:solidFill>
                  <a:srgbClr val="333333"/>
                </a:solidFill>
                <a:effectLst/>
                <a:latin typeface="Roboto" panose="02000000000000000000" pitchFamily="2" charset="0"/>
              </a:rPr>
              <a:t>is one of the most popular approaches to measuring cost performance. Let’s take an example.</a:t>
            </a:r>
          </a:p>
          <a:p>
            <a:pPr algn="l"/>
            <a:r>
              <a:rPr lang="en-US" b="0" i="0" dirty="0">
                <a:solidFill>
                  <a:srgbClr val="333333"/>
                </a:solidFill>
                <a:effectLst/>
                <a:latin typeface="Roboto" panose="02000000000000000000" pitchFamily="2" charset="0"/>
              </a:rPr>
              <a:t>At the end of a week, you measure the progress of task X and find that it’s 25% complete. Now, how do you assess if you are on track to meet the task budget?</a:t>
            </a:r>
          </a:p>
          <a:p>
            <a:pPr algn="l"/>
            <a:r>
              <a:rPr lang="en-US" b="0" i="0" dirty="0">
                <a:solidFill>
                  <a:srgbClr val="333333"/>
                </a:solidFill>
                <a:effectLst/>
                <a:latin typeface="Roboto" panose="02000000000000000000" pitchFamily="2" charset="0"/>
              </a:rPr>
              <a:t>First, a project manager calculates the planned value for this task (at the planning stage). Let’s say, Task X has a budget of $4000 and is expected to be 50% complete by the week.</a:t>
            </a:r>
          </a:p>
          <a:p>
            <a:pPr algn="l"/>
            <a:r>
              <a:rPr lang="en-US" b="0" i="0" dirty="0">
                <a:solidFill>
                  <a:srgbClr val="333333"/>
                </a:solidFill>
                <a:effectLst/>
                <a:latin typeface="Roboto" panose="02000000000000000000" pitchFamily="2" charset="0"/>
              </a:rPr>
              <a:t>Planned value (PV) of task X by the week = $4000 * .5 = $2000</a:t>
            </a:r>
          </a:p>
          <a:p>
            <a:pPr algn="l"/>
            <a:r>
              <a:rPr lang="en-US" b="0" i="0" dirty="0">
                <a:solidFill>
                  <a:srgbClr val="333333"/>
                </a:solidFill>
                <a:effectLst/>
                <a:latin typeface="Roboto" panose="02000000000000000000" pitchFamily="2" charset="0"/>
              </a:rPr>
              <a:t>Earned value (EV) of task X by the week = $4000 * .25 = $1000</a:t>
            </a:r>
          </a:p>
          <a:p>
            <a:pPr algn="l"/>
            <a:r>
              <a:rPr lang="en-US" b="0" i="0" dirty="0">
                <a:solidFill>
                  <a:srgbClr val="333333"/>
                </a:solidFill>
                <a:effectLst/>
                <a:latin typeface="Roboto" panose="02000000000000000000" pitchFamily="2" charset="0"/>
              </a:rPr>
              <a:t>Now, you also determine the actual cost (AC) of the work, which involves other variables such as equipment and material costs (say, $800).</a:t>
            </a:r>
          </a:p>
          <a:p>
            <a:pPr algn="l"/>
            <a:r>
              <a:rPr lang="en-US" b="0" i="0" dirty="0">
                <a:solidFill>
                  <a:srgbClr val="333333"/>
                </a:solidFill>
                <a:effectLst/>
                <a:latin typeface="Roboto" panose="02000000000000000000" pitchFamily="2" charset="0"/>
              </a:rPr>
              <a:t>Schedule variance = EV – PV = $1000 – $2000 = -$1000.</a:t>
            </a:r>
          </a:p>
          <a:p>
            <a:pPr algn="l"/>
            <a:r>
              <a:rPr lang="en-US" b="0" i="0" dirty="0">
                <a:solidFill>
                  <a:srgbClr val="333333"/>
                </a:solidFill>
                <a:effectLst/>
                <a:latin typeface="Roboto" panose="02000000000000000000" pitchFamily="2" charset="0"/>
              </a:rPr>
              <a:t>Cost variance = EV – AC = $1000 – $800 = $200.</a:t>
            </a:r>
          </a:p>
          <a:p>
            <a:pPr algn="l"/>
            <a:r>
              <a:rPr lang="en-US" b="0" i="0" dirty="0">
                <a:solidFill>
                  <a:srgbClr val="333333"/>
                </a:solidFill>
                <a:effectLst/>
                <a:latin typeface="Roboto" panose="02000000000000000000" pitchFamily="2" charset="0"/>
              </a:rPr>
              <a:t>The negative schedule variance indicates that the task is falling behind, but the positive cost variance indicates that it’s under budget.</a:t>
            </a:r>
          </a:p>
          <a:p>
            <a:pPr algn="l"/>
            <a:r>
              <a:rPr lang="en-US" b="0" i="0" dirty="0">
                <a:solidFill>
                  <a:srgbClr val="333333"/>
                </a:solidFill>
                <a:effectLst/>
                <a:latin typeface="Roboto" panose="02000000000000000000" pitchFamily="2" charset="0"/>
              </a:rPr>
              <a:t>While dealing with hundreds of tasks in huge projects, cost control can provide the level of transparency that decision makers require to respond quickly to the situation.</a:t>
            </a:r>
          </a:p>
          <a:p>
            <a:endParaRPr lang="en-US" dirty="0"/>
          </a:p>
        </p:txBody>
      </p:sp>
      <p:sp>
        <p:nvSpPr>
          <p:cNvPr id="4" name="Title 1">
            <a:extLst>
              <a:ext uri="{FF2B5EF4-FFF2-40B4-BE49-F238E27FC236}">
                <a16:creationId xmlns:a16="http://schemas.microsoft.com/office/drawing/2014/main" id="{98207141-4EE5-284D-95B9-06F68CB3543D}"/>
              </a:ext>
            </a:extLst>
          </p:cNvPr>
          <p:cNvSpPr>
            <a:spLocks noGrp="1"/>
          </p:cNvSpPr>
          <p:nvPr>
            <p:ph type="title"/>
          </p:nvPr>
        </p:nvSpPr>
        <p:spPr>
          <a:xfrm>
            <a:off x="838200" y="365125"/>
            <a:ext cx="10515600" cy="1325563"/>
          </a:xfrm>
        </p:spPr>
        <p:txBody>
          <a:bodyPr/>
          <a:lstStyle/>
          <a:p>
            <a:r>
              <a:rPr lang="en-US" dirty="0"/>
              <a:t>The Four Steps in Project Cost Management</a:t>
            </a:r>
          </a:p>
        </p:txBody>
      </p:sp>
    </p:spTree>
    <p:extLst>
      <p:ext uri="{BB962C8B-B14F-4D97-AF65-F5344CB8AC3E}">
        <p14:creationId xmlns:p14="http://schemas.microsoft.com/office/powerpoint/2010/main" val="1026146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F4D6-1295-64E6-50CE-CDFA5D7C11B3}"/>
              </a:ext>
            </a:extLst>
          </p:cNvPr>
          <p:cNvSpPr>
            <a:spLocks noGrp="1"/>
          </p:cNvSpPr>
          <p:nvPr>
            <p:ph type="title"/>
          </p:nvPr>
        </p:nvSpPr>
        <p:spPr>
          <a:xfrm>
            <a:off x="3465897" y="3040948"/>
            <a:ext cx="4359442" cy="1325563"/>
          </a:xfrm>
        </p:spPr>
        <p:txBody>
          <a:bodyPr>
            <a:normAutofit/>
          </a:bodyPr>
          <a:lstStyle/>
          <a:p>
            <a:r>
              <a:rPr lang="en-US" sz="6600" b="1" dirty="0"/>
              <a:t>Thank You</a:t>
            </a:r>
          </a:p>
        </p:txBody>
      </p:sp>
    </p:spTree>
    <p:extLst>
      <p:ext uri="{BB962C8B-B14F-4D97-AF65-F5344CB8AC3E}">
        <p14:creationId xmlns:p14="http://schemas.microsoft.com/office/powerpoint/2010/main" val="183607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FF26-0D14-A060-0CBB-7AC6EAEF94C9}"/>
              </a:ext>
            </a:extLst>
          </p:cNvPr>
          <p:cNvSpPr>
            <a:spLocks noGrp="1"/>
          </p:cNvSpPr>
          <p:nvPr>
            <p:ph type="title"/>
          </p:nvPr>
        </p:nvSpPr>
        <p:spPr/>
        <p:txBody>
          <a:bodyPr/>
          <a:lstStyle/>
          <a:p>
            <a:r>
              <a:rPr lang="en-US" dirty="0"/>
              <a:t>What is Project</a:t>
            </a:r>
          </a:p>
        </p:txBody>
      </p:sp>
      <p:sp>
        <p:nvSpPr>
          <p:cNvPr id="3" name="Content Placeholder 2">
            <a:extLst>
              <a:ext uri="{FF2B5EF4-FFF2-40B4-BE49-F238E27FC236}">
                <a16:creationId xmlns:a16="http://schemas.microsoft.com/office/drawing/2014/main" id="{FE3D258B-B324-58C0-7748-1DE93977A682}"/>
              </a:ext>
            </a:extLst>
          </p:cNvPr>
          <p:cNvSpPr>
            <a:spLocks noGrp="1"/>
          </p:cNvSpPr>
          <p:nvPr>
            <p:ph idx="1"/>
          </p:nvPr>
        </p:nvSpPr>
        <p:spPr/>
        <p:txBody>
          <a:bodyPr>
            <a:normAutofit lnSpcReduction="10000"/>
          </a:bodyPr>
          <a:lstStyle/>
          <a:p>
            <a:pPr marL="0" indent="0" algn="just">
              <a:buNone/>
            </a:pPr>
            <a:r>
              <a:rPr lang="en-US" b="0" i="0" dirty="0">
                <a:solidFill>
                  <a:srgbClr val="000000"/>
                </a:solidFill>
                <a:effectLst/>
              </a:rPr>
              <a:t>A project is well-defined task, which is a collection of several operations done in order to achieve a goal (for example, software development and delivery). A Project can be characterized as:</a:t>
            </a:r>
          </a:p>
          <a:p>
            <a:pPr algn="l">
              <a:buFont typeface="Arial" panose="020B0604020202020204" pitchFamily="34" charset="0"/>
              <a:buChar char="•"/>
            </a:pPr>
            <a:r>
              <a:rPr lang="en-US" b="0" i="0" dirty="0">
                <a:solidFill>
                  <a:srgbClr val="000000"/>
                </a:solidFill>
                <a:effectLst/>
              </a:rPr>
              <a:t>Every project may has a unique and distinct goal.</a:t>
            </a:r>
          </a:p>
          <a:p>
            <a:pPr algn="l">
              <a:buFont typeface="Arial" panose="020B0604020202020204" pitchFamily="34" charset="0"/>
              <a:buChar char="•"/>
            </a:pPr>
            <a:r>
              <a:rPr lang="en-US" b="0" i="0" dirty="0">
                <a:solidFill>
                  <a:srgbClr val="000000"/>
                </a:solidFill>
                <a:effectLst/>
              </a:rPr>
              <a:t>Project is not routine activity or day-to-day operations.</a:t>
            </a:r>
          </a:p>
          <a:p>
            <a:pPr algn="l">
              <a:buFont typeface="Arial" panose="020B0604020202020204" pitchFamily="34" charset="0"/>
              <a:buChar char="•"/>
            </a:pPr>
            <a:r>
              <a:rPr lang="en-US" b="0" i="0" dirty="0">
                <a:solidFill>
                  <a:srgbClr val="000000"/>
                </a:solidFill>
                <a:effectLst/>
              </a:rPr>
              <a:t>Project comes with a start time and end time.</a:t>
            </a:r>
          </a:p>
          <a:p>
            <a:pPr algn="l">
              <a:buFont typeface="Arial" panose="020B0604020202020204" pitchFamily="34" charset="0"/>
              <a:buChar char="•"/>
            </a:pPr>
            <a:r>
              <a:rPr lang="en-US" b="0" i="0" dirty="0">
                <a:solidFill>
                  <a:srgbClr val="000000"/>
                </a:solidFill>
                <a:effectLst/>
              </a:rPr>
              <a:t>Project ends when its goal is achieved hence it is a temporary phase in the lifetime of an organization.</a:t>
            </a:r>
          </a:p>
          <a:p>
            <a:pPr algn="l">
              <a:buFont typeface="Arial" panose="020B0604020202020204" pitchFamily="34" charset="0"/>
              <a:buChar char="•"/>
            </a:pPr>
            <a:r>
              <a:rPr lang="en-US" b="0" i="0" dirty="0">
                <a:solidFill>
                  <a:srgbClr val="000000"/>
                </a:solidFill>
                <a:effectLst/>
              </a:rPr>
              <a:t>Project needs adequate resources in terms of time, manpower, finance, material and knowledge-bank</a:t>
            </a:r>
          </a:p>
          <a:p>
            <a:endParaRPr lang="en-US" dirty="0"/>
          </a:p>
        </p:txBody>
      </p:sp>
    </p:spTree>
    <p:extLst>
      <p:ext uri="{BB962C8B-B14F-4D97-AF65-F5344CB8AC3E}">
        <p14:creationId xmlns:p14="http://schemas.microsoft.com/office/powerpoint/2010/main" val="1587033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20C41-9DB4-14B0-AF71-C0A847431477}"/>
              </a:ext>
            </a:extLst>
          </p:cNvPr>
          <p:cNvSpPr>
            <a:spLocks noGrp="1"/>
          </p:cNvSpPr>
          <p:nvPr>
            <p:ph type="title"/>
          </p:nvPr>
        </p:nvSpPr>
        <p:spPr/>
        <p:txBody>
          <a:bodyPr/>
          <a:lstStyle/>
          <a:p>
            <a:r>
              <a:rPr lang="en-US" b="1" dirty="0"/>
              <a:t>What is Project Management?</a:t>
            </a:r>
          </a:p>
        </p:txBody>
      </p:sp>
      <p:sp>
        <p:nvSpPr>
          <p:cNvPr id="3" name="Content Placeholder 2">
            <a:extLst>
              <a:ext uri="{FF2B5EF4-FFF2-40B4-BE49-F238E27FC236}">
                <a16:creationId xmlns:a16="http://schemas.microsoft.com/office/drawing/2014/main" id="{97CACC70-1AC1-D8B6-D4F4-00CBFF210509}"/>
              </a:ext>
            </a:extLst>
          </p:cNvPr>
          <p:cNvSpPr>
            <a:spLocks noGrp="1"/>
          </p:cNvSpPr>
          <p:nvPr>
            <p:ph idx="1"/>
          </p:nvPr>
        </p:nvSpPr>
        <p:spPr>
          <a:xfrm>
            <a:off x="289560" y="1825624"/>
            <a:ext cx="4038600" cy="4351338"/>
          </a:xfrm>
        </p:spPr>
        <p:txBody>
          <a:bodyPr/>
          <a:lstStyle/>
          <a:p>
            <a:r>
              <a:rPr lang="en-US" b="0" i="0" dirty="0">
                <a:solidFill>
                  <a:srgbClr val="212121"/>
                </a:solidFill>
                <a:effectLst/>
                <a:latin typeface="Helvetica Neue"/>
              </a:rPr>
              <a:t>Project management is the use of specific knowledge, skills, tools and techniques to deliver something of value to people</a:t>
            </a:r>
            <a:endParaRPr lang="en-US" dirty="0"/>
          </a:p>
        </p:txBody>
      </p:sp>
      <p:graphicFrame>
        <p:nvGraphicFramePr>
          <p:cNvPr id="4" name="Diagram 3">
            <a:extLst>
              <a:ext uri="{FF2B5EF4-FFF2-40B4-BE49-F238E27FC236}">
                <a16:creationId xmlns:a16="http://schemas.microsoft.com/office/drawing/2014/main" id="{DAFE0A8E-85B5-E76F-48A7-6B137C92BF88}"/>
              </a:ext>
            </a:extLst>
          </p:cNvPr>
          <p:cNvGraphicFramePr/>
          <p:nvPr>
            <p:extLst>
              <p:ext uri="{D42A27DB-BD31-4B8C-83A1-F6EECF244321}">
                <p14:modId xmlns:p14="http://schemas.microsoft.com/office/powerpoint/2010/main" val="3950177235"/>
              </p:ext>
            </p:extLst>
          </p:nvPr>
        </p:nvGraphicFramePr>
        <p:xfrm>
          <a:off x="4328160" y="1291960"/>
          <a:ext cx="843814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1636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83D3-47C4-C5CF-E700-39AD550240B0}"/>
              </a:ext>
            </a:extLst>
          </p:cNvPr>
          <p:cNvSpPr>
            <a:spLocks noGrp="1"/>
          </p:cNvSpPr>
          <p:nvPr>
            <p:ph type="title"/>
          </p:nvPr>
        </p:nvSpPr>
        <p:spPr/>
        <p:txBody>
          <a:bodyPr/>
          <a:lstStyle/>
          <a:p>
            <a:r>
              <a:rPr lang="en-US" b="0" i="0" dirty="0">
                <a:solidFill>
                  <a:srgbClr val="000000"/>
                </a:solidFill>
                <a:effectLst/>
                <a:latin typeface="Heebo" pitchFamily="2" charset="-79"/>
                <a:cs typeface="Heebo" pitchFamily="2" charset="-79"/>
              </a:rPr>
              <a:t>Need of software project management</a:t>
            </a:r>
            <a:br>
              <a:rPr lang="en-US" b="0" i="0" dirty="0">
                <a:solidFill>
                  <a:srgbClr val="000000"/>
                </a:solidFill>
                <a:effectLst/>
                <a:latin typeface="Heebo" pitchFamily="2" charset="-79"/>
                <a:cs typeface="Heebo" pitchFamily="2" charset="-79"/>
              </a:rPr>
            </a:br>
            <a:endParaRPr lang="en-US" dirty="0"/>
          </a:p>
        </p:txBody>
      </p:sp>
      <p:pic>
        <p:nvPicPr>
          <p:cNvPr id="1026" name="Picture 2" descr="Time_Cost_Quality">
            <a:extLst>
              <a:ext uri="{FF2B5EF4-FFF2-40B4-BE49-F238E27FC236}">
                <a16:creationId xmlns:a16="http://schemas.microsoft.com/office/drawing/2014/main" id="{13815BF7-C6EA-15DF-5101-5A0F4BC595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57279" y="2301790"/>
            <a:ext cx="3189290" cy="27610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F61A0F1-1366-CB8B-52A2-B2B2CAFAB549}"/>
              </a:ext>
            </a:extLst>
          </p:cNvPr>
          <p:cNvSpPr txBox="1"/>
          <p:nvPr/>
        </p:nvSpPr>
        <p:spPr>
          <a:xfrm>
            <a:off x="838200" y="1420181"/>
            <a:ext cx="7619079" cy="4524315"/>
          </a:xfrm>
          <a:prstGeom prst="rect">
            <a:avLst/>
          </a:prstGeom>
          <a:noFill/>
        </p:spPr>
        <p:txBody>
          <a:bodyPr wrap="square">
            <a:spAutoFit/>
          </a:bodyPr>
          <a:lstStyle/>
          <a:p>
            <a:r>
              <a:rPr lang="en-US" sz="2400" dirty="0"/>
              <a:t>Software project management focuses on developing a product that will have a positive effect on an organization. Without project management, a software development team may begin working on a project without any clear vision or guidance, resulting in more frequent errors and confusion.</a:t>
            </a:r>
          </a:p>
          <a:p>
            <a:endParaRPr lang="en-US" sz="2400" dirty="0"/>
          </a:p>
          <a:p>
            <a:r>
              <a:rPr lang="en-US" sz="2400" dirty="0"/>
              <a:t>Part of software project management involves making everyone involved aware of the purpose of the project and what steps are required to meet the end goal. Learn more about project management for software development and what it entails</a:t>
            </a:r>
          </a:p>
        </p:txBody>
      </p:sp>
    </p:spTree>
    <p:extLst>
      <p:ext uri="{BB962C8B-B14F-4D97-AF65-F5344CB8AC3E}">
        <p14:creationId xmlns:p14="http://schemas.microsoft.com/office/powerpoint/2010/main" val="1544406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7E011-7855-D2B6-DCB1-E61D9FE7D050}"/>
              </a:ext>
            </a:extLst>
          </p:cNvPr>
          <p:cNvSpPr>
            <a:spLocks noGrp="1"/>
          </p:cNvSpPr>
          <p:nvPr>
            <p:ph type="title"/>
          </p:nvPr>
        </p:nvSpPr>
        <p:spPr>
          <a:xfrm>
            <a:off x="751573" y="120317"/>
            <a:ext cx="10515600" cy="1325563"/>
          </a:xfrm>
        </p:spPr>
        <p:txBody>
          <a:bodyPr/>
          <a:lstStyle/>
          <a:p>
            <a:r>
              <a:rPr lang="en-US" b="1" dirty="0"/>
              <a:t>What is Project Cost Management</a:t>
            </a:r>
          </a:p>
        </p:txBody>
      </p:sp>
      <p:sp>
        <p:nvSpPr>
          <p:cNvPr id="3" name="Content Placeholder 2">
            <a:extLst>
              <a:ext uri="{FF2B5EF4-FFF2-40B4-BE49-F238E27FC236}">
                <a16:creationId xmlns:a16="http://schemas.microsoft.com/office/drawing/2014/main" id="{FB282E1D-A498-14A4-8F9C-E1FD3F5888D5}"/>
              </a:ext>
            </a:extLst>
          </p:cNvPr>
          <p:cNvSpPr>
            <a:spLocks noGrp="1"/>
          </p:cNvSpPr>
          <p:nvPr>
            <p:ph idx="1"/>
          </p:nvPr>
        </p:nvSpPr>
        <p:spPr>
          <a:xfrm>
            <a:off x="838200" y="1315303"/>
            <a:ext cx="10515600" cy="5046995"/>
          </a:xfrm>
        </p:spPr>
        <p:txBody>
          <a:bodyPr>
            <a:normAutofit fontScale="62500" lnSpcReduction="20000"/>
          </a:bodyPr>
          <a:lstStyle/>
          <a:p>
            <a:pPr marL="0" indent="0">
              <a:lnSpc>
                <a:spcPct val="120000"/>
              </a:lnSpc>
              <a:buNone/>
            </a:pPr>
            <a:r>
              <a:rPr lang="en-US" sz="3800" b="0" i="0" dirty="0">
                <a:solidFill>
                  <a:srgbClr val="333333"/>
                </a:solidFill>
                <a:effectLst/>
              </a:rPr>
              <a:t>Project cost management is the process of estimating, budgeting and controlling costs throughout the project life cycle, with the objective of keeping expenditures within the approved budget.</a:t>
            </a:r>
          </a:p>
          <a:p>
            <a:pPr marL="0" indent="0">
              <a:lnSpc>
                <a:spcPct val="120000"/>
              </a:lnSpc>
              <a:buNone/>
            </a:pPr>
            <a:r>
              <a:rPr lang="en-US" sz="3400" dirty="0"/>
              <a:t>For a project to be considered a success, it’s necessary that</a:t>
            </a:r>
          </a:p>
          <a:p>
            <a:pPr>
              <a:lnSpc>
                <a:spcPct val="120000"/>
              </a:lnSpc>
            </a:pPr>
            <a:r>
              <a:rPr lang="en-US" sz="3400" dirty="0"/>
              <a:t>it delivers on the requirements and scope</a:t>
            </a:r>
          </a:p>
          <a:p>
            <a:pPr>
              <a:lnSpc>
                <a:spcPct val="120000"/>
              </a:lnSpc>
            </a:pPr>
            <a:r>
              <a:rPr lang="en-US" sz="3400" dirty="0"/>
              <a:t>its execution quality is of a high standard</a:t>
            </a:r>
          </a:p>
          <a:p>
            <a:pPr>
              <a:lnSpc>
                <a:spcPct val="120000"/>
              </a:lnSpc>
            </a:pPr>
            <a:r>
              <a:rPr lang="en-US" sz="3400" dirty="0"/>
              <a:t>it’s completed within schedule and</a:t>
            </a:r>
          </a:p>
          <a:p>
            <a:pPr>
              <a:lnSpc>
                <a:spcPct val="120000"/>
              </a:lnSpc>
            </a:pPr>
            <a:r>
              <a:rPr lang="en-US" sz="3400" dirty="0"/>
              <a:t>it’s completed within budget.</a:t>
            </a:r>
          </a:p>
          <a:p>
            <a:pPr marL="0" indent="0">
              <a:lnSpc>
                <a:spcPct val="120000"/>
              </a:lnSpc>
              <a:buNone/>
            </a:pPr>
            <a:r>
              <a:rPr lang="en-US" sz="3400" dirty="0"/>
              <a:t>Hence, project cost management is one of the key pillars of project management and is relevant regardless of the domain, be it manufacturing, retail, technology, construction and so on. It helps to create a financial baseline against which project managers can benchmark the current status of their project costs and realign the direction if needed</a:t>
            </a:r>
          </a:p>
        </p:txBody>
      </p:sp>
    </p:spTree>
    <p:extLst>
      <p:ext uri="{BB962C8B-B14F-4D97-AF65-F5344CB8AC3E}">
        <p14:creationId xmlns:p14="http://schemas.microsoft.com/office/powerpoint/2010/main" val="2287121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77D7-0FB9-64A1-5213-348606AC21B3}"/>
              </a:ext>
            </a:extLst>
          </p:cNvPr>
          <p:cNvSpPr>
            <a:spLocks noGrp="1"/>
          </p:cNvSpPr>
          <p:nvPr>
            <p:ph type="title"/>
          </p:nvPr>
        </p:nvSpPr>
        <p:spPr/>
        <p:txBody>
          <a:bodyPr/>
          <a:lstStyle/>
          <a:p>
            <a:r>
              <a:rPr lang="en-US" b="1" dirty="0"/>
              <a:t>Why is Project Cost Management Important?</a:t>
            </a:r>
          </a:p>
        </p:txBody>
      </p:sp>
      <p:sp>
        <p:nvSpPr>
          <p:cNvPr id="3" name="Content Placeholder 2">
            <a:extLst>
              <a:ext uri="{FF2B5EF4-FFF2-40B4-BE49-F238E27FC236}">
                <a16:creationId xmlns:a16="http://schemas.microsoft.com/office/drawing/2014/main" id="{86380CAF-744A-7E4A-0286-322D8218A4F5}"/>
              </a:ext>
            </a:extLst>
          </p:cNvPr>
          <p:cNvSpPr>
            <a:spLocks noGrp="1"/>
          </p:cNvSpPr>
          <p:nvPr>
            <p:ph idx="1"/>
          </p:nvPr>
        </p:nvSpPr>
        <p:spPr/>
        <p:txBody>
          <a:bodyPr>
            <a:normAutofit lnSpcReduction="10000"/>
          </a:bodyPr>
          <a:lstStyle/>
          <a:p>
            <a:pPr marL="0" indent="0" algn="l">
              <a:buNone/>
            </a:pPr>
            <a:r>
              <a:rPr lang="en-US" b="0" i="0" dirty="0">
                <a:solidFill>
                  <a:srgbClr val="333333"/>
                </a:solidFill>
                <a:effectLst/>
              </a:rPr>
              <a:t>By implementing efficient cost management practices, project managers can:</a:t>
            </a:r>
          </a:p>
          <a:p>
            <a:pPr algn="l">
              <a:buFont typeface="Arial" panose="020B0604020202020204" pitchFamily="34" charset="0"/>
              <a:buChar char="•"/>
            </a:pPr>
            <a:r>
              <a:rPr lang="en-US" b="0" i="0" dirty="0">
                <a:solidFill>
                  <a:srgbClr val="333333"/>
                </a:solidFill>
                <a:effectLst/>
              </a:rPr>
              <a:t>Set clear expectations with stakeholders</a:t>
            </a:r>
          </a:p>
          <a:p>
            <a:pPr algn="l">
              <a:buFont typeface="Arial" panose="020B0604020202020204" pitchFamily="34" charset="0"/>
              <a:buChar char="•"/>
            </a:pPr>
            <a:r>
              <a:rPr lang="en-US" b="0" i="0" dirty="0">
                <a:solidFill>
                  <a:srgbClr val="333333"/>
                </a:solidFill>
                <a:effectLst/>
              </a:rPr>
              <a:t>Control scope creep by leveraging transparencies established with the customer</a:t>
            </a:r>
          </a:p>
          <a:p>
            <a:pPr algn="l">
              <a:buFont typeface="Arial" panose="020B0604020202020204" pitchFamily="34" charset="0"/>
              <a:buChar char="•"/>
            </a:pPr>
            <a:r>
              <a:rPr lang="en-US" b="0" i="0" dirty="0">
                <a:solidFill>
                  <a:srgbClr val="333333"/>
                </a:solidFill>
                <a:effectLst/>
              </a:rPr>
              <a:t>Track progress and respond with corrective action at a quick pace</a:t>
            </a:r>
          </a:p>
          <a:p>
            <a:pPr algn="l">
              <a:buFont typeface="Arial" panose="020B0604020202020204" pitchFamily="34" charset="0"/>
              <a:buChar char="•"/>
            </a:pPr>
            <a:r>
              <a:rPr lang="en-US" b="0" i="0" dirty="0">
                <a:solidFill>
                  <a:srgbClr val="333333"/>
                </a:solidFill>
                <a:effectLst/>
              </a:rPr>
              <a:t>Maintain expected margin, increase ROI, and avoid losing money on the project</a:t>
            </a:r>
          </a:p>
          <a:p>
            <a:pPr algn="l">
              <a:buFont typeface="Arial" panose="020B0604020202020204" pitchFamily="34" charset="0"/>
              <a:buChar char="•"/>
            </a:pPr>
            <a:r>
              <a:rPr lang="en-US" b="0" i="0" dirty="0">
                <a:solidFill>
                  <a:srgbClr val="333333"/>
                </a:solidFill>
                <a:effectLst/>
              </a:rPr>
              <a:t>Generate data to benchmark for future projects and track long-term cost trends</a:t>
            </a:r>
          </a:p>
          <a:p>
            <a:endParaRPr lang="en-US" dirty="0"/>
          </a:p>
        </p:txBody>
      </p:sp>
    </p:spTree>
    <p:extLst>
      <p:ext uri="{BB962C8B-B14F-4D97-AF65-F5344CB8AC3E}">
        <p14:creationId xmlns:p14="http://schemas.microsoft.com/office/powerpoint/2010/main" val="270295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408D-5D8D-869E-F9DF-A054FA807F5F}"/>
              </a:ext>
            </a:extLst>
          </p:cNvPr>
          <p:cNvSpPr>
            <a:spLocks noGrp="1"/>
          </p:cNvSpPr>
          <p:nvPr>
            <p:ph type="title"/>
          </p:nvPr>
        </p:nvSpPr>
        <p:spPr/>
        <p:txBody>
          <a:bodyPr/>
          <a:lstStyle/>
          <a:p>
            <a:r>
              <a:rPr lang="en-US" dirty="0"/>
              <a:t>The Four Steps in Project Cost Management</a:t>
            </a:r>
          </a:p>
        </p:txBody>
      </p:sp>
      <p:sp>
        <p:nvSpPr>
          <p:cNvPr id="3" name="Content Placeholder 2">
            <a:extLst>
              <a:ext uri="{FF2B5EF4-FFF2-40B4-BE49-F238E27FC236}">
                <a16:creationId xmlns:a16="http://schemas.microsoft.com/office/drawing/2014/main" id="{3043950C-E96A-7AFB-95E5-08B2BAB2CC68}"/>
              </a:ext>
            </a:extLst>
          </p:cNvPr>
          <p:cNvSpPr>
            <a:spLocks noGrp="1"/>
          </p:cNvSpPr>
          <p:nvPr>
            <p:ph idx="1"/>
          </p:nvPr>
        </p:nvSpPr>
        <p:spPr/>
        <p:txBody>
          <a:bodyPr/>
          <a:lstStyle/>
          <a:p>
            <a:r>
              <a:rPr lang="en-US" b="1" i="0" dirty="0">
                <a:solidFill>
                  <a:srgbClr val="333333"/>
                </a:solidFill>
                <a:effectLst/>
                <a:latin typeface="Roboto" panose="02000000000000000000" pitchFamily="2" charset="0"/>
              </a:rPr>
              <a:t>1. Project Resource Planning</a:t>
            </a:r>
          </a:p>
          <a:p>
            <a:pPr marL="0" indent="0">
              <a:buNone/>
            </a:pPr>
            <a:r>
              <a:rPr lang="en-US" dirty="0"/>
              <a:t>Resource planning is the process of identifying the resources required to execute a project and take it to completion. Examples of resources are people (such as employees and contractors) and equipment (such as infrastructure, large construction vehicles and other specialized equipment in limited supply).</a:t>
            </a:r>
          </a:p>
          <a:p>
            <a:pPr marL="0" indent="0">
              <a:buNone/>
            </a:pPr>
            <a:endParaRPr lang="en-US" dirty="0"/>
          </a:p>
          <a:p>
            <a:pPr marL="0" indent="0">
              <a:buNone/>
            </a:pPr>
            <a:r>
              <a:rPr lang="en-US" dirty="0"/>
              <a:t>Resource planning is done at the beginning of a project, before any actual work begins</a:t>
            </a:r>
          </a:p>
        </p:txBody>
      </p:sp>
    </p:spTree>
    <p:extLst>
      <p:ext uri="{BB962C8B-B14F-4D97-AF65-F5344CB8AC3E}">
        <p14:creationId xmlns:p14="http://schemas.microsoft.com/office/powerpoint/2010/main" val="13872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B0E297-17C3-0B42-922C-86F9A343C09E}"/>
              </a:ext>
            </a:extLst>
          </p:cNvPr>
          <p:cNvSpPr>
            <a:spLocks noGrp="1"/>
          </p:cNvSpPr>
          <p:nvPr>
            <p:ph idx="1"/>
          </p:nvPr>
        </p:nvSpPr>
        <p:spPr>
          <a:xfrm>
            <a:off x="336885" y="1440615"/>
            <a:ext cx="11742820" cy="4351338"/>
          </a:xfrm>
        </p:spPr>
        <p:txBody>
          <a:bodyPr>
            <a:noAutofit/>
          </a:bodyPr>
          <a:lstStyle/>
          <a:p>
            <a:pPr marL="0" indent="0">
              <a:buNone/>
            </a:pPr>
            <a:r>
              <a:rPr lang="en-US" sz="2400" b="1" dirty="0"/>
              <a:t>2. Project </a:t>
            </a:r>
            <a:r>
              <a:rPr lang="en-US" sz="2400" b="1"/>
              <a:t>Cost </a:t>
            </a:r>
            <a:r>
              <a:rPr lang="en-US" sz="2400" b="1" dirty="0"/>
              <a:t>E</a:t>
            </a:r>
            <a:r>
              <a:rPr lang="en-US" sz="2400" b="1"/>
              <a:t>stimation</a:t>
            </a:r>
            <a:r>
              <a:rPr lang="en-US" sz="2400"/>
              <a:t> </a:t>
            </a:r>
            <a:endParaRPr lang="en-US" sz="2400" dirty="0"/>
          </a:p>
          <a:p>
            <a:pPr marL="0" indent="0">
              <a:buNone/>
            </a:pPr>
            <a:r>
              <a:rPr lang="en-US" sz="2400" dirty="0"/>
              <a:t>It is the process of quantifying the costs associated with all the resources required to execute the project. </a:t>
            </a:r>
          </a:p>
          <a:p>
            <a:pPr marL="0" indent="0">
              <a:buNone/>
            </a:pPr>
            <a:r>
              <a:rPr lang="en-US" sz="2400" dirty="0"/>
              <a:t>To perform cost calculations, we need the following information:</a:t>
            </a:r>
          </a:p>
          <a:p>
            <a:r>
              <a:rPr lang="en-US" sz="2400" dirty="0"/>
              <a:t>Resource requirements (output from the previous step)</a:t>
            </a:r>
          </a:p>
          <a:p>
            <a:r>
              <a:rPr lang="en-US" sz="2400" dirty="0"/>
              <a:t>Price of each resource (e.g., staffing cost per hour, vendor hiring costs, server procurement costs, material rates per unit, etc.)</a:t>
            </a:r>
          </a:p>
          <a:p>
            <a:r>
              <a:rPr lang="en-US" sz="2400" dirty="0"/>
              <a:t>Duration that each resource is required</a:t>
            </a:r>
          </a:p>
          <a:p>
            <a:r>
              <a:rPr lang="en-US" sz="2400" dirty="0"/>
              <a:t>List of assumptions</a:t>
            </a:r>
          </a:p>
          <a:p>
            <a:r>
              <a:rPr lang="en-US" sz="2400" dirty="0"/>
              <a:t>Potential risks</a:t>
            </a:r>
          </a:p>
          <a:p>
            <a:r>
              <a:rPr lang="en-US" sz="2400" dirty="0"/>
              <a:t>Past project costs and industry benchmarks, if any</a:t>
            </a:r>
          </a:p>
          <a:p>
            <a:r>
              <a:rPr lang="en-US" sz="2400" dirty="0"/>
              <a:t>Insight into the company’s financial health and reporting structures</a:t>
            </a:r>
          </a:p>
        </p:txBody>
      </p:sp>
      <p:sp>
        <p:nvSpPr>
          <p:cNvPr id="4" name="Title 1">
            <a:extLst>
              <a:ext uri="{FF2B5EF4-FFF2-40B4-BE49-F238E27FC236}">
                <a16:creationId xmlns:a16="http://schemas.microsoft.com/office/drawing/2014/main" id="{81019619-B16D-B89C-51B8-463559C8AD27}"/>
              </a:ext>
            </a:extLst>
          </p:cNvPr>
          <p:cNvSpPr>
            <a:spLocks noGrp="1"/>
          </p:cNvSpPr>
          <p:nvPr>
            <p:ph type="title"/>
          </p:nvPr>
        </p:nvSpPr>
        <p:spPr>
          <a:xfrm>
            <a:off x="838200" y="365125"/>
            <a:ext cx="10515600" cy="1325563"/>
          </a:xfrm>
        </p:spPr>
        <p:txBody>
          <a:bodyPr/>
          <a:lstStyle/>
          <a:p>
            <a:r>
              <a:rPr lang="en-US" dirty="0"/>
              <a:t>The Four Steps in Project Cost Management</a:t>
            </a:r>
          </a:p>
        </p:txBody>
      </p:sp>
    </p:spTree>
    <p:extLst>
      <p:ext uri="{BB962C8B-B14F-4D97-AF65-F5344CB8AC3E}">
        <p14:creationId xmlns:p14="http://schemas.microsoft.com/office/powerpoint/2010/main" val="12637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04152A-78DA-8CA6-C70C-3DAFD2893FAE}"/>
              </a:ext>
            </a:extLst>
          </p:cNvPr>
          <p:cNvSpPr>
            <a:spLocks noGrp="1"/>
          </p:cNvSpPr>
          <p:nvPr>
            <p:ph idx="1"/>
          </p:nvPr>
        </p:nvSpPr>
        <p:spPr/>
        <p:txBody>
          <a:bodyPr>
            <a:normAutofit fontScale="77500" lnSpcReduction="20000"/>
          </a:bodyPr>
          <a:lstStyle/>
          <a:p>
            <a:r>
              <a:rPr lang="en-US" b="1" i="0" dirty="0">
                <a:solidFill>
                  <a:srgbClr val="333333"/>
                </a:solidFill>
                <a:effectLst/>
                <a:latin typeface="Roboto" panose="02000000000000000000" pitchFamily="2" charset="0"/>
              </a:rPr>
              <a:t>3. Cost Budgeting</a:t>
            </a:r>
          </a:p>
          <a:p>
            <a:pPr>
              <a:lnSpc>
                <a:spcPct val="120000"/>
              </a:lnSpc>
            </a:pPr>
            <a:r>
              <a:rPr lang="en-US" dirty="0"/>
              <a:t>Cost budgeting can be viewed as part of estimation or as its own separate process. Budgeting is the process of allocating costs to a certain chunk of the project, such as individual tasks or modules, for a specific time period. Budgets include contingency reserves allocated to manage unexpected costs.</a:t>
            </a:r>
          </a:p>
          <a:p>
            <a:pPr>
              <a:lnSpc>
                <a:spcPct val="120000"/>
              </a:lnSpc>
            </a:pPr>
            <a:r>
              <a:rPr lang="en-US" dirty="0"/>
              <a:t>For example, let’s say the total costs estimated for a project that runs over three years is $2 million. However, since the budget allocation is a function of time, the project manager decides to consider just the first two quarters for now. They identify the work items to be completed and allocate a budget of, say, $35,000 for this time period, and these work items. The project manager uses the WBS and some of the estimation methods discussed in the previous section to arrive at this number</a:t>
            </a:r>
          </a:p>
        </p:txBody>
      </p:sp>
      <p:sp>
        <p:nvSpPr>
          <p:cNvPr id="4" name="Title 1">
            <a:extLst>
              <a:ext uri="{FF2B5EF4-FFF2-40B4-BE49-F238E27FC236}">
                <a16:creationId xmlns:a16="http://schemas.microsoft.com/office/drawing/2014/main" id="{D25CE05C-97AA-25D5-58A9-15663F689310}"/>
              </a:ext>
            </a:extLst>
          </p:cNvPr>
          <p:cNvSpPr>
            <a:spLocks noGrp="1"/>
          </p:cNvSpPr>
          <p:nvPr>
            <p:ph type="title"/>
          </p:nvPr>
        </p:nvSpPr>
        <p:spPr>
          <a:xfrm>
            <a:off x="838200" y="365125"/>
            <a:ext cx="10515600" cy="1325563"/>
          </a:xfrm>
        </p:spPr>
        <p:txBody>
          <a:bodyPr/>
          <a:lstStyle/>
          <a:p>
            <a:r>
              <a:rPr lang="en-US" dirty="0"/>
              <a:t>The Four Steps in Project Cost Management</a:t>
            </a:r>
          </a:p>
        </p:txBody>
      </p:sp>
    </p:spTree>
    <p:extLst>
      <p:ext uri="{BB962C8B-B14F-4D97-AF65-F5344CB8AC3E}">
        <p14:creationId xmlns:p14="http://schemas.microsoft.com/office/powerpoint/2010/main" val="19764584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1151</Words>
  <Application>Microsoft Office PowerPoint</Application>
  <PresentationFormat>Widescreen</PresentationFormat>
  <Paragraphs>76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Heebo</vt:lpstr>
      <vt:lpstr>Helvetica Neue</vt:lpstr>
      <vt:lpstr>Roboto</vt:lpstr>
      <vt:lpstr>Office Theme</vt:lpstr>
      <vt:lpstr>CSE 805</vt:lpstr>
      <vt:lpstr>What is Project</vt:lpstr>
      <vt:lpstr>What is Project Management?</vt:lpstr>
      <vt:lpstr>Need of software project management </vt:lpstr>
      <vt:lpstr>What is Project Cost Management</vt:lpstr>
      <vt:lpstr>Why is Project Cost Management Important?</vt:lpstr>
      <vt:lpstr>The Four Steps in Project Cost Management</vt:lpstr>
      <vt:lpstr>The Four Steps in Project Cost Management</vt:lpstr>
      <vt:lpstr>The Four Steps in Project Cost Management</vt:lpstr>
      <vt:lpstr>The Four Steps in Project Cost Management</vt:lpstr>
      <vt:lpstr>The Four Steps in Project Cost Management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805</dc:title>
  <dc:creator>Neha Noor</dc:creator>
  <cp:lastModifiedBy>Neha Noor</cp:lastModifiedBy>
  <cp:revision>4</cp:revision>
  <dcterms:created xsi:type="dcterms:W3CDTF">2023-03-19T15:55:40Z</dcterms:created>
  <dcterms:modified xsi:type="dcterms:W3CDTF">2023-03-26T14:53:34Z</dcterms:modified>
</cp:coreProperties>
</file>