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26"/>
  </p:notesMasterIdLst>
  <p:handoutMasterIdLst>
    <p:handoutMasterId r:id="rId27"/>
  </p:handoutMasterIdLst>
  <p:sldIdLst>
    <p:sldId id="706" r:id="rId2"/>
    <p:sldId id="822" r:id="rId3"/>
    <p:sldId id="799" r:id="rId4"/>
    <p:sldId id="840" r:id="rId5"/>
    <p:sldId id="823" r:id="rId6"/>
    <p:sldId id="832" r:id="rId7"/>
    <p:sldId id="825" r:id="rId8"/>
    <p:sldId id="837" r:id="rId9"/>
    <p:sldId id="838" r:id="rId10"/>
    <p:sldId id="839" r:id="rId11"/>
    <p:sldId id="833" r:id="rId12"/>
    <p:sldId id="835" r:id="rId13"/>
    <p:sldId id="836" r:id="rId14"/>
    <p:sldId id="834" r:id="rId15"/>
    <p:sldId id="824" r:id="rId16"/>
    <p:sldId id="826" r:id="rId17"/>
    <p:sldId id="827" r:id="rId18"/>
    <p:sldId id="828" r:id="rId19"/>
    <p:sldId id="829" r:id="rId20"/>
    <p:sldId id="830" r:id="rId21"/>
    <p:sldId id="841" r:id="rId22"/>
    <p:sldId id="843" r:id="rId23"/>
    <p:sldId id="842" r:id="rId24"/>
    <p:sldId id="844" r:id="rId25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96" userDrawn="1">
          <p15:clr>
            <a:srgbClr val="A4A3A4"/>
          </p15:clr>
        </p15:guide>
        <p15:guide id="2" pos="7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9435"/>
    <a:srgbClr val="C40000"/>
    <a:srgbClr val="0093D0"/>
    <a:srgbClr val="8DC63F"/>
    <a:srgbClr val="FFFF99"/>
    <a:srgbClr val="8AC351"/>
    <a:srgbClr val="C42C38"/>
    <a:srgbClr val="25AA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4" autoAdjust="0"/>
    <p:restoredTop sz="93141" autoAdjust="0"/>
  </p:normalViewPr>
  <p:slideViewPr>
    <p:cSldViewPr>
      <p:cViewPr>
        <p:scale>
          <a:sx n="62" d="100"/>
          <a:sy n="62" d="100"/>
        </p:scale>
        <p:origin x="-2227" y="-1118"/>
      </p:cViewPr>
      <p:guideLst>
        <p:guide orient="horz" pos="2496"/>
        <p:guide pos="7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64"/>
    </p:cViewPr>
  </p:sorterViewPr>
  <p:gridSpacing cx="39014400" cy="390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26833" cy="464185"/>
          </a:xfrm>
          <a:prstGeom prst="rect">
            <a:avLst/>
          </a:prstGeom>
        </p:spPr>
        <p:txBody>
          <a:bodyPr vert="horz" lIns="92948" tIns="46475" rIns="92948" bIns="4647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2" y="1"/>
            <a:ext cx="3026833" cy="464185"/>
          </a:xfrm>
          <a:prstGeom prst="rect">
            <a:avLst/>
          </a:prstGeom>
        </p:spPr>
        <p:txBody>
          <a:bodyPr vert="horz" lIns="92948" tIns="46475" rIns="92948" bIns="46475" rtlCol="0"/>
          <a:lstStyle>
            <a:lvl1pPr algn="r">
              <a:defRPr sz="1200"/>
            </a:lvl1pPr>
          </a:lstStyle>
          <a:p>
            <a:fld id="{901DFFBC-F23D-8642-9C0E-1216863F890C}" type="datetimeFigureOut">
              <a:rPr lang="en-US" smtClean="0"/>
              <a:pPr/>
              <a:t>7/23/2025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17906"/>
            <a:ext cx="3026833" cy="464185"/>
          </a:xfrm>
          <a:prstGeom prst="rect">
            <a:avLst/>
          </a:prstGeom>
        </p:spPr>
        <p:txBody>
          <a:bodyPr vert="horz" lIns="92948" tIns="46475" rIns="92948" bIns="4647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2" y="8817906"/>
            <a:ext cx="3026833" cy="464185"/>
          </a:xfrm>
          <a:prstGeom prst="rect">
            <a:avLst/>
          </a:prstGeom>
        </p:spPr>
        <p:txBody>
          <a:bodyPr vert="horz" lIns="92948" tIns="46475" rIns="92948" bIns="46475" rtlCol="0" anchor="b"/>
          <a:lstStyle>
            <a:lvl1pPr algn="r">
              <a:defRPr sz="1200"/>
            </a:lvl1pPr>
          </a:lstStyle>
          <a:p>
            <a:fld id="{0625EC1B-A697-B24C-A912-3DCBBDFE074C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42694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26833" cy="464185"/>
          </a:xfrm>
          <a:prstGeom prst="rect">
            <a:avLst/>
          </a:prstGeom>
        </p:spPr>
        <p:txBody>
          <a:bodyPr vert="horz" lIns="92948" tIns="46475" rIns="92948" bIns="46475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1"/>
            <a:ext cx="3026833" cy="464185"/>
          </a:xfrm>
          <a:prstGeom prst="rect">
            <a:avLst/>
          </a:prstGeom>
        </p:spPr>
        <p:txBody>
          <a:bodyPr vert="horz" lIns="92948" tIns="46475" rIns="92948" bIns="46475" rtlCol="0"/>
          <a:lstStyle>
            <a:lvl1pPr algn="r">
              <a:defRPr sz="1200"/>
            </a:lvl1pPr>
          </a:lstStyle>
          <a:p>
            <a:fld id="{0646D71A-9EC5-4949-9399-0B66E46B1B6F}" type="datetimeFigureOut">
              <a:rPr lang="en-US" smtClean="0"/>
              <a:pPr/>
              <a:t>7/23/2025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696913"/>
            <a:ext cx="6184900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8" tIns="46475" rIns="92948" bIns="46475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61"/>
            <a:ext cx="5588000" cy="4177664"/>
          </a:xfrm>
          <a:prstGeom prst="rect">
            <a:avLst/>
          </a:prstGeom>
        </p:spPr>
        <p:txBody>
          <a:bodyPr vert="horz" lIns="92948" tIns="46475" rIns="92948" bIns="46475" rtlCol="0">
            <a:normAutofit/>
          </a:bodyPr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17906"/>
            <a:ext cx="3026833" cy="464185"/>
          </a:xfrm>
          <a:prstGeom prst="rect">
            <a:avLst/>
          </a:prstGeom>
        </p:spPr>
        <p:txBody>
          <a:bodyPr vert="horz" lIns="92948" tIns="46475" rIns="92948" bIns="46475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6"/>
            <a:ext cx="3026833" cy="464185"/>
          </a:xfrm>
          <a:prstGeom prst="rect">
            <a:avLst/>
          </a:prstGeom>
        </p:spPr>
        <p:txBody>
          <a:bodyPr vert="horz" lIns="92948" tIns="46475" rIns="92948" bIns="46475" rtlCol="0" anchor="b"/>
          <a:lstStyle>
            <a:lvl1pPr algn="r">
              <a:defRPr sz="1200"/>
            </a:lvl1pPr>
          </a:lstStyle>
          <a:p>
            <a:fld id="{DA6F231F-2C4E-BA45-BAC4-3FA1ED6D02FA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195718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231F-2C4E-BA45-BAC4-3FA1ED6D02FA}" type="slidenum">
              <a:rPr lang="fr-CA" smtClean="0"/>
              <a:pPr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73004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231F-2C4E-BA45-BAC4-3FA1ED6D02FA}" type="slidenum">
              <a:rPr lang="fr-CA" smtClean="0"/>
              <a:pPr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971003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F231F-2C4E-BA45-BAC4-3FA1ED6D02FA}" type="slidenum">
              <a:rPr lang="fr-CA" smtClean="0"/>
              <a:pPr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315864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5D0C-BAD2-491E-BA02-2BAD33639B96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0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FD6-E2DB-4638-824A-F7761BB1C116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43858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_Plein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5C2D-0393-4B7F-80FE-1C1CF04D6A3C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latin typeface="Arial" panose="020B0604020202020204" pitchFamily="34" charset="0"/>
            </a:endParaRPr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288019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E4D-481F-4446-A8B6-8943B534B962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58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A6A-D5FE-4531-9779-75C36F5829C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4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B2F2-7DF4-4247-B7F4-C49F7EF7E9E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38952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_et_Contenu_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B2F2-7DF4-4247-B7F4-C49F7EF7E9E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fr-FR" dirty="0"/>
              <a:t>Insérez un tableau, un graphique, un smart art, une image ou un vidéo en cliquant sur l’icône correspondante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318369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_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74800"/>
            <a:ext cx="12192000" cy="79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B2F2-7DF4-4247-B7F4-C49F7EF7E9E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81601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_et_Contenu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74800"/>
            <a:ext cx="12192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B2F2-7DF4-4247-B7F4-C49F7EF7E9E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204571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_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74800"/>
            <a:ext cx="12192000" cy="792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B2F2-7DF4-4247-B7F4-C49F7EF7E9E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  <a:endParaRPr lang="fr-CA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74800"/>
            <a:ext cx="12192000" cy="79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56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A726-40D7-49EE-A21B-D309B6ED213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29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3861-EFB5-493A-98EE-AF1C3128D327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12342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3FBF-5D92-41F2-8675-D6F96F1BE556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Bureau d'appui pédagogique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72800" y="5410200"/>
            <a:ext cx="914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972800" y="5410200"/>
            <a:ext cx="914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latin typeface="Arial" panose="020B0604020202020204" pitchFamily="34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  <a:prstGeom prst="rect">
            <a:avLst/>
          </a:prstGeom>
        </p:spPr>
        <p:txBody>
          <a:bodyPr lIns="108000" tIns="36000" rIns="108000" bIns="36000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73253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A33556E-3F36-4C94-9FFD-C134F5D93854}" type="datetime1">
              <a:rPr lang="fr-FR" smtClean="0"/>
              <a:pPr/>
              <a:t>23/07/2025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fr-CA" dirty="0"/>
              <a:t>Bureau d'appui pédagogique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BAAFE73-B4CD-4A9A-A1F8-B2B1D914CB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654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5" r:id="rId2"/>
    <p:sldLayoutId id="2147483707" r:id="rId3"/>
    <p:sldLayoutId id="2147483708" r:id="rId4"/>
    <p:sldLayoutId id="2147483709" r:id="rId5"/>
    <p:sldLayoutId id="214748371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42.sv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2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54.svg"/><Relationship Id="rId10" Type="http://schemas.openxmlformats.org/officeDocument/2006/relationships/image" Target="../media/image28.png"/><Relationship Id="rId19" Type="http://schemas.openxmlformats.org/officeDocument/2006/relationships/image" Target="../media/image36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20137" y="6309320"/>
            <a:ext cx="5119063" cy="504056"/>
          </a:xfrm>
          <a:prstGeom prst="rect">
            <a:avLst/>
          </a:prstGeom>
        </p:spPr>
        <p:txBody>
          <a:bodyPr wrap="square" lIns="0" tIns="0" rIns="0" bIns="0" numCol="2">
            <a:noAutofit/>
          </a:bodyPr>
          <a:lstStyle/>
          <a:p>
            <a:r>
              <a:rPr lang="en-US" sz="1200" b="1" dirty="0">
                <a:solidFill>
                  <a:srgbClr val="FA9435"/>
                </a:solidFill>
                <a:latin typeface="Arial" panose="020B0604020202020204" pitchFamily="34" charset="0"/>
              </a:rPr>
              <a:t>Department of Civil, Geological and Mining Engineering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6324600" y="6218701"/>
            <a:ext cx="0" cy="639299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81400" y="6218701"/>
            <a:ext cx="0" cy="639299"/>
          </a:xfrm>
          <a:prstGeom prst="line">
            <a:avLst/>
          </a:prstGeom>
          <a:ln w="6350" cmpd="sng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oly_logo_g-0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00133" y="3352800"/>
            <a:ext cx="3649942" cy="1577353"/>
          </a:xfrm>
          <a:prstGeom prst="rect">
            <a:avLst/>
          </a:prstGeom>
        </p:spPr>
      </p:pic>
      <p:pic>
        <p:nvPicPr>
          <p:cNvPr id="1026" name="Picture 2" descr="Polytechnique Montréal - L&amp;#39;Etudiant">
            <a:extLst>
              <a:ext uri="{FF2B5EF4-FFF2-40B4-BE49-F238E27FC236}">
                <a16:creationId xmlns:a16="http://schemas.microsoft.com/office/drawing/2014/main" xmlns="" id="{183FD78E-0CF2-4642-A3D8-EECEF580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2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BE53742-E5E2-4DA2-B8BD-B853FFAD53B8}"/>
              </a:ext>
            </a:extLst>
          </p:cNvPr>
          <p:cNvSpPr/>
          <p:nvPr/>
        </p:nvSpPr>
        <p:spPr>
          <a:xfrm>
            <a:off x="3581400" y="3810000"/>
            <a:ext cx="8275240" cy="11311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THM model recap </a:t>
            </a:r>
            <a:endParaRPr lang="en-US" sz="2000" b="1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3EEE983-2B44-443D-AD7F-B487F02000E2}"/>
              </a:ext>
            </a:extLst>
          </p:cNvPr>
          <p:cNvSpPr/>
          <p:nvPr/>
        </p:nvSpPr>
        <p:spPr>
          <a:xfrm>
            <a:off x="6553200" y="4930153"/>
            <a:ext cx="3501623" cy="8617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Shihao Cu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July 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23,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2025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2210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BAAFE73-B4CD-4A9A-A1F8-B2B1D914CB4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5D063DB-37C4-8443-BE0C-E890425773B4}"/>
              </a:ext>
            </a:extLst>
          </p:cNvPr>
          <p:cNvGrpSpPr/>
          <p:nvPr/>
        </p:nvGrpSpPr>
        <p:grpSpPr>
          <a:xfrm>
            <a:off x="5676900" y="1333500"/>
            <a:ext cx="6172200" cy="4629152"/>
            <a:chOff x="5183188" y="1109661"/>
            <a:chExt cx="6172200" cy="4629152"/>
          </a:xfrm>
        </p:grpSpPr>
        <p:pic>
          <p:nvPicPr>
            <p:cNvPr id="2" name="Picture 1" descr="A graph with lines and dots&#10;&#10;Description automatically generated">
              <a:extLst>
                <a:ext uri="{FF2B5EF4-FFF2-40B4-BE49-F238E27FC236}">
                  <a16:creationId xmlns:a16="http://schemas.microsoft.com/office/drawing/2014/main" xmlns="" id="{AD5EC262-CDEC-F94D-B655-CD5CE2C00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3188" y="1109661"/>
              <a:ext cx="6172200" cy="4629152"/>
            </a:xfrm>
            <a:prstGeom prst="rect">
              <a:avLst/>
            </a:prstGeom>
            <a:noFill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0054AB8F-CB03-F245-BFB4-B1C412295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888" y="3837812"/>
              <a:ext cx="1909547" cy="9610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53DF75-6075-DB4F-B15F-85BFADF7B2DF}"/>
              </a:ext>
            </a:extLst>
          </p:cNvPr>
          <p:cNvSpPr txBox="1"/>
          <p:nvPr/>
        </p:nvSpPr>
        <p:spPr>
          <a:xfrm>
            <a:off x="70127" y="273031"/>
            <a:ext cx="6117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4BC58EB-958E-4A43-BF6B-67ECAD09C201}"/>
              </a:ext>
            </a:extLst>
          </p:cNvPr>
          <p:cNvSpPr txBox="1"/>
          <p:nvPr/>
        </p:nvSpPr>
        <p:spPr>
          <a:xfrm>
            <a:off x="277792" y="1261641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inversion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B054575-714C-AE4C-8D34-6F0A8A37CF14}"/>
              </a:ext>
            </a:extLst>
          </p:cNvPr>
          <p:cNvSpPr txBox="1"/>
          <p:nvPr/>
        </p:nvSpPr>
        <p:spPr>
          <a:xfrm>
            <a:off x="48225" y="4722583"/>
            <a:ext cx="63246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Tong, Bing, </a:t>
            </a:r>
            <a:r>
              <a:rPr lang="en-US" sz="1100" dirty="0" err="1"/>
              <a:t>Zhiqiu</a:t>
            </a:r>
            <a:r>
              <a:rPr lang="en-US" sz="1100" dirty="0"/>
              <a:t> Gao, Robert Horton, and </a:t>
            </a:r>
            <a:r>
              <a:rPr lang="en-US" sz="1100" dirty="0" err="1"/>
              <a:t>Linlin</a:t>
            </a:r>
            <a:r>
              <a:rPr lang="en-US" sz="1100" dirty="0"/>
              <a:t> Wang. "Soil Apparent Thermal Diffusivity Estimated by Conduction and by Conduction–Convection Heat Transfer Models." Journal of Hydrometeorology 18, no. 1 (2017): 109-118. </a:t>
            </a: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xmlns="" id="{EA9C4E2D-C77F-B945-A5B7-6B61DCF56DB4}"/>
              </a:ext>
            </a:extLst>
          </p:cNvPr>
          <p:cNvSpPr/>
          <p:nvPr/>
        </p:nvSpPr>
        <p:spPr>
          <a:xfrm rot="7979106">
            <a:off x="7494460" y="2853778"/>
            <a:ext cx="486173" cy="756745"/>
          </a:xfrm>
          <a:prstGeom prst="teardrop">
            <a:avLst>
              <a:gd name="adj" fmla="val 18644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4780A97-6A7C-6143-817D-A42281F5558E}"/>
              </a:ext>
            </a:extLst>
          </p:cNvPr>
          <p:cNvSpPr txBox="1"/>
          <p:nvPr/>
        </p:nvSpPr>
        <p:spPr>
          <a:xfrm>
            <a:off x="70127" y="5273367"/>
            <a:ext cx="282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532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informed Neural Networks (PINNs)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181100"/>
            <a:ext cx="19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model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100" y="2095500"/>
            <a:ext cx="95313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informed Neural Networks (PINNs)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181100"/>
            <a:ext cx="19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562100"/>
            <a:ext cx="58293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3150" y="1600200"/>
            <a:ext cx="60388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informed Neural Networks (PINNs)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181100"/>
            <a:ext cx="20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Inversion model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924560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5143500"/>
            <a:ext cx="7125891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64389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1257300"/>
            <a:ext cx="58102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2013A0-95B4-D242-B333-6F35F03D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B2F2-7DF4-4247-B7F4-C49F7EF7E9E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619678-D0FB-664A-B5A5-B3C86E6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8294E60-044A-634B-A9A0-0443AEFC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0" y="281940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Model TH considering phase change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98AECFF-A8F3-134C-AAB8-709D9C0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53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B040B0-120C-BF4C-BD3D-EFC8E49FFD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7429500" cy="3732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D27AB4-1B42-0247-9B80-E9F795C913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8150" y="4756150"/>
            <a:ext cx="8775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161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435EC30-920A-6944-B662-2D341EA726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066800"/>
            <a:ext cx="78613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984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9ECED9-0873-7940-8F5E-B7EEB116D0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350" y="1110230"/>
            <a:ext cx="8331200" cy="56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858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E79F2C9-EDD1-5942-AD34-C7ACE7709F2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1295400"/>
            <a:ext cx="9499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94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2013A0-95B4-D242-B333-6F35F03D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B2F2-7DF4-4247-B7F4-C49F7EF7E9E1}" type="datetime1">
              <a:rPr lang="fr-FR" smtClean="0"/>
              <a:pPr/>
              <a:t>23/07/2025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619678-D0FB-664A-B5A5-B3C86E6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8294E60-044A-634B-A9A0-0443AEFC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0" y="2819400"/>
            <a:ext cx="10515600" cy="4351338"/>
          </a:xfrm>
        </p:spPr>
        <p:txBody>
          <a:bodyPr/>
          <a:lstStyle/>
          <a:p>
            <a:r>
              <a:rPr lang="en-US" dirty="0"/>
              <a:t>Thermal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98AECFF-A8F3-134C-AAB8-709D9C0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8423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76B314-DB2B-5E4E-92FD-7EB2752BC1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2200" y="1600200"/>
            <a:ext cx="10007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058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screenshot of a math equation&#10;&#10;Description automatically generated">
            <a:extLst>
              <a:ext uri="{FF2B5EF4-FFF2-40B4-BE49-F238E27FC236}">
                <a16:creationId xmlns:a16="http://schemas.microsoft.com/office/drawing/2014/main" xmlns="" id="{7E4D9B54-AFA9-E742-8BFD-F2C830BE1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31197" y="1140883"/>
            <a:ext cx="612960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580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</p:spPr>
        <p:txBody>
          <a:bodyPr/>
          <a:lstStyle/>
          <a:p>
            <a:r>
              <a:rPr lang="en-US" dirty="0" smtClean="0"/>
              <a:t>Forward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1143000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Finite element methods (FDM)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6724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1828800"/>
            <a:ext cx="487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5580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</p:spPr>
        <p:txBody>
          <a:bodyPr/>
          <a:lstStyle/>
          <a:p>
            <a:r>
              <a:rPr lang="en-US" dirty="0" smtClean="0"/>
              <a:t>Physics informed Neural Networks (PINNs)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485900"/>
            <a:ext cx="1176263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5580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762000" y="381000"/>
            <a:ext cx="10515600" cy="609600"/>
          </a:xfrm>
        </p:spPr>
        <p:txBody>
          <a:bodyPr/>
          <a:lstStyle/>
          <a:p>
            <a:r>
              <a:rPr lang="en-US" dirty="0" smtClean="0"/>
              <a:t>Physics informed Neural Networks (PINNs)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123950"/>
            <a:ext cx="74009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5580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299718-B6F2-8243-BA1E-6ABDFD0926F6}"/>
              </a:ext>
            </a:extLst>
          </p:cNvPr>
          <p:cNvSpPr txBox="1"/>
          <p:nvPr/>
        </p:nvSpPr>
        <p:spPr>
          <a:xfrm>
            <a:off x="70127" y="273031"/>
            <a:ext cx="2443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282B1B3-42D9-494D-B194-4E187B6E50C9}"/>
              </a:ext>
            </a:extLst>
          </p:cNvPr>
          <p:cNvGrpSpPr/>
          <p:nvPr/>
        </p:nvGrpSpPr>
        <p:grpSpPr>
          <a:xfrm>
            <a:off x="1263744" y="1752600"/>
            <a:ext cx="10085293" cy="3124200"/>
            <a:chOff x="685800" y="1866900"/>
            <a:chExt cx="10085293" cy="31242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7FB7CB3C-E027-CA4D-BF9A-E4CBADFA8A99}"/>
                </a:ext>
              </a:extLst>
            </p:cNvPr>
            <p:cNvGrpSpPr/>
            <p:nvPr/>
          </p:nvGrpSpPr>
          <p:grpSpPr>
            <a:xfrm>
              <a:off x="685800" y="1866900"/>
              <a:ext cx="4473039" cy="3124200"/>
              <a:chOff x="2061109" y="2133600"/>
              <a:chExt cx="4473039" cy="312420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12B4D99F-D0F5-AA43-AAE0-2DF8B04CBF1B}"/>
                  </a:ext>
                </a:extLst>
              </p:cNvPr>
              <p:cNvSpPr txBox="1"/>
              <p:nvPr/>
            </p:nvSpPr>
            <p:spPr>
              <a:xfrm>
                <a:off x="2819400" y="2438400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</a:rPr>
                  <a:t>Soil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AA9ED3AD-E4CE-654A-84BD-BD299F19DBE7}"/>
                  </a:ext>
                </a:extLst>
              </p:cNvPr>
              <p:cNvSpPr/>
              <p:nvPr/>
            </p:nvSpPr>
            <p:spPr>
              <a:xfrm>
                <a:off x="2457451" y="2819400"/>
                <a:ext cx="4076697" cy="2438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Soi</a:t>
                </a:r>
                <a:r>
                  <a:rPr lang="en-US" altLang="zh-CN" sz="4000" dirty="0"/>
                  <a:t>l</a:t>
                </a:r>
                <a:endParaRPr lang="en-US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5CC550F4-7DF8-E945-8A81-81552336F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700" y="21336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D7F4E58D-7730-2047-A024-6D565F2FC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1900" y="21336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xmlns="" id="{ECEAFFBE-29CD-274B-9FFD-C7B22C575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5800" y="21336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9C88CFAC-4537-D548-8D53-4A576AF8B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700" y="21336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C3A6238A-53A0-AF49-9CB9-7857982C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1336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0B613017-AB89-B845-8D94-180D6FA93F4A}"/>
                  </a:ext>
                </a:extLst>
              </p:cNvPr>
              <p:cNvSpPr txBox="1"/>
              <p:nvPr/>
            </p:nvSpPr>
            <p:spPr>
              <a:xfrm>
                <a:off x="2061109" y="2291834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Energy</a:t>
                </a:r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CBED04B5-112E-6B49-887F-8B45B40488CC}"/>
                </a:ext>
              </a:extLst>
            </p:cNvPr>
            <p:cNvSpPr/>
            <p:nvPr/>
          </p:nvSpPr>
          <p:spPr>
            <a:xfrm>
              <a:off x="2922320" y="2832941"/>
              <a:ext cx="199516" cy="39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EB3113D-7AF5-7C41-86F3-03603144C15A}"/>
                </a:ext>
              </a:extLst>
            </p:cNvPr>
            <p:cNvSpPr txBox="1"/>
            <p:nvPr/>
          </p:nvSpPr>
          <p:spPr>
            <a:xfrm>
              <a:off x="3240146" y="28575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nsor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5C22907F-B7EE-E44F-B8BE-30344C7B3556}"/>
                </a:ext>
              </a:extLst>
            </p:cNvPr>
            <p:cNvCxnSpPr>
              <a:cxnSpLocks/>
            </p:cNvCxnSpPr>
            <p:nvPr/>
          </p:nvCxnSpPr>
          <p:spPr>
            <a:xfrm>
              <a:off x="4340492" y="3086100"/>
              <a:ext cx="384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A0F643D-8CED-DD4E-97E3-CB2DE328CDC4}"/>
                </a:ext>
              </a:extLst>
            </p:cNvPr>
            <p:cNvSpPr txBox="1"/>
            <p:nvPr/>
          </p:nvSpPr>
          <p:spPr>
            <a:xfrm>
              <a:off x="8379092" y="2856428"/>
              <a:ext cx="2392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Thermal</a:t>
              </a:r>
              <a:r>
                <a:rPr lang="zh-CN" altLang="en-US" dirty="0"/>
                <a:t> </a:t>
              </a:r>
              <a:r>
                <a:rPr lang="en-US" altLang="zh-CN" dirty="0"/>
                <a:t>properties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ABC0846-45B1-8640-80F1-2B9FBCB39EF8}"/>
                </a:ext>
              </a:extLst>
            </p:cNvPr>
            <p:cNvSpPr txBox="1"/>
            <p:nvPr/>
          </p:nvSpPr>
          <p:spPr>
            <a:xfrm>
              <a:off x="5468898" y="2716768"/>
              <a:ext cx="240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Temperature</a:t>
              </a:r>
              <a:r>
                <a:rPr lang="zh-CN" altLang="en-US" dirty="0"/>
                <a:t> </a:t>
              </a:r>
              <a:r>
                <a:rPr lang="en-US" altLang="zh-CN" dirty="0"/>
                <a:t>signal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908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xmlns="" id="{FEB8B8EE-7A2B-B34D-8E4B-B73D9F241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8789" y="991632"/>
            <a:ext cx="7019776" cy="31851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50558DC-B6A0-AB4E-BC14-FB1112A93A5D}"/>
              </a:ext>
            </a:extLst>
          </p:cNvPr>
          <p:cNvSpPr txBox="1"/>
          <p:nvPr/>
        </p:nvSpPr>
        <p:spPr>
          <a:xfrm>
            <a:off x="1602560" y="4784459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2AF48ED-1901-214A-8E81-1FEE373CC3F7}"/>
              </a:ext>
            </a:extLst>
          </p:cNvPr>
          <p:cNvSpPr txBox="1"/>
          <p:nvPr/>
        </p:nvSpPr>
        <p:spPr>
          <a:xfrm>
            <a:off x="1905000" y="4421738"/>
            <a:ext cx="2016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(Zhang</a:t>
            </a:r>
            <a:r>
              <a:rPr lang="zh-CN" altLang="en-US" sz="1400" dirty="0"/>
              <a:t> </a:t>
            </a:r>
            <a:r>
              <a:rPr lang="en-US" altLang="zh-CN" sz="1400" dirty="0"/>
              <a:t>et</a:t>
            </a:r>
            <a:r>
              <a:rPr lang="zh-CN" altLang="en-US" sz="1400" dirty="0"/>
              <a:t> </a:t>
            </a:r>
            <a:r>
              <a:rPr lang="en-US" altLang="zh-CN" sz="1400" dirty="0"/>
              <a:t>al.,</a:t>
            </a:r>
            <a:r>
              <a:rPr lang="zh-CN" altLang="en-US" sz="1400" dirty="0"/>
              <a:t> </a:t>
            </a:r>
            <a:r>
              <a:rPr lang="en-US" altLang="zh-CN" sz="1400" dirty="0"/>
              <a:t>2021)</a:t>
            </a:r>
            <a:endParaRPr lang="en-US" sz="1400" dirty="0"/>
          </a:p>
        </p:txBody>
      </p:sp>
      <p:pic>
        <p:nvPicPr>
          <p:cNvPr id="14" name="Picture 13" descr="A diagram of a diagram of a trt system&#10;&#10;Description automatically generated">
            <a:extLst>
              <a:ext uri="{FF2B5EF4-FFF2-40B4-BE49-F238E27FC236}">
                <a16:creationId xmlns:a16="http://schemas.microsoft.com/office/drawing/2014/main" xmlns="" id="{D6966CD8-4AA2-894B-AEF5-6B159C1511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3529"/>
            <a:ext cx="5521914" cy="33972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829FB01-5784-5D41-AFC8-E0587046EB0D}"/>
              </a:ext>
            </a:extLst>
          </p:cNvPr>
          <p:cNvCxnSpPr>
            <a:cxnSpLocks/>
          </p:cNvCxnSpPr>
          <p:nvPr/>
        </p:nvCxnSpPr>
        <p:spPr>
          <a:xfrm>
            <a:off x="2628900" y="1187682"/>
            <a:ext cx="0" cy="2508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5262194-E462-0545-A68B-4523D61B2B49}"/>
              </a:ext>
            </a:extLst>
          </p:cNvPr>
          <p:cNvSpPr txBox="1"/>
          <p:nvPr/>
        </p:nvSpPr>
        <p:spPr>
          <a:xfrm>
            <a:off x="2607710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A442DDE-111B-6D4D-A841-35760A3EC41E}"/>
              </a:ext>
            </a:extLst>
          </p:cNvPr>
          <p:cNvSpPr txBox="1"/>
          <p:nvPr/>
        </p:nvSpPr>
        <p:spPr>
          <a:xfrm>
            <a:off x="8182489" y="4176748"/>
            <a:ext cx="189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(Alain</a:t>
            </a:r>
            <a:r>
              <a:rPr lang="zh-CN" altLang="en-US" sz="1400" dirty="0"/>
              <a:t> </a:t>
            </a:r>
            <a:r>
              <a:rPr lang="en-US" altLang="zh-CN" sz="1400" dirty="0"/>
              <a:t>et</a:t>
            </a:r>
            <a:r>
              <a:rPr lang="zh-CN" altLang="en-US" sz="1400" dirty="0"/>
              <a:t> </a:t>
            </a:r>
            <a:r>
              <a:rPr lang="en-US" altLang="zh-CN" sz="1400" dirty="0"/>
              <a:t>al.,</a:t>
            </a:r>
            <a:r>
              <a:rPr lang="zh-CN" altLang="en-US" sz="1400" dirty="0"/>
              <a:t> </a:t>
            </a:r>
            <a:r>
              <a:rPr lang="en-US" altLang="zh-CN" sz="1400" dirty="0"/>
              <a:t>1996)</a:t>
            </a:r>
            <a:endParaRPr lang="en-US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A4C7D511-7851-9B4C-A6E0-6D381AFC7C8F}"/>
              </a:ext>
            </a:extLst>
          </p:cNvPr>
          <p:cNvSpPr/>
          <p:nvPr/>
        </p:nvSpPr>
        <p:spPr>
          <a:xfrm>
            <a:off x="2438400" y="1801376"/>
            <a:ext cx="381000" cy="317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62802BF-61E2-0645-B43F-7F57FBA9E13D}"/>
              </a:ext>
            </a:extLst>
          </p:cNvPr>
          <p:cNvSpPr/>
          <p:nvPr/>
        </p:nvSpPr>
        <p:spPr>
          <a:xfrm>
            <a:off x="2438400" y="2596429"/>
            <a:ext cx="381000" cy="317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xmlns="" id="{9B6C6A21-7BDB-8449-B6E7-DB4F0D941198}"/>
              </a:ext>
            </a:extLst>
          </p:cNvPr>
          <p:cNvGrpSpPr/>
          <p:nvPr/>
        </p:nvGrpSpPr>
        <p:grpSpPr>
          <a:xfrm>
            <a:off x="1733639" y="5282805"/>
            <a:ext cx="2359427" cy="369332"/>
            <a:chOff x="1914667" y="5467472"/>
            <a:chExt cx="235942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14E7172-0652-CF41-A3BF-C1AFBD60392B}"/>
                </a:ext>
              </a:extLst>
            </p:cNvPr>
            <p:cNvSpPr txBox="1"/>
            <p:nvPr/>
          </p:nvSpPr>
          <p:spPr>
            <a:xfrm>
              <a:off x="2295667" y="5467472"/>
              <a:ext cx="1978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Thermal</a:t>
              </a:r>
              <a:r>
                <a:rPr lang="zh-CN" altLang="en-US" dirty="0"/>
                <a:t> </a:t>
              </a:r>
              <a:r>
                <a:rPr lang="en-US" altLang="zh-CN" dirty="0"/>
                <a:t>sensor</a:t>
              </a:r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A0C37BF8-F2DD-DB4E-BEF0-CBBECC0C8FD4}"/>
                </a:ext>
              </a:extLst>
            </p:cNvPr>
            <p:cNvSpPr/>
            <p:nvPr/>
          </p:nvSpPr>
          <p:spPr>
            <a:xfrm>
              <a:off x="1914667" y="5493194"/>
              <a:ext cx="381000" cy="317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C909FDC-147D-644D-85BE-657FF649B72E}"/>
              </a:ext>
            </a:extLst>
          </p:cNvPr>
          <p:cNvSpPr txBox="1"/>
          <p:nvPr/>
        </p:nvSpPr>
        <p:spPr>
          <a:xfrm>
            <a:off x="11471803" y="272965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Depth</a:t>
            </a:r>
            <a:endParaRPr lang="en-US" dirty="0"/>
          </a:p>
        </p:txBody>
      </p:sp>
      <p:pic>
        <p:nvPicPr>
          <p:cNvPr id="32" name="Picture 31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xmlns="" id="{D5647373-90D0-2E4B-AC0F-20F2A7494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2914" y="4470779"/>
            <a:ext cx="6200084" cy="21628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4887A7C-AE9F-D041-A68D-4D186391D8A3}"/>
              </a:ext>
            </a:extLst>
          </p:cNvPr>
          <p:cNvSpPr txBox="1"/>
          <p:nvPr/>
        </p:nvSpPr>
        <p:spPr>
          <a:xfrm>
            <a:off x="8414090" y="6538912"/>
            <a:ext cx="142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Earl</a:t>
            </a:r>
            <a:r>
              <a:rPr lang="zh-CN" altLang="en-US" sz="1200" dirty="0"/>
              <a:t> </a:t>
            </a:r>
            <a:r>
              <a:rPr lang="en-US" altLang="zh-CN" sz="1200" dirty="0"/>
              <a:t>et</a:t>
            </a:r>
            <a:r>
              <a:rPr lang="zh-CN" altLang="en-US" sz="1200" dirty="0"/>
              <a:t> </a:t>
            </a:r>
            <a:r>
              <a:rPr lang="en-US" altLang="zh-CN" sz="1200" dirty="0"/>
              <a:t>al.,</a:t>
            </a:r>
            <a:r>
              <a:rPr lang="zh-CN" altLang="en-US" sz="1200" dirty="0"/>
              <a:t> </a:t>
            </a:r>
            <a:r>
              <a:rPr lang="en-US" altLang="zh-CN" sz="1200" dirty="0"/>
              <a:t>2021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CECBCE6-01DD-0B41-99D8-55E7C950C950}"/>
              </a:ext>
            </a:extLst>
          </p:cNvPr>
          <p:cNvSpPr txBox="1"/>
          <p:nvPr/>
        </p:nvSpPr>
        <p:spPr>
          <a:xfrm>
            <a:off x="5552541" y="92526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6808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082CE5-3EB9-7947-86F9-6932D65B3B71}"/>
              </a:ext>
            </a:extLst>
          </p:cNvPr>
          <p:cNvSpPr txBox="1"/>
          <p:nvPr/>
        </p:nvSpPr>
        <p:spPr>
          <a:xfrm>
            <a:off x="419100" y="1174763"/>
            <a:ext cx="763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model-</a:t>
            </a:r>
            <a:r>
              <a:rPr lang="zh-CN" altLang="en-US" dirty="0"/>
              <a:t> </a:t>
            </a:r>
            <a:r>
              <a:rPr lang="en-US" altLang="zh-CN" dirty="0"/>
              <a:t>Analytical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heat</a:t>
            </a:r>
            <a:r>
              <a:rPr lang="zh-CN" altLang="en-US" dirty="0"/>
              <a:t> </a:t>
            </a:r>
            <a:r>
              <a:rPr lang="en-US" altLang="zh-CN" dirty="0"/>
              <a:t>transfer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16581-BD18-7946-A500-5FA65AE528C8}"/>
                  </a:ext>
                </a:extLst>
              </p:cNvPr>
              <p:cNvSpPr txBox="1"/>
              <p:nvPr/>
            </p:nvSpPr>
            <p:spPr>
              <a:xfrm>
                <a:off x="1691685" y="3996104"/>
                <a:ext cx="8808630" cy="1616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temperature</a:t>
                </a:r>
              </a:p>
              <a:p>
                <a:r>
                  <a:rPr lang="en-US" altLang="zh-CN" sz="1400" dirty="0"/>
                  <a:t>T: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time</a:t>
                </a:r>
              </a:p>
              <a:p>
                <a:r>
                  <a:rPr lang="en-US" sz="1400" dirty="0"/>
                  <a:t>z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depth</a:t>
                </a:r>
                <a:r>
                  <a:rPr lang="zh-CN" altLang="en-US" sz="1400" dirty="0"/>
                  <a:t> </a:t>
                </a:r>
                <a:endParaRPr lang="en-US" sz="1400" dirty="0"/>
              </a:p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k: soil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thermal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diffusivity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</a:rPr>
                  <a:t>：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Soil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volumetric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heat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capacity,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soil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heat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conductivity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 </a:t>
                </a:r>
                <a:endParaRPr lang="en-US" sz="1400" dirty="0">
                  <a:solidFill>
                    <a:srgbClr val="FF0000"/>
                  </a:solidFill>
                </a:endParaRPr>
              </a:p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W: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water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flux,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water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heat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capacity,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volumetric water</a:t>
                </a:r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content.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F716581-BD18-7946-A500-5FA65AE52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5" y="3996104"/>
                <a:ext cx="8808630" cy="1616533"/>
              </a:xfrm>
              <a:prstGeom prst="rect">
                <a:avLst/>
              </a:prstGeom>
              <a:blipFill>
                <a:blip r:embed="rId2" cstate="print"/>
                <a:stretch>
                  <a:fillRect l="-288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D38EAC-2656-D54E-AB8C-879F59EC404E}"/>
              </a:ext>
            </a:extLst>
          </p:cNvPr>
          <p:cNvSpPr txBox="1"/>
          <p:nvPr/>
        </p:nvSpPr>
        <p:spPr>
          <a:xfrm>
            <a:off x="419100" y="1640297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Governing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xmlns="" id="{CCDB67AD-28F8-A242-853B-011DA0AD12D4}"/>
              </a:ext>
            </a:extLst>
          </p:cNvPr>
          <p:cNvSpPr/>
          <p:nvPr/>
        </p:nvSpPr>
        <p:spPr>
          <a:xfrm>
            <a:off x="7288890" y="2718635"/>
            <a:ext cx="1533062" cy="267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478A91C-A723-AF42-ADB4-CAD1213112C1}"/>
              </a:ext>
            </a:extLst>
          </p:cNvPr>
          <p:cNvSpPr txBox="1"/>
          <p:nvPr/>
        </p:nvSpPr>
        <p:spPr>
          <a:xfrm>
            <a:off x="9069129" y="2678026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Analytical</a:t>
            </a:r>
            <a:r>
              <a:rPr lang="zh-CN" altLang="en-US" sz="1400" dirty="0"/>
              <a:t> </a:t>
            </a:r>
            <a:r>
              <a:rPr lang="en-US" altLang="zh-CN" sz="1400" dirty="0"/>
              <a:t>solution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DA1DA4-B475-894E-9366-5E3F43F81895}"/>
              </a:ext>
            </a:extLst>
          </p:cNvPr>
          <p:cNvSpPr txBox="1"/>
          <p:nvPr/>
        </p:nvSpPr>
        <p:spPr>
          <a:xfrm>
            <a:off x="1672635" y="5761737"/>
            <a:ext cx="52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Conduction</a:t>
            </a:r>
            <a:r>
              <a:rPr lang="en-US" altLang="zh-CN" dirty="0" err="1"/>
              <a:t>;</a:t>
            </a:r>
            <a:r>
              <a:rPr lang="en-US" dirty="0" err="1"/>
              <a:t>convection</a:t>
            </a:r>
            <a:r>
              <a:rPr lang="en-US" altLang="zh-CN" strike="sngStrike" dirty="0" err="1"/>
              <a:t>;</a:t>
            </a:r>
            <a:r>
              <a:rPr lang="en-US" strike="sngStrike" dirty="0" err="1"/>
              <a:t>R</a:t>
            </a:r>
            <a:r>
              <a:rPr lang="en-US" altLang="zh-CN" strike="sngStrike" dirty="0" err="1"/>
              <a:t>adiation</a:t>
            </a:r>
            <a:endParaRPr lang="en-US" strike="sngStrik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035B5EB-56DE-B343-BF42-CCA4856E9B8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0157" y="2105831"/>
            <a:ext cx="4737100" cy="15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79F839-9B3C-5C41-AA30-609DADBD8E47}"/>
              </a:ext>
            </a:extLst>
          </p:cNvPr>
          <p:cNvSpPr txBox="1"/>
          <p:nvPr/>
        </p:nvSpPr>
        <p:spPr>
          <a:xfrm>
            <a:off x="70127" y="273031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4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035B5EB-56DE-B343-BF42-CCA4856E9B8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" y="1045366"/>
            <a:ext cx="3086100" cy="992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79F839-9B3C-5C41-AA30-609DADBD8E47}"/>
              </a:ext>
            </a:extLst>
          </p:cNvPr>
          <p:cNvSpPr txBox="1"/>
          <p:nvPr/>
        </p:nvSpPr>
        <p:spPr>
          <a:xfrm>
            <a:off x="70127" y="273031"/>
            <a:ext cx="3695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47AE27B-E2B4-944C-9AA9-32A42F0CEAD1}"/>
              </a:ext>
            </a:extLst>
          </p:cNvPr>
          <p:cNvSpPr txBox="1"/>
          <p:nvPr/>
        </p:nvSpPr>
        <p:spPr>
          <a:xfrm>
            <a:off x="277792" y="2268638"/>
            <a:ext cx="245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Laplace</a:t>
            </a:r>
            <a:r>
              <a:rPr lang="zh-CN" altLang="en-US" dirty="0"/>
              <a:t> </a:t>
            </a:r>
            <a:r>
              <a:rPr lang="en-US" altLang="zh-CN" dirty="0"/>
              <a:t>transform: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EDA3FA-49B9-C547-9F27-3713B568ADD2}"/>
              </a:ext>
            </a:extLst>
          </p:cNvPr>
          <p:cNvSpPr txBox="1"/>
          <p:nvPr/>
        </p:nvSpPr>
        <p:spPr>
          <a:xfrm>
            <a:off x="4514127" y="1412111"/>
            <a:ext cx="563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Analytical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spectral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3CD19-1E6D-2F42-A44C-143F95E3B32B}"/>
                  </a:ext>
                </a:extLst>
              </p:cNvPr>
              <p:cNvSpPr txBox="1"/>
              <p:nvPr/>
            </p:nvSpPr>
            <p:spPr>
              <a:xfrm>
                <a:off x="2910361" y="2201862"/>
                <a:ext cx="2958567" cy="431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+W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13CD19-1E6D-2F42-A44C-143F95E3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61" y="2201862"/>
                <a:ext cx="2958567" cy="431849"/>
              </a:xfrm>
              <a:prstGeom prst="rect">
                <a:avLst/>
              </a:prstGeom>
              <a:blipFill>
                <a:blip r:embed="rId4" cstate="print"/>
                <a:stretch>
                  <a:fillRect l="-2553" r="-1702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>
            <a:extLst>
              <a:ext uri="{FF2B5EF4-FFF2-40B4-BE49-F238E27FC236}">
                <a16:creationId xmlns:a16="http://schemas.microsoft.com/office/drawing/2014/main" xmlns="" id="{649DFFBC-D057-5F45-9260-227C3BB93C04}"/>
              </a:ext>
            </a:extLst>
          </p:cNvPr>
          <p:cNvSpPr/>
          <p:nvPr/>
        </p:nvSpPr>
        <p:spPr>
          <a:xfrm>
            <a:off x="431212" y="3038701"/>
            <a:ext cx="2667000" cy="245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44C6002-7140-F148-BD65-BED118B38C9D}"/>
              </a:ext>
            </a:extLst>
          </p:cNvPr>
          <p:cNvSpPr txBox="1"/>
          <p:nvPr/>
        </p:nvSpPr>
        <p:spPr>
          <a:xfrm>
            <a:off x="320125" y="2731315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Helmholtz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31A695-CF73-ED4F-BF36-1CDBA3C13D01}"/>
                  </a:ext>
                </a:extLst>
              </p:cNvPr>
              <p:cNvSpPr txBox="1"/>
              <p:nvPr/>
            </p:nvSpPr>
            <p:spPr>
              <a:xfrm>
                <a:off x="6336460" y="1890830"/>
                <a:ext cx="2246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s: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Laplace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variable</a:t>
                </a:r>
              </a:p>
              <a:p>
                <a:r>
                  <a:rPr lang="zh-CN" altLang="en-US" sz="1200" dirty="0"/>
                  <a:t> </a:t>
                </a:r>
                <a:r>
                  <a:rPr lang="en-US" altLang="zh-CN" sz="1200" dirty="0"/>
                  <a:t>s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=</a:t>
                </a:r>
                <a:r>
                  <a:rPr lang="zh-CN" altLang="en-US" sz="1200" dirty="0"/>
                  <a:t> </a:t>
                </a:r>
                <a:r>
                  <a:rPr lang="en-US" altLang="zh-CN" sz="1200" dirty="0" err="1"/>
                  <a:t>i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1200" dirty="0"/>
                  <a:t>)</a:t>
                </a:r>
              </a:p>
              <a:p>
                <a:r>
                  <a:rPr lang="en-US" altLang="zh-CN" sz="1200" dirty="0"/>
                  <a:t>Angular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frequency: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rad/s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=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200" dirty="0"/>
                  <a:t>(f: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frequency,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Hz)</a:t>
                </a:r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031A695-CF73-ED4F-BF36-1CDBA3C1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460" y="1890830"/>
                <a:ext cx="2246834" cy="830997"/>
              </a:xfrm>
              <a:prstGeom prst="rect">
                <a:avLst/>
              </a:prstGeom>
              <a:blipFill>
                <a:blip r:embed="rId5" cstate="print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E18EAB-9DE0-F045-860F-967945893CE3}"/>
                  </a:ext>
                </a:extLst>
              </p:cNvPr>
              <p:cNvSpPr txBox="1"/>
              <p:nvPr/>
            </p:nvSpPr>
            <p:spPr>
              <a:xfrm>
                <a:off x="3379721" y="2909524"/>
                <a:ext cx="8160311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exp{-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dirty="0"/>
                  <a:t>(W+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altLang="zh-CN" dirty="0"/>
                  <a:t>)}+C2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exp{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dirty="0"/>
                  <a:t>(-W+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altLang="zh-CN" dirty="0"/>
                  <a:t>)}</a:t>
                </a:r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E18EAB-9DE0-F045-860F-967945893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21" y="2909524"/>
                <a:ext cx="8160311" cy="461217"/>
              </a:xfrm>
              <a:prstGeom prst="rect">
                <a:avLst/>
              </a:prstGeom>
              <a:blipFill>
                <a:blip r:embed="rId6" cstate="print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2891E1-FC3B-BB46-AA3C-EFD808D631DD}"/>
                  </a:ext>
                </a:extLst>
              </p:cNvPr>
              <p:cNvSpPr txBox="1"/>
              <p:nvPr/>
            </p:nvSpPr>
            <p:spPr>
              <a:xfrm>
                <a:off x="468722" y="3341447"/>
                <a:ext cx="2400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2891E1-FC3B-BB46-AA3C-EFD808D6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22" y="3341447"/>
                <a:ext cx="2400209" cy="369332"/>
              </a:xfrm>
              <a:prstGeom prst="rect">
                <a:avLst/>
              </a:prstGeom>
              <a:blipFill>
                <a:blip r:embed="rId7" cstate="print"/>
                <a:stretch>
                  <a:fillRect l="-209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>
            <a:extLst>
              <a:ext uri="{FF2B5EF4-FFF2-40B4-BE49-F238E27FC236}">
                <a16:creationId xmlns:a16="http://schemas.microsoft.com/office/drawing/2014/main" xmlns="" id="{E66768F4-01C1-8044-B12A-1F41E3FF6BD2}"/>
              </a:ext>
            </a:extLst>
          </p:cNvPr>
          <p:cNvSpPr/>
          <p:nvPr/>
        </p:nvSpPr>
        <p:spPr>
          <a:xfrm>
            <a:off x="2616221" y="3422793"/>
            <a:ext cx="505420" cy="245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B2E6FDA-7BC6-CF4C-9600-7C061087E91E}"/>
              </a:ext>
            </a:extLst>
          </p:cNvPr>
          <p:cNvSpPr txBox="1"/>
          <p:nvPr/>
        </p:nvSpPr>
        <p:spPr>
          <a:xfrm>
            <a:off x="3241660" y="3341447"/>
            <a:ext cx="618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C2=0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9536DB-71CB-4C4A-9798-03C92A171116}"/>
                  </a:ext>
                </a:extLst>
              </p:cNvPr>
              <p:cNvSpPr txBox="1"/>
              <p:nvPr/>
            </p:nvSpPr>
            <p:spPr>
              <a:xfrm>
                <a:off x="6515100" y="3502556"/>
                <a:ext cx="4578946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exp{-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dirty="0"/>
                  <a:t>(W+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altLang="zh-CN" dirty="0"/>
                  <a:t>)}</a:t>
                </a:r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89536DB-71CB-4C4A-9798-03C92A171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00" y="3502556"/>
                <a:ext cx="4578946" cy="461217"/>
              </a:xfrm>
              <a:prstGeom prst="rect">
                <a:avLst/>
              </a:prstGeom>
              <a:blipFill>
                <a:blip r:embed="rId8" cstate="print"/>
                <a:stretch>
                  <a:fillRect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304150-39FF-354F-8737-9046BAE68C3E}"/>
                  </a:ext>
                </a:extLst>
              </p:cNvPr>
              <p:cNvSpPr txBox="1"/>
              <p:nvPr/>
            </p:nvSpPr>
            <p:spPr>
              <a:xfrm>
                <a:off x="7068743" y="4970935"/>
                <a:ext cx="18268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CA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304150-39FF-354F-8737-9046BAE6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43" y="4970935"/>
                <a:ext cx="1826847" cy="646331"/>
              </a:xfrm>
              <a:prstGeom prst="rect">
                <a:avLst/>
              </a:prstGeom>
              <a:blipFill>
                <a:blip r:embed="rId9" cstate="print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47AE1F-CB33-AB4F-A409-F4D6DAAD0B83}"/>
                  </a:ext>
                </a:extLst>
              </p:cNvPr>
              <p:cNvSpPr txBox="1"/>
              <p:nvPr/>
            </p:nvSpPr>
            <p:spPr>
              <a:xfrm>
                <a:off x="3916479" y="4869625"/>
                <a:ext cx="768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47AE1F-CB33-AB4F-A409-F4D6DAAD0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79" y="4869625"/>
                <a:ext cx="768736" cy="36933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0">
            <a:extLst>
              <a:ext uri="{FF2B5EF4-FFF2-40B4-BE49-F238E27FC236}">
                <a16:creationId xmlns:a16="http://schemas.microsoft.com/office/drawing/2014/main" xmlns="" id="{6A359FCB-156F-7844-A47E-0DC6BCE159B9}"/>
              </a:ext>
            </a:extLst>
          </p:cNvPr>
          <p:cNvGrpSpPr/>
          <p:nvPr/>
        </p:nvGrpSpPr>
        <p:grpSpPr>
          <a:xfrm>
            <a:off x="321155" y="3881870"/>
            <a:ext cx="3610897" cy="2906846"/>
            <a:chOff x="3151484" y="2489396"/>
            <a:chExt cx="3610897" cy="2906846"/>
          </a:xfrm>
        </p:grpSpPr>
        <p:grpSp>
          <p:nvGrpSpPr>
            <p:cNvPr id="6" name="Group 31">
              <a:extLst>
                <a:ext uri="{FF2B5EF4-FFF2-40B4-BE49-F238E27FC236}">
                  <a16:creationId xmlns:a16="http://schemas.microsoft.com/office/drawing/2014/main" xmlns="" id="{DD0B4B64-552D-9F48-AFF8-A19249EBBF2B}"/>
                </a:ext>
              </a:extLst>
            </p:cNvPr>
            <p:cNvGrpSpPr/>
            <p:nvPr/>
          </p:nvGrpSpPr>
          <p:grpSpPr>
            <a:xfrm>
              <a:off x="3369393" y="2678293"/>
              <a:ext cx="3368228" cy="2717949"/>
              <a:chOff x="3369393" y="2678293"/>
              <a:chExt cx="3368228" cy="271794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11EA8D60-D7DD-6E49-97FA-2EEA7057066E}"/>
                  </a:ext>
                </a:extLst>
              </p:cNvPr>
              <p:cNvSpPr/>
              <p:nvPr/>
            </p:nvSpPr>
            <p:spPr>
              <a:xfrm>
                <a:off x="3369393" y="2678293"/>
                <a:ext cx="3368228" cy="27179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xmlns="" id="{7D9EBF5A-1F08-5A48-B9A1-D40E2F2BC598}"/>
                  </a:ext>
                </a:extLst>
              </p:cNvPr>
              <p:cNvSpPr/>
              <p:nvPr/>
            </p:nvSpPr>
            <p:spPr>
              <a:xfrm>
                <a:off x="5128567" y="3475659"/>
                <a:ext cx="512420" cy="236210"/>
              </a:xfrm>
              <a:prstGeom prst="cube">
                <a:avLst>
                  <a:gd name="adj" fmla="val 4080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xmlns="" id="{D13EE98A-3387-FB43-BEFA-8D7801635B03}"/>
                  </a:ext>
                </a:extLst>
              </p:cNvPr>
              <p:cNvSpPr/>
              <p:nvPr/>
            </p:nvSpPr>
            <p:spPr>
              <a:xfrm>
                <a:off x="5128567" y="4263874"/>
                <a:ext cx="512420" cy="236210"/>
              </a:xfrm>
              <a:prstGeom prst="cube">
                <a:avLst>
                  <a:gd name="adj" fmla="val 4080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9F33C56-287E-5E4B-9630-8DB6AA539A90}"/>
                      </a:ext>
                    </a:extLst>
                  </p:cNvPr>
                  <p:cNvSpPr txBox="1"/>
                  <p:nvPr/>
                </p:nvSpPr>
                <p:spPr>
                  <a:xfrm>
                    <a:off x="5203341" y="3814645"/>
                    <a:ext cx="6084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E9F33C56-287E-5E4B-9630-8DB6AA539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3341" y="3814645"/>
                    <a:ext cx="608451" cy="369332"/>
                  </a:xfrm>
                  <a:prstGeom prst="rect">
                    <a:avLst/>
                  </a:prstGeom>
                  <a:blipFill>
                    <a:blip r:embed="rId1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B6FF4D09-426F-1F4A-8414-9139FC6B9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188" y="3698288"/>
                <a:ext cx="0" cy="648381"/>
              </a:xfrm>
              <a:prstGeom prst="straightConnector1">
                <a:avLst/>
              </a:prstGeom>
              <a:ln w="22225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32">
              <a:extLst>
                <a:ext uri="{FF2B5EF4-FFF2-40B4-BE49-F238E27FC236}">
                  <a16:creationId xmlns:a16="http://schemas.microsoft.com/office/drawing/2014/main" xmlns="" id="{BD62D3E2-A159-8D4E-8C92-C5FE95C579A3}"/>
                </a:ext>
              </a:extLst>
            </p:cNvPr>
            <p:cNvGrpSpPr/>
            <p:nvPr/>
          </p:nvGrpSpPr>
          <p:grpSpPr>
            <a:xfrm>
              <a:off x="3151484" y="2489396"/>
              <a:ext cx="3610897" cy="2906846"/>
              <a:chOff x="3151484" y="2489396"/>
              <a:chExt cx="3610897" cy="290684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xmlns="" id="{53C591B4-0412-C34F-B5CA-EDF042EEC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153" y="2678293"/>
                <a:ext cx="0" cy="271794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69D05C43-E2A8-D641-A793-073CF2538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153" y="2678293"/>
                <a:ext cx="336822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6434C690-6E1C-F142-89FD-3A4B76DDAD37}"/>
                  </a:ext>
                </a:extLst>
              </p:cNvPr>
              <p:cNvSpPr txBox="1"/>
              <p:nvPr/>
            </p:nvSpPr>
            <p:spPr>
              <a:xfrm>
                <a:off x="3151484" y="2489396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92FAC4C-601A-9940-8042-F18544024624}"/>
              </a:ext>
            </a:extLst>
          </p:cNvPr>
          <p:cNvSpPr txBox="1"/>
          <p:nvPr/>
        </p:nvSpPr>
        <p:spPr>
          <a:xfrm>
            <a:off x="7696875" y="3259380"/>
            <a:ext cx="3908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C2</a:t>
            </a:r>
            <a:r>
              <a:rPr lang="zh-CN" altLang="en-US" sz="1200" dirty="0"/>
              <a:t> </a:t>
            </a:r>
            <a:r>
              <a:rPr lang="en-US" altLang="zh-CN" sz="1200" dirty="0"/>
              <a:t>are</a:t>
            </a:r>
            <a:r>
              <a:rPr lang="zh-CN" altLang="en-US" sz="1200" dirty="0"/>
              <a:t> </a:t>
            </a:r>
            <a:r>
              <a:rPr lang="en-US" altLang="zh-CN" sz="1200" dirty="0"/>
              <a:t>undetermined</a:t>
            </a:r>
            <a:r>
              <a:rPr lang="zh-CN" altLang="en-US" sz="1200" dirty="0"/>
              <a:t> </a:t>
            </a:r>
            <a:r>
              <a:rPr lang="en-US" altLang="zh-CN" sz="1200" dirty="0"/>
              <a:t>arbitrary</a:t>
            </a:r>
            <a:r>
              <a:rPr lang="zh-CN" altLang="en-US" sz="1200" dirty="0"/>
              <a:t> </a:t>
            </a:r>
            <a:r>
              <a:rPr lang="en-US" altLang="zh-CN" sz="1200" dirty="0"/>
              <a:t>constants.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C2C03B2-3DEF-534B-9F0D-6BBBA0F0EE94}"/>
              </a:ext>
            </a:extLst>
          </p:cNvPr>
          <p:cNvSpPr txBox="1"/>
          <p:nvPr/>
        </p:nvSpPr>
        <p:spPr>
          <a:xfrm>
            <a:off x="4178266" y="3455988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General</a:t>
            </a:r>
            <a:r>
              <a:rPr lang="zh-CN" altLang="en-US" b="1" dirty="0"/>
              <a:t> </a:t>
            </a:r>
            <a:r>
              <a:rPr lang="en-US" altLang="zh-CN" b="1" dirty="0"/>
              <a:t>solution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0EE02B7-EE23-D24B-B08F-FA7EE28C8803}"/>
                  </a:ext>
                </a:extLst>
              </p:cNvPr>
              <p:cNvSpPr txBox="1"/>
              <p:nvPr/>
            </p:nvSpPr>
            <p:spPr>
              <a:xfrm>
                <a:off x="2807965" y="4808073"/>
                <a:ext cx="608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0EE02B7-EE23-D24B-B08F-FA7EE28C8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65" y="4808073"/>
                <a:ext cx="608450" cy="369332"/>
              </a:xfrm>
              <a:prstGeom prst="rect">
                <a:avLst/>
              </a:prstGeom>
              <a:blipFill>
                <a:blip r:embed="rId12" cstate="print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532166-8EEE-D14D-B9B1-F988615F8154}"/>
                  </a:ext>
                </a:extLst>
              </p:cNvPr>
              <p:cNvSpPr txBox="1"/>
              <p:nvPr/>
            </p:nvSpPr>
            <p:spPr>
              <a:xfrm>
                <a:off x="2810658" y="5574110"/>
                <a:ext cx="608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532166-8EEE-D14D-B9B1-F988615F8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58" y="5574110"/>
                <a:ext cx="608450" cy="369332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446A90-A83E-E241-804C-03E8A352FDEF}"/>
                  </a:ext>
                </a:extLst>
              </p:cNvPr>
              <p:cNvSpPr txBox="1"/>
              <p:nvPr/>
            </p:nvSpPr>
            <p:spPr>
              <a:xfrm>
                <a:off x="3880515" y="5540184"/>
                <a:ext cx="774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446A90-A83E-E241-804C-03E8A352F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515" y="5540184"/>
                <a:ext cx="774058" cy="369332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Arrow 48">
            <a:extLst>
              <a:ext uri="{FF2B5EF4-FFF2-40B4-BE49-F238E27FC236}">
                <a16:creationId xmlns:a16="http://schemas.microsoft.com/office/drawing/2014/main" xmlns="" id="{A89EB9F5-4E5A-C540-A4AD-D28B4B762319}"/>
              </a:ext>
            </a:extLst>
          </p:cNvPr>
          <p:cNvSpPr/>
          <p:nvPr/>
        </p:nvSpPr>
        <p:spPr>
          <a:xfrm>
            <a:off x="4933496" y="5322907"/>
            <a:ext cx="1647063" cy="311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4FA294A-40DD-374F-AE68-4C9CD8FF862D}"/>
              </a:ext>
            </a:extLst>
          </p:cNvPr>
          <p:cNvSpPr txBox="1"/>
          <p:nvPr/>
        </p:nvSpPr>
        <p:spPr>
          <a:xfrm>
            <a:off x="4745087" y="503990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Fourier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B24B0F-DC3A-D149-8D39-D9C31F9BFB75}"/>
                  </a:ext>
                </a:extLst>
              </p:cNvPr>
              <p:cNvSpPr txBox="1"/>
              <p:nvPr/>
            </p:nvSpPr>
            <p:spPr>
              <a:xfrm>
                <a:off x="7068743" y="4533275"/>
                <a:ext cx="152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-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1B24B0F-DC3A-D149-8D39-D9C31F9BF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743" y="4533275"/>
                <a:ext cx="1524135" cy="369332"/>
              </a:xfrm>
              <a:prstGeom prst="rect">
                <a:avLst/>
              </a:prstGeom>
              <a:blipFill>
                <a:blip r:embed="rId15" cstate="print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56C940A-7FFD-8A43-94FE-5B13802190BA}"/>
              </a:ext>
            </a:extLst>
          </p:cNvPr>
          <p:cNvSpPr txBox="1"/>
          <p:nvPr/>
        </p:nvSpPr>
        <p:spPr>
          <a:xfrm>
            <a:off x="276863" y="6536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08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2013A0-95B4-D242-B333-6F35F03D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B2F2-7DF4-4247-B7F4-C49F7EF7E9E1}" type="datetime1">
              <a:rPr lang="fr-FR" smtClean="0"/>
              <a:pPr/>
              <a:t>23/07/2025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619678-D0FB-664A-B5A5-B3C86E6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98AECFF-A8F3-134C-AAB8-709D9C0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 inversion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7869F256-485B-424C-A779-FAD0BED6D2F4}"/>
              </a:ext>
            </a:extLst>
          </p:cNvPr>
          <p:cNvGrpSpPr/>
          <p:nvPr/>
        </p:nvGrpSpPr>
        <p:grpSpPr>
          <a:xfrm>
            <a:off x="1295400" y="800100"/>
            <a:ext cx="8169299" cy="6057900"/>
            <a:chOff x="189804" y="220613"/>
            <a:chExt cx="11407799" cy="8090254"/>
          </a:xfrm>
        </p:grpSpPr>
        <p:grpSp>
          <p:nvGrpSpPr>
            <p:cNvPr id="78" name="Group 104">
              <a:extLst>
                <a:ext uri="{FF2B5EF4-FFF2-40B4-BE49-F238E27FC236}">
                  <a16:creationId xmlns:a16="http://schemas.microsoft.com/office/drawing/2014/main" xmlns="" id="{203FE1FA-5535-8F43-81E0-22E044666BD3}"/>
                </a:ext>
              </a:extLst>
            </p:cNvPr>
            <p:cNvGrpSpPr/>
            <p:nvPr/>
          </p:nvGrpSpPr>
          <p:grpSpPr>
            <a:xfrm>
              <a:off x="189804" y="220613"/>
              <a:ext cx="11407799" cy="8090254"/>
              <a:chOff x="189804" y="220613"/>
              <a:chExt cx="11407799" cy="8090254"/>
            </a:xfrm>
          </p:grpSpPr>
          <p:grpSp>
            <p:nvGrpSpPr>
              <p:cNvPr id="81" name="Group 102">
                <a:extLst>
                  <a:ext uri="{FF2B5EF4-FFF2-40B4-BE49-F238E27FC236}">
                    <a16:creationId xmlns:a16="http://schemas.microsoft.com/office/drawing/2014/main" xmlns="" id="{FCDAE959-A880-DD4A-84B3-F859B1BC8660}"/>
                  </a:ext>
                </a:extLst>
              </p:cNvPr>
              <p:cNvGrpSpPr/>
              <p:nvPr/>
            </p:nvGrpSpPr>
            <p:grpSpPr>
              <a:xfrm>
                <a:off x="189804" y="220613"/>
                <a:ext cx="11407799" cy="8090254"/>
                <a:chOff x="189804" y="220613"/>
                <a:chExt cx="11407799" cy="8090254"/>
              </a:xfrm>
            </p:grpSpPr>
            <p:pic>
              <p:nvPicPr>
                <p:cNvPr id="85" name="Graphic 11" descr="Back RTL">
                  <a:extLst>
                    <a:ext uri="{FF2B5EF4-FFF2-40B4-BE49-F238E27FC236}">
                      <a16:creationId xmlns:a16="http://schemas.microsoft.com/office/drawing/2014/main" xmlns="" id="{692BDDA9-84F5-3740-B437-DF85D87B0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 rot="18744356" flipH="1" flipV="1">
                  <a:off x="10489634" y="3625420"/>
                  <a:ext cx="1107789" cy="1108148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xmlns="" id="{B38F0D67-4315-4445-94A2-F41A14CD9707}"/>
                    </a:ext>
                  </a:extLst>
                </p:cNvPr>
                <p:cNvSpPr txBox="1"/>
                <p:nvPr/>
              </p:nvSpPr>
              <p:spPr>
                <a:xfrm>
                  <a:off x="7007268" y="4034375"/>
                  <a:ext cx="6254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(c)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: Rounded Corners 152">
                  <a:extLst>
                    <a:ext uri="{FF2B5EF4-FFF2-40B4-BE49-F238E27FC236}">
                      <a16:creationId xmlns:a16="http://schemas.microsoft.com/office/drawing/2014/main" xmlns="" id="{AF5EC89C-4E90-E94B-91A5-C93D3F2FEF71}"/>
                    </a:ext>
                  </a:extLst>
                </p:cNvPr>
                <p:cNvSpPr/>
                <p:nvPr/>
              </p:nvSpPr>
              <p:spPr>
                <a:xfrm>
                  <a:off x="3258975" y="4517972"/>
                  <a:ext cx="8018626" cy="3792895"/>
                </a:xfrm>
                <a:prstGeom prst="roundRect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xmlns="" id="{9D95106C-ACA6-5B48-B069-558738B8EC29}"/>
                    </a:ext>
                  </a:extLst>
                </p:cNvPr>
                <p:cNvSpPr txBox="1"/>
                <p:nvPr/>
              </p:nvSpPr>
              <p:spPr>
                <a:xfrm>
                  <a:off x="10076715" y="6804208"/>
                  <a:ext cx="6447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(d)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9" name="Group 127">
                  <a:extLst>
                    <a:ext uri="{FF2B5EF4-FFF2-40B4-BE49-F238E27FC236}">
                      <a16:creationId xmlns:a16="http://schemas.microsoft.com/office/drawing/2014/main" xmlns="" id="{48E153C3-4DD0-0149-AF9C-1A004D60FAB7}"/>
                    </a:ext>
                  </a:extLst>
                </p:cNvPr>
                <p:cNvGrpSpPr/>
                <p:nvPr/>
              </p:nvGrpSpPr>
              <p:grpSpPr>
                <a:xfrm>
                  <a:off x="189804" y="4776109"/>
                  <a:ext cx="10905037" cy="3293537"/>
                  <a:chOff x="-301412" y="5043563"/>
                  <a:chExt cx="10905037" cy="3293537"/>
                </a:xfrm>
              </p:grpSpPr>
              <p:grpSp>
                <p:nvGrpSpPr>
                  <p:cNvPr id="135" name="Group 13">
                    <a:extLst>
                      <a:ext uri="{FF2B5EF4-FFF2-40B4-BE49-F238E27FC236}">
                        <a16:creationId xmlns:a16="http://schemas.microsoft.com/office/drawing/2014/main" xmlns="" id="{2FD446E4-2004-6D48-BB08-96FCFC01C6E2}"/>
                      </a:ext>
                    </a:extLst>
                  </p:cNvPr>
                  <p:cNvGrpSpPr/>
                  <p:nvPr/>
                </p:nvGrpSpPr>
                <p:grpSpPr>
                  <a:xfrm>
                    <a:off x="-301412" y="5043563"/>
                    <a:ext cx="10905037" cy="3293537"/>
                    <a:chOff x="500547" y="-1125671"/>
                    <a:chExt cx="10905037" cy="3293537"/>
                  </a:xfrm>
                </p:grpSpPr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17" name="Rectangle 16">
                          <a:extLst>
                            <a:ext uri="{FF2B5EF4-FFF2-40B4-BE49-F238E27FC236}">
                              <a16:creationId xmlns:a16="http://schemas.microsoft.com/office/drawing/2014/main" id="{5AACC71E-26E9-144F-993F-F5EF35355A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54783" y="-1094432"/>
                          <a:ext cx="3129586" cy="979930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lvl="0"/>
                          <a:r>
                            <a:rPr kumimoji="0" lang="en-US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Initial</a:t>
                          </a:r>
                          <a:r>
                            <a:rPr kumimoji="0" lang="en-US" altLang="zh-CN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ization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CA" altLang="zh-CN" sz="2000" b="0" i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CA" altLang="zh-CN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37" name="Rectangle 16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5AACC71E-26E9-144F-993F-F5EF35355A2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54783" y="-1094432"/>
                          <a:ext cx="3129586" cy="979930"/>
                        </a:xfrm>
                        <a:prstGeom prst="rect">
                          <a:avLst/>
                        </a:prstGeom>
                        <a:blipFill>
                          <a:blip r:embed="rId4" cstate="print"/>
                          <a:stretch>
                            <a:fillRect l="-403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CE1BC782-49E1-4740-8C2E-5A8D6E2347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87389" y="-1125671"/>
                          <a:ext cx="3418195" cy="199429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lvl="0"/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Loss</a:t>
                          </a:r>
                          <a:r>
                            <a:rPr lang="zh-CN" altLang="en-US" sz="2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400" b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function:</a:t>
                          </a:r>
                          <a:endParaRPr lang="en-CA" altLang="zh-CN" sz="2400" b="1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  <a:p>
                          <a:pPr lvl="0"/>
                          <a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Amplitude: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=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en-US" altLang="zh-CN" sz="14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OR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endParaRPr lang="en-CA" altLang="zh-CN" sz="2000" b="1" i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  <a:p>
                          <a:pPr lvl="0"/>
                          <a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Phase: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=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en-US" altLang="zh-CN" sz="14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     </a:t>
                          </a:r>
                          <a:r>
                            <a:rPr lang="en-US" altLang="zh-CN" sz="2000" b="1" i="1" dirty="0">
                              <a:solidFill>
                                <a:schemeClr val="bg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OR</a:t>
                          </a:r>
                        </a:p>
                        <a:p>
                          <a:pPr lvl="0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Hybrid:</a:t>
                          </a: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=</a:t>
                          </a: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+F</a:t>
                          </a:r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,</a:t>
                          </a:r>
                          <a:r>
                            <a:rPr lang="zh-CN" altLang="en-US" sz="2000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w</a:t>
                          </a: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here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endParaRPr kumimoji="0" lang="en-CA" altLang="zh-CN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  <a:p>
                          <a:pPr lvl="0"/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  </a:t>
                          </a: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kumimoji="0" lang="en-US" altLang="zh-CN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=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𝐹𝑅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ℛ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b="1" dirty="0" smtClean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𝐹𝑅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 sz="2000" b="1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kumimoji="0" lang="en-US" altLang="zh-CN" sz="20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  <a:p>
                          <a:pPr lvl="0"/>
                          <a:r>
                            <a:rPr kumimoji="0" lang="zh-CN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  </a:t>
                          </a:r>
                          <a:r>
                            <a:rPr kumimoji="0" lang="en-US" altLang="zh-CN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</a:t>
                          </a:r>
                          <a:r>
                            <a:rPr kumimoji="0" lang="en-US" altLang="zh-CN" sz="16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kumimoji="0" lang="zh-CN" altLang="en-US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CN" sz="20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=</a:t>
                          </a:r>
                          <a:r>
                            <a:rPr lang="zh-CN" altLang="en-US" sz="2000" noProof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𝐹𝑅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altLang="zh-C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b="1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ℑ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000" b="1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𝐹𝑅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US" altLang="zh-CN" sz="2000" b="1" dirty="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kumimoji="0" lang="en-CA" altLang="zh-CN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38" name="Rectangle 17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CE1BC782-49E1-4740-8C2E-5A8D6E234727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87389" y="-1125671"/>
                          <a:ext cx="3418195" cy="1994293"/>
                        </a:xfrm>
                        <a:prstGeom prst="rect">
                          <a:avLst/>
                        </a:prstGeom>
                        <a:blipFill>
                          <a:blip r:embed="rId5" cstate="print"/>
                          <a:stretch>
                            <a:fillRect l="-2206" t="-1887" b="-503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9" name="Diamond 19">
                      <a:extLst>
                        <a:ext uri="{FF2B5EF4-FFF2-40B4-BE49-F238E27FC236}">
                          <a16:creationId xmlns:a16="http://schemas.microsoft.com/office/drawing/2014/main" xmlns="" id="{6A1FFA8E-5FCE-5E41-A3EE-47D77F2E2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9713" y="124137"/>
                      <a:ext cx="3129586" cy="936114"/>
                    </a:xfrm>
                    <a:prstGeom prst="diamond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Convergent?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0" name="TextBox 22">
                      <a:extLst>
                        <a:ext uri="{FF2B5EF4-FFF2-40B4-BE49-F238E27FC236}">
                          <a16:creationId xmlns:a16="http://schemas.microsoft.com/office/drawing/2014/main" xmlns="" id="{FBF28802-ACCD-2749-BE5B-909A74B6E8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6574" y="1024043"/>
                      <a:ext cx="56938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25" name="Rectangle 24">
                          <a:extLst>
                            <a:ext uri="{FF2B5EF4-FFF2-40B4-BE49-F238E27FC236}">
                              <a16:creationId xmlns:a16="http://schemas.microsoft.com/office/drawing/2014/main" id="{25F39194-0B70-D44E-A244-1BA83CF7E7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87553" y="1367966"/>
                          <a:ext cx="3418031" cy="799899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lvl="0"/>
                          <a:r>
                            <a:rPr kumimoji="0" lang="en-US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Forward</a:t>
                          </a:r>
                          <a:r>
                            <a:rPr kumimoji="0" lang="zh-CN" altLang="en-US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model:</a:t>
                          </a:r>
                          <a:r>
                            <a:rPr kumimoji="0" lang="zh-CN" altLang="en-US" sz="2800" b="1" i="0" u="none" strike="noStrike" kern="1200" cap="none" spc="0" normalizeH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zh-CN" altLang="en-US" sz="2400" b="1" i="0" u="none" strike="noStrike" kern="1200" cap="none" spc="0" normalizeH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               </m:t>
                              </m:r>
                              <m:sSub>
                                <m:sSubPr>
                                  <m:ctrlPr>
                                    <a:rPr kumimoji="0" lang="en-US" altLang="zh-CN" sz="2400" b="1" i="1" u="none" strike="noStrike" kern="1200" cap="none" spc="0" normalizeH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1" u="none" strike="noStrike" kern="1200" cap="none" spc="0" normalizeH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𝑭𝑹𝑭</m:t>
                                  </m:r>
                                </m:e>
                                <m:sub>
                                  <m:r>
                                    <a:rPr kumimoji="0" lang="en-US" altLang="zh-CN" sz="2400" b="1" i="1" u="none" strike="noStrike" kern="1200" cap="none" spc="0" normalizeH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(K,</a:t>
                          </a:r>
                          <a:r>
                            <a:rPr kumimoji="0" lang="en-US" altLang="zh-CN" sz="24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W</a:t>
                          </a:r>
                          <a:r>
                            <a:rPr kumimoji="0" lang="en-US" altLang="zh-CN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)</a:t>
                          </a:r>
                          <a:endParaRPr kumimoji="0" lang="en-CA" altLang="zh-CN" sz="3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41" name="Rectangle 24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25F39194-0B70-D44E-A244-1BA83CF7E70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87553" y="1367966"/>
                          <a:ext cx="3418031" cy="799899"/>
                        </a:xfrm>
                        <a:prstGeom prst="rect">
                          <a:avLst/>
                        </a:prstGeom>
                        <a:blipFill>
                          <a:blip r:embed="rId6" cstate="print"/>
                          <a:stretch>
                            <a:fillRect l="-3309" t="-12500"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52585A59-EC11-8543-8368-6884150A57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99710" y="1375576"/>
                          <a:ext cx="3129586" cy="79229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lvl="0" algn="ctr"/>
                          <a:r>
                            <a:rPr kumimoji="0" lang="en-CA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Upd</a:t>
                          </a:r>
                          <a:r>
                            <a:rPr kumimoji="0" lang="en-US" altLang="zh-CN" sz="2000" b="0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ating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zh-CN" alt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by</a:t>
                          </a:r>
                          <a:r>
                            <a:rPr kumimoji="0" lang="zh-CN" alt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CN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PSO</a:t>
                          </a:r>
                          <a:endParaRPr kumimoji="0" lang="en-CA" altLang="zh-CN" sz="2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42" name="Rectangle 25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52585A59-EC11-8543-8368-6884150A573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99710" y="1375576"/>
                          <a:ext cx="3129586" cy="792290"/>
                        </a:xfrm>
                        <a:prstGeom prst="rect">
                          <a:avLst/>
                        </a:prstGeom>
                        <a:blipFill>
                          <a:blip r:embed="rId7" cstate="print"/>
                          <a:stretch>
                            <a:fillRect b="-18750"/>
                          </a:stretch>
                        </a:blipFill>
                        <a:ln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43" name="TextBox 26">
                      <a:extLst>
                        <a:ext uri="{FF2B5EF4-FFF2-40B4-BE49-F238E27FC236}">
                          <a16:creationId xmlns:a16="http://schemas.microsoft.com/office/drawing/2014/main" xmlns="" id="{416E32FB-A999-8749-BF9C-86F3FD55E8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9718" y="226508"/>
                      <a:ext cx="60356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29" name="Rectangle 28">
                          <a:extLst>
                            <a:ext uri="{FF2B5EF4-FFF2-40B4-BE49-F238E27FC236}">
                              <a16:creationId xmlns:a16="http://schemas.microsoft.com/office/drawing/2014/main" id="{84D150BC-2245-B542-B57A-0E8619B2D1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0547" y="46261"/>
                          <a:ext cx="2848085" cy="1072033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lvl="0" algn="ctr"/>
                          <a:r>
                            <a:rPr lang="en-US" altLang="zh-CN" sz="2800" noProof="0" dirty="0">
                              <a:solidFill>
                                <a:prstClr val="white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Estimation</a:t>
                          </a:r>
                          <a:r>
                            <a:rPr lang="zh-CN" altLang="en-US" sz="2800" noProof="0" dirty="0">
                              <a:solidFill>
                                <a:prstClr val="white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800" noProof="0" dirty="0">
                              <a:solidFill>
                                <a:prstClr val="white"/>
                              </a:solidFill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result:</a:t>
                          </a:r>
                        </a:p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800" b="1" i="1" dirty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dirty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𝑲</m:t>
                                    </m:r>
                                  </m:e>
                                  <m:sup>
                                    <m:r>
                                      <a:rPr lang="zh-CN" altLang="en-US" sz="2800" b="1" i="1" dirty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800" b="1" i="1" dirty="0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800" b="1" i="1" dirty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dirty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zh-CN" altLang="en-US" sz="2800" b="1" i="1" dirty="0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CA" altLang="zh-CN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等线" panose="02010600030101010101" pitchFamily="2" charset="-122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44" name="Rectangle 143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84D150BC-2245-B542-B57A-0E8619B2D1B7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0547" y="46261"/>
                          <a:ext cx="2848085" cy="1072033"/>
                        </a:xfrm>
                        <a:prstGeom prst="rect">
                          <a:avLst/>
                        </a:prstGeom>
                        <a:blipFill>
                          <a:blip r:embed="rId8" cstate="print"/>
                          <a:stretch>
                            <a:fillRect l="-4425" r="-663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45" name="Elbow Connector 144">
                      <a:extLst>
                        <a:ext uri="{FF2B5EF4-FFF2-40B4-BE49-F238E27FC236}">
                          <a16:creationId xmlns:a16="http://schemas.microsoft.com/office/drawing/2014/main" xmlns="" id="{EFDE2556-E228-EA4F-9D57-AD8E7470E23B}"/>
                        </a:ext>
                      </a:extLst>
                    </p:cNvPr>
                    <p:cNvCxnSpPr>
                      <a:cxnSpLocks/>
                      <a:stCxn id="140" idx="0"/>
                      <a:endCxn id="133" idx="2"/>
                    </p:cNvCxnSpPr>
                    <p:nvPr/>
                  </p:nvCxnSpPr>
                  <p:spPr>
                    <a:xfrm rot="16200000" flipV="1">
                      <a:off x="9446856" y="1118253"/>
                      <a:ext cx="499344" cy="82"/>
                    </a:xfrm>
                    <a:prstGeom prst="bentConnector3">
                      <a:avLst>
                        <a:gd name="adj1" fmla="val 50000"/>
                      </a:avLst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xmlns="" id="{C16C2EE8-6F87-0D45-9198-239CB0C960BF}"/>
                      </a:ext>
                    </a:extLst>
                  </p:cNvPr>
                  <p:cNvCxnSpPr>
                    <a:cxnSpLocks/>
                    <a:stCxn id="137" idx="2"/>
                    <a:endCxn id="141" idx="0"/>
                  </p:cNvCxnSpPr>
                  <p:nvPr/>
                </p:nvCxnSpPr>
                <p:spPr>
                  <a:xfrm flipH="1">
                    <a:off x="4862544" y="7229485"/>
                    <a:ext cx="3" cy="315325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4">
                  <a:extLst>
                    <a:ext uri="{FF2B5EF4-FFF2-40B4-BE49-F238E27FC236}">
                      <a16:creationId xmlns:a16="http://schemas.microsoft.com/office/drawing/2014/main" xmlns="" id="{6B8ACF2B-279A-DF4B-A422-B3D8F90C0097}"/>
                    </a:ext>
                  </a:extLst>
                </p:cNvPr>
                <p:cNvGrpSpPr/>
                <p:nvPr/>
              </p:nvGrpSpPr>
              <p:grpSpPr>
                <a:xfrm>
                  <a:off x="189804" y="220613"/>
                  <a:ext cx="10943491" cy="3860500"/>
                  <a:chOff x="449916" y="1366731"/>
                  <a:chExt cx="10943491" cy="3860500"/>
                </a:xfrm>
              </p:grpSpPr>
              <p:grpSp>
                <p:nvGrpSpPr>
                  <p:cNvPr id="96" name="Group 83">
                    <a:extLst>
                      <a:ext uri="{FF2B5EF4-FFF2-40B4-BE49-F238E27FC236}">
                        <a16:creationId xmlns:a16="http://schemas.microsoft.com/office/drawing/2014/main" xmlns="" id="{A1A37B7F-1CEF-3848-8F1B-CC5F4F738598}"/>
                      </a:ext>
                    </a:extLst>
                  </p:cNvPr>
                  <p:cNvGrpSpPr/>
                  <p:nvPr/>
                </p:nvGrpSpPr>
                <p:grpSpPr>
                  <a:xfrm>
                    <a:off x="449916" y="1384517"/>
                    <a:ext cx="7130210" cy="3823691"/>
                    <a:chOff x="399511" y="963995"/>
                    <a:chExt cx="7130210" cy="3823691"/>
                  </a:xfrm>
                </p:grpSpPr>
                <p:grpSp>
                  <p:nvGrpSpPr>
                    <p:cNvPr id="107" name="Group 79">
                      <a:extLst>
                        <a:ext uri="{FF2B5EF4-FFF2-40B4-BE49-F238E27FC236}">
                          <a16:creationId xmlns:a16="http://schemas.microsoft.com/office/drawing/2014/main" xmlns="" id="{A2AD4987-373C-4E43-88B3-38292CFCB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511" y="963995"/>
                      <a:ext cx="7009322" cy="3823691"/>
                      <a:chOff x="651115" y="1003753"/>
                      <a:chExt cx="7009322" cy="3823691"/>
                    </a:xfrm>
                  </p:grpSpPr>
                  <p:grpSp>
                    <p:nvGrpSpPr>
                      <p:cNvPr id="110" name="Group 78">
                        <a:extLst>
                          <a:ext uri="{FF2B5EF4-FFF2-40B4-BE49-F238E27FC236}">
                            <a16:creationId xmlns:a16="http://schemas.microsoft.com/office/drawing/2014/main" xmlns="" id="{5FCFF280-B818-6442-B0FA-84BC7CE429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1115" y="1003753"/>
                        <a:ext cx="7009322" cy="3823691"/>
                        <a:chOff x="706924" y="995374"/>
                        <a:chExt cx="7009322" cy="3823691"/>
                      </a:xfrm>
                    </p:grpSpPr>
                    <p:grpSp>
                      <p:nvGrpSpPr>
                        <p:cNvPr id="112" name="Group 62">
                          <a:extLst>
                            <a:ext uri="{FF2B5EF4-FFF2-40B4-BE49-F238E27FC236}">
                              <a16:creationId xmlns:a16="http://schemas.microsoft.com/office/drawing/2014/main" xmlns="" id="{3B762FE2-E787-F14F-8AD5-7AE0994D81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6924" y="995374"/>
                          <a:ext cx="7009322" cy="3823691"/>
                          <a:chOff x="780282" y="1380420"/>
                          <a:chExt cx="7009322" cy="3823691"/>
                        </a:xfrm>
                      </p:grpSpPr>
                      <p:grpSp>
                        <p:nvGrpSpPr>
                          <p:cNvPr id="114" name="Group 61">
                            <a:extLst>
                              <a:ext uri="{FF2B5EF4-FFF2-40B4-BE49-F238E27FC236}">
                                <a16:creationId xmlns:a16="http://schemas.microsoft.com/office/drawing/2014/main" xmlns="" id="{2E0A6857-B014-7740-B8BE-3E4DEA3739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80282" y="1380420"/>
                            <a:ext cx="7009322" cy="3823691"/>
                            <a:chOff x="780282" y="1380420"/>
                            <a:chExt cx="7009322" cy="3823691"/>
                          </a:xfrm>
                        </p:grpSpPr>
                        <p:sp>
                          <p:nvSpPr>
                            <p:cNvPr id="133" name="Rectangle: Rounded Corners 152">
                              <a:extLst>
                                <a:ext uri="{FF2B5EF4-FFF2-40B4-BE49-F238E27FC236}">
                                  <a16:creationId xmlns:a16="http://schemas.microsoft.com/office/drawing/2014/main" xmlns="" id="{18C909CB-D822-BE4B-BFA8-9D0DD8FBA7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80282" y="1871733"/>
                              <a:ext cx="7009322" cy="3332378"/>
                            </a:xfrm>
                            <a:prstGeom prst="roundRect">
                              <a:avLst/>
                            </a:prstGeom>
                            <a:noFill/>
                            <a:ln w="25400"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US" sz="1800" b="1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34" name="TextBox 8">
                              <a:extLst>
                                <a:ext uri="{FF2B5EF4-FFF2-40B4-BE49-F238E27FC236}">
                                  <a16:creationId xmlns:a16="http://schemas.microsoft.com/office/drawing/2014/main" xmlns="" id="{2145810F-D041-BA47-949E-7E06621BF2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559032" y="1380420"/>
                              <a:ext cx="625492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altLang="zh-CN" sz="2800" b="1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a:t>(a)</a:t>
                              </a:r>
                              <a:endParaRPr kumimoji="0" lang="en-US" sz="1800" b="1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15" name="Group 60">
                            <a:extLst>
                              <a:ext uri="{FF2B5EF4-FFF2-40B4-BE49-F238E27FC236}">
                                <a16:creationId xmlns:a16="http://schemas.microsoft.com/office/drawing/2014/main" xmlns="" id="{3AD82A82-E1B2-D144-B294-CD2FBADEA4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6206" y="1908457"/>
                            <a:ext cx="3632274" cy="3295653"/>
                            <a:chOff x="1747117" y="2282326"/>
                            <a:chExt cx="3632274" cy="3295653"/>
                          </a:xfrm>
                        </p:grpSpPr>
                        <p:grpSp>
                          <p:nvGrpSpPr>
                            <p:cNvPr id="116" name="Group 51">
                              <a:extLst>
                                <a:ext uri="{FF2B5EF4-FFF2-40B4-BE49-F238E27FC236}">
                                  <a16:creationId xmlns:a16="http://schemas.microsoft.com/office/drawing/2014/main" xmlns="" id="{09746C74-66D4-9644-8546-8B85C08F58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011163" y="2547326"/>
                              <a:ext cx="3368228" cy="3030653"/>
                              <a:chOff x="2015212" y="3681888"/>
                              <a:chExt cx="2237977" cy="3030653"/>
                            </a:xfrm>
                          </p:grpSpPr>
                          <p:grpSp>
                            <p:nvGrpSpPr>
                              <p:cNvPr id="121" name="Group 49">
                                <a:extLst>
                                  <a:ext uri="{FF2B5EF4-FFF2-40B4-BE49-F238E27FC236}">
                                    <a16:creationId xmlns:a16="http://schemas.microsoft.com/office/drawing/2014/main" xmlns="" id="{E7CC557C-FDDB-6C43-9F19-89CBBD31F47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015212" y="3681888"/>
                                <a:ext cx="2237977" cy="3030653"/>
                                <a:chOff x="2015212" y="3705079"/>
                                <a:chExt cx="2237977" cy="3030653"/>
                              </a:xfrm>
                            </p:grpSpPr>
                            <p:grpSp>
                              <p:nvGrpSpPr>
                                <p:cNvPr id="123" name="Group 45">
                                  <a:extLst>
                                    <a:ext uri="{FF2B5EF4-FFF2-40B4-BE49-F238E27FC236}">
                                      <a16:creationId xmlns:a16="http://schemas.microsoft.com/office/drawing/2014/main" xmlns="" id="{79998F4D-3919-864D-9C42-2D3C6096DE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015212" y="3705079"/>
                                  <a:ext cx="2237977" cy="3030653"/>
                                  <a:chOff x="2007278" y="3668307"/>
                                  <a:chExt cx="2237977" cy="3030653"/>
                                </a:xfrm>
                              </p:grpSpPr>
                              <p:grpSp>
                                <p:nvGrpSpPr>
                                  <p:cNvPr id="125" name="Group 43">
                                    <a:extLst>
                                      <a:ext uri="{FF2B5EF4-FFF2-40B4-BE49-F238E27FC236}">
                                        <a16:creationId xmlns:a16="http://schemas.microsoft.com/office/drawing/2014/main" xmlns="" id="{CDAB010D-59EE-0846-ADB1-C80387B5B90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007278" y="3668307"/>
                                    <a:ext cx="2237977" cy="2717949"/>
                                    <a:chOff x="552316" y="4693648"/>
                                    <a:chExt cx="2237977" cy="2717949"/>
                                  </a:xfrm>
                                </p:grpSpPr>
                                <p:grpSp>
                                  <p:nvGrpSpPr>
                                    <p:cNvPr id="127" name="Group 34">
                                      <a:extLst>
                                        <a:ext uri="{FF2B5EF4-FFF2-40B4-BE49-F238E27FC236}">
                                          <a16:creationId xmlns:a16="http://schemas.microsoft.com/office/drawing/2014/main" xmlns="" id="{20BB1192-3003-6648-839D-DC87A733E3D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52316" y="4693648"/>
                                      <a:ext cx="2237977" cy="2717949"/>
                                      <a:chOff x="4451730" y="1663919"/>
                                      <a:chExt cx="2237977" cy="2983222"/>
                                    </a:xfrm>
                                  </p:grpSpPr>
                                  <p:sp>
                                    <p:nvSpPr>
                                      <p:cNvPr id="130" name="Rectangle 36">
                                        <a:extLst>
                                          <a:ext uri="{FF2B5EF4-FFF2-40B4-BE49-F238E27FC236}">
                                            <a16:creationId xmlns:a16="http://schemas.microsoft.com/office/drawing/2014/main" xmlns="" id="{EEA35698-0C37-3C4F-B724-E98FDDF2071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451730" y="1663919"/>
                                        <a:ext cx="2237977" cy="2983222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>
                                          <a:lumMod val="85000"/>
                                        </a:schemeClr>
                                      </a:solidFill>
                                      <a:ln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3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3"/>
                                      </a:fillRef>
                                      <a:effectRef idx="0">
                                        <a:schemeClr val="accent3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marL="0" marR="0" lvl="0" indent="0" algn="ctr" defTabSz="914400" rtl="0" eaLnBrk="1" fontAlgn="auto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tabLst/>
                                          <a:defRPr/>
                                        </a:pPr>
                                        <a:endParaRPr kumimoji="0" lang="en-US" sz="3200" b="0" i="0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endParaRPr>
                                      </a:p>
                                    </p:txBody>
                                  </p:sp>
                                  <mc:AlternateContent xmlns:mc="http://schemas.openxmlformats.org/markup-compatibility/2006">
                                    <mc:Choice xmlns:a14="http://schemas.microsoft.com/office/drawing/2010/main" xmlns="" Requires="a14">
                                      <p:sp>
                                        <p:nvSpPr>
                                          <p:cNvPr id="39" name="TextBox 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084D63D-1762-FE49-A053-C2E16B54724F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419360" y="2395159"/>
                                            <a:ext cx="368821" cy="50672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24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oMath>
                                              </m:oMathPara>
                                            </a14:m>
                                            <a:endParaRPr kumimoji="0" lang="en-US" sz="24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endParaRPr>
                                          </a:p>
                                        </p:txBody>
                                      </p:sp>
                                    </mc:Choice>
                                    <mc:Fallback>
                                      <p:sp>
                                        <p:nvSpPr>
                                          <p:cNvPr id="131" name="TextBox 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xmlns="" xmlns:a14="http://schemas.microsoft.com/office/drawing/2010/main" id="{C084D63D-1762-FE49-A053-C2E16B54724F}"/>
                                              </a:ext>
                                            </a:extLst>
                                          </p:cNvPr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5419360" y="2395159"/>
                                            <a:ext cx="368821" cy="50672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>
                                            <a:blip r:embed="rId9" cstate="print"/>
                                            <a:stretch>
                                              <a:fillRect b="-2703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en-US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  <mc:AlternateContent xmlns:mc="http://schemas.openxmlformats.org/markup-compatibility/2006">
                                    <mc:Choice xmlns:a14="http://schemas.microsoft.com/office/drawing/2010/main" xmlns="" Requires="a14">
                                      <p:sp>
                                        <p:nvSpPr>
                                          <p:cNvPr id="40" name="TextBox 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7329932-6A82-FB4A-AEE2-16F2CC181511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422107" y="3242882"/>
                                            <a:ext cx="373550" cy="50672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pPr marL="0" marR="0" lvl="0" indent="0" algn="l" defTabSz="914400" rtl="0" eaLnBrk="1" fontAlgn="auto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ts val="0"/>
                                              </a:spcBef>
                                              <a:spcAft>
                                                <a:spcPts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tabLst/>
                                              <a:defRPr/>
                                            </a:pPr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sSub>
                                                    <m:sSubPr>
                                                      <m:ctrlPr>
                                                        <a:rPr kumimoji="0" lang="en-US" sz="24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    <a:ln>
                                                            <a:noFill/>
                                                          </a:ln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effectLst/>
                                                          <a:uLnTx/>
                                                          <a:uFillTx/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oMath>
                                              </m:oMathPara>
                                            </a14:m>
                                            <a:endParaRPr kumimoji="0" lang="en-US" sz="2400" b="0" i="0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endParaRPr>
                                          </a:p>
                                        </p:txBody>
                                      </p:sp>
                                    </mc:Choice>
                                    <mc:Fallback>
                                      <p:sp>
                                        <p:nvSpPr>
                                          <p:cNvPr id="132" name="TextBox 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xmlns="" xmlns:a14="http://schemas.microsoft.com/office/drawing/2010/main" id="{67329932-6A82-FB4A-AEE2-16F2CC181511}"/>
                                              </a:ext>
                                            </a:extLst>
                                          </p:cNvPr>
                                          <p:cNvSpPr txBox="1"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5422107" y="3242882"/>
                                            <a:ext cx="373550" cy="506724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>
                                            <a:blip r:embed="rId10" cstate="print"/>
                                            <a:stretch>
                                              <a:fillRect b="-2703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en-US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</p:grpSp>
                                <p:sp>
                                  <p:nvSpPr>
                                    <p:cNvPr id="128" name="Cube 41">
                                      <a:extLst>
                                        <a:ext uri="{FF2B5EF4-FFF2-40B4-BE49-F238E27FC236}">
                                          <a16:creationId xmlns:a16="http://schemas.microsoft.com/office/drawing/2014/main" xmlns="" id="{695184D1-3A0A-2749-B629-EE31E0CCD62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821508" y="5472708"/>
                                      <a:ext cx="340471" cy="236210"/>
                                    </a:xfrm>
                                    <a:prstGeom prst="cube">
                                      <a:avLst>
                                        <a:gd name="adj" fmla="val 40801"/>
                                      </a:avLst>
                                    </a:prstGeom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n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marL="0" marR="0" lvl="0" indent="0" algn="ctr" defTabSz="914400" rtl="0" eaLnBrk="1" fontAlgn="auto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  <a:defRPr/>
                                      </a:pPr>
                                      <a:endParaRPr kumimoji="0" lang="en-U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29" name="Cube 128">
                                      <a:extLst>
                                        <a:ext uri="{FF2B5EF4-FFF2-40B4-BE49-F238E27FC236}">
                                          <a16:creationId xmlns:a16="http://schemas.microsoft.com/office/drawing/2014/main" xmlns="" id="{EBB38005-E61F-0442-B404-5AA01298ADA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821508" y="6260923"/>
                                      <a:ext cx="340471" cy="236210"/>
                                    </a:xfrm>
                                    <a:prstGeom prst="cube">
                                      <a:avLst>
                                        <a:gd name="adj" fmla="val 40801"/>
                                      </a:avLst>
                                    </a:prstGeom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n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marL="0" marR="0" lvl="0" indent="0" algn="ctr" defTabSz="914400" rtl="0" eaLnBrk="1" fontAlgn="auto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tabLst/>
                                        <a:defRPr/>
                                      </a:pPr>
                                      <a:endParaRPr kumimoji="0" lang="en-US" sz="1800" b="0" i="0" u="none" strike="noStrike" kern="1200" cap="none" spc="0" normalizeH="0" baseline="0" noProof="0" dirty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26" name="TextBox 125">
                                    <a:extLst>
                                      <a:ext uri="{FF2B5EF4-FFF2-40B4-BE49-F238E27FC236}">
                                        <a16:creationId xmlns:a16="http://schemas.microsoft.com/office/drawing/2014/main" xmlns="" id="{F6A393F1-CF8F-1E44-8AE6-99B676A903E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2538277" y="6329628"/>
                                    <a:ext cx="1315606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altLang="zh-CN" i="1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a:t>Investigated</a:t>
                                    </a:r>
                                    <a:r>
                                      <a:rPr lang="zh-CN" altLang="en-US" i="1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a:t> </a:t>
                                    </a:r>
                                    <a:r>
                                      <a:rPr lang="en-US" altLang="zh-CN" i="1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a:t>field</a:t>
                                    </a:r>
                                    <a:r>
                                      <a:rPr lang="zh-CN" altLang="en-US" i="1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a:t> </a:t>
                                    </a:r>
                                    <a:endParaRPr lang="en-US" i="1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</p:grpSp>
                            <mc:AlternateContent xmlns:mc="http://schemas.openxmlformats.org/markup-compatibility/2006">
                              <mc:Choice xmlns:a14="http://schemas.microsoft.com/office/drawing/2010/main" xmlns="" Requires="a14">
                                <p:sp>
                                  <p:nvSpPr>
                                    <p:cNvPr id="49" name="TextBox 48">
                                      <a:extLst>
                                        <a:ext uri="{FF2B5EF4-FFF2-40B4-BE49-F238E27FC236}">
                                          <a16:creationId xmlns:a16="http://schemas.microsoft.com/office/drawing/2014/main" id="{6BFCB4BB-6BF1-5047-8E86-5B0B08F1A98C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3375973" y="4822686"/>
                                      <a:ext cx="309091" cy="40011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14:m>
                                        <m:oMath xmlns:m="http://schemas.openxmlformats.org/officeDocument/2006/math">
                                          <m: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</m:oMath>
                                      </a14:m>
                                      <a:r>
                                        <a:rPr lang="en-US" altLang="zh-CN" sz="2000" dirty="0"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a:t>z</a:t>
                                      </a:r>
                                      <a:endParaRPr lang="en-US" sz="2000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endParaRPr>
                                    </a:p>
                                  </p:txBody>
                                </p:sp>
                              </mc:Choice>
                              <mc:Fallback>
                                <p:sp>
                                  <p:nvSpPr>
                                    <p:cNvPr id="124" name="TextBox 123">
                                      <a:extLst>
                                        <a:ext uri="{FF2B5EF4-FFF2-40B4-BE49-F238E27FC236}">
                                          <a16:creationId xmlns:a16="http://schemas.microsoft.com/office/drawing/2014/main" xmlns="" xmlns:a14="http://schemas.microsoft.com/office/drawing/2010/main" id="{6BFCB4BB-6BF1-5047-8E86-5B0B08F1A98C}"/>
                                        </a:ext>
                                      </a:extLst>
                                    </p:cNvPr>
                                    <p:cNvSpPr txBox="1"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375973" y="4822686"/>
                                      <a:ext cx="309091" cy="400110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11" cstate="print"/>
                                      <a:stretch>
                                        <a:fillRect t="-9375" r="-13514" b="-28125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</p:grpSp>
                          <p:cxnSp>
                            <p:nvCxnSpPr>
                              <p:cNvPr id="122" name="Straight Arrow Connector 121">
                                <a:extLst>
                                  <a:ext uri="{FF2B5EF4-FFF2-40B4-BE49-F238E27FC236}">
                                    <a16:creationId xmlns:a16="http://schemas.microsoft.com/office/drawing/2014/main" xmlns="" id="{420C7884-E8E1-8445-B41E-11345375B9E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429000" y="4683577"/>
                                <a:ext cx="0" cy="648381"/>
                              </a:xfrm>
                              <a:prstGeom prst="straightConnector1">
                                <a:avLst/>
                              </a:prstGeom>
                              <a:ln w="22225">
                                <a:solidFill>
                                  <a:schemeClr val="accent5"/>
                                </a:solidFill>
                                <a:headEnd type="triangle"/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5"/>
                              </a:lnRef>
                              <a:fillRef idx="0">
                                <a:schemeClr val="accent5"/>
                              </a:fillRef>
                              <a:effectRef idx="0">
                                <a:schemeClr val="accent5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17" name="Group 57">
                              <a:extLst>
                                <a:ext uri="{FF2B5EF4-FFF2-40B4-BE49-F238E27FC236}">
                                  <a16:creationId xmlns:a16="http://schemas.microsoft.com/office/drawing/2014/main" xmlns="" id="{A6D55EC7-F35E-F541-AB18-EC19213DB0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47117" y="2282326"/>
                              <a:ext cx="3628312" cy="2965078"/>
                              <a:chOff x="1747117" y="2282326"/>
                              <a:chExt cx="3628312" cy="2965078"/>
                            </a:xfrm>
                          </p:grpSpPr>
                          <p:cxnSp>
                            <p:nvCxnSpPr>
                              <p:cNvPr id="118" name="Straight Arrow Connector 117">
                                <a:extLst>
                                  <a:ext uri="{FF2B5EF4-FFF2-40B4-BE49-F238E27FC236}">
                                    <a16:creationId xmlns:a16="http://schemas.microsoft.com/office/drawing/2014/main" xmlns="" id="{C28301F0-B722-0142-9A4B-60B365E3FB88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007201" y="2529455"/>
                                <a:ext cx="0" cy="2717949"/>
                              </a:xfrm>
                              <a:prstGeom prst="straightConnector1">
                                <a:avLst/>
                              </a:prstGeom>
                              <a:ln w="4762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9" name="Straight Arrow Connector 118">
                                <a:extLst>
                                  <a:ext uri="{FF2B5EF4-FFF2-40B4-BE49-F238E27FC236}">
                                    <a16:creationId xmlns:a16="http://schemas.microsoft.com/office/drawing/2014/main" xmlns="" id="{727000B9-5B59-C14F-B70D-D2E6D5EAC669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007201" y="2529455"/>
                                <a:ext cx="3368228" cy="0"/>
                              </a:xfrm>
                              <a:prstGeom prst="straightConnector1">
                                <a:avLst/>
                              </a:prstGeom>
                              <a:ln w="4762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20" name="TextBox 119">
                                <a:extLst>
                                  <a:ext uri="{FF2B5EF4-FFF2-40B4-BE49-F238E27FC236}">
                                    <a16:creationId xmlns:a16="http://schemas.microsoft.com/office/drawing/2014/main" xmlns="" id="{91008AF7-B304-654F-9DA2-E97B51D217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747117" y="2282326"/>
                                <a:ext cx="356188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4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o</a:t>
                                </a:r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13" name="TextBox 112">
                          <a:extLst>
                            <a:ext uri="{FF2B5EF4-FFF2-40B4-BE49-F238E27FC236}">
                              <a16:creationId xmlns:a16="http://schemas.microsoft.com/office/drawing/2014/main" xmlns="" id="{D323633A-B8F2-A246-820A-5E39265C80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31645" y="3962497"/>
                          <a:ext cx="68903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xmlns="" id="{7943C1A3-CAE8-434C-BB07-A0FDCC35D0FB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075633" y="2950515"/>
                        <a:ext cx="14799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Temperature</a:t>
                        </a:r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08DDA946-281B-E74E-BF3D-E418696D94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96629" y="2348347"/>
                          <a:ext cx="792012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altLang="zh-CN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  <m:r>
                                  <a:rPr kumimoji="0" lang="en-US" altLang="zh-CN" sz="2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08" name="TextBox 107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08DDA946-281B-E74E-BF3D-E418696D949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96629" y="2348347"/>
                          <a:ext cx="792012" cy="400110"/>
                        </a:xfrm>
                        <a:prstGeom prst="rect">
                          <a:avLst/>
                        </a:prstGeom>
                        <a:blipFill>
                          <a:blip r:embed="rId12" cstate="print"/>
                          <a:stretch>
                            <a:fillRect b="-121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83" name="TextBox 82">
                          <a:extLst>
                            <a:ext uri="{FF2B5EF4-FFF2-40B4-BE49-F238E27FC236}">
                              <a16:creationId xmlns:a16="http://schemas.microsoft.com/office/drawing/2014/main" id="{1AF35D0D-2291-9340-819A-81944BA005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510" y="2777090"/>
                          <a:ext cx="81721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lvl="0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t</m:t>
                                </m:r>
                                <m:r>
                                  <a:rPr lang="en-US" altLang="zh-CN" sz="2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09" name="TextBox 108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1AF35D0D-2291-9340-819A-81944BA0052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510" y="2777090"/>
                          <a:ext cx="817211" cy="400110"/>
                        </a:xfrm>
                        <a:prstGeom prst="rect">
                          <a:avLst/>
                        </a:prstGeom>
                        <a:blipFill>
                          <a:blip r:embed="rId13" cstate="print"/>
                          <a:stretch>
                            <a:fillRect b="-1562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97" name="Rectangle: Rounded Corners 152">
                    <a:extLst>
                      <a:ext uri="{FF2B5EF4-FFF2-40B4-BE49-F238E27FC236}">
                        <a16:creationId xmlns:a16="http://schemas.microsoft.com/office/drawing/2014/main" xmlns="" id="{67F94180-1001-484F-BE9B-E7E43FB97B33}"/>
                      </a:ext>
                    </a:extLst>
                  </p:cNvPr>
                  <p:cNvSpPr/>
                  <p:nvPr/>
                </p:nvSpPr>
                <p:spPr>
                  <a:xfrm>
                    <a:off x="7718151" y="1895782"/>
                    <a:ext cx="3675256" cy="3331449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98" name="Graphic 88" descr="Back RTL">
                    <a:extLst>
                      <a:ext uri="{FF2B5EF4-FFF2-40B4-BE49-F238E27FC236}">
                        <a16:creationId xmlns:a16="http://schemas.microsoft.com/office/drawing/2014/main" xmlns="" id="{CE861DAB-5FF7-8B45-9AEF-AB5CD25589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  <a:ext uri="{96DAC541-7B7A-43D3-8B79-37D633B846F1}">
                        <asvg:svgBlip xmlns:asvg="http://schemas.microsoft.com/office/drawing/2016/SVG/main" xmlns="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1917360">
                    <a:off x="7257624" y="1366731"/>
                    <a:ext cx="806538" cy="1061365"/>
                  </a:xfrm>
                  <a:prstGeom prst="rect">
                    <a:avLst/>
                  </a:prstGeom>
                </p:spPr>
              </p:pic>
              <p:grpSp>
                <p:nvGrpSpPr>
                  <p:cNvPr id="99" name="Group 90">
                    <a:extLst>
                      <a:ext uri="{FF2B5EF4-FFF2-40B4-BE49-F238E27FC236}">
                        <a16:creationId xmlns:a16="http://schemas.microsoft.com/office/drawing/2014/main" xmlns="" id="{A8CE9CDC-1F32-EB4E-937B-05C74A5DF1AF}"/>
                      </a:ext>
                    </a:extLst>
                  </p:cNvPr>
                  <p:cNvGrpSpPr/>
                  <p:nvPr/>
                </p:nvGrpSpPr>
                <p:grpSpPr>
                  <a:xfrm>
                    <a:off x="8082669" y="2013824"/>
                    <a:ext cx="3012151" cy="1946304"/>
                    <a:chOff x="7913569" y="1372057"/>
                    <a:chExt cx="3012151" cy="1946304"/>
                  </a:xfrm>
                </p:grpSpPr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87" name="Rectangle: Rounded Corners 170">
                          <a:extLst>
                            <a:ext uri="{FF2B5EF4-FFF2-40B4-BE49-F238E27FC236}">
                              <a16:creationId xmlns:a16="http://schemas.microsoft.com/office/drawing/2014/main" id="{B3F3228D-3C33-E746-947A-0042ABD4A9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13569" y="1372057"/>
                          <a:ext cx="3012151" cy="742043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lvl="0" algn="ctr"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𝐹𝐹𝑇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{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(t)}</a:t>
                          </a:r>
                        </a:p>
                        <a:p>
                          <a:pPr lvl="0" algn="ctr"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𝐹𝐹𝑇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{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(t)}</a:t>
                          </a:r>
                        </a:p>
                      </p:txBody>
                    </p:sp>
                  </mc:Choice>
                  <mc:Fallback>
                    <p:sp>
                      <p:nvSpPr>
                        <p:cNvPr id="104" name="Rectangle: Rounded Corners 170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B3F3228D-3C33-E746-947A-0042ABD4A9F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13569" y="1372057"/>
                          <a:ext cx="3012151" cy="742043"/>
                        </a:xfrm>
                        <a:prstGeom prst="roundRect">
                          <a:avLst/>
                        </a:prstGeom>
                        <a:blipFill>
                          <a:blip r:embed="rId16" cstate="print"/>
                          <a:stretch>
                            <a:fillRect b="-6250"/>
                          </a:stretch>
                        </a:blipFill>
                        <a:ln w="571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xmlns="" Requires="a14">
                    <p:sp>
                      <p:nvSpPr>
                        <p:cNvPr id="88" name="Rectangle: Rounded Corners 170">
                          <a:extLst>
                            <a:ext uri="{FF2B5EF4-FFF2-40B4-BE49-F238E27FC236}">
                              <a16:creationId xmlns:a16="http://schemas.microsoft.com/office/drawing/2014/main" id="{3C1EF9DF-8838-974D-AF87-D2B4817974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57758" y="2404066"/>
                          <a:ext cx="2925235" cy="914295"/>
                        </a:xfrm>
                        <a:prstGeom prst="roundRect">
                          <a:avLst/>
                        </a:prstGeom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n w="571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lvl="0" algn="ctr">
                            <a:defRPr/>
                          </a:pPr>
                          <a:r>
                            <a:rPr lang="en-US" altLang="zh-CN" sz="200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Transfer</a:t>
                          </a:r>
                          <a:r>
                            <a:rPr lang="zh-CN" altLang="en-US" sz="200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Function:</a:t>
                          </a:r>
                        </a:p>
                        <a:p>
                          <a:pPr lvl="0" algn="ctr"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𝑇𝐹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(f)</a:t>
                          </a:r>
                          <a:r>
                            <a:rPr lang="en-US" altLang="zh-CN" sz="2000" dirty="0">
                              <a:solidFill>
                                <a:prstClr val="black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𝑭𝑹𝑭</m:t>
                                  </m:r>
                                  <m:r>
                                    <a:rPr kumimoji="0" lang="en-US" altLang="zh-CN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{</m:t>
                                  </m:r>
                                  <m:r>
                                    <a:rPr kumimoji="0" lang="en-US" altLang="zh-CN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(f),</a:t>
                          </a:r>
                          <a:r>
                            <a:rPr kumimoji="0" lang="zh-CN" altLang="en-US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f</m:t>
                              </m:r>
                              <m:r>
                                <a:rPr lang="en-US" altLang="zh-C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0" lang="en-US" altLang="zh-CN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}</a:t>
                          </a:r>
                          <a:endParaRPr lang="en-US" altLang="zh-CN" sz="20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05" name="Rectangle: Rounded Corners 170">
                          <a:extLst>
                            <a:ext uri="{FF2B5EF4-FFF2-40B4-BE49-F238E27FC236}">
                              <a16:creationId xmlns:a16="http://schemas.microsoft.com/office/drawing/2014/main" xmlns="" xmlns:a14="http://schemas.microsoft.com/office/drawing/2010/main" id="{3C1EF9DF-8838-974D-AF87-D2B4817974D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57758" y="2404066"/>
                          <a:ext cx="2925235" cy="914295"/>
                        </a:xfrm>
                        <a:prstGeom prst="roundRect">
                          <a:avLst/>
                        </a:prstGeom>
                        <a:blipFill>
                          <a:blip r:embed="rId17" cstate="print"/>
                          <a:stretch>
                            <a:fillRect/>
                          </a:stretch>
                        </a:blipFill>
                        <a:ln w="571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xmlns="" id="{BEBAD756-167A-4440-9FBD-DB8713095D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361367" y="2105867"/>
                      <a:ext cx="0" cy="294047"/>
                    </a:xfrm>
                    <a:prstGeom prst="line">
                      <a:avLst/>
                    </a:prstGeom>
                    <a:ln w="63500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xmlns="" id="{772B45F9-2FB9-0645-BD24-E868D5A066D0}"/>
                      </a:ext>
                    </a:extLst>
                  </p:cNvPr>
                  <p:cNvSpPr txBox="1"/>
                  <p:nvPr/>
                </p:nvSpPr>
                <p:spPr>
                  <a:xfrm>
                    <a:off x="9049744" y="1427815"/>
                    <a:ext cx="6447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a:t>(b)</a:t>
                    </a:r>
                    <a:endPara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xmlns="" id="{76BB6F1E-5B3A-3941-8467-3564D445C0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6373" y="3431507"/>
                    <a:ext cx="421919" cy="0"/>
                  </a:xfrm>
                  <a:prstGeom prst="line">
                    <a:avLst/>
                  </a:prstGeom>
                  <a:ln w="6350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TextBox 2">
                    <a:extLst>
                      <a:ext uri="{FF2B5EF4-FFF2-40B4-BE49-F238E27FC236}">
                        <a16:creationId xmlns:a16="http://schemas.microsoft.com/office/drawing/2014/main" xmlns="" id="{7BD967D3-AF5D-074C-ADEA-DCCD7C2C090E}"/>
                      </a:ext>
                    </a:extLst>
                  </p:cNvPr>
                  <p:cNvSpPr txBox="1"/>
                  <p:nvPr/>
                </p:nvSpPr>
                <p:spPr>
                  <a:xfrm>
                    <a:off x="456651" y="4312135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  <p:sp>
                <p:nvSpPr>
                  <p:cNvPr id="103" name="TextBox 3">
                    <a:extLst>
                      <a:ext uri="{FF2B5EF4-FFF2-40B4-BE49-F238E27FC236}">
                        <a16:creationId xmlns:a16="http://schemas.microsoft.com/office/drawing/2014/main" xmlns="" id="{9ACFB65A-7D04-6C4C-AFBC-1330FC441D26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225" y="1779275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91" name="TextBox 5">
                  <a:extLst>
                    <a:ext uri="{FF2B5EF4-FFF2-40B4-BE49-F238E27FC236}">
                      <a16:creationId xmlns:a16="http://schemas.microsoft.com/office/drawing/2014/main" xmlns="" id="{511DE277-B963-7344-9946-594972324A22}"/>
                    </a:ext>
                  </a:extLst>
                </p:cNvPr>
                <p:cNvSpPr txBox="1"/>
                <p:nvPr/>
              </p:nvSpPr>
              <p:spPr>
                <a:xfrm>
                  <a:off x="879911" y="3027905"/>
                  <a:ext cx="7473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Soil</a:t>
                  </a:r>
                  <a:endPara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BA4EDCAA-83C0-0944-AF0C-811DE486B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73626" y="5297313"/>
                  <a:ext cx="703020" cy="6504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1CBA4C9D-A040-5540-8929-EAD7252E6178}"/>
                    </a:ext>
                  </a:extLst>
                </p:cNvPr>
                <p:cNvCxnSpPr>
                  <a:cxnSpLocks/>
                  <a:stCxn id="137" idx="3"/>
                </p:cNvCxnSpPr>
                <p:nvPr/>
              </p:nvCxnSpPr>
              <p:spPr>
                <a:xfrm flipV="1">
                  <a:off x="6918556" y="6483344"/>
                  <a:ext cx="747012" cy="1063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xmlns="" id="{38399C89-2372-4941-904B-993A17667DD3}"/>
                    </a:ext>
                  </a:extLst>
                </p:cNvPr>
                <p:cNvCxnSpPr>
                  <a:cxnSpLocks/>
                  <a:stCxn id="144" idx="3"/>
                </p:cNvCxnSpPr>
                <p:nvPr/>
              </p:nvCxnSpPr>
              <p:spPr>
                <a:xfrm>
                  <a:off x="3037889" y="6484058"/>
                  <a:ext cx="875044" cy="109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xmlns="" id="{51301619-8A09-8D48-8C62-99C8B84FA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709" y="7685169"/>
                  <a:ext cx="747012" cy="10630"/>
                </a:xfrm>
                <a:prstGeom prst="line">
                  <a:avLst/>
                </a:prstGeom>
                <a:ln w="79375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xmlns="" id="{992EE6D1-01C7-864C-A935-D84938B19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3230" y="1473176"/>
                <a:ext cx="0" cy="165518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xmlns="" id="{8A16972A-13D9-5346-A912-FBCA3B10C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3230" y="3128355"/>
                <a:ext cx="2100542" cy="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xmlns="" id="{E5EE555B-F213-F542-8C40-FA4678FA2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555528" y="1267619"/>
                <a:ext cx="2058244" cy="182363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9" name="Rectangle: Rounded Corners 170">
                  <a:extLst>
                    <a:ext uri="{FF2B5EF4-FFF2-40B4-BE49-F238E27FC236}">
                      <a16:creationId xmlns:a16="http://schemas.microsoft.com/office/drawing/2014/main" id="{7FA6034E-7CFA-A243-B724-BC1216C6F3DB}"/>
                    </a:ext>
                  </a:extLst>
                </p:cNvPr>
                <p:cNvSpPr/>
                <p:nvPr/>
              </p:nvSpPr>
              <p:spPr>
                <a:xfrm>
                  <a:off x="7909473" y="3080779"/>
                  <a:ext cx="2925235" cy="914295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𝐹𝑅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𝐹𝑅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𝐹𝑅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𝐹𝑅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zh-CN" altLang="en-US" sz="2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Amplitude</a:t>
                  </a:r>
                  <a:r>
                    <a:rPr lang="zh-CN" altLang="en-US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related</a:t>
                  </a:r>
                  <a:r>
                    <a:rPr lang="zh-CN" altLang="en-US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TF</a:t>
                  </a:r>
                </a:p>
                <a:p>
                  <a:pPr lvl="0"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𝐹𝑅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en-US" altLang="zh-CN" sz="2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zh-CN" altLang="en-US" sz="20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Phase</a:t>
                  </a:r>
                  <a:r>
                    <a:rPr lang="zh-CN" altLang="en-US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related</a:t>
                  </a:r>
                  <a:r>
                    <a:rPr lang="zh-CN" altLang="en-US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6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TF</a:t>
                  </a:r>
                </a:p>
              </p:txBody>
            </p:sp>
          </mc:Choice>
          <mc:Fallback>
            <p:sp>
              <p:nvSpPr>
                <p:cNvPr id="79" name="Rectangle: Rounded Corners 17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FA6034E-7CFA-A243-B724-BC1216C6F3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473" y="3080779"/>
                  <a:ext cx="2925235" cy="914295"/>
                </a:xfrm>
                <a:prstGeom prst="roundRect">
                  <a:avLst/>
                </a:prstGeom>
                <a:blipFill>
                  <a:blip r:embed="rId19" cstate="print"/>
                  <a:stretch>
                    <a:fillRect b="-12987"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5E32A7B0-B442-4344-BFEA-743D49F35C29}"/>
                </a:ext>
              </a:extLst>
            </p:cNvPr>
            <p:cNvCxnSpPr>
              <a:cxnSpLocks/>
            </p:cNvCxnSpPr>
            <p:nvPr/>
          </p:nvCxnSpPr>
          <p:spPr>
            <a:xfrm>
              <a:off x="9313082" y="2782580"/>
              <a:ext cx="0" cy="29404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0265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2B4D99F-D0F5-AA43-AAE0-2DF8B04CBF1B}"/>
              </a:ext>
            </a:extLst>
          </p:cNvPr>
          <p:cNvSpPr txBox="1"/>
          <p:nvPr/>
        </p:nvSpPr>
        <p:spPr>
          <a:xfrm>
            <a:off x="2819400" y="24384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Soil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7788E7-8BCD-1C40-AB99-6D84B33904D8}"/>
              </a:ext>
            </a:extLst>
          </p:cNvPr>
          <p:cNvSpPr txBox="1"/>
          <p:nvPr/>
        </p:nvSpPr>
        <p:spPr>
          <a:xfrm>
            <a:off x="70127" y="273031"/>
            <a:ext cx="6117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0435906-773F-7344-A0AE-EAE3A8ACABA1}"/>
              </a:ext>
            </a:extLst>
          </p:cNvPr>
          <p:cNvSpPr txBox="1"/>
          <p:nvPr/>
        </p:nvSpPr>
        <p:spPr>
          <a:xfrm>
            <a:off x="228600" y="1238071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inconsistency</a:t>
            </a:r>
            <a:r>
              <a:rPr lang="zh-CN" altLang="en-US" dirty="0"/>
              <a:t> </a:t>
            </a:r>
            <a:r>
              <a:rPr lang="en-US" altLang="zh-CN" dirty="0"/>
              <a:t>(12/day)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missing--</a:t>
            </a:r>
            <a:r>
              <a:rPr lang="zh-CN" altLang="en-US" dirty="0"/>
              <a:t> </a:t>
            </a:r>
            <a:r>
              <a:rPr lang="en-US" altLang="zh-CN" dirty="0"/>
              <a:t>Interpolation</a:t>
            </a:r>
          </a:p>
          <a:p>
            <a:r>
              <a:rPr lang="en-US" altLang="zh-CN" dirty="0"/>
              <a:t>Noises:</a:t>
            </a:r>
            <a:r>
              <a:rPr lang="zh-CN" altLang="en-US" dirty="0"/>
              <a:t> </a:t>
            </a:r>
            <a:r>
              <a:rPr lang="en-US" altLang="zh-CN" dirty="0"/>
              <a:t>denoising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discrete</a:t>
            </a:r>
            <a:r>
              <a:rPr lang="zh-CN" altLang="en-US" dirty="0"/>
              <a:t> </a:t>
            </a:r>
            <a:r>
              <a:rPr lang="en-US" altLang="zh-CN" dirty="0"/>
              <a:t>wavelet</a:t>
            </a:r>
            <a:r>
              <a:rPr lang="zh-CN" altLang="en-US" dirty="0"/>
              <a:t> </a:t>
            </a:r>
            <a:r>
              <a:rPr lang="en-US" altLang="zh-CN" dirty="0"/>
              <a:t>transform(DWT)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43E29C2-87AA-6841-9241-DD90A07128D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2340435"/>
            <a:ext cx="5664239" cy="3752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256B65-79E8-2848-A5E8-5604307E655F}"/>
              </a:ext>
            </a:extLst>
          </p:cNvPr>
          <p:cNvSpPr txBox="1"/>
          <p:nvPr/>
        </p:nvSpPr>
        <p:spPr>
          <a:xfrm>
            <a:off x="70127" y="5667464"/>
            <a:ext cx="3315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DWT:</a:t>
            </a:r>
            <a:r>
              <a:rPr lang="zh-CN" altLang="en-US" sz="1600" dirty="0"/>
              <a:t> </a:t>
            </a:r>
            <a:r>
              <a:rPr lang="en-US" altLang="zh-CN" sz="1600" dirty="0"/>
              <a:t>5</a:t>
            </a:r>
            <a:r>
              <a:rPr lang="zh-CN" altLang="en-US" sz="1600" dirty="0"/>
              <a:t> </a:t>
            </a:r>
            <a:r>
              <a:rPr lang="en-US" altLang="zh-CN" sz="1600" dirty="0"/>
              <a:t>layers;</a:t>
            </a:r>
            <a:r>
              <a:rPr lang="zh-CN" altLang="en-US" sz="1600" dirty="0"/>
              <a:t> </a:t>
            </a:r>
            <a:r>
              <a:rPr lang="en-US" altLang="zh-CN" sz="1600" dirty="0"/>
              <a:t>soft</a:t>
            </a:r>
            <a:r>
              <a:rPr lang="zh-CN" altLang="en-US" sz="1600" dirty="0"/>
              <a:t> </a:t>
            </a:r>
            <a:r>
              <a:rPr lang="en-US" altLang="zh-CN" sz="1600" dirty="0"/>
              <a:t>threshold;</a:t>
            </a:r>
          </a:p>
          <a:p>
            <a:r>
              <a:rPr lang="en-US" altLang="zh-CN" sz="1600" dirty="0"/>
              <a:t>‘</a:t>
            </a:r>
            <a:r>
              <a:rPr lang="en-US" altLang="zh-CN" sz="1600" dirty="0" err="1"/>
              <a:t>sqrwolog</a:t>
            </a:r>
            <a:r>
              <a:rPr lang="en-US" altLang="zh-CN" sz="1600" dirty="0"/>
              <a:t>’,</a:t>
            </a:r>
            <a:r>
              <a:rPr lang="zh-CN" altLang="en-US" sz="1600" dirty="0"/>
              <a:t> </a:t>
            </a:r>
            <a:r>
              <a:rPr lang="en-US" altLang="zh-CN" sz="1600" dirty="0"/>
              <a:t>wavelet:</a:t>
            </a:r>
            <a:r>
              <a:rPr lang="zh-CN" altLang="en-US" sz="1600" dirty="0"/>
              <a:t> </a:t>
            </a:r>
            <a:r>
              <a:rPr lang="en-US" altLang="zh-CN" sz="1600" dirty="0"/>
              <a:t>‘db8’</a:t>
            </a:r>
          </a:p>
        </p:txBody>
      </p:sp>
    </p:spTree>
    <p:extLst>
      <p:ext uri="{BB962C8B-B14F-4D97-AF65-F5344CB8AC3E}">
        <p14:creationId xmlns:p14="http://schemas.microsoft.com/office/powerpoint/2010/main" xmlns="" val="260441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23262-C751-544A-B5CE-1858B25D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FE73-B4CD-4A9A-A1F8-B2B1D914CB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2B4D99F-D0F5-AA43-AAE0-2DF8B04CBF1B}"/>
              </a:ext>
            </a:extLst>
          </p:cNvPr>
          <p:cNvSpPr txBox="1"/>
          <p:nvPr/>
        </p:nvSpPr>
        <p:spPr>
          <a:xfrm>
            <a:off x="2819400" y="243840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Soil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7788E7-8BCD-1C40-AB99-6D84B33904D8}"/>
              </a:ext>
            </a:extLst>
          </p:cNvPr>
          <p:cNvSpPr txBox="1"/>
          <p:nvPr/>
        </p:nvSpPr>
        <p:spPr>
          <a:xfrm>
            <a:off x="70127" y="273031"/>
            <a:ext cx="6117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zh-CN" alt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3B308B-ABCF-BB43-ACDF-8B41F0A204AC}"/>
              </a:ext>
            </a:extLst>
          </p:cNvPr>
          <p:cNvSpPr txBox="1"/>
          <p:nvPr/>
        </p:nvSpPr>
        <p:spPr>
          <a:xfrm>
            <a:off x="254643" y="1307939"/>
            <a:ext cx="80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Inversion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(Amplitude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information:</a:t>
            </a:r>
            <a:r>
              <a:rPr lang="zh-CN" altLang="en-US" dirty="0"/>
              <a:t> </a:t>
            </a:r>
            <a:r>
              <a:rPr lang="en-US" altLang="zh-CN" dirty="0"/>
              <a:t>F1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CCD080-A569-B742-9915-C991CE3946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29" y="2095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6792381"/>
      </p:ext>
    </p:extLst>
  </p:cSld>
  <p:clrMapOvr>
    <a:masterClrMapping/>
  </p:clrMapOvr>
</p:sld>
</file>

<file path=ppt/theme/theme1.xml><?xml version="1.0" encoding="utf-8"?>
<a:theme xmlns:a="http://schemas.openxmlformats.org/drawingml/2006/main" name="ppt_polymtl_BAP">
  <a:themeElements>
    <a:clrScheme name="Polytechniqu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85C3"/>
      </a:accent1>
      <a:accent2>
        <a:srgbClr val="41AAE6"/>
      </a:accent2>
      <a:accent3>
        <a:srgbClr val="8CC83C"/>
      </a:accent3>
      <a:accent4>
        <a:srgbClr val="B91E32"/>
      </a:accent4>
      <a:accent5>
        <a:srgbClr val="FA961E"/>
      </a:accent5>
      <a:accent6>
        <a:srgbClr val="000000"/>
      </a:accent6>
      <a:hlink>
        <a:srgbClr val="0000FF"/>
      </a:hlink>
      <a:folHlink>
        <a:srgbClr val="800080"/>
      </a:folHlink>
    </a:clrScheme>
    <a:fontScheme name="Présentation Po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P_gabarit_Fevrier_fr" id="{3C0AE32C-C24F-4EEB-95C2-21DC34D1640A}" vid="{98FE231C-22FC-49FE-80A0-14E48C3C81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Polytechnique_modele_BAP_fr</Template>
  <TotalTime>50123</TotalTime>
  <Words>314</Words>
  <Application>Microsoft Office PowerPoint</Application>
  <PresentationFormat>Custom</PresentationFormat>
  <Paragraphs>132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ppt_polymtl_BAP</vt:lpstr>
      <vt:lpstr>Slide 1</vt:lpstr>
      <vt:lpstr>Slide 2</vt:lpstr>
      <vt:lpstr>Slide 3</vt:lpstr>
      <vt:lpstr>Slide 4</vt:lpstr>
      <vt:lpstr>Slide 5</vt:lpstr>
      <vt:lpstr>Slide 6</vt:lpstr>
      <vt:lpstr>Traditional inversion</vt:lpstr>
      <vt:lpstr>Slide 8</vt:lpstr>
      <vt:lpstr>Slide 9</vt:lpstr>
      <vt:lpstr>Slide 10</vt:lpstr>
      <vt:lpstr>Physics informed Neural Networks (PINNs)</vt:lpstr>
      <vt:lpstr>Physics informed Neural Networks (PINNs)</vt:lpstr>
      <vt:lpstr>Physics informed Neural Networks (PINNs)</vt:lpstr>
      <vt:lpstr>PINNs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Forward model</vt:lpstr>
      <vt:lpstr>Physics informed Neural Networks (PINNs)</vt:lpstr>
      <vt:lpstr>Physics informed Neural Networks (PINNs)</vt:lpstr>
    </vt:vector>
  </TitlesOfParts>
  <Company>École Polytechnique de Montréal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Catherine Carré</dc:creator>
  <cp:lastModifiedBy>dljsdz</cp:lastModifiedBy>
  <cp:revision>244</cp:revision>
  <cp:lastPrinted>2015-12-17T18:00:04Z</cp:lastPrinted>
  <dcterms:created xsi:type="dcterms:W3CDTF">2015-02-17T21:27:21Z</dcterms:created>
  <dcterms:modified xsi:type="dcterms:W3CDTF">2025-07-23T11:28:47Z</dcterms:modified>
</cp:coreProperties>
</file>