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55" y="7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B682-03D8-49BD-9653-05FB2D7FA34C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47E8-FC74-48BC-9324-212FABAB9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609600" y="0"/>
            <a:ext cx="8534400" cy="7425531"/>
            <a:chOff x="609600" y="0"/>
            <a:chExt cx="8534400" cy="7425531"/>
          </a:xfrm>
        </p:grpSpPr>
        <p:grpSp>
          <p:nvGrpSpPr>
            <p:cNvPr id="44" name="Group 43"/>
            <p:cNvGrpSpPr/>
            <p:nvPr/>
          </p:nvGrpSpPr>
          <p:grpSpPr>
            <a:xfrm>
              <a:off x="609600" y="0"/>
              <a:ext cx="8534400" cy="5794177"/>
              <a:chOff x="609600" y="0"/>
              <a:chExt cx="8534400" cy="5794177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9600" y="685800"/>
                <a:ext cx="7784224" cy="5108377"/>
                <a:chOff x="609600" y="685800"/>
                <a:chExt cx="7784224" cy="5108377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609600" y="685800"/>
                  <a:ext cx="7784224" cy="5108377"/>
                  <a:chOff x="1066800" y="685800"/>
                  <a:chExt cx="7784224" cy="5108377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447800" y="1752600"/>
                    <a:ext cx="5486400" cy="25146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Arrow Connector 5"/>
                  <p:cNvCxnSpPr/>
                  <p:nvPr/>
                </p:nvCxnSpPr>
                <p:spPr>
                  <a:xfrm rot="5400000">
                    <a:off x="0" y="3200400"/>
                    <a:ext cx="289560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066800" y="4191000"/>
                    <a:ext cx="3642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>
                        <a:latin typeface="Arial" pitchFamily="34" charset="0"/>
                        <a:cs typeface="Arial" pitchFamily="34" charset="0"/>
                      </a:rPr>
                      <a:t>x</a:t>
                    </a:r>
                    <a:endParaRPr lang="en-US" sz="28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43000" y="1600200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itchFamily="34" charset="0"/>
                        <a:cs typeface="Arial" pitchFamily="34" charset="0"/>
                      </a:rPr>
                      <a:t>O</a:t>
                    </a: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295400" y="685800"/>
                    <a:ext cx="4730160" cy="993577"/>
                    <a:chOff x="1295400" y="762000"/>
                    <a:chExt cx="4730160" cy="993577"/>
                  </a:xfrm>
                </p:grpSpPr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791200" y="1447800"/>
                      <a:ext cx="2343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1295400" y="762000"/>
                      <a:ext cx="4648200" cy="687388"/>
                      <a:chOff x="990600" y="914400"/>
                      <a:chExt cx="4648200" cy="687388"/>
                    </a:xfrm>
                  </p:grpSpPr>
                  <p:grpSp>
                    <p:nvGrpSpPr>
                      <p:cNvPr id="17" name="Group 16"/>
                      <p:cNvGrpSpPr/>
                      <p:nvPr/>
                    </p:nvGrpSpPr>
                    <p:grpSpPr>
                      <a:xfrm>
                        <a:off x="2057400" y="914400"/>
                        <a:ext cx="3581400" cy="687388"/>
                        <a:chOff x="1600200" y="838200"/>
                        <a:chExt cx="3581400" cy="687388"/>
                      </a:xfrm>
                    </p:grpSpPr>
                    <p:cxnSp>
                      <p:nvCxnSpPr>
                        <p:cNvPr id="12" name="Straight Arrow Connector 11"/>
                        <p:cNvCxnSpPr/>
                        <p:nvPr/>
                      </p:nvCxnSpPr>
                      <p:spPr>
                        <a:xfrm rot="5400000" flipH="1" flipV="1">
                          <a:off x="1258094" y="1180306"/>
                          <a:ext cx="685800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" name="Straight Arrow Connector 12"/>
                        <p:cNvCxnSpPr/>
                        <p:nvPr/>
                      </p:nvCxnSpPr>
                      <p:spPr>
                        <a:xfrm>
                          <a:off x="1600200" y="1524000"/>
                          <a:ext cx="3581400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" name="Freeform 15"/>
                        <p:cNvSpPr/>
                        <p:nvPr/>
                      </p:nvSpPr>
                      <p:spPr>
                        <a:xfrm>
                          <a:off x="1676400" y="990600"/>
                          <a:ext cx="3272328" cy="465746"/>
                        </a:xfrm>
                        <a:custGeom>
                          <a:avLst/>
                          <a:gdLst>
                            <a:gd name="connsiteX0" fmla="*/ 0 w 3196128"/>
                            <a:gd name="connsiteY0" fmla="*/ 465746 h 465746"/>
                            <a:gd name="connsiteX1" fmla="*/ 145279 w 3196128"/>
                            <a:gd name="connsiteY1" fmla="*/ 21365 h 465746"/>
                            <a:gd name="connsiteX2" fmla="*/ 145279 w 3196128"/>
                            <a:gd name="connsiteY2" fmla="*/ 21365 h 465746"/>
                            <a:gd name="connsiteX3" fmla="*/ 546931 w 3196128"/>
                            <a:gd name="connsiteY3" fmla="*/ 414471 h 465746"/>
                            <a:gd name="connsiteX4" fmla="*/ 888763 w 3196128"/>
                            <a:gd name="connsiteY4" fmla="*/ 4273 h 465746"/>
                            <a:gd name="connsiteX5" fmla="*/ 1341690 w 3196128"/>
                            <a:gd name="connsiteY5" fmla="*/ 388834 h 465746"/>
                            <a:gd name="connsiteX6" fmla="*/ 1862984 w 3196128"/>
                            <a:gd name="connsiteY6" fmla="*/ 21365 h 465746"/>
                            <a:gd name="connsiteX7" fmla="*/ 2358640 w 3196128"/>
                            <a:gd name="connsiteY7" fmla="*/ 363196 h 465746"/>
                            <a:gd name="connsiteX8" fmla="*/ 2785929 w 3196128"/>
                            <a:gd name="connsiteY8" fmla="*/ 72639 h 465746"/>
                            <a:gd name="connsiteX9" fmla="*/ 3196128 w 3196128"/>
                            <a:gd name="connsiteY9" fmla="*/ 371742 h 4657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3196128" h="465746">
                              <a:moveTo>
                                <a:pt x="0" y="465746"/>
                              </a:moveTo>
                              <a:lnTo>
                                <a:pt x="145279" y="21365"/>
                              </a:lnTo>
                              <a:lnTo>
                                <a:pt x="145279" y="21365"/>
                              </a:lnTo>
                              <a:cubicBezTo>
                                <a:pt x="212221" y="86882"/>
                                <a:pt x="423017" y="417320"/>
                                <a:pt x="546931" y="414471"/>
                              </a:cubicBezTo>
                              <a:cubicBezTo>
                                <a:pt x="670845" y="411622"/>
                                <a:pt x="756303" y="8546"/>
                                <a:pt x="888763" y="4273"/>
                              </a:cubicBezTo>
                              <a:cubicBezTo>
                                <a:pt x="1021223" y="0"/>
                                <a:pt x="1179320" y="385985"/>
                                <a:pt x="1341690" y="388834"/>
                              </a:cubicBezTo>
                              <a:cubicBezTo>
                                <a:pt x="1504060" y="391683"/>
                                <a:pt x="1693492" y="25638"/>
                                <a:pt x="1862984" y="21365"/>
                              </a:cubicBezTo>
                              <a:cubicBezTo>
                                <a:pt x="2032476" y="17092"/>
                                <a:pt x="2204816" y="354650"/>
                                <a:pt x="2358640" y="363196"/>
                              </a:cubicBezTo>
                              <a:cubicBezTo>
                                <a:pt x="2512464" y="371742"/>
                                <a:pt x="2646348" y="71215"/>
                                <a:pt x="2785929" y="72639"/>
                              </a:cubicBezTo>
                              <a:cubicBezTo>
                                <a:pt x="2925510" y="74063"/>
                                <a:pt x="3060819" y="222902"/>
                                <a:pt x="3196128" y="371742"/>
                              </a:cubicBezTo>
                            </a:path>
                          </a:pathLst>
                        </a:cu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990600" y="914400"/>
                        <a:ext cx="111921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 smtClean="0">
                            <a:latin typeface="Arial" pitchFamily="34" charset="0"/>
                            <a:cs typeface="Arial" pitchFamily="34" charset="0"/>
                          </a:rPr>
                          <a:t>T(x=0,t)(</a:t>
                        </a:r>
                        <a:r>
                          <a:rPr lang="en-US" sz="1400" dirty="0" smtClean="0">
                            <a:latin typeface="Arial"/>
                            <a:cs typeface="Arial"/>
                          </a:rPr>
                          <a:t>ºC</a:t>
                        </a:r>
                        <a:r>
                          <a:rPr lang="en-US" sz="1400" dirty="0" smtClean="0">
                            <a:latin typeface="Arial" pitchFamily="34" charset="0"/>
                            <a:cs typeface="Arial" pitchFamily="34" charset="0"/>
                          </a:rPr>
                          <a:t>)</a:t>
                        </a:r>
                        <a:endParaRPr lang="en-US" sz="1400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019800" y="838200"/>
                    <a:ext cx="283122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rPr>
                      <a:t>T(x=0,t) is Given</a:t>
                    </a:r>
                    <a:endParaRPr lang="en-US" sz="2800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657600" y="1752600"/>
                    <a:ext cx="671979" cy="25545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err="1" smtClean="0">
                        <a:latin typeface="Arial" pitchFamily="34" charset="0"/>
                        <a:ea typeface="SimSun"/>
                        <a:cs typeface="Arial" pitchFamily="34" charset="0"/>
                      </a:rPr>
                      <a:t>λ</a:t>
                    </a:r>
                    <a:r>
                      <a:rPr lang="en-US" sz="2000" b="1" dirty="0" err="1" smtClean="0">
                        <a:latin typeface="SimSun"/>
                        <a:ea typeface="SimSun"/>
                        <a:cs typeface="Arial" pitchFamily="34" charset="0"/>
                      </a:rPr>
                      <a:t>f</a:t>
                    </a:r>
                    <a:r>
                      <a:rPr lang="en-US" sz="2000" b="1" dirty="0" smtClean="0">
                        <a:latin typeface="SimSun"/>
                        <a:ea typeface="SimSun"/>
                        <a:cs typeface="Arial" pitchFamily="34" charset="0"/>
                      </a:rPr>
                      <a:t> </a:t>
                    </a:r>
                  </a:p>
                  <a:p>
                    <a:r>
                      <a:rPr lang="en-US" sz="3200" b="1" dirty="0" err="1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r>
                      <a:rPr lang="en-US" sz="2000" b="1" dirty="0" err="1" smtClean="0">
                        <a:latin typeface="SimSun"/>
                        <a:ea typeface="SimSun"/>
                        <a:cs typeface="Arial" pitchFamily="34" charset="0"/>
                      </a:rPr>
                      <a:t>f</a:t>
                    </a:r>
                    <a:r>
                      <a:rPr lang="en-US" sz="2000" b="1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</a:p>
                  <a:p>
                    <a:r>
                      <a:rPr lang="el-GR" sz="3200" b="1" dirty="0" smtClean="0">
                        <a:latin typeface="Arial" pitchFamily="34" charset="0"/>
                        <a:cs typeface="Arial" pitchFamily="34" charset="0"/>
                      </a:rPr>
                      <a:t>η</a:t>
                    </a:r>
                    <a:endParaRPr lang="en-US" sz="3200" b="1" dirty="0" smtClean="0">
                      <a:latin typeface="Arial" pitchFamily="34" charset="0"/>
                      <a:ea typeface="SimSun"/>
                      <a:cs typeface="Arial" pitchFamily="34" charset="0"/>
                    </a:endParaRPr>
                  </a:p>
                  <a:p>
                    <a:r>
                      <a:rPr lang="en-US" sz="3200" b="1" dirty="0" smtClean="0">
                        <a:latin typeface="Arial" pitchFamily="34" charset="0"/>
                        <a:ea typeface="SimSun"/>
                        <a:cs typeface="Arial" pitchFamily="34" charset="0"/>
                      </a:rPr>
                      <a:t>b </a:t>
                    </a:r>
                  </a:p>
                  <a:p>
                    <a:r>
                      <a:rPr lang="en-US" sz="3200" b="1" dirty="0" smtClean="0">
                        <a:latin typeface="Arial" pitchFamily="34" charset="0"/>
                        <a:ea typeface="SimSun"/>
                        <a:cs typeface="Arial" pitchFamily="34" charset="0"/>
                      </a:rPr>
                      <a:t>T</a:t>
                    </a:r>
                    <a:r>
                      <a:rPr lang="en-US" sz="1400" b="1" dirty="0" smtClean="0">
                        <a:latin typeface="Algerian"/>
                        <a:ea typeface="SimSun"/>
                        <a:cs typeface="Arial" pitchFamily="34" charset="0"/>
                      </a:rPr>
                      <a:t>∆</a:t>
                    </a:r>
                    <a:endParaRPr lang="en-US" sz="1400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828800" y="1905000"/>
                    <a:ext cx="160601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Soil properties:</a:t>
                    </a:r>
                    <a:endParaRPr lang="en-US" dirty="0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295400" y="4800600"/>
                    <a:ext cx="4806360" cy="993577"/>
                    <a:chOff x="1219200" y="762000"/>
                    <a:chExt cx="4806360" cy="993577"/>
                  </a:xfrm>
                </p:grpSpPr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791200" y="1447800"/>
                      <a:ext cx="2343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27" name="Group 19"/>
                    <p:cNvGrpSpPr/>
                    <p:nvPr/>
                  </p:nvGrpSpPr>
                  <p:grpSpPr>
                    <a:xfrm>
                      <a:off x="1219200" y="762000"/>
                      <a:ext cx="4724400" cy="687388"/>
                      <a:chOff x="914400" y="914400"/>
                      <a:chExt cx="4724400" cy="687388"/>
                    </a:xfrm>
                  </p:grpSpPr>
                  <p:grpSp>
                    <p:nvGrpSpPr>
                      <p:cNvPr id="28" name="Group 16"/>
                      <p:cNvGrpSpPr/>
                      <p:nvPr/>
                    </p:nvGrpSpPr>
                    <p:grpSpPr>
                      <a:xfrm>
                        <a:off x="2057400" y="914400"/>
                        <a:ext cx="3581400" cy="687388"/>
                        <a:chOff x="1600200" y="838200"/>
                        <a:chExt cx="3581400" cy="687388"/>
                      </a:xfrm>
                    </p:grpSpPr>
                    <p:cxnSp>
                      <p:nvCxnSpPr>
                        <p:cNvPr id="30" name="Straight Arrow Connector 29"/>
                        <p:cNvCxnSpPr/>
                        <p:nvPr/>
                      </p:nvCxnSpPr>
                      <p:spPr>
                        <a:xfrm rot="5400000" flipH="1" flipV="1">
                          <a:off x="1258094" y="1180306"/>
                          <a:ext cx="685800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Arrow Connector 30"/>
                        <p:cNvCxnSpPr/>
                        <p:nvPr/>
                      </p:nvCxnSpPr>
                      <p:spPr>
                        <a:xfrm>
                          <a:off x="1600200" y="1524000"/>
                          <a:ext cx="3581400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Freeform 31"/>
                        <p:cNvSpPr/>
                        <p:nvPr/>
                      </p:nvSpPr>
                      <p:spPr>
                        <a:xfrm>
                          <a:off x="1676400" y="990600"/>
                          <a:ext cx="3272328" cy="465746"/>
                        </a:xfrm>
                        <a:custGeom>
                          <a:avLst/>
                          <a:gdLst>
                            <a:gd name="connsiteX0" fmla="*/ 0 w 3196128"/>
                            <a:gd name="connsiteY0" fmla="*/ 465746 h 465746"/>
                            <a:gd name="connsiteX1" fmla="*/ 145279 w 3196128"/>
                            <a:gd name="connsiteY1" fmla="*/ 21365 h 465746"/>
                            <a:gd name="connsiteX2" fmla="*/ 145279 w 3196128"/>
                            <a:gd name="connsiteY2" fmla="*/ 21365 h 465746"/>
                            <a:gd name="connsiteX3" fmla="*/ 546931 w 3196128"/>
                            <a:gd name="connsiteY3" fmla="*/ 414471 h 465746"/>
                            <a:gd name="connsiteX4" fmla="*/ 888763 w 3196128"/>
                            <a:gd name="connsiteY4" fmla="*/ 4273 h 465746"/>
                            <a:gd name="connsiteX5" fmla="*/ 1341690 w 3196128"/>
                            <a:gd name="connsiteY5" fmla="*/ 388834 h 465746"/>
                            <a:gd name="connsiteX6" fmla="*/ 1862984 w 3196128"/>
                            <a:gd name="connsiteY6" fmla="*/ 21365 h 465746"/>
                            <a:gd name="connsiteX7" fmla="*/ 2358640 w 3196128"/>
                            <a:gd name="connsiteY7" fmla="*/ 363196 h 465746"/>
                            <a:gd name="connsiteX8" fmla="*/ 2785929 w 3196128"/>
                            <a:gd name="connsiteY8" fmla="*/ 72639 h 465746"/>
                            <a:gd name="connsiteX9" fmla="*/ 3196128 w 3196128"/>
                            <a:gd name="connsiteY9" fmla="*/ 371742 h 4657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3196128" h="465746">
                              <a:moveTo>
                                <a:pt x="0" y="465746"/>
                              </a:moveTo>
                              <a:lnTo>
                                <a:pt x="145279" y="21365"/>
                              </a:lnTo>
                              <a:lnTo>
                                <a:pt x="145279" y="21365"/>
                              </a:lnTo>
                              <a:cubicBezTo>
                                <a:pt x="212221" y="86882"/>
                                <a:pt x="423017" y="417320"/>
                                <a:pt x="546931" y="414471"/>
                              </a:cubicBezTo>
                              <a:cubicBezTo>
                                <a:pt x="670845" y="411622"/>
                                <a:pt x="756303" y="8546"/>
                                <a:pt x="888763" y="4273"/>
                              </a:cubicBezTo>
                              <a:cubicBezTo>
                                <a:pt x="1021223" y="0"/>
                                <a:pt x="1179320" y="385985"/>
                                <a:pt x="1341690" y="388834"/>
                              </a:cubicBezTo>
                              <a:cubicBezTo>
                                <a:pt x="1504060" y="391683"/>
                                <a:pt x="1693492" y="25638"/>
                                <a:pt x="1862984" y="21365"/>
                              </a:cubicBezTo>
                              <a:cubicBezTo>
                                <a:pt x="2032476" y="17092"/>
                                <a:pt x="2204816" y="354650"/>
                                <a:pt x="2358640" y="363196"/>
                              </a:cubicBezTo>
                              <a:cubicBezTo>
                                <a:pt x="2512464" y="371742"/>
                                <a:pt x="2646348" y="71215"/>
                                <a:pt x="2785929" y="72639"/>
                              </a:cubicBezTo>
                              <a:cubicBezTo>
                                <a:pt x="2925510" y="74063"/>
                                <a:pt x="3060819" y="222902"/>
                                <a:pt x="3196128" y="371742"/>
                              </a:cubicBezTo>
                            </a:path>
                          </a:pathLst>
                        </a:cu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914400" y="914400"/>
                        <a:ext cx="111921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 smtClean="0">
                            <a:latin typeface="Arial" pitchFamily="34" charset="0"/>
                            <a:cs typeface="Arial" pitchFamily="34" charset="0"/>
                          </a:rPr>
                          <a:t>T(x=</a:t>
                        </a:r>
                        <a:r>
                          <a:rPr lang="en-US" sz="1400" dirty="0" err="1">
                            <a:latin typeface="Arial" pitchFamily="34" charset="0"/>
                            <a:cs typeface="Arial" pitchFamily="34" charset="0"/>
                          </a:rPr>
                          <a:t>L</a:t>
                        </a:r>
                        <a:r>
                          <a:rPr lang="en-US" sz="1400" dirty="0" err="1" smtClean="0">
                            <a:latin typeface="Arial" pitchFamily="34" charset="0"/>
                            <a:cs typeface="Arial" pitchFamily="34" charset="0"/>
                          </a:rPr>
                          <a:t>,t</a:t>
                        </a:r>
                        <a:r>
                          <a:rPr lang="en-US" sz="1400" dirty="0" smtClean="0">
                            <a:latin typeface="Arial" pitchFamily="34" charset="0"/>
                            <a:cs typeface="Arial" pitchFamily="34" charset="0"/>
                          </a:rPr>
                          <a:t>)(</a:t>
                        </a:r>
                        <a:r>
                          <a:rPr lang="en-US" sz="1400" dirty="0" smtClean="0">
                            <a:latin typeface="Arial"/>
                            <a:cs typeface="Arial"/>
                          </a:rPr>
                          <a:t>ºC</a:t>
                        </a:r>
                        <a:r>
                          <a:rPr lang="en-US" sz="1400" dirty="0" smtClean="0">
                            <a:latin typeface="Arial" pitchFamily="34" charset="0"/>
                            <a:cs typeface="Arial" pitchFamily="34" charset="0"/>
                          </a:rPr>
                          <a:t>)</a:t>
                        </a:r>
                        <a:endParaRPr lang="en-US" sz="1400" dirty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400800" y="4953000"/>
                    <a:ext cx="229261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rPr>
                      <a:t>T(x=</a:t>
                    </a:r>
                    <a:r>
                      <a:rPr lang="en-US" sz="2800" dirty="0" err="1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rPr>
                      <a:t>L,t</a:t>
                    </a:r>
                    <a:r>
                      <a:rPr lang="en-US" sz="280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rPr>
                      <a:t>) is ??</a:t>
                    </a:r>
                    <a:endParaRPr lang="en-US" sz="2800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4" name="Right Arrow 33"/>
                  <p:cNvSpPr/>
                  <p:nvPr/>
                </p:nvSpPr>
                <p:spPr>
                  <a:xfrm rot="5400000">
                    <a:off x="5753100" y="2857500"/>
                    <a:ext cx="3429000" cy="457200"/>
                  </a:xfrm>
                  <a:prstGeom prst="rightArrow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 rot="5400000">
                    <a:off x="6999253" y="2906747"/>
                    <a:ext cx="16108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PDE Simulation</a:t>
                    </a:r>
                    <a:endParaRPr lang="en-US" dirty="0"/>
                  </a:p>
                </p:txBody>
              </p: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 rot="5400000">
                  <a:off x="4838700" y="3009900"/>
                  <a:ext cx="2514600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5334000" y="2895600"/>
                  <a:ext cx="7681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L=1m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949001" y="0"/>
                <a:ext cx="5194999" cy="838200"/>
                <a:chOff x="3949001" y="0"/>
                <a:chExt cx="5194999" cy="838200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49001" y="0"/>
                  <a:ext cx="5194999" cy="838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1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91000" y="152400"/>
                  <a:ext cx="990600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2" name="Rectangle 41"/>
                <p:cNvSpPr/>
                <p:nvPr/>
              </p:nvSpPr>
              <p:spPr>
                <a:xfrm>
                  <a:off x="4191000" y="228600"/>
                  <a:ext cx="9861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T(x=0,t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</a:rPr>
                    <a:t>)</a:t>
                  </a:r>
                  <a:endParaRPr lang="en-US" dirty="0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>
              <a:off x="1524000" y="6019800"/>
              <a:ext cx="5227637" cy="1405731"/>
              <a:chOff x="1524000" y="6019800"/>
              <a:chExt cx="5227637" cy="1405731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24000" y="6290468"/>
                <a:ext cx="5227637" cy="1135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3124200" y="6019800"/>
                <a:ext cx="1787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Numerical setup: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5492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37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dljsdz</dc:creator>
  <cp:lastModifiedBy>dljsdz</cp:lastModifiedBy>
  <cp:revision>5</cp:revision>
  <dcterms:created xsi:type="dcterms:W3CDTF">2025-01-22T09:27:03Z</dcterms:created>
  <dcterms:modified xsi:type="dcterms:W3CDTF">2025-01-23T07:10:23Z</dcterms:modified>
</cp:coreProperties>
</file>