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EC56E-EF22-49F4-98D0-7415246696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C1AAA0-5F41-4C15-8F71-A8B34E35C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F5699A-45C8-489B-B26B-5C831DAF4A96}"/>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4096700A-54A7-4FAC-8957-EAB5B1192D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4BD41-C2BB-406F-9297-7DB1B1E5EAFF}"/>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65162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0B87B-220C-4079-A31E-1B167E2C6D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BBCF23-7E18-469B-8FC7-E72FEF85D9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E19C9E-6E3D-44A0-883D-4B83BF9B1693}"/>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750DB086-7181-4A3E-8778-11554A369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17B64E-AE1A-4940-8369-2404A1D3C7A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44895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CF95E6-CAEF-4704-B895-3F5931888CF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08E49D-4005-4BE2-98A3-8FBF41713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353E33-994F-4FCF-9DA5-4BB638E2EFE4}"/>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1263BC31-F53B-43F6-B64D-233D6FBEFC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522C67-D375-4841-B920-1893E2A6031D}"/>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10641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2EA3D-5C3F-430D-96DA-63512AE31F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742E17-D339-4289-A068-65A0A4ACEA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EC6A38-E60C-498F-B3A8-5F1AD8936C95}"/>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E4FB91BE-B06E-4520-9516-2F824971A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BDC38A-2FDF-4998-91C5-E72C7ABE2F92}"/>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03347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49C81-4C05-41F9-8D79-C692D4D19D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FAC54B-D5C4-42BD-BE51-5C65B55A4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11E3EF-2349-4A05-B692-D493F8D56B9B}"/>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66F43BB2-3D6B-44CB-96FB-E5CA89B203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CD8C69-ADD0-49A4-905F-07316E6674DB}"/>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76036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C83DE-FDCB-4D67-9CA0-6F5A966500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48FADC-E57F-47B9-A197-A228231508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16B3AD-FE94-4856-B9C0-C08322E550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4BD7F7-ED73-4157-B73A-93C5A7226258}"/>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8E9D3907-577C-48A5-B958-C3821A3F81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C1D863-E7C6-4690-921D-9E5D5A7116B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212211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F8348-3291-450F-BB09-91B626B789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CE56B9-A3C4-4EFE-B4C3-B2A31A032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E5FB570-5E0B-4159-9ADF-5F24F04B0E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B1B9E6-B00D-49BD-B5F4-ADF9692A6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EBC87A0-884E-4F50-B9C9-B59AE1556D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A16A5B-C061-4CAB-A979-81A20F3F881E}"/>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8" name="页脚占位符 7">
            <a:extLst>
              <a:ext uri="{FF2B5EF4-FFF2-40B4-BE49-F238E27FC236}">
                <a16:creationId xmlns:a16="http://schemas.microsoft.com/office/drawing/2014/main" id="{229D5C85-D875-4852-BDD0-535845CB32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0C2575-D961-4137-A971-11D403DFAF1A}"/>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210804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0EDA2-1F85-43A9-A5EC-14E7D8E060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E3357AC-D210-4792-AD66-101E8F93B7A9}"/>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4" name="页脚占位符 3">
            <a:extLst>
              <a:ext uri="{FF2B5EF4-FFF2-40B4-BE49-F238E27FC236}">
                <a16:creationId xmlns:a16="http://schemas.microsoft.com/office/drawing/2014/main" id="{A44139BE-D119-4CE9-B7FA-F09480D1A5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CF43BC-59DF-4ABA-8707-AE75735D8E31}"/>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2573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047D2B-88A2-4D8E-BD4F-34EDA8BB36EE}"/>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3" name="页脚占位符 2">
            <a:extLst>
              <a:ext uri="{FF2B5EF4-FFF2-40B4-BE49-F238E27FC236}">
                <a16:creationId xmlns:a16="http://schemas.microsoft.com/office/drawing/2014/main" id="{981DEC8D-6A5D-4168-B91A-AC4ACBDAA45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0B8806-E577-4880-9028-D6118966629C}"/>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49302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5D0B7-F600-429D-860B-ADA461EC50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646035-438E-4ED5-A307-998C01B5B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823A2B-8F30-47F0-AD97-7235AD217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634293-9D2F-419C-9267-9C62E0285E47}"/>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B346FF9A-BBEF-465E-B6CC-3C2064FE2C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8B7A23-E060-4AA3-9BF5-68202FF9D40D}"/>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86457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4B344-5E65-45A9-9B68-F7161211F1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8B4C50-3CA0-4A15-87F4-BA14DABE1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944B49-0F27-486C-B463-A862E736F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D70ABB-ED85-4C37-A56C-8169574DBFD8}"/>
              </a:ext>
            </a:extLst>
          </p:cNvPr>
          <p:cNvSpPr>
            <a:spLocks noGrp="1"/>
          </p:cNvSpPr>
          <p:nvPr>
            <p:ph type="dt" sz="half" idx="10"/>
          </p:nvPr>
        </p:nvSpPr>
        <p:spPr/>
        <p:txBody>
          <a:bodyPr/>
          <a:lstStyle/>
          <a:p>
            <a:fld id="{9D586CC8-5FE8-4F7D-984E-3E1A9BA07916}"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31D63BC8-D05F-46BE-BC77-B35B7A5698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231F7A-0AA0-481A-B254-D87638545AF7}"/>
              </a:ext>
            </a:extLst>
          </p:cNvPr>
          <p:cNvSpPr>
            <a:spLocks noGrp="1"/>
          </p:cNvSpPr>
          <p:nvPr>
            <p:ph type="sldNum" sz="quarter" idx="12"/>
          </p:nvPr>
        </p:nvSpPr>
        <p:spPr/>
        <p:txBody>
          <a:body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91869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3BA886-BDC5-4502-875B-FF8ADDC82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E7686D-0C9B-43AA-98C6-FC4058B54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9D41C4-14F4-45E8-938A-D8867F797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86CC8-5FE8-4F7D-984E-3E1A9BA07916}"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9FA7F412-98CC-4D10-8E16-35B13C79C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87E0FE-F305-43C4-9095-C78F53682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ACA7E-6B6A-4013-80D5-B7520030CC51}" type="slidenum">
              <a:rPr lang="zh-CN" altLang="en-US" smtClean="0"/>
              <a:t>‹#›</a:t>
            </a:fld>
            <a:endParaRPr lang="zh-CN" altLang="en-US"/>
          </a:p>
        </p:txBody>
      </p:sp>
    </p:spTree>
    <p:extLst>
      <p:ext uri="{BB962C8B-B14F-4D97-AF65-F5344CB8AC3E}">
        <p14:creationId xmlns:p14="http://schemas.microsoft.com/office/powerpoint/2010/main" val="309369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826F8-1DFE-4BB3-9D90-474662121688}"/>
              </a:ext>
            </a:extLst>
          </p:cNvPr>
          <p:cNvSpPr>
            <a:spLocks noGrp="1"/>
          </p:cNvSpPr>
          <p:nvPr>
            <p:ph type="ctrTitle"/>
          </p:nvPr>
        </p:nvSpPr>
        <p:spPr/>
        <p:txBody>
          <a:bodyPr/>
          <a:lstStyle/>
          <a:p>
            <a:r>
              <a:rPr lang="zh-CN" altLang="en-US"/>
              <a:t>最大熵模型</a:t>
            </a:r>
          </a:p>
        </p:txBody>
      </p:sp>
      <p:sp>
        <p:nvSpPr>
          <p:cNvPr id="3" name="副标题 2">
            <a:extLst>
              <a:ext uri="{FF2B5EF4-FFF2-40B4-BE49-F238E27FC236}">
                <a16:creationId xmlns:a16="http://schemas.microsoft.com/office/drawing/2014/main" id="{EEFFC433-A701-4BB9-85D5-CEFFA35C83A0}"/>
              </a:ext>
            </a:extLst>
          </p:cNvPr>
          <p:cNvSpPr>
            <a:spLocks noGrp="1"/>
          </p:cNvSpPr>
          <p:nvPr>
            <p:ph type="subTitle" idx="1"/>
          </p:nvPr>
        </p:nvSpPr>
        <p:spPr/>
        <p:txBody>
          <a:bodyPr/>
          <a:lstStyle/>
          <a:p>
            <a:r>
              <a:rPr lang="en-US" altLang="zh-CN"/>
              <a:t>2019</a:t>
            </a:r>
            <a:r>
              <a:rPr lang="zh-CN" altLang="en-US"/>
              <a:t>年</a:t>
            </a:r>
            <a:r>
              <a:rPr lang="en-US" altLang="zh-CN"/>
              <a:t>10</a:t>
            </a:r>
            <a:r>
              <a:rPr lang="zh-CN" altLang="en-US"/>
              <a:t>月</a:t>
            </a:r>
            <a:r>
              <a:rPr lang="en-US" altLang="zh-CN"/>
              <a:t>12</a:t>
            </a:r>
            <a:r>
              <a:rPr lang="zh-CN" altLang="en-US"/>
              <a:t>日</a:t>
            </a:r>
          </a:p>
        </p:txBody>
      </p:sp>
    </p:spTree>
    <p:extLst>
      <p:ext uri="{BB962C8B-B14F-4D97-AF65-F5344CB8AC3E}">
        <p14:creationId xmlns:p14="http://schemas.microsoft.com/office/powerpoint/2010/main" val="282120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什么是最大熵模型？核心思想是什么？</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最大熵方法是</a:t>
                </a:r>
                <a:r>
                  <a:rPr lang="en-US" altLang="zh-CN" dirty="0" err="1"/>
                  <a:t>E.T.Jaynes</a:t>
                </a:r>
                <a:r>
                  <a:rPr lang="zh-CN" altLang="zh-CN" dirty="0"/>
                  <a:t>于</a:t>
                </a:r>
                <a:r>
                  <a:rPr lang="en-US" altLang="zh-CN" dirty="0"/>
                  <a:t>1957</a:t>
                </a:r>
                <a:r>
                  <a:rPr lang="zh-CN" altLang="zh-CN" dirty="0"/>
                  <a:t>年提出的，</a:t>
                </a:r>
                <a:r>
                  <a:rPr lang="en-US" altLang="zh-CN" dirty="0"/>
                  <a:t>1992</a:t>
                </a:r>
                <a:r>
                  <a:rPr lang="zh-CN" altLang="zh-CN" dirty="0"/>
                  <a:t>年首次被</a:t>
                </a:r>
                <a:r>
                  <a:rPr lang="en-US" altLang="zh-CN" dirty="0"/>
                  <a:t>Della </a:t>
                </a:r>
                <a:r>
                  <a:rPr lang="en-US" altLang="zh-CN" dirty="0" err="1"/>
                  <a:t>Pietra</a:t>
                </a:r>
                <a:r>
                  <a:rPr lang="zh-CN" altLang="zh-CN" dirty="0"/>
                  <a:t>运用于自然语言处理建模，并于</a:t>
                </a:r>
                <a:r>
                  <a:rPr lang="en-US" altLang="zh-CN" dirty="0"/>
                  <a:t>1996</a:t>
                </a:r>
                <a:r>
                  <a:rPr lang="zh-CN" altLang="zh-CN" dirty="0"/>
                  <a:t>年提出了一种利用最大熵方法将上下文中多信源特征集成起来建立语言模型的方法。最大熵原理指出，当我们需要对一个随机事件的概率分布进行预测时，我们的预测应当满足全部已知的条件，而对未知的情况不要做任何主观假设。在这种情况下，概率分布最均匀，预测的风险最小。因为这时概率分布的信息熵最大，所以人们把这种模型称为“最大熵模型”。</a:t>
                </a:r>
                <a:endParaRPr lang="en-US" altLang="zh-CN" dirty="0"/>
              </a:p>
              <a:p>
                <a:r>
                  <a:rPr lang="zh-CN" altLang="en-US" dirty="0"/>
                  <a:t>在满足特征约束的条件下，定义在条件概率分布</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oMath>
                </a14:m>
                <a:r>
                  <a:rPr lang="zh-CN" altLang="en-US" dirty="0"/>
                  <a:t>上的条件熵最大的模型就认为是最好的模型。</a:t>
                </a:r>
              </a:p>
              <a:p>
                <a:endParaRPr lang="en-US" altLang="zh-CN" dirty="0"/>
              </a:p>
              <a:p>
                <a:endParaRPr lang="zh-CN" altLang="zh-CN" dirty="0"/>
              </a:p>
              <a:p>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963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098"/>
            <a:ext cx="10515600" cy="1325563"/>
          </a:xfrm>
        </p:spPr>
        <p:txBody>
          <a:bodyPr/>
          <a:lstStyle/>
          <a:p>
            <a:r>
              <a:rPr kumimoji="1" lang="zh-CN" altLang="en-US" dirty="0"/>
              <a:t>用模型联合分布演示最大熵</a:t>
            </a:r>
          </a:p>
        </p:txBody>
      </p:sp>
      <p:sp>
        <p:nvSpPr>
          <p:cNvPr id="8" name="内容占位符 7"/>
          <p:cNvSpPr>
            <a:spLocks noGrp="1"/>
          </p:cNvSpPr>
          <p:nvPr>
            <p:ph idx="1"/>
          </p:nvPr>
        </p:nvSpPr>
        <p:spPr>
          <a:xfrm>
            <a:off x="838200" y="1559810"/>
            <a:ext cx="10515600" cy="4351338"/>
          </a:xfrm>
        </p:spPr>
        <p:txBody>
          <a:bodyPr/>
          <a:lstStyle/>
          <a:p>
            <a:r>
              <a:rPr lang="zh-CN" altLang="zh-CN" dirty="0"/>
              <a:t>假设有一个词义消岐任务，要求从</a:t>
            </a:r>
            <a:r>
              <a:rPr lang="en-US" altLang="zh-CN" dirty="0"/>
              <a:t>10</a:t>
            </a:r>
            <a:r>
              <a:rPr lang="zh-CN" altLang="zh-CN" dirty="0"/>
              <a:t>个可能词义（标签从</a:t>
            </a:r>
            <a:r>
              <a:rPr lang="en-US" altLang="zh-CN" dirty="0"/>
              <a:t>A-J</a:t>
            </a:r>
            <a:r>
              <a:rPr lang="zh-CN" altLang="zh-CN" dirty="0"/>
              <a:t>）中为给定的某个词</a:t>
            </a:r>
            <a:r>
              <a:rPr lang="en-US" altLang="zh-CN" dirty="0"/>
              <a:t>word</a:t>
            </a:r>
            <a:r>
              <a:rPr lang="zh-CN" altLang="zh-CN" dirty="0"/>
              <a:t>找出一个最合适的词义，已知（</a:t>
            </a:r>
            <a:r>
              <a:rPr lang="en-US" altLang="zh-CN" dirty="0"/>
              <a:t>1</a:t>
            </a:r>
            <a:r>
              <a:rPr lang="zh-CN" altLang="zh-CN" dirty="0"/>
              <a:t>）词义</a:t>
            </a:r>
            <a:r>
              <a:rPr lang="en-US" altLang="zh-CN" dirty="0"/>
              <a:t>A</a:t>
            </a:r>
            <a:r>
              <a:rPr lang="zh-CN" altLang="zh-CN" dirty="0"/>
              <a:t>被选出的频率</a:t>
            </a:r>
            <a:r>
              <a:rPr lang="en-US" altLang="zh-CN" b="1" dirty="0"/>
              <a:t>55%</a:t>
            </a:r>
            <a:r>
              <a:rPr lang="zh-CN" altLang="zh-CN" dirty="0"/>
              <a:t>；（</a:t>
            </a:r>
            <a:r>
              <a:rPr lang="en-US" altLang="zh-CN" dirty="0"/>
              <a:t>2</a:t>
            </a:r>
            <a:r>
              <a:rPr lang="zh-CN" altLang="zh-CN" dirty="0"/>
              <a:t>）单词“</a:t>
            </a:r>
            <a:r>
              <a:rPr lang="en-US" altLang="zh-CN" dirty="0"/>
              <a:t>up</a:t>
            </a:r>
            <a:r>
              <a:rPr lang="zh-CN" altLang="zh-CN" dirty="0"/>
              <a:t>”出现在</a:t>
            </a:r>
            <a:r>
              <a:rPr lang="en-US" altLang="zh-CN" dirty="0"/>
              <a:t>word</a:t>
            </a:r>
            <a:r>
              <a:rPr lang="zh-CN" altLang="zh-CN" dirty="0"/>
              <a:t>附近上下文中的频率为</a:t>
            </a:r>
            <a:r>
              <a:rPr lang="en-US" altLang="zh-CN" b="1" dirty="0"/>
              <a:t>10%</a:t>
            </a:r>
            <a:r>
              <a:rPr lang="zh-CN" altLang="zh-CN" dirty="0"/>
              <a:t>；（</a:t>
            </a:r>
            <a:r>
              <a:rPr lang="en-US" altLang="zh-CN" dirty="0"/>
              <a:t>3</a:t>
            </a:r>
            <a:r>
              <a:rPr lang="zh-CN" altLang="zh-CN" dirty="0"/>
              <a:t>）当“</a:t>
            </a:r>
            <a:r>
              <a:rPr lang="en-US" altLang="zh-CN" dirty="0"/>
              <a:t>up</a:t>
            </a:r>
            <a:r>
              <a:rPr lang="zh-CN" altLang="zh-CN" dirty="0"/>
              <a:t>”出现在</a:t>
            </a:r>
            <a:r>
              <a:rPr lang="en-US" altLang="zh-CN" dirty="0"/>
              <a:t>word</a:t>
            </a:r>
            <a:r>
              <a:rPr lang="zh-CN" altLang="zh-CN" dirty="0"/>
              <a:t>附近上下文时有</a:t>
            </a:r>
            <a:r>
              <a:rPr lang="en-US" altLang="zh-CN" b="1" dirty="0"/>
              <a:t>80%</a:t>
            </a:r>
            <a:r>
              <a:rPr lang="zh-CN" altLang="zh-CN" dirty="0"/>
              <a:t>的可能性使用词意</a:t>
            </a:r>
            <a:r>
              <a:rPr lang="en-US" altLang="zh-CN" dirty="0"/>
              <a:t>A</a:t>
            </a:r>
            <a:r>
              <a:rPr lang="zh-CN" altLang="zh-CN" dirty="0"/>
              <a:t>或</a:t>
            </a:r>
            <a:r>
              <a:rPr lang="en-US" altLang="zh-CN" dirty="0"/>
              <a:t>C</a:t>
            </a:r>
            <a:r>
              <a:rPr lang="zh-CN" altLang="zh-CN" dirty="0"/>
              <a:t>。则下边</a:t>
            </a:r>
            <a:r>
              <a:rPr lang="zh-CN" altLang="en-US" dirty="0"/>
              <a:t>的联合</a:t>
            </a:r>
            <a:r>
              <a:rPr lang="zh-CN" altLang="zh-CN" dirty="0"/>
              <a:t>概率分布是否合适？为什么？</a:t>
            </a:r>
          </a:p>
          <a:p>
            <a:endParaRPr kumimoji="1" lang="zh-CN" altLang="en-US" dirty="0"/>
          </a:p>
        </p:txBody>
      </p:sp>
      <p:sp>
        <p:nvSpPr>
          <p:cNvPr id="5" name="矩形 4"/>
          <p:cNvSpPr/>
          <p:nvPr/>
        </p:nvSpPr>
        <p:spPr>
          <a:xfrm>
            <a:off x="838199" y="1690688"/>
            <a:ext cx="10070805" cy="646331"/>
          </a:xfrm>
          <a:prstGeom prst="rect">
            <a:avLst/>
          </a:prstGeom>
        </p:spPr>
        <p:txBody>
          <a:bodyPr wrap="square">
            <a:spAutoFit/>
          </a:bodyPr>
          <a:lstStyle/>
          <a:p>
            <a:endParaRPr lang="en-US" altLang="zh-CN" dirty="0">
              <a:latin typeface="Calibri" charset="0"/>
              <a:ea typeface="宋体" charset="-122"/>
              <a:cs typeface="Times New Roman" charset="0"/>
            </a:endParaRPr>
          </a:p>
          <a:p>
            <a:r>
              <a:rPr lang="zh-CN" altLang="zh-CN" dirty="0"/>
              <a:t> </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445183367"/>
              </p:ext>
            </p:extLst>
          </p:nvPr>
        </p:nvGraphicFramePr>
        <p:xfrm>
          <a:off x="1390209" y="3994758"/>
          <a:ext cx="9411581" cy="1839229"/>
        </p:xfrm>
        <a:graphic>
          <a:graphicData uri="http://schemas.openxmlformats.org/drawingml/2006/table">
            <a:tbl>
              <a:tblPr firstRow="1" firstCol="1" bandRow="1">
                <a:tableStyleId>{5C22544A-7EE6-4342-B048-85BDC9FD1C3A}</a:tableStyleId>
              </a:tblPr>
              <a:tblGrid>
                <a:gridCol w="1097891">
                  <a:extLst>
                    <a:ext uri="{9D8B030D-6E8A-4147-A177-3AD203B41FA5}">
                      <a16:colId xmlns:a16="http://schemas.microsoft.com/office/drawing/2014/main" val="20000"/>
                    </a:ext>
                  </a:extLst>
                </a:gridCol>
                <a:gridCol w="755790">
                  <a:extLst>
                    <a:ext uri="{9D8B030D-6E8A-4147-A177-3AD203B41FA5}">
                      <a16:colId xmlns:a16="http://schemas.microsoft.com/office/drawing/2014/main" val="20001"/>
                    </a:ext>
                  </a:extLst>
                </a:gridCol>
                <a:gridCol w="755790">
                  <a:extLst>
                    <a:ext uri="{9D8B030D-6E8A-4147-A177-3AD203B41FA5}">
                      <a16:colId xmlns:a16="http://schemas.microsoft.com/office/drawing/2014/main" val="20002"/>
                    </a:ext>
                  </a:extLst>
                </a:gridCol>
                <a:gridCol w="755790">
                  <a:extLst>
                    <a:ext uri="{9D8B030D-6E8A-4147-A177-3AD203B41FA5}">
                      <a16:colId xmlns:a16="http://schemas.microsoft.com/office/drawing/2014/main" val="20003"/>
                    </a:ext>
                  </a:extLst>
                </a:gridCol>
                <a:gridCol w="755790">
                  <a:extLst>
                    <a:ext uri="{9D8B030D-6E8A-4147-A177-3AD203B41FA5}">
                      <a16:colId xmlns:a16="http://schemas.microsoft.com/office/drawing/2014/main" val="20004"/>
                    </a:ext>
                  </a:extLst>
                </a:gridCol>
                <a:gridCol w="755790">
                  <a:extLst>
                    <a:ext uri="{9D8B030D-6E8A-4147-A177-3AD203B41FA5}">
                      <a16:colId xmlns:a16="http://schemas.microsoft.com/office/drawing/2014/main" val="20005"/>
                    </a:ext>
                  </a:extLst>
                </a:gridCol>
                <a:gridCol w="755790">
                  <a:extLst>
                    <a:ext uri="{9D8B030D-6E8A-4147-A177-3AD203B41FA5}">
                      <a16:colId xmlns:a16="http://schemas.microsoft.com/office/drawing/2014/main" val="20006"/>
                    </a:ext>
                  </a:extLst>
                </a:gridCol>
                <a:gridCol w="755790">
                  <a:extLst>
                    <a:ext uri="{9D8B030D-6E8A-4147-A177-3AD203B41FA5}">
                      <a16:colId xmlns:a16="http://schemas.microsoft.com/office/drawing/2014/main" val="20007"/>
                    </a:ext>
                  </a:extLst>
                </a:gridCol>
                <a:gridCol w="755790">
                  <a:extLst>
                    <a:ext uri="{9D8B030D-6E8A-4147-A177-3AD203B41FA5}">
                      <a16:colId xmlns:a16="http://schemas.microsoft.com/office/drawing/2014/main" val="20008"/>
                    </a:ext>
                  </a:extLst>
                </a:gridCol>
                <a:gridCol w="755790">
                  <a:extLst>
                    <a:ext uri="{9D8B030D-6E8A-4147-A177-3AD203B41FA5}">
                      <a16:colId xmlns:a16="http://schemas.microsoft.com/office/drawing/2014/main" val="20009"/>
                    </a:ext>
                  </a:extLst>
                </a:gridCol>
                <a:gridCol w="755790">
                  <a:extLst>
                    <a:ext uri="{9D8B030D-6E8A-4147-A177-3AD203B41FA5}">
                      <a16:colId xmlns:a16="http://schemas.microsoft.com/office/drawing/2014/main" val="20010"/>
                    </a:ext>
                  </a:extLst>
                </a:gridCol>
                <a:gridCol w="755790">
                  <a:extLst>
                    <a:ext uri="{9D8B030D-6E8A-4147-A177-3AD203B41FA5}">
                      <a16:colId xmlns:a16="http://schemas.microsoft.com/office/drawing/2014/main" val="20011"/>
                    </a:ext>
                  </a:extLst>
                </a:gridCol>
              </a:tblGrid>
              <a:tr h="649139">
                <a:tc>
                  <a:txBody>
                    <a:bodyPr/>
                    <a:lstStyle/>
                    <a:p>
                      <a:pPr algn="r">
                        <a:spcAft>
                          <a:spcPts val="0"/>
                        </a:spcAft>
                      </a:pPr>
                      <a:r>
                        <a:rPr lang="zh-CN" sz="1000" kern="100" dirty="0">
                          <a:effectLst/>
                        </a:rPr>
                        <a:t>预测词义</a:t>
                      </a:r>
                    </a:p>
                    <a:p>
                      <a:pPr algn="l">
                        <a:spcAft>
                          <a:spcPts val="0"/>
                        </a:spcAft>
                      </a:pPr>
                      <a:r>
                        <a:rPr lang="en-US" sz="1000" kern="100" dirty="0">
                          <a:effectLst/>
                        </a:rPr>
                        <a:t>up</a:t>
                      </a:r>
                      <a:r>
                        <a:rPr lang="zh-CN" sz="1000" kern="100" dirty="0">
                          <a:effectLst/>
                        </a:rPr>
                        <a:t>出现？</a:t>
                      </a:r>
                      <a:endParaRPr lang="zh-CN" sz="1000" kern="100" dirty="0">
                        <a:effectLst/>
                        <a:latin typeface="Calibri" charset="0"/>
                        <a:ea typeface="宋体" charset="-122"/>
                        <a:cs typeface="Times New Roman"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algn="just">
                        <a:spcAft>
                          <a:spcPts val="0"/>
                        </a:spcAft>
                      </a:pPr>
                      <a:r>
                        <a:rPr lang="en-US" sz="1800" kern="100" dirty="0">
                          <a:effectLst/>
                        </a:rPr>
                        <a:t>A</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B</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C</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D</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E</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F</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G</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H</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I</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J</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zh-CN" altLang="en-US" sz="1800" kern="100" dirty="0">
                          <a:effectLst/>
                          <a:latin typeface="Calibri" charset="0"/>
                          <a:ea typeface="宋体" charset="-122"/>
                          <a:cs typeface="Times New Roman" charset="0"/>
                        </a:rPr>
                        <a:t>求和</a:t>
                      </a:r>
                      <a:endParaRPr lang="zh-CN" sz="1800" kern="100" dirty="0">
                        <a:effectLst/>
                        <a:latin typeface="Calibri" charset="0"/>
                        <a:ea typeface="宋体" charset="-122"/>
                        <a:cs typeface="Times New Roman" charset="0"/>
                      </a:endParaRPr>
                    </a:p>
                  </a:txBody>
                  <a:tcPr marL="68580" marR="68580" marT="0" marB="0" anchor="ctr"/>
                </a:tc>
                <a:extLst>
                  <a:ext uri="{0D108BD9-81ED-4DB2-BD59-A6C34878D82A}">
                    <a16:rowId xmlns:a16="http://schemas.microsoft.com/office/drawing/2014/main" val="10000"/>
                  </a:ext>
                </a:extLst>
              </a:tr>
              <a:tr h="595045">
                <a:tc>
                  <a:txBody>
                    <a:bodyPr/>
                    <a:lstStyle/>
                    <a:p>
                      <a:pPr algn="just">
                        <a:spcAft>
                          <a:spcPts val="0"/>
                        </a:spcAft>
                      </a:pPr>
                      <a:r>
                        <a:rPr lang="en-US" sz="1800" kern="100" dirty="0">
                          <a:effectLst/>
                        </a:rPr>
                        <a:t>+up</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5.1%</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2.9%</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0.25%</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a:effectLst/>
                        </a:rPr>
                        <a:t>0.25%</a:t>
                      </a:r>
                      <a:endParaRPr lang="zh-CN" sz="1800" kern="10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altLang="zh-CN" sz="1800" kern="100" dirty="0">
                          <a:effectLst/>
                          <a:latin typeface="Calibri" charset="0"/>
                          <a:ea typeface="宋体" charset="-122"/>
                          <a:cs typeface="Times New Roman" charset="0"/>
                        </a:rPr>
                        <a:t>10%</a:t>
                      </a:r>
                      <a:endParaRPr lang="zh-CN" sz="1800" kern="100" dirty="0">
                        <a:effectLst/>
                        <a:latin typeface="Calibri" charset="0"/>
                        <a:ea typeface="宋体" charset="-122"/>
                        <a:cs typeface="Times New Roman" charset="0"/>
                      </a:endParaRPr>
                    </a:p>
                  </a:txBody>
                  <a:tcPr marL="68580" marR="68580" marT="0" marB="0" anchor="ctr"/>
                </a:tc>
                <a:extLst>
                  <a:ext uri="{0D108BD9-81ED-4DB2-BD59-A6C34878D82A}">
                    <a16:rowId xmlns:a16="http://schemas.microsoft.com/office/drawing/2014/main" val="10001"/>
                  </a:ext>
                </a:extLst>
              </a:tr>
              <a:tr h="595045">
                <a:tc>
                  <a:txBody>
                    <a:bodyPr/>
                    <a:lstStyle/>
                    <a:p>
                      <a:pPr algn="just">
                        <a:spcAft>
                          <a:spcPts val="0"/>
                        </a:spcAft>
                      </a:pPr>
                      <a:r>
                        <a:rPr lang="en-US" sz="1800" kern="100" dirty="0">
                          <a:effectLst/>
                        </a:rPr>
                        <a:t>-up</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49.9%</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sz="1800" kern="100" dirty="0">
                          <a:effectLst/>
                        </a:rPr>
                        <a:t>4.46%</a:t>
                      </a:r>
                      <a:endParaRPr lang="zh-CN" sz="1800" kern="100" dirty="0">
                        <a:effectLst/>
                        <a:latin typeface="Calibri" charset="0"/>
                        <a:ea typeface="宋体" charset="-122"/>
                        <a:cs typeface="Times New Roman" charset="0"/>
                      </a:endParaRPr>
                    </a:p>
                  </a:txBody>
                  <a:tcPr marL="68580" marR="68580" marT="0" marB="0" anchor="ctr"/>
                </a:tc>
                <a:tc>
                  <a:txBody>
                    <a:bodyPr/>
                    <a:lstStyle/>
                    <a:p>
                      <a:pPr algn="just">
                        <a:spcAft>
                          <a:spcPts val="0"/>
                        </a:spcAft>
                      </a:pPr>
                      <a:r>
                        <a:rPr lang="en-US" altLang="zh-CN" sz="1800" kern="100" dirty="0">
                          <a:effectLst/>
                          <a:latin typeface="Calibri" charset="0"/>
                          <a:ea typeface="宋体" charset="-122"/>
                          <a:cs typeface="Times New Roman" charset="0"/>
                        </a:rPr>
                        <a:t>90%</a:t>
                      </a:r>
                      <a:endParaRPr lang="zh-CN" sz="1800" kern="100" dirty="0">
                        <a:effectLst/>
                        <a:latin typeface="Calibri" charset="0"/>
                        <a:ea typeface="宋体" charset="-122"/>
                        <a:cs typeface="Times New Roman"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11" name="矩形 10"/>
          <p:cNvSpPr/>
          <p:nvPr/>
        </p:nvSpPr>
        <p:spPr>
          <a:xfrm>
            <a:off x="2509284" y="4008677"/>
            <a:ext cx="723014" cy="18392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0057071" y="4640648"/>
            <a:ext cx="723014" cy="59056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509284" y="4651285"/>
            <a:ext cx="723014" cy="57993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4021765" y="4651288"/>
            <a:ext cx="723014" cy="57993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5738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18EBA-65D5-4A38-A656-FE15D07F24D5}"/>
              </a:ext>
            </a:extLst>
          </p:cNvPr>
          <p:cNvSpPr>
            <a:spLocks noGrp="1"/>
          </p:cNvSpPr>
          <p:nvPr>
            <p:ph type="title"/>
          </p:nvPr>
        </p:nvSpPr>
        <p:spPr/>
        <p:txBody>
          <a:bodyPr/>
          <a:lstStyle/>
          <a:p>
            <a:r>
              <a:rPr lang="zh-CN" altLang="en-US"/>
              <a:t>最大熵模型的预测公式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4EC48E2-8BA3-4909-8049-4209AC75BB08}"/>
                  </a:ext>
                </a:extLst>
              </p:cNvPr>
              <p:cNvSpPr txBox="1"/>
              <p:nvPr/>
            </p:nvSpPr>
            <p:spPr>
              <a:xfrm>
                <a:off x="4062167" y="1927779"/>
                <a:ext cx="297677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𝑤</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m:oMathPara>
                </a14:m>
                <a:endParaRPr lang="zh-CN" altLang="en-US"/>
              </a:p>
            </p:txBody>
          </p:sp>
        </mc:Choice>
        <mc:Fallback xmlns="">
          <p:sp>
            <p:nvSpPr>
              <p:cNvPr id="4" name="文本框 3">
                <a:extLst>
                  <a:ext uri="{FF2B5EF4-FFF2-40B4-BE49-F238E27FC236}">
                    <a16:creationId xmlns:a16="http://schemas.microsoft.com/office/drawing/2014/main" id="{F4EC48E2-8BA3-4909-8049-4209AC75BB08}"/>
                  </a:ext>
                </a:extLst>
              </p:cNvPr>
              <p:cNvSpPr txBox="1">
                <a:spLocks noRot="1" noChangeAspect="1" noMove="1" noResize="1" noEditPoints="1" noAdjustHandles="1" noChangeArrowheads="1" noChangeShapeType="1" noTextEdit="1"/>
              </p:cNvSpPr>
              <p:nvPr/>
            </p:nvSpPr>
            <p:spPr>
              <a:xfrm>
                <a:off x="4062167" y="1927779"/>
                <a:ext cx="2976777" cy="75623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970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95BF1F6-E20F-4513-863E-A5566498EA73}"/>
                  </a:ext>
                </a:extLst>
              </p:cNvPr>
              <p:cNvSpPr>
                <a:spLocks noGrp="1"/>
              </p:cNvSpPr>
              <p:nvPr>
                <p:ph type="title"/>
              </p:nvPr>
            </p:nvSpPr>
            <p:spPr/>
            <p:txBody>
              <a:bodyPr/>
              <a:lstStyle/>
              <a:p>
                <a:r>
                  <a:rPr lang="en-US" altLang="zh-CN"/>
                  <a:t>IIS</a:t>
                </a:r>
                <a:r>
                  <a:rPr lang="zh-CN" altLang="en-US"/>
                  <a:t>法求解系数</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endParaRPr lang="zh-CN" altLang="en-US"/>
              </a:p>
            </p:txBody>
          </p:sp>
        </mc:Choice>
        <mc:Fallback xmlns="">
          <p:sp>
            <p:nvSpPr>
              <p:cNvPr id="2" name="标题 1">
                <a:extLst>
                  <a:ext uri="{FF2B5EF4-FFF2-40B4-BE49-F238E27FC236}">
                    <a16:creationId xmlns:a16="http://schemas.microsoft.com/office/drawing/2014/main" id="{095BF1F6-E20F-4513-863E-A5566498EA7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AE8BCA0-891A-41DB-8065-F0B3539F2188}"/>
                  </a:ext>
                </a:extLst>
              </p:cNvPr>
              <p:cNvSpPr>
                <a:spLocks noGrp="1"/>
              </p:cNvSpPr>
              <p:nvPr>
                <p:ph idx="1"/>
              </p:nvPr>
            </p:nvSpPr>
            <p:spPr/>
            <p:txBody>
              <a:bodyPr/>
              <a:lstStyle/>
              <a:p>
                <a:r>
                  <a:rPr lang="zh-CN" altLang="en-US"/>
                  <a:t>输入：特征函数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oMath>
                </a14:m>
                <a:r>
                  <a:rPr lang="zh-CN" altLang="en-US"/>
                  <a:t>；经验分布</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a:t>，模型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𝑤</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oMath>
                </a14:m>
                <a:endParaRPr lang="en-US" altLang="zh-CN"/>
              </a:p>
              <a:p>
                <a:r>
                  <a:rPr lang="zh-CN" altLang="en-US"/>
                  <a:t>输出：最优参数值</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zh-CN" altLang="en-US"/>
                  <a:t>；最优模型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m:t>
                            </m:r>
                          </m:sup>
                        </m:sSup>
                      </m:sub>
                    </m:sSub>
                  </m:oMath>
                </a14:m>
                <a:endParaRPr lang="en-US" altLang="zh-CN"/>
              </a:p>
              <a:p>
                <a:pPr marL="0" indent="0">
                  <a:buNone/>
                </a:pPr>
                <a:r>
                  <a:rPr lang="zh-CN" altLang="en-US"/>
                  <a:t>（</a:t>
                </a:r>
                <a:r>
                  <a:rPr lang="en-US" altLang="zh-CN"/>
                  <a:t>1</a:t>
                </a:r>
                <a:r>
                  <a:rPr lang="zh-CN" altLang="en-US"/>
                  <a:t>）对所有</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zh-CN" altLang="en-US"/>
                  <a:t>，取初值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endParaRPr lang="en-US" altLang="zh-CN"/>
              </a:p>
              <a:p>
                <a:pPr marL="0" indent="0">
                  <a:buNone/>
                </a:pPr>
                <a:r>
                  <a:rPr lang="zh-CN" altLang="en-US"/>
                  <a:t>（</a:t>
                </a:r>
                <a:r>
                  <a:rPr lang="en-US" altLang="zh-CN"/>
                  <a:t>2</a:t>
                </a:r>
                <a:r>
                  <a:rPr lang="zh-CN" altLang="en-US"/>
                  <a:t>）对每一</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oMath>
                </a14:m>
                <a:r>
                  <a:rPr lang="zh-CN" altLang="en-US"/>
                  <a:t>：</a:t>
                </a:r>
                <a:endParaRPr lang="en-US" altLang="zh-CN"/>
              </a:p>
              <a:p>
                <a:pPr marL="0" indent="0">
                  <a:buNone/>
                </a:pPr>
                <a:r>
                  <a:rPr lang="en-US" altLang="zh-CN"/>
                  <a:t>        </a:t>
                </a:r>
                <a:r>
                  <a:rPr lang="zh-CN" altLang="en-US"/>
                  <a:t>（</a:t>
                </a:r>
                <a:r>
                  <a:rPr lang="en-US" altLang="zh-CN"/>
                  <a:t>a</a:t>
                </a:r>
                <a:r>
                  <a:rPr lang="zh-CN" altLang="en-US"/>
                  <a:t>）求解</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𝑀</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en>
                    </m:f>
                  </m:oMath>
                </a14:m>
                <a:r>
                  <a:rPr lang="zh-CN" altLang="en-US"/>
                  <a:t>，</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oMath>
                </a14:m>
                <a:endParaRPr lang="en-US" altLang="zh-CN"/>
              </a:p>
              <a:p>
                <a:pPr marL="0" indent="0">
                  <a:buNone/>
                </a:pPr>
                <a:r>
                  <a:rPr lang="en-US" altLang="zh-CN"/>
                  <a:t>        </a:t>
                </a:r>
                <a:r>
                  <a:rPr lang="zh-CN" altLang="en-US"/>
                  <a:t>（</a:t>
                </a:r>
                <a:r>
                  <a:rPr lang="en-US" altLang="zh-CN"/>
                  <a:t>b</a:t>
                </a:r>
                <a:r>
                  <a:rPr lang="zh-CN" altLang="en-US"/>
                  <a:t>）更新值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a:t>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m:t>
                        </m:r>
                      </m:sub>
                    </m:sSub>
                  </m:oMath>
                </a14:m>
                <a:endParaRPr lang="en-US" altLang="zh-CN"/>
              </a:p>
              <a:p>
                <a:pPr marL="0" indent="0">
                  <a:buNone/>
                </a:pPr>
                <a:r>
                  <a:rPr lang="zh-CN" altLang="en-US"/>
                  <a:t>（</a:t>
                </a:r>
                <a:r>
                  <a:rPr lang="en-US" altLang="zh-CN"/>
                  <a:t>3</a:t>
                </a:r>
                <a:r>
                  <a:rPr lang="zh-CN" altLang="en-US"/>
                  <a:t>）如果不是所有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a:t>都收敛，重复步（</a:t>
                </a:r>
                <a:r>
                  <a:rPr lang="en-US" altLang="zh-CN"/>
                  <a:t>2</a:t>
                </a:r>
                <a:r>
                  <a:rPr lang="zh-CN" altLang="en-US"/>
                  <a:t>）</a:t>
                </a:r>
                <a:endParaRPr lang="en-US" altLang="zh-CN"/>
              </a:p>
            </p:txBody>
          </p:sp>
        </mc:Choice>
        <mc:Fallback>
          <p:sp>
            <p:nvSpPr>
              <p:cNvPr id="3" name="内容占位符 2">
                <a:extLst>
                  <a:ext uri="{FF2B5EF4-FFF2-40B4-BE49-F238E27FC236}">
                    <a16:creationId xmlns:a16="http://schemas.microsoft.com/office/drawing/2014/main" id="{CAE8BCA0-891A-41DB-8065-F0B3539F2188}"/>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729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87DCE796-5A54-4641-A737-D918725D654E}"/>
                  </a:ext>
                </a:extLst>
              </p:cNvPr>
              <p:cNvSpPr>
                <a:spLocks noGrp="1"/>
              </p:cNvSpPr>
              <p:nvPr>
                <p:ph type="title"/>
              </p:nvPr>
            </p:nvSpPr>
            <p:spPr/>
            <p:txBody>
              <a:bodyPr/>
              <a:lstStyle/>
              <a:p>
                <a:r>
                  <a:rPr lang="en-US" altLang="zh-CN"/>
                  <a:t>IIS</a:t>
                </a:r>
                <a:r>
                  <a:rPr lang="zh-CN" altLang="en-US"/>
                  <a:t>法求解系数</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endParaRPr lang="zh-CN" altLang="en-US"/>
              </a:p>
            </p:txBody>
          </p:sp>
        </mc:Choice>
        <mc:Fallback xmlns="">
          <p:sp>
            <p:nvSpPr>
              <p:cNvPr id="2" name="标题 1">
                <a:extLst>
                  <a:ext uri="{FF2B5EF4-FFF2-40B4-BE49-F238E27FC236}">
                    <a16:creationId xmlns:a16="http://schemas.microsoft.com/office/drawing/2014/main" id="{87DCE796-5A54-4641-A737-D918725D654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337C8A-FD9D-49A1-9A52-5BF9853DC02A}"/>
                  </a:ext>
                </a:extLst>
              </p:cNvPr>
              <p:cNvSpPr>
                <a:spLocks noGrp="1"/>
              </p:cNvSpPr>
              <p:nvPr>
                <p:ph idx="1"/>
              </p:nvPr>
            </p:nvSpPr>
            <p:spPr/>
            <p:txBody>
              <a:bodyPr/>
              <a:lstStyle/>
              <a:p>
                <a:r>
                  <a:rPr lang="en-US" altLang="zh-CN"/>
                  <a:t>M</a:t>
                </a:r>
                <a:r>
                  <a:rPr lang="zh-CN" altLang="en-US"/>
                  <a:t>的近似计算</a:t>
                </a:r>
                <a:endParaRPr lang="en-US" altLang="zh-CN"/>
              </a:p>
              <a:p>
                <a:pPr lvl="1"/>
                <a:r>
                  <a:rPr lang="zh-CN" altLang="en-US"/>
                  <a:t>记训练集中每个事件为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m:t>
                    </m:r>
                  </m:oMath>
                </a14:m>
                <a:endParaRPr lang="en-US" altLang="zh-CN"/>
              </a:p>
              <a:p>
                <a:pPr lvl="1"/>
                <a:r>
                  <a:rPr lang="en-US" altLang="zh-CN"/>
                  <a:t>M</a:t>
                </a:r>
                <a:r>
                  <a:rPr lang="zh-CN" altLang="en-US"/>
                  <a:t>取</a:t>
                </a:r>
                <a14:m>
                  <m:oMath xmlns:m="http://schemas.openxmlformats.org/officeDocument/2006/math">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oMath>
                </a14:m>
                <a:endParaRPr lang="en-US" altLang="zh-CN"/>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a:t>计算</a:t>
                </a:r>
                <a:endParaRPr lang="en-US" altLang="zh-CN"/>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𝑁</m:t>
                        </m:r>
                      </m:den>
                    </m:f>
                  </m:oMath>
                </a14:m>
                <a:r>
                  <a:rPr lang="zh-CN" altLang="en-US"/>
                  <a:t>，分子表示事件</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a:t>在训练集中出现次数，</a:t>
                </a:r>
                <a:r>
                  <a:rPr lang="en-US" altLang="zh-CN" b="0"/>
                  <a:t> </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表示</m:t>
                    </m:r>
                  </m:oMath>
                </a14:m>
                <a:r>
                  <a:rPr lang="zh-CN" altLang="en-US"/>
                  <a:t>训练集中事件总数</a:t>
                </a:r>
                <a:endParaRPr lang="en-US" altLang="zh-CN"/>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a:t>的计算</a:t>
                </a:r>
                <a:endParaRPr lang="en-US" altLang="zh-CN"/>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𝑃</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up>
                    </m:sSup>
                  </m:oMath>
                </a14:m>
                <a:endParaRPr lang="en-US" altLang="zh-CN"/>
              </a:p>
            </p:txBody>
          </p:sp>
        </mc:Choice>
        <mc:Fallback xmlns="">
          <p:sp>
            <p:nvSpPr>
              <p:cNvPr id="3" name="内容占位符 2">
                <a:extLst>
                  <a:ext uri="{FF2B5EF4-FFF2-40B4-BE49-F238E27FC236}">
                    <a16:creationId xmlns:a16="http://schemas.microsoft.com/office/drawing/2014/main" id="{C4337C8A-FD9D-49A1-9A52-5BF9853DC02A}"/>
                  </a:ext>
                </a:extLst>
              </p:cNvPr>
              <p:cNvSpPr>
                <a:spLocks noGrp="1" noRot="1" noChangeAspect="1" noMove="1" noResize="1" noEditPoints="1" noAdjustHandles="1" noChangeArrowheads="1" noChangeShapeType="1" noTextEdit="1"/>
              </p:cNvSpPr>
              <p:nvPr>
                <p:ph idx="1"/>
              </p:nvPr>
            </p:nvSpPr>
            <p:spPr>
              <a:blipFill>
                <a:blip r:embed="rId3"/>
                <a:stretch>
                  <a:fillRect l="-1043" t="-252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99426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548</Words>
  <Application>Microsoft Office PowerPoint</Application>
  <PresentationFormat>宽屏</PresentationFormat>
  <Paragraphs>65</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Cambria Math</vt:lpstr>
      <vt:lpstr>Office 主题​​</vt:lpstr>
      <vt:lpstr>最大熵模型</vt:lpstr>
      <vt:lpstr>什么是最大熵模型？核心思想是什么？</vt:lpstr>
      <vt:lpstr>用模型联合分布演示最大熵</vt:lpstr>
      <vt:lpstr>最大熵模型的预测公式</vt:lpstr>
      <vt:lpstr>IIS法求解系数w_i^∗</vt:lpstr>
      <vt:lpstr>IIS法求解系数w_i^∗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最大熵模型</dc:title>
  <dc:creator>yu fei</dc:creator>
  <cp:lastModifiedBy>yu fei</cp:lastModifiedBy>
  <cp:revision>15</cp:revision>
  <dcterms:created xsi:type="dcterms:W3CDTF">2019-10-12T12:48:18Z</dcterms:created>
  <dcterms:modified xsi:type="dcterms:W3CDTF">2019-11-28T01:54:24Z</dcterms:modified>
</cp:coreProperties>
</file>