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6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6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04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1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45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1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89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6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0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3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3B38-0306-154E-8DDE-FF6339271E85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3B38-0306-154E-8DDE-FF6339271E85}" type="datetimeFigureOut">
              <a:rPr kumimoji="1" lang="zh-CN" altLang="en-US" smtClean="0"/>
              <a:t>2019/12/18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02E9-E442-5D4A-A8DE-43579978A9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语言模型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baiziyu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65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nary>
                        <m:naryPr>
                          <m:chr m:val="∏"/>
                          <m:ctrlPr>
                            <a:rPr kumimoji="1" lang="is-I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140" y="2397642"/>
                <a:ext cx="3416448" cy="756169"/>
              </a:xfrm>
              <a:prstGeom prst="rect">
                <a:avLst/>
              </a:prstGeom>
              <a:blipFill rotWithShape="0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可以看作初始概率分布，而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是状态转移概率，其中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52678"/>
                <a:ext cx="10773334" cy="387542"/>
              </a:xfrm>
              <a:prstGeom prst="rect">
                <a:avLst/>
              </a:prstGeom>
              <a:blipFill rotWithShape="0">
                <a:blip r:embed="rId3"/>
                <a:stretch>
                  <a:fillRect t="-4762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85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模型预测和训练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62693" y="1847350"/>
                <a:ext cx="290162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,…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1847350"/>
                <a:ext cx="2901628" cy="299249"/>
              </a:xfrm>
              <a:prstGeom prst="rect">
                <a:avLst/>
              </a:prstGeom>
              <a:blipFill rotWithShape="0">
                <a:blip r:embed="rId2"/>
                <a:stretch>
                  <a:fillRect l="-4832" t="-155102" r="-2941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62693" y="3641542"/>
                <a:ext cx="233923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3641542"/>
                <a:ext cx="2339230" cy="299249"/>
              </a:xfrm>
              <a:prstGeom prst="rect">
                <a:avLst/>
              </a:prstGeom>
              <a:blipFill rotWithShape="0">
                <a:blip r:embed="rId3"/>
                <a:stretch>
                  <a:fillRect l="-5990" t="-155102" r="-3906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62693" y="4529858"/>
                <a:ext cx="28822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4529858"/>
                <a:ext cx="2882264" cy="299249"/>
              </a:xfrm>
              <a:prstGeom prst="rect">
                <a:avLst/>
              </a:prstGeom>
              <a:blipFill rotWithShape="0">
                <a:blip r:embed="rId4"/>
                <a:stretch>
                  <a:fillRect l="-4863" t="-155102" r="-2960" b="-2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664321" y="1847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01923" y="36277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48546" y="4529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880757" y="3460902"/>
                <a:ext cx="3120791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7" y="3460902"/>
                <a:ext cx="3120791" cy="7029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15929" y="4363049"/>
                <a:ext cx="4208332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r>
                        <a:rPr kumimoji="1" lang="en-US" altLang="zh-CN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29" y="4363049"/>
                <a:ext cx="4208332" cy="7029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25709" y="1679579"/>
                <a:ext cx="3789114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709" y="1679579"/>
                <a:ext cx="3789114" cy="7029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989478" y="1823417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91613" y="272556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23140" y="3627711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23140" y="452985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-gram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762693" y="2759089"/>
                <a:ext cx="180902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is-I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𝑙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93" y="2759089"/>
                <a:ext cx="1809021" cy="299249"/>
              </a:xfrm>
              <a:prstGeom prst="rect">
                <a:avLst/>
              </a:prstGeom>
              <a:blipFill rotWithShape="0">
                <a:blip r:embed="rId8"/>
                <a:stretch>
                  <a:fillRect l="-7744" t="-157143" r="-5387" b="-244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101923" y="27452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，其中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880757" y="2652103"/>
                <a:ext cx="1701491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kumimoji="1" lang="mr-IN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r>
                      <a:rPr kumimoji="1" lang="en-US" altLang="zh-CN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7" y="2652103"/>
                <a:ext cx="1701491" cy="496354"/>
              </a:xfrm>
              <a:prstGeom prst="rect">
                <a:avLst/>
              </a:prstGeom>
              <a:blipFill rotWithShape="0">
                <a:blip r:embed="rId9"/>
                <a:stretch>
                  <a:fillRect l="-3226" r="-2509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7433388" y="27255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为训练语料总词数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74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833"/>
            <a:ext cx="10515600" cy="900516"/>
          </a:xfrm>
        </p:spPr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平滑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插值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6732" y="1084495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1-gram</a:t>
            </a:r>
            <a:r>
              <a:rPr kumimoji="1" lang="zh-CN" altLang="en-US" b="1" dirty="0" smtClean="0"/>
              <a:t>模型的插值</a:t>
            </a:r>
            <a:endParaRPr kumimoji="1" lang="zh-CN" altLang="en-US" b="1" dirty="0"/>
          </a:p>
        </p:txBody>
      </p:sp>
      <p:grpSp>
        <p:nvGrpSpPr>
          <p:cNvPr id="13" name="组 12"/>
          <p:cNvGrpSpPr/>
          <p:nvPr/>
        </p:nvGrpSpPr>
        <p:grpSpPr>
          <a:xfrm>
            <a:off x="786732" y="1515543"/>
            <a:ext cx="4299126" cy="2082179"/>
            <a:chOff x="2823039" y="2094167"/>
            <a:chExt cx="4299126" cy="2082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823039" y="2094167"/>
                  <a:ext cx="3201069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+(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f>
                          <m:fPr>
                            <m:ctrlPr>
                              <a:rPr kumimoji="1" lang="mr-IN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</m:den>
                        </m:f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2094167"/>
                  <a:ext cx="3201069" cy="51860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823039" y="2681702"/>
                  <a:ext cx="1916358" cy="6181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2681702"/>
                  <a:ext cx="1916358" cy="6181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823039" y="3368751"/>
                  <a:ext cx="8026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3368751"/>
                  <a:ext cx="80265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625695" y="3368751"/>
                  <a:ext cx="320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695" y="3368751"/>
                  <a:ext cx="32046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21" t="-8197" r="-133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823039" y="3807014"/>
                  <a:ext cx="421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9" y="3807014"/>
                  <a:ext cx="42114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3244180" y="3807014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表示词语总数，也称为训练语料规模</a:t>
              </a:r>
              <a:endParaRPr kumimoji="1" lang="zh-CN" altLang="en-US" dirty="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783813" y="780826"/>
            <a:ext cx="5577040" cy="3484940"/>
            <a:chOff x="5783813" y="1265642"/>
            <a:chExt cx="5577040" cy="3484940"/>
          </a:xfrm>
        </p:grpSpPr>
        <p:sp>
          <p:nvSpPr>
            <p:cNvPr id="4" name="文本框 3"/>
            <p:cNvSpPr txBox="1"/>
            <p:nvPr/>
          </p:nvSpPr>
          <p:spPr>
            <a:xfrm>
              <a:off x="5783813" y="1265642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2-gram</a:t>
              </a:r>
              <a:r>
                <a:rPr kumimoji="1" lang="zh-CN" altLang="en-US" b="1" dirty="0" smtClean="0"/>
                <a:t>模型的插值</a:t>
              </a:r>
              <a:endParaRPr kumimoji="1"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783813" y="1864281"/>
                  <a:ext cx="47149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+(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𝝀</m:t>
                        </m:r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1864281"/>
                  <a:ext cx="471494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17" t="-217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783813" y="2370587"/>
                  <a:ext cx="3509743" cy="700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mr-IN" altLang="zh-CN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2370587"/>
                  <a:ext cx="3509743" cy="70096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5783813" y="3118177"/>
                  <a:ext cx="13588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3118177"/>
                  <a:ext cx="135883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053392" y="3118177"/>
                  <a:ext cx="4307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392" y="3118177"/>
                  <a:ext cx="430746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32"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5800548" y="3546660"/>
                  <a:ext cx="1676998" cy="800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548" y="3546660"/>
                  <a:ext cx="1676998" cy="8007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7375912" y="3762360"/>
                  <a:ext cx="3510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912" y="3762360"/>
                  <a:ext cx="351051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563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5783813" y="4379864"/>
                  <a:ext cx="837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13" y="4379864"/>
                  <a:ext cx="837089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/>
            <p:cNvSpPr txBox="1"/>
            <p:nvPr/>
          </p:nvSpPr>
          <p:spPr>
            <a:xfrm>
              <a:off x="6514117" y="4381250"/>
              <a:ext cx="2789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 smtClean="0"/>
                <a:t>1-gram</a:t>
              </a:r>
              <a:r>
                <a:rPr kumimoji="1" lang="zh-CN" altLang="en-US" dirty="0" smtClean="0"/>
                <a:t>模型的插值结果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780083" y="3966779"/>
            <a:ext cx="11141244" cy="2640589"/>
            <a:chOff x="780083" y="3966779"/>
            <a:chExt cx="11141244" cy="2640589"/>
          </a:xfrm>
        </p:grpSpPr>
        <p:sp>
          <p:nvSpPr>
            <p:cNvPr id="5" name="文本框 4"/>
            <p:cNvSpPr txBox="1"/>
            <p:nvPr/>
          </p:nvSpPr>
          <p:spPr>
            <a:xfrm>
              <a:off x="786732" y="3966779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3-gram</a:t>
              </a:r>
              <a:r>
                <a:rPr kumimoji="1" lang="zh-CN" altLang="en-US" b="1" dirty="0" smtClean="0"/>
                <a:t>模型的插值</a:t>
              </a:r>
              <a:endParaRPr kumimoji="1"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21249" y="4578966"/>
                  <a:ext cx="71567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𝑴𝑳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zh-CN" b="1" i="1">
                            <a:latin typeface="Cambria Math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49" y="4578966"/>
                  <a:ext cx="715670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0" t="-217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821249" y="4917115"/>
                  <a:ext cx="17981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=1</a:t>
                  </a:r>
                  <a:r>
                    <a:rPr lang="zh-CN" altLang="en-US" dirty="0" smtClean="0"/>
                    <a:t>，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49" y="4917115"/>
                  <a:ext cx="179818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10000" r="-203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2345438" y="4917115"/>
                  <a:ext cx="13804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438" y="4917115"/>
                  <a:ext cx="1380441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3578490" y="4917115"/>
              <a:ext cx="30203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/>
                <a:t>2</a:t>
              </a:r>
              <a:r>
                <a:rPr kumimoji="1" lang="en-US" altLang="zh-CN" dirty="0" smtClean="0"/>
                <a:t>-gram</a:t>
              </a:r>
              <a:r>
                <a:rPr kumimoji="1" lang="zh-CN" altLang="en-US" dirty="0"/>
                <a:t>模型的插值</a:t>
              </a:r>
              <a:r>
                <a:rPr kumimoji="1" lang="zh-CN" altLang="en-US" dirty="0" smtClean="0"/>
                <a:t>结果，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6325929" y="4915729"/>
                  <a:ext cx="837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929" y="4915729"/>
                  <a:ext cx="837089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/>
            <p:cNvSpPr txBox="1"/>
            <p:nvPr/>
          </p:nvSpPr>
          <p:spPr>
            <a:xfrm>
              <a:off x="7056233" y="4917115"/>
              <a:ext cx="2789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为</a:t>
              </a:r>
              <a:r>
                <a:rPr kumimoji="1" lang="en-US" altLang="zh-CN" dirty="0" smtClean="0"/>
                <a:t>1-gram</a:t>
              </a:r>
              <a:r>
                <a:rPr kumimoji="1" lang="zh-CN" altLang="en-US" dirty="0" smtClean="0"/>
                <a:t>模型的插值结果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780083" y="5331470"/>
                  <a:ext cx="4622099" cy="700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𝑀𝐿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1" lang="mr-IN" altLang="zh-CN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83" y="5331470"/>
                  <a:ext cx="4622099" cy="70096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5402182" y="5471321"/>
                  <a:ext cx="1915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182" y="5471321"/>
                  <a:ext cx="1915011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7142647" y="5472707"/>
                  <a:ext cx="47786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 smtClean="0"/>
                    <a:t>在训练语料中出现次数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2647" y="5472707"/>
                  <a:ext cx="477868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148" t="-10000" r="-383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809950" y="5808623"/>
                  <a:ext cx="2259465" cy="7987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𝑐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50" y="5808623"/>
                  <a:ext cx="2259465" cy="79874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2920144" y="6023157"/>
                  <a:ext cx="44421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dirty="0" smtClean="0"/>
                    <a:t>表示接续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zh-CN" altLang="en-US" dirty="0"/>
                    <a:t>在训练语料中出现次数</a:t>
                  </a: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144" y="6023157"/>
                  <a:ext cx="444211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097" t="-8197" r="-68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441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n-gram</a:t>
            </a:r>
            <a:r>
              <a:rPr kumimoji="1" lang="zh-CN" altLang="en-US" dirty="0" smtClean="0"/>
              <a:t>平滑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回退法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38200" y="1908544"/>
                <a:ext cx="641759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𝑘𝑎𝑡𝑧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kumimoji="1" lang="mr-IN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𝑀𝐿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,  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kumimoji="1" lang="mr-IN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𝑘𝑎𝑡𝑧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mr-IN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mr-IN" altLang="zh-CN" i="1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8544"/>
                <a:ext cx="6417591" cy="8842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8200" y="290408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mr-IN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4080"/>
                <a:ext cx="1867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024918" y="2857913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为归</a:t>
            </a:r>
            <a:r>
              <a:rPr kumimoji="1" lang="zh-CN" altLang="en-US" smtClean="0"/>
              <a:t>一化因子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68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138</Words>
  <Application>Microsoft Macintosh PowerPoint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Cambria Math</vt:lpstr>
      <vt:lpstr>DengXian</vt:lpstr>
      <vt:lpstr>DengXian Light</vt:lpstr>
      <vt:lpstr>Mangal</vt:lpstr>
      <vt:lpstr>Arial</vt:lpstr>
      <vt:lpstr>Office 主题</vt:lpstr>
      <vt:lpstr>语言模型</vt:lpstr>
      <vt:lpstr>n-gram模型</vt:lpstr>
      <vt:lpstr>n-gram模型预测和训练</vt:lpstr>
      <vt:lpstr>n-gram平滑-插值</vt:lpstr>
      <vt:lpstr>n-gram平滑-回退法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语言模型</dc:title>
  <dc:creator>yu fei</dc:creator>
  <cp:lastModifiedBy>yu fei</cp:lastModifiedBy>
  <cp:revision>17</cp:revision>
  <dcterms:created xsi:type="dcterms:W3CDTF">2019-12-15T04:47:53Z</dcterms:created>
  <dcterms:modified xsi:type="dcterms:W3CDTF">2019-12-18T12:46:23Z</dcterms:modified>
</cp:coreProperties>
</file>