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3B38-0306-154E-8DDE-FF6339271E85}" type="datetimeFigureOut">
              <a:rPr kumimoji="1" lang="zh-CN" altLang="en-US" smtClean="0"/>
              <a:t>2019/12/22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02E9-E442-5D4A-A8DE-43579978A9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069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3B38-0306-154E-8DDE-FF6339271E85}" type="datetimeFigureOut">
              <a:rPr kumimoji="1" lang="zh-CN" altLang="en-US" smtClean="0"/>
              <a:t>2019/12/22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02E9-E442-5D4A-A8DE-43579978A9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3689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3B38-0306-154E-8DDE-FF6339271E85}" type="datetimeFigureOut">
              <a:rPr kumimoji="1" lang="zh-CN" altLang="en-US" smtClean="0"/>
              <a:t>2019/12/22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02E9-E442-5D4A-A8DE-43579978A9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4041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3B38-0306-154E-8DDE-FF6339271E85}" type="datetimeFigureOut">
              <a:rPr kumimoji="1" lang="zh-CN" altLang="en-US" smtClean="0"/>
              <a:t>2019/12/22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02E9-E442-5D4A-A8DE-43579978A9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012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3B38-0306-154E-8DDE-FF6339271E85}" type="datetimeFigureOut">
              <a:rPr kumimoji="1" lang="zh-CN" altLang="en-US" smtClean="0"/>
              <a:t>2019/12/22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02E9-E442-5D4A-A8DE-43579978A9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045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3B38-0306-154E-8DDE-FF6339271E85}" type="datetimeFigureOut">
              <a:rPr kumimoji="1" lang="zh-CN" altLang="en-US" smtClean="0"/>
              <a:t>2019/12/22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02E9-E442-5D4A-A8DE-43579978A9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015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3B38-0306-154E-8DDE-FF6339271E85}" type="datetimeFigureOut">
              <a:rPr kumimoji="1" lang="zh-CN" altLang="en-US" smtClean="0"/>
              <a:t>2019/12/22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02E9-E442-5D4A-A8DE-43579978A9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3898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3B38-0306-154E-8DDE-FF6339271E85}" type="datetimeFigureOut">
              <a:rPr kumimoji="1" lang="zh-CN" altLang="en-US" smtClean="0"/>
              <a:t>2019/12/22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02E9-E442-5D4A-A8DE-43579978A9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766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3B38-0306-154E-8DDE-FF6339271E85}" type="datetimeFigureOut">
              <a:rPr kumimoji="1" lang="zh-CN" altLang="en-US" smtClean="0"/>
              <a:t>2019/12/22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02E9-E442-5D4A-A8DE-43579978A9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400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3B38-0306-154E-8DDE-FF6339271E85}" type="datetimeFigureOut">
              <a:rPr kumimoji="1" lang="zh-CN" altLang="en-US" smtClean="0"/>
              <a:t>2019/12/22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02E9-E442-5D4A-A8DE-43579978A9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063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3B38-0306-154E-8DDE-FF6339271E85}" type="datetimeFigureOut">
              <a:rPr kumimoji="1" lang="zh-CN" altLang="en-US" smtClean="0"/>
              <a:t>2019/12/22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02E9-E442-5D4A-A8DE-43579978A9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460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53B38-0306-154E-8DDE-FF6339271E85}" type="datetimeFigureOut">
              <a:rPr kumimoji="1" lang="zh-CN" altLang="en-US" smtClean="0"/>
              <a:t>2019/12/22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702E9-E442-5D4A-A8DE-43579978A9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45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20" Type="http://schemas.openxmlformats.org/officeDocument/2006/relationships/image" Target="../media/image29.png"/><Relationship Id="rId21" Type="http://schemas.openxmlformats.org/officeDocument/2006/relationships/image" Target="../media/image30.png"/><Relationship Id="rId22" Type="http://schemas.openxmlformats.org/officeDocument/2006/relationships/image" Target="../media/image31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Relationship Id="rId14" Type="http://schemas.openxmlformats.org/officeDocument/2006/relationships/image" Target="../media/image23.png"/><Relationship Id="rId15" Type="http://schemas.openxmlformats.org/officeDocument/2006/relationships/image" Target="../media/image24.png"/><Relationship Id="rId16" Type="http://schemas.openxmlformats.org/officeDocument/2006/relationships/image" Target="../media/image25.png"/><Relationship Id="rId17" Type="http://schemas.openxmlformats.org/officeDocument/2006/relationships/image" Target="../media/image26.png"/><Relationship Id="rId18" Type="http://schemas.openxmlformats.org/officeDocument/2006/relationships/image" Target="../media/image27.png"/><Relationship Id="rId19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4" Type="http://schemas.openxmlformats.org/officeDocument/2006/relationships/image" Target="../media/image360.png"/><Relationship Id="rId5" Type="http://schemas.openxmlformats.org/officeDocument/2006/relationships/image" Target="../media/image37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语言模型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baiziyu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1650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n-gram</a:t>
            </a:r>
            <a:r>
              <a:rPr kumimoji="1" lang="zh-CN" altLang="en-US" dirty="0" smtClean="0"/>
              <a:t>模型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801140" y="2397642"/>
                <a:ext cx="3416448" cy="7561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)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nary>
                        <m:naryPr>
                          <m:chr m:val="∏"/>
                          <m:ctrlPr>
                            <a:rPr kumimoji="1" lang="is-I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=2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p>
                        <m:e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140" y="2397642"/>
                <a:ext cx="3416448" cy="756169"/>
              </a:xfrm>
              <a:prstGeom prst="rect">
                <a:avLst/>
              </a:prstGeom>
              <a:blipFill rotWithShape="0">
                <a:blip r:embed="rId2"/>
                <a:stretch>
                  <a:fillRect b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838200" y="3552678"/>
                <a:ext cx="10773334" cy="3875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𝑃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可以看作初始概率分布，而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|</m:t>
                    </m:r>
                    <m:sSubSup>
                      <m:sSubSupPr>
                        <m:ctrlP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</m:sup>
                    </m:sSubSup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是状态转移概率，其中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</m:sup>
                    </m:sSubSup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+2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…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552678"/>
                <a:ext cx="10773334" cy="387542"/>
              </a:xfrm>
              <a:prstGeom prst="rect">
                <a:avLst/>
              </a:prstGeom>
              <a:blipFill rotWithShape="0">
                <a:blip r:embed="rId3"/>
                <a:stretch>
                  <a:fillRect t="-4762" b="-253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9859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n-gram</a:t>
            </a:r>
            <a:r>
              <a:rPr kumimoji="1" lang="zh-CN" altLang="en-US" dirty="0" smtClean="0"/>
              <a:t>模型预测和训练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762693" y="1847350"/>
                <a:ext cx="2901628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zh-CN" b="0" dirty="0" smtClean="0"/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𝑠</m:t>
                        </m:r>
                      </m:e>
                    </m:d>
                    <m:r>
                      <a:rPr kumimoji="1" lang="en-US" altLang="zh-CN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kumimoji="1" lang="is-IS" altLang="zh-CN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0" i="1" smtClean="0"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𝑙</m:t>
                        </m:r>
                      </m:sup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,…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693" y="1847350"/>
                <a:ext cx="2901628" cy="299249"/>
              </a:xfrm>
              <a:prstGeom prst="rect">
                <a:avLst/>
              </a:prstGeom>
              <a:blipFill rotWithShape="0">
                <a:blip r:embed="rId2"/>
                <a:stretch>
                  <a:fillRect l="-4832" t="-155102" r="-2941" b="-2469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762693" y="3641542"/>
                <a:ext cx="2339230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zh-CN" b="0" dirty="0" smtClean="0"/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𝑠</m:t>
                        </m:r>
                      </m:e>
                    </m:d>
                    <m:r>
                      <a:rPr kumimoji="1" lang="en-US" altLang="zh-CN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kumimoji="1" lang="is-IS" altLang="zh-CN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0" i="1" smtClean="0"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𝑙</m:t>
                        </m:r>
                      </m:sup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693" y="3641542"/>
                <a:ext cx="2339230" cy="299249"/>
              </a:xfrm>
              <a:prstGeom prst="rect">
                <a:avLst/>
              </a:prstGeom>
              <a:blipFill rotWithShape="0">
                <a:blip r:embed="rId3"/>
                <a:stretch>
                  <a:fillRect l="-5990" t="-155102" r="-3906" b="-2469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762693" y="4529858"/>
                <a:ext cx="2882264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zh-CN" b="0" dirty="0" smtClean="0"/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𝑠</m:t>
                        </m:r>
                      </m:e>
                    </m:d>
                    <m:r>
                      <a:rPr kumimoji="1" lang="en-US" altLang="zh-CN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kumimoji="1" lang="is-IS" altLang="zh-CN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0" i="1" smtClean="0"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𝑙</m:t>
                        </m:r>
                      </m:sup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−2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693" y="4529858"/>
                <a:ext cx="2882264" cy="299249"/>
              </a:xfrm>
              <a:prstGeom prst="rect">
                <a:avLst/>
              </a:prstGeom>
              <a:blipFill rotWithShape="0">
                <a:blip r:embed="rId4"/>
                <a:stretch>
                  <a:fillRect l="-4863" t="-155102" r="-2960" b="-2469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5664321" y="18473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，其中</a:t>
            </a:r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101923" y="362771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，其中</a:t>
            </a:r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648546" y="45298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，其中</a:t>
            </a:r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5880757" y="3460902"/>
                <a:ext cx="3120791" cy="7029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zh-C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𝑐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mr-IN" altLang="zh-CN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𝑐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757" y="3460902"/>
                <a:ext cx="3120791" cy="70294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6415929" y="4363049"/>
                <a:ext cx="4208332" cy="7029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charset="0"/>
                        </a:rPr>
                        <m:t>𝑝</m:t>
                      </m:r>
                      <m:r>
                        <a:rPr kumimoji="1" lang="en-US" altLang="zh-CN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i="1">
                          <a:latin typeface="Cambria Math" charset="0"/>
                        </a:rPr>
                        <m:t>|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zh-CN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zh-CN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  <m:r>
                        <a:rPr kumimoji="1" lang="en-US" altLang="zh-CN" i="1">
                          <a:latin typeface="Cambria Math" charset="0"/>
                        </a:rPr>
                        <m:t>)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zh-C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𝑐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mr-IN" altLang="zh-CN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𝑐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−2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929" y="4363049"/>
                <a:ext cx="4208332" cy="70294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6525709" y="1679579"/>
                <a:ext cx="3789114" cy="7029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zh-C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𝑐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mr-IN" altLang="zh-CN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𝑐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709" y="1679579"/>
                <a:ext cx="3789114" cy="70294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989478" y="1823417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n-gram</a:t>
            </a:r>
            <a:r>
              <a:rPr kumimoji="1" lang="zh-CN" altLang="en-US" dirty="0" smtClean="0"/>
              <a:t>模型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991613" y="2725564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r>
              <a:rPr kumimoji="1" lang="en-US" altLang="zh-CN" dirty="0" smtClean="0"/>
              <a:t>-gram</a:t>
            </a:r>
            <a:r>
              <a:rPr kumimoji="1" lang="zh-CN" altLang="en-US" dirty="0" smtClean="0"/>
              <a:t>模型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023140" y="3627711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2-gram</a:t>
            </a:r>
            <a:r>
              <a:rPr kumimoji="1" lang="zh-CN" altLang="en-US" dirty="0" smtClean="0"/>
              <a:t>模型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023140" y="4529858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</a:t>
            </a:r>
            <a:r>
              <a:rPr kumimoji="1" lang="en-US" altLang="zh-CN" dirty="0" smtClean="0"/>
              <a:t>-gram</a:t>
            </a:r>
            <a:r>
              <a:rPr kumimoji="1" lang="zh-CN" altLang="en-US" dirty="0" smtClean="0"/>
              <a:t>模型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2762693" y="2759089"/>
                <a:ext cx="1809021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zh-CN" b="0" dirty="0" smtClean="0"/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𝑠</m:t>
                        </m:r>
                      </m:e>
                    </m:d>
                    <m:r>
                      <a:rPr kumimoji="1" lang="en-US" altLang="zh-CN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kumimoji="1" lang="is-IS" altLang="zh-CN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0" i="1" smtClean="0"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𝑙</m:t>
                        </m:r>
                      </m:sup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693" y="2759089"/>
                <a:ext cx="1809021" cy="299249"/>
              </a:xfrm>
              <a:prstGeom prst="rect">
                <a:avLst/>
              </a:prstGeom>
              <a:blipFill rotWithShape="0">
                <a:blip r:embed="rId8"/>
                <a:stretch>
                  <a:fillRect l="-7744" t="-157143" r="-5387" b="-2448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/>
          <p:cNvSpPr txBox="1"/>
          <p:nvPr/>
        </p:nvSpPr>
        <p:spPr>
          <a:xfrm>
            <a:off x="5101923" y="27452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，其中</a:t>
            </a:r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5880757" y="2652103"/>
                <a:ext cx="1701491" cy="4963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b="0" dirty="0" smtClean="0"/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</a:rPr>
                      <m:t>)=</m:t>
                    </m:r>
                    <m:f>
                      <m:fPr>
                        <m:ctrlPr>
                          <a:rPr kumimoji="1" lang="mr-IN" altLang="zh-C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charset="0"/>
                          </a:rPr>
                          <m:t>𝑐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charset="0"/>
                          </a:rPr>
                          <m:t>𝑁</m:t>
                        </m:r>
                      </m:den>
                    </m:f>
                    <m:r>
                      <a:rPr kumimoji="1" lang="en-US" altLang="zh-CN" b="0" i="0" smtClean="0">
                        <a:latin typeface="Cambria Math" charset="0"/>
                      </a:rPr>
                      <m:t>,</m:t>
                    </m:r>
                  </m:oMath>
                </a14:m>
                <a:r>
                  <a:rPr lang="en-US" altLang="zh-CN" dirty="0" smtClean="0"/>
                  <a:t>N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757" y="2652103"/>
                <a:ext cx="1701491" cy="496354"/>
              </a:xfrm>
              <a:prstGeom prst="rect">
                <a:avLst/>
              </a:prstGeom>
              <a:blipFill rotWithShape="0">
                <a:blip r:embed="rId9"/>
                <a:stretch>
                  <a:fillRect l="-3226" r="-2509" b="-86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/>
          <p:cNvSpPr txBox="1"/>
          <p:nvPr/>
        </p:nvSpPr>
        <p:spPr>
          <a:xfrm>
            <a:off x="7433388" y="272556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为训练语料总词数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2747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41833"/>
            <a:ext cx="10515600" cy="900516"/>
          </a:xfrm>
        </p:spPr>
        <p:txBody>
          <a:bodyPr/>
          <a:lstStyle/>
          <a:p>
            <a:r>
              <a:rPr kumimoji="1" lang="en-US" altLang="zh-CN" dirty="0" smtClean="0"/>
              <a:t>n-gram</a:t>
            </a:r>
            <a:r>
              <a:rPr kumimoji="1" lang="zh-CN" altLang="en-US" dirty="0" smtClean="0"/>
              <a:t>平滑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插值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86732" y="1084495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1-gram</a:t>
            </a:r>
            <a:r>
              <a:rPr kumimoji="1" lang="zh-CN" altLang="en-US" b="1" dirty="0" smtClean="0"/>
              <a:t>模型的插值</a:t>
            </a:r>
            <a:endParaRPr kumimoji="1" lang="zh-CN" altLang="en-US" b="1" dirty="0"/>
          </a:p>
        </p:txBody>
      </p:sp>
      <p:grpSp>
        <p:nvGrpSpPr>
          <p:cNvPr id="13" name="组 12"/>
          <p:cNvGrpSpPr/>
          <p:nvPr/>
        </p:nvGrpSpPr>
        <p:grpSpPr>
          <a:xfrm>
            <a:off x="786732" y="1515543"/>
            <a:ext cx="4299126" cy="2082179"/>
            <a:chOff x="2823039" y="2094167"/>
            <a:chExt cx="4299126" cy="20821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2823039" y="2094167"/>
                  <a:ext cx="3201069" cy="5186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1" i="1" smtClean="0">
                            <a:latin typeface="Cambria Math" charset="0"/>
                          </a:rPr>
                          <m:t>𝑷</m:t>
                        </m:r>
                        <m:d>
                          <m:dPr>
                            <m:ctrlPr>
                              <a:rPr kumimoji="1" lang="en-US" altLang="zh-CN" b="1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1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𝒕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b="1" i="1" smtClean="0">
                            <a:latin typeface="Cambria Math" charset="0"/>
                          </a:rPr>
                          <m:t>=</m:t>
                        </m:r>
                        <m:r>
                          <a:rPr kumimoji="1" lang="en-US" altLang="zh-CN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𝝀</m:t>
                        </m:r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𝑷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𝑴𝑳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𝒕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+(</m:t>
                        </m:r>
                        <m:r>
                          <a:rPr kumimoji="1" lang="en-US" altLang="zh-CN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</m:t>
                        </m:r>
                        <m:r>
                          <a:rPr kumimoji="1" lang="en-US" altLang="zh-CN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CN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𝝀</m:t>
                        </m:r>
                        <m:r>
                          <a:rPr kumimoji="1" lang="en-US" altLang="zh-CN" b="1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  <m:f>
                          <m:fPr>
                            <m:ctrlPr>
                              <a:rPr kumimoji="1" lang="mr-IN" altLang="zh-CN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𝟏</m:t>
                            </m:r>
                          </m:num>
                          <m:den>
                            <m:r>
                              <a:rPr kumimoji="1" lang="en-US" altLang="zh-CN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𝑵</m:t>
                            </m:r>
                          </m:den>
                        </m:f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039" y="2094167"/>
                  <a:ext cx="3201069" cy="51860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2823039" y="2681702"/>
                  <a:ext cx="1916358" cy="6181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𝑀𝐿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mr-IN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𝑐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num>
                          <m:den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𝑁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039" y="2681702"/>
                  <a:ext cx="1916358" cy="61811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2823039" y="3368751"/>
                  <a:ext cx="8026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𝑐</m:t>
                        </m:r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039" y="3368751"/>
                  <a:ext cx="802656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3625695" y="3368751"/>
                  <a:ext cx="3204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dirty="0" smtClean="0"/>
                    <a:t>表示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kumimoji="1" lang="zh-CN" altLang="en-US" dirty="0" smtClean="0"/>
                    <a:t>在训练语料中出现次数</a:t>
                  </a:r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5695" y="3368751"/>
                  <a:ext cx="320466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521" t="-8197" r="-1331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2823039" y="3807014"/>
                  <a:ext cx="4211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039" y="3807014"/>
                  <a:ext cx="421141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文本框 10"/>
            <p:cNvSpPr txBox="1"/>
            <p:nvPr/>
          </p:nvSpPr>
          <p:spPr>
            <a:xfrm>
              <a:off x="3244180" y="3807014"/>
              <a:ext cx="3877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表示词语总数，也称为训练语料规模</a:t>
              </a:r>
              <a:endParaRPr kumimoji="1" lang="zh-CN" altLang="en-US" dirty="0"/>
            </a:p>
          </p:txBody>
        </p:sp>
      </p:grpSp>
      <p:grpSp>
        <p:nvGrpSpPr>
          <p:cNvPr id="28" name="组 27"/>
          <p:cNvGrpSpPr/>
          <p:nvPr/>
        </p:nvGrpSpPr>
        <p:grpSpPr>
          <a:xfrm>
            <a:off x="5783813" y="780826"/>
            <a:ext cx="5577040" cy="3484940"/>
            <a:chOff x="5783813" y="1265642"/>
            <a:chExt cx="5577040" cy="3484940"/>
          </a:xfrm>
        </p:grpSpPr>
        <p:sp>
          <p:nvSpPr>
            <p:cNvPr id="4" name="文本框 3"/>
            <p:cNvSpPr txBox="1"/>
            <p:nvPr/>
          </p:nvSpPr>
          <p:spPr>
            <a:xfrm>
              <a:off x="5783813" y="1265642"/>
              <a:ext cx="2117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/>
                <a:t>2-gram</a:t>
              </a:r>
              <a:r>
                <a:rPr kumimoji="1" lang="zh-CN" altLang="en-US" b="1" dirty="0" smtClean="0"/>
                <a:t>模型的插值</a:t>
              </a:r>
              <a:endParaRPr kumimoji="1" lang="zh-CN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5783813" y="1864281"/>
                  <a:ext cx="471494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1" i="1" smtClean="0">
                            <a:latin typeface="Cambria Math" charset="0"/>
                          </a:rPr>
                          <m:t>𝑷</m:t>
                        </m:r>
                        <m:d>
                          <m:dPr>
                            <m:ctrlPr>
                              <a:rPr kumimoji="1" lang="en-US" altLang="zh-CN" b="1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1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𝒕</m:t>
                                </m:r>
                              </m:sub>
                            </m:sSub>
                            <m:r>
                              <a:rPr kumimoji="1" lang="en-US" altLang="zh-CN" b="1" i="1" smtClean="0">
                                <a:latin typeface="Cambria Math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kumimoji="1" lang="en-US" altLang="zh-CN" b="1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𝒕</m:t>
                                </m:r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b="1" i="1" smtClean="0">
                            <a:latin typeface="Cambria Math" charset="0"/>
                          </a:rPr>
                          <m:t>=</m:t>
                        </m:r>
                        <m:r>
                          <a:rPr kumimoji="1" lang="en-US" altLang="zh-CN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𝝀</m:t>
                        </m:r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𝑷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𝑴𝑳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b="1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𝒕</m:t>
                                </m:r>
                              </m:sub>
                            </m:sSub>
                            <m:r>
                              <a:rPr kumimoji="1" lang="en-US" altLang="zh-CN" b="1" i="1">
                                <a:latin typeface="Cambria Math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𝒕</m:t>
                                </m:r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+(</m:t>
                        </m:r>
                        <m:r>
                          <a:rPr kumimoji="1" lang="en-US" altLang="zh-CN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</m:t>
                        </m:r>
                        <m:r>
                          <a:rPr kumimoji="1" lang="en-US" altLang="zh-CN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CN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𝝀</m:t>
                        </m:r>
                        <m:r>
                          <a:rPr kumimoji="1" lang="en-US" altLang="zh-CN" b="1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  <m:r>
                          <a:rPr kumimoji="1" lang="en-US" altLang="zh-CN" b="1" i="1">
                            <a:latin typeface="Cambria Math" charset="0"/>
                          </a:rPr>
                          <m:t>𝑷</m:t>
                        </m:r>
                        <m:d>
                          <m:dPr>
                            <m:ctrlPr>
                              <a:rPr kumimoji="1" lang="en-US" altLang="zh-CN" b="1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𝒕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3813" y="1864281"/>
                  <a:ext cx="4714945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517" t="-2174" b="-326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/>
                <p:cNvSpPr/>
                <p:nvPr/>
              </p:nvSpPr>
              <p:spPr>
                <a:xfrm>
                  <a:off x="5783813" y="2370587"/>
                  <a:ext cx="3509743" cy="7009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𝑀𝐿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b="0" i="1" smtClean="0">
                            <a:latin typeface="Cambria Math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mr-IN" altLang="zh-CN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i="1">
                                <a:latin typeface="Cambria Math" charset="0"/>
                              </a:rPr>
                              <m:t>𝑐</m:t>
                            </m:r>
                            <m:r>
                              <a:rPr kumimoji="1" lang="en-US" altLang="zh-CN" i="1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charset="0"/>
                              </a:rPr>
                              <m:t>)</m:t>
                            </m:r>
                          </m:num>
                          <m:den>
                            <m:nary>
                              <m:naryPr>
                                <m:chr m:val="∑"/>
                                <m:supHide m:val="on"/>
                                <m:ctrlPr>
                                  <a:rPr kumimoji="1" lang="mr-IN" altLang="zh-CN" i="1">
                                    <a:latin typeface="Cambria Math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𝑐</m:t>
                                </m:r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)</m:t>
                                </m:r>
                              </m:e>
                            </m:nary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3813" y="2370587"/>
                  <a:ext cx="3509743" cy="70096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/>
                <p:cNvSpPr/>
                <p:nvPr/>
              </p:nvSpPr>
              <p:spPr>
                <a:xfrm>
                  <a:off x="5783813" y="3118177"/>
                  <a:ext cx="13588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i="1" smtClean="0">
                            <a:latin typeface="Cambria Math" charset="0"/>
                          </a:rPr>
                          <m:t>𝑐</m:t>
                        </m:r>
                        <m:r>
                          <a:rPr kumimoji="1" lang="en-US" altLang="zh-CN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𝑡</m:t>
                            </m:r>
                            <m:r>
                              <a:rPr kumimoji="1" lang="en-US" altLang="zh-CN" i="1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3813" y="3118177"/>
                  <a:ext cx="1358834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7053392" y="3118177"/>
                  <a:ext cx="43074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dirty="0" smtClean="0"/>
                    <a:t>表示接续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kumimoji="1" lang="en-US" altLang="zh-CN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  <m:r>
                        <a:rPr kumimoji="1" lang="en-US" altLang="zh-CN" i="1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kumimoji="1" lang="zh-CN" altLang="en-US" dirty="0" smtClean="0"/>
                    <a:t>在训练语料中出现次数</a:t>
                  </a:r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3392" y="3118177"/>
                  <a:ext cx="4307461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132" t="-9836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/>
                <p:cNvSpPr/>
                <p:nvPr/>
              </p:nvSpPr>
              <p:spPr>
                <a:xfrm>
                  <a:off x="5800548" y="3546660"/>
                  <a:ext cx="1676998" cy="8007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kumimoji="1" lang="mr-IN" altLang="zh-CN" i="1">
                                <a:latin typeface="Cambria Math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𝑐</m:t>
                            </m:r>
                            <m:r>
                              <a:rPr kumimoji="1" lang="en-US" altLang="zh-CN" i="1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矩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0548" y="3546660"/>
                  <a:ext cx="1676998" cy="8007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7375912" y="3762360"/>
                  <a:ext cx="35105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dirty="0" smtClean="0"/>
                    <a:t>表示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zh-CN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kumimoji="1" lang="zh-CN" altLang="en-US" dirty="0" smtClean="0"/>
                    <a:t>在训练语料中出现次数</a:t>
                  </a:r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5912" y="3762360"/>
                  <a:ext cx="3510513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563" t="-10000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/>
                <p:cNvSpPr/>
                <p:nvPr/>
              </p:nvSpPr>
              <p:spPr>
                <a:xfrm>
                  <a:off x="5783813" y="4379864"/>
                  <a:ext cx="8370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i="1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矩形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3813" y="4379864"/>
                  <a:ext cx="837089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文本框 20"/>
            <p:cNvSpPr txBox="1"/>
            <p:nvPr/>
          </p:nvSpPr>
          <p:spPr>
            <a:xfrm>
              <a:off x="6514117" y="4381250"/>
              <a:ext cx="27895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为</a:t>
              </a:r>
              <a:r>
                <a:rPr kumimoji="1" lang="en-US" altLang="zh-CN" dirty="0" smtClean="0"/>
                <a:t>1-gram</a:t>
              </a:r>
              <a:r>
                <a:rPr kumimoji="1" lang="zh-CN" altLang="en-US" dirty="0" smtClean="0"/>
                <a:t>模型的插值结果</a:t>
              </a:r>
              <a:endParaRPr kumimoji="1" lang="zh-CN" altLang="en-US" dirty="0"/>
            </a:p>
          </p:txBody>
        </p:sp>
      </p:grpSp>
      <p:grpSp>
        <p:nvGrpSpPr>
          <p:cNvPr id="33" name="组 32"/>
          <p:cNvGrpSpPr/>
          <p:nvPr/>
        </p:nvGrpSpPr>
        <p:grpSpPr>
          <a:xfrm>
            <a:off x="780083" y="3966779"/>
            <a:ext cx="11141244" cy="2640589"/>
            <a:chOff x="780083" y="3966779"/>
            <a:chExt cx="11141244" cy="2640589"/>
          </a:xfrm>
        </p:grpSpPr>
        <p:sp>
          <p:nvSpPr>
            <p:cNvPr id="5" name="文本框 4"/>
            <p:cNvSpPr txBox="1"/>
            <p:nvPr/>
          </p:nvSpPr>
          <p:spPr>
            <a:xfrm>
              <a:off x="786732" y="3966779"/>
              <a:ext cx="2117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/>
                <a:t>3-gram</a:t>
              </a:r>
              <a:r>
                <a:rPr kumimoji="1" lang="zh-CN" altLang="en-US" b="1" dirty="0" smtClean="0"/>
                <a:t>模型的插值</a:t>
              </a:r>
              <a:endParaRPr kumimoji="1" lang="zh-CN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821249" y="4578966"/>
                  <a:ext cx="715670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1" i="1" smtClean="0">
                            <a:latin typeface="Cambria Math" charset="0"/>
                          </a:rPr>
                          <m:t>𝑷</m:t>
                        </m:r>
                        <m:d>
                          <m:dPr>
                            <m:ctrlPr>
                              <a:rPr kumimoji="1" lang="en-US" altLang="zh-CN" b="1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1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𝒕</m:t>
                                </m:r>
                              </m:sub>
                            </m:sSub>
                            <m:r>
                              <a:rPr kumimoji="1" lang="en-US" altLang="zh-CN" b="1" i="1" smtClean="0">
                                <a:latin typeface="Cambria Math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kumimoji="1" lang="en-US" altLang="zh-CN" b="1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kumimoji="1" lang="en-US" altLang="zh-CN" b="1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1" i="1">
                                        <a:latin typeface="Cambria Math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kumimoji="1" lang="en-US" altLang="zh-CN" b="1" i="1">
                                        <a:latin typeface="Cambria Math" charset="0"/>
                                      </a:rPr>
                                      <m:t>𝒕</m:t>
                                    </m:r>
                                    <m:r>
                                      <a:rPr kumimoji="1" lang="en-US" altLang="zh-CN" b="1" i="1"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zh-CN" b="1" i="1" smtClean="0">
                                        <a:latin typeface="Cambria Math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𝒕</m:t>
                                </m:r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b="1" i="1" smtClean="0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𝝀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𝑷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𝑴𝑳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b="1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𝒕</m:t>
                                </m:r>
                              </m:sub>
                            </m:sSub>
                            <m:r>
                              <a:rPr kumimoji="1" lang="en-US" altLang="zh-CN" b="1" i="1">
                                <a:latin typeface="Cambria Math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kumimoji="1" lang="en-US" altLang="zh-CN" b="1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1" i="1">
                                        <a:latin typeface="Cambria Math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kumimoji="1" lang="en-US" altLang="zh-CN" b="1" i="1">
                                        <a:latin typeface="Cambria Math" charset="0"/>
                                      </a:rPr>
                                      <m:t>𝒕</m:t>
                                    </m:r>
                                    <m:r>
                                      <a:rPr kumimoji="1" lang="en-US" altLang="zh-CN" b="1" i="1"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zh-CN" b="1" i="1">
                                        <a:latin typeface="Cambria Math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𝒕</m:t>
                                </m:r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CN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𝝀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𝟐</m:t>
                            </m:r>
                          </m:sub>
                        </m:sSub>
                        <m:r>
                          <a:rPr kumimoji="1" lang="en-US" altLang="zh-CN" b="1" i="1">
                            <a:latin typeface="Cambria Math" charset="0"/>
                          </a:rPr>
                          <m:t>𝑷</m:t>
                        </m:r>
                        <m:d>
                          <m:dPr>
                            <m:ctrlPr>
                              <a:rPr kumimoji="1" lang="en-US" altLang="zh-CN" b="1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𝒕</m:t>
                                </m:r>
                              </m:sub>
                            </m:sSub>
                            <m:r>
                              <a:rPr kumimoji="1" lang="en-US" altLang="zh-CN" b="1" i="1">
                                <a:latin typeface="Cambria Math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𝒕</m:t>
                                </m:r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b="1" i="1" smtClean="0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CN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𝝀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𝟑</m:t>
                            </m:r>
                          </m:sub>
                        </m:sSub>
                        <m:r>
                          <a:rPr kumimoji="1" lang="en-US" altLang="zh-CN" b="1" i="1">
                            <a:latin typeface="Cambria Math" charset="0"/>
                          </a:rPr>
                          <m:t>𝑷</m:t>
                        </m:r>
                        <m:d>
                          <m:dPr>
                            <m:ctrlPr>
                              <a:rPr kumimoji="1" lang="en-US" altLang="zh-CN" b="1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𝒕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249" y="4578966"/>
                  <a:ext cx="7156703" cy="27699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70" t="-2174" b="-326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/>
                <p:cNvSpPr/>
                <p:nvPr/>
              </p:nvSpPr>
              <p:spPr>
                <a:xfrm>
                  <a:off x="821249" y="4917115"/>
                  <a:ext cx="17981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zh-CN" dirty="0" smtClean="0"/>
                    <a:t>+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altLang="zh-CN" dirty="0" smtClean="0"/>
                    <a:t>=1</a:t>
                  </a:r>
                  <a:r>
                    <a:rPr lang="zh-CN" altLang="en-US" dirty="0" smtClean="0"/>
                    <a:t>，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22" name="矩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249" y="4917115"/>
                  <a:ext cx="1798185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t="-10000" r="-2034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/>
                <p:cNvSpPr/>
                <p:nvPr/>
              </p:nvSpPr>
              <p:spPr>
                <a:xfrm>
                  <a:off x="2345438" y="4917115"/>
                  <a:ext cx="13804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i="1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3" name="矩形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5438" y="4917115"/>
                  <a:ext cx="1380441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矩形 23"/>
            <p:cNvSpPr/>
            <p:nvPr/>
          </p:nvSpPr>
          <p:spPr>
            <a:xfrm>
              <a:off x="3578490" y="4917115"/>
              <a:ext cx="30203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dirty="0" smtClean="0"/>
                <a:t>为</a:t>
              </a:r>
              <a:r>
                <a:rPr kumimoji="1" lang="en-US" altLang="zh-CN" dirty="0"/>
                <a:t>2</a:t>
              </a:r>
              <a:r>
                <a:rPr kumimoji="1" lang="en-US" altLang="zh-CN" dirty="0" smtClean="0"/>
                <a:t>-gram</a:t>
              </a:r>
              <a:r>
                <a:rPr kumimoji="1" lang="zh-CN" altLang="en-US" dirty="0"/>
                <a:t>模型的插值</a:t>
              </a:r>
              <a:r>
                <a:rPr kumimoji="1" lang="zh-CN" altLang="en-US" dirty="0" smtClean="0"/>
                <a:t>结果，</a:t>
              </a:r>
              <a:endParaRPr kumimoji="1"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/>
                <p:cNvSpPr/>
                <p:nvPr/>
              </p:nvSpPr>
              <p:spPr>
                <a:xfrm>
                  <a:off x="6325929" y="4915729"/>
                  <a:ext cx="8370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i="1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矩形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5929" y="4915729"/>
                  <a:ext cx="837089" cy="36933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文本框 25"/>
            <p:cNvSpPr txBox="1"/>
            <p:nvPr/>
          </p:nvSpPr>
          <p:spPr>
            <a:xfrm>
              <a:off x="7056233" y="4917115"/>
              <a:ext cx="27895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为</a:t>
              </a:r>
              <a:r>
                <a:rPr kumimoji="1" lang="en-US" altLang="zh-CN" dirty="0" smtClean="0"/>
                <a:t>1-gram</a:t>
              </a:r>
              <a:r>
                <a:rPr kumimoji="1" lang="zh-CN" altLang="en-US" dirty="0" smtClean="0"/>
                <a:t>模型的插值结果</a:t>
              </a:r>
              <a:endParaRPr kumimoji="1"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/>
                <p:cNvSpPr/>
                <p:nvPr/>
              </p:nvSpPr>
              <p:spPr>
                <a:xfrm>
                  <a:off x="780083" y="5331470"/>
                  <a:ext cx="4622099" cy="7009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𝑀𝐿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−2</m:t>
                                    </m:r>
                                  </m:sub>
                                </m:s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b="0" i="1" smtClean="0">
                            <a:latin typeface="Cambria Math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mr-IN" altLang="zh-CN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i="1">
                                <a:latin typeface="Cambria Math" charset="0"/>
                              </a:rPr>
                              <m:t>𝑐</m:t>
                            </m:r>
                            <m:r>
                              <a:rPr kumimoji="1" lang="en-US" altLang="zh-CN" i="1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−2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charset="0"/>
                              </a:rPr>
                              <m:t>)</m:t>
                            </m:r>
                          </m:num>
                          <m:den>
                            <m:nary>
                              <m:naryPr>
                                <m:chr m:val="∑"/>
                                <m:supHide m:val="on"/>
                                <m:ctrlPr>
                                  <a:rPr kumimoji="1" lang="mr-IN" altLang="zh-CN" i="1" smtClean="0">
                                    <a:latin typeface="Cambria Math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𝑐</m:t>
                                </m:r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kumimoji="1"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i="1">
                                            <a:latin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  <m:t>𝑡</m:t>
                                        </m:r>
                                        <m:r>
                                          <a:rPr kumimoji="1" lang="en-US" altLang="zh-CN" i="1">
                                            <a:latin typeface="Cambria Math" charset="0"/>
                                          </a:rPr>
                                          <m:t>−2</m:t>
                                        </m:r>
                                      </m:sub>
                                    </m:sSub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,</m:t>
                                    </m:r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)</m:t>
                                </m:r>
                              </m:e>
                            </m:nary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7" name="矩形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083" y="5331470"/>
                  <a:ext cx="4622099" cy="700961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/>
                <p:cNvSpPr/>
                <p:nvPr/>
              </p:nvSpPr>
              <p:spPr>
                <a:xfrm>
                  <a:off x="5402182" y="5471321"/>
                  <a:ext cx="191501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i="1">
                            <a:latin typeface="Cambria Math" charset="0"/>
                          </a:rPr>
                          <m:t>𝑐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</a:rPr>
                              <m:t>𝑡</m:t>
                            </m:r>
                            <m:r>
                              <a:rPr kumimoji="1" lang="en-US" altLang="zh-CN" i="1">
                                <a:latin typeface="Cambria Math" charset="0"/>
                              </a:rPr>
                              <m:t>−2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</a:rPr>
                              <m:t>𝑡</m:t>
                            </m:r>
                            <m:r>
                              <a:rPr kumimoji="1" lang="en-US" altLang="zh-CN" i="1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9" name="矩形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2182" y="5471321"/>
                  <a:ext cx="1915011" cy="369332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/>
                <p:cNvSpPr txBox="1"/>
                <p:nvPr/>
              </p:nvSpPr>
              <p:spPr>
                <a:xfrm>
                  <a:off x="7142647" y="5472707"/>
                  <a:ext cx="47786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dirty="0" smtClean="0"/>
                    <a:t>表示接续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kumimoji="1" lang="en-US" altLang="zh-CN" i="1">
                              <a:latin typeface="Cambria Math" charset="0"/>
                            </a:rPr>
                            <m:t>−2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kumimoji="1" lang="en-US" altLang="zh-CN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  <m:r>
                        <a:rPr kumimoji="1" lang="en-US" altLang="zh-CN" i="1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kumimoji="1" lang="zh-CN" altLang="en-US" dirty="0" smtClean="0"/>
                    <a:t>在训练语料中出现次数</a:t>
                  </a:r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0" name="文本框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2647" y="5472707"/>
                  <a:ext cx="4778680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1148" t="-10000" r="-383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/>
                <p:cNvSpPr/>
                <p:nvPr/>
              </p:nvSpPr>
              <p:spPr>
                <a:xfrm>
                  <a:off x="809950" y="5808623"/>
                  <a:ext cx="2259465" cy="79874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kumimoji="1" lang="mr-IN" altLang="zh-CN" i="1">
                                <a:latin typeface="Cambria Math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𝑐</m:t>
                            </m:r>
                            <m:r>
                              <a:rPr kumimoji="1" lang="en-US" altLang="zh-CN" i="1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−2</m:t>
                                    </m:r>
                                  </m:sub>
                                </m:s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1" name="矩形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950" y="5808623"/>
                  <a:ext cx="2259465" cy="798745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矩形 31"/>
                <p:cNvSpPr/>
                <p:nvPr/>
              </p:nvSpPr>
              <p:spPr>
                <a:xfrm>
                  <a:off x="2920144" y="6023157"/>
                  <a:ext cx="444211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kumimoji="1" lang="zh-CN" altLang="en-US" dirty="0" smtClean="0"/>
                    <a:t>表示接续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kumimoji="1" lang="en-US" altLang="zh-CN" i="1">
                              <a:latin typeface="Cambria Math" charset="0"/>
                            </a:rPr>
                            <m:t>−2</m:t>
                          </m:r>
                        </m:sub>
                      </m:sSub>
                      <m:r>
                        <a:rPr kumimoji="1" lang="en-US" altLang="zh-CN" i="1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kumimoji="1" lang="zh-CN" altLang="en-US" dirty="0"/>
                    <a:t>在训练语料中出现次数</a:t>
                  </a:r>
                </a:p>
              </p:txBody>
            </p:sp>
          </mc:Choice>
          <mc:Fallback xmlns="">
            <p:sp>
              <p:nvSpPr>
                <p:cNvPr id="32" name="矩形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0144" y="6023157"/>
                  <a:ext cx="4442113" cy="369332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1097" t="-8197" r="-686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54418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n-gram</a:t>
            </a:r>
            <a:r>
              <a:rPr kumimoji="1" lang="zh-CN" altLang="en-US" dirty="0" smtClean="0"/>
              <a:t>平滑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回退法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838200" y="1908544"/>
                <a:ext cx="6417591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𝑘𝑎𝑡𝑧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sup>
                      </m:sSubSup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  <m:r>
                        <a:rPr kumimoji="1" lang="mr-IN" altLang="zh-CN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mr-IN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mr-IN" altLang="zh-CN" b="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𝑀𝐿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sSubSup>
                                    <m:sSubSupPr>
                                      <m:ctrlPr>
                                        <a:rPr kumimoji="1" lang="en-US" altLang="zh-CN" i="1"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kumimoji="1" lang="mr-IN" altLang="zh-CN" b="0" i="1" smtClean="0">
                                  <a:latin typeface="Cambria Math" charset="0"/>
                                </a:rPr>
                                <m:t>,  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𝑖𝑓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𝑐𝑜𝑢𝑛𝑡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kumimoji="1" lang="en-US" altLang="zh-CN" i="1"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&gt;</m:t>
                              </m:r>
                              <m:r>
                                <a:rPr kumimoji="1" lang="mr-IN" altLang="zh-CN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mr-IN" altLang="zh-CN" b="0" i="1" smtClean="0">
                                  <a:latin typeface="Cambria Math" charset="0"/>
                                </a:rPr>
                                <m:t>&amp;</m:t>
                              </m:r>
                              <m:r>
                                <a:rPr kumimoji="1" lang="mr-IN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  <m:sSubSup>
                                <m:sSubSupPr>
                                  <m:ctrlPr>
                                    <a:rPr kumimoji="1" lang="en-US" altLang="zh-CN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𝑘𝑎𝑡𝑧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sSubSup>
                                    <m:sSubSupPr>
                                      <m:ctrlPr>
                                        <a:rPr kumimoji="1" lang="en-US" altLang="zh-CN" i="1"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+2</m:t>
                                      </m:r>
                                    </m:sub>
                                    <m:sup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kumimoji="1" lang="mr-IN" altLang="zh-CN" b="0" i="1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𝑖𝑓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𝑐𝑜𝑢𝑛𝑡</m:t>
                              </m:r>
                              <m:d>
                                <m:dPr>
                                  <m:ctrlPr>
                                    <a:rPr kumimoji="1" lang="en-US" altLang="zh-CN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kumimoji="1" lang="en-US" altLang="zh-CN" i="1"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kumimoji="1" lang="mr-IN" altLang="zh-CN" i="1">
                                  <a:latin typeface="Cambria Math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08544"/>
                <a:ext cx="6417591" cy="88428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838200" y="2904080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mr-IN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𝜆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04080"/>
                <a:ext cx="18671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0000" r="-26667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1024918" y="2857913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为归</a:t>
            </a:r>
            <a:r>
              <a:rPr kumimoji="1" lang="zh-CN" altLang="en-US" smtClean="0"/>
              <a:t>一化因子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1687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n-gram</a:t>
            </a:r>
            <a:r>
              <a:rPr kumimoji="1" lang="zh-CN" altLang="en-US" dirty="0" smtClean="0"/>
              <a:t>平滑</a:t>
            </a:r>
            <a:r>
              <a:rPr kumimoji="1" lang="en-US" altLang="zh-CN" dirty="0" smtClean="0"/>
              <a:t>-Good-Turing</a:t>
            </a:r>
            <a:r>
              <a:rPr kumimoji="1" lang="zh-CN" altLang="en-US" dirty="0" smtClean="0"/>
              <a:t>法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962247" y="1690688"/>
                <a:ext cx="2391039" cy="582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𝐺𝑇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zh-CN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mr-IN" altLang="zh-CN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𝑁</m:t>
                          </m:r>
                        </m:den>
                      </m:f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zh-CN" b="0" i="1" smtClean="0">
                              <a:latin typeface="Cambria Math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kumimoji="1" lang="mr-IN" altLang="zh-CN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𝑟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+1</m:t>
                              </m:r>
                            </m:e>
                          </m:d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𝑟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𝑁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47" y="1690688"/>
                <a:ext cx="2391039" cy="58285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962247" y="264691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其中，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684913" y="2693085"/>
                <a:ext cx="308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913" y="2693085"/>
                <a:ext cx="30899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7843" r="-1961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993907" y="2646919"/>
                <a:ext cx="2623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 smtClean="0"/>
                  <a:t>表示出现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kumimoji="1" lang="zh-CN" altLang="en-US" dirty="0" smtClean="0"/>
                  <a:t>次的基元数量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907" y="2646919"/>
                <a:ext cx="262341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860" t="-8197" r="-1860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962247" y="3229771"/>
                <a:ext cx="1781642" cy="5196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𝑟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∗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charset="0"/>
                        </a:rPr>
                        <m:t>=(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𝑟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+1)</m:t>
                      </m:r>
                      <m:f>
                        <m:fPr>
                          <m:ctrlPr>
                            <a:rPr kumimoji="1" lang="mr-IN" altLang="zh-CN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𝑟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47" y="3229771"/>
                <a:ext cx="1781642" cy="51969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2743889" y="33049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满足</a:t>
            </a:r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3390220" y="3215793"/>
                <a:ext cx="1143455" cy="5336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CN" i="1" smtClean="0">
                              <a:latin typeface="Cambria Math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kumimoji="1" lang="mr-IN" altLang="zh-CN" i="1" smtClean="0">
                                  <a:latin typeface="Cambria Math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𝑟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𝑁</m:t>
                          </m:r>
                        </m:den>
                      </m:f>
                      <m:r>
                        <a:rPr kumimoji="1" lang="en-US" altLang="zh-CN" b="0" i="1" smtClean="0">
                          <a:latin typeface="Cambria Math" charset="0"/>
                        </a:rPr>
                        <m:t>=1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220" y="3215793"/>
                <a:ext cx="1143455" cy="53367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415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语言模型与</a:t>
            </a:r>
            <a:r>
              <a:rPr kumimoji="1" lang="en-US" altLang="zh-CN" dirty="0" smtClean="0"/>
              <a:t>n-gram</a:t>
            </a:r>
            <a:r>
              <a:rPr kumimoji="1" lang="zh-CN" altLang="en-US" dirty="0" smtClean="0"/>
              <a:t>语言模型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940981" y="1690688"/>
                <a:ext cx="6083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|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)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⋯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|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,…,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981" y="1690688"/>
                <a:ext cx="6083140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00" t="-2174" r="-802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940981" y="2300288"/>
                <a:ext cx="101366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⋯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⋯</m:t>
                      </m:r>
                      <m:r>
                        <a:rPr kumimoji="1"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𝑙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𝑙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𝑙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𝑙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zh-CN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981" y="2300288"/>
                <a:ext cx="10136685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60" b="-217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374158" y="2748433"/>
                <a:ext cx="4472506" cy="8769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</m:t>
                      </m:r>
                      <m:r>
                        <a:rPr kumimoji="1"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>
                          <a:latin typeface="Cambria Math" charset="0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kumimoji="1" lang="is-IS" altLang="zh-CN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i="1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zh-CN" i="1">
                              <a:latin typeface="Cambria Math" charset="0"/>
                            </a:rPr>
                            <m:t>=2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charset="0"/>
                            </a:rPr>
                            <m:t>𝑙</m:t>
                          </m:r>
                        </m:sup>
                        <m:e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−</m:t>
                                  </m:r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𝑛</m:t>
                                  </m:r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−</m:t>
                                  </m:r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𝑛</m:t>
                                  </m:r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+2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158" y="2748433"/>
                <a:ext cx="4472506" cy="87690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838200" y="3796486"/>
                <a:ext cx="4360232" cy="8769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𝑆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)=</m:t>
                      </m:r>
                      <m:nary>
                        <m:naryPr>
                          <m:chr m:val="∏"/>
                          <m:ctrlPr>
                            <a:rPr kumimoji="1" lang="is-IS" altLang="zh-CN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i="1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zh-CN" i="1">
                              <a:latin typeface="Cambria Math" charset="0"/>
                            </a:rPr>
                            <m:t>=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charset="0"/>
                            </a:rPr>
                            <m:t>𝑙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+1</m:t>
                          </m:r>
                        </m:sup>
                        <m:e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−</m:t>
                                  </m:r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𝑛</m:t>
                                  </m:r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−</m:t>
                                  </m:r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𝑛</m:t>
                                  </m:r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+2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796486"/>
                <a:ext cx="4360232" cy="87690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5877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171</Words>
  <Application>Microsoft Macintosh PowerPoint</Application>
  <PresentationFormat>宽屏</PresentationFormat>
  <Paragraphs>69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Cambria Math</vt:lpstr>
      <vt:lpstr>DengXian</vt:lpstr>
      <vt:lpstr>DengXian Light</vt:lpstr>
      <vt:lpstr>Mangal</vt:lpstr>
      <vt:lpstr>Arial</vt:lpstr>
      <vt:lpstr>Office 主题</vt:lpstr>
      <vt:lpstr>语言模型</vt:lpstr>
      <vt:lpstr>n-gram模型</vt:lpstr>
      <vt:lpstr>n-gram模型预测和训练</vt:lpstr>
      <vt:lpstr>n-gram平滑-插值</vt:lpstr>
      <vt:lpstr>n-gram平滑-回退法</vt:lpstr>
      <vt:lpstr>n-gram平滑-Good-Turing法</vt:lpstr>
      <vt:lpstr>语言模型与n-gram语言模型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语言模型</dc:title>
  <dc:creator>yu fei</dc:creator>
  <cp:lastModifiedBy>yu fei</cp:lastModifiedBy>
  <cp:revision>21</cp:revision>
  <dcterms:created xsi:type="dcterms:W3CDTF">2019-12-15T04:47:53Z</dcterms:created>
  <dcterms:modified xsi:type="dcterms:W3CDTF">2019-12-22T03:16:37Z</dcterms:modified>
</cp:coreProperties>
</file>