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2F875-049C-4061-98A1-69EAF3273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BE1E4B-3797-423C-B48A-F795333EE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975CD8-D26E-4CE7-B3A2-8CCCB7E07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EEED-25D8-4177-8B60-0CED33552850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8B7A18-3230-40F4-BF98-5DDD5A2FD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E201B5-5196-47F0-BFF4-5F592B148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0E95-7A9A-4592-AE98-3A51D4C87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048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86012-B102-4A47-963D-CD35E93F2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3427C5-70F2-4A9F-9CE1-B784A86F0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F58F62-1EF4-420B-A0AB-577683AF2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EEED-25D8-4177-8B60-0CED33552850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7C916E-B5C7-4B69-8E93-5D7A43C20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E2263F-0410-4FCD-8E9D-01B64CBE5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0E95-7A9A-4592-AE98-3A51D4C87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879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DA0DE9-13B1-4F03-9226-C86C48FEA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F7A61D-8888-4130-BB9F-63DA38F14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4B14A5-4AEA-4DEC-BFE7-7D2F539F8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EEED-25D8-4177-8B60-0CED33552850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6C6255-50B7-4FDD-91C8-4FF081D54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F8C42E-DA48-42B8-AFFE-D20AFC467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0E95-7A9A-4592-AE98-3A51D4C87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801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EE8C67-18F0-49BD-8676-70EAEF855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62061F-8139-4841-AE9B-CE088AA67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01777A-BCE6-4D1D-8825-35317A00A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EEED-25D8-4177-8B60-0CED33552850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120A5E-FD50-48B6-A11D-E405D6298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CDDA62-72A6-4848-810F-0BDDF5D61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0E95-7A9A-4592-AE98-3A51D4C87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488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73E9A-F974-44D7-9F5A-4E729BDF1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BA18F0-8F0A-44EB-A451-F6224C366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A038E3-B64E-4DE8-A89C-B6AC094D2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EEED-25D8-4177-8B60-0CED33552850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1E5250-BDA3-4C56-9485-1335625B1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B8FF76-EC5B-4B02-9F92-EC5F1514B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0E95-7A9A-4592-AE98-3A51D4C87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91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1FF5A-C1A5-4602-99C8-6D1892893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3525BD-FA1B-417A-84EB-E824204C5E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B81FFC-36A2-4D17-94D2-DA7A82EC6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1B36CE-D785-4416-94CA-D67457BC9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EEED-25D8-4177-8B60-0CED33552850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0D1DA2-836F-417B-876A-E665488DD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7FE87E-D2B7-47A0-91AA-7EEAD9772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0E95-7A9A-4592-AE98-3A51D4C87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825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EFEBE-EFF5-4561-8CE5-F3070D64A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5B53FD-DCB4-4A41-9DF6-E2ED54691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7FEF77-A2F0-4833-8DF7-B383C0F39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35A273-09BE-45F0-87A9-704B18F9B8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4038E5-9B1A-4240-8F14-D0665199C6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356655-BEB5-4420-ADA0-915F685F7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EEED-25D8-4177-8B60-0CED33552850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FCB1A4A-FD70-4814-A9B5-EFB4A1AD0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F5DB5D5-D16C-4C41-8981-F97ECF5C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0E95-7A9A-4592-AE98-3A51D4C87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539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19DCF-24D9-4FDA-A2C8-FB5405F09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322CED-A371-457A-A9E3-1C26C7383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EEED-25D8-4177-8B60-0CED33552850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C574F4-DCB7-40CE-B45E-9E95AB852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E07CA8-ECBF-40B3-B1E8-8BD64FC18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0E95-7A9A-4592-AE98-3A51D4C87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774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F30762-FB6F-4033-8316-817B99C14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EEED-25D8-4177-8B60-0CED33552850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4780CD-25D9-4CC3-8025-558381ECA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5F0D2D-167D-4FB9-9054-A4BA2D6A5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0E95-7A9A-4592-AE98-3A51D4C87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00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847A0-CAA0-414B-8E1F-1C1B57A57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49CE23-18BE-4C79-A69A-440C57C3F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4F4F42-C998-4BBA-94B3-7ACA3CEA1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52FE7F-3E49-4CCF-B655-80DEB3159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EEED-25D8-4177-8B60-0CED33552850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EECE4B-0CA2-4486-BB83-95AFD0030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19695D-731E-426A-B2CD-42730EC9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0E95-7A9A-4592-AE98-3A51D4C87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06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BA1CBD-3515-4D3E-8CAB-0035BCB0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2F3E7F-E3FA-422F-A2A3-13A073A9A2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3F9DD6-9C98-4449-9DD9-C956825CD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CA6812-4BC5-4862-8FFF-CCADE947F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EEED-25D8-4177-8B60-0CED33552850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E13FB4-DF3E-4F9E-8A24-6C117790F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227D94-0136-4A90-949B-C68C0CA3F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0E95-7A9A-4592-AE98-3A51D4C87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955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96A0302-0696-4175-B68A-C3A47EE7D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82953B-154C-4573-8C1D-102B73471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2364E5-E50F-4496-8A42-1D085C72D7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7EEED-25D8-4177-8B60-0CED33552850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AE1CCB-570A-4FD0-9638-3E81276DAB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C29AA1-FA8F-4FBF-9394-CBFAC0BE6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F0E95-7A9A-4592-AE98-3A51D4C87E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8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4.png"/><Relationship Id="rId21" Type="http://schemas.openxmlformats.org/officeDocument/2006/relationships/image" Target="../media/image24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.png"/><Relationship Id="rId20" Type="http://schemas.openxmlformats.org/officeDocument/2006/relationships/image" Target="../media/image23.png"/><Relationship Id="rId1" Type="http://schemas.openxmlformats.org/officeDocument/2006/relationships/tags" Target="../tags/tag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2.png"/><Relationship Id="rId15" Type="http://schemas.openxmlformats.org/officeDocument/2006/relationships/image" Target="../media/image19.png"/><Relationship Id="rId23" Type="http://schemas.openxmlformats.org/officeDocument/2006/relationships/image" Target="../media/image26.png"/><Relationship Id="rId10" Type="http://schemas.openxmlformats.org/officeDocument/2006/relationships/image" Target="../media/image14.png"/><Relationship Id="rId19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1.png"/><Relationship Id="rId21" Type="http://schemas.openxmlformats.org/officeDocument/2006/relationships/image" Target="../media/image41.png"/><Relationship Id="rId7" Type="http://schemas.openxmlformats.org/officeDocument/2006/relationships/image" Target="../media/image5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11" Type="http://schemas.openxmlformats.org/officeDocument/2006/relationships/image" Target="../media/image31.png"/><Relationship Id="rId5" Type="http://schemas.openxmlformats.org/officeDocument/2006/relationships/image" Target="../media/image27.png"/><Relationship Id="rId15" Type="http://schemas.openxmlformats.org/officeDocument/2006/relationships/image" Target="../media/image35.png"/><Relationship Id="rId23" Type="http://schemas.openxmlformats.org/officeDocument/2006/relationships/image" Target="../media/image43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1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openxmlformats.org/officeDocument/2006/relationships/image" Target="../media/image5.png"/><Relationship Id="rId11" Type="http://schemas.openxmlformats.org/officeDocument/2006/relationships/image" Target="../media/image48.png"/><Relationship Id="rId5" Type="http://schemas.openxmlformats.org/officeDocument/2006/relationships/image" Target="../media/image4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4" Type="http://schemas.openxmlformats.org/officeDocument/2006/relationships/image" Target="../media/image2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38FD8B8-79FA-4108-9F2E-784C1299C48A}"/>
              </a:ext>
            </a:extLst>
          </p:cNvPr>
          <p:cNvCxnSpPr/>
          <p:nvPr/>
        </p:nvCxnSpPr>
        <p:spPr>
          <a:xfrm>
            <a:off x="1348032" y="5203596"/>
            <a:ext cx="72774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E40A8CE-0ED0-4DE5-8DEA-88A50A71F736}"/>
              </a:ext>
            </a:extLst>
          </p:cNvPr>
          <p:cNvCxnSpPr>
            <a:cxnSpLocks/>
          </p:cNvCxnSpPr>
          <p:nvPr/>
        </p:nvCxnSpPr>
        <p:spPr>
          <a:xfrm flipV="1">
            <a:off x="1500432" y="1593130"/>
            <a:ext cx="0" cy="3762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3D67097-FE53-4263-84DE-EBE8CADD5E71}"/>
                  </a:ext>
                </a:extLst>
              </p:cNvPr>
              <p:cNvSpPr txBox="1"/>
              <p:nvPr/>
            </p:nvSpPr>
            <p:spPr>
              <a:xfrm>
                <a:off x="7979194" y="5355996"/>
                <a:ext cx="7433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/>
                  <a:t>时间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3D67097-FE53-4263-84DE-EBE8CADD5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9194" y="5355996"/>
                <a:ext cx="743345" cy="369332"/>
              </a:xfrm>
              <a:prstGeom prst="rect">
                <a:avLst/>
              </a:prstGeom>
              <a:blipFill>
                <a:blip r:embed="rId3"/>
                <a:stretch>
                  <a:fillRect l="-7377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BA66543-E3AE-44EC-B782-3B82EF67AFFE}"/>
                  </a:ext>
                </a:extLst>
              </p:cNvPr>
              <p:cNvSpPr txBox="1"/>
              <p:nvPr/>
            </p:nvSpPr>
            <p:spPr>
              <a:xfrm>
                <a:off x="701701" y="1593130"/>
                <a:ext cx="727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/>
                  <a:t>状态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BA66543-E3AE-44EC-B782-3B82EF67A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01" y="1593130"/>
                <a:ext cx="727379" cy="369332"/>
              </a:xfrm>
              <a:prstGeom prst="rect">
                <a:avLst/>
              </a:prstGeom>
              <a:blipFill>
                <a:blip r:embed="rId4"/>
                <a:stretch>
                  <a:fillRect l="-6723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05293FDF-8C7E-475A-B6B0-E89506E6DC2A}"/>
              </a:ext>
            </a:extLst>
          </p:cNvPr>
          <p:cNvSpPr txBox="1"/>
          <p:nvPr/>
        </p:nvSpPr>
        <p:spPr>
          <a:xfrm>
            <a:off x="1207354" y="5203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BDDFF9F-FAD8-4323-916E-0F224CAFFB00}"/>
              </a:ext>
            </a:extLst>
          </p:cNvPr>
          <p:cNvSpPr txBox="1"/>
          <p:nvPr/>
        </p:nvSpPr>
        <p:spPr>
          <a:xfrm>
            <a:off x="3282822" y="52351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E772A34-4FB8-409E-A597-1DA153861B33}"/>
              </a:ext>
            </a:extLst>
          </p:cNvPr>
          <p:cNvSpPr txBox="1"/>
          <p:nvPr/>
        </p:nvSpPr>
        <p:spPr>
          <a:xfrm>
            <a:off x="5358290" y="52351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667FCB5-C3D2-449E-8D0C-5B8746D4EA27}"/>
              </a:ext>
            </a:extLst>
          </p:cNvPr>
          <p:cNvSpPr txBox="1"/>
          <p:nvPr/>
        </p:nvSpPr>
        <p:spPr>
          <a:xfrm>
            <a:off x="7433758" y="52351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61CEAB2-BFFF-48F0-8DD7-CD3574D16A67}"/>
              </a:ext>
            </a:extLst>
          </p:cNvPr>
          <p:cNvSpPr txBox="1"/>
          <p:nvPr/>
        </p:nvSpPr>
        <p:spPr>
          <a:xfrm>
            <a:off x="724169" y="446493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盒子</a:t>
            </a:r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AA75D27-7F32-4B53-B569-5F0341FF3E56}"/>
              </a:ext>
            </a:extLst>
          </p:cNvPr>
          <p:cNvSpPr txBox="1"/>
          <p:nvPr/>
        </p:nvSpPr>
        <p:spPr>
          <a:xfrm>
            <a:off x="733592" y="330603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盒子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5E6337D-79CF-4829-B900-CE339AF364DD}"/>
              </a:ext>
            </a:extLst>
          </p:cNvPr>
          <p:cNvSpPr txBox="1"/>
          <p:nvPr/>
        </p:nvSpPr>
        <p:spPr>
          <a:xfrm>
            <a:off x="733593" y="2147127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盒子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5896E48-91A7-4CC6-B003-8EE26C9C94DE}"/>
              </a:ext>
            </a:extLst>
          </p:cNvPr>
          <p:cNvSpPr/>
          <p:nvPr/>
        </p:nvSpPr>
        <p:spPr>
          <a:xfrm>
            <a:off x="3282820" y="4493276"/>
            <a:ext cx="303949" cy="3126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814CD9B9-139B-489F-B95D-C9CFE4ACB0AE}"/>
              </a:ext>
            </a:extLst>
          </p:cNvPr>
          <p:cNvSpPr/>
          <p:nvPr/>
        </p:nvSpPr>
        <p:spPr>
          <a:xfrm>
            <a:off x="3282822" y="3316876"/>
            <a:ext cx="303949" cy="3126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BBA120EB-2431-4644-84B3-B91F8EE24059}"/>
              </a:ext>
            </a:extLst>
          </p:cNvPr>
          <p:cNvSpPr/>
          <p:nvPr/>
        </p:nvSpPr>
        <p:spPr>
          <a:xfrm>
            <a:off x="3282821" y="2175470"/>
            <a:ext cx="303949" cy="3126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4849AE3A-9A0D-4DCF-878D-1AB1414A080A}"/>
              </a:ext>
            </a:extLst>
          </p:cNvPr>
          <p:cNvSpPr/>
          <p:nvPr/>
        </p:nvSpPr>
        <p:spPr>
          <a:xfrm>
            <a:off x="5369155" y="4493276"/>
            <a:ext cx="303949" cy="3126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351C50A5-87B1-48F4-90DF-B4FC0E6BF8FA}"/>
              </a:ext>
            </a:extLst>
          </p:cNvPr>
          <p:cNvSpPr/>
          <p:nvPr/>
        </p:nvSpPr>
        <p:spPr>
          <a:xfrm>
            <a:off x="5369157" y="3316876"/>
            <a:ext cx="303949" cy="3126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0328F425-0BFF-4AD2-A0E0-636377FBEFEF}"/>
              </a:ext>
            </a:extLst>
          </p:cNvPr>
          <p:cNvSpPr/>
          <p:nvPr/>
        </p:nvSpPr>
        <p:spPr>
          <a:xfrm>
            <a:off x="5369156" y="2175470"/>
            <a:ext cx="303949" cy="3126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BBF49D71-13DE-4061-A466-9F44FBAC8B19}"/>
              </a:ext>
            </a:extLst>
          </p:cNvPr>
          <p:cNvSpPr/>
          <p:nvPr/>
        </p:nvSpPr>
        <p:spPr>
          <a:xfrm>
            <a:off x="7433757" y="4464933"/>
            <a:ext cx="303949" cy="3126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99A01D8C-036E-43F7-85D0-2103972D9097}"/>
              </a:ext>
            </a:extLst>
          </p:cNvPr>
          <p:cNvSpPr/>
          <p:nvPr/>
        </p:nvSpPr>
        <p:spPr>
          <a:xfrm>
            <a:off x="7433759" y="3288533"/>
            <a:ext cx="303949" cy="3126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C1FD8A6A-A9F8-41E3-AF61-599279014789}"/>
              </a:ext>
            </a:extLst>
          </p:cNvPr>
          <p:cNvSpPr/>
          <p:nvPr/>
        </p:nvSpPr>
        <p:spPr>
          <a:xfrm>
            <a:off x="7433758" y="2147127"/>
            <a:ext cx="303949" cy="3126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A04C7303-0301-4E08-9DFB-AAFEC4137BCF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1500432" y="2331793"/>
            <a:ext cx="1782389" cy="28718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1AB9B56-8C56-48D3-965B-BAF8E6CCCE6B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1500432" y="3473199"/>
            <a:ext cx="1782390" cy="17303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BC4013F-7EB6-492A-9297-C53B42CFA9BA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1500432" y="4649599"/>
            <a:ext cx="1782388" cy="5539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E3CD0724-A936-411D-B749-A1285649B64A}"/>
              </a:ext>
            </a:extLst>
          </p:cNvPr>
          <p:cNvSpPr txBox="1"/>
          <p:nvPr/>
        </p:nvSpPr>
        <p:spPr>
          <a:xfrm>
            <a:off x="4238076" y="328577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红色线表示到达每个</a:t>
            </a:r>
            <a:endParaRPr lang="en-US" altLang="zh-CN"/>
          </a:p>
          <a:p>
            <a:r>
              <a:rPr lang="zh-CN" altLang="en-US"/>
              <a:t>状态结点的最佳路径</a:t>
            </a:r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AABE33E8-9178-4472-8308-2C9FF4673D98}"/>
                  </a:ext>
                </a:extLst>
              </p:cNvPr>
              <p:cNvSpPr/>
              <p:nvPr/>
            </p:nvSpPr>
            <p:spPr>
              <a:xfrm>
                <a:off x="769130" y="399784"/>
                <a:ext cx="2584516" cy="49610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/>
                  <a:t>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=1,2,3</m:t>
                    </m:r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AABE33E8-9178-4472-8308-2C9FF4673D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30" y="399784"/>
                <a:ext cx="2584516" cy="496107"/>
              </a:xfrm>
              <a:prstGeom prst="rect">
                <a:avLst/>
              </a:prstGeom>
              <a:blipFill>
                <a:blip r:embed="rId5"/>
                <a:stretch>
                  <a:fillRect b="-481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9" name="图片 68">
            <a:extLst>
              <a:ext uri="{FF2B5EF4-FFF2-40B4-BE49-F238E27FC236}">
                <a16:creationId xmlns:a16="http://schemas.microsoft.com/office/drawing/2014/main" id="{2AE4D106-8808-4420-ABF6-7EE2BDC884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3992" y="5702759"/>
            <a:ext cx="581603" cy="559126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881067AB-1211-4863-AB6D-D650A72649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6972" y="5698577"/>
            <a:ext cx="589129" cy="559127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BDBAC885-F80A-489C-BC5F-8EFF0EA658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4929" y="5702759"/>
            <a:ext cx="581603" cy="5591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FBF82529-D607-412B-AA0A-78D2BDC9B1B2}"/>
                  </a:ext>
                </a:extLst>
              </p:cNvPr>
              <p:cNvSpPr txBox="1"/>
              <p:nvPr/>
            </p:nvSpPr>
            <p:spPr>
              <a:xfrm>
                <a:off x="3614788" y="2119360"/>
                <a:ext cx="6018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FBF82529-D607-412B-AA0A-78D2BDC9B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788" y="2119360"/>
                <a:ext cx="601831" cy="276999"/>
              </a:xfrm>
              <a:prstGeom prst="rect">
                <a:avLst/>
              </a:prstGeom>
              <a:blipFill>
                <a:blip r:embed="rId8"/>
                <a:stretch>
                  <a:fillRect l="-8081" t="-4444" r="-13131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09BC7CBF-3372-4C84-A84B-E8AF3F5B8358}"/>
                  </a:ext>
                </a:extLst>
              </p:cNvPr>
              <p:cNvSpPr txBox="1"/>
              <p:nvPr/>
            </p:nvSpPr>
            <p:spPr>
              <a:xfrm>
                <a:off x="3614788" y="3180703"/>
                <a:ext cx="6018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09BC7CBF-3372-4C84-A84B-E8AF3F5B8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788" y="3180703"/>
                <a:ext cx="601831" cy="276999"/>
              </a:xfrm>
              <a:prstGeom prst="rect">
                <a:avLst/>
              </a:prstGeom>
              <a:blipFill>
                <a:blip r:embed="rId9"/>
                <a:stretch>
                  <a:fillRect l="-8081" t="-2222" r="-13131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85A44632-E8DF-4379-89BC-3A81C2D6948C}"/>
                  </a:ext>
                </a:extLst>
              </p:cNvPr>
              <p:cNvSpPr txBox="1"/>
              <p:nvPr/>
            </p:nvSpPr>
            <p:spPr>
              <a:xfrm>
                <a:off x="3614788" y="4300980"/>
                <a:ext cx="6018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85A44632-E8DF-4379-89BC-3A81C2D69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788" y="4300980"/>
                <a:ext cx="601831" cy="276999"/>
              </a:xfrm>
              <a:prstGeom prst="rect">
                <a:avLst/>
              </a:prstGeom>
              <a:blipFill>
                <a:blip r:embed="rId10"/>
                <a:stretch>
                  <a:fillRect l="-8081" t="-4444" r="-13131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6" name="图片 75">
            <a:extLst>
              <a:ext uri="{FF2B5EF4-FFF2-40B4-BE49-F238E27FC236}">
                <a16:creationId xmlns:a16="http://schemas.microsoft.com/office/drawing/2014/main" id="{4BBFBAB4-AE46-4FC2-8AF1-7AA557C9703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79194" y="317868"/>
            <a:ext cx="3982456" cy="157968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3413660-9B7E-4080-8FBD-9E0B35CBA8CA}"/>
              </a:ext>
            </a:extLst>
          </p:cNvPr>
          <p:cNvSpPr txBox="1"/>
          <p:nvPr/>
        </p:nvSpPr>
        <p:spPr>
          <a:xfrm>
            <a:off x="1488154" y="579347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观测序列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50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图片 74">
            <a:extLst>
              <a:ext uri="{FF2B5EF4-FFF2-40B4-BE49-F238E27FC236}">
                <a16:creationId xmlns:a16="http://schemas.microsoft.com/office/drawing/2014/main" id="{D4D24A00-BD9E-4BB7-B816-291245C50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929" y="5702759"/>
            <a:ext cx="581603" cy="559126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38FD8B8-79FA-4108-9F2E-784C1299C48A}"/>
              </a:ext>
            </a:extLst>
          </p:cNvPr>
          <p:cNvCxnSpPr/>
          <p:nvPr/>
        </p:nvCxnSpPr>
        <p:spPr>
          <a:xfrm>
            <a:off x="1348032" y="5203596"/>
            <a:ext cx="72774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E40A8CE-0ED0-4DE5-8DEA-88A50A71F736}"/>
              </a:ext>
            </a:extLst>
          </p:cNvPr>
          <p:cNvCxnSpPr>
            <a:cxnSpLocks/>
          </p:cNvCxnSpPr>
          <p:nvPr/>
        </p:nvCxnSpPr>
        <p:spPr>
          <a:xfrm flipV="1">
            <a:off x="1500432" y="1593130"/>
            <a:ext cx="0" cy="3762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3D67097-FE53-4263-84DE-EBE8CADD5E71}"/>
                  </a:ext>
                </a:extLst>
              </p:cNvPr>
              <p:cNvSpPr txBox="1"/>
              <p:nvPr/>
            </p:nvSpPr>
            <p:spPr>
              <a:xfrm>
                <a:off x="7979194" y="5355996"/>
                <a:ext cx="7433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/>
                  <a:t>时间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3D67097-FE53-4263-84DE-EBE8CADD5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9194" y="5355996"/>
                <a:ext cx="743345" cy="369332"/>
              </a:xfrm>
              <a:prstGeom prst="rect">
                <a:avLst/>
              </a:prstGeom>
              <a:blipFill>
                <a:blip r:embed="rId4"/>
                <a:stretch>
                  <a:fillRect l="-7377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BA66543-E3AE-44EC-B782-3B82EF67AFFE}"/>
                  </a:ext>
                </a:extLst>
              </p:cNvPr>
              <p:cNvSpPr txBox="1"/>
              <p:nvPr/>
            </p:nvSpPr>
            <p:spPr>
              <a:xfrm>
                <a:off x="701701" y="1593130"/>
                <a:ext cx="727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/>
                  <a:t>状态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BA66543-E3AE-44EC-B782-3B82EF67A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01" y="1593130"/>
                <a:ext cx="727379" cy="369332"/>
              </a:xfrm>
              <a:prstGeom prst="rect">
                <a:avLst/>
              </a:prstGeom>
              <a:blipFill>
                <a:blip r:embed="rId5"/>
                <a:stretch>
                  <a:fillRect l="-6723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05293FDF-8C7E-475A-B6B0-E89506E6DC2A}"/>
              </a:ext>
            </a:extLst>
          </p:cNvPr>
          <p:cNvSpPr txBox="1"/>
          <p:nvPr/>
        </p:nvSpPr>
        <p:spPr>
          <a:xfrm>
            <a:off x="1207354" y="5203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BDDFF9F-FAD8-4323-916E-0F224CAFFB00}"/>
              </a:ext>
            </a:extLst>
          </p:cNvPr>
          <p:cNvSpPr txBox="1"/>
          <p:nvPr/>
        </p:nvSpPr>
        <p:spPr>
          <a:xfrm>
            <a:off x="3282822" y="52351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E772A34-4FB8-409E-A597-1DA153861B33}"/>
              </a:ext>
            </a:extLst>
          </p:cNvPr>
          <p:cNvSpPr txBox="1"/>
          <p:nvPr/>
        </p:nvSpPr>
        <p:spPr>
          <a:xfrm>
            <a:off x="5358290" y="52351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667FCB5-C3D2-449E-8D0C-5B8746D4EA27}"/>
              </a:ext>
            </a:extLst>
          </p:cNvPr>
          <p:cNvSpPr txBox="1"/>
          <p:nvPr/>
        </p:nvSpPr>
        <p:spPr>
          <a:xfrm>
            <a:off x="7433758" y="52351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61CEAB2-BFFF-48F0-8DD7-CD3574D16A67}"/>
              </a:ext>
            </a:extLst>
          </p:cNvPr>
          <p:cNvSpPr txBox="1"/>
          <p:nvPr/>
        </p:nvSpPr>
        <p:spPr>
          <a:xfrm>
            <a:off x="739147" y="446493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盒子</a:t>
            </a:r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AA75D27-7F32-4B53-B569-5F0341FF3E56}"/>
              </a:ext>
            </a:extLst>
          </p:cNvPr>
          <p:cNvSpPr txBox="1"/>
          <p:nvPr/>
        </p:nvSpPr>
        <p:spPr>
          <a:xfrm>
            <a:off x="739147" y="330603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盒子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5E6337D-79CF-4829-B900-CE339AF364DD}"/>
              </a:ext>
            </a:extLst>
          </p:cNvPr>
          <p:cNvSpPr txBox="1"/>
          <p:nvPr/>
        </p:nvSpPr>
        <p:spPr>
          <a:xfrm>
            <a:off x="739147" y="2147127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盒子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5896E48-91A7-4CC6-B003-8EE26C9C94DE}"/>
              </a:ext>
            </a:extLst>
          </p:cNvPr>
          <p:cNvSpPr/>
          <p:nvPr/>
        </p:nvSpPr>
        <p:spPr>
          <a:xfrm>
            <a:off x="3282820" y="4493276"/>
            <a:ext cx="303949" cy="3126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814CD9B9-139B-489F-B95D-C9CFE4ACB0AE}"/>
              </a:ext>
            </a:extLst>
          </p:cNvPr>
          <p:cNvSpPr/>
          <p:nvPr/>
        </p:nvSpPr>
        <p:spPr>
          <a:xfrm>
            <a:off x="3282822" y="3316876"/>
            <a:ext cx="303949" cy="3126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BBA120EB-2431-4644-84B3-B91F8EE24059}"/>
              </a:ext>
            </a:extLst>
          </p:cNvPr>
          <p:cNvSpPr/>
          <p:nvPr/>
        </p:nvSpPr>
        <p:spPr>
          <a:xfrm>
            <a:off x="3282821" y="2175470"/>
            <a:ext cx="303949" cy="3126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4849AE3A-9A0D-4DCF-878D-1AB1414A080A}"/>
              </a:ext>
            </a:extLst>
          </p:cNvPr>
          <p:cNvSpPr/>
          <p:nvPr/>
        </p:nvSpPr>
        <p:spPr>
          <a:xfrm>
            <a:off x="5369155" y="4493276"/>
            <a:ext cx="303949" cy="3126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351C50A5-87B1-48F4-90DF-B4FC0E6BF8FA}"/>
              </a:ext>
            </a:extLst>
          </p:cNvPr>
          <p:cNvSpPr/>
          <p:nvPr/>
        </p:nvSpPr>
        <p:spPr>
          <a:xfrm>
            <a:off x="5369157" y="3316876"/>
            <a:ext cx="303949" cy="3126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0328F425-0BFF-4AD2-A0E0-636377FBEFEF}"/>
              </a:ext>
            </a:extLst>
          </p:cNvPr>
          <p:cNvSpPr/>
          <p:nvPr/>
        </p:nvSpPr>
        <p:spPr>
          <a:xfrm>
            <a:off x="5369156" y="2175470"/>
            <a:ext cx="303949" cy="3126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BBF49D71-13DE-4061-A466-9F44FBAC8B19}"/>
              </a:ext>
            </a:extLst>
          </p:cNvPr>
          <p:cNvSpPr/>
          <p:nvPr/>
        </p:nvSpPr>
        <p:spPr>
          <a:xfrm>
            <a:off x="7433757" y="4464933"/>
            <a:ext cx="303949" cy="3126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99A01D8C-036E-43F7-85D0-2103972D9097}"/>
              </a:ext>
            </a:extLst>
          </p:cNvPr>
          <p:cNvSpPr/>
          <p:nvPr/>
        </p:nvSpPr>
        <p:spPr>
          <a:xfrm>
            <a:off x="7433759" y="3288533"/>
            <a:ext cx="303949" cy="3126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C1FD8A6A-A9F8-41E3-AF61-599279014789}"/>
              </a:ext>
            </a:extLst>
          </p:cNvPr>
          <p:cNvSpPr/>
          <p:nvPr/>
        </p:nvSpPr>
        <p:spPr>
          <a:xfrm>
            <a:off x="7433758" y="2147127"/>
            <a:ext cx="303949" cy="3126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A04C7303-0301-4E08-9DFB-AAFEC4137BCF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1500432" y="2331793"/>
            <a:ext cx="1782389" cy="28718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1AB9B56-8C56-48D3-965B-BAF8E6CCCE6B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1500432" y="3473199"/>
            <a:ext cx="1782390" cy="17303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BC4013F-7EB6-492A-9297-C53B42CFA9BA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1500432" y="4649599"/>
            <a:ext cx="1782388" cy="5539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E3CD0724-A936-411D-B749-A1285649B64A}"/>
              </a:ext>
            </a:extLst>
          </p:cNvPr>
          <p:cNvSpPr txBox="1"/>
          <p:nvPr/>
        </p:nvSpPr>
        <p:spPr>
          <a:xfrm>
            <a:off x="4238076" y="328577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红色线表示到达每个</a:t>
            </a:r>
            <a:endParaRPr lang="en-US" altLang="zh-CN"/>
          </a:p>
          <a:p>
            <a:r>
              <a:rPr lang="zh-CN" altLang="en-US"/>
              <a:t>状态结点的最佳路径</a:t>
            </a:r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AABE33E8-9178-4472-8308-2C9FF4673D98}"/>
                  </a:ext>
                </a:extLst>
              </p:cNvPr>
              <p:cNvSpPr/>
              <p:nvPr/>
            </p:nvSpPr>
            <p:spPr>
              <a:xfrm>
                <a:off x="769130" y="399784"/>
                <a:ext cx="2584516" cy="49610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/>
                  <a:t>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=1,2,3</m:t>
                    </m:r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AABE33E8-9178-4472-8308-2C9FF4673D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30" y="399784"/>
                <a:ext cx="2584516" cy="496107"/>
              </a:xfrm>
              <a:prstGeom prst="rect">
                <a:avLst/>
              </a:prstGeom>
              <a:blipFill>
                <a:blip r:embed="rId6"/>
                <a:stretch>
                  <a:fillRect b="-481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62149FC4-AFFB-4791-8844-50BD76E6F209}"/>
              </a:ext>
            </a:extLst>
          </p:cNvPr>
          <p:cNvCxnSpPr>
            <a:cxnSpLocks/>
            <a:stCxn id="18" idx="6"/>
            <a:endCxn id="23" idx="2"/>
          </p:cNvCxnSpPr>
          <p:nvPr/>
        </p:nvCxnSpPr>
        <p:spPr>
          <a:xfrm flipV="1">
            <a:off x="3586769" y="2331793"/>
            <a:ext cx="1782387" cy="23178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A84E4599-2B09-45D9-BE9E-0E45332A0775}"/>
              </a:ext>
            </a:extLst>
          </p:cNvPr>
          <p:cNvCxnSpPr>
            <a:cxnSpLocks/>
            <a:stCxn id="18" idx="6"/>
            <a:endCxn id="22" idx="2"/>
          </p:cNvCxnSpPr>
          <p:nvPr/>
        </p:nvCxnSpPr>
        <p:spPr>
          <a:xfrm flipV="1">
            <a:off x="3586769" y="3473199"/>
            <a:ext cx="1782388" cy="1176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1D7EDE1D-0595-49B7-ADC9-134F75B11B4C}"/>
              </a:ext>
            </a:extLst>
          </p:cNvPr>
          <p:cNvCxnSpPr>
            <a:cxnSpLocks/>
            <a:stCxn id="18" idx="6"/>
            <a:endCxn id="21" idx="2"/>
          </p:cNvCxnSpPr>
          <p:nvPr/>
        </p:nvCxnSpPr>
        <p:spPr>
          <a:xfrm>
            <a:off x="3586769" y="4649599"/>
            <a:ext cx="178238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5EF5B8A0-F8AB-4900-977E-4B7290D0E5B8}"/>
              </a:ext>
            </a:extLst>
          </p:cNvPr>
          <p:cNvGrpSpPr/>
          <p:nvPr/>
        </p:nvGrpSpPr>
        <p:grpSpPr>
          <a:xfrm>
            <a:off x="3586768" y="109965"/>
            <a:ext cx="8265189" cy="4539634"/>
            <a:chOff x="3586768" y="109965"/>
            <a:chExt cx="8265189" cy="4539634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075916C2-4F62-4023-90AA-622242CB3019}"/>
                </a:ext>
              </a:extLst>
            </p:cNvPr>
            <p:cNvGrpSpPr/>
            <p:nvPr/>
          </p:nvGrpSpPr>
          <p:grpSpPr>
            <a:xfrm>
              <a:off x="3586768" y="2019801"/>
              <a:ext cx="1977389" cy="2629798"/>
              <a:chOff x="3586768" y="2019801"/>
              <a:chExt cx="1977389" cy="2629798"/>
            </a:xfrm>
          </p:grpSpPr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B53F7ECC-0A45-423E-862F-EF045ED8B822}"/>
                  </a:ext>
                </a:extLst>
              </p:cNvPr>
              <p:cNvCxnSpPr>
                <a:cxnSpLocks/>
                <a:endCxn id="23" idx="2"/>
              </p:cNvCxnSpPr>
              <p:nvPr/>
            </p:nvCxnSpPr>
            <p:spPr>
              <a:xfrm flipV="1">
                <a:off x="3586768" y="2331793"/>
                <a:ext cx="1782388" cy="23178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65E10965-9FCF-4B2F-B97B-46C5AE3EDAA8}"/>
                  </a:ext>
                </a:extLst>
              </p:cNvPr>
              <p:cNvCxnSpPr>
                <a:cxnSpLocks/>
                <a:stCxn id="19" idx="6"/>
                <a:endCxn id="23" idx="2"/>
              </p:cNvCxnSpPr>
              <p:nvPr/>
            </p:nvCxnSpPr>
            <p:spPr>
              <a:xfrm flipV="1">
                <a:off x="3586771" y="2331793"/>
                <a:ext cx="1782385" cy="11414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3F25E00C-1CCB-4162-B788-11201509496D}"/>
                  </a:ext>
                </a:extLst>
              </p:cNvPr>
              <p:cNvCxnSpPr>
                <a:cxnSpLocks/>
                <a:endCxn id="23" idx="2"/>
              </p:cNvCxnSpPr>
              <p:nvPr/>
            </p:nvCxnSpPr>
            <p:spPr>
              <a:xfrm>
                <a:off x="3586769" y="2331793"/>
                <a:ext cx="178238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文本框 38">
                    <a:extLst>
                      <a:ext uri="{FF2B5EF4-FFF2-40B4-BE49-F238E27FC236}">
                        <a16:creationId xmlns:a16="http://schemas.microsoft.com/office/drawing/2014/main" id="{8B254B04-5C2E-4FF3-A99C-1D95E343D9E8}"/>
                      </a:ext>
                    </a:extLst>
                  </p:cNvPr>
                  <p:cNvSpPr txBox="1"/>
                  <p:nvPr/>
                </p:nvSpPr>
                <p:spPr>
                  <a:xfrm>
                    <a:off x="4219156" y="2019801"/>
                    <a:ext cx="92987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 xmlns="">
              <p:sp>
                <p:nvSpPr>
                  <p:cNvPr id="39" name="文本框 38">
                    <a:extLst>
                      <a:ext uri="{FF2B5EF4-FFF2-40B4-BE49-F238E27FC236}">
                        <a16:creationId xmlns:a16="http://schemas.microsoft.com/office/drawing/2014/main" id="{8B254B04-5C2E-4FF3-A99C-1D95E343D9E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19156" y="2019801"/>
                    <a:ext cx="929870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5229" t="-2174" r="-1961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文本框 44">
                    <a:extLst>
                      <a:ext uri="{FF2B5EF4-FFF2-40B4-BE49-F238E27FC236}">
                        <a16:creationId xmlns:a16="http://schemas.microsoft.com/office/drawing/2014/main" id="{8DD5DA40-058C-4E58-BA8F-8274BDBA6393}"/>
                      </a:ext>
                    </a:extLst>
                  </p:cNvPr>
                  <p:cNvSpPr txBox="1"/>
                  <p:nvPr/>
                </p:nvSpPr>
                <p:spPr>
                  <a:xfrm>
                    <a:off x="4224284" y="2325022"/>
                    <a:ext cx="93519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 xmlns="">
              <p:sp>
                <p:nvSpPr>
                  <p:cNvPr id="45" name="文本框 44">
                    <a:extLst>
                      <a:ext uri="{FF2B5EF4-FFF2-40B4-BE49-F238E27FC236}">
                        <a16:creationId xmlns:a16="http://schemas.microsoft.com/office/drawing/2014/main" id="{8DD5DA40-058C-4E58-BA8F-8274BDBA6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24284" y="2325022"/>
                    <a:ext cx="935192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5229" t="-2174" r="-1961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文本框 45">
                    <a:extLst>
                      <a:ext uri="{FF2B5EF4-FFF2-40B4-BE49-F238E27FC236}">
                        <a16:creationId xmlns:a16="http://schemas.microsoft.com/office/drawing/2014/main" id="{D93A32AD-5B0E-4313-95D3-CE4CF9FCD41C}"/>
                      </a:ext>
                    </a:extLst>
                  </p:cNvPr>
                  <p:cNvSpPr txBox="1"/>
                  <p:nvPr/>
                </p:nvSpPr>
                <p:spPr>
                  <a:xfrm>
                    <a:off x="4628965" y="2681833"/>
                    <a:ext cx="93519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 xmlns="">
              <p:sp>
                <p:nvSpPr>
                  <p:cNvPr id="46" name="文本框 45">
                    <a:extLst>
                      <a:ext uri="{FF2B5EF4-FFF2-40B4-BE49-F238E27FC236}">
                        <a16:creationId xmlns:a16="http://schemas.microsoft.com/office/drawing/2014/main" id="{D93A32AD-5B0E-4313-95D3-CE4CF9FCD4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28965" y="2681833"/>
                    <a:ext cx="935192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5195" t="-2222" r="-1948" b="-3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65" name="图片 64">
              <a:extLst>
                <a:ext uri="{FF2B5EF4-FFF2-40B4-BE49-F238E27FC236}">
                  <a16:creationId xmlns:a16="http://schemas.microsoft.com/office/drawing/2014/main" id="{1096A51F-EBC1-4D1D-BB08-C8435C3F6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679882" y="109965"/>
              <a:ext cx="5172075" cy="1838325"/>
            </a:xfrm>
            <a:prstGeom prst="rect">
              <a:avLst/>
            </a:prstGeom>
          </p:spPr>
        </p:pic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816870D8-85B3-48A2-B660-8E146B047330}"/>
              </a:ext>
            </a:extLst>
          </p:cNvPr>
          <p:cNvGrpSpPr/>
          <p:nvPr/>
        </p:nvGrpSpPr>
        <p:grpSpPr>
          <a:xfrm>
            <a:off x="3586769" y="2089039"/>
            <a:ext cx="8265188" cy="2560560"/>
            <a:chOff x="3586769" y="2089039"/>
            <a:chExt cx="8265188" cy="2560560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3ED44283-FBC6-42CD-B7C2-01430846200E}"/>
                </a:ext>
              </a:extLst>
            </p:cNvPr>
            <p:cNvGrpSpPr/>
            <p:nvPr/>
          </p:nvGrpSpPr>
          <p:grpSpPr>
            <a:xfrm>
              <a:off x="3586769" y="2331793"/>
              <a:ext cx="1821062" cy="2317806"/>
              <a:chOff x="3586769" y="2331793"/>
              <a:chExt cx="1821062" cy="2317806"/>
            </a:xfrm>
          </p:grpSpPr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4B52DFA3-AEAB-42A4-BEE0-7694FE84CC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6769" y="2331793"/>
                <a:ext cx="1782387" cy="11414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A787AFF4-7C32-48C1-9914-1A48F7747CB5}"/>
                  </a:ext>
                </a:extLst>
              </p:cNvPr>
              <p:cNvCxnSpPr>
                <a:cxnSpLocks/>
                <a:stCxn id="19" idx="6"/>
                <a:endCxn id="22" idx="2"/>
              </p:cNvCxnSpPr>
              <p:nvPr/>
            </p:nvCxnSpPr>
            <p:spPr>
              <a:xfrm>
                <a:off x="3586771" y="3473199"/>
                <a:ext cx="178238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683D99EF-C7EF-4AA1-A081-42052A60D4D6}"/>
                  </a:ext>
                </a:extLst>
              </p:cNvPr>
              <p:cNvCxnSpPr>
                <a:cxnSpLocks/>
                <a:stCxn id="18" idx="6"/>
                <a:endCxn id="22" idx="2"/>
              </p:cNvCxnSpPr>
              <p:nvPr/>
            </p:nvCxnSpPr>
            <p:spPr>
              <a:xfrm flipV="1">
                <a:off x="3586769" y="3473199"/>
                <a:ext cx="1782388" cy="1176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文本框 46">
                    <a:extLst>
                      <a:ext uri="{FF2B5EF4-FFF2-40B4-BE49-F238E27FC236}">
                        <a16:creationId xmlns:a16="http://schemas.microsoft.com/office/drawing/2014/main" id="{41BB9F7D-14CE-4B4F-8713-28F58A95C987}"/>
                      </a:ext>
                    </a:extLst>
                  </p:cNvPr>
                  <p:cNvSpPr txBox="1"/>
                  <p:nvPr/>
                </p:nvSpPr>
                <p:spPr>
                  <a:xfrm>
                    <a:off x="4477961" y="3019169"/>
                    <a:ext cx="92987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 xmlns="">
              <p:sp>
                <p:nvSpPr>
                  <p:cNvPr id="47" name="文本框 46">
                    <a:extLst>
                      <a:ext uri="{FF2B5EF4-FFF2-40B4-BE49-F238E27FC236}">
                        <a16:creationId xmlns:a16="http://schemas.microsoft.com/office/drawing/2014/main" id="{41BB9F7D-14CE-4B4F-8713-28F58A95C9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7961" y="3019169"/>
                    <a:ext cx="929870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5263" t="-2174" r="-1974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文本框 54">
                    <a:extLst>
                      <a:ext uri="{FF2B5EF4-FFF2-40B4-BE49-F238E27FC236}">
                        <a16:creationId xmlns:a16="http://schemas.microsoft.com/office/drawing/2014/main" id="{1A540AA5-9687-4F73-BDF9-BCF3D9B12F7D}"/>
                      </a:ext>
                    </a:extLst>
                  </p:cNvPr>
                  <p:cNvSpPr txBox="1"/>
                  <p:nvPr/>
                </p:nvSpPr>
                <p:spPr>
                  <a:xfrm>
                    <a:off x="4213834" y="3288533"/>
                    <a:ext cx="93519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 xmlns="">
              <p:sp>
                <p:nvSpPr>
                  <p:cNvPr id="55" name="文本框 54">
                    <a:extLst>
                      <a:ext uri="{FF2B5EF4-FFF2-40B4-BE49-F238E27FC236}">
                        <a16:creationId xmlns:a16="http://schemas.microsoft.com/office/drawing/2014/main" id="{1A540AA5-9687-4F73-BDF9-BCF3D9B12F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13834" y="3288533"/>
                    <a:ext cx="935192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5195" t="-2174" r="-1948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文本框 55">
                    <a:extLst>
                      <a:ext uri="{FF2B5EF4-FFF2-40B4-BE49-F238E27FC236}">
                        <a16:creationId xmlns:a16="http://schemas.microsoft.com/office/drawing/2014/main" id="{A5C108B8-B9D1-4269-AC22-99B9C1EDA09C}"/>
                      </a:ext>
                    </a:extLst>
                  </p:cNvPr>
                  <p:cNvSpPr txBox="1"/>
                  <p:nvPr/>
                </p:nvSpPr>
                <p:spPr>
                  <a:xfrm>
                    <a:off x="4453300" y="3607369"/>
                    <a:ext cx="93519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 xmlns="">
              <p:sp>
                <p:nvSpPr>
                  <p:cNvPr id="56" name="文本框 55">
                    <a:extLst>
                      <a:ext uri="{FF2B5EF4-FFF2-40B4-BE49-F238E27FC236}">
                        <a16:creationId xmlns:a16="http://schemas.microsoft.com/office/drawing/2014/main" id="{A5C108B8-B9D1-4269-AC22-99B9C1EDA0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3300" y="3607369"/>
                    <a:ext cx="935192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5229" t="-2222" r="-1961" b="-3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69" name="图片 68">
              <a:extLst>
                <a:ext uri="{FF2B5EF4-FFF2-40B4-BE49-F238E27FC236}">
                  <a16:creationId xmlns:a16="http://schemas.microsoft.com/office/drawing/2014/main" id="{48FA2BB8-16FB-4205-8A47-C3C7C18BF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679882" y="2089039"/>
              <a:ext cx="5172075" cy="1838325"/>
            </a:xfrm>
            <a:prstGeom prst="rect">
              <a:avLst/>
            </a:prstGeom>
          </p:spPr>
        </p:pic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C7EC384A-3252-4740-B8C8-FA202CF56206}"/>
              </a:ext>
            </a:extLst>
          </p:cNvPr>
          <p:cNvGrpSpPr/>
          <p:nvPr/>
        </p:nvGrpSpPr>
        <p:grpSpPr>
          <a:xfrm>
            <a:off x="3586768" y="2331793"/>
            <a:ext cx="8259926" cy="3575730"/>
            <a:chOff x="3586768" y="2331793"/>
            <a:chExt cx="8259926" cy="3575730"/>
          </a:xfrm>
        </p:grpSpPr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FC712985-84B6-4D1D-8BE4-F16CDE9595A7}"/>
                </a:ext>
              </a:extLst>
            </p:cNvPr>
            <p:cNvGrpSpPr/>
            <p:nvPr/>
          </p:nvGrpSpPr>
          <p:grpSpPr>
            <a:xfrm>
              <a:off x="3586768" y="2331793"/>
              <a:ext cx="2037258" cy="2432272"/>
              <a:chOff x="3586768" y="2331793"/>
              <a:chExt cx="2037258" cy="2432272"/>
            </a:xfrm>
          </p:grpSpPr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2A811892-AEBF-4490-A6D0-D8BFA3791A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6770" y="3473199"/>
                <a:ext cx="1782384" cy="1176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1CE91784-515E-42BF-B2ED-8B7B30AA36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6769" y="2331793"/>
                <a:ext cx="1782385" cy="23178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>
                <a:extLst>
                  <a:ext uri="{FF2B5EF4-FFF2-40B4-BE49-F238E27FC236}">
                    <a16:creationId xmlns:a16="http://schemas.microsoft.com/office/drawing/2014/main" id="{95E34018-90FE-4770-8DEF-702B230678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6768" y="4649599"/>
                <a:ext cx="178238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文本框 51">
                    <a:extLst>
                      <a:ext uri="{FF2B5EF4-FFF2-40B4-BE49-F238E27FC236}">
                        <a16:creationId xmlns:a16="http://schemas.microsoft.com/office/drawing/2014/main" id="{B8C32E1C-4BA1-46A8-9CC7-927E116D6846}"/>
                      </a:ext>
                    </a:extLst>
                  </p:cNvPr>
                  <p:cNvSpPr txBox="1"/>
                  <p:nvPr/>
                </p:nvSpPr>
                <p:spPr>
                  <a:xfrm>
                    <a:off x="4694926" y="3969066"/>
                    <a:ext cx="92910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 xmlns="">
              <p:sp>
                <p:nvSpPr>
                  <p:cNvPr id="52" name="文本框 51">
                    <a:extLst>
                      <a:ext uri="{FF2B5EF4-FFF2-40B4-BE49-F238E27FC236}">
                        <a16:creationId xmlns:a16="http://schemas.microsoft.com/office/drawing/2014/main" id="{B8C32E1C-4BA1-46A8-9CC7-927E116D68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4926" y="3969066"/>
                    <a:ext cx="929100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5229" r="-1961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EBF97B4F-0FF3-437B-81D1-61FD3900FB48}"/>
                      </a:ext>
                    </a:extLst>
                  </p:cNvPr>
                  <p:cNvSpPr txBox="1"/>
                  <p:nvPr/>
                </p:nvSpPr>
                <p:spPr>
                  <a:xfrm>
                    <a:off x="4225053" y="4177745"/>
                    <a:ext cx="9344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 xmlns="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EBF97B4F-0FF3-437B-81D1-61FD3900FB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25053" y="4177745"/>
                    <a:ext cx="934423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5229" r="-2614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文本框 61">
                    <a:extLst>
                      <a:ext uri="{FF2B5EF4-FFF2-40B4-BE49-F238E27FC236}">
                        <a16:creationId xmlns:a16="http://schemas.microsoft.com/office/drawing/2014/main" id="{D13275B2-4413-41D9-B041-14B493A9BB46}"/>
                      </a:ext>
                    </a:extLst>
                  </p:cNvPr>
                  <p:cNvSpPr txBox="1"/>
                  <p:nvPr/>
                </p:nvSpPr>
                <p:spPr>
                  <a:xfrm>
                    <a:off x="4225053" y="4487066"/>
                    <a:ext cx="9344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 xmlns="">
              <p:sp>
                <p:nvSpPr>
                  <p:cNvPr id="62" name="文本框 61">
                    <a:extLst>
                      <a:ext uri="{FF2B5EF4-FFF2-40B4-BE49-F238E27FC236}">
                        <a16:creationId xmlns:a16="http://schemas.microsoft.com/office/drawing/2014/main" id="{D13275B2-4413-41D9-B041-14B493A9BB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25053" y="4487066"/>
                    <a:ext cx="934423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5229" r="-2614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71" name="图片 70">
              <a:extLst>
                <a:ext uri="{FF2B5EF4-FFF2-40B4-BE49-F238E27FC236}">
                  <a16:creationId xmlns:a16="http://schemas.microsoft.com/office/drawing/2014/main" id="{DEC4A34B-635C-44EC-984C-C139AD1BE0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665094" y="4069198"/>
              <a:ext cx="5181600" cy="1838325"/>
            </a:xfrm>
            <a:prstGeom prst="rect">
              <a:avLst/>
            </a:prstGeom>
          </p:spPr>
        </p:pic>
      </p:grpSp>
      <p:pic>
        <p:nvPicPr>
          <p:cNvPr id="73" name="图片 72">
            <a:extLst>
              <a:ext uri="{FF2B5EF4-FFF2-40B4-BE49-F238E27FC236}">
                <a16:creationId xmlns:a16="http://schemas.microsoft.com/office/drawing/2014/main" id="{B6C755FB-D9B4-4371-91D7-535036901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992" y="5702759"/>
            <a:ext cx="581603" cy="559126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68F10206-E07C-4BE7-990B-7221346C768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216972" y="5698577"/>
            <a:ext cx="589129" cy="5591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B71E8B43-5506-487A-9259-DF69291B14A0}"/>
                  </a:ext>
                </a:extLst>
              </p:cNvPr>
              <p:cNvSpPr txBox="1"/>
              <p:nvPr/>
            </p:nvSpPr>
            <p:spPr>
              <a:xfrm>
                <a:off x="5773836" y="2193293"/>
                <a:ext cx="6071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B71E8B43-5506-487A-9259-DF69291B1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836" y="2193293"/>
                <a:ext cx="607154" cy="276999"/>
              </a:xfrm>
              <a:prstGeom prst="rect">
                <a:avLst/>
              </a:prstGeom>
              <a:blipFill>
                <a:blip r:embed="rId20"/>
                <a:stretch>
                  <a:fillRect l="-8000" t="-2222" r="-13000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02BF334A-51D6-44AD-AE7B-4BA7C3B6E7FB}"/>
                  </a:ext>
                </a:extLst>
              </p:cNvPr>
              <p:cNvSpPr txBox="1"/>
              <p:nvPr/>
            </p:nvSpPr>
            <p:spPr>
              <a:xfrm>
                <a:off x="5773836" y="3254636"/>
                <a:ext cx="6071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02BF334A-51D6-44AD-AE7B-4BA7C3B6E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836" y="3254636"/>
                <a:ext cx="607154" cy="276999"/>
              </a:xfrm>
              <a:prstGeom prst="rect">
                <a:avLst/>
              </a:prstGeom>
              <a:blipFill>
                <a:blip r:embed="rId21"/>
                <a:stretch>
                  <a:fillRect l="-8000" t="-2222" r="-13000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200D0707-6E5A-4E86-A51D-49FA3F4F3EC4}"/>
                  </a:ext>
                </a:extLst>
              </p:cNvPr>
              <p:cNvSpPr txBox="1"/>
              <p:nvPr/>
            </p:nvSpPr>
            <p:spPr>
              <a:xfrm>
                <a:off x="5773836" y="4374913"/>
                <a:ext cx="6071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200D0707-6E5A-4E86-A51D-49FA3F4F3E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836" y="4374913"/>
                <a:ext cx="607154" cy="276999"/>
              </a:xfrm>
              <a:prstGeom prst="rect">
                <a:avLst/>
              </a:prstGeom>
              <a:blipFill>
                <a:blip r:embed="rId22"/>
                <a:stretch>
                  <a:fillRect l="-8000" t="-4444" r="-13000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E720E9A3-A278-41A5-A0B5-1556CE6108C8}"/>
                  </a:ext>
                </a:extLst>
              </p:cNvPr>
              <p:cNvSpPr txBox="1"/>
              <p:nvPr/>
            </p:nvSpPr>
            <p:spPr>
              <a:xfrm>
                <a:off x="13872" y="6360178"/>
                <a:ext cx="4423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>
                    <a:solidFill>
                      <a:srgbClr val="FF0000"/>
                    </a:solidFill>
                  </a:rPr>
                  <a:t>注意：未展示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zh-CN" alt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b="1">
                    <a:solidFill>
                      <a:srgbClr val="FF0000"/>
                    </a:solidFill>
                  </a:rPr>
                  <a:t>计算过程</a:t>
                </a:r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E720E9A3-A278-41A5-A0B5-1556CE610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2" y="6360178"/>
                <a:ext cx="4423775" cy="369332"/>
              </a:xfrm>
              <a:prstGeom prst="rect">
                <a:avLst/>
              </a:prstGeom>
              <a:blipFill>
                <a:blip r:embed="rId23"/>
                <a:stretch>
                  <a:fillRect l="-1102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文本框 78">
            <a:extLst>
              <a:ext uri="{FF2B5EF4-FFF2-40B4-BE49-F238E27FC236}">
                <a16:creationId xmlns:a16="http://schemas.microsoft.com/office/drawing/2014/main" id="{D3B6CDDA-73D6-4D09-A4EC-38514E94C6C9}"/>
              </a:ext>
            </a:extLst>
          </p:cNvPr>
          <p:cNvSpPr txBox="1"/>
          <p:nvPr/>
        </p:nvSpPr>
        <p:spPr>
          <a:xfrm>
            <a:off x="1507306" y="575344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观测序列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928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38FD8B8-79FA-4108-9F2E-784C1299C48A}"/>
              </a:ext>
            </a:extLst>
          </p:cNvPr>
          <p:cNvCxnSpPr/>
          <p:nvPr/>
        </p:nvCxnSpPr>
        <p:spPr>
          <a:xfrm>
            <a:off x="1378512" y="5203596"/>
            <a:ext cx="72774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E40A8CE-0ED0-4DE5-8DEA-88A50A71F736}"/>
              </a:ext>
            </a:extLst>
          </p:cNvPr>
          <p:cNvCxnSpPr>
            <a:cxnSpLocks/>
          </p:cNvCxnSpPr>
          <p:nvPr/>
        </p:nvCxnSpPr>
        <p:spPr>
          <a:xfrm flipV="1">
            <a:off x="1530912" y="1593130"/>
            <a:ext cx="0" cy="3762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3D67097-FE53-4263-84DE-EBE8CADD5E71}"/>
                  </a:ext>
                </a:extLst>
              </p:cNvPr>
              <p:cNvSpPr txBox="1"/>
              <p:nvPr/>
            </p:nvSpPr>
            <p:spPr>
              <a:xfrm>
                <a:off x="8009674" y="5355996"/>
                <a:ext cx="7433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/>
                  <a:t>时间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3D67097-FE53-4263-84DE-EBE8CADD5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674" y="5355996"/>
                <a:ext cx="743345" cy="369332"/>
              </a:xfrm>
              <a:prstGeom prst="rect">
                <a:avLst/>
              </a:prstGeom>
              <a:blipFill>
                <a:blip r:embed="rId3"/>
                <a:stretch>
                  <a:fillRect l="-7377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BA66543-E3AE-44EC-B782-3B82EF67AFFE}"/>
                  </a:ext>
                </a:extLst>
              </p:cNvPr>
              <p:cNvSpPr txBox="1"/>
              <p:nvPr/>
            </p:nvSpPr>
            <p:spPr>
              <a:xfrm>
                <a:off x="732181" y="1593130"/>
                <a:ext cx="727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/>
                  <a:t>状态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BA66543-E3AE-44EC-B782-3B82EF67A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181" y="1593130"/>
                <a:ext cx="727379" cy="369332"/>
              </a:xfrm>
              <a:prstGeom prst="rect">
                <a:avLst/>
              </a:prstGeom>
              <a:blipFill>
                <a:blip r:embed="rId4"/>
                <a:stretch>
                  <a:fillRect l="-6723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05293FDF-8C7E-475A-B6B0-E89506E6DC2A}"/>
              </a:ext>
            </a:extLst>
          </p:cNvPr>
          <p:cNvSpPr txBox="1"/>
          <p:nvPr/>
        </p:nvSpPr>
        <p:spPr>
          <a:xfrm>
            <a:off x="1237834" y="5203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BDDFF9F-FAD8-4323-916E-0F224CAFFB00}"/>
              </a:ext>
            </a:extLst>
          </p:cNvPr>
          <p:cNvSpPr txBox="1"/>
          <p:nvPr/>
        </p:nvSpPr>
        <p:spPr>
          <a:xfrm>
            <a:off x="3313302" y="52351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E772A34-4FB8-409E-A597-1DA153861B33}"/>
              </a:ext>
            </a:extLst>
          </p:cNvPr>
          <p:cNvSpPr txBox="1"/>
          <p:nvPr/>
        </p:nvSpPr>
        <p:spPr>
          <a:xfrm>
            <a:off x="5388770" y="52351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667FCB5-C3D2-449E-8D0C-5B8746D4EA27}"/>
              </a:ext>
            </a:extLst>
          </p:cNvPr>
          <p:cNvSpPr txBox="1"/>
          <p:nvPr/>
        </p:nvSpPr>
        <p:spPr>
          <a:xfrm>
            <a:off x="7464238" y="52351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61CEAB2-BFFF-48F0-8DD7-CD3574D16A67}"/>
              </a:ext>
            </a:extLst>
          </p:cNvPr>
          <p:cNvSpPr txBox="1"/>
          <p:nvPr/>
        </p:nvSpPr>
        <p:spPr>
          <a:xfrm>
            <a:off x="769627" y="446493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盒子</a:t>
            </a:r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AA75D27-7F32-4B53-B569-5F0341FF3E56}"/>
              </a:ext>
            </a:extLst>
          </p:cNvPr>
          <p:cNvSpPr txBox="1"/>
          <p:nvPr/>
        </p:nvSpPr>
        <p:spPr>
          <a:xfrm>
            <a:off x="769627" y="330603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盒子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5E6337D-79CF-4829-B900-CE339AF364DD}"/>
              </a:ext>
            </a:extLst>
          </p:cNvPr>
          <p:cNvSpPr txBox="1"/>
          <p:nvPr/>
        </p:nvSpPr>
        <p:spPr>
          <a:xfrm>
            <a:off x="769627" y="2147127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盒子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5896E48-91A7-4CC6-B003-8EE26C9C94DE}"/>
              </a:ext>
            </a:extLst>
          </p:cNvPr>
          <p:cNvSpPr/>
          <p:nvPr/>
        </p:nvSpPr>
        <p:spPr>
          <a:xfrm>
            <a:off x="3313300" y="4493276"/>
            <a:ext cx="303949" cy="3126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814CD9B9-139B-489F-B95D-C9CFE4ACB0AE}"/>
              </a:ext>
            </a:extLst>
          </p:cNvPr>
          <p:cNvSpPr/>
          <p:nvPr/>
        </p:nvSpPr>
        <p:spPr>
          <a:xfrm>
            <a:off x="3313302" y="3316876"/>
            <a:ext cx="303949" cy="3126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BBA120EB-2431-4644-84B3-B91F8EE24059}"/>
              </a:ext>
            </a:extLst>
          </p:cNvPr>
          <p:cNvSpPr/>
          <p:nvPr/>
        </p:nvSpPr>
        <p:spPr>
          <a:xfrm>
            <a:off x="3313301" y="2175470"/>
            <a:ext cx="303949" cy="3126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4849AE3A-9A0D-4DCF-878D-1AB1414A080A}"/>
              </a:ext>
            </a:extLst>
          </p:cNvPr>
          <p:cNvSpPr/>
          <p:nvPr/>
        </p:nvSpPr>
        <p:spPr>
          <a:xfrm>
            <a:off x="5399635" y="4493276"/>
            <a:ext cx="303949" cy="3126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351C50A5-87B1-48F4-90DF-B4FC0E6BF8FA}"/>
              </a:ext>
            </a:extLst>
          </p:cNvPr>
          <p:cNvSpPr/>
          <p:nvPr/>
        </p:nvSpPr>
        <p:spPr>
          <a:xfrm>
            <a:off x="5399637" y="3316876"/>
            <a:ext cx="303949" cy="3126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0328F425-0BFF-4AD2-A0E0-636377FBEFEF}"/>
              </a:ext>
            </a:extLst>
          </p:cNvPr>
          <p:cNvSpPr/>
          <p:nvPr/>
        </p:nvSpPr>
        <p:spPr>
          <a:xfrm>
            <a:off x="5399636" y="2175470"/>
            <a:ext cx="303949" cy="3126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BBF49D71-13DE-4061-A466-9F44FBAC8B19}"/>
              </a:ext>
            </a:extLst>
          </p:cNvPr>
          <p:cNvSpPr/>
          <p:nvPr/>
        </p:nvSpPr>
        <p:spPr>
          <a:xfrm>
            <a:off x="7464237" y="4464933"/>
            <a:ext cx="303949" cy="3126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99A01D8C-036E-43F7-85D0-2103972D9097}"/>
              </a:ext>
            </a:extLst>
          </p:cNvPr>
          <p:cNvSpPr/>
          <p:nvPr/>
        </p:nvSpPr>
        <p:spPr>
          <a:xfrm>
            <a:off x="7464239" y="3288533"/>
            <a:ext cx="303949" cy="3126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C1FD8A6A-A9F8-41E3-AF61-599279014789}"/>
              </a:ext>
            </a:extLst>
          </p:cNvPr>
          <p:cNvSpPr/>
          <p:nvPr/>
        </p:nvSpPr>
        <p:spPr>
          <a:xfrm>
            <a:off x="7464238" y="2147127"/>
            <a:ext cx="303949" cy="3126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A04C7303-0301-4E08-9DFB-AAFEC4137BCF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1530912" y="2331793"/>
            <a:ext cx="1782389" cy="28718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1AB9B56-8C56-48D3-965B-BAF8E6CCCE6B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1530912" y="3473199"/>
            <a:ext cx="1782390" cy="17303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BC4013F-7EB6-492A-9297-C53B42CFA9BA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1530912" y="4649599"/>
            <a:ext cx="1782388" cy="5539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E3CD0724-A936-411D-B749-A1285649B64A}"/>
              </a:ext>
            </a:extLst>
          </p:cNvPr>
          <p:cNvSpPr txBox="1"/>
          <p:nvPr/>
        </p:nvSpPr>
        <p:spPr>
          <a:xfrm>
            <a:off x="4238076" y="328577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红色线表示到达每个</a:t>
            </a:r>
            <a:endParaRPr lang="en-US" altLang="zh-CN"/>
          </a:p>
          <a:p>
            <a:r>
              <a:rPr lang="zh-CN" altLang="en-US"/>
              <a:t>状态结点的最佳路径</a:t>
            </a:r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AABE33E8-9178-4472-8308-2C9FF4673D98}"/>
                  </a:ext>
                </a:extLst>
              </p:cNvPr>
              <p:cNvSpPr/>
              <p:nvPr/>
            </p:nvSpPr>
            <p:spPr>
              <a:xfrm>
                <a:off x="769130" y="399784"/>
                <a:ext cx="2584516" cy="49610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/>
                  <a:t>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=1,2,3</m:t>
                    </m:r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AABE33E8-9178-4472-8308-2C9FF4673D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30" y="399784"/>
                <a:ext cx="2584516" cy="496107"/>
              </a:xfrm>
              <a:prstGeom prst="rect">
                <a:avLst/>
              </a:prstGeom>
              <a:blipFill>
                <a:blip r:embed="rId5"/>
                <a:stretch>
                  <a:fillRect b="-481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19C3289-47D4-4548-BE5B-A48A4631CF0A}"/>
              </a:ext>
            </a:extLst>
          </p:cNvPr>
          <p:cNvCxnSpPr>
            <a:cxnSpLocks/>
            <a:stCxn id="18" idx="6"/>
            <a:endCxn id="23" idx="2"/>
          </p:cNvCxnSpPr>
          <p:nvPr/>
        </p:nvCxnSpPr>
        <p:spPr>
          <a:xfrm flipV="1">
            <a:off x="3617249" y="2331793"/>
            <a:ext cx="1782387" cy="23178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8ACBB96-49E0-4CA9-A390-F3354A18F4FA}"/>
              </a:ext>
            </a:extLst>
          </p:cNvPr>
          <p:cNvCxnSpPr>
            <a:cxnSpLocks/>
            <a:stCxn id="18" idx="6"/>
            <a:endCxn id="22" idx="2"/>
          </p:cNvCxnSpPr>
          <p:nvPr/>
        </p:nvCxnSpPr>
        <p:spPr>
          <a:xfrm flipV="1">
            <a:off x="3617249" y="3473199"/>
            <a:ext cx="1782388" cy="1176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A96720D-A730-4407-B3D5-1D0D16FEE2A2}"/>
              </a:ext>
            </a:extLst>
          </p:cNvPr>
          <p:cNvCxnSpPr>
            <a:cxnSpLocks/>
            <a:stCxn id="18" idx="6"/>
            <a:endCxn id="21" idx="2"/>
          </p:cNvCxnSpPr>
          <p:nvPr/>
        </p:nvCxnSpPr>
        <p:spPr>
          <a:xfrm>
            <a:off x="3617249" y="4649599"/>
            <a:ext cx="178238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7" name="图片 36">
            <a:extLst>
              <a:ext uri="{FF2B5EF4-FFF2-40B4-BE49-F238E27FC236}">
                <a16:creationId xmlns:a16="http://schemas.microsoft.com/office/drawing/2014/main" id="{8D8C54F8-AA60-4300-B020-E2832B3662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4472" y="5702759"/>
            <a:ext cx="581603" cy="559126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C6D0D866-3878-4FF5-8B0F-87EB1D42AE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47452" y="5698577"/>
            <a:ext cx="589129" cy="559127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84D7188B-A5D4-4E48-9174-12A2E2386A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5409" y="5702759"/>
            <a:ext cx="581603" cy="559126"/>
          </a:xfrm>
          <a:prstGeom prst="rect">
            <a:avLst/>
          </a:prstGeom>
        </p:spPr>
      </p:pic>
      <p:grpSp>
        <p:nvGrpSpPr>
          <p:cNvPr id="82" name="组合 81">
            <a:extLst>
              <a:ext uri="{FF2B5EF4-FFF2-40B4-BE49-F238E27FC236}">
                <a16:creationId xmlns:a16="http://schemas.microsoft.com/office/drawing/2014/main" id="{5C027570-7FAE-47F3-8AAF-F7417C9FE693}"/>
              </a:ext>
            </a:extLst>
          </p:cNvPr>
          <p:cNvGrpSpPr/>
          <p:nvPr/>
        </p:nvGrpSpPr>
        <p:grpSpPr>
          <a:xfrm>
            <a:off x="5703584" y="470641"/>
            <a:ext cx="6273334" cy="4178958"/>
            <a:chOff x="5703584" y="470641"/>
            <a:chExt cx="6273334" cy="4178958"/>
          </a:xfrm>
        </p:grpSpPr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1B5DB334-B22D-44C8-BB94-9E1325B1954C}"/>
                </a:ext>
              </a:extLst>
            </p:cNvPr>
            <p:cNvCxnSpPr>
              <a:stCxn id="23" idx="6"/>
              <a:endCxn id="26" idx="2"/>
            </p:cNvCxnSpPr>
            <p:nvPr/>
          </p:nvCxnSpPr>
          <p:spPr>
            <a:xfrm flipV="1">
              <a:off x="5703585" y="2303450"/>
              <a:ext cx="1760653" cy="283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68B1DEC1-36A4-4D97-9995-D5FD112A8E70}"/>
                </a:ext>
              </a:extLst>
            </p:cNvPr>
            <p:cNvCxnSpPr>
              <a:cxnSpLocks/>
              <a:stCxn id="22" idx="6"/>
              <a:endCxn id="26" idx="2"/>
            </p:cNvCxnSpPr>
            <p:nvPr/>
          </p:nvCxnSpPr>
          <p:spPr>
            <a:xfrm flipV="1">
              <a:off x="5703586" y="2303450"/>
              <a:ext cx="1760652" cy="116974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B37F61E6-0780-4560-8E4C-29F85DEDF4A2}"/>
                </a:ext>
              </a:extLst>
            </p:cNvPr>
            <p:cNvCxnSpPr>
              <a:cxnSpLocks/>
              <a:stCxn id="21" idx="6"/>
              <a:endCxn id="26" idx="2"/>
            </p:cNvCxnSpPr>
            <p:nvPr/>
          </p:nvCxnSpPr>
          <p:spPr>
            <a:xfrm flipV="1">
              <a:off x="5703584" y="2303450"/>
              <a:ext cx="1760654" cy="234614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D45D3D72-916B-440C-A869-A40051DA7A5B}"/>
                    </a:ext>
                  </a:extLst>
                </p:cNvPr>
                <p:cNvSpPr txBox="1"/>
                <p:nvPr/>
              </p:nvSpPr>
              <p:spPr>
                <a:xfrm>
                  <a:off x="6210992" y="1968260"/>
                  <a:ext cx="9351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(1)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D45D3D72-916B-440C-A869-A40051DA7A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0992" y="1968260"/>
                  <a:ext cx="935192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5229" t="-2222" r="-1961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1623B74B-F0BF-4236-BAAF-4263DCA1A218}"/>
                    </a:ext>
                  </a:extLst>
                </p:cNvPr>
                <p:cNvSpPr txBox="1"/>
                <p:nvPr/>
              </p:nvSpPr>
              <p:spPr>
                <a:xfrm>
                  <a:off x="6205441" y="2349616"/>
                  <a:ext cx="9405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(2)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1623B74B-F0BF-4236-BAAF-4263DCA1A2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5441" y="2349616"/>
                  <a:ext cx="940514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5195" t="-2174" r="-1948" b="-326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6A50C724-9E98-4D29-A9CD-777E348F23C9}"/>
                    </a:ext>
                  </a:extLst>
                </p:cNvPr>
                <p:cNvSpPr txBox="1"/>
                <p:nvPr/>
              </p:nvSpPr>
              <p:spPr>
                <a:xfrm>
                  <a:off x="6675696" y="2681936"/>
                  <a:ext cx="9405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(3)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6A50C724-9E98-4D29-A9CD-777E348F23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5696" y="2681936"/>
                  <a:ext cx="940514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5195" t="-2222" r="-2597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9" name="图片 78">
              <a:extLst>
                <a:ext uri="{FF2B5EF4-FFF2-40B4-BE49-F238E27FC236}">
                  <a16:creationId xmlns:a16="http://schemas.microsoft.com/office/drawing/2014/main" id="{6BCCB7D6-2EC7-40FD-A06D-F3A99DC55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534490" y="470641"/>
              <a:ext cx="3442428" cy="1324061"/>
            </a:xfrm>
            <a:prstGeom prst="rect">
              <a:avLst/>
            </a:prstGeom>
          </p:spPr>
        </p:pic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34E93E3C-924C-4BDB-B040-75788D0A1994}"/>
              </a:ext>
            </a:extLst>
          </p:cNvPr>
          <p:cNvGrpSpPr/>
          <p:nvPr/>
        </p:nvGrpSpPr>
        <p:grpSpPr>
          <a:xfrm>
            <a:off x="5703584" y="1919055"/>
            <a:ext cx="6273333" cy="2730544"/>
            <a:chOff x="5703584" y="1919055"/>
            <a:chExt cx="6273333" cy="2730544"/>
          </a:xfrm>
        </p:grpSpPr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6E0737B0-01CE-4133-96B1-FF585F094B3C}"/>
                </a:ext>
              </a:extLst>
            </p:cNvPr>
            <p:cNvCxnSpPr>
              <a:cxnSpLocks/>
              <a:stCxn id="23" idx="6"/>
              <a:endCxn id="25" idx="2"/>
            </p:cNvCxnSpPr>
            <p:nvPr/>
          </p:nvCxnSpPr>
          <p:spPr>
            <a:xfrm>
              <a:off x="5703585" y="2331793"/>
              <a:ext cx="1760654" cy="111306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87436A67-34AF-4686-85DF-3D4D071AE230}"/>
                </a:ext>
              </a:extLst>
            </p:cNvPr>
            <p:cNvCxnSpPr>
              <a:cxnSpLocks/>
              <a:stCxn id="22" idx="6"/>
              <a:endCxn id="25" idx="2"/>
            </p:cNvCxnSpPr>
            <p:nvPr/>
          </p:nvCxnSpPr>
          <p:spPr>
            <a:xfrm flipV="1">
              <a:off x="5703586" y="3444856"/>
              <a:ext cx="1760653" cy="283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4399B0E6-3BEF-41A9-A657-BA75538624D7}"/>
                </a:ext>
              </a:extLst>
            </p:cNvPr>
            <p:cNvCxnSpPr>
              <a:cxnSpLocks/>
              <a:stCxn id="21" idx="6"/>
              <a:endCxn id="25" idx="2"/>
            </p:cNvCxnSpPr>
            <p:nvPr/>
          </p:nvCxnSpPr>
          <p:spPr>
            <a:xfrm flipV="1">
              <a:off x="5703584" y="3444856"/>
              <a:ext cx="1760655" cy="12047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31BD16A3-6D71-4A33-A8A1-C49D1AA815B5}"/>
                    </a:ext>
                  </a:extLst>
                </p:cNvPr>
                <p:cNvSpPr txBox="1"/>
                <p:nvPr/>
              </p:nvSpPr>
              <p:spPr>
                <a:xfrm>
                  <a:off x="6390217" y="2961612"/>
                  <a:ext cx="9351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(1)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31BD16A3-6D71-4A33-A8A1-C49D1AA815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0217" y="2961612"/>
                  <a:ext cx="935192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5195" t="-2222" r="-1948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5466F4F1-3CBD-4BE2-88EE-40A981927FCE}"/>
                    </a:ext>
                  </a:extLst>
                </p:cNvPr>
                <p:cNvSpPr txBox="1"/>
                <p:nvPr/>
              </p:nvSpPr>
              <p:spPr>
                <a:xfrm>
                  <a:off x="6219776" y="3270979"/>
                  <a:ext cx="9405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(2)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5466F4F1-3CBD-4BE2-88EE-40A981927F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9776" y="3270979"/>
                  <a:ext cx="940514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5161" t="-4444" r="-1935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0AB73531-C080-4C15-B85D-9A378AB58B9F}"/>
                    </a:ext>
                  </a:extLst>
                </p:cNvPr>
                <p:cNvSpPr txBox="1"/>
                <p:nvPr/>
              </p:nvSpPr>
              <p:spPr>
                <a:xfrm>
                  <a:off x="6350731" y="3583355"/>
                  <a:ext cx="9405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(3)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0AB73531-C080-4C15-B85D-9A378AB58B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0731" y="3583355"/>
                  <a:ext cx="940514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5195" t="-2222" r="-1948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80" name="图片 79">
              <a:extLst>
                <a:ext uri="{FF2B5EF4-FFF2-40B4-BE49-F238E27FC236}">
                  <a16:creationId xmlns:a16="http://schemas.microsoft.com/office/drawing/2014/main" id="{509DB10C-E2A6-4FCF-A9DB-19A61D12E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539077" y="1919055"/>
              <a:ext cx="3437840" cy="1330436"/>
            </a:xfrm>
            <a:prstGeom prst="rect">
              <a:avLst/>
            </a:prstGeom>
          </p:spPr>
        </p:pic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19882BDB-DFC6-4EC6-8B92-5A49147FF5B4}"/>
              </a:ext>
            </a:extLst>
          </p:cNvPr>
          <p:cNvGrpSpPr/>
          <p:nvPr/>
        </p:nvGrpSpPr>
        <p:grpSpPr>
          <a:xfrm>
            <a:off x="5703584" y="2331793"/>
            <a:ext cx="6273333" cy="2420928"/>
            <a:chOff x="5703584" y="2331793"/>
            <a:chExt cx="6273333" cy="2420928"/>
          </a:xfrm>
        </p:grpSpPr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2791C46C-2A06-4982-B1E4-678776D059B0}"/>
                </a:ext>
              </a:extLst>
            </p:cNvPr>
            <p:cNvCxnSpPr>
              <a:cxnSpLocks/>
              <a:stCxn id="23" idx="6"/>
              <a:endCxn id="24" idx="2"/>
            </p:cNvCxnSpPr>
            <p:nvPr/>
          </p:nvCxnSpPr>
          <p:spPr>
            <a:xfrm>
              <a:off x="5703585" y="2331793"/>
              <a:ext cx="1760652" cy="228946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4640F809-1FA6-43C2-BA1D-7CA9477261B1}"/>
                </a:ext>
              </a:extLst>
            </p:cNvPr>
            <p:cNvCxnSpPr>
              <a:cxnSpLocks/>
              <a:stCxn id="22" idx="6"/>
              <a:endCxn id="24" idx="2"/>
            </p:cNvCxnSpPr>
            <p:nvPr/>
          </p:nvCxnSpPr>
          <p:spPr>
            <a:xfrm>
              <a:off x="5703586" y="3473199"/>
              <a:ext cx="1760651" cy="11480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6E2C3757-3376-4740-A518-EE352B6A6BF8}"/>
                </a:ext>
              </a:extLst>
            </p:cNvPr>
            <p:cNvCxnSpPr>
              <a:cxnSpLocks/>
              <a:stCxn id="21" idx="6"/>
              <a:endCxn id="24" idx="2"/>
            </p:cNvCxnSpPr>
            <p:nvPr/>
          </p:nvCxnSpPr>
          <p:spPr>
            <a:xfrm flipV="1">
              <a:off x="5703584" y="4621256"/>
              <a:ext cx="1760653" cy="283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244A7197-F5F2-4464-97F0-0F778829DEBD}"/>
                    </a:ext>
                  </a:extLst>
                </p:cNvPr>
                <p:cNvSpPr txBox="1"/>
                <p:nvPr/>
              </p:nvSpPr>
              <p:spPr>
                <a:xfrm>
                  <a:off x="6832993" y="3971273"/>
                  <a:ext cx="9351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(1)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244A7197-F5F2-4464-97F0-0F778829DE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2993" y="3971273"/>
                  <a:ext cx="935192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5229" t="-2174" r="-1961" b="-326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2332A464-8E56-44BD-98FD-D34A480A11C8}"/>
                    </a:ext>
                  </a:extLst>
                </p:cNvPr>
                <p:cNvSpPr txBox="1"/>
                <p:nvPr/>
              </p:nvSpPr>
              <p:spPr>
                <a:xfrm>
                  <a:off x="6350731" y="4207096"/>
                  <a:ext cx="9405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(2)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2332A464-8E56-44BD-98FD-D34A480A11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0731" y="4207096"/>
                  <a:ext cx="940514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5195" t="-2174" r="-1948" b="-326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9F11F1CD-F7FE-4284-B12E-1EA21A0C7CE0}"/>
                    </a:ext>
                  </a:extLst>
                </p:cNvPr>
                <p:cNvSpPr txBox="1"/>
                <p:nvPr/>
              </p:nvSpPr>
              <p:spPr>
                <a:xfrm>
                  <a:off x="6350729" y="4475722"/>
                  <a:ext cx="9405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(3)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33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9F11F1CD-F7FE-4284-B12E-1EA21A0C7C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0729" y="4475722"/>
                  <a:ext cx="940514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5195" t="-2174" r="-1948" b="-326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81" name="图片 80">
              <a:extLst>
                <a:ext uri="{FF2B5EF4-FFF2-40B4-BE49-F238E27FC236}">
                  <a16:creationId xmlns:a16="http://schemas.microsoft.com/office/drawing/2014/main" id="{54A0DBAA-9612-4996-BA04-DFAE6605E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539077" y="3382768"/>
              <a:ext cx="3437840" cy="1312587"/>
            </a:xfrm>
            <a:prstGeom prst="rect">
              <a:avLst/>
            </a:prstGeom>
          </p:spPr>
        </p:pic>
      </p:grp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2007F72E-A7F8-410B-840D-C84EAF7F16BB}"/>
              </a:ext>
            </a:extLst>
          </p:cNvPr>
          <p:cNvCxnSpPr>
            <a:cxnSpLocks/>
            <a:stCxn id="22" idx="6"/>
            <a:endCxn id="26" idx="2"/>
          </p:cNvCxnSpPr>
          <p:nvPr/>
        </p:nvCxnSpPr>
        <p:spPr>
          <a:xfrm flipV="1">
            <a:off x="5703586" y="2303450"/>
            <a:ext cx="1760652" cy="11697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C1186706-553C-4C56-B94A-C7B6FAF51A49}"/>
              </a:ext>
            </a:extLst>
          </p:cNvPr>
          <p:cNvCxnSpPr>
            <a:cxnSpLocks/>
            <a:stCxn id="22" idx="6"/>
            <a:endCxn id="25" idx="2"/>
          </p:cNvCxnSpPr>
          <p:nvPr/>
        </p:nvCxnSpPr>
        <p:spPr>
          <a:xfrm flipV="1">
            <a:off x="5703586" y="3444856"/>
            <a:ext cx="1760653" cy="283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EB4617E9-D426-4C3C-89E7-0B738292EA14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5703584" y="4621256"/>
            <a:ext cx="1760653" cy="283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570443DD-4FCA-4758-8490-A388B7805619}"/>
                  </a:ext>
                </a:extLst>
              </p:cNvPr>
              <p:cNvSpPr txBox="1"/>
              <p:nvPr/>
            </p:nvSpPr>
            <p:spPr>
              <a:xfrm>
                <a:off x="7818819" y="2054794"/>
                <a:ext cx="6071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570443DD-4FCA-4758-8490-A388B7805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8819" y="2054794"/>
                <a:ext cx="607154" cy="276999"/>
              </a:xfrm>
              <a:prstGeom prst="rect">
                <a:avLst/>
              </a:prstGeom>
              <a:blipFill>
                <a:blip r:embed="rId20"/>
                <a:stretch>
                  <a:fillRect l="-8081" t="-2174" r="-14141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27DD173E-BCA5-4BBE-90EB-056F2ADF063E}"/>
                  </a:ext>
                </a:extLst>
              </p:cNvPr>
              <p:cNvSpPr txBox="1"/>
              <p:nvPr/>
            </p:nvSpPr>
            <p:spPr>
              <a:xfrm>
                <a:off x="7818819" y="3116137"/>
                <a:ext cx="6071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27DD173E-BCA5-4BBE-90EB-056F2ADF0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8819" y="3116137"/>
                <a:ext cx="607154" cy="276999"/>
              </a:xfrm>
              <a:prstGeom prst="rect">
                <a:avLst/>
              </a:prstGeom>
              <a:blipFill>
                <a:blip r:embed="rId21"/>
                <a:stretch>
                  <a:fillRect l="-8081" t="-2174" r="-14141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27DC3F56-D78D-483E-92FB-7EDB1FFCF359}"/>
                  </a:ext>
                </a:extLst>
              </p:cNvPr>
              <p:cNvSpPr txBox="1"/>
              <p:nvPr/>
            </p:nvSpPr>
            <p:spPr>
              <a:xfrm>
                <a:off x="7818819" y="4236414"/>
                <a:ext cx="6071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27DC3F56-D78D-483E-92FB-7EDB1FFCF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8819" y="4236414"/>
                <a:ext cx="607154" cy="276999"/>
              </a:xfrm>
              <a:prstGeom prst="rect">
                <a:avLst/>
              </a:prstGeom>
              <a:blipFill>
                <a:blip r:embed="rId22"/>
                <a:stretch>
                  <a:fillRect l="-8081" t="-2222" r="-14141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C7A7C693-C8B7-4F3B-B964-B3A0035985DF}"/>
                  </a:ext>
                </a:extLst>
              </p:cNvPr>
              <p:cNvSpPr/>
              <p:nvPr/>
            </p:nvSpPr>
            <p:spPr>
              <a:xfrm>
                <a:off x="24228" y="6410928"/>
                <a:ext cx="43019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>
                    <a:solidFill>
                      <a:srgbClr val="FF0000"/>
                    </a:solidFill>
                  </a:rPr>
                  <a:t>注意：未显示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zh-CN" alt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b="1">
                    <a:solidFill>
                      <a:srgbClr val="FF0000"/>
                    </a:solidFill>
                  </a:rPr>
                  <a:t>计算过程</a:t>
                </a:r>
              </a:p>
            </p:txBody>
          </p:sp>
        </mc:Choice>
        <mc:Fallback xmlns=""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C7A7C693-C8B7-4F3B-B964-B3A0035985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8" y="6410928"/>
                <a:ext cx="4301947" cy="369332"/>
              </a:xfrm>
              <a:prstGeom prst="rect">
                <a:avLst/>
              </a:prstGeom>
              <a:blipFill>
                <a:blip r:embed="rId23"/>
                <a:stretch>
                  <a:fillRect l="-1275" t="-10000" r="-5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文本框 63">
            <a:extLst>
              <a:ext uri="{FF2B5EF4-FFF2-40B4-BE49-F238E27FC236}">
                <a16:creationId xmlns:a16="http://schemas.microsoft.com/office/drawing/2014/main" id="{64B243CC-13A7-4F35-BEF2-12F810926D1C}"/>
              </a:ext>
            </a:extLst>
          </p:cNvPr>
          <p:cNvSpPr txBox="1"/>
          <p:nvPr/>
        </p:nvSpPr>
        <p:spPr>
          <a:xfrm>
            <a:off x="1459560" y="5808501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观测序列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847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38FD8B8-79FA-4108-9F2E-784C1299C48A}"/>
              </a:ext>
            </a:extLst>
          </p:cNvPr>
          <p:cNvCxnSpPr/>
          <p:nvPr/>
        </p:nvCxnSpPr>
        <p:spPr>
          <a:xfrm>
            <a:off x="1348032" y="5203596"/>
            <a:ext cx="72774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E40A8CE-0ED0-4DE5-8DEA-88A50A71F736}"/>
              </a:ext>
            </a:extLst>
          </p:cNvPr>
          <p:cNvCxnSpPr>
            <a:cxnSpLocks/>
          </p:cNvCxnSpPr>
          <p:nvPr/>
        </p:nvCxnSpPr>
        <p:spPr>
          <a:xfrm flipV="1">
            <a:off x="1500432" y="1593130"/>
            <a:ext cx="0" cy="3762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3D67097-FE53-4263-84DE-EBE8CADD5E71}"/>
                  </a:ext>
                </a:extLst>
              </p:cNvPr>
              <p:cNvSpPr txBox="1"/>
              <p:nvPr/>
            </p:nvSpPr>
            <p:spPr>
              <a:xfrm>
                <a:off x="7979194" y="5355996"/>
                <a:ext cx="7433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/>
                  <a:t>时间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3D67097-FE53-4263-84DE-EBE8CADD5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9194" y="5355996"/>
                <a:ext cx="743345" cy="369332"/>
              </a:xfrm>
              <a:prstGeom prst="rect">
                <a:avLst/>
              </a:prstGeom>
              <a:blipFill>
                <a:blip r:embed="rId3"/>
                <a:stretch>
                  <a:fillRect l="-7377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BA66543-E3AE-44EC-B782-3B82EF67AFFE}"/>
                  </a:ext>
                </a:extLst>
              </p:cNvPr>
              <p:cNvSpPr txBox="1"/>
              <p:nvPr/>
            </p:nvSpPr>
            <p:spPr>
              <a:xfrm>
                <a:off x="701701" y="1593130"/>
                <a:ext cx="727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/>
                  <a:t>状态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BA66543-E3AE-44EC-B782-3B82EF67A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01" y="1593130"/>
                <a:ext cx="727379" cy="369332"/>
              </a:xfrm>
              <a:prstGeom prst="rect">
                <a:avLst/>
              </a:prstGeom>
              <a:blipFill>
                <a:blip r:embed="rId4"/>
                <a:stretch>
                  <a:fillRect l="-6723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05293FDF-8C7E-475A-B6B0-E89506E6DC2A}"/>
              </a:ext>
            </a:extLst>
          </p:cNvPr>
          <p:cNvSpPr txBox="1"/>
          <p:nvPr/>
        </p:nvSpPr>
        <p:spPr>
          <a:xfrm>
            <a:off x="1207354" y="5203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BDDFF9F-FAD8-4323-916E-0F224CAFFB00}"/>
              </a:ext>
            </a:extLst>
          </p:cNvPr>
          <p:cNvSpPr txBox="1"/>
          <p:nvPr/>
        </p:nvSpPr>
        <p:spPr>
          <a:xfrm>
            <a:off x="3282822" y="52351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E772A34-4FB8-409E-A597-1DA153861B33}"/>
              </a:ext>
            </a:extLst>
          </p:cNvPr>
          <p:cNvSpPr txBox="1"/>
          <p:nvPr/>
        </p:nvSpPr>
        <p:spPr>
          <a:xfrm>
            <a:off x="5358290" y="52351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667FCB5-C3D2-449E-8D0C-5B8746D4EA27}"/>
              </a:ext>
            </a:extLst>
          </p:cNvPr>
          <p:cNvSpPr txBox="1"/>
          <p:nvPr/>
        </p:nvSpPr>
        <p:spPr>
          <a:xfrm>
            <a:off x="7433758" y="52351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61CEAB2-BFFF-48F0-8DD7-CD3574D16A67}"/>
              </a:ext>
            </a:extLst>
          </p:cNvPr>
          <p:cNvSpPr txBox="1"/>
          <p:nvPr/>
        </p:nvSpPr>
        <p:spPr>
          <a:xfrm>
            <a:off x="733594" y="446493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盒子</a:t>
            </a:r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AA75D27-7F32-4B53-B569-5F0341FF3E56}"/>
              </a:ext>
            </a:extLst>
          </p:cNvPr>
          <p:cNvSpPr txBox="1"/>
          <p:nvPr/>
        </p:nvSpPr>
        <p:spPr>
          <a:xfrm>
            <a:off x="733593" y="330603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盒子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5E6337D-79CF-4829-B900-CE339AF364DD}"/>
              </a:ext>
            </a:extLst>
          </p:cNvPr>
          <p:cNvSpPr txBox="1"/>
          <p:nvPr/>
        </p:nvSpPr>
        <p:spPr>
          <a:xfrm>
            <a:off x="733592" y="2147127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盒子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5896E48-91A7-4CC6-B003-8EE26C9C94DE}"/>
              </a:ext>
            </a:extLst>
          </p:cNvPr>
          <p:cNvSpPr/>
          <p:nvPr/>
        </p:nvSpPr>
        <p:spPr>
          <a:xfrm>
            <a:off x="3282820" y="4493276"/>
            <a:ext cx="303949" cy="3126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814CD9B9-139B-489F-B95D-C9CFE4ACB0AE}"/>
              </a:ext>
            </a:extLst>
          </p:cNvPr>
          <p:cNvSpPr/>
          <p:nvPr/>
        </p:nvSpPr>
        <p:spPr>
          <a:xfrm>
            <a:off x="3282822" y="3316876"/>
            <a:ext cx="303949" cy="3126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BBA120EB-2431-4644-84B3-B91F8EE24059}"/>
              </a:ext>
            </a:extLst>
          </p:cNvPr>
          <p:cNvSpPr/>
          <p:nvPr/>
        </p:nvSpPr>
        <p:spPr>
          <a:xfrm>
            <a:off x="3282821" y="2175470"/>
            <a:ext cx="303949" cy="3126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4849AE3A-9A0D-4DCF-878D-1AB1414A080A}"/>
              </a:ext>
            </a:extLst>
          </p:cNvPr>
          <p:cNvSpPr/>
          <p:nvPr/>
        </p:nvSpPr>
        <p:spPr>
          <a:xfrm>
            <a:off x="5369155" y="4493276"/>
            <a:ext cx="303949" cy="3126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351C50A5-87B1-48F4-90DF-B4FC0E6BF8FA}"/>
              </a:ext>
            </a:extLst>
          </p:cNvPr>
          <p:cNvSpPr/>
          <p:nvPr/>
        </p:nvSpPr>
        <p:spPr>
          <a:xfrm>
            <a:off x="5369157" y="3316876"/>
            <a:ext cx="303949" cy="3126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0328F425-0BFF-4AD2-A0E0-636377FBEFEF}"/>
              </a:ext>
            </a:extLst>
          </p:cNvPr>
          <p:cNvSpPr/>
          <p:nvPr/>
        </p:nvSpPr>
        <p:spPr>
          <a:xfrm>
            <a:off x="5369156" y="2175470"/>
            <a:ext cx="303949" cy="3126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BBF49D71-13DE-4061-A466-9F44FBAC8B19}"/>
              </a:ext>
            </a:extLst>
          </p:cNvPr>
          <p:cNvSpPr/>
          <p:nvPr/>
        </p:nvSpPr>
        <p:spPr>
          <a:xfrm>
            <a:off x="7433757" y="4464933"/>
            <a:ext cx="303949" cy="3126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99A01D8C-036E-43F7-85D0-2103972D9097}"/>
              </a:ext>
            </a:extLst>
          </p:cNvPr>
          <p:cNvSpPr/>
          <p:nvPr/>
        </p:nvSpPr>
        <p:spPr>
          <a:xfrm>
            <a:off x="7433759" y="3288533"/>
            <a:ext cx="303949" cy="3126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C1FD8A6A-A9F8-41E3-AF61-599279014789}"/>
              </a:ext>
            </a:extLst>
          </p:cNvPr>
          <p:cNvSpPr/>
          <p:nvPr/>
        </p:nvSpPr>
        <p:spPr>
          <a:xfrm>
            <a:off x="7433758" y="2147127"/>
            <a:ext cx="303949" cy="3126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A04C7303-0301-4E08-9DFB-AAFEC4137BCF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1500432" y="2331793"/>
            <a:ext cx="1782389" cy="28718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1AB9B56-8C56-48D3-965B-BAF8E6CCCE6B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1500432" y="3473199"/>
            <a:ext cx="1782390" cy="17303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BC4013F-7EB6-492A-9297-C53B42CFA9BA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1500432" y="4649599"/>
            <a:ext cx="1782388" cy="5539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E3CD0724-A936-411D-B749-A1285649B64A}"/>
              </a:ext>
            </a:extLst>
          </p:cNvPr>
          <p:cNvSpPr txBox="1"/>
          <p:nvPr/>
        </p:nvSpPr>
        <p:spPr>
          <a:xfrm>
            <a:off x="4238076" y="328577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红色线表示到达每个</a:t>
            </a:r>
            <a:endParaRPr lang="en-US" altLang="zh-CN"/>
          </a:p>
          <a:p>
            <a:r>
              <a:rPr lang="zh-CN" altLang="en-US"/>
              <a:t>状态结点的最佳路径</a:t>
            </a:r>
            <a:endParaRPr lang="en-US" altLang="zh-CN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AABE33E8-9178-4472-8308-2C9FF4673D98}"/>
              </a:ext>
            </a:extLst>
          </p:cNvPr>
          <p:cNvSpPr/>
          <p:nvPr/>
        </p:nvSpPr>
        <p:spPr>
          <a:xfrm>
            <a:off x="769130" y="399784"/>
            <a:ext cx="2584516" cy="4961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最优路径回溯</a:t>
            </a:r>
          </a:p>
        </p:txBody>
      </p:sp>
      <p:pic>
        <p:nvPicPr>
          <p:cNvPr id="69" name="图片 68">
            <a:extLst>
              <a:ext uri="{FF2B5EF4-FFF2-40B4-BE49-F238E27FC236}">
                <a16:creationId xmlns:a16="http://schemas.microsoft.com/office/drawing/2014/main" id="{2AE4D106-8808-4420-ABF6-7EE2BDC884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3992" y="5702759"/>
            <a:ext cx="581603" cy="559126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881067AB-1211-4863-AB6D-D650A72649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6972" y="5698577"/>
            <a:ext cx="589129" cy="559127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BDBAC885-F80A-489C-BC5F-8EFF0EA658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4929" y="5702759"/>
            <a:ext cx="581603" cy="559126"/>
          </a:xfrm>
          <a:prstGeom prst="rect">
            <a:avLst/>
          </a:prstGeom>
        </p:spPr>
      </p:pic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0E82BEE-D8E2-4188-AD31-678715980E20}"/>
              </a:ext>
            </a:extLst>
          </p:cNvPr>
          <p:cNvCxnSpPr>
            <a:cxnSpLocks/>
            <a:stCxn id="18" idx="6"/>
            <a:endCxn id="23" idx="2"/>
          </p:cNvCxnSpPr>
          <p:nvPr/>
        </p:nvCxnSpPr>
        <p:spPr>
          <a:xfrm flipV="1">
            <a:off x="3586769" y="2331793"/>
            <a:ext cx="1782387" cy="23178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4CF3B81-3630-4EED-82A2-93F5A02E7A3A}"/>
              </a:ext>
            </a:extLst>
          </p:cNvPr>
          <p:cNvCxnSpPr>
            <a:cxnSpLocks/>
            <a:stCxn id="18" idx="6"/>
            <a:endCxn id="22" idx="2"/>
          </p:cNvCxnSpPr>
          <p:nvPr/>
        </p:nvCxnSpPr>
        <p:spPr>
          <a:xfrm flipV="1">
            <a:off x="3586769" y="3473199"/>
            <a:ext cx="1782388" cy="1176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C6469A9-7956-4E40-8E98-7C248FB79F86}"/>
              </a:ext>
            </a:extLst>
          </p:cNvPr>
          <p:cNvCxnSpPr>
            <a:cxnSpLocks/>
            <a:stCxn id="18" idx="6"/>
            <a:endCxn id="21" idx="2"/>
          </p:cNvCxnSpPr>
          <p:nvPr/>
        </p:nvCxnSpPr>
        <p:spPr>
          <a:xfrm>
            <a:off x="3586769" y="4649599"/>
            <a:ext cx="178238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84C6976-5DD3-4C28-9CBF-A0A9AE656C95}"/>
              </a:ext>
            </a:extLst>
          </p:cNvPr>
          <p:cNvCxnSpPr>
            <a:cxnSpLocks/>
            <a:stCxn id="22" idx="6"/>
            <a:endCxn id="26" idx="2"/>
          </p:cNvCxnSpPr>
          <p:nvPr/>
        </p:nvCxnSpPr>
        <p:spPr>
          <a:xfrm flipV="1">
            <a:off x="5673106" y="2303450"/>
            <a:ext cx="1760652" cy="11697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B4B37C0F-13BD-49AB-9FFE-F18828F10D0D}"/>
              </a:ext>
            </a:extLst>
          </p:cNvPr>
          <p:cNvCxnSpPr>
            <a:cxnSpLocks/>
            <a:stCxn id="22" idx="6"/>
            <a:endCxn id="25" idx="2"/>
          </p:cNvCxnSpPr>
          <p:nvPr/>
        </p:nvCxnSpPr>
        <p:spPr>
          <a:xfrm flipV="1">
            <a:off x="5673106" y="3444856"/>
            <a:ext cx="1760653" cy="283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1EF181F-2F10-4545-950A-3374FD52BC46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5673104" y="4621256"/>
            <a:ext cx="1760653" cy="283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FBBFC564-9EB2-4538-86C4-52A382796011}"/>
              </a:ext>
            </a:extLst>
          </p:cNvPr>
          <p:cNvSpPr txBox="1"/>
          <p:nvPr/>
        </p:nvSpPr>
        <p:spPr>
          <a:xfrm>
            <a:off x="8762895" y="1917522"/>
            <a:ext cx="3021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到达该结点的最大概率路径</a:t>
            </a:r>
            <a:endParaRPr lang="en-US" altLang="zh-CN"/>
          </a:p>
          <a:p>
            <a:r>
              <a:rPr lang="zh-CN" altLang="en-US"/>
              <a:t>的概率值</a:t>
            </a:r>
            <a:r>
              <a:rPr lang="en-US" altLang="zh-CN"/>
              <a:t>0.00756</a:t>
            </a:r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4E3AF90-8A7A-4801-AA94-4CCBEE19DACB}"/>
              </a:ext>
            </a:extLst>
          </p:cNvPr>
          <p:cNvSpPr txBox="1"/>
          <p:nvPr/>
        </p:nvSpPr>
        <p:spPr>
          <a:xfrm>
            <a:off x="8835058" y="2983191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到达该结点的最大概率路径</a:t>
            </a:r>
            <a:endParaRPr lang="en-US" altLang="zh-CN"/>
          </a:p>
          <a:p>
            <a:r>
              <a:rPr lang="zh-CN" altLang="en-US"/>
              <a:t>的概率值</a:t>
            </a:r>
            <a:r>
              <a:rPr lang="en-US" altLang="zh-CN"/>
              <a:t>0.01008</a:t>
            </a:r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AFD99904-0DC1-4336-BB7B-9CF765A79268}"/>
              </a:ext>
            </a:extLst>
          </p:cNvPr>
          <p:cNvSpPr txBox="1"/>
          <p:nvPr/>
        </p:nvSpPr>
        <p:spPr>
          <a:xfrm>
            <a:off x="8875460" y="4155864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到达该结点的最大概率路径</a:t>
            </a:r>
            <a:endParaRPr lang="en-US" altLang="zh-CN"/>
          </a:p>
          <a:p>
            <a:r>
              <a:rPr lang="zh-CN" altLang="en-US"/>
              <a:t>的概率值</a:t>
            </a:r>
            <a:r>
              <a:rPr lang="en-US" altLang="zh-CN"/>
              <a:t>0.0147</a:t>
            </a:r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FD7713D6-E006-4BB8-859F-046334FAA4B0}"/>
              </a:ext>
            </a:extLst>
          </p:cNvPr>
          <p:cNvSpPr/>
          <p:nvPr/>
        </p:nvSpPr>
        <p:spPr>
          <a:xfrm>
            <a:off x="7238370" y="4338462"/>
            <a:ext cx="581240" cy="623847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308F2810-D2B7-48D3-9BEF-0943DD985EF7}"/>
              </a:ext>
            </a:extLst>
          </p:cNvPr>
          <p:cNvGrpSpPr/>
          <p:nvPr/>
        </p:nvGrpSpPr>
        <p:grpSpPr>
          <a:xfrm>
            <a:off x="5192907" y="4338462"/>
            <a:ext cx="2045463" cy="623847"/>
            <a:chOff x="5192907" y="4338462"/>
            <a:chExt cx="2045463" cy="623847"/>
          </a:xfrm>
        </p:grpSpPr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CFF54421-EACB-4E8A-A304-3B87D8FD195A}"/>
                </a:ext>
              </a:extLst>
            </p:cNvPr>
            <p:cNvCxnSpPr>
              <a:cxnSpLocks/>
              <a:stCxn id="38" idx="2"/>
              <a:endCxn id="56" idx="6"/>
            </p:cNvCxnSpPr>
            <p:nvPr/>
          </p:nvCxnSpPr>
          <p:spPr>
            <a:xfrm flipH="1">
              <a:off x="5774147" y="4650386"/>
              <a:ext cx="1464223" cy="0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5BACD323-D951-49C8-8210-C12031E0244F}"/>
                </a:ext>
              </a:extLst>
            </p:cNvPr>
            <p:cNvSpPr/>
            <p:nvPr/>
          </p:nvSpPr>
          <p:spPr>
            <a:xfrm>
              <a:off x="5192907" y="4338462"/>
              <a:ext cx="581240" cy="623847"/>
            </a:xfrm>
            <a:prstGeom prst="ellipse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4EF024DB-D25D-460B-BE43-6CC8242906A7}"/>
              </a:ext>
            </a:extLst>
          </p:cNvPr>
          <p:cNvGrpSpPr/>
          <p:nvPr/>
        </p:nvGrpSpPr>
        <p:grpSpPr>
          <a:xfrm>
            <a:off x="3103697" y="4338462"/>
            <a:ext cx="2089210" cy="623847"/>
            <a:chOff x="3103697" y="4338462"/>
            <a:chExt cx="2089210" cy="623847"/>
          </a:xfrm>
        </p:grpSpPr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25DF9AA7-37FE-430D-969D-B48C28158020}"/>
                </a:ext>
              </a:extLst>
            </p:cNvPr>
            <p:cNvSpPr/>
            <p:nvPr/>
          </p:nvSpPr>
          <p:spPr>
            <a:xfrm>
              <a:off x="3103697" y="4338462"/>
              <a:ext cx="581240" cy="623847"/>
            </a:xfrm>
            <a:prstGeom prst="ellipse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1EC49E73-B29A-47BF-B0A3-ADDDA1905DC6}"/>
                </a:ext>
              </a:extLst>
            </p:cNvPr>
            <p:cNvCxnSpPr>
              <a:cxnSpLocks/>
              <a:stCxn id="56" idx="2"/>
              <a:endCxn id="58" idx="6"/>
            </p:cNvCxnSpPr>
            <p:nvPr/>
          </p:nvCxnSpPr>
          <p:spPr>
            <a:xfrm flipH="1">
              <a:off x="3684937" y="4650386"/>
              <a:ext cx="1507970" cy="0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id="{A699B9F3-0545-4122-89B5-3F66DAE0B027}"/>
              </a:ext>
            </a:extLst>
          </p:cNvPr>
          <p:cNvSpPr txBox="1"/>
          <p:nvPr/>
        </p:nvSpPr>
        <p:spPr>
          <a:xfrm>
            <a:off x="7709459" y="463171"/>
            <a:ext cx="401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最优状态序列：盒子</a:t>
            </a:r>
            <a:r>
              <a:rPr lang="en-US" altLang="zh-CN" b="1"/>
              <a:t>3</a:t>
            </a:r>
            <a:r>
              <a:rPr lang="zh-CN" altLang="en-US" b="1"/>
              <a:t>，盒子</a:t>
            </a:r>
            <a:r>
              <a:rPr lang="en-US" altLang="zh-CN" b="1"/>
              <a:t>3</a:t>
            </a:r>
            <a:r>
              <a:rPr lang="zh-CN" altLang="en-US" b="1"/>
              <a:t>，盒子</a:t>
            </a:r>
            <a:r>
              <a:rPr lang="en-US" altLang="zh-CN" b="1"/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A6334A50-6B40-41F6-86BB-15C083C6C333}"/>
                  </a:ext>
                </a:extLst>
              </p:cNvPr>
              <p:cNvSpPr txBox="1"/>
              <p:nvPr/>
            </p:nvSpPr>
            <p:spPr>
              <a:xfrm>
                <a:off x="3614788" y="1987382"/>
                <a:ext cx="10758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A6334A50-6B40-41F6-86BB-15C083C6C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788" y="1987382"/>
                <a:ext cx="1075872" cy="276999"/>
              </a:xfrm>
              <a:prstGeom prst="rect">
                <a:avLst/>
              </a:prstGeom>
              <a:blipFill>
                <a:blip r:embed="rId7"/>
                <a:stretch>
                  <a:fillRect l="-6818" t="-2222" r="-4545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0308B882-F6DC-4268-8D9C-F324C24637F9}"/>
                  </a:ext>
                </a:extLst>
              </p:cNvPr>
              <p:cNvSpPr txBox="1"/>
              <p:nvPr/>
            </p:nvSpPr>
            <p:spPr>
              <a:xfrm>
                <a:off x="3614788" y="3048725"/>
                <a:ext cx="8602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en-US" altLang="zh-CN"/>
                  <a:t>=0</a:t>
                </a:r>
                <a:endParaRPr lang="zh-CN" altLang="en-US"/>
              </a:p>
            </p:txBody>
          </p:sp>
        </mc:Choice>
        <mc:Fallback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0308B882-F6DC-4268-8D9C-F324C2463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788" y="3048725"/>
                <a:ext cx="860235" cy="276999"/>
              </a:xfrm>
              <a:prstGeom prst="rect">
                <a:avLst/>
              </a:prstGeom>
              <a:blipFill>
                <a:blip r:embed="rId8"/>
                <a:stretch>
                  <a:fillRect l="-12766" t="-28261" r="-15603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FC300EC3-593F-482E-B975-62013D344277}"/>
                  </a:ext>
                </a:extLst>
              </p:cNvPr>
              <p:cNvSpPr txBox="1"/>
              <p:nvPr/>
            </p:nvSpPr>
            <p:spPr>
              <a:xfrm>
                <a:off x="5756212" y="1971889"/>
                <a:ext cx="10811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FC300EC3-593F-482E-B975-62013D344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212" y="1971889"/>
                <a:ext cx="1081193" cy="276999"/>
              </a:xfrm>
              <a:prstGeom prst="rect">
                <a:avLst/>
              </a:prstGeom>
              <a:blipFill>
                <a:blip r:embed="rId9"/>
                <a:stretch>
                  <a:fillRect l="-6742" t="-2174" r="-4494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A5314360-1FCC-487E-BCEF-D8E4DF006320}"/>
                  </a:ext>
                </a:extLst>
              </p:cNvPr>
              <p:cNvSpPr txBox="1"/>
              <p:nvPr/>
            </p:nvSpPr>
            <p:spPr>
              <a:xfrm>
                <a:off x="5756212" y="3033232"/>
                <a:ext cx="10811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A5314360-1FCC-487E-BCEF-D8E4DF006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212" y="3033232"/>
                <a:ext cx="1081193" cy="276999"/>
              </a:xfrm>
              <a:prstGeom prst="rect">
                <a:avLst/>
              </a:prstGeom>
              <a:blipFill>
                <a:blip r:embed="rId10"/>
                <a:stretch>
                  <a:fillRect l="-6742" t="-4444" r="-4494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49ED15EC-BFF1-47C9-8BD0-5A7968DC3A5F}"/>
                  </a:ext>
                </a:extLst>
              </p:cNvPr>
              <p:cNvSpPr txBox="1"/>
              <p:nvPr/>
            </p:nvSpPr>
            <p:spPr>
              <a:xfrm>
                <a:off x="5756212" y="4153509"/>
                <a:ext cx="8655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(3)</m:t>
                    </m:r>
                  </m:oMath>
                </a14:m>
                <a:r>
                  <a:rPr lang="en-US" altLang="zh-CN"/>
                  <a:t>=3</a:t>
                </a:r>
                <a:endParaRPr lang="zh-CN" altLang="en-US"/>
              </a:p>
            </p:txBody>
          </p:sp>
        </mc:Choice>
        <mc:Fallback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49ED15EC-BFF1-47C9-8BD0-5A7968DC3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212" y="4153509"/>
                <a:ext cx="865558" cy="276999"/>
              </a:xfrm>
              <a:prstGeom prst="rect">
                <a:avLst/>
              </a:prstGeom>
              <a:blipFill>
                <a:blip r:embed="rId11"/>
                <a:stretch>
                  <a:fillRect l="-12676" t="-28261" r="-16197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D7171556-FD30-485C-97FA-D9B6D818CA4F}"/>
                  </a:ext>
                </a:extLst>
              </p:cNvPr>
              <p:cNvSpPr txBox="1"/>
              <p:nvPr/>
            </p:nvSpPr>
            <p:spPr>
              <a:xfrm>
                <a:off x="7794267" y="2008627"/>
                <a:ext cx="10811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D7171556-FD30-485C-97FA-D9B6D818C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267" y="2008627"/>
                <a:ext cx="1081193" cy="276999"/>
              </a:xfrm>
              <a:prstGeom prst="rect">
                <a:avLst/>
              </a:prstGeom>
              <a:blipFill>
                <a:blip r:embed="rId12"/>
                <a:stretch>
                  <a:fillRect l="-6780" t="-2174" r="-4520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13479798-A578-4A6A-82FA-CA2781656B6D}"/>
                  </a:ext>
                </a:extLst>
              </p:cNvPr>
              <p:cNvSpPr txBox="1"/>
              <p:nvPr/>
            </p:nvSpPr>
            <p:spPr>
              <a:xfrm>
                <a:off x="7794267" y="3069970"/>
                <a:ext cx="10811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13479798-A578-4A6A-82FA-CA2781656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267" y="3069970"/>
                <a:ext cx="1081193" cy="276999"/>
              </a:xfrm>
              <a:prstGeom prst="rect">
                <a:avLst/>
              </a:prstGeom>
              <a:blipFill>
                <a:blip r:embed="rId13"/>
                <a:stretch>
                  <a:fillRect l="-6780" t="-4444" r="-4520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930FD722-9218-4D45-890B-C5B1E4EC0CEF}"/>
                  </a:ext>
                </a:extLst>
              </p:cNvPr>
              <p:cNvSpPr txBox="1"/>
              <p:nvPr/>
            </p:nvSpPr>
            <p:spPr>
              <a:xfrm>
                <a:off x="7794267" y="4190247"/>
                <a:ext cx="10811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930FD722-9218-4D45-890B-C5B1E4EC0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267" y="4190247"/>
                <a:ext cx="1081193" cy="276999"/>
              </a:xfrm>
              <a:prstGeom prst="rect">
                <a:avLst/>
              </a:prstGeom>
              <a:blipFill>
                <a:blip r:embed="rId14"/>
                <a:stretch>
                  <a:fillRect l="-6780" t="-2174" r="-4520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0AC0FC7C-CD5F-4FC9-95D4-099F75852BC7}"/>
                  </a:ext>
                </a:extLst>
              </p:cNvPr>
              <p:cNvSpPr txBox="1"/>
              <p:nvPr/>
            </p:nvSpPr>
            <p:spPr>
              <a:xfrm>
                <a:off x="3614788" y="4169002"/>
                <a:ext cx="8602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(3)</m:t>
                    </m:r>
                  </m:oMath>
                </a14:m>
                <a:r>
                  <a:rPr lang="en-US" altLang="zh-CN"/>
                  <a:t>=0</a:t>
                </a:r>
                <a:endParaRPr lang="zh-CN" altLang="en-US"/>
              </a:p>
            </p:txBody>
          </p:sp>
        </mc:Choice>
        <mc:Fallback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0AC0FC7C-CD5F-4FC9-95D4-099F75852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788" y="4169002"/>
                <a:ext cx="860235" cy="276999"/>
              </a:xfrm>
              <a:prstGeom prst="rect">
                <a:avLst/>
              </a:prstGeom>
              <a:blipFill>
                <a:blip r:embed="rId15"/>
                <a:stretch>
                  <a:fillRect l="-12766" t="-28889" r="-15603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文本框 60">
            <a:extLst>
              <a:ext uri="{FF2B5EF4-FFF2-40B4-BE49-F238E27FC236}">
                <a16:creationId xmlns:a16="http://schemas.microsoft.com/office/drawing/2014/main" id="{089C853B-0E7F-4E80-B0A8-56E684893C93}"/>
              </a:ext>
            </a:extLst>
          </p:cNvPr>
          <p:cNvSpPr txBox="1"/>
          <p:nvPr/>
        </p:nvSpPr>
        <p:spPr>
          <a:xfrm>
            <a:off x="1429080" y="575528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观测序列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3912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6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8|0.8|0.7|0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7|0.6|0.6|0.6|0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6|0.7|0.6|0.7|0.6|0.6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368</Words>
  <Application>Microsoft Office PowerPoint</Application>
  <PresentationFormat>宽屏</PresentationFormat>
  <Paragraphs>97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 fei</dc:creator>
  <cp:lastModifiedBy>yu fei</cp:lastModifiedBy>
  <cp:revision>22</cp:revision>
  <dcterms:created xsi:type="dcterms:W3CDTF">2019-11-21T01:52:52Z</dcterms:created>
  <dcterms:modified xsi:type="dcterms:W3CDTF">2019-11-21T06:43:32Z</dcterms:modified>
</cp:coreProperties>
</file>