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2" autoAdjust="0"/>
    <p:restoredTop sz="94660"/>
  </p:normalViewPr>
  <p:slideViewPr>
    <p:cSldViewPr snapToGrid="0">
      <p:cViewPr>
        <p:scale>
          <a:sx n="75" d="100"/>
          <a:sy n="75" d="100"/>
        </p:scale>
        <p:origin x="12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793F-9D84-4FD7-8344-9625E896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5BD3AA-BCD7-4379-A61C-52BA2DD0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E1629-D3F7-4398-9BEB-4D516B31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978E3-C0B8-4429-8381-208F1826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852D6-4F4C-438E-A798-411858A7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0F14-0BBF-4365-8210-EC852C7E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C7F3A-2CEE-490B-9FCD-2BD8B9A0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03A16-8FA5-4C25-A8F9-DB5F090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CFD7-E5EF-4CD6-AFAC-4665620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C1E54-81F2-4F73-9E14-92C6FBAB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3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7051E-AF72-4BF5-87D6-45BD6675C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1FE36-BB4F-41DD-88B4-FF78E0D4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ADBF9-7E6A-4A78-91BA-4148A7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AAA38-B26C-4D40-8305-A4B52D3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51F6-8764-4F6E-AE05-54C0CB78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6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8F3A-0FB5-43A3-AF15-0970DB3F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D21B5-7CB9-4B0F-9FD4-767DA61D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BBB15-33F7-4401-BA96-96579F09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FA8B7-FDB6-4893-BF82-6E81B73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0C422-BC3D-47D8-9459-4BE23E88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E769D-F193-492C-ACC2-9753C708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BD496-DBEA-450E-AB70-63B327FB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283E3-EACE-43AA-B9E8-D68EADC2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0B2DA-076C-420B-8D49-B0F5DDAE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0233B-A696-4005-81C4-285101B2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E0770-9F8E-4E72-81A0-1390F849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20BD-2AB3-43F9-B31D-C8C5E453B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4198F-280C-40A2-9CC9-1E0084BE5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B9CC-3EDA-4742-B033-9BDEF8B6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EB280-90B1-41A3-9ECB-00ACE49F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90EB5-ACA0-403B-BD40-477DED4C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1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2478-E184-426E-BB7C-56B13C97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89517-5418-4CEB-91D9-60EFF6DD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9894C-908B-4FCC-90EE-503B155E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CA9D52-34C5-436B-AB54-3FD4CF27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6FDEB-6811-478A-9DFC-8AB6ADF3D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373ED2-BFCF-4A24-972B-5D339F30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E56D5-671D-4D97-B2D7-8321CB88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ACE45D-15A8-4E0A-8F02-604AAD12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BB7B-BCAA-4B6D-A92F-C68FB99B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B3B87-16B5-4C2C-A247-7337762C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A9062B-FA2D-4CD8-8557-63D11804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CA35E-7AED-45EA-85CB-793DCD94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29DA3-73C4-498A-8597-AB7A541C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F1583D-4412-460F-BDCC-A317E87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FF954-EDCC-458E-BD7E-4BC564BA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A5FD7-8823-4380-BF2E-29D8AD33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12AC7-F44B-4404-92C5-43D9FD5B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F8EA3-7E7C-44AA-B43D-3FD66CEB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3CA3E-8AA6-4EA1-879B-C705A584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F93BC-77C9-4FA9-B767-1BA5D86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1687A-6984-43A7-8EFE-C97C4297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9B4A-FE58-4AC7-AD6F-A5FA07B5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713E8B-6F5C-4617-9F60-E64EA21C1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1B707-C0B7-4F42-BDFC-FE4107866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AF2F6-2B86-487A-A4A5-BC6E39C5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4D34-400E-4110-9C36-4DEF8C8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32C1C-DE19-4DE4-AD5A-D7EC3F3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4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707C67-26DF-4E53-A32D-64510BAE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EC8F8-830C-497B-8E49-B91A8FE9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30F62-63F4-4CAB-A4FD-5357C1646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4902-0372-4B21-B74B-C4A6CBC81E40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AD4F7-3D60-488D-8CE4-5548A65A6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2CAFA-513D-4E17-BE1B-DF823C29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CD81-D413-4795-8EA7-ACA5D5EA0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DEF38-3889-4F45-9C91-ADEF53F5A7F0}"/>
              </a:ext>
            </a:extLst>
          </p:cNvPr>
          <p:cNvSpPr txBox="1"/>
          <p:nvPr/>
        </p:nvSpPr>
        <p:spPr>
          <a:xfrm>
            <a:off x="954374" y="1812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预测公式：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5D47CEB-A178-45FE-8AFB-97A6030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972794"/>
          </a:xfrm>
        </p:spPr>
        <p:txBody>
          <a:bodyPr/>
          <a:lstStyle/>
          <a:p>
            <a:r>
              <a:rPr lang="en-US" altLang="zh-CN"/>
              <a:t>srilm-GoodTuring</a:t>
            </a:r>
            <a:r>
              <a:rPr lang="zh-CN" altLang="en-US"/>
              <a:t>结合</a:t>
            </a:r>
            <a:r>
              <a:rPr lang="en-US" altLang="zh-CN"/>
              <a:t>katz</a:t>
            </a:r>
            <a:r>
              <a:rPr lang="zh-CN" altLang="en-US"/>
              <a:t>回退的平滑算法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59D9A6-2791-4033-A934-4D74B52838CC}"/>
              </a:ext>
            </a:extLst>
          </p:cNvPr>
          <p:cNvSpPr txBox="1"/>
          <p:nvPr/>
        </p:nvSpPr>
        <p:spPr>
          <a:xfrm>
            <a:off x="954374" y="286906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gtmax</a:t>
            </a:r>
            <a:r>
              <a:rPr lang="zh-CN" altLang="en-US"/>
              <a:t>值判断最大似然估计是否值得信赖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A267C0-D3D2-4C22-A7C1-8B8023C39947}"/>
                  </a:ext>
                </a:extLst>
              </p:cNvPr>
              <p:cNvSpPr txBox="1"/>
              <p:nvPr/>
            </p:nvSpPr>
            <p:spPr>
              <a:xfrm>
                <a:off x="1096477" y="3536857"/>
                <a:ext cx="454560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𝑔𝑡𝑚𝑎𝑥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折扣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估计，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1 &lt;= 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) &lt;= </m:t>
                              </m:r>
                              <m:r>
                                <m:rPr>
                                  <m:nor/>
                                </m:rP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gtmax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A267C0-D3D2-4C22-A7C1-8B8023C39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77" y="3536857"/>
                <a:ext cx="4545603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1EFF900-08CA-47B3-8683-7C1B4C889840}"/>
              </a:ext>
            </a:extLst>
          </p:cNvPr>
          <p:cNvSpPr txBox="1"/>
          <p:nvPr/>
        </p:nvSpPr>
        <p:spPr>
          <a:xfrm>
            <a:off x="954374" y="47800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折扣估计：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5BAAFD-B7BB-437C-90C9-94DB2A837D44}"/>
                  </a:ext>
                </a:extLst>
              </p:cNvPr>
              <p:cNvSpPr txBox="1"/>
              <p:nvPr/>
            </p:nvSpPr>
            <p:spPr>
              <a:xfrm>
                <a:off x="1096477" y="5498908"/>
                <a:ext cx="2968313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5BAAFD-B7BB-437C-90C9-94DB2A83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77" y="5498908"/>
                <a:ext cx="2968313" cy="817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8AC392-8EE4-421F-8964-8FF8A4DE847E}"/>
                  </a:ext>
                </a:extLst>
              </p:cNvPr>
              <p:cNvSpPr txBox="1"/>
              <p:nvPr/>
            </p:nvSpPr>
            <p:spPr>
              <a:xfrm>
                <a:off x="2265680" y="1687424"/>
                <a:ext cx="371505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𝑏𝑜𝑤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/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8AC392-8EE4-421F-8964-8FF8A4DE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80" y="1687424"/>
                <a:ext cx="3715056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FB7A9FE-A523-4736-B56A-E16A29140731}"/>
              </a:ext>
            </a:extLst>
          </p:cNvPr>
          <p:cNvSpPr txBox="1"/>
          <p:nvPr/>
        </p:nvSpPr>
        <p:spPr>
          <a:xfrm>
            <a:off x="6895438" y="459534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katz</a:t>
            </a:r>
            <a:r>
              <a:rPr lang="zh-CN" altLang="en-US"/>
              <a:t>回退：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B33BE2E-8869-492E-A749-E61409AE2C04}"/>
                  </a:ext>
                </a:extLst>
              </p:cNvPr>
              <p:cNvSpPr/>
              <p:nvPr/>
            </p:nvSpPr>
            <p:spPr>
              <a:xfrm>
                <a:off x="7962397" y="4605503"/>
                <a:ext cx="1606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B33BE2E-8869-492E-A749-E61409AE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397" y="4605503"/>
                <a:ext cx="160653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F45A2D-C379-41C6-A537-9C2F48808E77}"/>
                  </a:ext>
                </a:extLst>
              </p:cNvPr>
              <p:cNvSpPr/>
              <p:nvPr/>
            </p:nvSpPr>
            <p:spPr>
              <a:xfrm>
                <a:off x="6952590" y="2193583"/>
                <a:ext cx="3876639" cy="679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+1]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F45A2D-C379-41C6-A537-9C2F48808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0" y="2193583"/>
                <a:ext cx="3876639" cy="6796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A0248EC9-38D9-4D9B-A2BC-DB7E0C8E31B5}"/>
              </a:ext>
            </a:extLst>
          </p:cNvPr>
          <p:cNvSpPr/>
          <p:nvPr/>
        </p:nvSpPr>
        <p:spPr>
          <a:xfrm>
            <a:off x="2875280" y="5405120"/>
            <a:ext cx="1189510" cy="102566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6AA2DE-7F74-4652-B80F-80B41E440F64}"/>
              </a:ext>
            </a:extLst>
          </p:cNvPr>
          <p:cNvSpPr/>
          <p:nvPr/>
        </p:nvSpPr>
        <p:spPr>
          <a:xfrm>
            <a:off x="6952590" y="2018954"/>
            <a:ext cx="3876638" cy="1025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5EFC57-039F-4025-9C76-6CC820B8B120}"/>
              </a:ext>
            </a:extLst>
          </p:cNvPr>
          <p:cNvSpPr txBox="1"/>
          <p:nvPr/>
        </p:nvSpPr>
        <p:spPr>
          <a:xfrm>
            <a:off x="2875280" y="50208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折扣率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926B60-46AB-4A1B-A453-9ECFC7E6C954}"/>
              </a:ext>
            </a:extLst>
          </p:cNvPr>
          <p:cNvSpPr txBox="1"/>
          <p:nvPr/>
        </p:nvSpPr>
        <p:spPr>
          <a:xfrm>
            <a:off x="6895438" y="156698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GoodTuring</a:t>
            </a:r>
            <a:r>
              <a:rPr lang="zh-CN" altLang="en-US" b="1">
                <a:solidFill>
                  <a:srgbClr val="00B050"/>
                </a:solidFill>
              </a:rPr>
              <a:t>新计数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1C9340-2865-428D-9653-CCF36FEA3E9B}"/>
                  </a:ext>
                </a:extLst>
              </p:cNvPr>
              <p:cNvSpPr txBox="1"/>
              <p:nvPr/>
            </p:nvSpPr>
            <p:spPr>
              <a:xfrm>
                <a:off x="6952590" y="3640118"/>
                <a:ext cx="3217419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+1]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1C9340-2865-428D-9653-CCF36FEA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0" y="3640118"/>
                <a:ext cx="3217419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03DA5B8-69FC-4296-A577-7C48C0AF74E8}"/>
              </a:ext>
            </a:extLst>
          </p:cNvPr>
          <p:cNvSpPr/>
          <p:nvPr/>
        </p:nvSpPr>
        <p:spPr>
          <a:xfrm>
            <a:off x="6952590" y="3540985"/>
            <a:ext cx="3876638" cy="808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A54560-F72D-4F33-8596-7251D492A898}"/>
              </a:ext>
            </a:extLst>
          </p:cNvPr>
          <p:cNvSpPr txBox="1"/>
          <p:nvPr/>
        </p:nvSpPr>
        <p:spPr>
          <a:xfrm>
            <a:off x="6952590" y="320581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校正因子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8BEEC9-C648-435D-89C3-027509ED77D8}"/>
              </a:ext>
            </a:extLst>
          </p:cNvPr>
          <p:cNvSpPr/>
          <p:nvPr/>
        </p:nvSpPr>
        <p:spPr>
          <a:xfrm>
            <a:off x="2042160" y="5598683"/>
            <a:ext cx="726656" cy="81714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2F2931-5DBE-4520-A70F-24DA1B64C695}"/>
              </a:ext>
            </a:extLst>
          </p:cNvPr>
          <p:cNvSpPr/>
          <p:nvPr/>
        </p:nvSpPr>
        <p:spPr>
          <a:xfrm>
            <a:off x="1854696" y="518216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</a:rPr>
              <a:t>似然估计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7C6CC7-1CED-4ABC-9319-C56C73FCE2E5}"/>
              </a:ext>
            </a:extLst>
          </p:cNvPr>
          <p:cNvSpPr txBox="1"/>
          <p:nvPr/>
        </p:nvSpPr>
        <p:spPr>
          <a:xfrm>
            <a:off x="6895438" y="508056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katz</a:t>
            </a:r>
            <a:r>
              <a:rPr lang="zh-CN" altLang="en-US"/>
              <a:t>回退权值：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508A92-582B-441F-A19B-EC4C66B1816D}"/>
                  </a:ext>
                </a:extLst>
              </p:cNvPr>
              <p:cNvSpPr/>
              <p:nvPr/>
            </p:nvSpPr>
            <p:spPr>
              <a:xfrm>
                <a:off x="7216810" y="5528223"/>
                <a:ext cx="2836802" cy="699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508A92-582B-441F-A19B-EC4C66B18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10" y="5528223"/>
                <a:ext cx="2836802" cy="699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3571E90-E80E-4010-B310-AB3D868F3A36}"/>
              </a:ext>
            </a:extLst>
          </p:cNvPr>
          <p:cNvCxnSpPr/>
          <p:nvPr/>
        </p:nvCxnSpPr>
        <p:spPr>
          <a:xfrm>
            <a:off x="6350000" y="1687424"/>
            <a:ext cx="0" cy="4459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13220F06-41FC-4350-9B4E-656245DE4D55}"/>
              </a:ext>
            </a:extLst>
          </p:cNvPr>
          <p:cNvSpPr/>
          <p:nvPr/>
        </p:nvSpPr>
        <p:spPr>
          <a:xfrm>
            <a:off x="2042160" y="2419292"/>
            <a:ext cx="4175433" cy="387003"/>
          </a:xfrm>
          <a:prstGeom prst="wedgeRectCallout">
            <a:avLst>
              <a:gd name="adj1" fmla="val -6668"/>
              <a:gd name="adj2" fmla="val -81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训练集未出现的</a:t>
            </a:r>
            <a:r>
              <a:rPr lang="en-US" altLang="zh-CN" sz="1600" b="1"/>
              <a:t>n-gram</a:t>
            </a:r>
            <a:r>
              <a:rPr lang="zh-CN" altLang="en-US" sz="1600" b="1"/>
              <a:t>（注意对数变加法）</a:t>
            </a:r>
          </a:p>
        </p:txBody>
      </p:sp>
      <p:sp>
        <p:nvSpPr>
          <p:cNvPr id="30" name="对话气泡: 矩形 29">
            <a:extLst>
              <a:ext uri="{FF2B5EF4-FFF2-40B4-BE49-F238E27FC236}">
                <a16:creationId xmlns:a16="http://schemas.microsoft.com/office/drawing/2014/main" id="{0D2FBC8F-DC70-40E6-BD69-ED9863F69A54}"/>
              </a:ext>
            </a:extLst>
          </p:cNvPr>
          <p:cNvSpPr/>
          <p:nvPr/>
        </p:nvSpPr>
        <p:spPr>
          <a:xfrm>
            <a:off x="3482794" y="1229113"/>
            <a:ext cx="2735263" cy="366007"/>
          </a:xfrm>
          <a:prstGeom prst="wedgeRectCallout">
            <a:avLst>
              <a:gd name="adj1" fmla="val -17118"/>
              <a:gd name="adj2" fmla="val 835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训练集出现过的</a:t>
            </a:r>
            <a:r>
              <a:rPr lang="en-US" altLang="zh-CN" sz="1600" b="1"/>
              <a:t>n-gram</a:t>
            </a:r>
            <a:endParaRPr lang="zh-CN" altLang="en-US" sz="1600" b="1"/>
          </a:p>
        </p:txBody>
      </p:sp>
      <p:sp>
        <p:nvSpPr>
          <p:cNvPr id="31" name="对话气泡: 矩形 30">
            <a:extLst>
              <a:ext uri="{FF2B5EF4-FFF2-40B4-BE49-F238E27FC236}">
                <a16:creationId xmlns:a16="http://schemas.microsoft.com/office/drawing/2014/main" id="{6C2D8783-124E-49A4-94C7-0D7CC1F07C21}"/>
              </a:ext>
            </a:extLst>
          </p:cNvPr>
          <p:cNvSpPr/>
          <p:nvPr/>
        </p:nvSpPr>
        <p:spPr>
          <a:xfrm>
            <a:off x="3039224" y="3282886"/>
            <a:ext cx="2735263" cy="366007"/>
          </a:xfrm>
          <a:prstGeom prst="wedgeRectCallout">
            <a:avLst>
              <a:gd name="adj1" fmla="val -33833"/>
              <a:gd name="adj2" fmla="val 80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可用似然估计计算概率的</a:t>
            </a:r>
          </a:p>
        </p:txBody>
      </p:sp>
      <p:sp>
        <p:nvSpPr>
          <p:cNvPr id="32" name="对话气泡: 矩形 31">
            <a:extLst>
              <a:ext uri="{FF2B5EF4-FFF2-40B4-BE49-F238E27FC236}">
                <a16:creationId xmlns:a16="http://schemas.microsoft.com/office/drawing/2014/main" id="{08967653-26B5-40A5-AE2D-278A4AD3D2E5}"/>
              </a:ext>
            </a:extLst>
          </p:cNvPr>
          <p:cNvSpPr/>
          <p:nvPr/>
        </p:nvSpPr>
        <p:spPr>
          <a:xfrm>
            <a:off x="2980387" y="4697737"/>
            <a:ext cx="3057266" cy="366007"/>
          </a:xfrm>
          <a:prstGeom prst="wedgeRectCallout">
            <a:avLst>
              <a:gd name="adj1" fmla="val -31233"/>
              <a:gd name="adj2" fmla="val -80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可用打折的似然估计计算概率的</a:t>
            </a:r>
          </a:p>
        </p:txBody>
      </p:sp>
    </p:spTree>
    <p:extLst>
      <p:ext uri="{BB962C8B-B14F-4D97-AF65-F5344CB8AC3E}">
        <p14:creationId xmlns:p14="http://schemas.microsoft.com/office/powerpoint/2010/main" val="184368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102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srilm-GoodTuring结合katz回退的平滑算法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srilm-GoodTuring结合katz回退的平滑算法</dc:title>
  <dc:creator>yu fei</dc:creator>
  <cp:lastModifiedBy>yu fei</cp:lastModifiedBy>
  <cp:revision>10</cp:revision>
  <dcterms:created xsi:type="dcterms:W3CDTF">2019-12-31T02:17:03Z</dcterms:created>
  <dcterms:modified xsi:type="dcterms:W3CDTF">2019-12-31T15:10:55Z</dcterms:modified>
</cp:coreProperties>
</file>