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3B38-0306-154E-8DDE-FF6339271E85}" type="datetimeFigureOut">
              <a:rPr kumimoji="1" lang="zh-CN" altLang="en-US" smtClean="0"/>
              <a:t>2020/1/3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02E9-E442-5D4A-A8DE-43579978A9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069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3B38-0306-154E-8DDE-FF6339271E85}" type="datetimeFigureOut">
              <a:rPr kumimoji="1" lang="zh-CN" altLang="en-US" smtClean="0"/>
              <a:t>2020/1/3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02E9-E442-5D4A-A8DE-43579978A9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3689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3B38-0306-154E-8DDE-FF6339271E85}" type="datetimeFigureOut">
              <a:rPr kumimoji="1" lang="zh-CN" altLang="en-US" smtClean="0"/>
              <a:t>2020/1/3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02E9-E442-5D4A-A8DE-43579978A9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4041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3B38-0306-154E-8DDE-FF6339271E85}" type="datetimeFigureOut">
              <a:rPr kumimoji="1" lang="zh-CN" altLang="en-US" smtClean="0"/>
              <a:t>2020/1/3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02E9-E442-5D4A-A8DE-43579978A9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012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3B38-0306-154E-8DDE-FF6339271E85}" type="datetimeFigureOut">
              <a:rPr kumimoji="1" lang="zh-CN" altLang="en-US" smtClean="0"/>
              <a:t>2020/1/3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02E9-E442-5D4A-A8DE-43579978A9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045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3B38-0306-154E-8DDE-FF6339271E85}" type="datetimeFigureOut">
              <a:rPr kumimoji="1" lang="zh-CN" altLang="en-US" smtClean="0"/>
              <a:t>2020/1/3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02E9-E442-5D4A-A8DE-43579978A9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015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3B38-0306-154E-8DDE-FF6339271E85}" type="datetimeFigureOut">
              <a:rPr kumimoji="1" lang="zh-CN" altLang="en-US" smtClean="0"/>
              <a:t>2020/1/3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02E9-E442-5D4A-A8DE-43579978A9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3898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3B38-0306-154E-8DDE-FF6339271E85}" type="datetimeFigureOut">
              <a:rPr kumimoji="1" lang="zh-CN" altLang="en-US" smtClean="0"/>
              <a:t>2020/1/3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02E9-E442-5D4A-A8DE-43579978A9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766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3B38-0306-154E-8DDE-FF6339271E85}" type="datetimeFigureOut">
              <a:rPr kumimoji="1" lang="zh-CN" altLang="en-US" smtClean="0"/>
              <a:t>2020/1/3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02E9-E442-5D4A-A8DE-43579978A9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400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3B38-0306-154E-8DDE-FF6339271E85}" type="datetimeFigureOut">
              <a:rPr kumimoji="1" lang="zh-CN" altLang="en-US" smtClean="0"/>
              <a:t>2020/1/3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02E9-E442-5D4A-A8DE-43579978A9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063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3B38-0306-154E-8DDE-FF6339271E85}" type="datetimeFigureOut">
              <a:rPr kumimoji="1" lang="zh-CN" altLang="en-US" smtClean="0"/>
              <a:t>2020/1/3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02E9-E442-5D4A-A8DE-43579978A9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460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53B38-0306-154E-8DDE-FF6339271E85}" type="datetimeFigureOut">
              <a:rPr kumimoji="1" lang="zh-CN" altLang="en-US" smtClean="0"/>
              <a:t>2020/1/3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702E9-E442-5D4A-A8DE-43579978A9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45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语言模型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/>
              <a:t>baiziyu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1650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n-gram</a:t>
            </a:r>
            <a:r>
              <a:rPr kumimoji="1" lang="zh-CN" altLang="en-US" dirty="0"/>
              <a:t>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801140" y="2397642"/>
                <a:ext cx="3416448" cy="7561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)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nary>
                        <m:naryPr>
                          <m:chr m:val="∏"/>
                          <m:ctrlPr>
                            <a:rPr kumimoji="1" lang="is-IS" altLang="zh-CN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=2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p>
                        <m:e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140" y="2397642"/>
                <a:ext cx="3416448" cy="756169"/>
              </a:xfrm>
              <a:prstGeom prst="rect">
                <a:avLst/>
              </a:prstGeom>
              <a:blipFill rotWithShape="0">
                <a:blip r:embed="rId2"/>
                <a:stretch>
                  <a:fillRect b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838200" y="3552678"/>
                <a:ext cx="10773334" cy="3875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𝑃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zh-CN" altLang="en-US" dirty="0"/>
                  <a:t>可以看作初始概率分布，而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|</m:t>
                    </m:r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</m:t>
                        </m:r>
                      </m:sup>
                    </m:sSubSup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zh-CN" altLang="en-US" dirty="0"/>
                  <a:t>是状态转移概率，其中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</m:t>
                        </m:r>
                      </m:sup>
                    </m:sSubSup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+2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…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552678"/>
                <a:ext cx="10773334" cy="387542"/>
              </a:xfrm>
              <a:prstGeom prst="rect">
                <a:avLst/>
              </a:prstGeom>
              <a:blipFill rotWithShape="0">
                <a:blip r:embed="rId3"/>
                <a:stretch>
                  <a:fillRect t="-4762" b="-253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9859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n-gram</a:t>
            </a:r>
            <a:r>
              <a:rPr kumimoji="1" lang="zh-CN" altLang="en-US" dirty="0"/>
              <a:t>模型预测和训练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762693" y="1847350"/>
                <a:ext cx="2901628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zh-CN" b="0" dirty="0"/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𝑠</m:t>
                        </m:r>
                      </m:e>
                    </m:d>
                    <m:r>
                      <a:rPr kumimoji="1" lang="en-US" altLang="zh-CN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kumimoji="1" lang="is-I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0" i="1" smtClean="0"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𝑙</m:t>
                        </m:r>
                      </m:sup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,…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693" y="1847350"/>
                <a:ext cx="2901628" cy="299249"/>
              </a:xfrm>
              <a:prstGeom prst="rect">
                <a:avLst/>
              </a:prstGeom>
              <a:blipFill rotWithShape="0">
                <a:blip r:embed="rId2"/>
                <a:stretch>
                  <a:fillRect l="-4832" t="-155102" r="-2941" b="-2469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762693" y="3641542"/>
                <a:ext cx="2339230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zh-CN" b="0" dirty="0"/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𝑠</m:t>
                        </m:r>
                      </m:e>
                    </m:d>
                    <m:r>
                      <a:rPr kumimoji="1" lang="en-US" altLang="zh-CN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kumimoji="1" lang="is-I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0" i="1" smtClean="0"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𝑙</m:t>
                        </m:r>
                      </m:sup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693" y="3641542"/>
                <a:ext cx="2339230" cy="299249"/>
              </a:xfrm>
              <a:prstGeom prst="rect">
                <a:avLst/>
              </a:prstGeom>
              <a:blipFill rotWithShape="0">
                <a:blip r:embed="rId3"/>
                <a:stretch>
                  <a:fillRect l="-5990" t="-155102" r="-3906" b="-2469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762693" y="4529858"/>
                <a:ext cx="2882264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zh-CN" b="0" dirty="0"/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𝑠</m:t>
                        </m:r>
                      </m:e>
                    </m:d>
                    <m:r>
                      <a:rPr kumimoji="1" lang="en-US" altLang="zh-CN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kumimoji="1" lang="is-I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0" i="1" smtClean="0"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𝑙</m:t>
                        </m:r>
                      </m:sup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−2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693" y="4529858"/>
                <a:ext cx="2882264" cy="299249"/>
              </a:xfrm>
              <a:prstGeom prst="rect">
                <a:avLst/>
              </a:prstGeom>
              <a:blipFill rotWithShape="0">
                <a:blip r:embed="rId4"/>
                <a:stretch>
                  <a:fillRect l="-4863" t="-155102" r="-2960" b="-2469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5664321" y="18473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，其中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101923" y="362771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，其中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648546" y="45298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，其中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5880757" y="3460902"/>
                <a:ext cx="3120791" cy="7029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𝑐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mr-IN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𝑐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757" y="3460902"/>
                <a:ext cx="3120791" cy="70294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6415929" y="4363049"/>
                <a:ext cx="4208332" cy="7029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charset="0"/>
                        </a:rPr>
                        <m:t>𝑝</m:t>
                      </m:r>
                      <m:r>
                        <a:rPr kumimoji="1" lang="en-US" altLang="zh-CN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i="1">
                          <a:latin typeface="Cambria Math" charset="0"/>
                        </a:rPr>
                        <m:t>|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zh-CN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zh-CN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  <m:r>
                        <a:rPr kumimoji="1" lang="en-US" altLang="zh-CN" i="1">
                          <a:latin typeface="Cambria Math" charset="0"/>
                        </a:rPr>
                        <m:t>)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𝑐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mr-IN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𝑐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−2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929" y="4363049"/>
                <a:ext cx="4208332" cy="70294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6525709" y="1679579"/>
                <a:ext cx="3789114" cy="7029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𝑐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mr-IN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𝑐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709" y="1679579"/>
                <a:ext cx="3789114" cy="70294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989478" y="1823417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n-gram</a:t>
            </a:r>
            <a:r>
              <a:rPr kumimoji="1" lang="zh-CN" altLang="en-US" dirty="0"/>
              <a:t>模型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991613" y="2725564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1-gram</a:t>
            </a:r>
            <a:r>
              <a:rPr kumimoji="1" lang="zh-CN" altLang="en-US" dirty="0"/>
              <a:t>模型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023140" y="3627711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2-gram</a:t>
            </a:r>
            <a:r>
              <a:rPr kumimoji="1" lang="zh-CN" altLang="en-US" dirty="0"/>
              <a:t>模型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023140" y="4529858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3-gram</a:t>
            </a:r>
            <a:r>
              <a:rPr kumimoji="1" lang="zh-CN" altLang="en-US" dirty="0"/>
              <a:t>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2762693" y="2759089"/>
                <a:ext cx="1809021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zh-CN" b="0" dirty="0"/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𝑠</m:t>
                        </m:r>
                      </m:e>
                    </m:d>
                    <m:r>
                      <a:rPr kumimoji="1" lang="en-US" altLang="zh-CN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kumimoji="1" lang="is-I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0" i="1" smtClean="0"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𝑙</m:t>
                        </m:r>
                      </m:sup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693" y="2759089"/>
                <a:ext cx="1809021" cy="299249"/>
              </a:xfrm>
              <a:prstGeom prst="rect">
                <a:avLst/>
              </a:prstGeom>
              <a:blipFill rotWithShape="0">
                <a:blip r:embed="rId8"/>
                <a:stretch>
                  <a:fillRect l="-7744" t="-157143" r="-5387" b="-2448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/>
          <p:cNvSpPr txBox="1"/>
          <p:nvPr/>
        </p:nvSpPr>
        <p:spPr>
          <a:xfrm>
            <a:off x="5101923" y="27452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，其中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5880757" y="2652103"/>
                <a:ext cx="1701491" cy="4963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b="0" dirty="0"/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</a:rPr>
                      <m:t>)=</m:t>
                    </m:r>
                    <m:f>
                      <m:fPr>
                        <m:ctrlPr>
                          <a:rPr kumimoji="1" lang="mr-IN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charset="0"/>
                          </a:rPr>
                          <m:t>𝑐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charset="0"/>
                          </a:rPr>
                          <m:t>𝑁</m:t>
                        </m:r>
                      </m:den>
                    </m:f>
                    <m:r>
                      <a:rPr kumimoji="1" lang="en-US" altLang="zh-CN" b="0" i="0" smtClean="0">
                        <a:latin typeface="Cambria Math" charset="0"/>
                      </a:rPr>
                      <m:t>,</m:t>
                    </m:r>
                  </m:oMath>
                </a14:m>
                <a:r>
                  <a:rPr lang="en-US" altLang="zh-CN" dirty="0"/>
                  <a:t>N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757" y="2652103"/>
                <a:ext cx="1701491" cy="496354"/>
              </a:xfrm>
              <a:prstGeom prst="rect">
                <a:avLst/>
              </a:prstGeom>
              <a:blipFill rotWithShape="0">
                <a:blip r:embed="rId9"/>
                <a:stretch>
                  <a:fillRect l="-3226" r="-2509" b="-86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/>
          <p:cNvSpPr txBox="1"/>
          <p:nvPr/>
        </p:nvSpPr>
        <p:spPr>
          <a:xfrm>
            <a:off x="7433388" y="272556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为训练语料总词数</a:t>
            </a:r>
          </a:p>
        </p:txBody>
      </p:sp>
    </p:spTree>
    <p:extLst>
      <p:ext uri="{BB962C8B-B14F-4D97-AF65-F5344CB8AC3E}">
        <p14:creationId xmlns:p14="http://schemas.microsoft.com/office/powerpoint/2010/main" val="852747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41833"/>
            <a:ext cx="10515600" cy="900516"/>
          </a:xfrm>
        </p:spPr>
        <p:txBody>
          <a:bodyPr/>
          <a:lstStyle/>
          <a:p>
            <a:r>
              <a:rPr kumimoji="1" lang="en-US" altLang="zh-CN" dirty="0"/>
              <a:t>n-gram</a:t>
            </a:r>
            <a:r>
              <a:rPr kumimoji="1" lang="zh-CN" altLang="en-US" dirty="0"/>
              <a:t>平滑</a:t>
            </a:r>
            <a:r>
              <a:rPr kumimoji="1" lang="en-US" altLang="zh-CN" dirty="0"/>
              <a:t>-</a:t>
            </a:r>
            <a:r>
              <a:rPr kumimoji="1" lang="zh-CN" altLang="en-US" dirty="0"/>
              <a:t>插值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86732" y="1084495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1-gram</a:t>
            </a:r>
            <a:r>
              <a:rPr kumimoji="1" lang="zh-CN" altLang="en-US" b="1" dirty="0"/>
              <a:t>模型的插值</a:t>
            </a:r>
          </a:p>
        </p:txBody>
      </p:sp>
      <p:grpSp>
        <p:nvGrpSpPr>
          <p:cNvPr id="13" name="组 12"/>
          <p:cNvGrpSpPr/>
          <p:nvPr/>
        </p:nvGrpSpPr>
        <p:grpSpPr>
          <a:xfrm>
            <a:off x="786732" y="1515543"/>
            <a:ext cx="4299126" cy="2082179"/>
            <a:chOff x="2823039" y="2094167"/>
            <a:chExt cx="4299126" cy="20821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2823039" y="2094167"/>
                  <a:ext cx="3201069" cy="5186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1" i="1" smtClean="0">
                            <a:latin typeface="Cambria Math" charset="0"/>
                          </a:rPr>
                          <m:t>𝑷</m:t>
                        </m:r>
                        <m:d>
                          <m:d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𝒕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b="1" i="1" smtClean="0">
                            <a:latin typeface="Cambria Math" charset="0"/>
                          </a:rPr>
                          <m:t>=</m:t>
                        </m:r>
                        <m:r>
                          <a:rPr kumimoji="1" lang="en-US" altLang="zh-CN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𝝀</m:t>
                        </m:r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𝑷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𝑴𝑳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1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𝒕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+(</m:t>
                        </m:r>
                        <m:r>
                          <a:rPr kumimoji="1" lang="en-US" altLang="zh-CN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</m:t>
                        </m:r>
                        <m:r>
                          <a:rPr kumimoji="1" lang="en-US" altLang="zh-CN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kumimoji="1" lang="en-US" altLang="zh-CN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𝝀</m:t>
                        </m:r>
                        <m:r>
                          <a:rPr kumimoji="1" lang="en-US" altLang="zh-CN" b="1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  <m:f>
                          <m:fPr>
                            <m:ctrlPr>
                              <a:rPr kumimoji="1" lang="mr-IN" altLang="zh-CN" b="1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𝟏</m:t>
                            </m:r>
                          </m:num>
                          <m:den>
                            <m:r>
                              <a:rPr kumimoji="1" lang="en-US" altLang="zh-CN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𝑵</m:t>
                            </m:r>
                          </m:den>
                        </m:f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039" y="2094167"/>
                  <a:ext cx="3201069" cy="51860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2823039" y="2681702"/>
                  <a:ext cx="1916358" cy="6181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𝑀𝐿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mr-IN" altLang="zh-CN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𝑐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num>
                          <m:den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𝑁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039" y="2681702"/>
                  <a:ext cx="1916358" cy="61811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2823039" y="3368751"/>
                  <a:ext cx="8026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𝑐</m:t>
                        </m:r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039" y="3368751"/>
                  <a:ext cx="802656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3625695" y="3368751"/>
                  <a:ext cx="3204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dirty="0"/>
                    <a:t>表示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kumimoji="1" lang="zh-CN" altLang="en-US" dirty="0"/>
                    <a:t>在训练语料中出现次数</a:t>
                  </a:r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5695" y="3368751"/>
                  <a:ext cx="320466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521" t="-8197" r="-1331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2823039" y="3807014"/>
                  <a:ext cx="4211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039" y="3807014"/>
                  <a:ext cx="421141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文本框 10"/>
            <p:cNvSpPr txBox="1"/>
            <p:nvPr/>
          </p:nvSpPr>
          <p:spPr>
            <a:xfrm>
              <a:off x="3244180" y="3807014"/>
              <a:ext cx="3877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表示词语总数，也称为训练语料规模</a:t>
              </a:r>
            </a:p>
          </p:txBody>
        </p:sp>
      </p:grpSp>
      <p:grpSp>
        <p:nvGrpSpPr>
          <p:cNvPr id="28" name="组 27"/>
          <p:cNvGrpSpPr/>
          <p:nvPr/>
        </p:nvGrpSpPr>
        <p:grpSpPr>
          <a:xfrm>
            <a:off x="5783813" y="780826"/>
            <a:ext cx="5577040" cy="3484940"/>
            <a:chOff x="5783813" y="1265642"/>
            <a:chExt cx="5577040" cy="3484940"/>
          </a:xfrm>
        </p:grpSpPr>
        <p:sp>
          <p:nvSpPr>
            <p:cNvPr id="4" name="文本框 3"/>
            <p:cNvSpPr txBox="1"/>
            <p:nvPr/>
          </p:nvSpPr>
          <p:spPr>
            <a:xfrm>
              <a:off x="5783813" y="1265642"/>
              <a:ext cx="2117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/>
                <a:t>2-gram</a:t>
              </a:r>
              <a:r>
                <a:rPr kumimoji="1" lang="zh-CN" altLang="en-US" b="1" dirty="0"/>
                <a:t>模型的插值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5783813" y="1864281"/>
                  <a:ext cx="471494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1" i="1" smtClean="0">
                            <a:latin typeface="Cambria Math" charset="0"/>
                          </a:rPr>
                          <m:t>𝑷</m:t>
                        </m:r>
                        <m:d>
                          <m:d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𝒕</m:t>
                                </m:r>
                              </m:sub>
                            </m:sSub>
                            <m:r>
                              <a:rPr kumimoji="1" lang="en-US" altLang="zh-CN" b="1" i="1" smtClean="0">
                                <a:latin typeface="Cambria Math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𝒕</m:t>
                                </m:r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b="1" i="1" smtClean="0">
                            <a:latin typeface="Cambria Math" charset="0"/>
                          </a:rPr>
                          <m:t>=</m:t>
                        </m:r>
                        <m:r>
                          <a:rPr kumimoji="1" lang="en-US" altLang="zh-CN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𝝀</m:t>
                        </m:r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𝑷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𝑴𝑳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𝒕</m:t>
                                </m:r>
                              </m:sub>
                            </m:sSub>
                            <m:r>
                              <a:rPr kumimoji="1" lang="en-US" altLang="zh-CN" b="1" i="1">
                                <a:latin typeface="Cambria Math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𝒕</m:t>
                                </m:r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+(</m:t>
                        </m:r>
                        <m:r>
                          <a:rPr kumimoji="1" lang="en-US" altLang="zh-CN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</m:t>
                        </m:r>
                        <m:r>
                          <a:rPr kumimoji="1" lang="en-US" altLang="zh-CN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kumimoji="1" lang="en-US" altLang="zh-CN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𝝀</m:t>
                        </m:r>
                        <m:r>
                          <a:rPr kumimoji="1" lang="en-US" altLang="zh-CN" b="1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  <m:r>
                          <a:rPr kumimoji="1" lang="en-US" altLang="zh-CN" b="1" i="1">
                            <a:latin typeface="Cambria Math" charset="0"/>
                          </a:rPr>
                          <m:t>𝑷</m:t>
                        </m:r>
                        <m:d>
                          <m:d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𝒕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3813" y="1864281"/>
                  <a:ext cx="4714945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517" t="-2174" b="-326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/>
                <p:cNvSpPr/>
                <p:nvPr/>
              </p:nvSpPr>
              <p:spPr>
                <a:xfrm>
                  <a:off x="5783813" y="2370587"/>
                  <a:ext cx="3509743" cy="7009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𝑀𝐿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b="0" i="1" smtClean="0">
                            <a:latin typeface="Cambria Math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mr-IN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i="1">
                                <a:latin typeface="Cambria Math" charset="0"/>
                              </a:rPr>
                              <m:t>𝑐</m:t>
                            </m:r>
                            <m:r>
                              <a:rPr kumimoji="1" lang="en-US" altLang="zh-CN" i="1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charset="0"/>
                              </a:rPr>
                              <m:t>)</m:t>
                            </m:r>
                          </m:num>
                          <m:den>
                            <m:nary>
                              <m:naryPr>
                                <m:chr m:val="∑"/>
                                <m:supHide m:val="on"/>
                                <m:ctrlPr>
                                  <a:rPr kumimoji="1" lang="mr-IN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𝑐</m:t>
                                </m:r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)</m:t>
                                </m:r>
                              </m:e>
                            </m:nary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3813" y="2370587"/>
                  <a:ext cx="3509743" cy="70096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/>
                <p:cNvSpPr/>
                <p:nvPr/>
              </p:nvSpPr>
              <p:spPr>
                <a:xfrm>
                  <a:off x="5783813" y="3118177"/>
                  <a:ext cx="13588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i="1" smtClean="0">
                            <a:latin typeface="Cambria Math" charset="0"/>
                          </a:rPr>
                          <m:t>𝑐</m:t>
                        </m:r>
                        <m:r>
                          <a:rPr kumimoji="1" lang="en-US" altLang="zh-CN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𝑡</m:t>
                            </m:r>
                            <m:r>
                              <a:rPr kumimoji="1" lang="en-US" altLang="zh-CN" i="1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3813" y="3118177"/>
                  <a:ext cx="1358834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7053392" y="3118177"/>
                  <a:ext cx="43074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dirty="0"/>
                    <a:t>表示接续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kumimoji="1" lang="en-US" altLang="zh-CN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  <m:r>
                        <a:rPr kumimoji="1" lang="en-US" altLang="zh-CN" i="1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kumimoji="1" lang="zh-CN" altLang="en-US" dirty="0"/>
                    <a:t>在训练语料中出现次数</a:t>
                  </a:r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3392" y="3118177"/>
                  <a:ext cx="4307461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132" t="-9836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/>
                <p:cNvSpPr/>
                <p:nvPr/>
              </p:nvSpPr>
              <p:spPr>
                <a:xfrm>
                  <a:off x="5800548" y="3546660"/>
                  <a:ext cx="1676998" cy="8007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kumimoji="1" lang="mr-IN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𝑐</m:t>
                            </m:r>
                            <m:r>
                              <a:rPr kumimoji="1" lang="en-US" altLang="zh-CN" i="1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矩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0548" y="3546660"/>
                  <a:ext cx="1676998" cy="8007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7375912" y="3762360"/>
                  <a:ext cx="35105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dirty="0"/>
                    <a:t>表示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zh-CN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kumimoji="1" lang="zh-CN" altLang="en-US" dirty="0"/>
                    <a:t>在训练语料中出现次数</a:t>
                  </a:r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5912" y="3762360"/>
                  <a:ext cx="3510513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563" t="-10000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/>
                <p:cNvSpPr/>
                <p:nvPr/>
              </p:nvSpPr>
              <p:spPr>
                <a:xfrm>
                  <a:off x="5783813" y="4379864"/>
                  <a:ext cx="8370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i="1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矩形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3813" y="4379864"/>
                  <a:ext cx="837089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文本框 20"/>
            <p:cNvSpPr txBox="1"/>
            <p:nvPr/>
          </p:nvSpPr>
          <p:spPr>
            <a:xfrm>
              <a:off x="6514117" y="4381250"/>
              <a:ext cx="27895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为</a:t>
              </a:r>
              <a:r>
                <a:rPr kumimoji="1" lang="en-US" altLang="zh-CN" dirty="0"/>
                <a:t>1-gram</a:t>
              </a:r>
              <a:r>
                <a:rPr kumimoji="1" lang="zh-CN" altLang="en-US" dirty="0"/>
                <a:t>模型的插值结果</a:t>
              </a:r>
            </a:p>
          </p:txBody>
        </p:sp>
      </p:grpSp>
      <p:grpSp>
        <p:nvGrpSpPr>
          <p:cNvPr id="33" name="组 32"/>
          <p:cNvGrpSpPr/>
          <p:nvPr/>
        </p:nvGrpSpPr>
        <p:grpSpPr>
          <a:xfrm>
            <a:off x="780083" y="3966779"/>
            <a:ext cx="11141244" cy="2640589"/>
            <a:chOff x="780083" y="3966779"/>
            <a:chExt cx="11141244" cy="2640589"/>
          </a:xfrm>
        </p:grpSpPr>
        <p:sp>
          <p:nvSpPr>
            <p:cNvPr id="5" name="文本框 4"/>
            <p:cNvSpPr txBox="1"/>
            <p:nvPr/>
          </p:nvSpPr>
          <p:spPr>
            <a:xfrm>
              <a:off x="786732" y="3966779"/>
              <a:ext cx="2117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/>
                <a:t>3-gram</a:t>
              </a:r>
              <a:r>
                <a:rPr kumimoji="1" lang="zh-CN" altLang="en-US" b="1" dirty="0"/>
                <a:t>模型的插值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821249" y="4578966"/>
                  <a:ext cx="715670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1" i="1" smtClean="0">
                            <a:latin typeface="Cambria Math" charset="0"/>
                          </a:rPr>
                          <m:t>𝑷</m:t>
                        </m:r>
                        <m:d>
                          <m:d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𝒕</m:t>
                                </m:r>
                              </m:sub>
                            </m:sSub>
                            <m:r>
                              <a:rPr kumimoji="1" lang="en-US" altLang="zh-CN" b="1" i="1" smtClean="0">
                                <a:latin typeface="Cambria Math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kumimoji="1" lang="en-US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1" i="1">
                                        <a:latin typeface="Cambria Math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kumimoji="1" lang="en-US" altLang="zh-CN" b="1" i="1">
                                        <a:latin typeface="Cambria Math" charset="0"/>
                                      </a:rPr>
                                      <m:t>𝒕</m:t>
                                    </m:r>
                                    <m:r>
                                      <a:rPr kumimoji="1" lang="en-US" altLang="zh-CN" b="1" i="1">
                                        <a:latin typeface="Cambria Math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zh-CN" b="1" i="1" smtClean="0">
                                        <a:latin typeface="Cambria Math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𝒕</m:t>
                                </m:r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b="1" i="1" smtClean="0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𝝀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𝑷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𝑴𝑳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𝒕</m:t>
                                </m:r>
                              </m:sub>
                            </m:sSub>
                            <m:r>
                              <a:rPr kumimoji="1" lang="en-US" altLang="zh-CN" b="1" i="1">
                                <a:latin typeface="Cambria Math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kumimoji="1" lang="en-US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1" i="1">
                                        <a:latin typeface="Cambria Math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kumimoji="1" lang="en-US" altLang="zh-CN" b="1" i="1">
                                        <a:latin typeface="Cambria Math" charset="0"/>
                                      </a:rPr>
                                      <m:t>𝒕</m:t>
                                    </m:r>
                                    <m:r>
                                      <a:rPr kumimoji="1" lang="en-US" altLang="zh-CN" b="1" i="1">
                                        <a:latin typeface="Cambria Math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zh-CN" b="1" i="1">
                                        <a:latin typeface="Cambria Math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𝒕</m:t>
                                </m:r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𝝀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𝟐</m:t>
                            </m:r>
                          </m:sub>
                        </m:sSub>
                        <m:r>
                          <a:rPr kumimoji="1" lang="en-US" altLang="zh-CN" b="1" i="1">
                            <a:latin typeface="Cambria Math" charset="0"/>
                          </a:rPr>
                          <m:t>𝑷</m:t>
                        </m:r>
                        <m:d>
                          <m:d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𝒕</m:t>
                                </m:r>
                              </m:sub>
                            </m:sSub>
                            <m:r>
                              <a:rPr kumimoji="1" lang="en-US" altLang="zh-CN" b="1" i="1">
                                <a:latin typeface="Cambria Math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𝒕</m:t>
                                </m:r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b="1" i="1" smtClean="0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𝝀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𝟑</m:t>
                            </m:r>
                          </m:sub>
                        </m:sSub>
                        <m:r>
                          <a:rPr kumimoji="1" lang="en-US" altLang="zh-CN" b="1" i="1">
                            <a:latin typeface="Cambria Math" charset="0"/>
                          </a:rPr>
                          <m:t>𝑷</m:t>
                        </m:r>
                        <m:d>
                          <m:d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𝒕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249" y="4578966"/>
                  <a:ext cx="7156703" cy="27699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70" t="-2174" b="-326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/>
                <p:cNvSpPr/>
                <p:nvPr/>
              </p:nvSpPr>
              <p:spPr>
                <a:xfrm>
                  <a:off x="821249" y="4917115"/>
                  <a:ext cx="17981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zh-CN" dirty="0"/>
                    <a:t>+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altLang="zh-CN" dirty="0"/>
                    <a:t>=1</a:t>
                  </a:r>
                  <a:r>
                    <a:rPr lang="zh-CN" altLang="en-US" dirty="0"/>
                    <a:t>，</a:t>
                  </a:r>
                </a:p>
              </p:txBody>
            </p:sp>
          </mc:Choice>
          <mc:Fallback xmlns="">
            <p:sp>
              <p:nvSpPr>
                <p:cNvPr id="22" name="矩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249" y="4917115"/>
                  <a:ext cx="1798185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t="-10000" r="-2034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/>
                <p:cNvSpPr/>
                <p:nvPr/>
              </p:nvSpPr>
              <p:spPr>
                <a:xfrm>
                  <a:off x="2345438" y="4917115"/>
                  <a:ext cx="13804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i="1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3" name="矩形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5438" y="4917115"/>
                  <a:ext cx="1380441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矩形 23"/>
            <p:cNvSpPr/>
            <p:nvPr/>
          </p:nvSpPr>
          <p:spPr>
            <a:xfrm>
              <a:off x="3578490" y="4917115"/>
              <a:ext cx="30203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dirty="0"/>
                <a:t>为</a:t>
              </a:r>
              <a:r>
                <a:rPr kumimoji="1" lang="en-US" altLang="zh-CN" dirty="0"/>
                <a:t>2-gram</a:t>
              </a:r>
              <a:r>
                <a:rPr kumimoji="1" lang="zh-CN" altLang="en-US" dirty="0"/>
                <a:t>模型的插值结果，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/>
                <p:cNvSpPr/>
                <p:nvPr/>
              </p:nvSpPr>
              <p:spPr>
                <a:xfrm>
                  <a:off x="6325929" y="4915729"/>
                  <a:ext cx="8370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i="1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矩形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5929" y="4915729"/>
                  <a:ext cx="837089" cy="36933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文本框 25"/>
            <p:cNvSpPr txBox="1"/>
            <p:nvPr/>
          </p:nvSpPr>
          <p:spPr>
            <a:xfrm>
              <a:off x="7056233" y="4917115"/>
              <a:ext cx="27895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为</a:t>
              </a:r>
              <a:r>
                <a:rPr kumimoji="1" lang="en-US" altLang="zh-CN" dirty="0"/>
                <a:t>1-gram</a:t>
              </a:r>
              <a:r>
                <a:rPr kumimoji="1" lang="zh-CN" altLang="en-US" dirty="0"/>
                <a:t>模型的插值结果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/>
                <p:cNvSpPr/>
                <p:nvPr/>
              </p:nvSpPr>
              <p:spPr>
                <a:xfrm>
                  <a:off x="780083" y="5331470"/>
                  <a:ext cx="4622099" cy="7009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𝑀𝐿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−2</m:t>
                                    </m:r>
                                  </m:sub>
                                </m:s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b="0" i="1" smtClean="0">
                            <a:latin typeface="Cambria Math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mr-I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i="1">
                                <a:latin typeface="Cambria Math" charset="0"/>
                              </a:rPr>
                              <m:t>𝑐</m:t>
                            </m:r>
                            <m:r>
                              <a:rPr kumimoji="1" lang="en-US" altLang="zh-CN" i="1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−2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charset="0"/>
                              </a:rPr>
                              <m:t>)</m:t>
                            </m:r>
                          </m:num>
                          <m:den>
                            <m:nary>
                              <m:naryPr>
                                <m:chr m:val="∑"/>
                                <m:supHide m:val="on"/>
                                <m:ctrlPr>
                                  <a:rPr kumimoji="1" lang="mr-IN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𝑐</m:t>
                                </m:r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i="1">
                                            <a:latin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  <m:t>𝑡</m:t>
                                        </m:r>
                                        <m:r>
                                          <a:rPr kumimoji="1" lang="en-US" altLang="zh-CN" i="1">
                                            <a:latin typeface="Cambria Math" charset="0"/>
                                          </a:rPr>
                                          <m:t>−2</m:t>
                                        </m:r>
                                      </m:sub>
                                    </m:sSub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,</m:t>
                                    </m:r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)</m:t>
                                </m:r>
                              </m:e>
                            </m:nary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7" name="矩形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083" y="5331470"/>
                  <a:ext cx="4622099" cy="700961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/>
                <p:cNvSpPr/>
                <p:nvPr/>
              </p:nvSpPr>
              <p:spPr>
                <a:xfrm>
                  <a:off x="5402182" y="5471321"/>
                  <a:ext cx="191501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i="1">
                            <a:latin typeface="Cambria Math" charset="0"/>
                          </a:rPr>
                          <m:t>𝑐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</a:rPr>
                              <m:t>𝑡</m:t>
                            </m:r>
                            <m:r>
                              <a:rPr kumimoji="1" lang="en-US" altLang="zh-CN" i="1">
                                <a:latin typeface="Cambria Math" charset="0"/>
                              </a:rPr>
                              <m:t>−2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</a:rPr>
                              <m:t>𝑡</m:t>
                            </m:r>
                            <m:r>
                              <a:rPr kumimoji="1" lang="en-US" altLang="zh-CN" i="1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9" name="矩形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2182" y="5471321"/>
                  <a:ext cx="1915011" cy="369332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/>
                <p:cNvSpPr txBox="1"/>
                <p:nvPr/>
              </p:nvSpPr>
              <p:spPr>
                <a:xfrm>
                  <a:off x="7142647" y="5472707"/>
                  <a:ext cx="47786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dirty="0"/>
                    <a:t>表示接续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kumimoji="1" lang="en-US" altLang="zh-CN" i="1">
                              <a:latin typeface="Cambria Math" charset="0"/>
                            </a:rPr>
                            <m:t>−2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kumimoji="1" lang="en-US" altLang="zh-CN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  <m:r>
                        <a:rPr kumimoji="1" lang="en-US" altLang="zh-CN" i="1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kumimoji="1" lang="zh-CN" altLang="en-US" dirty="0"/>
                    <a:t>在训练语料中出现次数</a:t>
                  </a:r>
                </a:p>
              </p:txBody>
            </p:sp>
          </mc:Choice>
          <mc:Fallback xmlns="">
            <p:sp>
              <p:nvSpPr>
                <p:cNvPr id="30" name="文本框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2647" y="5472707"/>
                  <a:ext cx="4778680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1148" t="-10000" r="-383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/>
                <p:cNvSpPr/>
                <p:nvPr/>
              </p:nvSpPr>
              <p:spPr>
                <a:xfrm>
                  <a:off x="809950" y="5808623"/>
                  <a:ext cx="2259465" cy="79874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kumimoji="1" lang="mr-IN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𝑐</m:t>
                            </m:r>
                            <m:r>
                              <a:rPr kumimoji="1" lang="en-US" altLang="zh-CN" i="1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−2</m:t>
                                    </m:r>
                                  </m:sub>
                                </m:s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1" name="矩形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950" y="5808623"/>
                  <a:ext cx="2259465" cy="798745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矩形 31"/>
                <p:cNvSpPr/>
                <p:nvPr/>
              </p:nvSpPr>
              <p:spPr>
                <a:xfrm>
                  <a:off x="2920144" y="6023157"/>
                  <a:ext cx="444211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kumimoji="1" lang="zh-CN" altLang="en-US" dirty="0"/>
                    <a:t>表示接续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kumimoji="1" lang="en-US" altLang="zh-CN" i="1">
                              <a:latin typeface="Cambria Math" charset="0"/>
                            </a:rPr>
                            <m:t>−2</m:t>
                          </m:r>
                        </m:sub>
                      </m:sSub>
                      <m:r>
                        <a:rPr kumimoji="1" lang="en-US" altLang="zh-CN" i="1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kumimoji="1" lang="zh-CN" altLang="en-US" dirty="0"/>
                    <a:t>在训练语料中出现次数</a:t>
                  </a:r>
                </a:p>
              </p:txBody>
            </p:sp>
          </mc:Choice>
          <mc:Fallback xmlns="">
            <p:sp>
              <p:nvSpPr>
                <p:cNvPr id="32" name="矩形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0144" y="6023157"/>
                  <a:ext cx="4442113" cy="369332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1097" t="-8197" r="-686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54418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n-gram</a:t>
            </a:r>
            <a:r>
              <a:rPr kumimoji="1" lang="zh-CN" altLang="en-US" dirty="0"/>
              <a:t>平滑</a:t>
            </a:r>
            <a:r>
              <a:rPr kumimoji="1" lang="en-US" altLang="zh-CN" dirty="0"/>
              <a:t>-</a:t>
            </a:r>
            <a:r>
              <a:rPr kumimoji="1" lang="zh-CN" altLang="en-US" dirty="0"/>
              <a:t>回退法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838200" y="1908544"/>
                <a:ext cx="6417591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𝑘𝑎𝑡𝑧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sup>
                      </m:sSub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  <m:r>
                        <a:rPr kumimoji="1" lang="mr-IN" altLang="zh-CN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mr-IN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mr-IN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𝑀𝐿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sSubSup>
                                    <m:sSubSup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kumimoji="1" lang="mr-IN" altLang="zh-CN" b="0" i="1" smtClean="0">
                                  <a:latin typeface="Cambria Math" charset="0"/>
                                </a:rPr>
                                <m:t>,  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𝑖𝑓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𝑐𝑜𝑢𝑛𝑡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&gt;</m:t>
                              </m:r>
                              <m:r>
                                <a:rPr kumimoji="1" lang="mr-IN" altLang="zh-CN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mr-IN" altLang="zh-CN" b="0" i="1" smtClean="0">
                                  <a:latin typeface="Cambria Math" charset="0"/>
                                </a:rPr>
                                <m:t>&amp;</m:t>
                              </m:r>
                              <m:r>
                                <a:rPr kumimoji="1" lang="mr-IN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  <m:sSubSup>
                                <m:sSubSup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𝑘𝑎𝑡𝑧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sSubSup>
                                    <m:sSubSup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+2</m:t>
                                      </m:r>
                                    </m:sub>
                                    <m:sup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kumimoji="1" lang="mr-IN" altLang="zh-CN" b="0" i="1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𝑖𝑓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𝑐𝑜𝑢𝑛𝑡</m:t>
                              </m:r>
                              <m:d>
                                <m:d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kumimoji="1" lang="mr-IN" altLang="zh-CN" i="1">
                                  <a:latin typeface="Cambria Math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08544"/>
                <a:ext cx="6417591" cy="88428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838200" y="2904080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mr-IN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𝜆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04080"/>
                <a:ext cx="18671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0000" r="-26667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1024918" y="2857913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为归</a:t>
            </a:r>
            <a:r>
              <a:rPr kumimoji="1" lang="zh-CN" altLang="en-US"/>
              <a:t>一化因子</a:t>
            </a:r>
          </a:p>
        </p:txBody>
      </p:sp>
    </p:spTree>
    <p:extLst>
      <p:ext uri="{BB962C8B-B14F-4D97-AF65-F5344CB8AC3E}">
        <p14:creationId xmlns:p14="http://schemas.microsoft.com/office/powerpoint/2010/main" val="1601687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ngram</a:t>
            </a:r>
            <a:r>
              <a:rPr kumimoji="1" lang="zh-CN" altLang="en-US" dirty="0"/>
              <a:t>平滑</a:t>
            </a:r>
            <a:r>
              <a:rPr kumimoji="1" lang="en-US" altLang="zh-CN" dirty="0"/>
              <a:t>-Good-Turing</a:t>
            </a:r>
            <a:r>
              <a:rPr kumimoji="1" lang="zh-CN" altLang="en-US" dirty="0"/>
              <a:t>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962247" y="1690688"/>
                <a:ext cx="2391039" cy="582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𝐺𝑇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mr-IN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𝑁</m:t>
                          </m:r>
                        </m:den>
                      </m:f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kumimoji="1" lang="mr-IN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𝑟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+1</m:t>
                              </m:r>
                            </m:e>
                          </m:d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𝑟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𝑁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47" y="1690688"/>
                <a:ext cx="2391039" cy="58285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962247" y="264691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其中，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684913" y="2693085"/>
                <a:ext cx="308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913" y="2693085"/>
                <a:ext cx="30899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7843" r="-1961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993907" y="2646919"/>
                <a:ext cx="2623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/>
                  <a:t>表示出现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kumimoji="1" lang="zh-CN" altLang="en-US" dirty="0"/>
                  <a:t>次的基元数量</a:t>
                </a: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907" y="2646919"/>
                <a:ext cx="262341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860" t="-8197" r="-1860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962247" y="3229771"/>
                <a:ext cx="1781642" cy="5196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𝑟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∗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charset="0"/>
                        </a:rPr>
                        <m:t>=(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𝑟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+1)</m:t>
                      </m:r>
                      <m:f>
                        <m:fPr>
                          <m:ctrlPr>
                            <a:rPr kumimoji="1" lang="mr-IN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𝑟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47" y="3229771"/>
                <a:ext cx="1781642" cy="51969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2743889" y="33049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满足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3390220" y="3215793"/>
                <a:ext cx="1143455" cy="5336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kumimoji="1" lang="mr-IN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𝑟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𝑁</m:t>
                          </m:r>
                        </m:den>
                      </m:f>
                      <m:r>
                        <a:rPr kumimoji="1" lang="en-US" altLang="zh-CN" b="0" i="1" smtClean="0">
                          <a:latin typeface="Cambria Math" charset="0"/>
                        </a:rPr>
                        <m:t>=1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220" y="3215793"/>
                <a:ext cx="1143455" cy="53367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415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28DEF38-3889-4F45-9C91-ADEF53F5A7F0}"/>
              </a:ext>
            </a:extLst>
          </p:cNvPr>
          <p:cNvSpPr txBox="1"/>
          <p:nvPr/>
        </p:nvSpPr>
        <p:spPr>
          <a:xfrm>
            <a:off x="954374" y="181260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预测公式：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5D47CEB-A178-45FE-8AFB-97A603071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566"/>
            <a:ext cx="10515600" cy="972794"/>
          </a:xfrm>
        </p:spPr>
        <p:txBody>
          <a:bodyPr/>
          <a:lstStyle/>
          <a:p>
            <a:r>
              <a:rPr lang="en-US" altLang="zh-CN"/>
              <a:t>srilm-GoodTuring</a:t>
            </a:r>
            <a:r>
              <a:rPr lang="zh-CN" altLang="en-US"/>
              <a:t>结合</a:t>
            </a:r>
            <a:r>
              <a:rPr lang="en-US" altLang="zh-CN"/>
              <a:t>katz</a:t>
            </a:r>
            <a:r>
              <a:rPr lang="zh-CN" altLang="en-US"/>
              <a:t>回退的平滑算法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59D9A6-2791-4033-A934-4D74B52838CC}"/>
              </a:ext>
            </a:extLst>
          </p:cNvPr>
          <p:cNvSpPr txBox="1"/>
          <p:nvPr/>
        </p:nvSpPr>
        <p:spPr>
          <a:xfrm>
            <a:off x="954374" y="2869065"/>
            <a:ext cx="4812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根据</a:t>
            </a:r>
            <a:r>
              <a:rPr lang="en-US" altLang="zh-CN"/>
              <a:t>gtmax</a:t>
            </a:r>
            <a:r>
              <a:rPr lang="zh-CN" altLang="en-US"/>
              <a:t>值判断最大似然估计是否值得信赖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2A267C0-D3D2-4C22-A7C1-8B8023C39947}"/>
                  </a:ext>
                </a:extLst>
              </p:cNvPr>
              <p:cNvSpPr txBox="1"/>
              <p:nvPr/>
            </p:nvSpPr>
            <p:spPr>
              <a:xfrm>
                <a:off x="1096477" y="3536857"/>
                <a:ext cx="4690708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_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_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            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𝑔𝑡𝑚𝑎𝑥</m:t>
                              </m:r>
                            </m:e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折扣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估计，</m:t>
                              </m:r>
                              <m:r>
                                <m:rPr>
                                  <m:nor/>
                                </m:rPr>
                                <a:rPr lang="pl-PL" altLang="zh-CN" i="1">
                                  <a:latin typeface="Cambria Math" panose="02040503050406030204" pitchFamily="18" charset="0"/>
                                </a:rPr>
                                <m:t>1 &lt;= </m:t>
                              </m:r>
                              <m:r>
                                <m:rPr>
                                  <m:nor/>
                                </m:rPr>
                                <a:rPr lang="pl-PL" altLang="zh-CN" i="1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nor/>
                                </m:rPr>
                                <a:rPr lang="pl-PL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pl-PL" altLang="zh-CN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pl-PL" altLang="zh-CN" i="1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nor/>
                                </m:rPr>
                                <a:rPr lang="pl-PL" altLang="zh-CN" i="1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  <m:r>
                                <m:rPr>
                                  <m:nor/>
                                </m:rPr>
                                <a:rPr lang="pl-PL" altLang="zh-CN" i="1">
                                  <a:latin typeface="Cambria Math" panose="02040503050406030204" pitchFamily="18" charset="0"/>
                                </a:rPr>
                                <m:t>) &lt; </m:t>
                              </m:r>
                              <m:r>
                                <m:rPr>
                                  <m:nor/>
                                </m:rPr>
                                <a:rPr lang="pl-PL" altLang="zh-CN" i="1">
                                  <a:latin typeface="Cambria Math" panose="02040503050406030204" pitchFamily="18" charset="0"/>
                                </a:rPr>
                                <m:t>gtmax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i="1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2A267C0-D3D2-4C22-A7C1-8B8023C39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477" y="3536857"/>
                <a:ext cx="4690708" cy="1025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C1EFF900-08CA-47B3-8683-7C1B4C889840}"/>
              </a:ext>
            </a:extLst>
          </p:cNvPr>
          <p:cNvSpPr txBox="1"/>
          <p:nvPr/>
        </p:nvSpPr>
        <p:spPr>
          <a:xfrm>
            <a:off x="954374" y="478000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折扣估计：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55BAAFD-B7BB-437C-90C9-94DB2A837D44}"/>
                  </a:ext>
                </a:extLst>
              </p:cNvPr>
              <p:cNvSpPr txBox="1"/>
              <p:nvPr/>
            </p:nvSpPr>
            <p:spPr>
              <a:xfrm>
                <a:off x="1096477" y="5498908"/>
                <a:ext cx="2968313" cy="8171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55BAAFD-B7BB-437C-90C9-94DB2A837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477" y="5498908"/>
                <a:ext cx="2968313" cy="8171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78AC392-8EE4-421F-8964-8FF8A4DE847E}"/>
                  </a:ext>
                </a:extLst>
              </p:cNvPr>
              <p:cNvSpPr txBox="1"/>
              <p:nvPr/>
            </p:nvSpPr>
            <p:spPr>
              <a:xfrm>
                <a:off x="2265680" y="1687424"/>
                <a:ext cx="3715056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𝑏𝑜𝑤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zh-CN" altLang="en-US"/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78AC392-8EE4-421F-8964-8FF8A4DE8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680" y="1687424"/>
                <a:ext cx="3715056" cy="617861"/>
              </a:xfrm>
              <a:prstGeom prst="rect">
                <a:avLst/>
              </a:prstGeom>
              <a:blipFill>
                <a:blip r:embed="rId4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CFB7A9FE-A523-4736-B56A-E16A29140731}"/>
              </a:ext>
            </a:extLst>
          </p:cNvPr>
          <p:cNvSpPr txBox="1"/>
          <p:nvPr/>
        </p:nvSpPr>
        <p:spPr>
          <a:xfrm>
            <a:off x="6895438" y="4595343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katz</a:t>
            </a:r>
            <a:r>
              <a:rPr lang="zh-CN" altLang="en-US"/>
              <a:t>回退：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1B33BE2E-8869-492E-A749-E61409AE2C04}"/>
                  </a:ext>
                </a:extLst>
              </p:cNvPr>
              <p:cNvSpPr/>
              <p:nvPr/>
            </p:nvSpPr>
            <p:spPr>
              <a:xfrm>
                <a:off x="7962397" y="4605503"/>
                <a:ext cx="16065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𝑏𝑜𝑤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1B33BE2E-8869-492E-A749-E61409AE2C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2397" y="4605503"/>
                <a:ext cx="1606530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FBF45A2D-C379-41C6-A537-9C2F48808E77}"/>
                  </a:ext>
                </a:extLst>
              </p:cNvPr>
              <p:cNvSpPr/>
              <p:nvPr/>
            </p:nvSpPr>
            <p:spPr>
              <a:xfrm>
                <a:off x="6952590" y="2193583"/>
                <a:ext cx="3876639" cy="679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+1]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FBF45A2D-C379-41C6-A537-9C2F48808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590" y="2193583"/>
                <a:ext cx="3876639" cy="6796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>
            <a:extLst>
              <a:ext uri="{FF2B5EF4-FFF2-40B4-BE49-F238E27FC236}">
                <a16:creationId xmlns:a16="http://schemas.microsoft.com/office/drawing/2014/main" id="{A0248EC9-38D9-4D9B-A2BC-DB7E0C8E31B5}"/>
              </a:ext>
            </a:extLst>
          </p:cNvPr>
          <p:cNvSpPr/>
          <p:nvPr/>
        </p:nvSpPr>
        <p:spPr>
          <a:xfrm>
            <a:off x="2875280" y="5405120"/>
            <a:ext cx="1189510" cy="1025665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86AA2DE-7F74-4652-B80F-80B41E440F64}"/>
              </a:ext>
            </a:extLst>
          </p:cNvPr>
          <p:cNvSpPr/>
          <p:nvPr/>
        </p:nvSpPr>
        <p:spPr>
          <a:xfrm>
            <a:off x="6952590" y="2018954"/>
            <a:ext cx="3876638" cy="1025665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B5EFC57-039F-4025-9C76-6CC820B8B120}"/>
              </a:ext>
            </a:extLst>
          </p:cNvPr>
          <p:cNvSpPr txBox="1"/>
          <p:nvPr/>
        </p:nvSpPr>
        <p:spPr>
          <a:xfrm>
            <a:off x="2875280" y="502083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rgbClr val="00B0F0"/>
                </a:solidFill>
              </a:rPr>
              <a:t>折扣率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8926B60-46AB-4A1B-A453-9ECFC7E6C954}"/>
              </a:ext>
            </a:extLst>
          </p:cNvPr>
          <p:cNvSpPr txBox="1"/>
          <p:nvPr/>
        </p:nvSpPr>
        <p:spPr>
          <a:xfrm>
            <a:off x="6895438" y="1566982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00B050"/>
                </a:solidFill>
              </a:rPr>
              <a:t>GoodTuring</a:t>
            </a:r>
            <a:r>
              <a:rPr lang="zh-CN" altLang="en-US" b="1">
                <a:solidFill>
                  <a:srgbClr val="00B050"/>
                </a:solidFill>
              </a:rPr>
              <a:t>新计数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C1C9340-2865-428D-9653-CCF36FEA3E9B}"/>
                  </a:ext>
                </a:extLst>
              </p:cNvPr>
              <p:cNvSpPr txBox="1"/>
              <p:nvPr/>
            </p:nvSpPr>
            <p:spPr>
              <a:xfrm>
                <a:off x="6952590" y="3640118"/>
                <a:ext cx="3217419" cy="5778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𝑔𝑡𝑚𝑎𝑥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𝑔𝑡𝑚𝑎𝑥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+1]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C1C9340-2865-428D-9653-CCF36FEA3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590" y="3640118"/>
                <a:ext cx="3217419" cy="5778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>
            <a:extLst>
              <a:ext uri="{FF2B5EF4-FFF2-40B4-BE49-F238E27FC236}">
                <a16:creationId xmlns:a16="http://schemas.microsoft.com/office/drawing/2014/main" id="{F03DA5B8-69FC-4296-A577-7C48C0AF74E8}"/>
              </a:ext>
            </a:extLst>
          </p:cNvPr>
          <p:cNvSpPr/>
          <p:nvPr/>
        </p:nvSpPr>
        <p:spPr>
          <a:xfrm>
            <a:off x="6952590" y="3540985"/>
            <a:ext cx="3876638" cy="80817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5A54560-F72D-4F33-8596-7251D492A898}"/>
              </a:ext>
            </a:extLst>
          </p:cNvPr>
          <p:cNvSpPr txBox="1"/>
          <p:nvPr/>
        </p:nvSpPr>
        <p:spPr>
          <a:xfrm>
            <a:off x="6952590" y="3205817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校正因子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58BEEC9-C648-435D-89C3-027509ED77D8}"/>
              </a:ext>
            </a:extLst>
          </p:cNvPr>
          <p:cNvSpPr/>
          <p:nvPr/>
        </p:nvSpPr>
        <p:spPr>
          <a:xfrm>
            <a:off x="2042160" y="5598683"/>
            <a:ext cx="726656" cy="817147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72F2931-5DBE-4520-A70F-24DA1B64C695}"/>
              </a:ext>
            </a:extLst>
          </p:cNvPr>
          <p:cNvSpPr/>
          <p:nvPr/>
        </p:nvSpPr>
        <p:spPr>
          <a:xfrm>
            <a:off x="1854696" y="5182162"/>
            <a:ext cx="1101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C000"/>
                </a:solidFill>
              </a:rPr>
              <a:t>似然估计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17C6CC7-1CED-4ABC-9319-C56C73FCE2E5}"/>
              </a:ext>
            </a:extLst>
          </p:cNvPr>
          <p:cNvSpPr txBox="1"/>
          <p:nvPr/>
        </p:nvSpPr>
        <p:spPr>
          <a:xfrm>
            <a:off x="6895438" y="5080569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katz</a:t>
            </a:r>
            <a:r>
              <a:rPr lang="zh-CN" altLang="en-US"/>
              <a:t>回退权值：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37508A92-582B-441F-A19B-EC4C66B1816D}"/>
                  </a:ext>
                </a:extLst>
              </p:cNvPr>
              <p:cNvSpPr/>
              <p:nvPr/>
            </p:nvSpPr>
            <p:spPr>
              <a:xfrm>
                <a:off x="7216810" y="5528223"/>
                <a:ext cx="2836802" cy="6994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𝑏𝑜𝑤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37508A92-582B-441F-A19B-EC4C66B181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810" y="5528223"/>
                <a:ext cx="2836802" cy="69942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E3571E90-E80E-4010-B310-AB3D868F3A36}"/>
              </a:ext>
            </a:extLst>
          </p:cNvPr>
          <p:cNvCxnSpPr/>
          <p:nvPr/>
        </p:nvCxnSpPr>
        <p:spPr>
          <a:xfrm>
            <a:off x="6350000" y="1687424"/>
            <a:ext cx="0" cy="44593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对话气泡: 矩形 28">
            <a:extLst>
              <a:ext uri="{FF2B5EF4-FFF2-40B4-BE49-F238E27FC236}">
                <a16:creationId xmlns:a16="http://schemas.microsoft.com/office/drawing/2014/main" id="{13220F06-41FC-4350-9B4E-656245DE4D55}"/>
              </a:ext>
            </a:extLst>
          </p:cNvPr>
          <p:cNvSpPr/>
          <p:nvPr/>
        </p:nvSpPr>
        <p:spPr>
          <a:xfrm>
            <a:off x="2042160" y="2419292"/>
            <a:ext cx="4175433" cy="387003"/>
          </a:xfrm>
          <a:prstGeom prst="wedgeRectCallout">
            <a:avLst>
              <a:gd name="adj1" fmla="val -6668"/>
              <a:gd name="adj2" fmla="val -8189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b="1"/>
              <a:t>训练集未出现的</a:t>
            </a:r>
            <a:r>
              <a:rPr lang="en-US" altLang="zh-CN" sz="1600" b="1"/>
              <a:t>n-gram</a:t>
            </a:r>
            <a:r>
              <a:rPr lang="zh-CN" altLang="en-US" sz="1600" b="1"/>
              <a:t>（注意对数变加法）</a:t>
            </a:r>
          </a:p>
        </p:txBody>
      </p:sp>
      <p:sp>
        <p:nvSpPr>
          <p:cNvPr id="30" name="对话气泡: 矩形 29">
            <a:extLst>
              <a:ext uri="{FF2B5EF4-FFF2-40B4-BE49-F238E27FC236}">
                <a16:creationId xmlns:a16="http://schemas.microsoft.com/office/drawing/2014/main" id="{0D2FBC8F-DC70-40E6-BD69-ED9863F69A54}"/>
              </a:ext>
            </a:extLst>
          </p:cNvPr>
          <p:cNvSpPr/>
          <p:nvPr/>
        </p:nvSpPr>
        <p:spPr>
          <a:xfrm>
            <a:off x="3482794" y="1229113"/>
            <a:ext cx="2735263" cy="366007"/>
          </a:xfrm>
          <a:prstGeom prst="wedgeRectCallout">
            <a:avLst>
              <a:gd name="adj1" fmla="val -17118"/>
              <a:gd name="adj2" fmla="val 835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b="1"/>
              <a:t>训练集出现过的</a:t>
            </a:r>
            <a:r>
              <a:rPr lang="en-US" altLang="zh-CN" sz="1600" b="1"/>
              <a:t>n-gram</a:t>
            </a:r>
            <a:endParaRPr lang="zh-CN" altLang="en-US" sz="1600" b="1"/>
          </a:p>
        </p:txBody>
      </p:sp>
      <p:sp>
        <p:nvSpPr>
          <p:cNvPr id="31" name="对话气泡: 矩形 30">
            <a:extLst>
              <a:ext uri="{FF2B5EF4-FFF2-40B4-BE49-F238E27FC236}">
                <a16:creationId xmlns:a16="http://schemas.microsoft.com/office/drawing/2014/main" id="{6C2D8783-124E-49A4-94C7-0D7CC1F07C21}"/>
              </a:ext>
            </a:extLst>
          </p:cNvPr>
          <p:cNvSpPr/>
          <p:nvPr/>
        </p:nvSpPr>
        <p:spPr>
          <a:xfrm>
            <a:off x="3039224" y="3282886"/>
            <a:ext cx="2735263" cy="366007"/>
          </a:xfrm>
          <a:prstGeom prst="wedgeRectCallout">
            <a:avLst>
              <a:gd name="adj1" fmla="val -33833"/>
              <a:gd name="adj2" fmla="val 807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b="1"/>
              <a:t>可用似然估计计算概率的</a:t>
            </a:r>
          </a:p>
        </p:txBody>
      </p:sp>
      <p:sp>
        <p:nvSpPr>
          <p:cNvPr id="32" name="对话气泡: 矩形 31">
            <a:extLst>
              <a:ext uri="{FF2B5EF4-FFF2-40B4-BE49-F238E27FC236}">
                <a16:creationId xmlns:a16="http://schemas.microsoft.com/office/drawing/2014/main" id="{08967653-26B5-40A5-AE2D-278A4AD3D2E5}"/>
              </a:ext>
            </a:extLst>
          </p:cNvPr>
          <p:cNvSpPr/>
          <p:nvPr/>
        </p:nvSpPr>
        <p:spPr>
          <a:xfrm>
            <a:off x="2980387" y="4697737"/>
            <a:ext cx="3057266" cy="366007"/>
          </a:xfrm>
          <a:prstGeom prst="wedgeRectCallout">
            <a:avLst>
              <a:gd name="adj1" fmla="val -31233"/>
              <a:gd name="adj2" fmla="val -80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b="1"/>
              <a:t>可用打折的似然估计计算概率的</a:t>
            </a:r>
          </a:p>
        </p:txBody>
      </p:sp>
    </p:spTree>
    <p:extLst>
      <p:ext uri="{BB962C8B-B14F-4D97-AF65-F5344CB8AC3E}">
        <p14:creationId xmlns:p14="http://schemas.microsoft.com/office/powerpoint/2010/main" val="1843682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1241</TotalTime>
  <Words>432</Words>
  <Application>Microsoft Office PowerPoint</Application>
  <PresentationFormat>宽屏</PresentationFormat>
  <Paragraphs>85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DengXian</vt:lpstr>
      <vt:lpstr>DengXian Light</vt:lpstr>
      <vt:lpstr>Arial</vt:lpstr>
      <vt:lpstr>Cambria Math</vt:lpstr>
      <vt:lpstr>Office 主题</vt:lpstr>
      <vt:lpstr>语言模型</vt:lpstr>
      <vt:lpstr>n-gram模型</vt:lpstr>
      <vt:lpstr>n-gram模型预测和训练</vt:lpstr>
      <vt:lpstr>n-gram平滑-插值</vt:lpstr>
      <vt:lpstr>n-gram平滑-回退法</vt:lpstr>
      <vt:lpstr>ngram平滑-Good-Turing法</vt:lpstr>
      <vt:lpstr>srilm-GoodTuring结合katz回退的平滑算法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语言模型</dc:title>
  <dc:creator>yu fei</dc:creator>
  <cp:lastModifiedBy>yu fei</cp:lastModifiedBy>
  <cp:revision>25</cp:revision>
  <dcterms:created xsi:type="dcterms:W3CDTF">2019-12-15T04:47:53Z</dcterms:created>
  <dcterms:modified xsi:type="dcterms:W3CDTF">2020-01-03T08:52:25Z</dcterms:modified>
</cp:coreProperties>
</file>