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14" r:id="rId2"/>
    <p:sldId id="317" r:id="rId3"/>
    <p:sldId id="313" r:id="rId4"/>
    <p:sldId id="318" r:id="rId5"/>
    <p:sldId id="323" r:id="rId6"/>
    <p:sldId id="315" r:id="rId7"/>
    <p:sldId id="321" r:id="rId8"/>
    <p:sldId id="320" r:id="rId9"/>
    <p:sldId id="322" r:id="rId10"/>
    <p:sldId id="31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A57"/>
    <a:srgbClr val="808080"/>
    <a:srgbClr val="235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54" autoAdjust="0"/>
  </p:normalViewPr>
  <p:slideViewPr>
    <p:cSldViewPr snapToGrid="0" snapToObjects="1">
      <p:cViewPr varScale="1">
        <p:scale>
          <a:sx n="109" d="100"/>
          <a:sy n="109" d="100"/>
        </p:scale>
        <p:origin x="734" y="9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0E62D-F2E2-2E41-9A44-952C8608E3F3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F8E06-5EE8-AE4E-89CA-0FF2F12B43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4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F8E06-5EE8-AE4E-89CA-0FF2F12B43B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7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F8E06-5EE8-AE4E-89CA-0FF2F12B43B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4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F8E06-5EE8-AE4E-89CA-0FF2F12B43B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74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F8E06-5EE8-AE4E-89CA-0FF2F12B43B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2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F8E06-5EE8-AE4E-89CA-0FF2F12B43B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9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F8E06-5EE8-AE4E-89CA-0FF2F12B43B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89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F8E06-5EE8-AE4E-89CA-0FF2F12B43B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F8E06-5EE8-AE4E-89CA-0FF2F12B43B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25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F8E06-5EE8-AE4E-89CA-0FF2F12B43B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15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F8E06-5EE8-AE4E-89CA-0FF2F12B43B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0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3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2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3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4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0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9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6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0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7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Duke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965344" y="4831698"/>
            <a:ext cx="3178655" cy="31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3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1A57"/>
          </a:solidFill>
          <a:latin typeface="Helvetic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E91858E2-7EDB-4787-BF2C-EEED17D0A7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743533" cy="41919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1A57"/>
                </a:solidFill>
                <a:cs typeface="Helvetica" panose="020B0604020202020204" pitchFamily="34" charset="0"/>
              </a:rPr>
              <a:t>Literature Review on F</a:t>
            </a:r>
            <a:r>
              <a:rPr lang="en-US" sz="20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all Detection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Instability Detection and Fall Avoidance for a Humanoid using Attitude Sensors and Reflexes (Renner 2006)</a:t>
            </a: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Offline model based abnormality evaluation approach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For a database of support gaits, the periodic trajectories of the robot roll and pitch are recorded. A Fourier transform is conducted to compute the Fourier coefficients of the low frequency components.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Then for another walking gait,  a linear interpolation is conducted to get the Fourier coefficient.  The corresponding mean and standard deviation is calculated to provide the normalized standard deviation.</a:t>
            </a:r>
          </a:p>
          <a:p>
            <a:pPr algn="l"/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4EAE91-8534-44DB-BAC8-044B46E79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60" y="696613"/>
            <a:ext cx="2233269" cy="1408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BE9FA8-3C11-406E-BA8D-0C0278657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282" y="945772"/>
            <a:ext cx="1900967" cy="9804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26E192-8B4A-47E1-BCEC-B58974D01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818" y="730067"/>
            <a:ext cx="2487067" cy="12628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BFDFD5-D87B-4BD2-82E8-EFA83942D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7609" y="3951296"/>
            <a:ext cx="2945762" cy="60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2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E91858E2-7EDB-4787-BF2C-EEED17D0A7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743533" cy="68203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1A57"/>
                </a:solidFill>
                <a:cs typeface="Helvetica" panose="020B0604020202020204" pitchFamily="34" charset="0"/>
              </a:rPr>
              <a:t>Literature Review on F</a:t>
            </a:r>
            <a:r>
              <a:rPr lang="en-US" sz="20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all Detection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Lyapunov Stability Margins for Humanoid Robot Balancing (</a:t>
            </a:r>
            <a:r>
              <a:rPr lang="en-US" sz="1400" b="1" dirty="0" err="1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Tsagarakis</a:t>
            </a: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 2016)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Model-based Lyapunov function to monitor the robot motion stability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In addition to a simplified robot model, the motor dynamics is also considered in the formulation of the Lyapunov function.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Energy threshold can be chosen heuristically to determine the stability status of the given robot state.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AB4627-6518-4282-A7CD-723B069B9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296" y="731072"/>
            <a:ext cx="2419935" cy="13545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72203B-EA8E-404E-987F-602B0578A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725" y="3266563"/>
            <a:ext cx="3557075" cy="71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2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E91858E2-7EDB-4787-BF2C-EEED17D0A7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743533" cy="488133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1A57"/>
                </a:solidFill>
                <a:cs typeface="Helvetica" panose="020B0604020202020204" pitchFamily="34" charset="0"/>
              </a:rPr>
              <a:t>Literature Review on F</a:t>
            </a:r>
            <a:r>
              <a:rPr lang="en-US" sz="20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all Detection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Falling Motion Control for Humanoid Robots While Walking (Ogata 2007)</a:t>
            </a: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Two fall detection approach have been proposed.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Method 1: Abnormality detection method with heuristic threshold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For certain “Normal” gait, a statistic average gait is calculate from many gait data. During its period, taking an evenly distributed N data as references. Then compare the actual robot state at the matching time to these references.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Method 2: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An categorization of the disturbed state is studied. There are two kinds of disturbed states: </a:t>
            </a:r>
            <a:r>
              <a:rPr lang="en-US" sz="1400" b="1" dirty="0" err="1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unstabilizable</a:t>
            </a: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 or stabilizable. Then a discriminant analysis is conducted to learn the data in order to classify the type of the unstable states.  </a:t>
            </a:r>
          </a:p>
          <a:p>
            <a:pPr algn="l"/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47570E-927A-49FB-9363-CF8DAA3E0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006" y="599268"/>
            <a:ext cx="3109253" cy="20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5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E91858E2-7EDB-4787-BF2C-EEED17D0A7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743533" cy="475207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1A57"/>
                </a:solidFill>
                <a:cs typeface="Helvetica" panose="020B0604020202020204" pitchFamily="34" charset="0"/>
              </a:rPr>
              <a:t>Literature Review on F</a:t>
            </a:r>
            <a:r>
              <a:rPr lang="en-US" sz="20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all Detection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Fall detection in walking robots by multi-way principal component analysis (Karssen 2008)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Offline model based abnormality evaluation approach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For </a:t>
            </a:r>
            <a:r>
              <a:rPr lang="en-US" sz="1400" b="1" i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I</a:t>
            </a: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 points on (</a:t>
            </a:r>
            <a:r>
              <a:rPr lang="en-US" sz="1400" b="1" i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J</a:t>
            </a: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-1)-dimensional plane, select </a:t>
            </a:r>
            <a:r>
              <a:rPr lang="en-US" sz="1400" b="1" i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K</a:t>
            </a: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 slices. On each slice, for all </a:t>
            </a:r>
            <a:r>
              <a:rPr lang="en-US" sz="1400" b="1" i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I</a:t>
            </a: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 points, data points on each dimension are analyzed through the PCA approach.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Then normal distributions for each dimension are computed.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Cost is defined with the D-statistic for each slice. A heuristic value is then chosen for stability evaluation.</a:t>
            </a:r>
            <a:endParaRPr lang="en-US" sz="20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304189-DFBF-497A-ADC7-7FB188D6A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66" y="790939"/>
            <a:ext cx="4678790" cy="15004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E1069F-FAD3-4800-B6B8-7BE777B07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645" y="919675"/>
            <a:ext cx="2976563" cy="12430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4E3AE0-A205-4BDF-89C8-391B6060B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063" y="3124514"/>
            <a:ext cx="2217796" cy="394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A9CEF8-A080-40B5-9245-7C5B37F53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8859" y="3101229"/>
            <a:ext cx="2508934" cy="412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502983-612D-43FD-8696-0CD24B4D7D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253" y="4004155"/>
            <a:ext cx="2416708" cy="281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885DBC-A41C-4745-A894-870BBFA757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9400" y="3958085"/>
            <a:ext cx="2016533" cy="4335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9330C-7F90-4CCE-841C-E39060BC8D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6645" y="3928596"/>
            <a:ext cx="1081776" cy="44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7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E91858E2-7EDB-4787-BF2C-EEED17D0A7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743533" cy="44073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1A57"/>
                </a:solidFill>
                <a:cs typeface="Helvetica" panose="020B0604020202020204" pitchFamily="34" charset="0"/>
              </a:rPr>
              <a:t>Literature Review on F</a:t>
            </a:r>
            <a:r>
              <a:rPr lang="en-US" sz="20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all Detection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Probabilistic Balance Monitoring for Bipedal Robots (Hohn 2009)</a:t>
            </a: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Offline model based probability evaluation method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Instead of a comparison using the robot state vector, the method proposes a sensor-based feature measurement for comparison. Features contain force sensors, robot roll/pitch angle and angular velocities, </a:t>
            </a:r>
            <a:r>
              <a:rPr lang="en-US" sz="1400" b="1" dirty="0" err="1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MicroIMU</a:t>
            </a: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 at feet.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GMM: single time sample comparison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HMM: sample duration sequence comparison – kernel transition sequence to determine the set of the final robot state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58107E-9EEC-4FB9-8EA5-0309F37DD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81" y="612543"/>
            <a:ext cx="3187286" cy="1327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6B680D-0F68-4D3F-A90D-D0BA619FA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10" y="3508350"/>
            <a:ext cx="1498722" cy="3191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91BE07-3578-4F1D-A0AF-ABBC1F192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564" y="3442795"/>
            <a:ext cx="1817590" cy="4502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53C229-66C9-4654-8500-7D34530C4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4887" y="2971698"/>
            <a:ext cx="1979662" cy="4811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D9BAF6-5740-440D-B227-5B8AF548B7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2613" y="3442795"/>
            <a:ext cx="2809791" cy="3746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188A9F-8101-473B-941D-437C110F87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4508" y="612543"/>
            <a:ext cx="2809792" cy="13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5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E91858E2-7EDB-4787-BF2C-EEED17D0A7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743533" cy="531222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1A57"/>
                </a:solidFill>
                <a:cs typeface="Helvetica" panose="020B0604020202020204" pitchFamily="34" charset="0"/>
              </a:rPr>
              <a:t>Literature Review on F</a:t>
            </a:r>
            <a:r>
              <a:rPr lang="en-US" sz="20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all Detection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Safe Fall: Humanoid robot fall direction change through intelligent stepping and inertia shaping (Yun 2009)</a:t>
            </a: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ZMP/COP with respect to the support polygon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D14686-DF33-4FBB-91BD-DC0C4DB4C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024" y="777753"/>
            <a:ext cx="2453743" cy="14748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61C92A-6AD0-4B91-A19E-54EBEE7D6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848595"/>
            <a:ext cx="2597701" cy="14039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933B6B-E707-4573-AB69-B3F7D9496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6518" y="2349414"/>
            <a:ext cx="2597700" cy="19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7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E91858E2-7EDB-4787-BF2C-EEED17D0A7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743533" cy="42350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1A57"/>
                </a:solidFill>
                <a:cs typeface="Helvetica" panose="020B0604020202020204" pitchFamily="34" charset="0"/>
              </a:rPr>
              <a:t>Literature Review on F</a:t>
            </a:r>
            <a:r>
              <a:rPr lang="en-US" sz="20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all Detection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Fall Detection and Management in Biped Humanoid Robots  (Ruiz-del-Solar 2010)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Online heuristic comparison approach: A comparison between the body’s roll/pitch angle and angular velocities with respect to some heuristic thresholds.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Body’s roll/pitch angle and angular velocities are accessible through a Kalman filtered sensor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6519D6-A7BD-49C5-82BC-86C802D70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43" y="2212304"/>
            <a:ext cx="7505114" cy="22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8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E91858E2-7EDB-4787-BF2C-EEED17D0A7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743533" cy="656179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1A57"/>
                </a:solidFill>
                <a:cs typeface="Helvetica" panose="020B0604020202020204" pitchFamily="34" charset="0"/>
              </a:rPr>
              <a:t>Literature Review on F</a:t>
            </a:r>
            <a:r>
              <a:rPr lang="en-US" sz="20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all Detection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Learning to Predict Humanoid Fall (</a:t>
            </a:r>
            <a:r>
              <a:rPr lang="en-US" sz="1400" b="1" dirty="0" err="1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Kalyanakrishnan</a:t>
            </a: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 2011)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Supervised learning approach as the fall indicator to classify the robot state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Training is conducted in the simulation software. Training trajectories are gathered by imposing impulse to the representative robot configuration in different contact states.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8707C9-CD7B-4A52-816F-F5A1C93D7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683" y="644106"/>
            <a:ext cx="3666613" cy="25173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3B817A-1451-4DDB-A280-66EA222CE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098" y="3661256"/>
            <a:ext cx="4902591" cy="10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8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E91858E2-7EDB-4787-BF2C-EEED17D0A7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743533" cy="733739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1A57"/>
                </a:solidFill>
                <a:cs typeface="Helvetica" panose="020B0604020202020204" pitchFamily="34" charset="0"/>
              </a:rPr>
              <a:t>Literature Review on F</a:t>
            </a:r>
            <a:r>
              <a:rPr lang="en-US" sz="20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all Detection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Center of Mass Estimator for Humanoids and its Application in Modelling Error Compensation, Fall Detection and Prevention (</a:t>
            </a:r>
            <a:r>
              <a:rPr lang="en-US" sz="1400" b="1" dirty="0" err="1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Xinjilefu</a:t>
            </a: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 2015)</a:t>
            </a: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An COM estimation correction with an offset value by Kalman filter algorithm.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Comparison of Capture Point within the Support Polygon for the fall indicator.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Upper and Low bounds of force/torque sensor to determine the support polygon.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99539-45E4-4415-8E71-DC69935BF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" y="959901"/>
            <a:ext cx="2794635" cy="2282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06C05-1D61-4555-B580-372D295A7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849" y="959901"/>
            <a:ext cx="1932916" cy="269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65C640-9A6C-49D3-A482-C3859C458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382" y="872584"/>
            <a:ext cx="2187526" cy="4443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C0EF37-BF36-48AA-AD73-0B31BE22DF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2162" y="1500188"/>
            <a:ext cx="2679676" cy="1263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85A64A-0487-48AE-BAFE-5B1156262A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6690" y="1500188"/>
            <a:ext cx="2868490" cy="51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4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E91858E2-7EDB-4787-BF2C-EEED17D0A7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743533" cy="68203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1A57"/>
                </a:solidFill>
                <a:cs typeface="Helvetica" panose="020B0604020202020204" pitchFamily="34" charset="0"/>
              </a:rPr>
              <a:t>Literature Review on F</a:t>
            </a:r>
            <a:r>
              <a:rPr lang="en-US" sz="20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all Detection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Fall Prediction of Legged Robots Based on Energy State and Its Implication of Balance Augmentation: A Study on the Humanoid (Li 2015)</a:t>
            </a: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Inverted Pendulum Orbital Energy as the fall indicator</a:t>
            </a:r>
          </a:p>
          <a:p>
            <a:pPr algn="l"/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1A57"/>
                </a:solidFill>
                <a:latin typeface="+mj-lt"/>
                <a:cs typeface="Helvetica" panose="020B0604020202020204" pitchFamily="34" charset="0"/>
              </a:rPr>
              <a:t>Our previous work (ICRA 2018) coincidentally shares the same idea with this method.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algn="l"/>
            <a:endParaRPr lang="en-US" sz="1400" b="1" i="1" u="sng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1A57"/>
              </a:solidFill>
              <a:latin typeface="+mj-lt"/>
              <a:cs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73FFBD-526F-4A7B-8E5F-BAA84B62C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886" y="1160145"/>
            <a:ext cx="3340418" cy="15199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674170-A3E9-4A10-B573-2568A1982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493" y="962318"/>
            <a:ext cx="3017416" cy="208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6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4923</TotalTime>
  <Words>729</Words>
  <Application>Microsoft Office PowerPoint</Application>
  <PresentationFormat>On-screen Show (16:9)</PresentationFormat>
  <Paragraphs>191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Shihao Wang</dc:creator>
  <cp:lastModifiedBy>Shihao Wang</cp:lastModifiedBy>
  <cp:revision>68</cp:revision>
  <dcterms:created xsi:type="dcterms:W3CDTF">2018-07-12T19:21:55Z</dcterms:created>
  <dcterms:modified xsi:type="dcterms:W3CDTF">2018-08-02T03:21:58Z</dcterms:modified>
</cp:coreProperties>
</file>