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60"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p:restoredTop sz="94679"/>
  </p:normalViewPr>
  <p:slideViewPr>
    <p:cSldViewPr snapToGrid="0" snapToObjects="1">
      <p:cViewPr varScale="1">
        <p:scale>
          <a:sx n="104" d="100"/>
          <a:sy n="104" d="100"/>
        </p:scale>
        <p:origin x="32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A283-BAD9-F440-8FC8-C0BD328B65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97D5BB-93E0-644C-837E-886EE94E24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D89CDB-6C1B-AA4C-B27D-71B89A68895E}"/>
              </a:ext>
            </a:extLst>
          </p:cNvPr>
          <p:cNvSpPr>
            <a:spLocks noGrp="1"/>
          </p:cNvSpPr>
          <p:nvPr>
            <p:ph type="dt" sz="half" idx="10"/>
          </p:nvPr>
        </p:nvSpPr>
        <p:spPr/>
        <p:txBody>
          <a:bodyPr/>
          <a:lstStyle/>
          <a:p>
            <a:fld id="{2BDA9D34-B865-B94D-A473-D3B119FFE583}" type="datetimeFigureOut">
              <a:rPr lang="en-US" smtClean="0"/>
              <a:t>11/9/18</a:t>
            </a:fld>
            <a:endParaRPr lang="en-US"/>
          </a:p>
        </p:txBody>
      </p:sp>
      <p:sp>
        <p:nvSpPr>
          <p:cNvPr id="5" name="Footer Placeholder 4">
            <a:extLst>
              <a:ext uri="{FF2B5EF4-FFF2-40B4-BE49-F238E27FC236}">
                <a16:creationId xmlns:a16="http://schemas.microsoft.com/office/drawing/2014/main" id="{A35B670D-F955-0A4E-B2BF-194D3C1E6C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1B812D-4FA5-EA4C-942B-951E2F221F04}"/>
              </a:ext>
            </a:extLst>
          </p:cNvPr>
          <p:cNvSpPr>
            <a:spLocks noGrp="1"/>
          </p:cNvSpPr>
          <p:nvPr>
            <p:ph type="sldNum" sz="quarter" idx="12"/>
          </p:nvPr>
        </p:nvSpPr>
        <p:spPr/>
        <p:txBody>
          <a:bodyPr/>
          <a:lstStyle/>
          <a:p>
            <a:fld id="{2B565869-8F1F-8E44-8536-E6FA2B491E20}" type="slidenum">
              <a:rPr lang="en-US" smtClean="0"/>
              <a:t>‹#›</a:t>
            </a:fld>
            <a:endParaRPr lang="en-US"/>
          </a:p>
        </p:txBody>
      </p:sp>
    </p:spTree>
    <p:extLst>
      <p:ext uri="{BB962C8B-B14F-4D97-AF65-F5344CB8AC3E}">
        <p14:creationId xmlns:p14="http://schemas.microsoft.com/office/powerpoint/2010/main" val="102555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74A0-1197-284A-9733-2A1F816DD1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BAAC1E-EDC2-DE4D-935A-FD688D22E70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0364C3-8F5C-B545-AD9A-C2D4CDBFE892}"/>
              </a:ext>
            </a:extLst>
          </p:cNvPr>
          <p:cNvSpPr>
            <a:spLocks noGrp="1"/>
          </p:cNvSpPr>
          <p:nvPr>
            <p:ph type="dt" sz="half" idx="10"/>
          </p:nvPr>
        </p:nvSpPr>
        <p:spPr/>
        <p:txBody>
          <a:bodyPr/>
          <a:lstStyle/>
          <a:p>
            <a:fld id="{2BDA9D34-B865-B94D-A473-D3B119FFE583}" type="datetimeFigureOut">
              <a:rPr lang="en-US" smtClean="0"/>
              <a:t>11/9/18</a:t>
            </a:fld>
            <a:endParaRPr lang="en-US"/>
          </a:p>
        </p:txBody>
      </p:sp>
      <p:sp>
        <p:nvSpPr>
          <p:cNvPr id="5" name="Footer Placeholder 4">
            <a:extLst>
              <a:ext uri="{FF2B5EF4-FFF2-40B4-BE49-F238E27FC236}">
                <a16:creationId xmlns:a16="http://schemas.microsoft.com/office/drawing/2014/main" id="{AE153722-8597-D141-B67C-73F1C8FD86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3F15B8-6C95-6A45-8824-B07DC6A6F203}"/>
              </a:ext>
            </a:extLst>
          </p:cNvPr>
          <p:cNvSpPr>
            <a:spLocks noGrp="1"/>
          </p:cNvSpPr>
          <p:nvPr>
            <p:ph type="sldNum" sz="quarter" idx="12"/>
          </p:nvPr>
        </p:nvSpPr>
        <p:spPr/>
        <p:txBody>
          <a:bodyPr/>
          <a:lstStyle/>
          <a:p>
            <a:fld id="{2B565869-8F1F-8E44-8536-E6FA2B491E20}" type="slidenum">
              <a:rPr lang="en-US" smtClean="0"/>
              <a:t>‹#›</a:t>
            </a:fld>
            <a:endParaRPr lang="en-US"/>
          </a:p>
        </p:txBody>
      </p:sp>
    </p:spTree>
    <p:extLst>
      <p:ext uri="{BB962C8B-B14F-4D97-AF65-F5344CB8AC3E}">
        <p14:creationId xmlns:p14="http://schemas.microsoft.com/office/powerpoint/2010/main" val="2331906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5A0801-C875-DD41-948A-74E5B908A8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2A167E-16D9-2742-991C-CA210BF758B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59ECA8-CFA3-1F45-8256-3FB431516B3F}"/>
              </a:ext>
            </a:extLst>
          </p:cNvPr>
          <p:cNvSpPr>
            <a:spLocks noGrp="1"/>
          </p:cNvSpPr>
          <p:nvPr>
            <p:ph type="dt" sz="half" idx="10"/>
          </p:nvPr>
        </p:nvSpPr>
        <p:spPr/>
        <p:txBody>
          <a:bodyPr/>
          <a:lstStyle/>
          <a:p>
            <a:fld id="{2BDA9D34-B865-B94D-A473-D3B119FFE583}" type="datetimeFigureOut">
              <a:rPr lang="en-US" smtClean="0"/>
              <a:t>11/9/18</a:t>
            </a:fld>
            <a:endParaRPr lang="en-US"/>
          </a:p>
        </p:txBody>
      </p:sp>
      <p:sp>
        <p:nvSpPr>
          <p:cNvPr id="5" name="Footer Placeholder 4">
            <a:extLst>
              <a:ext uri="{FF2B5EF4-FFF2-40B4-BE49-F238E27FC236}">
                <a16:creationId xmlns:a16="http://schemas.microsoft.com/office/drawing/2014/main" id="{B1ADF68F-BD91-6348-AC6D-D17485F599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1E1D57-C7E6-4844-A6F8-D13CFDA8883E}"/>
              </a:ext>
            </a:extLst>
          </p:cNvPr>
          <p:cNvSpPr>
            <a:spLocks noGrp="1"/>
          </p:cNvSpPr>
          <p:nvPr>
            <p:ph type="sldNum" sz="quarter" idx="12"/>
          </p:nvPr>
        </p:nvSpPr>
        <p:spPr/>
        <p:txBody>
          <a:bodyPr/>
          <a:lstStyle/>
          <a:p>
            <a:fld id="{2B565869-8F1F-8E44-8536-E6FA2B491E20}" type="slidenum">
              <a:rPr lang="en-US" smtClean="0"/>
              <a:t>‹#›</a:t>
            </a:fld>
            <a:endParaRPr lang="en-US"/>
          </a:p>
        </p:txBody>
      </p:sp>
    </p:spTree>
    <p:extLst>
      <p:ext uri="{BB962C8B-B14F-4D97-AF65-F5344CB8AC3E}">
        <p14:creationId xmlns:p14="http://schemas.microsoft.com/office/powerpoint/2010/main" val="2992107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E95D6-CB6D-FD4B-AFC0-7CD899F433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91A109-4AB0-D642-9065-BA36E1B537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E1FE48-C620-3B48-BBB7-319CA4B7D404}"/>
              </a:ext>
            </a:extLst>
          </p:cNvPr>
          <p:cNvSpPr>
            <a:spLocks noGrp="1"/>
          </p:cNvSpPr>
          <p:nvPr>
            <p:ph type="dt" sz="half" idx="10"/>
          </p:nvPr>
        </p:nvSpPr>
        <p:spPr/>
        <p:txBody>
          <a:bodyPr/>
          <a:lstStyle/>
          <a:p>
            <a:fld id="{2BDA9D34-B865-B94D-A473-D3B119FFE583}" type="datetimeFigureOut">
              <a:rPr lang="en-US" smtClean="0"/>
              <a:t>11/9/18</a:t>
            </a:fld>
            <a:endParaRPr lang="en-US"/>
          </a:p>
        </p:txBody>
      </p:sp>
      <p:sp>
        <p:nvSpPr>
          <p:cNvPr id="5" name="Footer Placeholder 4">
            <a:extLst>
              <a:ext uri="{FF2B5EF4-FFF2-40B4-BE49-F238E27FC236}">
                <a16:creationId xmlns:a16="http://schemas.microsoft.com/office/drawing/2014/main" id="{D6325738-8299-BF4A-8B2A-AFC1BD6F8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03516F-23F3-6048-AD57-B35A25CA8897}"/>
              </a:ext>
            </a:extLst>
          </p:cNvPr>
          <p:cNvSpPr>
            <a:spLocks noGrp="1"/>
          </p:cNvSpPr>
          <p:nvPr>
            <p:ph type="sldNum" sz="quarter" idx="12"/>
          </p:nvPr>
        </p:nvSpPr>
        <p:spPr/>
        <p:txBody>
          <a:bodyPr/>
          <a:lstStyle/>
          <a:p>
            <a:fld id="{2B565869-8F1F-8E44-8536-E6FA2B491E20}" type="slidenum">
              <a:rPr lang="en-US" smtClean="0"/>
              <a:t>‹#›</a:t>
            </a:fld>
            <a:endParaRPr lang="en-US"/>
          </a:p>
        </p:txBody>
      </p:sp>
    </p:spTree>
    <p:extLst>
      <p:ext uri="{BB962C8B-B14F-4D97-AF65-F5344CB8AC3E}">
        <p14:creationId xmlns:p14="http://schemas.microsoft.com/office/powerpoint/2010/main" val="163918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AC2CD-D8CC-744B-93A3-84DB4CCE2E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89A3B8-2816-CA45-817D-9D4CC1EBA2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92D75F6-3252-EA4C-9DAF-16023DFD124A}"/>
              </a:ext>
            </a:extLst>
          </p:cNvPr>
          <p:cNvSpPr>
            <a:spLocks noGrp="1"/>
          </p:cNvSpPr>
          <p:nvPr>
            <p:ph type="dt" sz="half" idx="10"/>
          </p:nvPr>
        </p:nvSpPr>
        <p:spPr/>
        <p:txBody>
          <a:bodyPr/>
          <a:lstStyle/>
          <a:p>
            <a:fld id="{2BDA9D34-B865-B94D-A473-D3B119FFE583}" type="datetimeFigureOut">
              <a:rPr lang="en-US" smtClean="0"/>
              <a:t>11/9/18</a:t>
            </a:fld>
            <a:endParaRPr lang="en-US"/>
          </a:p>
        </p:txBody>
      </p:sp>
      <p:sp>
        <p:nvSpPr>
          <p:cNvPr id="5" name="Footer Placeholder 4">
            <a:extLst>
              <a:ext uri="{FF2B5EF4-FFF2-40B4-BE49-F238E27FC236}">
                <a16:creationId xmlns:a16="http://schemas.microsoft.com/office/drawing/2014/main" id="{46EA9D9C-7D0C-7F47-8079-A4049C2CF1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0F5309-4ECE-4948-B3AE-053DB30F0F93}"/>
              </a:ext>
            </a:extLst>
          </p:cNvPr>
          <p:cNvSpPr>
            <a:spLocks noGrp="1"/>
          </p:cNvSpPr>
          <p:nvPr>
            <p:ph type="sldNum" sz="quarter" idx="12"/>
          </p:nvPr>
        </p:nvSpPr>
        <p:spPr/>
        <p:txBody>
          <a:bodyPr/>
          <a:lstStyle/>
          <a:p>
            <a:fld id="{2B565869-8F1F-8E44-8536-E6FA2B491E20}" type="slidenum">
              <a:rPr lang="en-US" smtClean="0"/>
              <a:t>‹#›</a:t>
            </a:fld>
            <a:endParaRPr lang="en-US"/>
          </a:p>
        </p:txBody>
      </p:sp>
    </p:spTree>
    <p:extLst>
      <p:ext uri="{BB962C8B-B14F-4D97-AF65-F5344CB8AC3E}">
        <p14:creationId xmlns:p14="http://schemas.microsoft.com/office/powerpoint/2010/main" val="2313921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50906-94E8-6644-8F70-55B6AAD87F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9C7FDF-0E20-C142-9AA0-311B0E26F3A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B71EAB-7D6A-DB45-820B-6C9BFF5DC0B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D11D11-E479-4447-ACFD-34850C6EF8CD}"/>
              </a:ext>
            </a:extLst>
          </p:cNvPr>
          <p:cNvSpPr>
            <a:spLocks noGrp="1"/>
          </p:cNvSpPr>
          <p:nvPr>
            <p:ph type="dt" sz="half" idx="10"/>
          </p:nvPr>
        </p:nvSpPr>
        <p:spPr/>
        <p:txBody>
          <a:bodyPr/>
          <a:lstStyle/>
          <a:p>
            <a:fld id="{2BDA9D34-B865-B94D-A473-D3B119FFE583}" type="datetimeFigureOut">
              <a:rPr lang="en-US" smtClean="0"/>
              <a:t>11/9/18</a:t>
            </a:fld>
            <a:endParaRPr lang="en-US"/>
          </a:p>
        </p:txBody>
      </p:sp>
      <p:sp>
        <p:nvSpPr>
          <p:cNvPr id="6" name="Footer Placeholder 5">
            <a:extLst>
              <a:ext uri="{FF2B5EF4-FFF2-40B4-BE49-F238E27FC236}">
                <a16:creationId xmlns:a16="http://schemas.microsoft.com/office/drawing/2014/main" id="{D40092AF-1327-AA44-BA78-8BDD3AD64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F7451B-C599-1549-BD8B-2C301F425DBB}"/>
              </a:ext>
            </a:extLst>
          </p:cNvPr>
          <p:cNvSpPr>
            <a:spLocks noGrp="1"/>
          </p:cNvSpPr>
          <p:nvPr>
            <p:ph type="sldNum" sz="quarter" idx="12"/>
          </p:nvPr>
        </p:nvSpPr>
        <p:spPr/>
        <p:txBody>
          <a:bodyPr/>
          <a:lstStyle/>
          <a:p>
            <a:fld id="{2B565869-8F1F-8E44-8536-E6FA2B491E20}" type="slidenum">
              <a:rPr lang="en-US" smtClean="0"/>
              <a:t>‹#›</a:t>
            </a:fld>
            <a:endParaRPr lang="en-US"/>
          </a:p>
        </p:txBody>
      </p:sp>
    </p:spTree>
    <p:extLst>
      <p:ext uri="{BB962C8B-B14F-4D97-AF65-F5344CB8AC3E}">
        <p14:creationId xmlns:p14="http://schemas.microsoft.com/office/powerpoint/2010/main" val="483390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6E272-E431-D248-91E4-3A3D9BB1C8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447A82-27AD-7441-9593-00BBB99130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F15905A-8C64-A34E-9B6E-C0E9092923B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CBEF2-7731-5A49-A3DA-B68A88B163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1B0504A-24C7-CA4C-97A7-232F1F392B9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033DC3-0111-F147-BB1B-C6E22275536B}"/>
              </a:ext>
            </a:extLst>
          </p:cNvPr>
          <p:cNvSpPr>
            <a:spLocks noGrp="1"/>
          </p:cNvSpPr>
          <p:nvPr>
            <p:ph type="dt" sz="half" idx="10"/>
          </p:nvPr>
        </p:nvSpPr>
        <p:spPr/>
        <p:txBody>
          <a:bodyPr/>
          <a:lstStyle/>
          <a:p>
            <a:fld id="{2BDA9D34-B865-B94D-A473-D3B119FFE583}" type="datetimeFigureOut">
              <a:rPr lang="en-US" smtClean="0"/>
              <a:t>11/9/18</a:t>
            </a:fld>
            <a:endParaRPr lang="en-US"/>
          </a:p>
        </p:txBody>
      </p:sp>
      <p:sp>
        <p:nvSpPr>
          <p:cNvPr id="8" name="Footer Placeholder 7">
            <a:extLst>
              <a:ext uri="{FF2B5EF4-FFF2-40B4-BE49-F238E27FC236}">
                <a16:creationId xmlns:a16="http://schemas.microsoft.com/office/drawing/2014/main" id="{C1DC526C-101E-7D40-A2B0-165994762F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7401B9-4512-7B4C-A14C-F7B6DAAF164C}"/>
              </a:ext>
            </a:extLst>
          </p:cNvPr>
          <p:cNvSpPr>
            <a:spLocks noGrp="1"/>
          </p:cNvSpPr>
          <p:nvPr>
            <p:ph type="sldNum" sz="quarter" idx="12"/>
          </p:nvPr>
        </p:nvSpPr>
        <p:spPr/>
        <p:txBody>
          <a:bodyPr/>
          <a:lstStyle/>
          <a:p>
            <a:fld id="{2B565869-8F1F-8E44-8536-E6FA2B491E20}" type="slidenum">
              <a:rPr lang="en-US" smtClean="0"/>
              <a:t>‹#›</a:t>
            </a:fld>
            <a:endParaRPr lang="en-US"/>
          </a:p>
        </p:txBody>
      </p:sp>
    </p:spTree>
    <p:extLst>
      <p:ext uri="{BB962C8B-B14F-4D97-AF65-F5344CB8AC3E}">
        <p14:creationId xmlns:p14="http://schemas.microsoft.com/office/powerpoint/2010/main" val="72618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200B4-C241-244F-B005-B8AF9DC111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193A30-8432-7E48-AD54-AC1A3136082C}"/>
              </a:ext>
            </a:extLst>
          </p:cNvPr>
          <p:cNvSpPr>
            <a:spLocks noGrp="1"/>
          </p:cNvSpPr>
          <p:nvPr>
            <p:ph type="dt" sz="half" idx="10"/>
          </p:nvPr>
        </p:nvSpPr>
        <p:spPr/>
        <p:txBody>
          <a:bodyPr/>
          <a:lstStyle/>
          <a:p>
            <a:fld id="{2BDA9D34-B865-B94D-A473-D3B119FFE583}" type="datetimeFigureOut">
              <a:rPr lang="en-US" smtClean="0"/>
              <a:t>11/9/18</a:t>
            </a:fld>
            <a:endParaRPr lang="en-US"/>
          </a:p>
        </p:txBody>
      </p:sp>
      <p:sp>
        <p:nvSpPr>
          <p:cNvPr id="4" name="Footer Placeholder 3">
            <a:extLst>
              <a:ext uri="{FF2B5EF4-FFF2-40B4-BE49-F238E27FC236}">
                <a16:creationId xmlns:a16="http://schemas.microsoft.com/office/drawing/2014/main" id="{CA91A85B-10AA-0745-89FC-35FD3A2352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77DE48-42D4-1D4C-B65A-9FB541389FD3}"/>
              </a:ext>
            </a:extLst>
          </p:cNvPr>
          <p:cNvSpPr>
            <a:spLocks noGrp="1"/>
          </p:cNvSpPr>
          <p:nvPr>
            <p:ph type="sldNum" sz="quarter" idx="12"/>
          </p:nvPr>
        </p:nvSpPr>
        <p:spPr/>
        <p:txBody>
          <a:bodyPr/>
          <a:lstStyle/>
          <a:p>
            <a:fld id="{2B565869-8F1F-8E44-8536-E6FA2B491E20}" type="slidenum">
              <a:rPr lang="en-US" smtClean="0"/>
              <a:t>‹#›</a:t>
            </a:fld>
            <a:endParaRPr lang="en-US"/>
          </a:p>
        </p:txBody>
      </p:sp>
    </p:spTree>
    <p:extLst>
      <p:ext uri="{BB962C8B-B14F-4D97-AF65-F5344CB8AC3E}">
        <p14:creationId xmlns:p14="http://schemas.microsoft.com/office/powerpoint/2010/main" val="937201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4E97E9-8868-EE40-9507-21B7EE7DCD3D}"/>
              </a:ext>
            </a:extLst>
          </p:cNvPr>
          <p:cNvSpPr>
            <a:spLocks noGrp="1"/>
          </p:cNvSpPr>
          <p:nvPr>
            <p:ph type="dt" sz="half" idx="10"/>
          </p:nvPr>
        </p:nvSpPr>
        <p:spPr/>
        <p:txBody>
          <a:bodyPr/>
          <a:lstStyle/>
          <a:p>
            <a:fld id="{2BDA9D34-B865-B94D-A473-D3B119FFE583}" type="datetimeFigureOut">
              <a:rPr lang="en-US" smtClean="0"/>
              <a:t>11/9/18</a:t>
            </a:fld>
            <a:endParaRPr lang="en-US"/>
          </a:p>
        </p:txBody>
      </p:sp>
      <p:sp>
        <p:nvSpPr>
          <p:cNvPr id="3" name="Footer Placeholder 2">
            <a:extLst>
              <a:ext uri="{FF2B5EF4-FFF2-40B4-BE49-F238E27FC236}">
                <a16:creationId xmlns:a16="http://schemas.microsoft.com/office/drawing/2014/main" id="{ADABBB0B-B90D-8642-B592-296017899D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984972-DF8D-F84F-9A59-0680805C20BD}"/>
              </a:ext>
            </a:extLst>
          </p:cNvPr>
          <p:cNvSpPr>
            <a:spLocks noGrp="1"/>
          </p:cNvSpPr>
          <p:nvPr>
            <p:ph type="sldNum" sz="quarter" idx="12"/>
          </p:nvPr>
        </p:nvSpPr>
        <p:spPr/>
        <p:txBody>
          <a:bodyPr/>
          <a:lstStyle/>
          <a:p>
            <a:fld id="{2B565869-8F1F-8E44-8536-E6FA2B491E20}" type="slidenum">
              <a:rPr lang="en-US" smtClean="0"/>
              <a:t>‹#›</a:t>
            </a:fld>
            <a:endParaRPr lang="en-US"/>
          </a:p>
        </p:txBody>
      </p:sp>
    </p:spTree>
    <p:extLst>
      <p:ext uri="{BB962C8B-B14F-4D97-AF65-F5344CB8AC3E}">
        <p14:creationId xmlns:p14="http://schemas.microsoft.com/office/powerpoint/2010/main" val="888342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0D326-5DB1-0A4E-A9BF-06D8390DF6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972023-920B-9243-A26D-9C5D4C9C25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1BD415-6111-C845-860B-2D0EEC066B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6838E1-BB85-F34A-8F93-572B2147F916}"/>
              </a:ext>
            </a:extLst>
          </p:cNvPr>
          <p:cNvSpPr>
            <a:spLocks noGrp="1"/>
          </p:cNvSpPr>
          <p:nvPr>
            <p:ph type="dt" sz="half" idx="10"/>
          </p:nvPr>
        </p:nvSpPr>
        <p:spPr/>
        <p:txBody>
          <a:bodyPr/>
          <a:lstStyle/>
          <a:p>
            <a:fld id="{2BDA9D34-B865-B94D-A473-D3B119FFE583}" type="datetimeFigureOut">
              <a:rPr lang="en-US" smtClean="0"/>
              <a:t>11/9/18</a:t>
            </a:fld>
            <a:endParaRPr lang="en-US"/>
          </a:p>
        </p:txBody>
      </p:sp>
      <p:sp>
        <p:nvSpPr>
          <p:cNvPr id="6" name="Footer Placeholder 5">
            <a:extLst>
              <a:ext uri="{FF2B5EF4-FFF2-40B4-BE49-F238E27FC236}">
                <a16:creationId xmlns:a16="http://schemas.microsoft.com/office/drawing/2014/main" id="{BD1A1F0F-072B-B742-A699-A66A65B723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E02742-DE63-1D4B-B897-B8D90DF67630}"/>
              </a:ext>
            </a:extLst>
          </p:cNvPr>
          <p:cNvSpPr>
            <a:spLocks noGrp="1"/>
          </p:cNvSpPr>
          <p:nvPr>
            <p:ph type="sldNum" sz="quarter" idx="12"/>
          </p:nvPr>
        </p:nvSpPr>
        <p:spPr/>
        <p:txBody>
          <a:bodyPr/>
          <a:lstStyle/>
          <a:p>
            <a:fld id="{2B565869-8F1F-8E44-8536-E6FA2B491E20}" type="slidenum">
              <a:rPr lang="en-US" smtClean="0"/>
              <a:t>‹#›</a:t>
            </a:fld>
            <a:endParaRPr lang="en-US"/>
          </a:p>
        </p:txBody>
      </p:sp>
    </p:spTree>
    <p:extLst>
      <p:ext uri="{BB962C8B-B14F-4D97-AF65-F5344CB8AC3E}">
        <p14:creationId xmlns:p14="http://schemas.microsoft.com/office/powerpoint/2010/main" val="4052575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74934-9DA8-EE42-B9B2-6366392CE5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5D67CD-AF69-FC44-9F82-8FAE491C34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23ABD1-B28F-A347-84B3-21C7D12376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0C27F2-3DFD-E94E-91D0-9F383010365B}"/>
              </a:ext>
            </a:extLst>
          </p:cNvPr>
          <p:cNvSpPr>
            <a:spLocks noGrp="1"/>
          </p:cNvSpPr>
          <p:nvPr>
            <p:ph type="dt" sz="half" idx="10"/>
          </p:nvPr>
        </p:nvSpPr>
        <p:spPr/>
        <p:txBody>
          <a:bodyPr/>
          <a:lstStyle/>
          <a:p>
            <a:fld id="{2BDA9D34-B865-B94D-A473-D3B119FFE583}" type="datetimeFigureOut">
              <a:rPr lang="en-US" smtClean="0"/>
              <a:t>11/9/18</a:t>
            </a:fld>
            <a:endParaRPr lang="en-US"/>
          </a:p>
        </p:txBody>
      </p:sp>
      <p:sp>
        <p:nvSpPr>
          <p:cNvPr id="6" name="Footer Placeholder 5">
            <a:extLst>
              <a:ext uri="{FF2B5EF4-FFF2-40B4-BE49-F238E27FC236}">
                <a16:creationId xmlns:a16="http://schemas.microsoft.com/office/drawing/2014/main" id="{CD0C65F3-E9A8-0A4D-84E6-2F9409C9FE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65166B-00EE-0549-A3ED-08C43B5BD648}"/>
              </a:ext>
            </a:extLst>
          </p:cNvPr>
          <p:cNvSpPr>
            <a:spLocks noGrp="1"/>
          </p:cNvSpPr>
          <p:nvPr>
            <p:ph type="sldNum" sz="quarter" idx="12"/>
          </p:nvPr>
        </p:nvSpPr>
        <p:spPr/>
        <p:txBody>
          <a:bodyPr/>
          <a:lstStyle/>
          <a:p>
            <a:fld id="{2B565869-8F1F-8E44-8536-E6FA2B491E20}" type="slidenum">
              <a:rPr lang="en-US" smtClean="0"/>
              <a:t>‹#›</a:t>
            </a:fld>
            <a:endParaRPr lang="en-US"/>
          </a:p>
        </p:txBody>
      </p:sp>
    </p:spTree>
    <p:extLst>
      <p:ext uri="{BB962C8B-B14F-4D97-AF65-F5344CB8AC3E}">
        <p14:creationId xmlns:p14="http://schemas.microsoft.com/office/powerpoint/2010/main" val="4133041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6FCD24-DB1D-CD43-9C14-37FBDBDB16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DACA31-BB86-4D4F-B601-D7183921B8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B1E54-F2F0-5B4B-8DB5-0CF623D9A9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DA9D34-B865-B94D-A473-D3B119FFE583}" type="datetimeFigureOut">
              <a:rPr lang="en-US" smtClean="0"/>
              <a:t>11/9/18</a:t>
            </a:fld>
            <a:endParaRPr lang="en-US"/>
          </a:p>
        </p:txBody>
      </p:sp>
      <p:sp>
        <p:nvSpPr>
          <p:cNvPr id="5" name="Footer Placeholder 4">
            <a:extLst>
              <a:ext uri="{FF2B5EF4-FFF2-40B4-BE49-F238E27FC236}">
                <a16:creationId xmlns:a16="http://schemas.microsoft.com/office/drawing/2014/main" id="{E9BFB382-1ACC-774D-8C4C-D6C0FD07A9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603BE2-2EA5-8A44-A85E-77B59DDA28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565869-8F1F-8E44-8536-E6FA2B491E20}" type="slidenum">
              <a:rPr lang="en-US" smtClean="0"/>
              <a:t>‹#›</a:t>
            </a:fld>
            <a:endParaRPr lang="en-US"/>
          </a:p>
        </p:txBody>
      </p:sp>
    </p:spTree>
    <p:extLst>
      <p:ext uri="{BB962C8B-B14F-4D97-AF65-F5344CB8AC3E}">
        <p14:creationId xmlns:p14="http://schemas.microsoft.com/office/powerpoint/2010/main" val="558546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DE511-DA0D-214C-9290-2C100A025EE3}"/>
              </a:ext>
            </a:extLst>
          </p:cNvPr>
          <p:cNvSpPr>
            <a:spLocks noGrp="1"/>
          </p:cNvSpPr>
          <p:nvPr>
            <p:ph type="title"/>
          </p:nvPr>
        </p:nvSpPr>
        <p:spPr>
          <a:xfrm>
            <a:off x="838200" y="365125"/>
            <a:ext cx="10515600" cy="709913"/>
          </a:xfrm>
        </p:spPr>
        <p:txBody>
          <a:bodyPr/>
          <a:lstStyle/>
          <a:p>
            <a:r>
              <a:rPr lang="en-US" dirty="0"/>
              <a:t>Analysis process</a:t>
            </a:r>
          </a:p>
        </p:txBody>
      </p:sp>
      <p:sp>
        <p:nvSpPr>
          <p:cNvPr id="3" name="Content Placeholder 2">
            <a:extLst>
              <a:ext uri="{FF2B5EF4-FFF2-40B4-BE49-F238E27FC236}">
                <a16:creationId xmlns:a16="http://schemas.microsoft.com/office/drawing/2014/main" id="{92A885E6-7151-7C4A-811B-2A94B5A750F5}"/>
              </a:ext>
            </a:extLst>
          </p:cNvPr>
          <p:cNvSpPr>
            <a:spLocks noGrp="1"/>
          </p:cNvSpPr>
          <p:nvPr>
            <p:ph idx="1"/>
          </p:nvPr>
        </p:nvSpPr>
        <p:spPr>
          <a:xfrm>
            <a:off x="838200" y="1075038"/>
            <a:ext cx="10515600" cy="5101925"/>
          </a:xfrm>
        </p:spPr>
        <p:txBody>
          <a:bodyPr>
            <a:normAutofit/>
          </a:bodyPr>
          <a:lstStyle/>
          <a:p>
            <a:pPr marL="514350" indent="-514350">
              <a:buFont typeface="+mj-lt"/>
              <a:buAutoNum type="arabicPeriod"/>
            </a:pPr>
            <a:r>
              <a:rPr lang="en-US" sz="2400" b="1" dirty="0"/>
              <a:t>Preprocessing:</a:t>
            </a:r>
            <a:r>
              <a:rPr lang="en-US" sz="2400" dirty="0"/>
              <a:t> Clean data is the first thing coming into my mind before I started analysis. I copied the data without instructions to a new tab. I used VLOOKUP to combine two sheet into ‘</a:t>
            </a:r>
            <a:r>
              <a:rPr lang="en-US" sz="2400" dirty="0" err="1"/>
              <a:t>Comb_data</a:t>
            </a:r>
            <a:r>
              <a:rPr lang="en-US" sz="2400" dirty="0"/>
              <a:t>’ and created a new column to calculate total cost for each row.</a:t>
            </a:r>
          </a:p>
          <a:p>
            <a:pPr marL="514350" indent="-514350">
              <a:buFont typeface="+mj-lt"/>
              <a:buAutoNum type="arabicPeriod"/>
            </a:pPr>
            <a:r>
              <a:rPr lang="en-US" sz="2400" b="1" dirty="0"/>
              <a:t>Get familiar with data: </a:t>
            </a:r>
            <a:r>
              <a:rPr lang="en-US" sz="2400" dirty="0"/>
              <a:t>I extracted all the columns’ names to a new tab and read all these columns’ names. After I got familiar with these columns, I found some connections from various information.</a:t>
            </a:r>
          </a:p>
          <a:p>
            <a:pPr marL="514350" indent="-514350">
              <a:buFont typeface="+mj-lt"/>
              <a:buAutoNum type="arabicPeriod"/>
            </a:pPr>
            <a:r>
              <a:rPr lang="en-US" sz="2400" b="1" dirty="0"/>
              <a:t>Analysis: </a:t>
            </a:r>
            <a:r>
              <a:rPr lang="en-US" sz="2400" dirty="0"/>
              <a:t>I used pivot tables and pivot charts to analysis the data. My target values is sales, revenues and discount by different aspects, such as sales channels, products, categories, and shipping methods. </a:t>
            </a:r>
          </a:p>
          <a:p>
            <a:pPr marL="514350" indent="-514350">
              <a:buFont typeface="+mj-lt"/>
              <a:buAutoNum type="arabicPeriod"/>
            </a:pPr>
            <a:r>
              <a:rPr lang="en-US" sz="2400" b="1" dirty="0"/>
              <a:t>Conclusions: </a:t>
            </a:r>
            <a:r>
              <a:rPr lang="en-US" sz="2400" dirty="0"/>
              <a:t>After analyzing these data, I pulled out some conclusions based on my knowledge and working experience. </a:t>
            </a:r>
            <a:endParaRPr lang="en-US" sz="2400" b="1" dirty="0"/>
          </a:p>
        </p:txBody>
      </p:sp>
    </p:spTree>
    <p:extLst>
      <p:ext uri="{BB962C8B-B14F-4D97-AF65-F5344CB8AC3E}">
        <p14:creationId xmlns:p14="http://schemas.microsoft.com/office/powerpoint/2010/main" val="2824873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9F965-529A-D14C-A075-F0A707DC7272}"/>
              </a:ext>
            </a:extLst>
          </p:cNvPr>
          <p:cNvSpPr>
            <a:spLocks noGrp="1"/>
          </p:cNvSpPr>
          <p:nvPr>
            <p:ph type="title"/>
          </p:nvPr>
        </p:nvSpPr>
        <p:spPr>
          <a:xfrm>
            <a:off x="838200" y="365126"/>
            <a:ext cx="10515600" cy="796410"/>
          </a:xfrm>
        </p:spPr>
        <p:txBody>
          <a:bodyPr/>
          <a:lstStyle/>
          <a:p>
            <a:r>
              <a:rPr lang="en-US" dirty="0"/>
              <a:t>What I found:</a:t>
            </a:r>
          </a:p>
        </p:txBody>
      </p:sp>
      <p:sp>
        <p:nvSpPr>
          <p:cNvPr id="3" name="Content Placeholder 2">
            <a:extLst>
              <a:ext uri="{FF2B5EF4-FFF2-40B4-BE49-F238E27FC236}">
                <a16:creationId xmlns:a16="http://schemas.microsoft.com/office/drawing/2014/main" id="{E7C8A712-0419-CB41-BF85-D85EFBE38064}"/>
              </a:ext>
            </a:extLst>
          </p:cNvPr>
          <p:cNvSpPr>
            <a:spLocks noGrp="1"/>
          </p:cNvSpPr>
          <p:nvPr>
            <p:ph idx="1"/>
          </p:nvPr>
        </p:nvSpPr>
        <p:spPr>
          <a:xfrm>
            <a:off x="838200" y="1161536"/>
            <a:ext cx="10515600" cy="5015427"/>
          </a:xfrm>
        </p:spPr>
        <p:txBody>
          <a:bodyPr>
            <a:normAutofit/>
          </a:bodyPr>
          <a:lstStyle/>
          <a:p>
            <a:r>
              <a:rPr lang="en-US" sz="2400" b="1" dirty="0"/>
              <a:t>Sales channels: </a:t>
            </a:r>
          </a:p>
          <a:p>
            <a:pPr marL="0" indent="0">
              <a:buNone/>
            </a:pPr>
            <a:r>
              <a:rPr lang="en-US" sz="2400" dirty="0"/>
              <a:t>Categorized by sales channels, sales ranking is A, W, F, E, Z, while ranking for revenue is same. In that case, none of sales channel has significant advantage on profitability. The channel A is our biggest channel. </a:t>
            </a:r>
          </a:p>
          <a:p>
            <a:pPr marL="0" indent="0">
              <a:buNone/>
            </a:pPr>
            <a:r>
              <a:rPr lang="en-US" sz="2400" dirty="0"/>
              <a:t>Combined profitability with discount, I have an interesting finding that although channel A have the biggest share of revenue, its profitability is lowest and the average discount is 25.32% off. On the other hand, channel W has the highest profitability while the discount is relatively lower which is 14.53%. Channel W is the most effective channel. </a:t>
            </a:r>
            <a:endParaRPr lang="en-US" sz="2400" b="1" dirty="0"/>
          </a:p>
        </p:txBody>
      </p:sp>
    </p:spTree>
    <p:extLst>
      <p:ext uri="{BB962C8B-B14F-4D97-AF65-F5344CB8AC3E}">
        <p14:creationId xmlns:p14="http://schemas.microsoft.com/office/powerpoint/2010/main" val="2562219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9F965-529A-D14C-A075-F0A707DC7272}"/>
              </a:ext>
            </a:extLst>
          </p:cNvPr>
          <p:cNvSpPr>
            <a:spLocks noGrp="1"/>
          </p:cNvSpPr>
          <p:nvPr>
            <p:ph type="title"/>
          </p:nvPr>
        </p:nvSpPr>
        <p:spPr>
          <a:xfrm>
            <a:off x="838200" y="365126"/>
            <a:ext cx="10515600" cy="796410"/>
          </a:xfrm>
        </p:spPr>
        <p:txBody>
          <a:bodyPr/>
          <a:lstStyle/>
          <a:p>
            <a:r>
              <a:rPr lang="en-US" dirty="0"/>
              <a:t>What I found (cont’d):</a:t>
            </a:r>
          </a:p>
        </p:txBody>
      </p:sp>
      <p:sp>
        <p:nvSpPr>
          <p:cNvPr id="3" name="Content Placeholder 2">
            <a:extLst>
              <a:ext uri="{FF2B5EF4-FFF2-40B4-BE49-F238E27FC236}">
                <a16:creationId xmlns:a16="http://schemas.microsoft.com/office/drawing/2014/main" id="{E7C8A712-0419-CB41-BF85-D85EFBE38064}"/>
              </a:ext>
            </a:extLst>
          </p:cNvPr>
          <p:cNvSpPr>
            <a:spLocks noGrp="1"/>
          </p:cNvSpPr>
          <p:nvPr>
            <p:ph idx="1"/>
          </p:nvPr>
        </p:nvSpPr>
        <p:spPr>
          <a:xfrm>
            <a:off x="838200" y="1161536"/>
            <a:ext cx="10515600" cy="5015427"/>
          </a:xfrm>
        </p:spPr>
        <p:txBody>
          <a:bodyPr>
            <a:normAutofit/>
          </a:bodyPr>
          <a:lstStyle/>
          <a:p>
            <a:r>
              <a:rPr lang="en-US" sz="2400" b="1" dirty="0"/>
              <a:t>Products:</a:t>
            </a:r>
          </a:p>
          <a:p>
            <a:pPr marL="0" indent="0">
              <a:buNone/>
            </a:pPr>
            <a:r>
              <a:rPr lang="en-US" sz="2400" b="1" dirty="0"/>
              <a:t> </a:t>
            </a:r>
            <a:r>
              <a:rPr lang="en-US" sz="2400" dirty="0"/>
              <a:t>According to Top 10 products, the performance shows similar as sales channel. Almost all products with top 10 revenue appear in top 10 sales. The average profitability of Top 10 products are higher than the average profitability of sales channel. I could conclude that the products sells best will increase the profit margin of whole channel. </a:t>
            </a:r>
          </a:p>
          <a:p>
            <a:r>
              <a:rPr lang="en-US" sz="2400" b="1" dirty="0"/>
              <a:t>Category:</a:t>
            </a:r>
          </a:p>
          <a:p>
            <a:pPr marL="0" indent="0">
              <a:buNone/>
            </a:pPr>
            <a:r>
              <a:rPr lang="en-US" sz="2400" dirty="0"/>
              <a:t> According to category of products, the performance shows similar situation with products. Best seller always have higher profit margin. Promoting the best seller may be a good strategy to improve sales. </a:t>
            </a:r>
          </a:p>
        </p:txBody>
      </p:sp>
    </p:spTree>
    <p:extLst>
      <p:ext uri="{BB962C8B-B14F-4D97-AF65-F5344CB8AC3E}">
        <p14:creationId xmlns:p14="http://schemas.microsoft.com/office/powerpoint/2010/main" val="465508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9F965-529A-D14C-A075-F0A707DC7272}"/>
              </a:ext>
            </a:extLst>
          </p:cNvPr>
          <p:cNvSpPr>
            <a:spLocks noGrp="1"/>
          </p:cNvSpPr>
          <p:nvPr>
            <p:ph type="title"/>
          </p:nvPr>
        </p:nvSpPr>
        <p:spPr>
          <a:xfrm>
            <a:off x="838200" y="365126"/>
            <a:ext cx="10515600" cy="796410"/>
          </a:xfrm>
        </p:spPr>
        <p:txBody>
          <a:bodyPr/>
          <a:lstStyle/>
          <a:p>
            <a:r>
              <a:rPr lang="en-US" dirty="0"/>
              <a:t>What I found (cont’d):</a:t>
            </a:r>
          </a:p>
        </p:txBody>
      </p:sp>
      <p:sp>
        <p:nvSpPr>
          <p:cNvPr id="3" name="Content Placeholder 2">
            <a:extLst>
              <a:ext uri="{FF2B5EF4-FFF2-40B4-BE49-F238E27FC236}">
                <a16:creationId xmlns:a16="http://schemas.microsoft.com/office/drawing/2014/main" id="{E7C8A712-0419-CB41-BF85-D85EFBE38064}"/>
              </a:ext>
            </a:extLst>
          </p:cNvPr>
          <p:cNvSpPr>
            <a:spLocks noGrp="1"/>
          </p:cNvSpPr>
          <p:nvPr>
            <p:ph idx="1"/>
          </p:nvPr>
        </p:nvSpPr>
        <p:spPr>
          <a:xfrm>
            <a:off x="838200" y="1161536"/>
            <a:ext cx="10515600" cy="5015427"/>
          </a:xfrm>
        </p:spPr>
        <p:txBody>
          <a:bodyPr>
            <a:normAutofit/>
          </a:bodyPr>
          <a:lstStyle/>
          <a:p>
            <a:r>
              <a:rPr lang="en-US" sz="2400" b="1" dirty="0"/>
              <a:t>Shipping method:</a:t>
            </a:r>
          </a:p>
          <a:p>
            <a:pPr marL="0" indent="0">
              <a:buNone/>
            </a:pPr>
            <a:r>
              <a:rPr lang="en-US" sz="2400" dirty="0"/>
              <a:t>I ranked count number of order number categorized by shipping method. I found that delivery, flat rate shipping, pick up and carry out are the most popular method. So we could apply some discount on pick up or carry out. </a:t>
            </a:r>
          </a:p>
          <a:p>
            <a:pPr marL="0" indent="0">
              <a:buNone/>
            </a:pPr>
            <a:r>
              <a:rPr lang="en-US" sz="2400" dirty="0"/>
              <a:t>For delivery, flat rate shipping takes a bigger share than UPS. We could promote UPS service to provide a better service for our customers. In that case, we may have chance to negotiate with UPS to get some discount to lower cost if we could have a large number of customers using UPS. </a:t>
            </a:r>
          </a:p>
        </p:txBody>
      </p:sp>
    </p:spTree>
    <p:extLst>
      <p:ext uri="{BB962C8B-B14F-4D97-AF65-F5344CB8AC3E}">
        <p14:creationId xmlns:p14="http://schemas.microsoft.com/office/powerpoint/2010/main" val="158527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9F965-529A-D14C-A075-F0A707DC7272}"/>
              </a:ext>
            </a:extLst>
          </p:cNvPr>
          <p:cNvSpPr>
            <a:spLocks noGrp="1"/>
          </p:cNvSpPr>
          <p:nvPr>
            <p:ph type="title"/>
          </p:nvPr>
        </p:nvSpPr>
        <p:spPr>
          <a:xfrm>
            <a:off x="838200" y="365126"/>
            <a:ext cx="10515600" cy="796410"/>
          </a:xfrm>
        </p:spPr>
        <p:txBody>
          <a:bodyPr/>
          <a:lstStyle/>
          <a:p>
            <a:r>
              <a:rPr lang="en-US"/>
              <a:t>Conclusions</a:t>
            </a:r>
            <a:r>
              <a:rPr lang="en-US" dirty="0"/>
              <a:t>: </a:t>
            </a:r>
          </a:p>
        </p:txBody>
      </p:sp>
      <p:sp>
        <p:nvSpPr>
          <p:cNvPr id="3" name="Content Placeholder 2">
            <a:extLst>
              <a:ext uri="{FF2B5EF4-FFF2-40B4-BE49-F238E27FC236}">
                <a16:creationId xmlns:a16="http://schemas.microsoft.com/office/drawing/2014/main" id="{E7C8A712-0419-CB41-BF85-D85EFBE38064}"/>
              </a:ext>
            </a:extLst>
          </p:cNvPr>
          <p:cNvSpPr>
            <a:spLocks noGrp="1"/>
          </p:cNvSpPr>
          <p:nvPr>
            <p:ph idx="1"/>
          </p:nvPr>
        </p:nvSpPr>
        <p:spPr>
          <a:xfrm>
            <a:off x="838200" y="1161536"/>
            <a:ext cx="10515600" cy="5015427"/>
          </a:xfrm>
        </p:spPr>
        <p:txBody>
          <a:bodyPr>
            <a:normAutofit/>
          </a:bodyPr>
          <a:lstStyle/>
          <a:p>
            <a:r>
              <a:rPr lang="en-US" sz="2400" dirty="0"/>
              <a:t>Sales channel A has the largest share of revenue while channel W is the most effective channel. </a:t>
            </a:r>
          </a:p>
          <a:p>
            <a:r>
              <a:rPr lang="en-US" sz="2400" dirty="0"/>
              <a:t>For both products and category, the higher sales, the higher profit margin. To promote best sellers for each products and categories would be a good strategy for us.</a:t>
            </a:r>
          </a:p>
          <a:p>
            <a:r>
              <a:rPr lang="en-US" sz="2400" dirty="0"/>
              <a:t>Most of customers prefer to picking up products by themselves or carrying them out. </a:t>
            </a:r>
          </a:p>
          <a:p>
            <a:r>
              <a:rPr lang="en-US" sz="2400" dirty="0"/>
              <a:t>We could make our shipping more effective if we courage our customer use </a:t>
            </a:r>
            <a:r>
              <a:rPr lang="en-US" sz="2400"/>
              <a:t>UPS more. </a:t>
            </a:r>
            <a:endParaRPr lang="en-US" sz="2400" dirty="0"/>
          </a:p>
          <a:p>
            <a:pPr marL="0" indent="0">
              <a:buNone/>
            </a:pPr>
            <a:endParaRPr lang="en-US" sz="2400" dirty="0"/>
          </a:p>
        </p:txBody>
      </p:sp>
    </p:spTree>
    <p:extLst>
      <p:ext uri="{BB962C8B-B14F-4D97-AF65-F5344CB8AC3E}">
        <p14:creationId xmlns:p14="http://schemas.microsoft.com/office/powerpoint/2010/main" val="3973629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TotalTime>
  <Words>576</Words>
  <Application>Microsoft Macintosh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Analysis process</vt:lpstr>
      <vt:lpstr>What I found:</vt:lpstr>
      <vt:lpstr>What I found (cont’d):</vt:lpstr>
      <vt:lpstr>What I found (cont’d):</vt:lpstr>
      <vt:lpstr>Conclusions: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process</dc:title>
  <dc:creator>Ying, Shihao</dc:creator>
  <cp:lastModifiedBy>Ying, Shihao</cp:lastModifiedBy>
  <cp:revision>12</cp:revision>
  <dcterms:created xsi:type="dcterms:W3CDTF">2018-11-08T21:01:57Z</dcterms:created>
  <dcterms:modified xsi:type="dcterms:W3CDTF">2018-11-09T06:34:48Z</dcterms:modified>
</cp:coreProperties>
</file>