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4" r:id="rId3"/>
    <p:sldId id="265" r:id="rId4"/>
    <p:sldId id="274" r:id="rId5"/>
    <p:sldId id="275" r:id="rId6"/>
    <p:sldId id="276" r:id="rId7"/>
    <p:sldId id="277" r:id="rId8"/>
    <p:sldId id="278" r:id="rId9"/>
    <p:sldId id="279" r:id="rId10"/>
    <p:sldId id="280" r:id="rId11"/>
    <p:sldId id="281" r:id="rId12"/>
    <p:sldId id="284"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527C8-72C1-5349-A4DF-5BF6B31AA69B}" v="3" dt="2021-12-07T06:51:16.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p:restoredTop sz="94694"/>
  </p:normalViewPr>
  <p:slideViewPr>
    <p:cSldViewPr snapToGrid="0" snapToObjects="1" showGuides="1">
      <p:cViewPr varScale="1">
        <p:scale>
          <a:sx n="117" d="100"/>
          <a:sy n="117" d="100"/>
        </p:scale>
        <p:origin x="13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heng Duan" userId="7546b04a-379b-4eec-a7c0-083d26cd7a44" providerId="ADAL" clId="{DE3527C8-72C1-5349-A4DF-5BF6B31AA69B}"/>
    <pc:docChg chg="modSld modShowInfo">
      <pc:chgData name="Shiheng Duan" userId="7546b04a-379b-4eec-a7c0-083d26cd7a44" providerId="ADAL" clId="{DE3527C8-72C1-5349-A4DF-5BF6B31AA69B}" dt="2021-12-07T06:52:17.577" v="9544" actId="20577"/>
      <pc:docMkLst>
        <pc:docMk/>
      </pc:docMkLst>
      <pc:sldChg chg="modTransition">
        <pc:chgData name="Shiheng Duan" userId="7546b04a-379b-4eec-a7c0-083d26cd7a44" providerId="ADAL" clId="{DE3527C8-72C1-5349-A4DF-5BF6B31AA69B}" dt="2021-12-07T05:50:11.331" v="1"/>
        <pc:sldMkLst>
          <pc:docMk/>
          <pc:sldMk cId="1373582164" sldId="256"/>
        </pc:sldMkLst>
      </pc:sldChg>
      <pc:sldChg chg="modTransition modNotesTx">
        <pc:chgData name="Shiheng Duan" userId="7546b04a-379b-4eec-a7c0-083d26cd7a44" providerId="ADAL" clId="{DE3527C8-72C1-5349-A4DF-5BF6B31AA69B}" dt="2021-12-07T06:07:58.618" v="3" actId="20577"/>
        <pc:sldMkLst>
          <pc:docMk/>
          <pc:sldMk cId="736353859" sldId="264"/>
        </pc:sldMkLst>
      </pc:sldChg>
      <pc:sldChg chg="modTransition modNotesTx">
        <pc:chgData name="Shiheng Duan" userId="7546b04a-379b-4eec-a7c0-083d26cd7a44" providerId="ADAL" clId="{DE3527C8-72C1-5349-A4DF-5BF6B31AA69B}" dt="2021-12-07T06:10:42.768" v="703" actId="20577"/>
        <pc:sldMkLst>
          <pc:docMk/>
          <pc:sldMk cId="2991045588" sldId="265"/>
        </pc:sldMkLst>
      </pc:sldChg>
      <pc:sldChg chg="modTransition modNotesTx">
        <pc:chgData name="Shiheng Duan" userId="7546b04a-379b-4eec-a7c0-083d26cd7a44" providerId="ADAL" clId="{DE3527C8-72C1-5349-A4DF-5BF6B31AA69B}" dt="2021-12-07T06:19:28.815" v="2628" actId="20577"/>
        <pc:sldMkLst>
          <pc:docMk/>
          <pc:sldMk cId="2035776335" sldId="274"/>
        </pc:sldMkLst>
      </pc:sldChg>
      <pc:sldChg chg="modTransition modNotesTx">
        <pc:chgData name="Shiheng Duan" userId="7546b04a-379b-4eec-a7c0-083d26cd7a44" providerId="ADAL" clId="{DE3527C8-72C1-5349-A4DF-5BF6B31AA69B}" dt="2021-12-07T06:23:41.366" v="3448" actId="20577"/>
        <pc:sldMkLst>
          <pc:docMk/>
          <pc:sldMk cId="2903589902" sldId="275"/>
        </pc:sldMkLst>
      </pc:sldChg>
      <pc:sldChg chg="modTransition modNotesTx">
        <pc:chgData name="Shiheng Duan" userId="7546b04a-379b-4eec-a7c0-083d26cd7a44" providerId="ADAL" clId="{DE3527C8-72C1-5349-A4DF-5BF6B31AA69B}" dt="2021-12-07T06:25:37.286" v="3936" actId="20577"/>
        <pc:sldMkLst>
          <pc:docMk/>
          <pc:sldMk cId="2439682262" sldId="276"/>
        </pc:sldMkLst>
      </pc:sldChg>
      <pc:sldChg chg="modTransition modNotesTx">
        <pc:chgData name="Shiheng Duan" userId="7546b04a-379b-4eec-a7c0-083d26cd7a44" providerId="ADAL" clId="{DE3527C8-72C1-5349-A4DF-5BF6B31AA69B}" dt="2021-12-07T06:29:17.466" v="4852" actId="20577"/>
        <pc:sldMkLst>
          <pc:docMk/>
          <pc:sldMk cId="733310806" sldId="277"/>
        </pc:sldMkLst>
      </pc:sldChg>
      <pc:sldChg chg="modTransition modNotesTx">
        <pc:chgData name="Shiheng Duan" userId="7546b04a-379b-4eec-a7c0-083d26cd7a44" providerId="ADAL" clId="{DE3527C8-72C1-5349-A4DF-5BF6B31AA69B}" dt="2021-12-07T06:33:00.829" v="5716" actId="20577"/>
        <pc:sldMkLst>
          <pc:docMk/>
          <pc:sldMk cId="925653991" sldId="278"/>
        </pc:sldMkLst>
      </pc:sldChg>
      <pc:sldChg chg="modTransition modNotesTx">
        <pc:chgData name="Shiheng Duan" userId="7546b04a-379b-4eec-a7c0-083d26cd7a44" providerId="ADAL" clId="{DE3527C8-72C1-5349-A4DF-5BF6B31AA69B}" dt="2021-12-07T06:40:20.311" v="7246" actId="20577"/>
        <pc:sldMkLst>
          <pc:docMk/>
          <pc:sldMk cId="141793803" sldId="279"/>
        </pc:sldMkLst>
      </pc:sldChg>
      <pc:sldChg chg="modTransition modNotesTx">
        <pc:chgData name="Shiheng Duan" userId="7546b04a-379b-4eec-a7c0-083d26cd7a44" providerId="ADAL" clId="{DE3527C8-72C1-5349-A4DF-5BF6B31AA69B}" dt="2021-12-07T06:43:29.382" v="7793" actId="20577"/>
        <pc:sldMkLst>
          <pc:docMk/>
          <pc:sldMk cId="2314678126" sldId="280"/>
        </pc:sldMkLst>
      </pc:sldChg>
      <pc:sldChg chg="modTransition modNotesTx">
        <pc:chgData name="Shiheng Duan" userId="7546b04a-379b-4eec-a7c0-083d26cd7a44" providerId="ADAL" clId="{DE3527C8-72C1-5349-A4DF-5BF6B31AA69B}" dt="2021-12-07T06:48:03.256" v="8664" actId="20577"/>
        <pc:sldMkLst>
          <pc:docMk/>
          <pc:sldMk cId="3182640712" sldId="281"/>
        </pc:sldMkLst>
      </pc:sldChg>
      <pc:sldChg chg="modTransition modNotesTx">
        <pc:chgData name="Shiheng Duan" userId="7546b04a-379b-4eec-a7c0-083d26cd7a44" providerId="ADAL" clId="{DE3527C8-72C1-5349-A4DF-5BF6B31AA69B}" dt="2021-12-07T06:50:31.104" v="9227" actId="20577"/>
        <pc:sldMkLst>
          <pc:docMk/>
          <pc:sldMk cId="1059918827" sldId="282"/>
        </pc:sldMkLst>
      </pc:sldChg>
      <pc:sldChg chg="modTransition modNotesTx">
        <pc:chgData name="Shiheng Duan" userId="7546b04a-379b-4eec-a7c0-083d26cd7a44" providerId="ADAL" clId="{DE3527C8-72C1-5349-A4DF-5BF6B31AA69B}" dt="2021-12-07T06:52:17.577" v="9544" actId="20577"/>
        <pc:sldMkLst>
          <pc:docMk/>
          <pc:sldMk cId="1772811529" sldId="283"/>
        </pc:sldMkLst>
      </pc:sldChg>
      <pc:sldChg chg="modTransition modNotesTx">
        <pc:chgData name="Shiheng Duan" userId="7546b04a-379b-4eec-a7c0-083d26cd7a44" providerId="ADAL" clId="{DE3527C8-72C1-5349-A4DF-5BF6B31AA69B}" dt="2021-12-07T06:48:20.192" v="8700" actId="20577"/>
        <pc:sldMkLst>
          <pc:docMk/>
          <pc:sldMk cId="1658329721"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BCB74-5DB9-DB44-BB9D-A4B19D543F5E}"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A94D0-C73D-7F4E-9FA3-41E88B891BE8}" type="slidenum">
              <a:rPr lang="en-US" smtClean="0"/>
              <a:t>‹#›</a:t>
            </a:fld>
            <a:endParaRPr lang="en-US"/>
          </a:p>
        </p:txBody>
      </p:sp>
    </p:spTree>
    <p:extLst>
      <p:ext uri="{BB962C8B-B14F-4D97-AF65-F5344CB8AC3E}">
        <p14:creationId xmlns:p14="http://schemas.microsoft.com/office/powerpoint/2010/main" val="259697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here is a brief introduction of previous work on SWE estimation. There has been research using ANN and Random forest as a bias correction tool. They used SWE reanalysis data and get a better estimation in this post-processing method. From a physics aspect, there is a paper using conditional generative adversarial network, or </a:t>
            </a:r>
            <a:r>
              <a:rPr lang="en-US" sz="1200" kern="1200" dirty="0" err="1">
                <a:solidFill>
                  <a:schemeClr val="tx1"/>
                </a:solidFill>
                <a:effectLst/>
                <a:latin typeface="+mn-lt"/>
                <a:ea typeface="+mn-ea"/>
                <a:cs typeface="+mn-cs"/>
              </a:rPr>
              <a:t>cGAN</a:t>
            </a:r>
            <a:r>
              <a:rPr lang="en-US" sz="1200" kern="1200" dirty="0">
                <a:solidFill>
                  <a:schemeClr val="tx1"/>
                </a:solidFill>
                <a:effectLst/>
                <a:latin typeface="+mn-lt"/>
                <a:ea typeface="+mn-ea"/>
                <a:cs typeface="+mn-cs"/>
              </a:rPr>
              <a:t>, to translate precipitation to SWE. And from a time series task, there is a paper using LSTM or long-short term memory model to simulate the SWE amount. They used precipitation and other snow-related variables. These models can achieve a good performance, but not all of them can be used for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our idea for this work is to use machine learning, specifically, deep learning models for both SWE prediction and projection. As a good prediction model, we want the model to handle time dependency. As a good projection model, we want the model to only use atmospheric variables as input. With that being said, we have the following formula to represent this task. The snow water equivalent at time t, is a function of precipitation, temperature, and other variables from previous time steps. </a:t>
            </a:r>
          </a:p>
          <a:p>
            <a:endParaRPr lang="en-US" dirty="0"/>
          </a:p>
        </p:txBody>
      </p:sp>
      <p:sp>
        <p:nvSpPr>
          <p:cNvPr id="4" name="Slide Number Placeholder 3"/>
          <p:cNvSpPr>
            <a:spLocks noGrp="1"/>
          </p:cNvSpPr>
          <p:nvPr>
            <p:ph type="sldNum" sz="quarter" idx="5"/>
          </p:nvPr>
        </p:nvSpPr>
        <p:spPr/>
        <p:txBody>
          <a:bodyPr/>
          <a:lstStyle/>
          <a:p>
            <a:fld id="{02CA94D0-C73D-7F4E-9FA3-41E88B891BE8}" type="slidenum">
              <a:rPr lang="en-US" smtClean="0"/>
              <a:t>2</a:t>
            </a:fld>
            <a:endParaRPr lang="en-US"/>
          </a:p>
        </p:txBody>
      </p:sp>
    </p:spTree>
    <p:extLst>
      <p:ext uri="{BB962C8B-B14F-4D97-AF65-F5344CB8AC3E}">
        <p14:creationId xmlns:p14="http://schemas.microsoft.com/office/powerpoint/2010/main" val="158078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some figures for the snow season length as an example. The left is for historical period and left for the end of the century with RCP8.5 scenario. It is clear that the snow season length will decrease with climate change and it seems the lower elevation area is more sensitive. </a:t>
            </a:r>
          </a:p>
        </p:txBody>
      </p:sp>
      <p:sp>
        <p:nvSpPr>
          <p:cNvPr id="4" name="Slide Number Placeholder 3"/>
          <p:cNvSpPr>
            <a:spLocks noGrp="1"/>
          </p:cNvSpPr>
          <p:nvPr>
            <p:ph type="sldNum" sz="quarter" idx="5"/>
          </p:nvPr>
        </p:nvSpPr>
        <p:spPr/>
        <p:txBody>
          <a:bodyPr/>
          <a:lstStyle/>
          <a:p>
            <a:fld id="{02CA94D0-C73D-7F4E-9FA3-41E88B891BE8}" type="slidenum">
              <a:rPr lang="en-US" smtClean="0"/>
              <a:t>11</a:t>
            </a:fld>
            <a:endParaRPr lang="en-US"/>
          </a:p>
        </p:txBody>
      </p:sp>
    </p:spTree>
    <p:extLst>
      <p:ext uri="{BB962C8B-B14F-4D97-AF65-F5344CB8AC3E}">
        <p14:creationId xmlns:p14="http://schemas.microsoft.com/office/powerpoint/2010/main" val="176868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figure is much clear. Here we show the decrease in the snow season length. And the height dependency is on the right. It shows that the higher elevation tends to have a longer snow season for both historical and future period. The lower elevation has more sensitivity to the climate change. </a:t>
            </a:r>
          </a:p>
        </p:txBody>
      </p:sp>
      <p:sp>
        <p:nvSpPr>
          <p:cNvPr id="4" name="Slide Number Placeholder 3"/>
          <p:cNvSpPr>
            <a:spLocks noGrp="1"/>
          </p:cNvSpPr>
          <p:nvPr>
            <p:ph type="sldNum" sz="quarter" idx="5"/>
          </p:nvPr>
        </p:nvSpPr>
        <p:spPr/>
        <p:txBody>
          <a:bodyPr/>
          <a:lstStyle/>
          <a:p>
            <a:fld id="{02CA94D0-C73D-7F4E-9FA3-41E88B891BE8}" type="slidenum">
              <a:rPr lang="en-US" smtClean="0"/>
              <a:t>12</a:t>
            </a:fld>
            <a:endParaRPr lang="en-US"/>
          </a:p>
        </p:txBody>
      </p:sp>
    </p:spTree>
    <p:extLst>
      <p:ext uri="{BB962C8B-B14F-4D97-AF65-F5344CB8AC3E}">
        <p14:creationId xmlns:p14="http://schemas.microsoft.com/office/powerpoint/2010/main" val="42907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our next steps, we want to try to couple our ML model with physical-based models to see if we can solve the extrapolation problem. Also for the low-elevation area, since there is no observational data, satellite data could be a good choice to increase our training samples. And we will use some explainable AI methods to analyze the sensitivity of input variables. When the CMIP6 data is available, we can generate the updated SWE dataset with our models. </a:t>
            </a:r>
          </a:p>
        </p:txBody>
      </p:sp>
      <p:sp>
        <p:nvSpPr>
          <p:cNvPr id="4" name="Slide Number Placeholder 3"/>
          <p:cNvSpPr>
            <a:spLocks noGrp="1"/>
          </p:cNvSpPr>
          <p:nvPr>
            <p:ph type="sldNum" sz="quarter" idx="5"/>
          </p:nvPr>
        </p:nvSpPr>
        <p:spPr/>
        <p:txBody>
          <a:bodyPr/>
          <a:lstStyle/>
          <a:p>
            <a:fld id="{02CA94D0-C73D-7F4E-9FA3-41E88B891BE8}" type="slidenum">
              <a:rPr lang="en-US" smtClean="0"/>
              <a:t>13</a:t>
            </a:fld>
            <a:endParaRPr lang="en-US"/>
          </a:p>
        </p:txBody>
      </p:sp>
    </p:spTree>
    <p:extLst>
      <p:ext uri="{BB962C8B-B14F-4D97-AF65-F5344CB8AC3E}">
        <p14:creationId xmlns:p14="http://schemas.microsoft.com/office/powerpoint/2010/main" val="3846494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thank our </a:t>
            </a:r>
            <a:r>
              <a:rPr lang="en-US" sz="1200" b="0" i="0" kern="1200" dirty="0">
                <a:solidFill>
                  <a:schemeClr val="tx1"/>
                </a:solidFill>
                <a:effectLst/>
                <a:latin typeface="+mn-lt"/>
                <a:ea typeface="+mn-ea"/>
                <a:cs typeface="+mn-cs"/>
              </a:rPr>
              <a:t>colleagues</a:t>
            </a:r>
            <a:r>
              <a:rPr lang="en-US" dirty="0"/>
              <a:t> for their help. The computational resources is from UC Davis, and we also used NCAR Casper supercomputer through the ASP program. If you have any questions or ideas, please contact me at </a:t>
            </a:r>
            <a:r>
              <a:rPr lang="en-US" dirty="0" err="1"/>
              <a:t>shiduan@ucdavis.edu</a:t>
            </a:r>
            <a:endParaRPr lang="en-US" dirty="0"/>
          </a:p>
          <a:p>
            <a:endParaRPr lang="en-US" dirty="0"/>
          </a:p>
          <a:p>
            <a:r>
              <a:rPr lang="en-US" dirty="0"/>
              <a:t>Thanks </a:t>
            </a:r>
            <a:r>
              <a:rPr lang="en-US"/>
              <a:t>for listening. </a:t>
            </a:r>
            <a:endParaRPr lang="en-US" dirty="0"/>
          </a:p>
        </p:txBody>
      </p:sp>
      <p:sp>
        <p:nvSpPr>
          <p:cNvPr id="4" name="Slide Number Placeholder 3"/>
          <p:cNvSpPr>
            <a:spLocks noGrp="1"/>
          </p:cNvSpPr>
          <p:nvPr>
            <p:ph type="sldNum" sz="quarter" idx="5"/>
          </p:nvPr>
        </p:nvSpPr>
        <p:spPr/>
        <p:txBody>
          <a:bodyPr/>
          <a:lstStyle/>
          <a:p>
            <a:fld id="{02CA94D0-C73D-7F4E-9FA3-41E88B891BE8}" type="slidenum">
              <a:rPr lang="en-US" smtClean="0"/>
              <a:t>14</a:t>
            </a:fld>
            <a:endParaRPr lang="en-US"/>
          </a:p>
        </p:txBody>
      </p:sp>
    </p:spTree>
    <p:extLst>
      <p:ext uri="{BB962C8B-B14F-4D97-AF65-F5344CB8AC3E}">
        <p14:creationId xmlns:p14="http://schemas.microsoft.com/office/powerpoint/2010/main" val="38505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general architecture of our model. We used atmospheric variables from </a:t>
            </a:r>
            <a:r>
              <a:rPr lang="en-US" dirty="0" err="1"/>
              <a:t>gridMET</a:t>
            </a:r>
            <a:r>
              <a:rPr lang="en-US" dirty="0"/>
              <a:t> as input and SWE observational data from SNOTEL stations as the target. We have the dynamic input, including precipitation, temperature, solar radiation, specific humidity, relative humidity, vapor deficit and wind speed. We also used static features, such as latitude, longitude, elevation, diurnal anisotropic heat index and solar radiation aspect index. The input time window is set to 180 days. We have used and compared three different deep learning models. </a:t>
            </a:r>
          </a:p>
          <a:p>
            <a:endParaRPr lang="en-US" dirty="0"/>
          </a:p>
          <a:p>
            <a:r>
              <a:rPr lang="en-US" dirty="0"/>
              <a:t>The flow chart shows the general model architecture. </a:t>
            </a:r>
          </a:p>
        </p:txBody>
      </p:sp>
      <p:sp>
        <p:nvSpPr>
          <p:cNvPr id="4" name="Slide Number Placeholder 3"/>
          <p:cNvSpPr>
            <a:spLocks noGrp="1"/>
          </p:cNvSpPr>
          <p:nvPr>
            <p:ph type="sldNum" sz="quarter" idx="5"/>
          </p:nvPr>
        </p:nvSpPr>
        <p:spPr/>
        <p:txBody>
          <a:bodyPr/>
          <a:lstStyle/>
          <a:p>
            <a:fld id="{02CA94D0-C73D-7F4E-9FA3-41E88B891BE8}" type="slidenum">
              <a:rPr lang="en-US" smtClean="0"/>
              <a:t>3</a:t>
            </a:fld>
            <a:endParaRPr lang="en-US"/>
          </a:p>
        </p:txBody>
      </p:sp>
    </p:spTree>
    <p:extLst>
      <p:ext uri="{BB962C8B-B14F-4D97-AF65-F5344CB8AC3E}">
        <p14:creationId xmlns:p14="http://schemas.microsoft.com/office/powerpoint/2010/main" val="40954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introduce the architecture for each deep learning model. The first one is the LSTM model. This is a typical LSTM cell. We have input from a1 to a4 and the numbers are for time steps. The information from a1 goes to this H and generate the output b1. B2 gets the information from a2 and h, and this h has the information from a1. And it is the same story for b3 and b4. So in this way, LSTM can handle a time series and keep necessary information from previous time steps. But the problem is that to get the value of b4, you need to wait until the completion of b3 since this H requires the inputs from previous time step. So one could parallel multiple LSTM cells, but for one LSTM cell, it is hard for parallel computation. </a:t>
            </a:r>
          </a:p>
          <a:p>
            <a:endParaRPr lang="en-US" dirty="0"/>
          </a:p>
          <a:p>
            <a:r>
              <a:rPr lang="en-US" dirty="0"/>
              <a:t>Then we have the TCNN model. In this model, each triangle represents a CNN kernel. The b1 has the information from a1 and a2, and b2 covers a1, a2 and a3. So for each layer, it can covers a small window from the inputs. By stacking multiple layers, we can get the information of the whole time series. Unlike LSTM cells, the computation of CNN kernels is independent. You can calculate b1234 in the same time. </a:t>
            </a:r>
          </a:p>
          <a:p>
            <a:endParaRPr lang="en-US" dirty="0"/>
          </a:p>
          <a:p>
            <a:r>
              <a:rPr lang="en-US" dirty="0"/>
              <a:t>The last one is a self-attention model. Here with input of a1234, it calculates q, query, k, key, and v, value. From q and k, we have the alpha prime and through a </a:t>
            </a:r>
            <a:r>
              <a:rPr lang="en-US" dirty="0" err="1"/>
              <a:t>softmax</a:t>
            </a:r>
            <a:r>
              <a:rPr lang="en-US" dirty="0"/>
              <a:t> operation, we get the alpha terms, which is also called attention scores. The final output is a weighted sum of v and the weight is these attention scores. Attention model focuses on the correlations in the input time series. </a:t>
            </a:r>
          </a:p>
        </p:txBody>
      </p:sp>
      <p:sp>
        <p:nvSpPr>
          <p:cNvPr id="4" name="Slide Number Placeholder 3"/>
          <p:cNvSpPr>
            <a:spLocks noGrp="1"/>
          </p:cNvSpPr>
          <p:nvPr>
            <p:ph type="sldNum" sz="quarter" idx="5"/>
          </p:nvPr>
        </p:nvSpPr>
        <p:spPr/>
        <p:txBody>
          <a:bodyPr/>
          <a:lstStyle/>
          <a:p>
            <a:fld id="{02CA94D0-C73D-7F4E-9FA3-41E88B891BE8}" type="slidenum">
              <a:rPr lang="en-US" smtClean="0"/>
              <a:t>4</a:t>
            </a:fld>
            <a:endParaRPr lang="en-US"/>
          </a:p>
        </p:txBody>
      </p:sp>
    </p:spTree>
    <p:extLst>
      <p:ext uri="{BB962C8B-B14F-4D97-AF65-F5344CB8AC3E}">
        <p14:creationId xmlns:p14="http://schemas.microsoft.com/office/powerpoint/2010/main" val="89933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our model settings, we used 581 SNOTEL stations in the western of CONUS. All the variables are normalized with the mean and standard deviation from all the stations. The model is trained with training data and hyperparameters are determined with the validation performance. The loss function is set to mean squared error and we used </a:t>
            </a:r>
            <a:r>
              <a:rPr lang="en-US" dirty="0" err="1"/>
              <a:t>nash-suctliffe</a:t>
            </a:r>
            <a:r>
              <a:rPr lang="en-US" dirty="0"/>
              <a:t> model efficiency coefficient, or R square score to quantify the model performance. Since the initial weight can affect the model performance, we trained each model 10 times and the following results are based on this ensemble method. </a:t>
            </a:r>
          </a:p>
          <a:p>
            <a:r>
              <a:rPr lang="en-US" dirty="0"/>
              <a:t>As a reference, it takes 5 hours to train the LSTM with 1 RTX 2080TI GPU, 10 hours for the TCNN model and 26 hours for the Attention model. </a:t>
            </a:r>
          </a:p>
        </p:txBody>
      </p:sp>
      <p:sp>
        <p:nvSpPr>
          <p:cNvPr id="4" name="Slide Number Placeholder 3"/>
          <p:cNvSpPr>
            <a:spLocks noGrp="1"/>
          </p:cNvSpPr>
          <p:nvPr>
            <p:ph type="sldNum" sz="quarter" idx="5"/>
          </p:nvPr>
        </p:nvSpPr>
        <p:spPr/>
        <p:txBody>
          <a:bodyPr/>
          <a:lstStyle/>
          <a:p>
            <a:fld id="{02CA94D0-C73D-7F4E-9FA3-41E88B891BE8}" type="slidenum">
              <a:rPr lang="en-US" smtClean="0"/>
              <a:t>5</a:t>
            </a:fld>
            <a:endParaRPr lang="en-US"/>
          </a:p>
        </p:txBody>
      </p:sp>
    </p:spTree>
    <p:extLst>
      <p:ext uri="{BB962C8B-B14F-4D97-AF65-F5344CB8AC3E}">
        <p14:creationId xmlns:p14="http://schemas.microsoft.com/office/powerpoint/2010/main" val="378289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prediction results for SNOTEL stations. To compare with a physical-based model, we selected the NSIDC UA university of Arizona dataset as our reference. Overall, the median NSE value for LSTM is 0.909, and 0.878 for TCNN and 0.874 for Attention model. The UA dataset as a median value as 0.861. So our deep learning models can achieve even better performance if we compare the median NSE values. </a:t>
            </a:r>
          </a:p>
        </p:txBody>
      </p:sp>
      <p:sp>
        <p:nvSpPr>
          <p:cNvPr id="4" name="Slide Number Placeholder 3"/>
          <p:cNvSpPr>
            <a:spLocks noGrp="1"/>
          </p:cNvSpPr>
          <p:nvPr>
            <p:ph type="sldNum" sz="quarter" idx="5"/>
          </p:nvPr>
        </p:nvSpPr>
        <p:spPr/>
        <p:txBody>
          <a:bodyPr/>
          <a:lstStyle/>
          <a:p>
            <a:fld id="{02CA94D0-C73D-7F4E-9FA3-41E88B891BE8}" type="slidenum">
              <a:rPr lang="en-US" smtClean="0"/>
              <a:t>6</a:t>
            </a:fld>
            <a:endParaRPr lang="en-US"/>
          </a:p>
        </p:txBody>
      </p:sp>
    </p:spTree>
    <p:extLst>
      <p:ext uri="{BB962C8B-B14F-4D97-AF65-F5344CB8AC3E}">
        <p14:creationId xmlns:p14="http://schemas.microsoft.com/office/powerpoint/2010/main" val="256212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even better when we compare the distribution of the NSE values. On the top right panel, you can see the probability of NSE values. LSTM model is the best. It has the largest distribution over high NSE value regimes. TCNN and Attention models are similar and it is hard to separate them. The attention model is slightly better at high NSE value ranges. Compared with the deep learning models, NSIDC-UA dataset has more stations in the low NSE regimes. </a:t>
            </a:r>
          </a:p>
          <a:p>
            <a:endParaRPr lang="en-US" dirty="0"/>
          </a:p>
          <a:p>
            <a:r>
              <a:rPr lang="en-US" dirty="0"/>
              <a:t>Besides the distribution, we found a strong correlation among these machine learning models. Here we show the </a:t>
            </a:r>
            <a:r>
              <a:rPr lang="en-US" dirty="0" err="1"/>
              <a:t>pearson</a:t>
            </a:r>
            <a:r>
              <a:rPr lang="en-US" dirty="0"/>
              <a:t> correlation values. It suggests that these models tend to have a similar behavior. The good stations are always good for different models. </a:t>
            </a:r>
          </a:p>
        </p:txBody>
      </p:sp>
      <p:sp>
        <p:nvSpPr>
          <p:cNvPr id="4" name="Slide Number Placeholder 3"/>
          <p:cNvSpPr>
            <a:spLocks noGrp="1"/>
          </p:cNvSpPr>
          <p:nvPr>
            <p:ph type="sldNum" sz="quarter" idx="5"/>
          </p:nvPr>
        </p:nvSpPr>
        <p:spPr/>
        <p:txBody>
          <a:bodyPr/>
          <a:lstStyle/>
          <a:p>
            <a:fld id="{02CA94D0-C73D-7F4E-9FA3-41E88B891BE8}" type="slidenum">
              <a:rPr lang="en-US" smtClean="0"/>
              <a:t>7</a:t>
            </a:fld>
            <a:endParaRPr lang="en-US"/>
          </a:p>
        </p:txBody>
      </p:sp>
    </p:spTree>
    <p:extLst>
      <p:ext uri="{BB962C8B-B14F-4D97-AF65-F5344CB8AC3E}">
        <p14:creationId xmlns:p14="http://schemas.microsoft.com/office/powerpoint/2010/main" val="41411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prediction model, we want to generalize our model to create a gridded SWE product, like the NSIDC-UA dataset. For this purpose, we selected Rocky mountain area, which is shown in this map here. And you can see the elevation on the right. The problem is that we trained our model with SNOTEL stations, which are all in the high elevation areas. It can not be directly used for low elevation area and this is an extrapolation problem. So, we changed the target from SWE to SWE seasonality, which is the fraction of SWE with respect to the historical maximum SWE. And this seasonality is a quantity with a roughly range from 0 to 1. Next I will show you the extrapolation results in the Rocky Mountain area. </a:t>
            </a:r>
          </a:p>
        </p:txBody>
      </p:sp>
      <p:sp>
        <p:nvSpPr>
          <p:cNvPr id="4" name="Slide Number Placeholder 3"/>
          <p:cNvSpPr>
            <a:spLocks noGrp="1"/>
          </p:cNvSpPr>
          <p:nvPr>
            <p:ph type="sldNum" sz="quarter" idx="5"/>
          </p:nvPr>
        </p:nvSpPr>
        <p:spPr/>
        <p:txBody>
          <a:bodyPr/>
          <a:lstStyle/>
          <a:p>
            <a:fld id="{02CA94D0-C73D-7F4E-9FA3-41E88B891BE8}" type="slidenum">
              <a:rPr lang="en-US" smtClean="0"/>
              <a:t>8</a:t>
            </a:fld>
            <a:endParaRPr lang="en-US"/>
          </a:p>
        </p:txBody>
      </p:sp>
    </p:spTree>
    <p:extLst>
      <p:ext uri="{BB962C8B-B14F-4D97-AF65-F5344CB8AC3E}">
        <p14:creationId xmlns:p14="http://schemas.microsoft.com/office/powerpoint/2010/main" val="277394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colors here represents the NSE values when compared with the NSIDC-UA dataset. It shows the agreement between machine learning model and physical-based model. The color range is from -1 to 1. </a:t>
            </a:r>
          </a:p>
          <a:p>
            <a:r>
              <a:rPr lang="en-US" dirty="0"/>
              <a:t>The top row shows the original model. It is directly applied to the Rocky mountain area. As you can see there are lots of area with a NSE value lower than -1, showing the machine learning model cannot generate a reliable SWE estimation. </a:t>
            </a:r>
          </a:p>
          <a:p>
            <a:endParaRPr lang="en-US" dirty="0"/>
          </a:p>
          <a:p>
            <a:r>
              <a:rPr lang="en-US" dirty="0"/>
              <a:t>The middle row shows the seasonality from the original model. It shows that although the ML model doesn't make sense in these area, the seasonality or the temporal tendency is captured and it agrees with the physical model. </a:t>
            </a:r>
          </a:p>
          <a:p>
            <a:endParaRPr lang="en-US" dirty="0"/>
          </a:p>
          <a:p>
            <a:r>
              <a:rPr lang="en-US" dirty="0"/>
              <a:t>The final row is the result from another set of models. We retrained our model with the target as the SWE percentage or SWE seasonality. This time the models generally agree with the physical model and this simple transformation works for all the machine learning models. </a:t>
            </a:r>
          </a:p>
          <a:p>
            <a:r>
              <a:rPr lang="en-US" dirty="0"/>
              <a:t>With that, we lose the information of the actual SWE but get more information over a wider spatial area. To get back to the actual SWE amount, we need a prior knowledge of the historical maximum SWE amount over this area, either from a physical-based model, or from another ML model with the target as the maximum SWE. </a:t>
            </a:r>
          </a:p>
        </p:txBody>
      </p:sp>
      <p:sp>
        <p:nvSpPr>
          <p:cNvPr id="4" name="Slide Number Placeholder 3"/>
          <p:cNvSpPr>
            <a:spLocks noGrp="1"/>
          </p:cNvSpPr>
          <p:nvPr>
            <p:ph type="sldNum" sz="quarter" idx="5"/>
          </p:nvPr>
        </p:nvSpPr>
        <p:spPr/>
        <p:txBody>
          <a:bodyPr/>
          <a:lstStyle/>
          <a:p>
            <a:fld id="{02CA94D0-C73D-7F4E-9FA3-41E88B891BE8}" type="slidenum">
              <a:rPr lang="en-US" smtClean="0"/>
              <a:t>9</a:t>
            </a:fld>
            <a:endParaRPr lang="en-US"/>
          </a:p>
        </p:txBody>
      </p:sp>
    </p:spTree>
    <p:extLst>
      <p:ext uri="{BB962C8B-B14F-4D97-AF65-F5344CB8AC3E}">
        <p14:creationId xmlns:p14="http://schemas.microsoft.com/office/powerpoint/2010/main" val="404540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now, we have a good prediction model and it can generate a gridded dataset. We continue to use it for future projection. We used LOCA dataset as our </a:t>
            </a:r>
            <a:r>
              <a:rPr lang="en-US" dirty="0" err="1"/>
              <a:t>forcings</a:t>
            </a:r>
            <a:r>
              <a:rPr lang="en-US" dirty="0"/>
              <a:t> here. LOCA provides downscaled CMIP5 climate datasets and we selected these climate models. Although we can only get the SWE seasonality, we still can use these metrics from this 2018 paper to show the climate change impact on snowpack. </a:t>
            </a:r>
          </a:p>
          <a:p>
            <a:endParaRPr lang="en-US" dirty="0"/>
          </a:p>
        </p:txBody>
      </p:sp>
      <p:sp>
        <p:nvSpPr>
          <p:cNvPr id="4" name="Slide Number Placeholder 3"/>
          <p:cNvSpPr>
            <a:spLocks noGrp="1"/>
          </p:cNvSpPr>
          <p:nvPr>
            <p:ph type="sldNum" sz="quarter" idx="5"/>
          </p:nvPr>
        </p:nvSpPr>
        <p:spPr/>
        <p:txBody>
          <a:bodyPr/>
          <a:lstStyle/>
          <a:p>
            <a:fld id="{02CA94D0-C73D-7F4E-9FA3-41E88B891BE8}" type="slidenum">
              <a:rPr lang="en-US" smtClean="0"/>
              <a:t>10</a:t>
            </a:fld>
            <a:endParaRPr lang="en-US"/>
          </a:p>
        </p:txBody>
      </p:sp>
    </p:spTree>
    <p:extLst>
      <p:ext uri="{BB962C8B-B14F-4D97-AF65-F5344CB8AC3E}">
        <p14:creationId xmlns:p14="http://schemas.microsoft.com/office/powerpoint/2010/main" val="8624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B0B9-89BC-554C-981F-505EA6F53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E4D8C-529D-DD4E-BAB3-3E644C757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AD83-7234-4B41-933A-16B1E35F0B39}"/>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2F5CB891-435A-2C45-9C9C-97000C506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AA77B-3761-9F47-B76C-49C43762946F}"/>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208236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30AF-8EDF-0F4D-8484-91C208BA1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DEE76E-F981-404F-AA71-5B57325EC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05D08-A275-4E43-AB16-6C16A5CAFDA7}"/>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82E110FE-F917-5D4F-BDD5-474546F62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3186-914B-8C41-AA33-43DCDD9D8E6F}"/>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142427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AB156-FC12-3947-9276-7E3AA29EE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197CAB-122D-BB4E-BFD5-D9E288427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4B790-9C84-654A-917D-BE0C448B2E37}"/>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27B7CEE5-A794-8D45-B494-3D5E71378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5BBBC-4221-4749-A02F-042A6BDC952B}"/>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2698401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0Q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2CDC0-6FC5-9440-96E8-D1A0F495EE08}"/>
              </a:ext>
            </a:extLst>
          </p:cNvPr>
          <p:cNvSpPr/>
          <p:nvPr userDrawn="1"/>
        </p:nvSpPr>
        <p:spPr>
          <a:xfrm>
            <a:off x="0" y="290808"/>
            <a:ext cx="9399181" cy="815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8AD82953-2D5E-0840-82CB-9F8B6607311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45769880-4319-A249-A92F-D709C59445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1DB5C66-C17D-BF4A-B822-4E0BC840033E}"/>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solidFill>
              </a:defRPr>
            </a:lvl1pPr>
          </a:lstStyle>
          <a:p>
            <a:fld id="{46623B05-C179-7043-BD70-01BE289C5A2D}" type="slidenum">
              <a:rPr lang="en-US" smtClean="0"/>
              <a:pPr/>
              <a:t>‹#›</a:t>
            </a:fld>
            <a:endParaRPr lang="en-US" dirty="0"/>
          </a:p>
        </p:txBody>
      </p:sp>
      <p:sp>
        <p:nvSpPr>
          <p:cNvPr id="7" name="Title 1">
            <a:extLst>
              <a:ext uri="{FF2B5EF4-FFF2-40B4-BE49-F238E27FC236}">
                <a16:creationId xmlns:a16="http://schemas.microsoft.com/office/drawing/2014/main" id="{09166C00-2C5D-B848-ABDE-8EF275C04AA6}"/>
              </a:ext>
            </a:extLst>
          </p:cNvPr>
          <p:cNvSpPr>
            <a:spLocks noGrp="1"/>
          </p:cNvSpPr>
          <p:nvPr>
            <p:ph type="title"/>
          </p:nvPr>
        </p:nvSpPr>
        <p:spPr>
          <a:xfrm>
            <a:off x="470491" y="290808"/>
            <a:ext cx="11591260" cy="815089"/>
          </a:xfrm>
        </p:spPr>
        <p:txBody>
          <a:bodyPr>
            <a:norm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158834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E9A0-00F4-024A-8BA6-AA44D02C3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CF556-781F-B943-A453-74DEDF99C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C1090-245B-4F4B-AE3A-466B7C306723}"/>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D934694D-33C3-4D4B-9CB1-943465E36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F48C6-14B0-604E-B20B-973FE9AAB4B4}"/>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6410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6259-3256-B944-A98B-6E3B1D96D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F707E-F2C5-844E-977B-A1B34DEFC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85FA9-123F-BC47-8378-FC3DF5FEE69B}"/>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E1079B24-47D6-4147-A530-8D45623DF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EADE4-B59C-8D40-BD62-CC5E298F1FAA}"/>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335203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FA1C-C462-1947-B279-F87FAE7B8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72C8C-8B7A-AA41-8DDB-D3F42B47F9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E3545C-B193-7B4A-B96E-D75C37D70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D70D5-D7D6-CF4E-9E9E-D4A15A49CA40}"/>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6" name="Footer Placeholder 5">
            <a:extLst>
              <a:ext uri="{FF2B5EF4-FFF2-40B4-BE49-F238E27FC236}">
                <a16:creationId xmlns:a16="http://schemas.microsoft.com/office/drawing/2014/main" id="{6DD02768-EA86-7943-92A4-8AE7BCA75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15A31-7B3F-0944-99BC-95C18A63AB82}"/>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123882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B056-BD4B-3D4C-A676-4A4D052B6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66310-023C-3846-8762-4D6ECA5A1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664E9-6370-A947-9C60-AB833A48AF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15463-148A-3A47-ABD9-030554FB1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34B04-2EB6-5747-9F4B-359E4C1C7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CF4F22-62C7-6340-80DB-7C057BCB4353}"/>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8" name="Footer Placeholder 7">
            <a:extLst>
              <a:ext uri="{FF2B5EF4-FFF2-40B4-BE49-F238E27FC236}">
                <a16:creationId xmlns:a16="http://schemas.microsoft.com/office/drawing/2014/main" id="{3E5C3D5E-993F-E148-98A1-B47683323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93C730-3F5E-9F47-BC71-3C2D5F9D8D05}"/>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12492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064E-F176-294C-ADC2-8E39C6660C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0F7784-1EE5-884E-9A6C-69DFFF512B05}"/>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4" name="Footer Placeholder 3">
            <a:extLst>
              <a:ext uri="{FF2B5EF4-FFF2-40B4-BE49-F238E27FC236}">
                <a16:creationId xmlns:a16="http://schemas.microsoft.com/office/drawing/2014/main" id="{D416C839-5BF9-D84F-BAE6-D31A322C6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353555-6571-0E4E-82EE-18C78B6B79AB}"/>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17858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9B4AD-9A59-F741-AE23-FA98FE683AC5}"/>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3" name="Footer Placeholder 2">
            <a:extLst>
              <a:ext uri="{FF2B5EF4-FFF2-40B4-BE49-F238E27FC236}">
                <a16:creationId xmlns:a16="http://schemas.microsoft.com/office/drawing/2014/main" id="{B6542626-410C-EB41-995A-C93CA7754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152C8-99BA-6341-AB4A-4D4611B32367}"/>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426933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1A82-1A76-2341-B011-CDA5D55DA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DBC263-1E8F-AE48-A3D1-16C0BFB56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D99DA0-D3DA-DC4B-82EE-8325007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AD78B-418C-444E-81F8-BD2300C70BE9}"/>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6" name="Footer Placeholder 5">
            <a:extLst>
              <a:ext uri="{FF2B5EF4-FFF2-40B4-BE49-F238E27FC236}">
                <a16:creationId xmlns:a16="http://schemas.microsoft.com/office/drawing/2014/main" id="{E371437B-3731-6B4B-BA75-2846F833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1BD0C-AEB6-B844-9C16-297CCBFAA655}"/>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4610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4367-4743-B74C-AFC6-A5C9F6C5A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3AC8-7AEB-4E4B-94FB-6085ED519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57A4C-A0CB-3947-AEA1-69B74F2FF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E0399-501D-D74C-A5F1-FA089EB8A9FC}"/>
              </a:ext>
            </a:extLst>
          </p:cNvPr>
          <p:cNvSpPr>
            <a:spLocks noGrp="1"/>
          </p:cNvSpPr>
          <p:nvPr>
            <p:ph type="dt" sz="half" idx="10"/>
          </p:nvPr>
        </p:nvSpPr>
        <p:spPr/>
        <p:txBody>
          <a:bodyPr/>
          <a:lstStyle/>
          <a:p>
            <a:fld id="{760277DE-8B3C-4E44-9EE4-C8A011A001FE}" type="datetimeFigureOut">
              <a:rPr lang="en-US" smtClean="0"/>
              <a:t>12/6/21</a:t>
            </a:fld>
            <a:endParaRPr lang="en-US"/>
          </a:p>
        </p:txBody>
      </p:sp>
      <p:sp>
        <p:nvSpPr>
          <p:cNvPr id="6" name="Footer Placeholder 5">
            <a:extLst>
              <a:ext uri="{FF2B5EF4-FFF2-40B4-BE49-F238E27FC236}">
                <a16:creationId xmlns:a16="http://schemas.microsoft.com/office/drawing/2014/main" id="{ADBBBAB5-B52E-124F-AF58-4CB9B4765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FF6EE-1CFB-EB40-9510-0D653055D411}"/>
              </a:ext>
            </a:extLst>
          </p:cNvPr>
          <p:cNvSpPr>
            <a:spLocks noGrp="1"/>
          </p:cNvSpPr>
          <p:nvPr>
            <p:ph type="sldNum" sz="quarter" idx="12"/>
          </p:nvPr>
        </p:nvSpPr>
        <p:spPr/>
        <p:txBody>
          <a:bodyPr/>
          <a:lstStyle/>
          <a:p>
            <a:fld id="{43491C9E-1500-0244-8B8F-D1D41B6892CD}" type="slidenum">
              <a:rPr lang="en-US" smtClean="0"/>
              <a:t>‹#›</a:t>
            </a:fld>
            <a:endParaRPr lang="en-US"/>
          </a:p>
        </p:txBody>
      </p:sp>
    </p:spTree>
    <p:extLst>
      <p:ext uri="{BB962C8B-B14F-4D97-AF65-F5344CB8AC3E}">
        <p14:creationId xmlns:p14="http://schemas.microsoft.com/office/powerpoint/2010/main" val="97775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E0C7A-79B6-DE43-8EC5-309ED1AF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6F9B6-C74B-3141-B12E-7B49B0A32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5B743-A135-8346-9FA8-3338DC232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277DE-8B3C-4E44-9EE4-C8A011A001FE}" type="datetimeFigureOut">
              <a:rPr lang="en-US" smtClean="0"/>
              <a:t>12/6/21</a:t>
            </a:fld>
            <a:endParaRPr lang="en-US"/>
          </a:p>
        </p:txBody>
      </p:sp>
      <p:sp>
        <p:nvSpPr>
          <p:cNvPr id="5" name="Footer Placeholder 4">
            <a:extLst>
              <a:ext uri="{FF2B5EF4-FFF2-40B4-BE49-F238E27FC236}">
                <a16:creationId xmlns:a16="http://schemas.microsoft.com/office/drawing/2014/main" id="{CD3D5E72-1478-2744-8653-41EBF616C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1D52C7-316A-3847-A97A-E74D4822D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91C9E-1500-0244-8B8F-D1D41B6892CD}" type="slidenum">
              <a:rPr lang="en-US" smtClean="0"/>
              <a:t>‹#›</a:t>
            </a:fld>
            <a:endParaRPr lang="en-US"/>
          </a:p>
        </p:txBody>
      </p:sp>
    </p:spTree>
    <p:extLst>
      <p:ext uri="{BB962C8B-B14F-4D97-AF65-F5344CB8AC3E}">
        <p14:creationId xmlns:p14="http://schemas.microsoft.com/office/powerpoint/2010/main" val="333524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10.png"/><Relationship Id="rId21"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50.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0.png"/><Relationship Id="rId15" Type="http://schemas.openxmlformats.org/officeDocument/2006/relationships/image" Target="../media/image14.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1.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DBD115-9171-1C4F-8E6D-511A9A77CD17}"/>
              </a:ext>
            </a:extLst>
          </p:cNvPr>
          <p:cNvSpPr/>
          <p:nvPr/>
        </p:nvSpPr>
        <p:spPr>
          <a:xfrm>
            <a:off x="0" y="1371600"/>
            <a:ext cx="12192000" cy="2252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94051-E6A3-D14C-A9D1-7F3C38EF9B1A}"/>
              </a:ext>
            </a:extLst>
          </p:cNvPr>
          <p:cNvSpPr>
            <a:spLocks noGrp="1"/>
          </p:cNvSpPr>
          <p:nvPr>
            <p:ph type="ctrTitle"/>
          </p:nvPr>
        </p:nvSpPr>
        <p:spPr>
          <a:xfrm>
            <a:off x="1066800" y="1458684"/>
            <a:ext cx="10058400" cy="1909763"/>
          </a:xfrm>
        </p:spPr>
        <p:txBody>
          <a:bodyPr>
            <a:noAutofit/>
          </a:bodyPr>
          <a:lstStyle/>
          <a:p>
            <a:r>
              <a:rPr lang="en-US" sz="4000" b="1" dirty="0"/>
              <a:t>A Comprehensive Investigation of Machine Learning Models for Estimating Daily Snow Water Equivalent (SWE) over the Western U.S.</a:t>
            </a:r>
          </a:p>
        </p:txBody>
      </p:sp>
      <p:sp>
        <p:nvSpPr>
          <p:cNvPr id="3" name="Subtitle 2">
            <a:extLst>
              <a:ext uri="{FF2B5EF4-FFF2-40B4-BE49-F238E27FC236}">
                <a16:creationId xmlns:a16="http://schemas.microsoft.com/office/drawing/2014/main" id="{355B3DD9-B2A1-004C-98BB-783D1992795C}"/>
              </a:ext>
            </a:extLst>
          </p:cNvPr>
          <p:cNvSpPr>
            <a:spLocks noGrp="1"/>
          </p:cNvSpPr>
          <p:nvPr>
            <p:ph type="subTitle" idx="1"/>
          </p:nvPr>
        </p:nvSpPr>
        <p:spPr>
          <a:xfrm>
            <a:off x="1524000" y="3754439"/>
            <a:ext cx="9144000" cy="1655762"/>
          </a:xfrm>
        </p:spPr>
        <p:txBody>
          <a:bodyPr/>
          <a:lstStyle/>
          <a:p>
            <a:r>
              <a:rPr lang="en-US" dirty="0" err="1"/>
              <a:t>Shiheng</a:t>
            </a:r>
            <a:r>
              <a:rPr lang="en-US" dirty="0"/>
              <a:t> Duan and Paul Ullrich</a:t>
            </a:r>
          </a:p>
          <a:p>
            <a:r>
              <a:rPr lang="en-US" dirty="0"/>
              <a:t>University of California, Davis</a:t>
            </a:r>
          </a:p>
          <a:p>
            <a:r>
              <a:rPr lang="en-US" dirty="0"/>
              <a:t>2021 AGU Fall Meeting</a:t>
            </a:r>
          </a:p>
        </p:txBody>
      </p:sp>
      <p:pic>
        <p:nvPicPr>
          <p:cNvPr id="4" name="Picture 3" descr="A close up of a sign&#10;&#10;Description automatically generated">
            <a:extLst>
              <a:ext uri="{FF2B5EF4-FFF2-40B4-BE49-F238E27FC236}">
                <a16:creationId xmlns:a16="http://schemas.microsoft.com/office/drawing/2014/main" id="{C95D1AE3-EA21-C548-ADEE-02289958F265}"/>
              </a:ext>
            </a:extLst>
          </p:cNvPr>
          <p:cNvPicPr>
            <a:picLocks noChangeAspect="1"/>
          </p:cNvPicPr>
          <p:nvPr/>
        </p:nvPicPr>
        <p:blipFill>
          <a:blip r:embed="rId2"/>
          <a:stretch>
            <a:fillRect/>
          </a:stretch>
        </p:blipFill>
        <p:spPr>
          <a:xfrm>
            <a:off x="205473" y="6156238"/>
            <a:ext cx="2067339" cy="4572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BB51B9E-3C9F-974E-A093-FDE64D139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370" y="6156238"/>
            <a:ext cx="2765157" cy="520688"/>
          </a:xfrm>
          <a:prstGeom prst="rect">
            <a:avLst/>
          </a:prstGeom>
        </p:spPr>
      </p:pic>
      <p:pic>
        <p:nvPicPr>
          <p:cNvPr id="6" name="Picture 2" descr="Image result for department of energy office of science">
            <a:extLst>
              <a:ext uri="{FF2B5EF4-FFF2-40B4-BE49-F238E27FC236}">
                <a16:creationId xmlns:a16="http://schemas.microsoft.com/office/drawing/2014/main" id="{6A0E4FAD-31C8-DF44-A328-A94BCCB9F5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596" y="6039066"/>
            <a:ext cx="1969531" cy="63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8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a:xfrm>
            <a:off x="470491" y="290808"/>
            <a:ext cx="7617595" cy="815089"/>
          </a:xfrm>
        </p:spPr>
        <p:txBody>
          <a:bodyPr/>
          <a:lstStyle/>
          <a:p>
            <a:r>
              <a:rPr lang="en-US" dirty="0"/>
              <a:t>Projection</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10</a:t>
            </a:fld>
            <a:endParaRPr lang="en-US" dirty="0"/>
          </a:p>
        </p:txBody>
      </p:sp>
      <p:sp>
        <p:nvSpPr>
          <p:cNvPr id="3" name="TextBox 2">
            <a:extLst>
              <a:ext uri="{FF2B5EF4-FFF2-40B4-BE49-F238E27FC236}">
                <a16:creationId xmlns:a16="http://schemas.microsoft.com/office/drawing/2014/main" id="{2F053BED-574D-204B-9F37-B42C8081DCFB}"/>
              </a:ext>
            </a:extLst>
          </p:cNvPr>
          <p:cNvSpPr txBox="1"/>
          <p:nvPr/>
        </p:nvSpPr>
        <p:spPr>
          <a:xfrm>
            <a:off x="766916" y="1317631"/>
            <a:ext cx="7430028"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Continue with the SWE percentage and analyze the response of SWE to climate change. </a:t>
            </a:r>
          </a:p>
          <a:p>
            <a:pPr marL="285750" indent="-285750">
              <a:buFont typeface="Arial" panose="020B0604020202020204" pitchFamily="34" charset="0"/>
              <a:buChar char="•"/>
            </a:pPr>
            <a:r>
              <a:rPr lang="en-US" sz="2200" dirty="0"/>
              <a:t>Use LOCA dataset as </a:t>
            </a:r>
            <a:r>
              <a:rPr lang="en-US" sz="2200" dirty="0" err="1"/>
              <a:t>forcings</a:t>
            </a:r>
            <a:r>
              <a:rPr lang="en-US" sz="2200" dirty="0"/>
              <a:t>. Select CESM-CAM5, CNRM-CM5, EC-EARTH, GFDL-ESM2M, HadGEM2-ES, and MIROC5. </a:t>
            </a:r>
          </a:p>
          <a:p>
            <a:pPr marL="285750" indent="-285750">
              <a:buFont typeface="Arial" panose="020B0604020202020204" pitchFamily="34" charset="0"/>
              <a:buChar char="•"/>
            </a:pPr>
            <a:r>
              <a:rPr lang="en-US" sz="2200" dirty="0"/>
              <a:t>From the SWE seasonality, we used following metrics to assess the snowpack change. </a:t>
            </a:r>
          </a:p>
        </p:txBody>
      </p:sp>
      <p:graphicFrame>
        <p:nvGraphicFramePr>
          <p:cNvPr id="4" name="Table 4">
            <a:extLst>
              <a:ext uri="{FF2B5EF4-FFF2-40B4-BE49-F238E27FC236}">
                <a16:creationId xmlns:a16="http://schemas.microsoft.com/office/drawing/2014/main" id="{121771FA-6459-754E-B758-9F72F2D7237A}"/>
              </a:ext>
            </a:extLst>
          </p:cNvPr>
          <p:cNvGraphicFramePr>
            <a:graphicFrameLocks noGrp="1"/>
          </p:cNvGraphicFramePr>
          <p:nvPr>
            <p:extLst>
              <p:ext uri="{D42A27DB-BD31-4B8C-83A1-F6EECF244321}">
                <p14:modId xmlns:p14="http://schemas.microsoft.com/office/powerpoint/2010/main" val="1983868841"/>
              </p:ext>
            </p:extLst>
          </p:nvPr>
        </p:nvGraphicFramePr>
        <p:xfrm>
          <a:off x="798871" y="3653023"/>
          <a:ext cx="10078065" cy="2885890"/>
        </p:xfrm>
        <a:graphic>
          <a:graphicData uri="http://schemas.openxmlformats.org/drawingml/2006/table">
            <a:tbl>
              <a:tblPr firstRow="1" bandRow="1">
                <a:tableStyleId>{5C22544A-7EE6-4342-B048-85BDC9FD1C3A}</a:tableStyleId>
              </a:tblPr>
              <a:tblGrid>
                <a:gridCol w="4021394">
                  <a:extLst>
                    <a:ext uri="{9D8B030D-6E8A-4147-A177-3AD203B41FA5}">
                      <a16:colId xmlns:a16="http://schemas.microsoft.com/office/drawing/2014/main" val="2640309703"/>
                    </a:ext>
                  </a:extLst>
                </a:gridCol>
                <a:gridCol w="2064774">
                  <a:extLst>
                    <a:ext uri="{9D8B030D-6E8A-4147-A177-3AD203B41FA5}">
                      <a16:colId xmlns:a16="http://schemas.microsoft.com/office/drawing/2014/main" val="555737818"/>
                    </a:ext>
                  </a:extLst>
                </a:gridCol>
                <a:gridCol w="3991897">
                  <a:extLst>
                    <a:ext uri="{9D8B030D-6E8A-4147-A177-3AD203B41FA5}">
                      <a16:colId xmlns:a16="http://schemas.microsoft.com/office/drawing/2014/main" val="2894538293"/>
                    </a:ext>
                  </a:extLst>
                </a:gridCol>
              </a:tblGrid>
              <a:tr h="577178">
                <a:tc>
                  <a:txBody>
                    <a:bodyPr/>
                    <a:lstStyle/>
                    <a:p>
                      <a:pPr algn="ctr"/>
                      <a:r>
                        <a:rPr lang="en-US" dirty="0">
                          <a:solidFill>
                            <a:schemeClr val="tx1"/>
                          </a:solidFill>
                        </a:rPr>
                        <a:t>Metric</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Units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Assessment thresholds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5755527"/>
                  </a:ext>
                </a:extLst>
              </a:tr>
              <a:tr h="577178">
                <a:tc>
                  <a:txBody>
                    <a:bodyPr/>
                    <a:lstStyle/>
                    <a:p>
                      <a:pPr algn="ctr"/>
                      <a:r>
                        <a:rPr lang="en-US" dirty="0">
                          <a:solidFill>
                            <a:schemeClr val="tx1"/>
                          </a:solidFill>
                        </a:rPr>
                        <a:t>Snowpack accumulation start date (SAD)</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dirty="0">
                          <a:solidFill>
                            <a:schemeClr val="tx1"/>
                          </a:solidFill>
                        </a:rPr>
                        <a:t>Days since Oct 1st</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dirty="0">
                          <a:solidFill>
                            <a:schemeClr val="tx1"/>
                          </a:solidFill>
                        </a:rPr>
                        <a:t>Day when SWE &gt; 10% of maximum SWE</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40445687"/>
                  </a:ext>
                </a:extLst>
              </a:tr>
              <a:tr h="577178">
                <a:tc>
                  <a:txBody>
                    <a:bodyPr/>
                    <a:lstStyle/>
                    <a:p>
                      <a:pPr algn="ctr"/>
                      <a:r>
                        <a:rPr lang="en-US" dirty="0">
                          <a:solidFill>
                            <a:schemeClr val="tx1"/>
                          </a:solidFill>
                        </a:rPr>
                        <a:t>Snowpack peak accumulation date (SPD)</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Days since Oct 1st</a:t>
                      </a:r>
                    </a:p>
                  </a:txBody>
                  <a:tcPr anchor="ctr">
                    <a:noFill/>
                  </a:tcPr>
                </a:tc>
                <a:tc>
                  <a:txBody>
                    <a:bodyPr/>
                    <a:lstStyle/>
                    <a:p>
                      <a:pPr algn="ctr"/>
                      <a:r>
                        <a:rPr lang="en-US" dirty="0">
                          <a:solidFill>
                            <a:schemeClr val="tx1"/>
                          </a:solidFill>
                        </a:rPr>
                        <a:t>Day of maximum SWE</a:t>
                      </a:r>
                    </a:p>
                  </a:txBody>
                  <a:tcPr anchor="ctr">
                    <a:noFill/>
                  </a:tcPr>
                </a:tc>
                <a:extLst>
                  <a:ext uri="{0D108BD9-81ED-4DB2-BD59-A6C34878D82A}">
                    <a16:rowId xmlns:a16="http://schemas.microsoft.com/office/drawing/2014/main" val="3087182310"/>
                  </a:ext>
                </a:extLst>
              </a:tr>
              <a:tr h="577178">
                <a:tc>
                  <a:txBody>
                    <a:bodyPr/>
                    <a:lstStyle/>
                    <a:p>
                      <a:pPr algn="ctr"/>
                      <a:r>
                        <a:rPr lang="en-US" dirty="0">
                          <a:solidFill>
                            <a:schemeClr val="tx1"/>
                          </a:solidFill>
                        </a:rPr>
                        <a:t>Complete melt date (CMD)</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Days since Oct 1st</a:t>
                      </a:r>
                    </a:p>
                  </a:txBody>
                  <a:tcPr anchor="ctr">
                    <a:noFill/>
                  </a:tcPr>
                </a:tc>
                <a:tc>
                  <a:txBody>
                    <a:bodyPr/>
                    <a:lstStyle/>
                    <a:p>
                      <a:pPr algn="ctr"/>
                      <a:r>
                        <a:rPr lang="en-US" dirty="0">
                          <a:solidFill>
                            <a:schemeClr val="tx1"/>
                          </a:solidFill>
                        </a:rPr>
                        <a:t>Day when SWE &lt; 10% of maximum SWE</a:t>
                      </a:r>
                    </a:p>
                  </a:txBody>
                  <a:tcPr anchor="ctr">
                    <a:noFill/>
                  </a:tcPr>
                </a:tc>
                <a:extLst>
                  <a:ext uri="{0D108BD9-81ED-4DB2-BD59-A6C34878D82A}">
                    <a16:rowId xmlns:a16="http://schemas.microsoft.com/office/drawing/2014/main" val="2269323375"/>
                  </a:ext>
                </a:extLst>
              </a:tr>
              <a:tr h="577178">
                <a:tc>
                  <a:txBody>
                    <a:bodyPr/>
                    <a:lstStyle/>
                    <a:p>
                      <a:pPr algn="ctr"/>
                      <a:r>
                        <a:rPr lang="en-US" dirty="0">
                          <a:solidFill>
                            <a:schemeClr val="tx1"/>
                          </a:solidFill>
                        </a:rPr>
                        <a:t>Snow season length</a:t>
                      </a: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Number of days</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Sum of days from SAD to CMD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6162331"/>
                  </a:ext>
                </a:extLst>
              </a:tr>
            </a:tbl>
          </a:graphicData>
        </a:graphic>
      </p:graphicFrame>
      <p:pic>
        <p:nvPicPr>
          <p:cNvPr id="23" name="Picture 22">
            <a:extLst>
              <a:ext uri="{FF2B5EF4-FFF2-40B4-BE49-F238E27FC236}">
                <a16:creationId xmlns:a16="http://schemas.microsoft.com/office/drawing/2014/main" id="{C0628FEA-5905-2A4B-AF49-87E858923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960" y="103867"/>
            <a:ext cx="3206938" cy="2840093"/>
          </a:xfrm>
          <a:prstGeom prst="rect">
            <a:avLst/>
          </a:prstGeom>
        </p:spPr>
      </p:pic>
      <p:sp>
        <p:nvSpPr>
          <p:cNvPr id="24" name="TextBox 23">
            <a:extLst>
              <a:ext uri="{FF2B5EF4-FFF2-40B4-BE49-F238E27FC236}">
                <a16:creationId xmlns:a16="http://schemas.microsoft.com/office/drawing/2014/main" id="{D0A35221-A663-F74E-908C-A1F038D614A1}"/>
              </a:ext>
            </a:extLst>
          </p:cNvPr>
          <p:cNvSpPr txBox="1"/>
          <p:nvPr/>
        </p:nvSpPr>
        <p:spPr>
          <a:xfrm>
            <a:off x="8226331" y="2883233"/>
            <a:ext cx="3965669" cy="646331"/>
          </a:xfrm>
          <a:prstGeom prst="rect">
            <a:avLst/>
          </a:prstGeom>
          <a:noFill/>
        </p:spPr>
        <p:txBody>
          <a:bodyPr wrap="square" rtlCol="0">
            <a:spAutoFit/>
          </a:bodyPr>
          <a:lstStyle/>
          <a:p>
            <a:pPr algn="ctr"/>
            <a:r>
              <a:rPr lang="en-US" b="1" dirty="0"/>
              <a:t>Figure: </a:t>
            </a:r>
            <a:r>
              <a:rPr lang="en-US" dirty="0"/>
              <a:t>Our SWE Triangle Multi-Metric Framework (Rhoades et al., 2018)</a:t>
            </a:r>
          </a:p>
        </p:txBody>
      </p:sp>
    </p:spTree>
    <p:extLst>
      <p:ext uri="{BB962C8B-B14F-4D97-AF65-F5344CB8AC3E}">
        <p14:creationId xmlns:p14="http://schemas.microsoft.com/office/powerpoint/2010/main" val="231467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Projection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11</a:t>
            </a:fld>
            <a:endParaRPr lang="en-US" dirty="0"/>
          </a:p>
        </p:txBody>
      </p:sp>
      <p:pic>
        <p:nvPicPr>
          <p:cNvPr id="1026" name="Picture 2">
            <a:extLst>
              <a:ext uri="{FF2B5EF4-FFF2-40B4-BE49-F238E27FC236}">
                <a16:creationId xmlns:a16="http://schemas.microsoft.com/office/drawing/2014/main" id="{E37E8F09-B9C7-1C40-BD72-84055A8B6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64" y="1056737"/>
            <a:ext cx="5014049" cy="5303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61C2DF-BD89-8C40-B94A-91AA23097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133" y="1056737"/>
            <a:ext cx="5014049" cy="5303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02D013-D52E-3E43-924A-755FC5C1C73F}"/>
              </a:ext>
            </a:extLst>
          </p:cNvPr>
          <p:cNvSpPr txBox="1"/>
          <p:nvPr/>
        </p:nvSpPr>
        <p:spPr>
          <a:xfrm>
            <a:off x="1915431" y="6307190"/>
            <a:ext cx="8377084" cy="369332"/>
          </a:xfrm>
          <a:prstGeom prst="rect">
            <a:avLst/>
          </a:prstGeom>
          <a:noFill/>
        </p:spPr>
        <p:txBody>
          <a:bodyPr wrap="square" rtlCol="0">
            <a:spAutoFit/>
          </a:bodyPr>
          <a:lstStyle/>
          <a:p>
            <a:pPr algn="ctr"/>
            <a:r>
              <a:rPr lang="en-US" b="1" dirty="0"/>
              <a:t>Figure: </a:t>
            </a:r>
            <a:r>
              <a:rPr lang="en-US" dirty="0"/>
              <a:t>Historical (left) and RCP8.5 (right) projections of snow season length (days). </a:t>
            </a:r>
          </a:p>
        </p:txBody>
      </p:sp>
    </p:spTree>
    <p:extLst>
      <p:ext uri="{BB962C8B-B14F-4D97-AF65-F5344CB8AC3E}">
        <p14:creationId xmlns:p14="http://schemas.microsoft.com/office/powerpoint/2010/main" val="318264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Projection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12</a:t>
            </a:fld>
            <a:endParaRPr lang="en-US" dirty="0"/>
          </a:p>
        </p:txBody>
      </p:sp>
      <p:sp>
        <p:nvSpPr>
          <p:cNvPr id="7" name="TextBox 6">
            <a:extLst>
              <a:ext uri="{FF2B5EF4-FFF2-40B4-BE49-F238E27FC236}">
                <a16:creationId xmlns:a16="http://schemas.microsoft.com/office/drawing/2014/main" id="{8E02D013-D52E-3E43-924A-755FC5C1C73F}"/>
              </a:ext>
            </a:extLst>
          </p:cNvPr>
          <p:cNvSpPr txBox="1"/>
          <p:nvPr/>
        </p:nvSpPr>
        <p:spPr>
          <a:xfrm>
            <a:off x="1316593" y="6338857"/>
            <a:ext cx="9558814" cy="369332"/>
          </a:xfrm>
          <a:prstGeom prst="rect">
            <a:avLst/>
          </a:prstGeom>
          <a:noFill/>
        </p:spPr>
        <p:txBody>
          <a:bodyPr wrap="square" rtlCol="0">
            <a:spAutoFit/>
          </a:bodyPr>
          <a:lstStyle/>
          <a:p>
            <a:pPr algn="ctr"/>
            <a:r>
              <a:rPr lang="en-US" b="1" dirty="0"/>
              <a:t>Figure: </a:t>
            </a:r>
            <a:r>
              <a:rPr lang="en-US" dirty="0"/>
              <a:t>Snow season length changes in the future (left) and the height dependency (right). </a:t>
            </a:r>
          </a:p>
        </p:txBody>
      </p:sp>
      <p:pic>
        <p:nvPicPr>
          <p:cNvPr id="2050" name="Picture 2">
            <a:extLst>
              <a:ext uri="{FF2B5EF4-FFF2-40B4-BE49-F238E27FC236}">
                <a16:creationId xmlns:a16="http://schemas.microsoft.com/office/drawing/2014/main" id="{3CC87BF7-5B74-3245-9EAB-10C6536E0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91" y="1056737"/>
            <a:ext cx="5014049" cy="5303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a:extLst>
              <a:ext uri="{FF2B5EF4-FFF2-40B4-BE49-F238E27FC236}">
                <a16:creationId xmlns:a16="http://schemas.microsoft.com/office/drawing/2014/main" id="{3DE38A8F-9058-E34B-ABE7-6829C6C42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022" y="3512328"/>
            <a:ext cx="50471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a:extLst>
              <a:ext uri="{FF2B5EF4-FFF2-40B4-BE49-F238E27FC236}">
                <a16:creationId xmlns:a16="http://schemas.microsoft.com/office/drawing/2014/main" id="{6B6E4CE9-E5F5-8E43-8BC2-C8936571AA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611" y="755842"/>
            <a:ext cx="504715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2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Future Work</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13</a:t>
            </a:fld>
            <a:endParaRPr lang="en-US" dirty="0"/>
          </a:p>
        </p:txBody>
      </p:sp>
      <p:sp>
        <p:nvSpPr>
          <p:cNvPr id="3" name="TextBox 2">
            <a:extLst>
              <a:ext uri="{FF2B5EF4-FFF2-40B4-BE49-F238E27FC236}">
                <a16:creationId xmlns:a16="http://schemas.microsoft.com/office/drawing/2014/main" id="{75D0C1B4-D3A1-FC44-A5AE-64164D16A69D}"/>
              </a:ext>
            </a:extLst>
          </p:cNvPr>
          <p:cNvSpPr txBox="1"/>
          <p:nvPr/>
        </p:nvSpPr>
        <p:spPr>
          <a:xfrm>
            <a:off x="1703900" y="1946019"/>
            <a:ext cx="8703536" cy="1785104"/>
          </a:xfrm>
          <a:prstGeom prst="rect">
            <a:avLst/>
          </a:prstGeom>
          <a:noFill/>
        </p:spPr>
        <p:txBody>
          <a:bodyPr wrap="none" rtlCol="0">
            <a:spAutoFit/>
          </a:bodyPr>
          <a:lstStyle/>
          <a:p>
            <a:pPr marL="285750" indent="-285750">
              <a:buFont typeface="Arial" panose="020B0604020202020204" pitchFamily="34" charset="0"/>
              <a:buChar char="•"/>
            </a:pPr>
            <a:r>
              <a:rPr lang="en-US" sz="2200" dirty="0"/>
              <a:t>Couple with a physical-based model to address extrapolation problems; </a:t>
            </a:r>
          </a:p>
          <a:p>
            <a:pPr marL="285750" indent="-285750">
              <a:buFont typeface="Arial" panose="020B0604020202020204" pitchFamily="34" charset="0"/>
              <a:buChar char="•"/>
            </a:pPr>
            <a:r>
              <a:rPr lang="en-US" sz="2200" dirty="0"/>
              <a:t>Data assimilation from satellite-based products for low-elevation area; </a:t>
            </a:r>
          </a:p>
          <a:p>
            <a:pPr marL="285750" indent="-285750">
              <a:buFont typeface="Arial" panose="020B0604020202020204" pitchFamily="34" charset="0"/>
              <a:buChar char="•"/>
            </a:pPr>
            <a:r>
              <a:rPr lang="en-US" sz="2200" dirty="0"/>
              <a:t>Explainable AI method to analyze the physical impactors; </a:t>
            </a:r>
          </a:p>
          <a:p>
            <a:pPr marL="285750" indent="-285750">
              <a:buFont typeface="Arial" panose="020B0604020202020204" pitchFamily="34" charset="0"/>
              <a:buChar char="•"/>
            </a:pPr>
            <a:r>
              <a:rPr lang="en-US" sz="2200" dirty="0"/>
              <a:t>Generalize to a wider area; </a:t>
            </a:r>
          </a:p>
          <a:p>
            <a:pPr marL="285750" indent="-285750">
              <a:buFont typeface="Arial" panose="020B0604020202020204" pitchFamily="34" charset="0"/>
              <a:buChar char="•"/>
            </a:pPr>
            <a:r>
              <a:rPr lang="en-US" sz="2200" dirty="0"/>
              <a:t>Projections with CMIP6 models when LOCA data is available. </a:t>
            </a:r>
          </a:p>
        </p:txBody>
      </p:sp>
    </p:spTree>
    <p:extLst>
      <p:ext uri="{BB962C8B-B14F-4D97-AF65-F5344CB8AC3E}">
        <p14:creationId xmlns:p14="http://schemas.microsoft.com/office/powerpoint/2010/main" val="105991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a:t>Thanks</a:t>
            </a:r>
            <a:endParaRPr lang="en-US" dirty="0"/>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14</a:t>
            </a:fld>
            <a:endParaRPr lang="en-US" dirty="0"/>
          </a:p>
        </p:txBody>
      </p:sp>
      <p:sp>
        <p:nvSpPr>
          <p:cNvPr id="5" name="TextBox 4">
            <a:extLst>
              <a:ext uri="{FF2B5EF4-FFF2-40B4-BE49-F238E27FC236}">
                <a16:creationId xmlns:a16="http://schemas.microsoft.com/office/drawing/2014/main" id="{60477BD9-7A1F-2648-B4E5-70A8AD0B11D2}"/>
              </a:ext>
            </a:extLst>
          </p:cNvPr>
          <p:cNvSpPr txBox="1"/>
          <p:nvPr/>
        </p:nvSpPr>
        <p:spPr>
          <a:xfrm>
            <a:off x="1492045" y="1843950"/>
            <a:ext cx="8834284" cy="4154984"/>
          </a:xfrm>
          <a:prstGeom prst="rect">
            <a:avLst/>
          </a:prstGeom>
          <a:noFill/>
        </p:spPr>
        <p:txBody>
          <a:bodyPr wrap="square" rtlCol="0">
            <a:spAutoFit/>
          </a:bodyPr>
          <a:lstStyle/>
          <a:p>
            <a:pPr marL="342900" indent="-342900">
              <a:buFont typeface="Arial" panose="020B0604020202020204" pitchFamily="34" charset="0"/>
              <a:buChar char="•"/>
            </a:pPr>
            <a:r>
              <a:rPr lang="en-US" sz="2200"/>
              <a:t>We would like to acknowledge the helpful discussion with Chaopeng Shen, Wen-Ping Tsai from Pennsylvania State University, David John Gagne from NCAR, Mark Risser, Alan Rhoades and Chris Paciorek from Lawrence Berkeley National Laboratory. </a:t>
            </a:r>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a:t>The computational platform used for this study is the Tempest GPU cluster at UC Davis. We also thank the Computational and Information System Lab for access to the Casper cluster through the Advanced Study Program at NCAR. </a:t>
            </a:r>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a:t>Any further questions or suggestions, please contact at shiduan@ucdavis.edu</a:t>
            </a:r>
            <a:endParaRPr lang="en-US" sz="2200" dirty="0"/>
          </a:p>
        </p:txBody>
      </p:sp>
      <p:pic>
        <p:nvPicPr>
          <p:cNvPr id="7" name="Picture 6" descr="Qr code&#10;&#10;Description automatically generated">
            <a:extLst>
              <a:ext uri="{FF2B5EF4-FFF2-40B4-BE49-F238E27FC236}">
                <a16:creationId xmlns:a16="http://schemas.microsoft.com/office/drawing/2014/main" id="{0EC10F33-A5E0-544C-B289-9E95BD7D6A21}"/>
              </a:ext>
            </a:extLst>
          </p:cNvPr>
          <p:cNvPicPr>
            <a:picLocks noChangeAspect="1"/>
          </p:cNvPicPr>
          <p:nvPr/>
        </p:nvPicPr>
        <p:blipFill>
          <a:blip r:embed="rId3"/>
          <a:stretch>
            <a:fillRect/>
          </a:stretch>
        </p:blipFill>
        <p:spPr>
          <a:xfrm>
            <a:off x="8881997" y="5256147"/>
            <a:ext cx="1100203" cy="1100203"/>
          </a:xfrm>
          <a:prstGeom prst="rect">
            <a:avLst/>
          </a:prstGeom>
        </p:spPr>
      </p:pic>
    </p:spTree>
    <p:extLst>
      <p:ext uri="{BB962C8B-B14F-4D97-AF65-F5344CB8AC3E}">
        <p14:creationId xmlns:p14="http://schemas.microsoft.com/office/powerpoint/2010/main" val="177281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Previous work on SWE estimation </a:t>
            </a:r>
          </a:p>
        </p:txBody>
      </p:sp>
      <p:sp>
        <p:nvSpPr>
          <p:cNvPr id="3" name="Content Placeholder 2">
            <a:extLst>
              <a:ext uri="{FF2B5EF4-FFF2-40B4-BE49-F238E27FC236}">
                <a16:creationId xmlns:a16="http://schemas.microsoft.com/office/drawing/2014/main" id="{05549B6D-1A11-B149-9A1C-A29DD4F09285}"/>
              </a:ext>
            </a:extLst>
          </p:cNvPr>
          <p:cNvSpPr>
            <a:spLocks noGrp="1"/>
          </p:cNvSpPr>
          <p:nvPr>
            <p:ph idx="4294967295"/>
          </p:nvPr>
        </p:nvSpPr>
        <p:spPr>
          <a:xfrm>
            <a:off x="470491" y="1609861"/>
            <a:ext cx="5143728" cy="2549371"/>
          </a:xfrm>
        </p:spPr>
        <p:txBody>
          <a:bodyPr>
            <a:noAutofit/>
          </a:bodyPr>
          <a:lstStyle/>
          <a:p>
            <a:r>
              <a:rPr lang="en-US" sz="2200" b="1" dirty="0">
                <a:cs typeface="Arial" panose="020B0604020202020204" pitchFamily="34" charset="0"/>
              </a:rPr>
              <a:t>From reanalysis datasets:</a:t>
            </a:r>
            <a:br>
              <a:rPr lang="en-US" sz="2200" b="1" dirty="0">
                <a:cs typeface="Arial" panose="020B0604020202020204" pitchFamily="34" charset="0"/>
              </a:rPr>
            </a:br>
            <a:r>
              <a:rPr lang="en-US" sz="2200" dirty="0">
                <a:cs typeface="Arial" panose="020B0604020202020204" pitchFamily="34" charset="0"/>
              </a:rPr>
              <a:t>ANN model or random forest</a:t>
            </a:r>
          </a:p>
          <a:p>
            <a:r>
              <a:rPr lang="en-US" sz="2200" b="1" dirty="0">
                <a:cs typeface="Arial" panose="020B0604020202020204" pitchFamily="34" charset="0"/>
              </a:rPr>
              <a:t>From precipitation</a:t>
            </a:r>
            <a:r>
              <a:rPr lang="en-US" sz="2200" dirty="0">
                <a:cs typeface="Arial" panose="020B0604020202020204" pitchFamily="34" charset="0"/>
              </a:rPr>
              <a:t>: </a:t>
            </a:r>
            <a:r>
              <a:rPr lang="en-US" sz="2200" dirty="0" err="1">
                <a:cs typeface="Arial" panose="020B0604020202020204" pitchFamily="34" charset="0"/>
              </a:rPr>
              <a:t>cGAN</a:t>
            </a:r>
            <a:r>
              <a:rPr lang="en-US" sz="2200" dirty="0">
                <a:cs typeface="Arial" panose="020B0604020202020204" pitchFamily="34" charset="0"/>
              </a:rPr>
              <a:t> </a:t>
            </a:r>
          </a:p>
          <a:p>
            <a:r>
              <a:rPr lang="en-US" sz="2200" b="1" dirty="0">
                <a:cs typeface="Arial" panose="020B0604020202020204" pitchFamily="34" charset="0"/>
              </a:rPr>
              <a:t>From precipitation and snow-related variables: </a:t>
            </a:r>
            <a:r>
              <a:rPr lang="en-US" sz="2200" dirty="0">
                <a:cs typeface="Arial" panose="020B0604020202020204" pitchFamily="34" charset="0"/>
              </a:rPr>
              <a:t>LSTM</a:t>
            </a:r>
          </a:p>
          <a:p>
            <a:r>
              <a:rPr lang="en-US" sz="2200" dirty="0">
                <a:cs typeface="Arial" panose="020B0604020202020204" pitchFamily="34" charset="0"/>
              </a:rPr>
              <a:t>Not all models can be used for projections.   </a:t>
            </a:r>
          </a:p>
        </p:txBody>
      </p:sp>
      <p:sp>
        <p:nvSpPr>
          <p:cNvPr id="5" name="TextBox 4">
            <a:extLst>
              <a:ext uri="{FF2B5EF4-FFF2-40B4-BE49-F238E27FC236}">
                <a16:creationId xmlns:a16="http://schemas.microsoft.com/office/drawing/2014/main" id="{9CE08005-CD53-7948-83F5-FE12A2831877}"/>
              </a:ext>
            </a:extLst>
          </p:cNvPr>
          <p:cNvSpPr txBox="1"/>
          <p:nvPr/>
        </p:nvSpPr>
        <p:spPr>
          <a:xfrm>
            <a:off x="6096000" y="1604663"/>
            <a:ext cx="557403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cs typeface="Arial" panose="020B0604020202020204" pitchFamily="34" charset="0"/>
              </a:rPr>
              <a:t>Idea: </a:t>
            </a:r>
            <a:r>
              <a:rPr lang="en-US" sz="2200" dirty="0">
                <a:cs typeface="Arial" panose="020B0604020202020204" pitchFamily="34" charset="0"/>
              </a:rPr>
              <a:t>Use machine learning (deep learning) models for both SWE prediction and projection.</a:t>
            </a:r>
          </a:p>
          <a:p>
            <a:pPr marL="342900" indent="-342900">
              <a:buFont typeface="Arial" panose="020B0604020202020204" pitchFamily="34" charset="0"/>
              <a:buChar char="•"/>
            </a:pPr>
            <a:r>
              <a:rPr lang="en-US" sz="2200" dirty="0">
                <a:cs typeface="Arial" panose="020B0604020202020204" pitchFamily="34" charset="0"/>
              </a:rPr>
              <a:t>The models should be able to handle time dependency. </a:t>
            </a:r>
          </a:p>
          <a:p>
            <a:pPr marL="342900" indent="-342900">
              <a:buFont typeface="Arial" panose="020B0604020202020204" pitchFamily="34" charset="0"/>
              <a:buChar char="•"/>
            </a:pPr>
            <a:r>
              <a:rPr lang="en-US" sz="2200" dirty="0">
                <a:cs typeface="Arial" panose="020B0604020202020204" pitchFamily="34" charset="0"/>
              </a:rPr>
              <a:t>The models should mainly use atmospheric </a:t>
            </a:r>
            <a:r>
              <a:rPr lang="en-US" sz="2200" dirty="0" err="1">
                <a:cs typeface="Arial" panose="020B0604020202020204" pitchFamily="34" charset="0"/>
              </a:rPr>
              <a:t>forcings</a:t>
            </a:r>
            <a:r>
              <a:rPr lang="en-US" sz="2200" dirty="0">
                <a:cs typeface="Arial" panose="020B0604020202020204" pitchFamily="34" charset="0"/>
              </a:rPr>
              <a:t> for the projection purpose. </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2</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10B2CB-FAA5-4DB5-B460-4A313CCA6C71}"/>
                  </a:ext>
                </a:extLst>
              </p:cNvPr>
              <p:cNvSpPr txBox="1"/>
              <p:nvPr/>
            </p:nvSpPr>
            <p:spPr>
              <a:xfrm>
                <a:off x="2456653" y="4641281"/>
                <a:ext cx="7278694" cy="769441"/>
              </a:xfrm>
              <a:prstGeom prst="rect">
                <a:avLst/>
              </a:prstGeom>
              <a:noFill/>
            </p:spPr>
            <p:txBody>
              <a:bodyPr wrap="square" rtlCol="0">
                <a:spAutoFit/>
              </a:bodyPr>
              <a:lstStyle/>
              <a:p>
                <a:pPr algn="ctr"/>
                <a:r>
                  <a:rPr lang="en-US" sz="2200" dirty="0"/>
                  <a:t>Effectively this task can be expressed as:</a:t>
                </a:r>
              </a:p>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nor/>
                            </m:rPr>
                            <a:rPr lang="en-US" sz="2200" b="0" i="0" smtClean="0">
                              <a:latin typeface="Cambria Math" panose="02040503050406030204" pitchFamily="18" charset="0"/>
                            </a:rPr>
                            <m:t>SWE</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𝑇</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𝑇</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𝑇</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𝑇</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oMath>
                  </m:oMathPara>
                </a14:m>
                <a:endParaRPr lang="en-US" sz="2200" dirty="0"/>
              </a:p>
            </p:txBody>
          </p:sp>
        </mc:Choice>
        <mc:Fallback xmlns="">
          <p:sp>
            <p:nvSpPr>
              <p:cNvPr id="7" name="TextBox 6">
                <a:extLst>
                  <a:ext uri="{FF2B5EF4-FFF2-40B4-BE49-F238E27FC236}">
                    <a16:creationId xmlns:a16="http://schemas.microsoft.com/office/drawing/2014/main" id="{FC10B2CB-FAA5-4DB5-B460-4A313CCA6C71}"/>
                  </a:ext>
                </a:extLst>
              </p:cNvPr>
              <p:cNvSpPr txBox="1">
                <a:spLocks noRot="1" noChangeAspect="1" noMove="1" noResize="1" noEditPoints="1" noAdjustHandles="1" noChangeArrowheads="1" noChangeShapeType="1" noTextEdit="1"/>
              </p:cNvSpPr>
              <p:nvPr/>
            </p:nvSpPr>
            <p:spPr>
              <a:xfrm>
                <a:off x="2456653" y="4641281"/>
                <a:ext cx="7278694" cy="769441"/>
              </a:xfrm>
              <a:prstGeom prst="rect">
                <a:avLst/>
              </a:prstGeom>
              <a:blipFill>
                <a:blip r:embed="rId3"/>
                <a:stretch>
                  <a:fillRect t="-4839" b="-9677"/>
                </a:stretch>
              </a:blipFill>
            </p:spPr>
            <p:txBody>
              <a:bodyPr/>
              <a:lstStyle/>
              <a:p>
                <a:r>
                  <a:rPr lang="en-US">
                    <a:noFill/>
                  </a:rPr>
                  <a:t> </a:t>
                </a:r>
              </a:p>
            </p:txBody>
          </p:sp>
        </mc:Fallback>
      </mc:AlternateContent>
    </p:spTree>
    <p:extLst>
      <p:ext uri="{BB962C8B-B14F-4D97-AF65-F5344CB8AC3E}">
        <p14:creationId xmlns:p14="http://schemas.microsoft.com/office/powerpoint/2010/main" val="7363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General Architecture</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3</a:t>
            </a:fld>
            <a:endParaRPr lang="en-US" dirty="0"/>
          </a:p>
        </p:txBody>
      </p:sp>
      <p:pic>
        <p:nvPicPr>
          <p:cNvPr id="7" name="Content Placeholder 4" descr="Graphical user interface, text, application, chat or text message&#10;&#10;Description automatically generated">
            <a:extLst>
              <a:ext uri="{FF2B5EF4-FFF2-40B4-BE49-F238E27FC236}">
                <a16:creationId xmlns:a16="http://schemas.microsoft.com/office/drawing/2014/main" id="{4B10C853-30E4-0044-8885-09CD54C4A879}"/>
              </a:ext>
            </a:extLst>
          </p:cNvPr>
          <p:cNvPicPr>
            <a:picLocks noChangeAspect="1"/>
          </p:cNvPicPr>
          <p:nvPr/>
        </p:nvPicPr>
        <p:blipFill>
          <a:blip r:embed="rId3"/>
          <a:stretch>
            <a:fillRect/>
          </a:stretch>
        </p:blipFill>
        <p:spPr>
          <a:xfrm>
            <a:off x="8170607" y="1085509"/>
            <a:ext cx="2433666" cy="4563123"/>
          </a:xfrm>
          <a:prstGeom prst="rect">
            <a:avLst/>
          </a:prstGeom>
        </p:spPr>
      </p:pic>
      <p:sp>
        <p:nvSpPr>
          <p:cNvPr id="4" name="TextBox 3">
            <a:extLst>
              <a:ext uri="{FF2B5EF4-FFF2-40B4-BE49-F238E27FC236}">
                <a16:creationId xmlns:a16="http://schemas.microsoft.com/office/drawing/2014/main" id="{07E301AD-9449-E947-9FFA-D5A34D1B24D8}"/>
              </a:ext>
            </a:extLst>
          </p:cNvPr>
          <p:cNvSpPr txBox="1"/>
          <p:nvPr/>
        </p:nvSpPr>
        <p:spPr>
          <a:xfrm>
            <a:off x="470491" y="1619510"/>
            <a:ext cx="6564087" cy="4154984"/>
          </a:xfrm>
          <a:prstGeom prst="rect">
            <a:avLst/>
          </a:prstGeom>
          <a:noFill/>
        </p:spPr>
        <p:txBody>
          <a:bodyPr wrap="square" rtlCol="0">
            <a:spAutoFit/>
          </a:bodyPr>
          <a:lstStyle/>
          <a:p>
            <a:pPr marL="342900" indent="-342900">
              <a:buFont typeface="Arial" panose="020B0604020202020204" pitchFamily="34" charset="0"/>
              <a:buChar char="•"/>
            </a:pPr>
            <a:r>
              <a:rPr lang="en-US" sz="2200" b="1" dirty="0"/>
              <a:t>Dynamic input variables: </a:t>
            </a:r>
            <a:r>
              <a:rPr lang="en-US" sz="2200" dirty="0"/>
              <a:t>precipitation, temperature (min and max), solar radiation, specific humidity (min and max), relative humidity, vapor deficit and wind speed; </a:t>
            </a:r>
          </a:p>
          <a:p>
            <a:pPr marL="342900" indent="-342900">
              <a:buFont typeface="Arial" panose="020B0604020202020204" pitchFamily="34" charset="0"/>
              <a:buChar char="•"/>
            </a:pPr>
            <a:r>
              <a:rPr lang="en-US" sz="2200" b="1" dirty="0"/>
              <a:t>Static input variables: </a:t>
            </a:r>
            <a:r>
              <a:rPr lang="en-US" sz="2200" dirty="0"/>
              <a:t>latitude, longitude, elevation, diurnal anisotropic heat index (DAH) and solar radiation aspect index (TRASP). </a:t>
            </a:r>
          </a:p>
          <a:p>
            <a:pPr marL="342900" indent="-342900">
              <a:buFont typeface="Arial" panose="020B0604020202020204" pitchFamily="34" charset="0"/>
              <a:buChar char="•"/>
            </a:pPr>
            <a:r>
              <a:rPr lang="en-US" sz="2200" b="1" dirty="0"/>
              <a:t>Output variable: </a:t>
            </a:r>
            <a:r>
              <a:rPr lang="en-US" sz="2200" dirty="0"/>
              <a:t>SWE</a:t>
            </a:r>
          </a:p>
          <a:p>
            <a:pPr marL="342900" indent="-342900">
              <a:buFont typeface="Arial" panose="020B0604020202020204" pitchFamily="34" charset="0"/>
              <a:buChar char="•"/>
            </a:pPr>
            <a:r>
              <a:rPr lang="en-US" sz="2200" b="1" dirty="0"/>
              <a:t>Input window size: </a:t>
            </a:r>
            <a:r>
              <a:rPr lang="en-US" sz="2200" dirty="0"/>
              <a:t>180 days. </a:t>
            </a:r>
          </a:p>
          <a:p>
            <a:pPr marL="342900" indent="-342900">
              <a:buFont typeface="Arial" panose="020B0604020202020204" pitchFamily="34" charset="0"/>
              <a:buChar char="•"/>
            </a:pPr>
            <a:r>
              <a:rPr lang="en-US" sz="2200" b="1" dirty="0"/>
              <a:t>Models: </a:t>
            </a:r>
            <a:r>
              <a:rPr lang="en-US" sz="2200" dirty="0"/>
              <a:t>Long-Short Term Memory (LSTM), Temporal Convolution Neural Network (TCNN), and Self-Attention model (Attention). </a:t>
            </a:r>
          </a:p>
        </p:txBody>
      </p:sp>
      <p:sp>
        <p:nvSpPr>
          <p:cNvPr id="3" name="TextBox 2">
            <a:extLst>
              <a:ext uri="{FF2B5EF4-FFF2-40B4-BE49-F238E27FC236}">
                <a16:creationId xmlns:a16="http://schemas.microsoft.com/office/drawing/2014/main" id="{413D461E-2AEA-45D7-917B-DE54C5AA2F2A}"/>
              </a:ext>
            </a:extLst>
          </p:cNvPr>
          <p:cNvSpPr txBox="1"/>
          <p:nvPr/>
        </p:nvSpPr>
        <p:spPr>
          <a:xfrm>
            <a:off x="8102559" y="5711368"/>
            <a:ext cx="2569758" cy="923330"/>
          </a:xfrm>
          <a:prstGeom prst="rect">
            <a:avLst/>
          </a:prstGeom>
          <a:noFill/>
        </p:spPr>
        <p:txBody>
          <a:bodyPr wrap="square" rtlCol="0">
            <a:spAutoFit/>
          </a:bodyPr>
          <a:lstStyle/>
          <a:p>
            <a:pPr algn="ctr"/>
            <a:r>
              <a:rPr lang="en-US" b="1" dirty="0"/>
              <a:t>Figure: </a:t>
            </a:r>
            <a:r>
              <a:rPr lang="en-US" dirty="0"/>
              <a:t>A flow chart depiction of our models. </a:t>
            </a:r>
          </a:p>
        </p:txBody>
      </p:sp>
    </p:spTree>
    <p:extLst>
      <p:ext uri="{BB962C8B-B14F-4D97-AF65-F5344CB8AC3E}">
        <p14:creationId xmlns:p14="http://schemas.microsoft.com/office/powerpoint/2010/main" val="299104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Deep Learning Models for Time Series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4</a:t>
            </a:fld>
            <a:endParaRPr lang="en-US" dirty="0"/>
          </a:p>
        </p:txBody>
      </p:sp>
      <p:grpSp>
        <p:nvGrpSpPr>
          <p:cNvPr id="90" name="Group 89">
            <a:extLst>
              <a:ext uri="{FF2B5EF4-FFF2-40B4-BE49-F238E27FC236}">
                <a16:creationId xmlns:a16="http://schemas.microsoft.com/office/drawing/2014/main" id="{E7754472-4934-C44F-953A-67E85B63455A}"/>
              </a:ext>
            </a:extLst>
          </p:cNvPr>
          <p:cNvGrpSpPr/>
          <p:nvPr/>
        </p:nvGrpSpPr>
        <p:grpSpPr>
          <a:xfrm>
            <a:off x="371712" y="2166747"/>
            <a:ext cx="3393966" cy="2350446"/>
            <a:chOff x="834339" y="3167847"/>
            <a:chExt cx="3393966" cy="2350446"/>
          </a:xfrm>
        </p:grpSpPr>
        <p:sp>
          <p:nvSpPr>
            <p:cNvPr id="91" name="Rounded Rectangle 90">
              <a:extLst>
                <a:ext uri="{FF2B5EF4-FFF2-40B4-BE49-F238E27FC236}">
                  <a16:creationId xmlns:a16="http://schemas.microsoft.com/office/drawing/2014/main" id="{FCA22DF5-91FE-704D-8588-E0EFC442FC55}"/>
                </a:ext>
              </a:extLst>
            </p:cNvPr>
            <p:cNvSpPr/>
            <p:nvPr/>
          </p:nvSpPr>
          <p:spPr>
            <a:xfrm>
              <a:off x="834339" y="3716362"/>
              <a:ext cx="3393966" cy="123709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92" name="Rectangle 91">
              <a:extLst>
                <a:ext uri="{FF2B5EF4-FFF2-40B4-BE49-F238E27FC236}">
                  <a16:creationId xmlns:a16="http://schemas.microsoft.com/office/drawing/2014/main" id="{F7200312-C4AA-E244-9198-80AD748CE192}"/>
                </a:ext>
              </a:extLst>
            </p:cNvPr>
            <p:cNvSpPr/>
            <p:nvPr/>
          </p:nvSpPr>
          <p:spPr>
            <a:xfrm>
              <a:off x="1171253" y="5118915"/>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1</a:t>
              </a:r>
            </a:p>
          </p:txBody>
        </p:sp>
        <p:sp>
          <p:nvSpPr>
            <p:cNvPr id="93" name="Rectangle 92">
              <a:extLst>
                <a:ext uri="{FF2B5EF4-FFF2-40B4-BE49-F238E27FC236}">
                  <a16:creationId xmlns:a16="http://schemas.microsoft.com/office/drawing/2014/main" id="{13E61C11-A451-9A41-B073-CF6701CD2DB6}"/>
                </a:ext>
              </a:extLst>
            </p:cNvPr>
            <p:cNvSpPr/>
            <p:nvPr/>
          </p:nvSpPr>
          <p:spPr>
            <a:xfrm>
              <a:off x="1927937" y="5118915"/>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2</a:t>
              </a:r>
            </a:p>
          </p:txBody>
        </p:sp>
        <p:sp>
          <p:nvSpPr>
            <p:cNvPr id="94" name="Rectangle 93">
              <a:extLst>
                <a:ext uri="{FF2B5EF4-FFF2-40B4-BE49-F238E27FC236}">
                  <a16:creationId xmlns:a16="http://schemas.microsoft.com/office/drawing/2014/main" id="{83E628FF-0777-1441-9333-390E9FE2A3BB}"/>
                </a:ext>
              </a:extLst>
            </p:cNvPr>
            <p:cNvSpPr/>
            <p:nvPr/>
          </p:nvSpPr>
          <p:spPr>
            <a:xfrm>
              <a:off x="2684621" y="5118915"/>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3</a:t>
              </a:r>
            </a:p>
          </p:txBody>
        </p:sp>
        <p:sp>
          <p:nvSpPr>
            <p:cNvPr id="95" name="Rectangle 94">
              <a:extLst>
                <a:ext uri="{FF2B5EF4-FFF2-40B4-BE49-F238E27FC236}">
                  <a16:creationId xmlns:a16="http://schemas.microsoft.com/office/drawing/2014/main" id="{EC7B8895-5462-E047-BF5C-8789EFC21A67}"/>
                </a:ext>
              </a:extLst>
            </p:cNvPr>
            <p:cNvSpPr/>
            <p:nvPr/>
          </p:nvSpPr>
          <p:spPr>
            <a:xfrm>
              <a:off x="3441305" y="5118915"/>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4</a:t>
              </a:r>
            </a:p>
          </p:txBody>
        </p:sp>
        <p:sp>
          <p:nvSpPr>
            <p:cNvPr id="96" name="Rectangle 95">
              <a:extLst>
                <a:ext uri="{FF2B5EF4-FFF2-40B4-BE49-F238E27FC236}">
                  <a16:creationId xmlns:a16="http://schemas.microsoft.com/office/drawing/2014/main" id="{13A16852-E751-6A42-8A08-06791971E5C4}"/>
                </a:ext>
              </a:extLst>
            </p:cNvPr>
            <p:cNvSpPr/>
            <p:nvPr/>
          </p:nvSpPr>
          <p:spPr>
            <a:xfrm>
              <a:off x="1171253" y="412892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97" name="Rectangle 96">
              <a:extLst>
                <a:ext uri="{FF2B5EF4-FFF2-40B4-BE49-F238E27FC236}">
                  <a16:creationId xmlns:a16="http://schemas.microsoft.com/office/drawing/2014/main" id="{6F48A7E1-5636-474D-8934-CF9096231762}"/>
                </a:ext>
              </a:extLst>
            </p:cNvPr>
            <p:cNvSpPr/>
            <p:nvPr/>
          </p:nvSpPr>
          <p:spPr>
            <a:xfrm>
              <a:off x="1927937" y="412892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98" name="Rectangle 97">
              <a:extLst>
                <a:ext uri="{FF2B5EF4-FFF2-40B4-BE49-F238E27FC236}">
                  <a16:creationId xmlns:a16="http://schemas.microsoft.com/office/drawing/2014/main" id="{01059A14-BEA9-4F4E-912E-9927D5EFE90D}"/>
                </a:ext>
              </a:extLst>
            </p:cNvPr>
            <p:cNvSpPr/>
            <p:nvPr/>
          </p:nvSpPr>
          <p:spPr>
            <a:xfrm>
              <a:off x="2684621" y="412892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99" name="Rectangle 98">
              <a:extLst>
                <a:ext uri="{FF2B5EF4-FFF2-40B4-BE49-F238E27FC236}">
                  <a16:creationId xmlns:a16="http://schemas.microsoft.com/office/drawing/2014/main" id="{BD05400F-1924-7C4E-B8A4-8A779E0180CC}"/>
                </a:ext>
              </a:extLst>
            </p:cNvPr>
            <p:cNvSpPr/>
            <p:nvPr/>
          </p:nvSpPr>
          <p:spPr>
            <a:xfrm>
              <a:off x="3441304" y="412892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100" name="Rectangle 99">
              <a:extLst>
                <a:ext uri="{FF2B5EF4-FFF2-40B4-BE49-F238E27FC236}">
                  <a16:creationId xmlns:a16="http://schemas.microsoft.com/office/drawing/2014/main" id="{496B0596-9940-5A43-B820-2C288C10F9BD}"/>
                </a:ext>
              </a:extLst>
            </p:cNvPr>
            <p:cNvSpPr/>
            <p:nvPr/>
          </p:nvSpPr>
          <p:spPr>
            <a:xfrm>
              <a:off x="1171252" y="316784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1</a:t>
              </a:r>
            </a:p>
          </p:txBody>
        </p:sp>
        <p:sp>
          <p:nvSpPr>
            <p:cNvPr id="101" name="Rectangle 100">
              <a:extLst>
                <a:ext uri="{FF2B5EF4-FFF2-40B4-BE49-F238E27FC236}">
                  <a16:creationId xmlns:a16="http://schemas.microsoft.com/office/drawing/2014/main" id="{232737C3-6554-3242-9B9B-225CB6ADBB38}"/>
                </a:ext>
              </a:extLst>
            </p:cNvPr>
            <p:cNvSpPr/>
            <p:nvPr/>
          </p:nvSpPr>
          <p:spPr>
            <a:xfrm>
              <a:off x="1927936" y="316784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2</a:t>
              </a:r>
            </a:p>
          </p:txBody>
        </p:sp>
        <p:sp>
          <p:nvSpPr>
            <p:cNvPr id="102" name="Rectangle 101">
              <a:extLst>
                <a:ext uri="{FF2B5EF4-FFF2-40B4-BE49-F238E27FC236}">
                  <a16:creationId xmlns:a16="http://schemas.microsoft.com/office/drawing/2014/main" id="{60563654-4CF0-9247-AAB4-B07DF27DD988}"/>
                </a:ext>
              </a:extLst>
            </p:cNvPr>
            <p:cNvSpPr/>
            <p:nvPr/>
          </p:nvSpPr>
          <p:spPr>
            <a:xfrm>
              <a:off x="2684620" y="316784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3</a:t>
              </a:r>
            </a:p>
          </p:txBody>
        </p:sp>
        <p:sp>
          <p:nvSpPr>
            <p:cNvPr id="103" name="Rectangle 102">
              <a:extLst>
                <a:ext uri="{FF2B5EF4-FFF2-40B4-BE49-F238E27FC236}">
                  <a16:creationId xmlns:a16="http://schemas.microsoft.com/office/drawing/2014/main" id="{E6EFA546-7733-4A45-B375-63A7C3BD0E1A}"/>
                </a:ext>
              </a:extLst>
            </p:cNvPr>
            <p:cNvSpPr/>
            <p:nvPr/>
          </p:nvSpPr>
          <p:spPr>
            <a:xfrm>
              <a:off x="3441304" y="3167847"/>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4</a:t>
              </a:r>
            </a:p>
          </p:txBody>
        </p:sp>
        <p:cxnSp>
          <p:nvCxnSpPr>
            <p:cNvPr id="104" name="Straight Arrow Connector 103">
              <a:extLst>
                <a:ext uri="{FF2B5EF4-FFF2-40B4-BE49-F238E27FC236}">
                  <a16:creationId xmlns:a16="http://schemas.microsoft.com/office/drawing/2014/main" id="{0F285E5E-14AF-3A49-B932-7430D2675BC0}"/>
                </a:ext>
              </a:extLst>
            </p:cNvPr>
            <p:cNvCxnSpPr>
              <a:stCxn id="92" idx="0"/>
              <a:endCxn id="96" idx="2"/>
            </p:cNvCxnSpPr>
            <p:nvPr/>
          </p:nvCxnSpPr>
          <p:spPr>
            <a:xfrm flipV="1">
              <a:off x="1383069" y="4528305"/>
              <a:ext cx="0" cy="59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D2054AC8-57EB-C742-AB1C-37B286CAF8AE}"/>
                </a:ext>
              </a:extLst>
            </p:cNvPr>
            <p:cNvCxnSpPr>
              <a:cxnSpLocks/>
              <a:stCxn id="93" idx="0"/>
              <a:endCxn id="97" idx="2"/>
            </p:cNvCxnSpPr>
            <p:nvPr/>
          </p:nvCxnSpPr>
          <p:spPr>
            <a:xfrm flipV="1">
              <a:off x="2139753" y="4528305"/>
              <a:ext cx="0" cy="59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3B932C1C-FA75-8944-B945-D9ABE965E403}"/>
                </a:ext>
              </a:extLst>
            </p:cNvPr>
            <p:cNvCxnSpPr>
              <a:cxnSpLocks/>
              <a:stCxn id="94" idx="0"/>
              <a:endCxn id="98" idx="2"/>
            </p:cNvCxnSpPr>
            <p:nvPr/>
          </p:nvCxnSpPr>
          <p:spPr>
            <a:xfrm flipV="1">
              <a:off x="2896437" y="4528305"/>
              <a:ext cx="0" cy="59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5107427C-0590-F145-8226-13DED1FD08A0}"/>
                </a:ext>
              </a:extLst>
            </p:cNvPr>
            <p:cNvCxnSpPr>
              <a:cxnSpLocks/>
              <a:stCxn id="95" idx="0"/>
              <a:endCxn id="99" idx="2"/>
            </p:cNvCxnSpPr>
            <p:nvPr/>
          </p:nvCxnSpPr>
          <p:spPr>
            <a:xfrm flipH="1" flipV="1">
              <a:off x="3653120" y="4528305"/>
              <a:ext cx="1" cy="59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DAF22752-323A-7741-B611-7A8AEA0E87D0}"/>
                </a:ext>
              </a:extLst>
            </p:cNvPr>
            <p:cNvCxnSpPr>
              <a:cxnSpLocks/>
              <a:stCxn id="96" idx="0"/>
              <a:endCxn id="100" idx="2"/>
            </p:cNvCxnSpPr>
            <p:nvPr/>
          </p:nvCxnSpPr>
          <p:spPr>
            <a:xfrm flipH="1" flipV="1">
              <a:off x="1383068" y="3567225"/>
              <a:ext cx="1" cy="56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41AFF27E-B5BA-254A-AB96-D4223C5F8954}"/>
                </a:ext>
              </a:extLst>
            </p:cNvPr>
            <p:cNvCxnSpPr>
              <a:cxnSpLocks/>
              <a:stCxn id="97" idx="0"/>
              <a:endCxn id="101" idx="2"/>
            </p:cNvCxnSpPr>
            <p:nvPr/>
          </p:nvCxnSpPr>
          <p:spPr>
            <a:xfrm flipH="1" flipV="1">
              <a:off x="2139752" y="3567225"/>
              <a:ext cx="1" cy="56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BE1AD681-0D29-3749-90AF-DF0DA66CF0E7}"/>
                </a:ext>
              </a:extLst>
            </p:cNvPr>
            <p:cNvCxnSpPr>
              <a:cxnSpLocks/>
              <a:stCxn id="98" idx="0"/>
              <a:endCxn id="102" idx="2"/>
            </p:cNvCxnSpPr>
            <p:nvPr/>
          </p:nvCxnSpPr>
          <p:spPr>
            <a:xfrm flipH="1" flipV="1">
              <a:off x="2896436" y="3567225"/>
              <a:ext cx="1" cy="56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BD09F99A-F4E3-FB4D-859B-0A28C455BEC4}"/>
                </a:ext>
              </a:extLst>
            </p:cNvPr>
            <p:cNvCxnSpPr>
              <a:cxnSpLocks/>
              <a:stCxn id="99" idx="0"/>
              <a:endCxn id="103" idx="2"/>
            </p:cNvCxnSpPr>
            <p:nvPr/>
          </p:nvCxnSpPr>
          <p:spPr>
            <a:xfrm flipV="1">
              <a:off x="3653120" y="3567225"/>
              <a:ext cx="0" cy="56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ED20E19B-CAC3-294A-860F-0C76B61002E3}"/>
                </a:ext>
              </a:extLst>
            </p:cNvPr>
            <p:cNvCxnSpPr>
              <a:stCxn id="98" idx="3"/>
              <a:endCxn id="99" idx="1"/>
            </p:cNvCxnSpPr>
            <p:nvPr/>
          </p:nvCxnSpPr>
          <p:spPr>
            <a:xfrm>
              <a:off x="3108252" y="4328616"/>
              <a:ext cx="33305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BA120751-BD5C-5A43-8220-28B85EC6E9EB}"/>
                </a:ext>
              </a:extLst>
            </p:cNvPr>
            <p:cNvCxnSpPr>
              <a:cxnSpLocks/>
              <a:stCxn id="97" idx="3"/>
              <a:endCxn id="98" idx="1"/>
            </p:cNvCxnSpPr>
            <p:nvPr/>
          </p:nvCxnSpPr>
          <p:spPr>
            <a:xfrm>
              <a:off x="2351568" y="4328616"/>
              <a:ext cx="33305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5E5F2755-0189-C94A-9E4B-4FE12982EB28}"/>
                </a:ext>
              </a:extLst>
            </p:cNvPr>
            <p:cNvCxnSpPr>
              <a:cxnSpLocks/>
              <a:stCxn id="96" idx="3"/>
              <a:endCxn id="97" idx="1"/>
            </p:cNvCxnSpPr>
            <p:nvPr/>
          </p:nvCxnSpPr>
          <p:spPr>
            <a:xfrm>
              <a:off x="1594884" y="4328616"/>
              <a:ext cx="33305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23560038-F5BD-5E4F-8541-D0EB5159ABF0}"/>
              </a:ext>
            </a:extLst>
          </p:cNvPr>
          <p:cNvGrpSpPr/>
          <p:nvPr/>
        </p:nvGrpSpPr>
        <p:grpSpPr>
          <a:xfrm>
            <a:off x="3949781" y="2007756"/>
            <a:ext cx="3842043" cy="2639520"/>
            <a:chOff x="6986429" y="2991790"/>
            <a:chExt cx="3842043" cy="2639520"/>
          </a:xfrm>
        </p:grpSpPr>
        <p:sp>
          <p:nvSpPr>
            <p:cNvPr id="116" name="Rectangle 115">
              <a:extLst>
                <a:ext uri="{FF2B5EF4-FFF2-40B4-BE49-F238E27FC236}">
                  <a16:creationId xmlns:a16="http://schemas.microsoft.com/office/drawing/2014/main" id="{B79DCEAC-DF67-0747-A610-EB6AC86AEC00}"/>
                </a:ext>
              </a:extLst>
            </p:cNvPr>
            <p:cNvSpPr/>
            <p:nvPr/>
          </p:nvSpPr>
          <p:spPr>
            <a:xfrm>
              <a:off x="7570379" y="5231932"/>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1</a:t>
              </a:r>
            </a:p>
          </p:txBody>
        </p:sp>
        <p:sp>
          <p:nvSpPr>
            <p:cNvPr id="117" name="Rectangle 116">
              <a:extLst>
                <a:ext uri="{FF2B5EF4-FFF2-40B4-BE49-F238E27FC236}">
                  <a16:creationId xmlns:a16="http://schemas.microsoft.com/office/drawing/2014/main" id="{589CA493-EE74-D148-A694-8893B5B34199}"/>
                </a:ext>
              </a:extLst>
            </p:cNvPr>
            <p:cNvSpPr/>
            <p:nvPr/>
          </p:nvSpPr>
          <p:spPr>
            <a:xfrm>
              <a:off x="8327063" y="5231932"/>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2</a:t>
              </a:r>
            </a:p>
          </p:txBody>
        </p:sp>
        <p:sp>
          <p:nvSpPr>
            <p:cNvPr id="118" name="Rectangle 117">
              <a:extLst>
                <a:ext uri="{FF2B5EF4-FFF2-40B4-BE49-F238E27FC236}">
                  <a16:creationId xmlns:a16="http://schemas.microsoft.com/office/drawing/2014/main" id="{D09312E5-20C2-6644-B302-EE2BE79C9520}"/>
                </a:ext>
              </a:extLst>
            </p:cNvPr>
            <p:cNvSpPr/>
            <p:nvPr/>
          </p:nvSpPr>
          <p:spPr>
            <a:xfrm>
              <a:off x="9083747" y="5231932"/>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3</a:t>
              </a:r>
            </a:p>
          </p:txBody>
        </p:sp>
        <p:sp>
          <p:nvSpPr>
            <p:cNvPr id="119" name="Rectangle 118">
              <a:extLst>
                <a:ext uri="{FF2B5EF4-FFF2-40B4-BE49-F238E27FC236}">
                  <a16:creationId xmlns:a16="http://schemas.microsoft.com/office/drawing/2014/main" id="{6C0F834B-89B7-A248-BD1C-72A93D88E277}"/>
                </a:ext>
              </a:extLst>
            </p:cNvPr>
            <p:cNvSpPr/>
            <p:nvPr/>
          </p:nvSpPr>
          <p:spPr>
            <a:xfrm>
              <a:off x="9840431" y="5231932"/>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r>
                <a:rPr lang="en-US" baseline="30000" dirty="0"/>
                <a:t>4</a:t>
              </a:r>
            </a:p>
          </p:txBody>
        </p:sp>
        <p:sp>
          <p:nvSpPr>
            <p:cNvPr id="120" name="Triangle 119">
              <a:extLst>
                <a:ext uri="{FF2B5EF4-FFF2-40B4-BE49-F238E27FC236}">
                  <a16:creationId xmlns:a16="http://schemas.microsoft.com/office/drawing/2014/main" id="{4BF3886B-554E-4E43-A7C7-6C43E5DAD280}"/>
                </a:ext>
              </a:extLst>
            </p:cNvPr>
            <p:cNvSpPr/>
            <p:nvPr/>
          </p:nvSpPr>
          <p:spPr>
            <a:xfrm>
              <a:off x="7005968" y="4613747"/>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1" name="Triangle 120">
              <a:extLst>
                <a:ext uri="{FF2B5EF4-FFF2-40B4-BE49-F238E27FC236}">
                  <a16:creationId xmlns:a16="http://schemas.microsoft.com/office/drawing/2014/main" id="{96420EF4-4F3C-F548-893A-E2EC6599BD8E}"/>
                </a:ext>
              </a:extLst>
            </p:cNvPr>
            <p:cNvSpPr/>
            <p:nvPr/>
          </p:nvSpPr>
          <p:spPr>
            <a:xfrm>
              <a:off x="7834374" y="4613747"/>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2" name="Triangle 121">
              <a:extLst>
                <a:ext uri="{FF2B5EF4-FFF2-40B4-BE49-F238E27FC236}">
                  <a16:creationId xmlns:a16="http://schemas.microsoft.com/office/drawing/2014/main" id="{719C3EF5-8D50-B24B-9DEB-3C43F87A9C84}"/>
                </a:ext>
              </a:extLst>
            </p:cNvPr>
            <p:cNvSpPr/>
            <p:nvPr/>
          </p:nvSpPr>
          <p:spPr>
            <a:xfrm>
              <a:off x="8519336" y="4617578"/>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Triangle 122">
              <a:extLst>
                <a:ext uri="{FF2B5EF4-FFF2-40B4-BE49-F238E27FC236}">
                  <a16:creationId xmlns:a16="http://schemas.microsoft.com/office/drawing/2014/main" id="{FFCF2318-69E9-5C4C-96D0-42E00965687D}"/>
                </a:ext>
              </a:extLst>
            </p:cNvPr>
            <p:cNvSpPr/>
            <p:nvPr/>
          </p:nvSpPr>
          <p:spPr>
            <a:xfrm>
              <a:off x="9276020" y="4620876"/>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41E1AF15-DF88-564A-9D57-9BA763C0EEC6}"/>
                </a:ext>
              </a:extLst>
            </p:cNvPr>
            <p:cNvSpPr/>
            <p:nvPr/>
          </p:nvSpPr>
          <p:spPr>
            <a:xfrm>
              <a:off x="7570379" y="4114043"/>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1</a:t>
              </a:r>
            </a:p>
          </p:txBody>
        </p:sp>
        <p:sp>
          <p:nvSpPr>
            <p:cNvPr id="125" name="Rectangle 124">
              <a:extLst>
                <a:ext uri="{FF2B5EF4-FFF2-40B4-BE49-F238E27FC236}">
                  <a16:creationId xmlns:a16="http://schemas.microsoft.com/office/drawing/2014/main" id="{07B13E5E-EF26-EB44-B9A0-2122E9F82CCB}"/>
                </a:ext>
              </a:extLst>
            </p:cNvPr>
            <p:cNvSpPr/>
            <p:nvPr/>
          </p:nvSpPr>
          <p:spPr>
            <a:xfrm>
              <a:off x="8327063" y="4114043"/>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2</a:t>
              </a:r>
            </a:p>
          </p:txBody>
        </p:sp>
        <p:sp>
          <p:nvSpPr>
            <p:cNvPr id="126" name="Rectangle 125">
              <a:extLst>
                <a:ext uri="{FF2B5EF4-FFF2-40B4-BE49-F238E27FC236}">
                  <a16:creationId xmlns:a16="http://schemas.microsoft.com/office/drawing/2014/main" id="{D75D3B5A-9810-7B4B-856A-8A1D39FF543D}"/>
                </a:ext>
              </a:extLst>
            </p:cNvPr>
            <p:cNvSpPr/>
            <p:nvPr/>
          </p:nvSpPr>
          <p:spPr>
            <a:xfrm>
              <a:off x="9083747" y="4114043"/>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3</a:t>
              </a:r>
            </a:p>
          </p:txBody>
        </p:sp>
        <p:sp>
          <p:nvSpPr>
            <p:cNvPr id="127" name="Rectangle 126">
              <a:extLst>
                <a:ext uri="{FF2B5EF4-FFF2-40B4-BE49-F238E27FC236}">
                  <a16:creationId xmlns:a16="http://schemas.microsoft.com/office/drawing/2014/main" id="{B6A1B336-398C-EB46-877E-BE6A8288B3E9}"/>
                </a:ext>
              </a:extLst>
            </p:cNvPr>
            <p:cNvSpPr/>
            <p:nvPr/>
          </p:nvSpPr>
          <p:spPr>
            <a:xfrm>
              <a:off x="9840431" y="4114043"/>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US" baseline="30000" dirty="0"/>
                <a:t>4</a:t>
              </a:r>
            </a:p>
          </p:txBody>
        </p:sp>
        <p:sp>
          <p:nvSpPr>
            <p:cNvPr id="128" name="Triangle 127">
              <a:extLst>
                <a:ext uri="{FF2B5EF4-FFF2-40B4-BE49-F238E27FC236}">
                  <a16:creationId xmlns:a16="http://schemas.microsoft.com/office/drawing/2014/main" id="{E49F73C9-4899-D143-BCC5-FAC11B878688}"/>
                </a:ext>
              </a:extLst>
            </p:cNvPr>
            <p:cNvSpPr/>
            <p:nvPr/>
          </p:nvSpPr>
          <p:spPr>
            <a:xfrm>
              <a:off x="6986429" y="3488791"/>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9" name="Triangle 128">
              <a:extLst>
                <a:ext uri="{FF2B5EF4-FFF2-40B4-BE49-F238E27FC236}">
                  <a16:creationId xmlns:a16="http://schemas.microsoft.com/office/drawing/2014/main" id="{E54BB043-FF27-F548-8AA4-A3AE8926618E}"/>
                </a:ext>
              </a:extLst>
            </p:cNvPr>
            <p:cNvSpPr/>
            <p:nvPr/>
          </p:nvSpPr>
          <p:spPr>
            <a:xfrm>
              <a:off x="7814835" y="3488791"/>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0" name="Triangle 129">
              <a:extLst>
                <a:ext uri="{FF2B5EF4-FFF2-40B4-BE49-F238E27FC236}">
                  <a16:creationId xmlns:a16="http://schemas.microsoft.com/office/drawing/2014/main" id="{7F2B4406-A7B0-9946-AC5C-C37EBDC141FB}"/>
                </a:ext>
              </a:extLst>
            </p:cNvPr>
            <p:cNvSpPr/>
            <p:nvPr/>
          </p:nvSpPr>
          <p:spPr>
            <a:xfrm>
              <a:off x="8499797" y="3482790"/>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1" name="Triangle 130">
              <a:extLst>
                <a:ext uri="{FF2B5EF4-FFF2-40B4-BE49-F238E27FC236}">
                  <a16:creationId xmlns:a16="http://schemas.microsoft.com/office/drawing/2014/main" id="{B1888EC4-569A-194E-92F9-366B10DA98BD}"/>
                </a:ext>
              </a:extLst>
            </p:cNvPr>
            <p:cNvSpPr/>
            <p:nvPr/>
          </p:nvSpPr>
          <p:spPr>
            <a:xfrm>
              <a:off x="9256481" y="3486088"/>
              <a:ext cx="1552452" cy="46666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05309877-2D82-D140-B0A7-60DE5F476645}"/>
                </a:ext>
              </a:extLst>
            </p:cNvPr>
            <p:cNvSpPr/>
            <p:nvPr/>
          </p:nvSpPr>
          <p:spPr>
            <a:xfrm>
              <a:off x="7570379" y="2991790"/>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r>
                <a:rPr lang="en-US" baseline="30000" dirty="0"/>
                <a:t>1</a:t>
              </a:r>
            </a:p>
          </p:txBody>
        </p:sp>
        <p:sp>
          <p:nvSpPr>
            <p:cNvPr id="133" name="Rectangle 132">
              <a:extLst>
                <a:ext uri="{FF2B5EF4-FFF2-40B4-BE49-F238E27FC236}">
                  <a16:creationId xmlns:a16="http://schemas.microsoft.com/office/drawing/2014/main" id="{F0F31E06-4BDD-E34B-B368-F6F0933E552F}"/>
                </a:ext>
              </a:extLst>
            </p:cNvPr>
            <p:cNvSpPr/>
            <p:nvPr/>
          </p:nvSpPr>
          <p:spPr>
            <a:xfrm>
              <a:off x="8327063" y="2991790"/>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r>
                <a:rPr lang="en-US" baseline="30000" dirty="0"/>
                <a:t>2</a:t>
              </a:r>
            </a:p>
          </p:txBody>
        </p:sp>
        <p:sp>
          <p:nvSpPr>
            <p:cNvPr id="134" name="Rectangle 133">
              <a:extLst>
                <a:ext uri="{FF2B5EF4-FFF2-40B4-BE49-F238E27FC236}">
                  <a16:creationId xmlns:a16="http://schemas.microsoft.com/office/drawing/2014/main" id="{CD135522-7795-DA4B-B053-08E31542E46A}"/>
                </a:ext>
              </a:extLst>
            </p:cNvPr>
            <p:cNvSpPr/>
            <p:nvPr/>
          </p:nvSpPr>
          <p:spPr>
            <a:xfrm>
              <a:off x="9083747" y="2991790"/>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r>
                <a:rPr lang="en-US" baseline="30000" dirty="0"/>
                <a:t>3</a:t>
              </a:r>
            </a:p>
          </p:txBody>
        </p:sp>
        <p:sp>
          <p:nvSpPr>
            <p:cNvPr id="135" name="Rectangle 134">
              <a:extLst>
                <a:ext uri="{FF2B5EF4-FFF2-40B4-BE49-F238E27FC236}">
                  <a16:creationId xmlns:a16="http://schemas.microsoft.com/office/drawing/2014/main" id="{AC8364B2-F9AC-1449-9E4F-3CE34D8CC254}"/>
                </a:ext>
              </a:extLst>
            </p:cNvPr>
            <p:cNvSpPr/>
            <p:nvPr/>
          </p:nvSpPr>
          <p:spPr>
            <a:xfrm>
              <a:off x="9840431" y="2991790"/>
              <a:ext cx="423631" cy="3993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r>
                <a:rPr lang="en-US" baseline="30000" dirty="0"/>
                <a:t>4</a:t>
              </a:r>
            </a:p>
          </p:txBody>
        </p:sp>
      </p:grpSp>
      <p:grpSp>
        <p:nvGrpSpPr>
          <p:cNvPr id="136" name="Group 135">
            <a:extLst>
              <a:ext uri="{FF2B5EF4-FFF2-40B4-BE49-F238E27FC236}">
                <a16:creationId xmlns:a16="http://schemas.microsoft.com/office/drawing/2014/main" id="{C1E54497-D404-8240-883D-CFF1696D3603}"/>
              </a:ext>
            </a:extLst>
          </p:cNvPr>
          <p:cNvGrpSpPr/>
          <p:nvPr/>
        </p:nvGrpSpPr>
        <p:grpSpPr>
          <a:xfrm>
            <a:off x="7912376" y="2007756"/>
            <a:ext cx="4071105" cy="2637817"/>
            <a:chOff x="1502583" y="540503"/>
            <a:chExt cx="6992665" cy="4996738"/>
          </a:xfrm>
        </p:grpSpPr>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ADC03A50-FEB6-5F4D-AE54-3C7333AF4A10}"/>
                    </a:ext>
                  </a:extLst>
                </p:cNvPr>
                <p:cNvSpPr/>
                <p:nvPr/>
              </p:nvSpPr>
              <p:spPr>
                <a:xfrm>
                  <a:off x="2471582" y="5051325"/>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𝑎</m:t>
                            </m:r>
                          </m:e>
                          <m:sup>
                            <m:r>
                              <a:rPr lang="en-US" sz="1400" b="0" i="1" dirty="0" smtClean="0">
                                <a:latin typeface="Cambria Math" panose="02040503050406030204" pitchFamily="18" charset="0"/>
                              </a:rPr>
                              <m:t>1</m:t>
                            </m:r>
                          </m:sup>
                        </m:sSup>
                      </m:oMath>
                    </m:oMathPara>
                  </a14:m>
                  <a:endParaRPr lang="en-US" sz="1400" baseline="30000" dirty="0"/>
                </a:p>
              </p:txBody>
            </p:sp>
          </mc:Choice>
          <mc:Fallback xmlns="">
            <p:sp>
              <p:nvSpPr>
                <p:cNvPr id="4" name="Rectangle 3">
                  <a:extLst>
                    <a:ext uri="{FF2B5EF4-FFF2-40B4-BE49-F238E27FC236}">
                      <a16:creationId xmlns:a16="http://schemas.microsoft.com/office/drawing/2014/main" id="{17F110D4-C2F9-7A49-A340-D38E0B113A2D}"/>
                    </a:ext>
                  </a:extLst>
                </p:cNvPr>
                <p:cNvSpPr>
                  <a:spLocks noRot="1" noChangeAspect="1" noMove="1" noResize="1" noEditPoints="1" noAdjustHandles="1" noChangeArrowheads="1" noChangeShapeType="1" noTextEdit="1"/>
                </p:cNvSpPr>
                <p:nvPr/>
              </p:nvSpPr>
              <p:spPr>
                <a:xfrm>
                  <a:off x="2471582" y="5051325"/>
                  <a:ext cx="538535" cy="4859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9C826A22-6DD6-9A47-9051-E7702A7C7593}"/>
                    </a:ext>
                  </a:extLst>
                </p:cNvPr>
                <p:cNvSpPr/>
                <p:nvPr/>
              </p:nvSpPr>
              <p:spPr>
                <a:xfrm>
                  <a:off x="4261997" y="5049943"/>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𝑎</m:t>
                            </m:r>
                          </m:e>
                          <m:sup>
                            <m:r>
                              <a:rPr lang="en-US" sz="1400" b="0" i="1" dirty="0" smtClean="0">
                                <a:latin typeface="Cambria Math" panose="02040503050406030204" pitchFamily="18" charset="0"/>
                              </a:rPr>
                              <m:t>2</m:t>
                            </m:r>
                          </m:sup>
                        </m:sSup>
                      </m:oMath>
                    </m:oMathPara>
                  </a14:m>
                  <a:endParaRPr lang="en-US" sz="1400" baseline="30000" dirty="0"/>
                </a:p>
              </p:txBody>
            </p:sp>
          </mc:Choice>
          <mc:Fallback xmlns="">
            <p:sp>
              <p:nvSpPr>
                <p:cNvPr id="5" name="Rectangle 4">
                  <a:extLst>
                    <a:ext uri="{FF2B5EF4-FFF2-40B4-BE49-F238E27FC236}">
                      <a16:creationId xmlns:a16="http://schemas.microsoft.com/office/drawing/2014/main" id="{8CF7F0E0-BDCF-4B4A-B217-DC1BF2FB0923}"/>
                    </a:ext>
                  </a:extLst>
                </p:cNvPr>
                <p:cNvSpPr>
                  <a:spLocks noRot="1" noChangeAspect="1" noMove="1" noResize="1" noEditPoints="1" noAdjustHandles="1" noChangeArrowheads="1" noChangeShapeType="1" noTextEdit="1"/>
                </p:cNvSpPr>
                <p:nvPr/>
              </p:nvSpPr>
              <p:spPr>
                <a:xfrm>
                  <a:off x="4261997" y="5049943"/>
                  <a:ext cx="538535" cy="4859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2E939FF2-D0D1-B249-A5B1-226CF29D8413}"/>
                    </a:ext>
                  </a:extLst>
                </p:cNvPr>
                <p:cNvSpPr/>
                <p:nvPr/>
              </p:nvSpPr>
              <p:spPr>
                <a:xfrm>
                  <a:off x="5996350" y="5049943"/>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𝑎</m:t>
                            </m:r>
                          </m:e>
                          <m:sup>
                            <m:r>
                              <a:rPr lang="en-US" sz="1400" b="0" i="1" dirty="0" smtClean="0">
                                <a:latin typeface="Cambria Math" panose="02040503050406030204" pitchFamily="18" charset="0"/>
                              </a:rPr>
                              <m:t>3</m:t>
                            </m:r>
                          </m:sup>
                        </m:sSup>
                      </m:oMath>
                    </m:oMathPara>
                  </a14:m>
                  <a:endParaRPr lang="en-US" sz="1400" baseline="30000" dirty="0"/>
                </a:p>
              </p:txBody>
            </p:sp>
          </mc:Choice>
          <mc:Fallback xmlns="">
            <p:sp>
              <p:nvSpPr>
                <p:cNvPr id="6" name="Rectangle 5">
                  <a:extLst>
                    <a:ext uri="{FF2B5EF4-FFF2-40B4-BE49-F238E27FC236}">
                      <a16:creationId xmlns:a16="http://schemas.microsoft.com/office/drawing/2014/main" id="{25C1919B-4DE3-5240-9A27-EE3EEDEBB1A5}"/>
                    </a:ext>
                  </a:extLst>
                </p:cNvPr>
                <p:cNvSpPr>
                  <a:spLocks noRot="1" noChangeAspect="1" noMove="1" noResize="1" noEditPoints="1" noAdjustHandles="1" noChangeArrowheads="1" noChangeShapeType="1" noTextEdit="1"/>
                </p:cNvSpPr>
                <p:nvPr/>
              </p:nvSpPr>
              <p:spPr>
                <a:xfrm>
                  <a:off x="5996350" y="5049943"/>
                  <a:ext cx="538535" cy="4859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Rectangle 139">
                  <a:extLst>
                    <a:ext uri="{FF2B5EF4-FFF2-40B4-BE49-F238E27FC236}">
                      <a16:creationId xmlns:a16="http://schemas.microsoft.com/office/drawing/2014/main" id="{F57CD285-4FD0-2848-AAD0-165F58D606F3}"/>
                    </a:ext>
                  </a:extLst>
                </p:cNvPr>
                <p:cNvSpPr/>
                <p:nvPr/>
              </p:nvSpPr>
              <p:spPr>
                <a:xfrm>
                  <a:off x="7540495" y="5040822"/>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𝑎</m:t>
                            </m:r>
                          </m:e>
                          <m:sup>
                            <m:r>
                              <a:rPr lang="en-US" sz="1400" b="0" i="1" dirty="0" smtClean="0">
                                <a:latin typeface="Cambria Math" panose="02040503050406030204" pitchFamily="18" charset="0"/>
                              </a:rPr>
                              <m:t>4</m:t>
                            </m:r>
                          </m:sup>
                        </m:sSup>
                      </m:oMath>
                    </m:oMathPara>
                  </a14:m>
                  <a:endParaRPr lang="en-US" sz="1400" baseline="30000" dirty="0"/>
                </a:p>
              </p:txBody>
            </p:sp>
          </mc:Choice>
          <mc:Fallback xmlns="">
            <p:sp>
              <p:nvSpPr>
                <p:cNvPr id="7" name="Rectangle 6">
                  <a:extLst>
                    <a:ext uri="{FF2B5EF4-FFF2-40B4-BE49-F238E27FC236}">
                      <a16:creationId xmlns:a16="http://schemas.microsoft.com/office/drawing/2014/main" id="{7F0BA425-21B5-114C-8803-3F10AC1F82D1}"/>
                    </a:ext>
                  </a:extLst>
                </p:cNvPr>
                <p:cNvSpPr>
                  <a:spLocks noRot="1" noChangeAspect="1" noMove="1" noResize="1" noEditPoints="1" noAdjustHandles="1" noChangeArrowheads="1" noChangeShapeType="1" noTextEdit="1"/>
                </p:cNvSpPr>
                <p:nvPr/>
              </p:nvSpPr>
              <p:spPr>
                <a:xfrm>
                  <a:off x="7540495" y="5040822"/>
                  <a:ext cx="538535" cy="4859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CDD78C25-E8D8-B64A-B4F6-77143AAF3A8C}"/>
                    </a:ext>
                  </a:extLst>
                </p:cNvPr>
                <p:cNvSpPr/>
                <p:nvPr/>
              </p:nvSpPr>
              <p:spPr>
                <a:xfrm>
                  <a:off x="2215018" y="4193652"/>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𝑘</m:t>
                            </m:r>
                          </m:e>
                          <m:sup>
                            <m:r>
                              <a:rPr lang="en-US" sz="1400" b="0" i="1" dirty="0" smtClean="0">
                                <a:latin typeface="Cambria Math" panose="02040503050406030204" pitchFamily="18" charset="0"/>
                              </a:rPr>
                              <m:t>1</m:t>
                            </m:r>
                          </m:sup>
                        </m:sSup>
                      </m:oMath>
                    </m:oMathPara>
                  </a14:m>
                  <a:endParaRPr lang="en-US" sz="1400" baseline="30000" dirty="0"/>
                </a:p>
              </p:txBody>
            </p:sp>
          </mc:Choice>
          <mc:Fallback xmlns="">
            <p:sp>
              <p:nvSpPr>
                <p:cNvPr id="9" name="Rectangle 8">
                  <a:extLst>
                    <a:ext uri="{FF2B5EF4-FFF2-40B4-BE49-F238E27FC236}">
                      <a16:creationId xmlns:a16="http://schemas.microsoft.com/office/drawing/2014/main" id="{BBC31389-A6EC-9E4C-B718-98599312AEE0}"/>
                    </a:ext>
                  </a:extLst>
                </p:cNvPr>
                <p:cNvSpPr>
                  <a:spLocks noRot="1" noChangeAspect="1" noMove="1" noResize="1" noEditPoints="1" noAdjustHandles="1" noChangeArrowheads="1" noChangeShapeType="1" noTextEdit="1"/>
                </p:cNvSpPr>
                <p:nvPr/>
              </p:nvSpPr>
              <p:spPr>
                <a:xfrm>
                  <a:off x="2215018" y="4193652"/>
                  <a:ext cx="347803" cy="48591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8F376865-A222-B946-ABC1-49B0FF876F14}"/>
                    </a:ext>
                  </a:extLst>
                </p:cNvPr>
                <p:cNvSpPr/>
                <p:nvPr/>
              </p:nvSpPr>
              <p:spPr>
                <a:xfrm>
                  <a:off x="3981295" y="4188424"/>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𝑘</m:t>
                            </m:r>
                          </m:e>
                          <m:sup>
                            <m:r>
                              <a:rPr lang="en-US" sz="1400" b="0" i="1" dirty="0" smtClean="0">
                                <a:latin typeface="Cambria Math" panose="02040503050406030204" pitchFamily="18" charset="0"/>
                              </a:rPr>
                              <m:t>2</m:t>
                            </m:r>
                          </m:sup>
                        </m:sSup>
                      </m:oMath>
                    </m:oMathPara>
                  </a14:m>
                  <a:endParaRPr lang="en-US" sz="1400" baseline="30000" dirty="0"/>
                </a:p>
              </p:txBody>
            </p:sp>
          </mc:Choice>
          <mc:Fallback xmlns="">
            <p:sp>
              <p:nvSpPr>
                <p:cNvPr id="15" name="Rectangle 14">
                  <a:extLst>
                    <a:ext uri="{FF2B5EF4-FFF2-40B4-BE49-F238E27FC236}">
                      <a16:creationId xmlns:a16="http://schemas.microsoft.com/office/drawing/2014/main" id="{F74489F7-9E39-0641-89EF-5DD652CC6D8A}"/>
                    </a:ext>
                  </a:extLst>
                </p:cNvPr>
                <p:cNvSpPr>
                  <a:spLocks noRot="1" noChangeAspect="1" noMove="1" noResize="1" noEditPoints="1" noAdjustHandles="1" noChangeArrowheads="1" noChangeShapeType="1" noTextEdit="1"/>
                </p:cNvSpPr>
                <p:nvPr/>
              </p:nvSpPr>
              <p:spPr>
                <a:xfrm>
                  <a:off x="3981295" y="4188424"/>
                  <a:ext cx="347803" cy="485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Rectangle 142">
                  <a:extLst>
                    <a:ext uri="{FF2B5EF4-FFF2-40B4-BE49-F238E27FC236}">
                      <a16:creationId xmlns:a16="http://schemas.microsoft.com/office/drawing/2014/main" id="{14DB13DA-5A39-E448-9992-411F191EFA7D}"/>
                    </a:ext>
                  </a:extLst>
                </p:cNvPr>
                <p:cNvSpPr/>
                <p:nvPr/>
              </p:nvSpPr>
              <p:spPr>
                <a:xfrm>
                  <a:off x="5705381" y="4176632"/>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𝑘</m:t>
                            </m:r>
                          </m:e>
                          <m:sup>
                            <m:r>
                              <a:rPr lang="en-US" sz="1400" b="0" i="1" dirty="0" smtClean="0">
                                <a:latin typeface="Cambria Math" panose="02040503050406030204" pitchFamily="18" charset="0"/>
                              </a:rPr>
                              <m:t>3</m:t>
                            </m:r>
                          </m:sup>
                        </m:sSup>
                      </m:oMath>
                    </m:oMathPara>
                  </a14:m>
                  <a:endParaRPr lang="en-US" sz="1400" baseline="30000" dirty="0"/>
                </a:p>
              </p:txBody>
            </p:sp>
          </mc:Choice>
          <mc:Fallback xmlns="">
            <p:sp>
              <p:nvSpPr>
                <p:cNvPr id="16" name="Rectangle 15">
                  <a:extLst>
                    <a:ext uri="{FF2B5EF4-FFF2-40B4-BE49-F238E27FC236}">
                      <a16:creationId xmlns:a16="http://schemas.microsoft.com/office/drawing/2014/main" id="{24AB376D-5B75-CE48-BAE9-1FF790050CC3}"/>
                    </a:ext>
                  </a:extLst>
                </p:cNvPr>
                <p:cNvSpPr>
                  <a:spLocks noRot="1" noChangeAspect="1" noMove="1" noResize="1" noEditPoints="1" noAdjustHandles="1" noChangeArrowheads="1" noChangeShapeType="1" noTextEdit="1"/>
                </p:cNvSpPr>
                <p:nvPr/>
              </p:nvSpPr>
              <p:spPr>
                <a:xfrm>
                  <a:off x="5705381" y="4176632"/>
                  <a:ext cx="347803" cy="4859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CA3F0D0A-D2F6-DF4D-B79B-1615B5091980}"/>
                    </a:ext>
                  </a:extLst>
                </p:cNvPr>
                <p:cNvSpPr/>
                <p:nvPr/>
              </p:nvSpPr>
              <p:spPr>
                <a:xfrm>
                  <a:off x="7236263" y="4176632"/>
                  <a:ext cx="347804"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𝑘</m:t>
                            </m:r>
                          </m:e>
                          <m:sup>
                            <m:r>
                              <a:rPr lang="en-US" sz="1400" b="0" i="1" dirty="0" smtClean="0">
                                <a:latin typeface="Cambria Math" panose="02040503050406030204" pitchFamily="18" charset="0"/>
                              </a:rPr>
                              <m:t>4</m:t>
                            </m:r>
                          </m:sup>
                        </m:sSup>
                      </m:oMath>
                    </m:oMathPara>
                  </a14:m>
                  <a:endParaRPr lang="en-US" sz="1400" baseline="30000" dirty="0"/>
                </a:p>
              </p:txBody>
            </p:sp>
          </mc:Choice>
          <mc:Fallback xmlns="">
            <p:sp>
              <p:nvSpPr>
                <p:cNvPr id="17" name="Rectangle 16">
                  <a:extLst>
                    <a:ext uri="{FF2B5EF4-FFF2-40B4-BE49-F238E27FC236}">
                      <a16:creationId xmlns:a16="http://schemas.microsoft.com/office/drawing/2014/main" id="{CFEFDA62-19CE-3E40-A61C-767466F1C494}"/>
                    </a:ext>
                  </a:extLst>
                </p:cNvPr>
                <p:cNvSpPr>
                  <a:spLocks noRot="1" noChangeAspect="1" noMove="1" noResize="1" noEditPoints="1" noAdjustHandles="1" noChangeArrowheads="1" noChangeShapeType="1" noTextEdit="1"/>
                </p:cNvSpPr>
                <p:nvPr/>
              </p:nvSpPr>
              <p:spPr>
                <a:xfrm>
                  <a:off x="7236263" y="4176632"/>
                  <a:ext cx="347804" cy="4859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144">
                  <a:extLst>
                    <a:ext uri="{FF2B5EF4-FFF2-40B4-BE49-F238E27FC236}">
                      <a16:creationId xmlns:a16="http://schemas.microsoft.com/office/drawing/2014/main" id="{F936CE32-C082-E146-A16C-5A1992CB744C}"/>
                    </a:ext>
                  </a:extLst>
                </p:cNvPr>
                <p:cNvSpPr/>
                <p:nvPr/>
              </p:nvSpPr>
              <p:spPr>
                <a:xfrm>
                  <a:off x="2927453" y="4166981"/>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𝑣</m:t>
                            </m:r>
                          </m:e>
                          <m:sup>
                            <m:r>
                              <a:rPr lang="en-US" sz="1400" b="0" i="1" dirty="0" smtClean="0">
                                <a:latin typeface="Cambria Math" panose="02040503050406030204" pitchFamily="18" charset="0"/>
                              </a:rPr>
                              <m:t>1</m:t>
                            </m:r>
                          </m:sup>
                        </m:sSup>
                      </m:oMath>
                    </m:oMathPara>
                  </a14:m>
                  <a:endParaRPr lang="en-US" sz="1400" baseline="30000" dirty="0"/>
                </a:p>
              </p:txBody>
            </p:sp>
          </mc:Choice>
          <mc:Fallback xmlns="">
            <p:sp>
              <p:nvSpPr>
                <p:cNvPr id="19" name="Rectangle 18">
                  <a:extLst>
                    <a:ext uri="{FF2B5EF4-FFF2-40B4-BE49-F238E27FC236}">
                      <a16:creationId xmlns:a16="http://schemas.microsoft.com/office/drawing/2014/main" id="{F3643F6E-F080-DB41-BA7E-C02B53910087}"/>
                    </a:ext>
                  </a:extLst>
                </p:cNvPr>
                <p:cNvSpPr>
                  <a:spLocks noRot="1" noChangeAspect="1" noMove="1" noResize="1" noEditPoints="1" noAdjustHandles="1" noChangeArrowheads="1" noChangeShapeType="1" noTextEdit="1"/>
                </p:cNvSpPr>
                <p:nvPr/>
              </p:nvSpPr>
              <p:spPr>
                <a:xfrm>
                  <a:off x="2927453" y="4166981"/>
                  <a:ext cx="347803" cy="48591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C2219EB8-45B5-0044-B7E3-B297943A7A22}"/>
                    </a:ext>
                  </a:extLst>
                </p:cNvPr>
                <p:cNvSpPr/>
                <p:nvPr/>
              </p:nvSpPr>
              <p:spPr>
                <a:xfrm>
                  <a:off x="4816839" y="4188423"/>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𝑣</m:t>
                            </m:r>
                          </m:e>
                          <m:sup>
                            <m:r>
                              <a:rPr lang="en-US" sz="1400" b="0" i="1" dirty="0" smtClean="0">
                                <a:latin typeface="Cambria Math" panose="02040503050406030204" pitchFamily="18" charset="0"/>
                              </a:rPr>
                              <m:t>2</m:t>
                            </m:r>
                          </m:sup>
                        </m:sSup>
                      </m:oMath>
                    </m:oMathPara>
                  </a14:m>
                  <a:endParaRPr lang="en-US" sz="1400" baseline="30000" dirty="0"/>
                </a:p>
              </p:txBody>
            </p:sp>
          </mc:Choice>
          <mc:Fallback xmlns="">
            <p:sp>
              <p:nvSpPr>
                <p:cNvPr id="20" name="Rectangle 19">
                  <a:extLst>
                    <a:ext uri="{FF2B5EF4-FFF2-40B4-BE49-F238E27FC236}">
                      <a16:creationId xmlns:a16="http://schemas.microsoft.com/office/drawing/2014/main" id="{5FBBA80C-15FF-B843-AFC2-73C73A866E1F}"/>
                    </a:ext>
                  </a:extLst>
                </p:cNvPr>
                <p:cNvSpPr>
                  <a:spLocks noRot="1" noChangeAspect="1" noMove="1" noResize="1" noEditPoints="1" noAdjustHandles="1" noChangeArrowheads="1" noChangeShapeType="1" noTextEdit="1"/>
                </p:cNvSpPr>
                <p:nvPr/>
              </p:nvSpPr>
              <p:spPr>
                <a:xfrm>
                  <a:off x="4816839" y="4188423"/>
                  <a:ext cx="347803" cy="48591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71D87501-B6A3-9B4A-9A8D-807B2408FF21}"/>
                    </a:ext>
                  </a:extLst>
                </p:cNvPr>
                <p:cNvSpPr/>
                <p:nvPr/>
              </p:nvSpPr>
              <p:spPr>
                <a:xfrm>
                  <a:off x="6501356" y="4166983"/>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𝑣</m:t>
                            </m:r>
                          </m:e>
                          <m:sup>
                            <m:r>
                              <a:rPr lang="en-US" sz="1400" b="0" i="1" dirty="0" smtClean="0">
                                <a:latin typeface="Cambria Math" panose="02040503050406030204" pitchFamily="18" charset="0"/>
                              </a:rPr>
                              <m:t>3</m:t>
                            </m:r>
                          </m:sup>
                        </m:sSup>
                      </m:oMath>
                    </m:oMathPara>
                  </a14:m>
                  <a:endParaRPr lang="en-US" sz="1400" baseline="30000" dirty="0"/>
                </a:p>
              </p:txBody>
            </p:sp>
          </mc:Choice>
          <mc:Fallback xmlns="">
            <p:sp>
              <p:nvSpPr>
                <p:cNvPr id="21" name="Rectangle 20">
                  <a:extLst>
                    <a:ext uri="{FF2B5EF4-FFF2-40B4-BE49-F238E27FC236}">
                      <a16:creationId xmlns:a16="http://schemas.microsoft.com/office/drawing/2014/main" id="{B9F51679-455B-264D-8822-123BFF7CB19E}"/>
                    </a:ext>
                  </a:extLst>
                </p:cNvPr>
                <p:cNvSpPr>
                  <a:spLocks noRot="1" noChangeAspect="1" noMove="1" noResize="1" noEditPoints="1" noAdjustHandles="1" noChangeArrowheads="1" noChangeShapeType="1" noTextEdit="1"/>
                </p:cNvSpPr>
                <p:nvPr/>
              </p:nvSpPr>
              <p:spPr>
                <a:xfrm>
                  <a:off x="6501356" y="4166983"/>
                  <a:ext cx="347803" cy="48591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F68E5140-2200-444B-A038-9E4FE4C141BE}"/>
                    </a:ext>
                  </a:extLst>
                </p:cNvPr>
                <p:cNvSpPr/>
                <p:nvPr/>
              </p:nvSpPr>
              <p:spPr>
                <a:xfrm>
                  <a:off x="8079030" y="4176632"/>
                  <a:ext cx="347804"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𝑣</m:t>
                            </m:r>
                          </m:e>
                          <m:sup>
                            <m:r>
                              <a:rPr lang="en-US" sz="1400" b="0" i="1" dirty="0" smtClean="0">
                                <a:latin typeface="Cambria Math" panose="02040503050406030204" pitchFamily="18" charset="0"/>
                              </a:rPr>
                              <m:t>4</m:t>
                            </m:r>
                          </m:sup>
                        </m:sSup>
                      </m:oMath>
                    </m:oMathPara>
                  </a14:m>
                  <a:endParaRPr lang="en-US" sz="1400" baseline="30000" dirty="0"/>
                </a:p>
              </p:txBody>
            </p:sp>
          </mc:Choice>
          <mc:Fallback xmlns="">
            <p:sp>
              <p:nvSpPr>
                <p:cNvPr id="22" name="Rectangle 21">
                  <a:extLst>
                    <a:ext uri="{FF2B5EF4-FFF2-40B4-BE49-F238E27FC236}">
                      <a16:creationId xmlns:a16="http://schemas.microsoft.com/office/drawing/2014/main" id="{21A70DB2-3C6C-A748-964E-4966202ECE4D}"/>
                    </a:ext>
                  </a:extLst>
                </p:cNvPr>
                <p:cNvSpPr>
                  <a:spLocks noRot="1" noChangeAspect="1" noMove="1" noResize="1" noEditPoints="1" noAdjustHandles="1" noChangeArrowheads="1" noChangeShapeType="1" noTextEdit="1"/>
                </p:cNvSpPr>
                <p:nvPr/>
              </p:nvSpPr>
              <p:spPr>
                <a:xfrm>
                  <a:off x="8079030" y="4176632"/>
                  <a:ext cx="347804" cy="485915"/>
                </a:xfrm>
                <a:prstGeom prst="rect">
                  <a:avLst/>
                </a:prstGeom>
                <a:blipFill>
                  <a:blip r:embed="rId16"/>
                  <a:stretch>
                    <a:fillRect/>
                  </a:stretch>
                </a:blipFill>
              </p:spPr>
              <p:txBody>
                <a:bodyPr/>
                <a:lstStyle/>
                <a:p>
                  <a:r>
                    <a:rPr lang="en-US">
                      <a:noFill/>
                    </a:rPr>
                    <a:t> </a:t>
                  </a:r>
                </a:p>
              </p:txBody>
            </p:sp>
          </mc:Fallback>
        </mc:AlternateContent>
        <p:cxnSp>
          <p:nvCxnSpPr>
            <p:cNvPr id="149" name="Elbow Connector 148">
              <a:extLst>
                <a:ext uri="{FF2B5EF4-FFF2-40B4-BE49-F238E27FC236}">
                  <a16:creationId xmlns:a16="http://schemas.microsoft.com/office/drawing/2014/main" id="{4215B54A-05C4-F84B-B65C-FCE6B30CF50D}"/>
                </a:ext>
              </a:extLst>
            </p:cNvPr>
            <p:cNvCxnSpPr>
              <a:stCxn id="137" idx="1"/>
              <a:endCxn id="141" idx="2"/>
            </p:cNvCxnSpPr>
            <p:nvPr/>
          </p:nvCxnSpPr>
          <p:spPr>
            <a:xfrm rot="10800000">
              <a:off x="2388920" y="4679567"/>
              <a:ext cx="82662" cy="6147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Elbow Connector 149">
              <a:extLst>
                <a:ext uri="{FF2B5EF4-FFF2-40B4-BE49-F238E27FC236}">
                  <a16:creationId xmlns:a16="http://schemas.microsoft.com/office/drawing/2014/main" id="{B059B28C-B0E5-924F-917F-616E0F5FB50C}"/>
                </a:ext>
              </a:extLst>
            </p:cNvPr>
            <p:cNvCxnSpPr>
              <a:cxnSpLocks/>
              <a:stCxn id="137" idx="3"/>
              <a:endCxn id="145" idx="2"/>
            </p:cNvCxnSpPr>
            <p:nvPr/>
          </p:nvCxnSpPr>
          <p:spPr>
            <a:xfrm flipV="1">
              <a:off x="3010117" y="4652896"/>
              <a:ext cx="91238" cy="6413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E0299EB7-9F3B-794C-B123-7668D713D811}"/>
                    </a:ext>
                  </a:extLst>
                </p:cNvPr>
                <p:cNvSpPr/>
                <p:nvPr/>
              </p:nvSpPr>
              <p:spPr>
                <a:xfrm>
                  <a:off x="1502583" y="4193651"/>
                  <a:ext cx="347803"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𝑞</m:t>
                            </m:r>
                          </m:e>
                          <m:sup>
                            <m:r>
                              <a:rPr lang="en-US" sz="1400" b="0" i="1" dirty="0" smtClean="0">
                                <a:latin typeface="Cambria Math" panose="02040503050406030204" pitchFamily="18" charset="0"/>
                              </a:rPr>
                              <m:t>1</m:t>
                            </m:r>
                          </m:sup>
                        </m:sSup>
                      </m:oMath>
                    </m:oMathPara>
                  </a14:m>
                  <a:endParaRPr lang="en-US" sz="1400" baseline="30000" dirty="0"/>
                </a:p>
              </p:txBody>
            </p:sp>
          </mc:Choice>
          <mc:Fallback xmlns="">
            <p:sp>
              <p:nvSpPr>
                <p:cNvPr id="29" name="Rectangle 28">
                  <a:extLst>
                    <a:ext uri="{FF2B5EF4-FFF2-40B4-BE49-F238E27FC236}">
                      <a16:creationId xmlns:a16="http://schemas.microsoft.com/office/drawing/2014/main" id="{B2D1346A-0729-A64B-AFF3-C7982344D904}"/>
                    </a:ext>
                  </a:extLst>
                </p:cNvPr>
                <p:cNvSpPr>
                  <a:spLocks noRot="1" noChangeAspect="1" noMove="1" noResize="1" noEditPoints="1" noAdjustHandles="1" noChangeArrowheads="1" noChangeShapeType="1" noTextEdit="1"/>
                </p:cNvSpPr>
                <p:nvPr/>
              </p:nvSpPr>
              <p:spPr>
                <a:xfrm>
                  <a:off x="1502583" y="4193651"/>
                  <a:ext cx="347803" cy="485915"/>
                </a:xfrm>
                <a:prstGeom prst="rect">
                  <a:avLst/>
                </a:prstGeom>
                <a:blipFill>
                  <a:blip r:embed="rId18"/>
                  <a:stretch>
                    <a:fillRect/>
                  </a:stretch>
                </a:blipFill>
              </p:spPr>
              <p:txBody>
                <a:bodyPr/>
                <a:lstStyle/>
                <a:p>
                  <a:r>
                    <a:rPr lang="en-US">
                      <a:noFill/>
                    </a:rPr>
                    <a:t> </a:t>
                  </a:r>
                </a:p>
              </p:txBody>
            </p:sp>
          </mc:Fallback>
        </mc:AlternateContent>
        <p:cxnSp>
          <p:nvCxnSpPr>
            <p:cNvPr id="152" name="Elbow Connector 151">
              <a:extLst>
                <a:ext uri="{FF2B5EF4-FFF2-40B4-BE49-F238E27FC236}">
                  <a16:creationId xmlns:a16="http://schemas.microsoft.com/office/drawing/2014/main" id="{4C1C683C-A017-F846-B549-B95A65F7F1F4}"/>
                </a:ext>
              </a:extLst>
            </p:cNvPr>
            <p:cNvCxnSpPr>
              <a:cxnSpLocks/>
              <a:stCxn id="138" idx="1"/>
              <a:endCxn id="142" idx="2"/>
            </p:cNvCxnSpPr>
            <p:nvPr/>
          </p:nvCxnSpPr>
          <p:spPr>
            <a:xfrm rot="10800000">
              <a:off x="4155197" y="4674339"/>
              <a:ext cx="106800" cy="6185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3" name="Elbow Connector 152">
              <a:extLst>
                <a:ext uri="{FF2B5EF4-FFF2-40B4-BE49-F238E27FC236}">
                  <a16:creationId xmlns:a16="http://schemas.microsoft.com/office/drawing/2014/main" id="{01CA2580-7029-4B46-A139-8DC147F8BBB4}"/>
                </a:ext>
              </a:extLst>
            </p:cNvPr>
            <p:cNvCxnSpPr>
              <a:cxnSpLocks/>
              <a:stCxn id="138" idx="3"/>
              <a:endCxn id="146" idx="2"/>
            </p:cNvCxnSpPr>
            <p:nvPr/>
          </p:nvCxnSpPr>
          <p:spPr>
            <a:xfrm flipV="1">
              <a:off x="4800532" y="4674338"/>
              <a:ext cx="190209" cy="61856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4" name="Elbow Connector 153">
              <a:extLst>
                <a:ext uri="{FF2B5EF4-FFF2-40B4-BE49-F238E27FC236}">
                  <a16:creationId xmlns:a16="http://schemas.microsoft.com/office/drawing/2014/main" id="{66BC4F0E-885A-D94D-9EB7-1F3BDA16A65D}"/>
                </a:ext>
              </a:extLst>
            </p:cNvPr>
            <p:cNvCxnSpPr>
              <a:cxnSpLocks/>
              <a:stCxn id="139" idx="1"/>
              <a:endCxn id="143" idx="2"/>
            </p:cNvCxnSpPr>
            <p:nvPr/>
          </p:nvCxnSpPr>
          <p:spPr>
            <a:xfrm rot="10800000">
              <a:off x="5879284" y="4662547"/>
              <a:ext cx="117067" cy="6303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5" name="Elbow Connector 154">
              <a:extLst>
                <a:ext uri="{FF2B5EF4-FFF2-40B4-BE49-F238E27FC236}">
                  <a16:creationId xmlns:a16="http://schemas.microsoft.com/office/drawing/2014/main" id="{A23C5917-DAD4-0A4F-A6CA-52359D0CAB01}"/>
                </a:ext>
              </a:extLst>
            </p:cNvPr>
            <p:cNvCxnSpPr>
              <a:cxnSpLocks/>
              <a:stCxn id="139" idx="3"/>
              <a:endCxn id="147" idx="2"/>
            </p:cNvCxnSpPr>
            <p:nvPr/>
          </p:nvCxnSpPr>
          <p:spPr>
            <a:xfrm flipV="1">
              <a:off x="6534885" y="4652898"/>
              <a:ext cx="140373" cy="6400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6" name="Elbow Connector 155">
              <a:extLst>
                <a:ext uri="{FF2B5EF4-FFF2-40B4-BE49-F238E27FC236}">
                  <a16:creationId xmlns:a16="http://schemas.microsoft.com/office/drawing/2014/main" id="{5272CB24-D2B0-9942-85B9-1AFB558D4BE4}"/>
                </a:ext>
              </a:extLst>
            </p:cNvPr>
            <p:cNvCxnSpPr>
              <a:cxnSpLocks/>
              <a:stCxn id="137" idx="2"/>
              <a:endCxn id="151" idx="2"/>
            </p:cNvCxnSpPr>
            <p:nvPr/>
          </p:nvCxnSpPr>
          <p:spPr>
            <a:xfrm rot="5400000" flipH="1">
              <a:off x="1779831" y="4576221"/>
              <a:ext cx="857674" cy="1064365"/>
            </a:xfrm>
            <a:prstGeom prst="bentConnector3">
              <a:avLst>
                <a:gd name="adj1" fmla="val -26653"/>
              </a:avLst>
            </a:prstGeom>
            <a:ln>
              <a:tailEnd type="triangle"/>
            </a:ln>
          </p:spPr>
          <p:style>
            <a:lnRef idx="1">
              <a:schemeClr val="dk1"/>
            </a:lnRef>
            <a:fillRef idx="0">
              <a:schemeClr val="dk1"/>
            </a:fillRef>
            <a:effectRef idx="0">
              <a:schemeClr val="dk1"/>
            </a:effectRef>
            <a:fontRef idx="minor">
              <a:schemeClr val="tx1"/>
            </a:fontRef>
          </p:style>
        </p:cxnSp>
        <p:cxnSp>
          <p:nvCxnSpPr>
            <p:cNvPr id="157" name="Elbow Connector 156">
              <a:extLst>
                <a:ext uri="{FF2B5EF4-FFF2-40B4-BE49-F238E27FC236}">
                  <a16:creationId xmlns:a16="http://schemas.microsoft.com/office/drawing/2014/main" id="{62E589CB-D91D-7B4C-8311-CB3FB80A60B5}"/>
                </a:ext>
              </a:extLst>
            </p:cNvPr>
            <p:cNvCxnSpPr>
              <a:cxnSpLocks/>
              <a:stCxn id="140" idx="1"/>
              <a:endCxn id="144" idx="2"/>
            </p:cNvCxnSpPr>
            <p:nvPr/>
          </p:nvCxnSpPr>
          <p:spPr>
            <a:xfrm rot="10800000">
              <a:off x="7410165" y="4662548"/>
              <a:ext cx="130330" cy="6212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8" name="Elbow Connector 157">
              <a:extLst>
                <a:ext uri="{FF2B5EF4-FFF2-40B4-BE49-F238E27FC236}">
                  <a16:creationId xmlns:a16="http://schemas.microsoft.com/office/drawing/2014/main" id="{D7948CE7-95A8-7F4A-9716-A67E0FFEE204}"/>
                </a:ext>
              </a:extLst>
            </p:cNvPr>
            <p:cNvCxnSpPr>
              <a:cxnSpLocks/>
              <a:stCxn id="140" idx="3"/>
              <a:endCxn id="148" idx="2"/>
            </p:cNvCxnSpPr>
            <p:nvPr/>
          </p:nvCxnSpPr>
          <p:spPr>
            <a:xfrm flipV="1">
              <a:off x="8079030" y="4662547"/>
              <a:ext cx="173902" cy="6212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9" name="Rectangle 158">
                  <a:extLst>
                    <a:ext uri="{FF2B5EF4-FFF2-40B4-BE49-F238E27FC236}">
                      <a16:creationId xmlns:a16="http://schemas.microsoft.com/office/drawing/2014/main" id="{F5D9F9DB-C5A0-7F40-A2FA-32529A233763}"/>
                    </a:ext>
                  </a:extLst>
                </p:cNvPr>
                <p:cNvSpPr/>
                <p:nvPr/>
              </p:nvSpPr>
              <p:spPr>
                <a:xfrm>
                  <a:off x="2119651" y="1462024"/>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1,1</m:t>
                            </m:r>
                          </m:sub>
                        </m:sSub>
                      </m:oMath>
                    </m:oMathPara>
                  </a14:m>
                  <a:endParaRPr lang="en-US" sz="1400" baseline="30000" dirty="0"/>
                </a:p>
              </p:txBody>
            </p:sp>
          </mc:Choice>
          <mc:Fallback xmlns="">
            <p:sp>
              <p:nvSpPr>
                <p:cNvPr id="69" name="Rectangle 68">
                  <a:extLst>
                    <a:ext uri="{FF2B5EF4-FFF2-40B4-BE49-F238E27FC236}">
                      <a16:creationId xmlns:a16="http://schemas.microsoft.com/office/drawing/2014/main" id="{94585A0C-2D86-A844-8FB3-5388CBE30DF5}"/>
                    </a:ext>
                  </a:extLst>
                </p:cNvPr>
                <p:cNvSpPr>
                  <a:spLocks noRot="1" noChangeAspect="1" noMove="1" noResize="1" noEditPoints="1" noAdjustHandles="1" noChangeArrowheads="1" noChangeShapeType="1" noTextEdit="1"/>
                </p:cNvSpPr>
                <p:nvPr/>
              </p:nvSpPr>
              <p:spPr>
                <a:xfrm>
                  <a:off x="2119651" y="1462024"/>
                  <a:ext cx="538535" cy="48591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Rectangle 159">
                  <a:extLst>
                    <a:ext uri="{FF2B5EF4-FFF2-40B4-BE49-F238E27FC236}">
                      <a16:creationId xmlns:a16="http://schemas.microsoft.com/office/drawing/2014/main" id="{EB1FECDF-37F1-4B4F-9E82-D6763979A7BB}"/>
                    </a:ext>
                  </a:extLst>
                </p:cNvPr>
                <p:cNvSpPr/>
                <p:nvPr/>
              </p:nvSpPr>
              <p:spPr>
                <a:xfrm>
                  <a:off x="3883995" y="1466188"/>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1,2</m:t>
                            </m:r>
                          </m:sub>
                        </m:sSub>
                      </m:oMath>
                    </m:oMathPara>
                  </a14:m>
                  <a:endParaRPr lang="en-US" sz="1400" baseline="30000" dirty="0"/>
                </a:p>
              </p:txBody>
            </p:sp>
          </mc:Choice>
          <mc:Fallback xmlns="">
            <p:sp>
              <p:nvSpPr>
                <p:cNvPr id="77" name="Rectangle 76">
                  <a:extLst>
                    <a:ext uri="{FF2B5EF4-FFF2-40B4-BE49-F238E27FC236}">
                      <a16:creationId xmlns:a16="http://schemas.microsoft.com/office/drawing/2014/main" id="{EBFB67E1-EC23-CE4F-A66E-B2FB185D4402}"/>
                    </a:ext>
                  </a:extLst>
                </p:cNvPr>
                <p:cNvSpPr>
                  <a:spLocks noRot="1" noChangeAspect="1" noMove="1" noResize="1" noEditPoints="1" noAdjustHandles="1" noChangeArrowheads="1" noChangeShapeType="1" noTextEdit="1"/>
                </p:cNvSpPr>
                <p:nvPr/>
              </p:nvSpPr>
              <p:spPr>
                <a:xfrm>
                  <a:off x="3883995" y="1466188"/>
                  <a:ext cx="538535" cy="48591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Rectangle 160">
                  <a:extLst>
                    <a:ext uri="{FF2B5EF4-FFF2-40B4-BE49-F238E27FC236}">
                      <a16:creationId xmlns:a16="http://schemas.microsoft.com/office/drawing/2014/main" id="{9E7BCB88-2B85-A746-BA89-46A972315549}"/>
                    </a:ext>
                  </a:extLst>
                </p:cNvPr>
                <p:cNvSpPr/>
                <p:nvPr/>
              </p:nvSpPr>
              <p:spPr>
                <a:xfrm>
                  <a:off x="5610014" y="1462024"/>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1,3</m:t>
                            </m:r>
                          </m:sub>
                        </m:sSub>
                      </m:oMath>
                    </m:oMathPara>
                  </a14:m>
                  <a:endParaRPr lang="en-US" sz="1400" baseline="30000" dirty="0"/>
                </a:p>
              </p:txBody>
            </p:sp>
          </mc:Choice>
          <mc:Fallback xmlns="">
            <p:sp>
              <p:nvSpPr>
                <p:cNvPr id="79" name="Rectangle 78">
                  <a:extLst>
                    <a:ext uri="{FF2B5EF4-FFF2-40B4-BE49-F238E27FC236}">
                      <a16:creationId xmlns:a16="http://schemas.microsoft.com/office/drawing/2014/main" id="{AC983B60-4793-594A-AB18-929FE1576BB5}"/>
                    </a:ext>
                  </a:extLst>
                </p:cNvPr>
                <p:cNvSpPr>
                  <a:spLocks noRot="1" noChangeAspect="1" noMove="1" noResize="1" noEditPoints="1" noAdjustHandles="1" noChangeArrowheads="1" noChangeShapeType="1" noTextEdit="1"/>
                </p:cNvSpPr>
                <p:nvPr/>
              </p:nvSpPr>
              <p:spPr>
                <a:xfrm>
                  <a:off x="5610014" y="1462024"/>
                  <a:ext cx="538535" cy="485915"/>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a:extLst>
                    <a:ext uri="{FF2B5EF4-FFF2-40B4-BE49-F238E27FC236}">
                      <a16:creationId xmlns:a16="http://schemas.microsoft.com/office/drawing/2014/main" id="{EC1A0CB0-148A-E743-A4AF-C9CBC2BC4603}"/>
                    </a:ext>
                  </a:extLst>
                </p:cNvPr>
                <p:cNvSpPr/>
                <p:nvPr/>
              </p:nvSpPr>
              <p:spPr>
                <a:xfrm>
                  <a:off x="7140896" y="1462924"/>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1,4</m:t>
                            </m:r>
                          </m:sub>
                        </m:sSub>
                      </m:oMath>
                    </m:oMathPara>
                  </a14:m>
                  <a:endParaRPr lang="en-US" sz="1400" baseline="30000" dirty="0"/>
                </a:p>
              </p:txBody>
            </p:sp>
          </mc:Choice>
          <mc:Fallback xmlns="">
            <p:sp>
              <p:nvSpPr>
                <p:cNvPr id="80" name="Rectangle 79">
                  <a:extLst>
                    <a:ext uri="{FF2B5EF4-FFF2-40B4-BE49-F238E27FC236}">
                      <a16:creationId xmlns:a16="http://schemas.microsoft.com/office/drawing/2014/main" id="{23CE6B33-8051-A14B-A35B-3E43982F7475}"/>
                    </a:ext>
                  </a:extLst>
                </p:cNvPr>
                <p:cNvSpPr>
                  <a:spLocks noRot="1" noChangeAspect="1" noMove="1" noResize="1" noEditPoints="1" noAdjustHandles="1" noChangeArrowheads="1" noChangeShapeType="1" noTextEdit="1"/>
                </p:cNvSpPr>
                <p:nvPr/>
              </p:nvSpPr>
              <p:spPr>
                <a:xfrm>
                  <a:off x="7140896" y="1462924"/>
                  <a:ext cx="538535" cy="485915"/>
                </a:xfrm>
                <a:prstGeom prst="rect">
                  <a:avLst/>
                </a:prstGeom>
                <a:blipFill>
                  <a:blip r:embed="rId22"/>
                  <a:stretch>
                    <a:fillRect/>
                  </a:stretch>
                </a:blipFill>
              </p:spPr>
              <p:txBody>
                <a:bodyPr/>
                <a:lstStyle/>
                <a:p>
                  <a:r>
                    <a:rPr lang="en-US">
                      <a:noFill/>
                    </a:rPr>
                    <a:t> </a:t>
                  </a:r>
                </a:p>
              </p:txBody>
            </p:sp>
          </mc:Fallback>
        </mc:AlternateContent>
        <p:cxnSp>
          <p:nvCxnSpPr>
            <p:cNvPr id="163" name="Straight Arrow Connector 162">
              <a:extLst>
                <a:ext uri="{FF2B5EF4-FFF2-40B4-BE49-F238E27FC236}">
                  <a16:creationId xmlns:a16="http://schemas.microsoft.com/office/drawing/2014/main" id="{6EC98AF3-21B9-4E4A-A543-D78B5739BC2C}"/>
                </a:ext>
              </a:extLst>
            </p:cNvPr>
            <p:cNvCxnSpPr>
              <a:cxnSpLocks/>
              <a:stCxn id="151" idx="0"/>
              <a:endCxn id="189" idx="2"/>
            </p:cNvCxnSpPr>
            <p:nvPr/>
          </p:nvCxnSpPr>
          <p:spPr>
            <a:xfrm flipV="1">
              <a:off x="1676485" y="3341253"/>
              <a:ext cx="2480684" cy="852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D2486287-2CC4-9445-9A20-F6F379E36C1A}"/>
                </a:ext>
              </a:extLst>
            </p:cNvPr>
            <p:cNvCxnSpPr>
              <a:cxnSpLocks/>
              <a:stCxn id="142" idx="0"/>
              <a:endCxn id="189" idx="2"/>
            </p:cNvCxnSpPr>
            <p:nvPr/>
          </p:nvCxnSpPr>
          <p:spPr>
            <a:xfrm flipV="1">
              <a:off x="4155197" y="3341253"/>
              <a:ext cx="1972" cy="847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DF23A14B-6B18-CD43-A16D-6A05290C1F39}"/>
                </a:ext>
              </a:extLst>
            </p:cNvPr>
            <p:cNvCxnSpPr>
              <a:cxnSpLocks/>
              <a:stCxn id="141" idx="0"/>
              <a:endCxn id="188" idx="2"/>
            </p:cNvCxnSpPr>
            <p:nvPr/>
          </p:nvCxnSpPr>
          <p:spPr>
            <a:xfrm flipH="1" flipV="1">
              <a:off x="2386712" y="3335978"/>
              <a:ext cx="2208" cy="85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7422A16D-5222-D243-B64D-C3A19548BB1D}"/>
                </a:ext>
              </a:extLst>
            </p:cNvPr>
            <p:cNvCxnSpPr>
              <a:cxnSpLocks/>
              <a:stCxn id="151" idx="0"/>
              <a:endCxn id="190" idx="2"/>
            </p:cNvCxnSpPr>
            <p:nvPr/>
          </p:nvCxnSpPr>
          <p:spPr>
            <a:xfrm flipV="1">
              <a:off x="1676485" y="3335978"/>
              <a:ext cx="4200826" cy="857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12D64758-3138-CC4B-8DF4-95BBCBED039E}"/>
                </a:ext>
              </a:extLst>
            </p:cNvPr>
            <p:cNvCxnSpPr>
              <a:cxnSpLocks/>
              <a:stCxn id="143" idx="0"/>
              <a:endCxn id="190" idx="2"/>
            </p:cNvCxnSpPr>
            <p:nvPr/>
          </p:nvCxnSpPr>
          <p:spPr>
            <a:xfrm flipH="1" flipV="1">
              <a:off x="5877311" y="3335978"/>
              <a:ext cx="1972" cy="840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DA0A0B52-1D3E-064D-8E19-86A31EAA5EDD}"/>
                </a:ext>
              </a:extLst>
            </p:cNvPr>
            <p:cNvCxnSpPr>
              <a:cxnSpLocks/>
              <a:stCxn id="151" idx="0"/>
              <a:endCxn id="191" idx="2"/>
            </p:cNvCxnSpPr>
            <p:nvPr/>
          </p:nvCxnSpPr>
          <p:spPr>
            <a:xfrm flipV="1">
              <a:off x="1676485" y="3347425"/>
              <a:ext cx="5732519" cy="846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ADA7B8DC-CB53-F244-B001-CB0C0260E075}"/>
                </a:ext>
              </a:extLst>
            </p:cNvPr>
            <p:cNvCxnSpPr>
              <a:cxnSpLocks/>
              <a:stCxn id="144" idx="0"/>
              <a:endCxn id="191" idx="2"/>
            </p:cNvCxnSpPr>
            <p:nvPr/>
          </p:nvCxnSpPr>
          <p:spPr>
            <a:xfrm flipH="1" flipV="1">
              <a:off x="7409004" y="3347425"/>
              <a:ext cx="1161" cy="829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EC26265F-8D9B-654B-BC52-33B400EC64F6}"/>
                </a:ext>
              </a:extLst>
            </p:cNvPr>
            <p:cNvCxnSpPr>
              <a:cxnSpLocks/>
              <a:stCxn id="151" idx="0"/>
              <a:endCxn id="188" idx="2"/>
            </p:cNvCxnSpPr>
            <p:nvPr/>
          </p:nvCxnSpPr>
          <p:spPr>
            <a:xfrm flipV="1">
              <a:off x="1676485" y="3335978"/>
              <a:ext cx="710227" cy="857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1" name="Rectangle 170">
                  <a:extLst>
                    <a:ext uri="{FF2B5EF4-FFF2-40B4-BE49-F238E27FC236}">
                      <a16:creationId xmlns:a16="http://schemas.microsoft.com/office/drawing/2014/main" id="{ACF8086D-076D-664C-A2FA-1A951C5F31AE}"/>
                    </a:ext>
                  </a:extLst>
                </p:cNvPr>
                <p:cNvSpPr/>
                <p:nvPr/>
              </p:nvSpPr>
              <p:spPr>
                <a:xfrm>
                  <a:off x="2107824" y="540503"/>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𝑏</m:t>
                            </m:r>
                          </m:e>
                          <m:sup>
                            <m:r>
                              <a:rPr lang="en-US" sz="1400" b="0" i="1" dirty="0" smtClean="0">
                                <a:latin typeface="Cambria Math" panose="02040503050406030204" pitchFamily="18" charset="0"/>
                              </a:rPr>
                              <m:t>1</m:t>
                            </m:r>
                          </m:sup>
                        </m:sSup>
                      </m:oMath>
                    </m:oMathPara>
                  </a14:m>
                  <a:endParaRPr lang="en-US" sz="1400" baseline="30000" dirty="0"/>
                </a:p>
              </p:txBody>
            </p:sp>
          </mc:Choice>
          <mc:Fallback xmlns="">
            <p:sp>
              <p:nvSpPr>
                <p:cNvPr id="165" name="Rectangle 164">
                  <a:extLst>
                    <a:ext uri="{FF2B5EF4-FFF2-40B4-BE49-F238E27FC236}">
                      <a16:creationId xmlns:a16="http://schemas.microsoft.com/office/drawing/2014/main" id="{646CFB75-EFE2-084C-8876-C6F312E742CF}"/>
                    </a:ext>
                  </a:extLst>
                </p:cNvPr>
                <p:cNvSpPr>
                  <a:spLocks noRot="1" noChangeAspect="1" noMove="1" noResize="1" noEditPoints="1" noAdjustHandles="1" noChangeArrowheads="1" noChangeShapeType="1" noTextEdit="1"/>
                </p:cNvSpPr>
                <p:nvPr/>
              </p:nvSpPr>
              <p:spPr>
                <a:xfrm>
                  <a:off x="2107824" y="540503"/>
                  <a:ext cx="538535" cy="485915"/>
                </a:xfrm>
                <a:prstGeom prst="rect">
                  <a:avLst/>
                </a:prstGeom>
                <a:blipFill>
                  <a:blip r:embed="rId24"/>
                  <a:stretch>
                    <a:fillRect/>
                  </a:stretch>
                </a:blipFill>
              </p:spPr>
              <p:txBody>
                <a:bodyPr/>
                <a:lstStyle/>
                <a:p>
                  <a:r>
                    <a:rPr lang="en-US">
                      <a:noFill/>
                    </a:rPr>
                    <a:t> </a:t>
                  </a:r>
                </a:p>
              </p:txBody>
            </p:sp>
          </mc:Fallback>
        </mc:AlternateContent>
        <p:sp>
          <p:nvSpPr>
            <p:cNvPr id="172" name="Oval 171">
              <a:extLst>
                <a:ext uri="{FF2B5EF4-FFF2-40B4-BE49-F238E27FC236}">
                  <a16:creationId xmlns:a16="http://schemas.microsoft.com/office/drawing/2014/main" id="{63E0A7EC-7525-2E4A-9FDA-17F918DBD5AE}"/>
                </a:ext>
              </a:extLst>
            </p:cNvPr>
            <p:cNvSpPr>
              <a:spLocks noChangeAspect="1"/>
            </p:cNvSpPr>
            <p:nvPr/>
          </p:nvSpPr>
          <p:spPr>
            <a:xfrm>
              <a:off x="2859036" y="1463305"/>
              <a:ext cx="484632" cy="48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173" name="Straight Arrow Connector 172">
              <a:extLst>
                <a:ext uri="{FF2B5EF4-FFF2-40B4-BE49-F238E27FC236}">
                  <a16:creationId xmlns:a16="http://schemas.microsoft.com/office/drawing/2014/main" id="{3AB1E169-A33A-D94A-A1BB-9F4EB3AA50F0}"/>
                </a:ext>
              </a:extLst>
            </p:cNvPr>
            <p:cNvCxnSpPr>
              <a:cxnSpLocks/>
              <a:stCxn id="145" idx="0"/>
              <a:endCxn id="172" idx="4"/>
            </p:cNvCxnSpPr>
            <p:nvPr/>
          </p:nvCxnSpPr>
          <p:spPr>
            <a:xfrm flipH="1" flipV="1">
              <a:off x="3101352" y="1947937"/>
              <a:ext cx="3" cy="2219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418B4FD1-8690-114F-9E86-14672B2F83F4}"/>
                </a:ext>
              </a:extLst>
            </p:cNvPr>
            <p:cNvCxnSpPr>
              <a:cxnSpLocks/>
              <a:stCxn id="159" idx="3"/>
              <a:endCxn id="172" idx="2"/>
            </p:cNvCxnSpPr>
            <p:nvPr/>
          </p:nvCxnSpPr>
          <p:spPr>
            <a:xfrm>
              <a:off x="2658186" y="1704982"/>
              <a:ext cx="200850" cy="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 name="Oval 174">
              <a:extLst>
                <a:ext uri="{FF2B5EF4-FFF2-40B4-BE49-F238E27FC236}">
                  <a16:creationId xmlns:a16="http://schemas.microsoft.com/office/drawing/2014/main" id="{CB497F4E-49B4-C74F-8A67-D428391CF54F}"/>
                </a:ext>
              </a:extLst>
            </p:cNvPr>
            <p:cNvSpPr>
              <a:spLocks noChangeAspect="1"/>
            </p:cNvSpPr>
            <p:nvPr/>
          </p:nvSpPr>
          <p:spPr>
            <a:xfrm>
              <a:off x="4746745" y="1463305"/>
              <a:ext cx="484632" cy="48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176" name="Oval 175">
              <a:extLst>
                <a:ext uri="{FF2B5EF4-FFF2-40B4-BE49-F238E27FC236}">
                  <a16:creationId xmlns:a16="http://schemas.microsoft.com/office/drawing/2014/main" id="{2486812C-1134-B44A-AB08-B9C305297869}"/>
                </a:ext>
              </a:extLst>
            </p:cNvPr>
            <p:cNvSpPr>
              <a:spLocks noChangeAspect="1"/>
            </p:cNvSpPr>
            <p:nvPr/>
          </p:nvSpPr>
          <p:spPr>
            <a:xfrm>
              <a:off x="6429357" y="1462023"/>
              <a:ext cx="484632" cy="48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177" name="Oval 176">
              <a:extLst>
                <a:ext uri="{FF2B5EF4-FFF2-40B4-BE49-F238E27FC236}">
                  <a16:creationId xmlns:a16="http://schemas.microsoft.com/office/drawing/2014/main" id="{345AFFB5-2019-144F-A65F-7C95DA93F810}"/>
                </a:ext>
              </a:extLst>
            </p:cNvPr>
            <p:cNvSpPr>
              <a:spLocks noChangeAspect="1"/>
            </p:cNvSpPr>
            <p:nvPr/>
          </p:nvSpPr>
          <p:spPr>
            <a:xfrm>
              <a:off x="8010616" y="1457028"/>
              <a:ext cx="484632" cy="48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178" name="Straight Arrow Connector 177">
              <a:extLst>
                <a:ext uri="{FF2B5EF4-FFF2-40B4-BE49-F238E27FC236}">
                  <a16:creationId xmlns:a16="http://schemas.microsoft.com/office/drawing/2014/main" id="{3B4D671A-C192-0A47-A2F5-4927B4D98407}"/>
                </a:ext>
              </a:extLst>
            </p:cNvPr>
            <p:cNvCxnSpPr>
              <a:cxnSpLocks/>
              <a:stCxn id="146" idx="0"/>
              <a:endCxn id="175" idx="4"/>
            </p:cNvCxnSpPr>
            <p:nvPr/>
          </p:nvCxnSpPr>
          <p:spPr>
            <a:xfrm flipH="1" flipV="1">
              <a:off x="4989061" y="1947937"/>
              <a:ext cx="1680" cy="2240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71D47D11-2EFD-FC45-8699-E7DDAF2D093C}"/>
                </a:ext>
              </a:extLst>
            </p:cNvPr>
            <p:cNvCxnSpPr>
              <a:cxnSpLocks/>
              <a:stCxn id="147" idx="0"/>
              <a:endCxn id="176" idx="4"/>
            </p:cNvCxnSpPr>
            <p:nvPr/>
          </p:nvCxnSpPr>
          <p:spPr>
            <a:xfrm flipH="1" flipV="1">
              <a:off x="6671673" y="1946655"/>
              <a:ext cx="3585" cy="2220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EB519E37-7D12-764D-94F5-E6B89D4001E9}"/>
                </a:ext>
              </a:extLst>
            </p:cNvPr>
            <p:cNvCxnSpPr>
              <a:cxnSpLocks/>
              <a:stCxn id="148" idx="0"/>
              <a:endCxn id="177" idx="4"/>
            </p:cNvCxnSpPr>
            <p:nvPr/>
          </p:nvCxnSpPr>
          <p:spPr>
            <a:xfrm flipV="1">
              <a:off x="8252932" y="1941660"/>
              <a:ext cx="0" cy="2234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34A64A05-BA7F-A74C-A296-74B2019E3A85}"/>
                </a:ext>
              </a:extLst>
            </p:cNvPr>
            <p:cNvCxnSpPr>
              <a:cxnSpLocks/>
              <a:stCxn id="160" idx="3"/>
              <a:endCxn id="175" idx="2"/>
            </p:cNvCxnSpPr>
            <p:nvPr/>
          </p:nvCxnSpPr>
          <p:spPr>
            <a:xfrm flipV="1">
              <a:off x="4422530" y="1705621"/>
              <a:ext cx="324215" cy="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C85328DF-0047-2949-A739-D13DE5B24245}"/>
                </a:ext>
              </a:extLst>
            </p:cNvPr>
            <p:cNvCxnSpPr>
              <a:cxnSpLocks/>
              <a:stCxn id="161" idx="3"/>
              <a:endCxn id="176" idx="2"/>
            </p:cNvCxnSpPr>
            <p:nvPr/>
          </p:nvCxnSpPr>
          <p:spPr>
            <a:xfrm flipV="1">
              <a:off x="6148549" y="1704339"/>
              <a:ext cx="280808" cy="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00FAD525-F3B9-184D-8618-B7AF75F98E19}"/>
                </a:ext>
              </a:extLst>
            </p:cNvPr>
            <p:cNvCxnSpPr>
              <a:cxnSpLocks/>
              <a:stCxn id="162" idx="3"/>
              <a:endCxn id="177" idx="2"/>
            </p:cNvCxnSpPr>
            <p:nvPr/>
          </p:nvCxnSpPr>
          <p:spPr>
            <a:xfrm flipV="1">
              <a:off x="7679431" y="1699344"/>
              <a:ext cx="331185" cy="6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Elbow Connector 183">
              <a:extLst>
                <a:ext uri="{FF2B5EF4-FFF2-40B4-BE49-F238E27FC236}">
                  <a16:creationId xmlns:a16="http://schemas.microsoft.com/office/drawing/2014/main" id="{615D9024-AC59-1746-B623-AB94AA2D0180}"/>
                </a:ext>
              </a:extLst>
            </p:cNvPr>
            <p:cNvCxnSpPr>
              <a:stCxn id="172" idx="0"/>
              <a:endCxn id="171" idx="3"/>
            </p:cNvCxnSpPr>
            <p:nvPr/>
          </p:nvCxnSpPr>
          <p:spPr>
            <a:xfrm rot="16200000" flipV="1">
              <a:off x="2533934" y="895886"/>
              <a:ext cx="679844" cy="4549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5" name="Elbow Connector 184">
              <a:extLst>
                <a:ext uri="{FF2B5EF4-FFF2-40B4-BE49-F238E27FC236}">
                  <a16:creationId xmlns:a16="http://schemas.microsoft.com/office/drawing/2014/main" id="{83457C10-F421-714F-9C78-8B8368E0EC9A}"/>
                </a:ext>
              </a:extLst>
            </p:cNvPr>
            <p:cNvCxnSpPr>
              <a:cxnSpLocks/>
              <a:stCxn id="175" idx="0"/>
              <a:endCxn id="171" idx="3"/>
            </p:cNvCxnSpPr>
            <p:nvPr/>
          </p:nvCxnSpPr>
          <p:spPr>
            <a:xfrm rot="16200000" flipV="1">
              <a:off x="3477788" y="-47968"/>
              <a:ext cx="679844" cy="23427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6" name="Elbow Connector 185">
              <a:extLst>
                <a:ext uri="{FF2B5EF4-FFF2-40B4-BE49-F238E27FC236}">
                  <a16:creationId xmlns:a16="http://schemas.microsoft.com/office/drawing/2014/main" id="{AB42C88A-E9B5-E94D-863B-FB119333A487}"/>
                </a:ext>
              </a:extLst>
            </p:cNvPr>
            <p:cNvCxnSpPr>
              <a:cxnSpLocks/>
              <a:stCxn id="176" idx="0"/>
              <a:endCxn id="171" idx="3"/>
            </p:cNvCxnSpPr>
            <p:nvPr/>
          </p:nvCxnSpPr>
          <p:spPr>
            <a:xfrm rot="16200000" flipV="1">
              <a:off x="4319735" y="-889915"/>
              <a:ext cx="678562" cy="40253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7" name="Elbow Connector 186">
              <a:extLst>
                <a:ext uri="{FF2B5EF4-FFF2-40B4-BE49-F238E27FC236}">
                  <a16:creationId xmlns:a16="http://schemas.microsoft.com/office/drawing/2014/main" id="{A1CC4B4E-48F5-E948-820C-4BAA154DB121}"/>
                </a:ext>
              </a:extLst>
            </p:cNvPr>
            <p:cNvCxnSpPr>
              <a:cxnSpLocks/>
              <a:stCxn id="177" idx="0"/>
              <a:endCxn id="171" idx="3"/>
            </p:cNvCxnSpPr>
            <p:nvPr/>
          </p:nvCxnSpPr>
          <p:spPr>
            <a:xfrm rot="16200000" flipV="1">
              <a:off x="5112863" y="-1683042"/>
              <a:ext cx="673567" cy="56065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8" name="Rectangle 187">
                  <a:extLst>
                    <a:ext uri="{FF2B5EF4-FFF2-40B4-BE49-F238E27FC236}">
                      <a16:creationId xmlns:a16="http://schemas.microsoft.com/office/drawing/2014/main" id="{68822CD1-D720-5948-B7B6-F394F5484F21}"/>
                    </a:ext>
                  </a:extLst>
                </p:cNvPr>
                <p:cNvSpPr/>
                <p:nvPr/>
              </p:nvSpPr>
              <p:spPr>
                <a:xfrm>
                  <a:off x="2117444" y="2850063"/>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1,1</m:t>
                            </m:r>
                          </m:sub>
                          <m:sup>
                            <m:r>
                              <a:rPr lang="en-US" sz="1400" b="0" i="1" smtClean="0">
                                <a:latin typeface="Cambria Math" panose="02040503050406030204" pitchFamily="18" charset="0"/>
                              </a:rPr>
                              <m:t>′</m:t>
                            </m:r>
                          </m:sup>
                        </m:sSubSup>
                      </m:oMath>
                    </m:oMathPara>
                  </a14:m>
                  <a:endParaRPr lang="en-US" sz="1400" dirty="0"/>
                </a:p>
              </p:txBody>
            </p:sp>
          </mc:Choice>
          <mc:Fallback xmlns="">
            <p:sp>
              <p:nvSpPr>
                <p:cNvPr id="223" name="Rectangle 222">
                  <a:extLst>
                    <a:ext uri="{FF2B5EF4-FFF2-40B4-BE49-F238E27FC236}">
                      <a16:creationId xmlns:a16="http://schemas.microsoft.com/office/drawing/2014/main" id="{30F91482-4F73-CE47-A856-3D16C19F412E}"/>
                    </a:ext>
                  </a:extLst>
                </p:cNvPr>
                <p:cNvSpPr>
                  <a:spLocks noRot="1" noChangeAspect="1" noMove="1" noResize="1" noEditPoints="1" noAdjustHandles="1" noChangeArrowheads="1" noChangeShapeType="1" noTextEdit="1"/>
                </p:cNvSpPr>
                <p:nvPr/>
              </p:nvSpPr>
              <p:spPr>
                <a:xfrm>
                  <a:off x="2117444" y="2850063"/>
                  <a:ext cx="538535" cy="48591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Rectangle 188">
                  <a:extLst>
                    <a:ext uri="{FF2B5EF4-FFF2-40B4-BE49-F238E27FC236}">
                      <a16:creationId xmlns:a16="http://schemas.microsoft.com/office/drawing/2014/main" id="{E2BA2354-4953-A74B-9023-C72D00F9180E}"/>
                    </a:ext>
                  </a:extLst>
                </p:cNvPr>
                <p:cNvSpPr/>
                <p:nvPr/>
              </p:nvSpPr>
              <p:spPr>
                <a:xfrm>
                  <a:off x="3887901" y="2855338"/>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1,2</m:t>
                            </m:r>
                          </m:sub>
                          <m:sup>
                            <m:r>
                              <a:rPr lang="en-US" sz="1400" b="0" i="1" smtClean="0">
                                <a:latin typeface="Cambria Math" panose="02040503050406030204" pitchFamily="18" charset="0"/>
                              </a:rPr>
                              <m:t>′</m:t>
                            </m:r>
                          </m:sup>
                        </m:sSubSup>
                      </m:oMath>
                    </m:oMathPara>
                  </a14:m>
                  <a:endParaRPr lang="en-US" sz="1400" dirty="0"/>
                </a:p>
              </p:txBody>
            </p:sp>
          </mc:Choice>
          <mc:Fallback xmlns="">
            <p:sp>
              <p:nvSpPr>
                <p:cNvPr id="231" name="Rectangle 230">
                  <a:extLst>
                    <a:ext uri="{FF2B5EF4-FFF2-40B4-BE49-F238E27FC236}">
                      <a16:creationId xmlns:a16="http://schemas.microsoft.com/office/drawing/2014/main" id="{F06E4DC3-A79C-2D49-AD5C-75D1F9B41F07}"/>
                    </a:ext>
                  </a:extLst>
                </p:cNvPr>
                <p:cNvSpPr>
                  <a:spLocks noRot="1" noChangeAspect="1" noMove="1" noResize="1" noEditPoints="1" noAdjustHandles="1" noChangeArrowheads="1" noChangeShapeType="1" noTextEdit="1"/>
                </p:cNvSpPr>
                <p:nvPr/>
              </p:nvSpPr>
              <p:spPr>
                <a:xfrm>
                  <a:off x="3887901" y="2855338"/>
                  <a:ext cx="538535" cy="485915"/>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12EE0781-6EF9-C543-B770-155A30B0D38F}"/>
                    </a:ext>
                  </a:extLst>
                </p:cNvPr>
                <p:cNvSpPr/>
                <p:nvPr/>
              </p:nvSpPr>
              <p:spPr>
                <a:xfrm>
                  <a:off x="5608043" y="2850063"/>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1,3</m:t>
                            </m:r>
                          </m:sub>
                          <m:sup>
                            <m:r>
                              <a:rPr lang="en-US" sz="1400" b="0" i="1" smtClean="0">
                                <a:latin typeface="Cambria Math" panose="02040503050406030204" pitchFamily="18" charset="0"/>
                              </a:rPr>
                              <m:t>′</m:t>
                            </m:r>
                          </m:sup>
                        </m:sSubSup>
                      </m:oMath>
                    </m:oMathPara>
                  </a14:m>
                  <a:endParaRPr lang="en-US" sz="1400" dirty="0"/>
                </a:p>
              </p:txBody>
            </p:sp>
          </mc:Choice>
          <mc:Fallback xmlns="">
            <p:sp>
              <p:nvSpPr>
                <p:cNvPr id="234" name="Rectangle 233">
                  <a:extLst>
                    <a:ext uri="{FF2B5EF4-FFF2-40B4-BE49-F238E27FC236}">
                      <a16:creationId xmlns:a16="http://schemas.microsoft.com/office/drawing/2014/main" id="{1647CD7A-FE81-CF4F-B336-A4229574A71D}"/>
                    </a:ext>
                  </a:extLst>
                </p:cNvPr>
                <p:cNvSpPr>
                  <a:spLocks noRot="1" noChangeAspect="1" noMove="1" noResize="1" noEditPoints="1" noAdjustHandles="1" noChangeArrowheads="1" noChangeShapeType="1" noTextEdit="1"/>
                </p:cNvSpPr>
                <p:nvPr/>
              </p:nvSpPr>
              <p:spPr>
                <a:xfrm>
                  <a:off x="5608043" y="2850063"/>
                  <a:ext cx="538535" cy="485915"/>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Rectangle 190">
                  <a:extLst>
                    <a:ext uri="{FF2B5EF4-FFF2-40B4-BE49-F238E27FC236}">
                      <a16:creationId xmlns:a16="http://schemas.microsoft.com/office/drawing/2014/main" id="{AD7FD87B-ECE6-3C48-BB81-007442AEBD8F}"/>
                    </a:ext>
                  </a:extLst>
                </p:cNvPr>
                <p:cNvSpPr/>
                <p:nvPr/>
              </p:nvSpPr>
              <p:spPr>
                <a:xfrm>
                  <a:off x="7139736" y="2861510"/>
                  <a:ext cx="538535" cy="48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1,4</m:t>
                            </m:r>
                          </m:sub>
                          <m:sup>
                            <m:r>
                              <a:rPr lang="en-US" sz="1400" b="0" i="1" smtClean="0">
                                <a:latin typeface="Cambria Math" panose="02040503050406030204" pitchFamily="18" charset="0"/>
                              </a:rPr>
                              <m:t>′</m:t>
                            </m:r>
                          </m:sup>
                        </m:sSubSup>
                      </m:oMath>
                    </m:oMathPara>
                  </a14:m>
                  <a:endParaRPr lang="en-US" sz="1400" dirty="0"/>
                </a:p>
              </p:txBody>
            </p:sp>
          </mc:Choice>
          <mc:Fallback xmlns="">
            <p:sp>
              <p:nvSpPr>
                <p:cNvPr id="237" name="Rectangle 236">
                  <a:extLst>
                    <a:ext uri="{FF2B5EF4-FFF2-40B4-BE49-F238E27FC236}">
                      <a16:creationId xmlns:a16="http://schemas.microsoft.com/office/drawing/2014/main" id="{9A642E7C-A9D5-6342-85CD-EEEF7F3BDF9C}"/>
                    </a:ext>
                  </a:extLst>
                </p:cNvPr>
                <p:cNvSpPr>
                  <a:spLocks noRot="1" noChangeAspect="1" noMove="1" noResize="1" noEditPoints="1" noAdjustHandles="1" noChangeArrowheads="1" noChangeShapeType="1" noTextEdit="1"/>
                </p:cNvSpPr>
                <p:nvPr/>
              </p:nvSpPr>
              <p:spPr>
                <a:xfrm>
                  <a:off x="7139736" y="2861510"/>
                  <a:ext cx="538535" cy="485915"/>
                </a:xfrm>
                <a:prstGeom prst="rect">
                  <a:avLst/>
                </a:prstGeom>
                <a:blipFill>
                  <a:blip r:embed="rId28"/>
                  <a:stretch>
                    <a:fillRect/>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FB47844F-28B7-1347-B528-D201CDEB01B0}"/>
                </a:ext>
              </a:extLst>
            </p:cNvPr>
            <p:cNvCxnSpPr>
              <a:cxnSpLocks/>
              <a:stCxn id="188" idx="0"/>
              <a:endCxn id="159" idx="2"/>
            </p:cNvCxnSpPr>
            <p:nvPr/>
          </p:nvCxnSpPr>
          <p:spPr>
            <a:xfrm flipV="1">
              <a:off x="2386712" y="1947939"/>
              <a:ext cx="2207" cy="902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D21B3233-6C3F-9548-B96E-D916AF67A069}"/>
                </a:ext>
              </a:extLst>
            </p:cNvPr>
            <p:cNvCxnSpPr>
              <a:cxnSpLocks/>
              <a:stCxn id="189" idx="0"/>
              <a:endCxn id="160" idx="2"/>
            </p:cNvCxnSpPr>
            <p:nvPr/>
          </p:nvCxnSpPr>
          <p:spPr>
            <a:xfrm flipH="1" flipV="1">
              <a:off x="4153263" y="1952103"/>
              <a:ext cx="3906" cy="903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EB879860-1F14-104B-ADF8-B0274A871E61}"/>
                </a:ext>
              </a:extLst>
            </p:cNvPr>
            <p:cNvCxnSpPr>
              <a:cxnSpLocks/>
              <a:stCxn id="190" idx="0"/>
              <a:endCxn id="161" idx="2"/>
            </p:cNvCxnSpPr>
            <p:nvPr/>
          </p:nvCxnSpPr>
          <p:spPr>
            <a:xfrm flipV="1">
              <a:off x="5877311" y="1947939"/>
              <a:ext cx="1971" cy="902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a:extLst>
                <a:ext uri="{FF2B5EF4-FFF2-40B4-BE49-F238E27FC236}">
                  <a16:creationId xmlns:a16="http://schemas.microsoft.com/office/drawing/2014/main" id="{2D5770EC-5EBE-E744-B33F-6B6173DB3100}"/>
                </a:ext>
              </a:extLst>
            </p:cNvPr>
            <p:cNvCxnSpPr>
              <a:cxnSpLocks/>
              <a:stCxn id="191" idx="0"/>
              <a:endCxn id="162" idx="2"/>
            </p:cNvCxnSpPr>
            <p:nvPr/>
          </p:nvCxnSpPr>
          <p:spPr>
            <a:xfrm flipV="1">
              <a:off x="7409004" y="1948839"/>
              <a:ext cx="1160" cy="912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6" name="TextBox 195">
            <a:extLst>
              <a:ext uri="{FF2B5EF4-FFF2-40B4-BE49-F238E27FC236}">
                <a16:creationId xmlns:a16="http://schemas.microsoft.com/office/drawing/2014/main" id="{3E803DD1-AFF1-C74A-B295-087E02CEA632}"/>
              </a:ext>
            </a:extLst>
          </p:cNvPr>
          <p:cNvSpPr txBox="1"/>
          <p:nvPr/>
        </p:nvSpPr>
        <p:spPr>
          <a:xfrm>
            <a:off x="3615321" y="5213070"/>
            <a:ext cx="4961358" cy="369332"/>
          </a:xfrm>
          <a:prstGeom prst="rect">
            <a:avLst/>
          </a:prstGeom>
          <a:noFill/>
        </p:spPr>
        <p:txBody>
          <a:bodyPr wrap="none" rtlCol="0">
            <a:spAutoFit/>
          </a:bodyPr>
          <a:lstStyle/>
          <a:p>
            <a:pPr algn="ctr"/>
            <a:r>
              <a:rPr lang="en-US" b="1" dirty="0"/>
              <a:t>Figure: </a:t>
            </a:r>
            <a:r>
              <a:rPr lang="en-US" dirty="0"/>
              <a:t>Our machine learning model architectures. </a:t>
            </a:r>
          </a:p>
        </p:txBody>
      </p:sp>
      <p:sp>
        <p:nvSpPr>
          <p:cNvPr id="3" name="TextBox 2">
            <a:extLst>
              <a:ext uri="{FF2B5EF4-FFF2-40B4-BE49-F238E27FC236}">
                <a16:creationId xmlns:a16="http://schemas.microsoft.com/office/drawing/2014/main" id="{68362A49-0C6B-5C43-8A74-92D643C3DB18}"/>
              </a:ext>
            </a:extLst>
          </p:cNvPr>
          <p:cNvSpPr txBox="1"/>
          <p:nvPr/>
        </p:nvSpPr>
        <p:spPr>
          <a:xfrm>
            <a:off x="371712" y="1513666"/>
            <a:ext cx="3498829" cy="369332"/>
          </a:xfrm>
          <a:prstGeom prst="rect">
            <a:avLst/>
          </a:prstGeom>
          <a:noFill/>
        </p:spPr>
        <p:txBody>
          <a:bodyPr wrap="square" rtlCol="0">
            <a:spAutoFit/>
          </a:bodyPr>
          <a:lstStyle/>
          <a:p>
            <a:pPr algn="ctr"/>
            <a:r>
              <a:rPr lang="en-US" b="1" dirty="0"/>
              <a:t>Long-Short Term Memory (LSTM)</a:t>
            </a:r>
          </a:p>
        </p:txBody>
      </p:sp>
      <p:sp>
        <p:nvSpPr>
          <p:cNvPr id="197" name="TextBox 196">
            <a:extLst>
              <a:ext uri="{FF2B5EF4-FFF2-40B4-BE49-F238E27FC236}">
                <a16:creationId xmlns:a16="http://schemas.microsoft.com/office/drawing/2014/main" id="{35D08307-DD32-1A49-9C3D-71168C06D404}"/>
              </a:ext>
            </a:extLst>
          </p:cNvPr>
          <p:cNvSpPr txBox="1"/>
          <p:nvPr/>
        </p:nvSpPr>
        <p:spPr>
          <a:xfrm>
            <a:off x="4149056" y="1233661"/>
            <a:ext cx="3498829" cy="646331"/>
          </a:xfrm>
          <a:prstGeom prst="rect">
            <a:avLst/>
          </a:prstGeom>
          <a:noFill/>
        </p:spPr>
        <p:txBody>
          <a:bodyPr wrap="square" rtlCol="0">
            <a:spAutoFit/>
          </a:bodyPr>
          <a:lstStyle/>
          <a:p>
            <a:pPr algn="ctr"/>
            <a:r>
              <a:rPr lang="en-US" b="1" dirty="0"/>
              <a:t>Temporal Convolutional Neural Network (TCNN)</a:t>
            </a:r>
          </a:p>
        </p:txBody>
      </p:sp>
      <p:sp>
        <p:nvSpPr>
          <p:cNvPr id="199" name="TextBox 198">
            <a:extLst>
              <a:ext uri="{FF2B5EF4-FFF2-40B4-BE49-F238E27FC236}">
                <a16:creationId xmlns:a16="http://schemas.microsoft.com/office/drawing/2014/main" id="{2F2868BC-523D-F143-845E-C7C0F36F491C}"/>
              </a:ext>
            </a:extLst>
          </p:cNvPr>
          <p:cNvSpPr txBox="1"/>
          <p:nvPr/>
        </p:nvSpPr>
        <p:spPr>
          <a:xfrm>
            <a:off x="8319175" y="1514319"/>
            <a:ext cx="3498829" cy="369332"/>
          </a:xfrm>
          <a:prstGeom prst="rect">
            <a:avLst/>
          </a:prstGeom>
          <a:noFill/>
        </p:spPr>
        <p:txBody>
          <a:bodyPr wrap="square" rtlCol="0">
            <a:spAutoFit/>
          </a:bodyPr>
          <a:lstStyle/>
          <a:p>
            <a:pPr algn="ctr"/>
            <a:r>
              <a:rPr lang="en-US" b="1" dirty="0"/>
              <a:t>Self-Attention</a:t>
            </a:r>
          </a:p>
        </p:txBody>
      </p:sp>
    </p:spTree>
    <p:extLst>
      <p:ext uri="{BB962C8B-B14F-4D97-AF65-F5344CB8AC3E}">
        <p14:creationId xmlns:p14="http://schemas.microsoft.com/office/powerpoint/2010/main" val="203577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Training, Testing and Validation</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5</a:t>
            </a:fld>
            <a:endParaRPr lang="en-US" dirty="0"/>
          </a:p>
        </p:txBody>
      </p:sp>
      <p:sp>
        <p:nvSpPr>
          <p:cNvPr id="4" name="TextBox 3">
            <a:extLst>
              <a:ext uri="{FF2B5EF4-FFF2-40B4-BE49-F238E27FC236}">
                <a16:creationId xmlns:a16="http://schemas.microsoft.com/office/drawing/2014/main" id="{E0DF4741-B4E0-A24C-B125-A1C38C62E71E}"/>
              </a:ext>
            </a:extLst>
          </p:cNvPr>
          <p:cNvSpPr txBox="1"/>
          <p:nvPr/>
        </p:nvSpPr>
        <p:spPr>
          <a:xfrm>
            <a:off x="694810" y="1531387"/>
            <a:ext cx="4975123" cy="4493538"/>
          </a:xfrm>
          <a:prstGeom prst="rect">
            <a:avLst/>
          </a:prstGeom>
          <a:noFill/>
        </p:spPr>
        <p:txBody>
          <a:bodyPr wrap="square" rtlCol="0">
            <a:spAutoFit/>
          </a:bodyPr>
          <a:lstStyle/>
          <a:p>
            <a:pPr marL="285750" indent="-285750">
              <a:buFont typeface="Arial" panose="020B0604020202020204" pitchFamily="34" charset="0"/>
              <a:buChar char="•"/>
            </a:pPr>
            <a:r>
              <a:rPr lang="en-US" sz="2200" dirty="0"/>
              <a:t>581 SNOTEL stations are used to train the model. The variables are normalized with the mean and standard deviation from all the stations. </a:t>
            </a:r>
          </a:p>
          <a:p>
            <a:pPr marL="285750" indent="-285750">
              <a:buFont typeface="Arial" panose="020B0604020202020204" pitchFamily="34" charset="0"/>
              <a:buChar char="•"/>
            </a:pPr>
            <a:r>
              <a:rPr lang="en-US" sz="2200" dirty="0"/>
              <a:t>Hyperparameters are determined with the validation data. </a:t>
            </a:r>
          </a:p>
          <a:p>
            <a:pPr marL="285750" indent="-285750">
              <a:buFont typeface="Arial" panose="020B0604020202020204" pitchFamily="34" charset="0"/>
              <a:buChar char="•"/>
            </a:pPr>
            <a:r>
              <a:rPr lang="en-US" sz="2200" dirty="0"/>
              <a:t>Train each model 10 times and get the ensemble mean prediction. </a:t>
            </a:r>
          </a:p>
          <a:p>
            <a:pPr marL="285750" indent="-285750">
              <a:buFont typeface="Arial" panose="020B0604020202020204" pitchFamily="34" charset="0"/>
              <a:buChar char="•"/>
            </a:pPr>
            <a:r>
              <a:rPr lang="en-US" sz="2200" dirty="0"/>
              <a:t>Training time with 1 RTX2080Ti GPU:</a:t>
            </a:r>
          </a:p>
          <a:p>
            <a:pPr marL="742950" lvl="1" indent="-285750">
              <a:buFont typeface="Arial" panose="020B0604020202020204" pitchFamily="34" charset="0"/>
              <a:buChar char="•"/>
            </a:pPr>
            <a:r>
              <a:rPr lang="en-US" sz="2200" dirty="0"/>
              <a:t>LSTM	  5 hours</a:t>
            </a:r>
          </a:p>
          <a:p>
            <a:pPr marL="742950" lvl="1" indent="-285750">
              <a:buFont typeface="Arial" panose="020B0604020202020204" pitchFamily="34" charset="0"/>
              <a:buChar char="•"/>
            </a:pPr>
            <a:r>
              <a:rPr lang="en-US" sz="2200" dirty="0"/>
              <a:t>TCNN	  10 hours</a:t>
            </a:r>
          </a:p>
          <a:p>
            <a:pPr marL="742950" lvl="1" indent="-285750">
              <a:buFont typeface="Arial" panose="020B0604020202020204" pitchFamily="34" charset="0"/>
              <a:buChar char="•"/>
            </a:pPr>
            <a:r>
              <a:rPr lang="en-US" sz="2200" dirty="0"/>
              <a:t>Attention	  26 hours</a:t>
            </a:r>
          </a:p>
        </p:txBody>
      </p:sp>
      <p:graphicFrame>
        <p:nvGraphicFramePr>
          <p:cNvPr id="3" name="Table 6">
            <a:extLst>
              <a:ext uri="{FF2B5EF4-FFF2-40B4-BE49-F238E27FC236}">
                <a16:creationId xmlns:a16="http://schemas.microsoft.com/office/drawing/2014/main" id="{E6860ECF-57D4-4F76-8D41-7B7B1D532F36}"/>
              </a:ext>
            </a:extLst>
          </p:cNvPr>
          <p:cNvGraphicFramePr>
            <a:graphicFrameLocks noGrp="1"/>
          </p:cNvGraphicFramePr>
          <p:nvPr>
            <p:extLst>
              <p:ext uri="{D42A27DB-BD31-4B8C-83A1-F6EECF244321}">
                <p14:modId xmlns:p14="http://schemas.microsoft.com/office/powerpoint/2010/main" val="3621185716"/>
              </p:ext>
            </p:extLst>
          </p:nvPr>
        </p:nvGraphicFramePr>
        <p:xfrm>
          <a:off x="5959989" y="2399071"/>
          <a:ext cx="5924782" cy="3368780"/>
        </p:xfrm>
        <a:graphic>
          <a:graphicData uri="http://schemas.openxmlformats.org/drawingml/2006/table">
            <a:tbl>
              <a:tblPr firstRow="1" bandRow="1">
                <a:tableStyleId>{5C22544A-7EE6-4342-B048-85BDC9FD1C3A}</a:tableStyleId>
              </a:tblPr>
              <a:tblGrid>
                <a:gridCol w="2633405">
                  <a:extLst>
                    <a:ext uri="{9D8B030D-6E8A-4147-A177-3AD203B41FA5}">
                      <a16:colId xmlns:a16="http://schemas.microsoft.com/office/drawing/2014/main" val="1148961930"/>
                    </a:ext>
                  </a:extLst>
                </a:gridCol>
                <a:gridCol w="3291377">
                  <a:extLst>
                    <a:ext uri="{9D8B030D-6E8A-4147-A177-3AD203B41FA5}">
                      <a16:colId xmlns:a16="http://schemas.microsoft.com/office/drawing/2014/main" val="454393305"/>
                    </a:ext>
                  </a:extLst>
                </a:gridCol>
              </a:tblGrid>
              <a:tr h="673756">
                <a:tc>
                  <a:txBody>
                    <a:bodyPr/>
                    <a:lstStyle/>
                    <a:p>
                      <a:pPr algn="ctr"/>
                      <a:r>
                        <a:rPr lang="en-US" sz="2200" b="0" dirty="0">
                          <a:solidFill>
                            <a:schemeClr val="tx1"/>
                          </a:solidFill>
                        </a:rPr>
                        <a:t>Experiment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6576202"/>
                  </a:ext>
                </a:extLst>
              </a:tr>
              <a:tr h="673756">
                <a:tc>
                  <a:txBody>
                    <a:bodyPr/>
                    <a:lstStyle/>
                    <a:p>
                      <a:pPr algn="ctr"/>
                      <a:r>
                        <a:rPr lang="en-US" sz="2200" dirty="0"/>
                        <a:t>Loss function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Mean squared error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010865"/>
                  </a:ext>
                </a:extLst>
              </a:tr>
              <a:tr h="673756">
                <a:tc>
                  <a:txBody>
                    <a:bodyPr/>
                    <a:lstStyle/>
                    <a:p>
                      <a:pPr algn="ctr"/>
                      <a:r>
                        <a:rPr lang="en-US" sz="2200" dirty="0"/>
                        <a:t>Training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1980-10-01 to 1999-09-30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79498"/>
                  </a:ext>
                </a:extLst>
              </a:tr>
              <a:tr h="673756">
                <a:tc>
                  <a:txBody>
                    <a:bodyPr/>
                    <a:lstStyle/>
                    <a:p>
                      <a:pPr algn="ctr"/>
                      <a:r>
                        <a:rPr lang="en-US" sz="2200" dirty="0"/>
                        <a:t>Validation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1999-10-01 to 2008-09-30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9512219"/>
                  </a:ext>
                </a:extLst>
              </a:tr>
              <a:tr h="673756">
                <a:tc>
                  <a:txBody>
                    <a:bodyPr/>
                    <a:lstStyle/>
                    <a:p>
                      <a:pPr algn="ctr"/>
                      <a:r>
                        <a:rPr lang="en-US" sz="2200" dirty="0"/>
                        <a:t>Testing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t>2008-10-01 to 2018-09-30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563780"/>
                  </a:ext>
                </a:extLst>
              </a:tr>
            </a:tbl>
          </a:graphicData>
        </a:graphic>
      </p:graphicFrame>
    </p:spTree>
    <p:extLst>
      <p:ext uri="{BB962C8B-B14F-4D97-AF65-F5344CB8AC3E}">
        <p14:creationId xmlns:p14="http://schemas.microsoft.com/office/powerpoint/2010/main" val="290358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SNOTEL Prediction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6</a:t>
            </a:fld>
            <a:endParaRPr lang="en-US" dirty="0"/>
          </a:p>
        </p:txBody>
      </p:sp>
      <p:sp>
        <p:nvSpPr>
          <p:cNvPr id="5" name="TextBox 4">
            <a:extLst>
              <a:ext uri="{FF2B5EF4-FFF2-40B4-BE49-F238E27FC236}">
                <a16:creationId xmlns:a16="http://schemas.microsoft.com/office/drawing/2014/main" id="{8C641003-21B8-B34E-800C-258C275F452D}"/>
              </a:ext>
            </a:extLst>
          </p:cNvPr>
          <p:cNvSpPr txBox="1"/>
          <p:nvPr/>
        </p:nvSpPr>
        <p:spPr>
          <a:xfrm>
            <a:off x="924233" y="1494503"/>
            <a:ext cx="4247536"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t>Quantify the performance by </a:t>
            </a:r>
            <a:r>
              <a:rPr lang="en-US" sz="2200" b="1" dirty="0"/>
              <a:t>Nash-Sutcliffe model efficiency coefficient (NSE) </a:t>
            </a:r>
            <a:r>
              <a:rPr lang="en-US" sz="2200" dirty="0"/>
              <a:t>or </a:t>
            </a:r>
            <a:r>
              <a:rPr lang="en-US" sz="2200" b="1" dirty="0"/>
              <a:t>R square </a:t>
            </a:r>
            <a:r>
              <a:rPr lang="en-US" sz="2200" dirty="0"/>
              <a:t>score.</a:t>
            </a:r>
          </a:p>
          <a:p>
            <a:endParaRPr lang="en-US" sz="2200" dirty="0"/>
          </a:p>
          <a:p>
            <a:pPr marL="285750" indent="-285750">
              <a:buFont typeface="Arial" panose="020B0604020202020204" pitchFamily="34" charset="0"/>
              <a:buChar char="•"/>
            </a:pPr>
            <a:r>
              <a:rPr lang="en-US" sz="2200" dirty="0"/>
              <a:t>Across all Western U.S. SNOTEL stations, the median NSE values for LSTM, TCNN and Attention are 0.909, 0.878 and 0.874, respectively.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For comparison, the </a:t>
            </a:r>
            <a:r>
              <a:rPr lang="en-US" sz="2200" b="1" dirty="0"/>
              <a:t>NSIDC-UA </a:t>
            </a:r>
            <a:r>
              <a:rPr lang="en-US" sz="2200" dirty="0"/>
              <a:t>dataset has a median NSE value as 0.861. </a:t>
            </a:r>
          </a:p>
        </p:txBody>
      </p:sp>
      <p:sp>
        <p:nvSpPr>
          <p:cNvPr id="7" name="TextBox 6">
            <a:extLst>
              <a:ext uri="{FF2B5EF4-FFF2-40B4-BE49-F238E27FC236}">
                <a16:creationId xmlns:a16="http://schemas.microsoft.com/office/drawing/2014/main" id="{55F95A45-2DA8-974C-A22F-6BD85A1DDA4F}"/>
              </a:ext>
            </a:extLst>
          </p:cNvPr>
          <p:cNvSpPr txBox="1"/>
          <p:nvPr/>
        </p:nvSpPr>
        <p:spPr>
          <a:xfrm>
            <a:off x="5947354" y="5724374"/>
            <a:ext cx="5326492" cy="646331"/>
          </a:xfrm>
          <a:prstGeom prst="rect">
            <a:avLst/>
          </a:prstGeom>
          <a:noFill/>
        </p:spPr>
        <p:txBody>
          <a:bodyPr wrap="square" rtlCol="0">
            <a:spAutoFit/>
          </a:bodyPr>
          <a:lstStyle/>
          <a:p>
            <a:pPr algn="ctr"/>
            <a:r>
              <a:rPr lang="en-US" b="1" dirty="0"/>
              <a:t>Figure: </a:t>
            </a:r>
            <a:r>
              <a:rPr lang="en-US" dirty="0"/>
              <a:t>Prediction result from deep learning models and NSIDC UA dataset. </a:t>
            </a:r>
          </a:p>
        </p:txBody>
      </p:sp>
      <p:pic>
        <p:nvPicPr>
          <p:cNvPr id="3074" name="Picture 2">
            <a:extLst>
              <a:ext uri="{FF2B5EF4-FFF2-40B4-BE49-F238E27FC236}">
                <a16:creationId xmlns:a16="http://schemas.microsoft.com/office/drawing/2014/main" id="{E24EFF59-BE45-6946-99F7-6D1A493DD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545" y="969494"/>
            <a:ext cx="5960110"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8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Prediction Results</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7</a:t>
            </a:fld>
            <a:endParaRPr lang="en-US" dirty="0"/>
          </a:p>
        </p:txBody>
      </p:sp>
      <p:sp>
        <p:nvSpPr>
          <p:cNvPr id="4" name="TextBox 3">
            <a:extLst>
              <a:ext uri="{FF2B5EF4-FFF2-40B4-BE49-F238E27FC236}">
                <a16:creationId xmlns:a16="http://schemas.microsoft.com/office/drawing/2014/main" id="{91B21F48-C01A-8047-A14D-FED0988D7445}"/>
              </a:ext>
            </a:extLst>
          </p:cNvPr>
          <p:cNvSpPr txBox="1"/>
          <p:nvPr/>
        </p:nvSpPr>
        <p:spPr>
          <a:xfrm>
            <a:off x="518529" y="1351508"/>
            <a:ext cx="4906003"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LSTM performance is the best:</a:t>
            </a:r>
            <a:br>
              <a:rPr lang="en-US" sz="2200" dirty="0"/>
            </a:br>
            <a:r>
              <a:rPr lang="en-US" sz="2200" dirty="0"/>
              <a:t>Highest median NSE value and more concentrated distributions over high NSE value regimes. </a:t>
            </a:r>
          </a:p>
          <a:p>
            <a:pPr marL="285750" indent="-285750">
              <a:buFont typeface="Arial" panose="020B0604020202020204" pitchFamily="34" charset="0"/>
              <a:buChar char="•"/>
            </a:pPr>
            <a:r>
              <a:rPr lang="en-US" sz="2200" dirty="0"/>
              <a:t>TCNN and Attention are similar, although Attention is better at high NSE value ranges. </a:t>
            </a:r>
          </a:p>
          <a:p>
            <a:pPr marL="285750" indent="-285750">
              <a:buFont typeface="Arial" panose="020B0604020202020204" pitchFamily="34" charset="0"/>
              <a:buChar char="•"/>
            </a:pPr>
            <a:r>
              <a:rPr lang="en-US" sz="2200" dirty="0"/>
              <a:t>NSIDC-UA dataset has more stations in low NSE regions compared with the deep learning models. </a:t>
            </a:r>
          </a:p>
          <a:p>
            <a:pPr marL="285750" indent="-285750">
              <a:buFont typeface="Arial" panose="020B0604020202020204" pitchFamily="34" charset="0"/>
              <a:buChar char="•"/>
            </a:pPr>
            <a:r>
              <a:rPr lang="en-US" sz="2200" dirty="0"/>
              <a:t>There is a strong correlation among NSE values from different deep learning models. Pearson correlation is 0.945 between LSTM and TCNN and 0.818 between LSTM and Attention. </a:t>
            </a:r>
          </a:p>
        </p:txBody>
      </p:sp>
      <p:pic>
        <p:nvPicPr>
          <p:cNvPr id="5" name="Picture 4" descr="Chart, scatter chart&#10;&#10;Description automatically generated">
            <a:extLst>
              <a:ext uri="{FF2B5EF4-FFF2-40B4-BE49-F238E27FC236}">
                <a16:creationId xmlns:a16="http://schemas.microsoft.com/office/drawing/2014/main" id="{D0ABA0B6-56EC-BF4A-8871-0B032CD109C8}"/>
              </a:ext>
            </a:extLst>
          </p:cNvPr>
          <p:cNvPicPr>
            <a:picLocks noChangeAspect="1"/>
          </p:cNvPicPr>
          <p:nvPr/>
        </p:nvPicPr>
        <p:blipFill>
          <a:blip r:embed="rId3"/>
          <a:stretch>
            <a:fillRect/>
          </a:stretch>
        </p:blipFill>
        <p:spPr>
          <a:xfrm>
            <a:off x="6266120" y="3782943"/>
            <a:ext cx="3410345" cy="3075058"/>
          </a:xfrm>
          <a:prstGeom prst="rect">
            <a:avLst/>
          </a:prstGeom>
        </p:spPr>
      </p:pic>
      <p:sp>
        <p:nvSpPr>
          <p:cNvPr id="7" name="TextBox 6">
            <a:extLst>
              <a:ext uri="{FF2B5EF4-FFF2-40B4-BE49-F238E27FC236}">
                <a16:creationId xmlns:a16="http://schemas.microsoft.com/office/drawing/2014/main" id="{457D403D-2868-2349-B42D-05909A9870A5}"/>
              </a:ext>
            </a:extLst>
          </p:cNvPr>
          <p:cNvSpPr txBox="1"/>
          <p:nvPr/>
        </p:nvSpPr>
        <p:spPr>
          <a:xfrm>
            <a:off x="9772402" y="4265884"/>
            <a:ext cx="2107546" cy="1754326"/>
          </a:xfrm>
          <a:prstGeom prst="rect">
            <a:avLst/>
          </a:prstGeom>
          <a:noFill/>
        </p:spPr>
        <p:txBody>
          <a:bodyPr wrap="square" rtlCol="0">
            <a:spAutoFit/>
          </a:bodyPr>
          <a:lstStyle/>
          <a:p>
            <a:r>
              <a:rPr lang="en-US" b="1" dirty="0"/>
              <a:t>Figure: </a:t>
            </a:r>
            <a:r>
              <a:rPr lang="en-US" dirty="0"/>
              <a:t>Probability distribution of NSE values (top) and correlation between NSE values (bottom). </a:t>
            </a:r>
          </a:p>
        </p:txBody>
      </p:sp>
      <p:pic>
        <p:nvPicPr>
          <p:cNvPr id="2050" name="Picture 2">
            <a:extLst>
              <a:ext uri="{FF2B5EF4-FFF2-40B4-BE49-F238E27FC236}">
                <a16:creationId xmlns:a16="http://schemas.microsoft.com/office/drawing/2014/main" id="{F792DFE2-7C99-4320-A4F1-F34AD7CA4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121" y="1105897"/>
            <a:ext cx="3974697" cy="267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1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Extrapolation</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8</a:t>
            </a:fld>
            <a:endParaRPr lang="en-US" dirty="0"/>
          </a:p>
        </p:txBody>
      </p:sp>
      <p:sp>
        <p:nvSpPr>
          <p:cNvPr id="3" name="TextBox 2">
            <a:extLst>
              <a:ext uri="{FF2B5EF4-FFF2-40B4-BE49-F238E27FC236}">
                <a16:creationId xmlns:a16="http://schemas.microsoft.com/office/drawing/2014/main" id="{F3976738-46D3-5846-9D66-06DBEC968AE1}"/>
              </a:ext>
            </a:extLst>
          </p:cNvPr>
          <p:cNvSpPr txBox="1"/>
          <p:nvPr/>
        </p:nvSpPr>
        <p:spPr>
          <a:xfrm>
            <a:off x="470491" y="1398652"/>
            <a:ext cx="3983522"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Use the model trained on SNOTEL observations to generate a gridded SWE estimate. </a:t>
            </a:r>
          </a:p>
          <a:p>
            <a:pPr marL="285750" indent="-285750">
              <a:buFont typeface="Arial" panose="020B0604020202020204" pitchFamily="34" charset="0"/>
              <a:buChar char="•"/>
            </a:pPr>
            <a:r>
              <a:rPr lang="en-US" sz="2200" dirty="0"/>
              <a:t>The statistical features of both input and output variables will be different. Models are in extrapolation regime. </a:t>
            </a:r>
          </a:p>
          <a:p>
            <a:pPr marL="285750" indent="-285750">
              <a:buFont typeface="Arial" panose="020B0604020202020204" pitchFamily="34" charset="0"/>
              <a:buChar char="•"/>
            </a:pPr>
            <a:r>
              <a:rPr lang="en-US" sz="2200" dirty="0"/>
              <a:t>To deal with extrapolation, we focus on the seasonality of SWE instead of the actual SWE amount. Seasonality is calculated as the fraction of SWE with respect to the historical maximum SWE. </a:t>
            </a:r>
          </a:p>
        </p:txBody>
      </p:sp>
      <p:pic>
        <p:nvPicPr>
          <p:cNvPr id="5" name="Picture 4" descr="A picture containing chart&#10;&#10;Description automatically generated">
            <a:extLst>
              <a:ext uri="{FF2B5EF4-FFF2-40B4-BE49-F238E27FC236}">
                <a16:creationId xmlns:a16="http://schemas.microsoft.com/office/drawing/2014/main" id="{1837B36C-ADEA-9A48-970D-E733A0CE81F2}"/>
              </a:ext>
            </a:extLst>
          </p:cNvPr>
          <p:cNvPicPr>
            <a:picLocks noChangeAspect="1"/>
          </p:cNvPicPr>
          <p:nvPr/>
        </p:nvPicPr>
        <p:blipFill>
          <a:blip r:embed="rId3"/>
          <a:stretch>
            <a:fillRect/>
          </a:stretch>
        </p:blipFill>
        <p:spPr>
          <a:xfrm>
            <a:off x="4783392" y="1504335"/>
            <a:ext cx="7353727" cy="3134698"/>
          </a:xfrm>
          <a:prstGeom prst="rect">
            <a:avLst/>
          </a:prstGeom>
        </p:spPr>
      </p:pic>
      <p:sp>
        <p:nvSpPr>
          <p:cNvPr id="4" name="TextBox 3">
            <a:extLst>
              <a:ext uri="{FF2B5EF4-FFF2-40B4-BE49-F238E27FC236}">
                <a16:creationId xmlns:a16="http://schemas.microsoft.com/office/drawing/2014/main" id="{C78EFA23-1442-3244-BAE1-CB9A6B9C870A}"/>
              </a:ext>
            </a:extLst>
          </p:cNvPr>
          <p:cNvSpPr txBox="1"/>
          <p:nvPr/>
        </p:nvSpPr>
        <p:spPr>
          <a:xfrm>
            <a:off x="6658897" y="4683528"/>
            <a:ext cx="3903406" cy="646331"/>
          </a:xfrm>
          <a:prstGeom prst="rect">
            <a:avLst/>
          </a:prstGeom>
          <a:noFill/>
        </p:spPr>
        <p:txBody>
          <a:bodyPr wrap="square" rtlCol="0">
            <a:spAutoFit/>
          </a:bodyPr>
          <a:lstStyle/>
          <a:p>
            <a:pPr algn="ctr"/>
            <a:r>
              <a:rPr lang="en-US" b="1" dirty="0"/>
              <a:t>Figure: </a:t>
            </a:r>
            <a:r>
              <a:rPr lang="en-US" dirty="0"/>
              <a:t>Rocky Mountain Domain (left) and elevation (right). </a:t>
            </a:r>
          </a:p>
        </p:txBody>
      </p:sp>
    </p:spTree>
    <p:extLst>
      <p:ext uri="{BB962C8B-B14F-4D97-AF65-F5344CB8AC3E}">
        <p14:creationId xmlns:p14="http://schemas.microsoft.com/office/powerpoint/2010/main" val="92565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90EA-8CF5-5744-BEE0-B2023F6AF231}"/>
              </a:ext>
            </a:extLst>
          </p:cNvPr>
          <p:cNvSpPr>
            <a:spLocks noGrp="1"/>
          </p:cNvSpPr>
          <p:nvPr>
            <p:ph type="title"/>
          </p:nvPr>
        </p:nvSpPr>
        <p:spPr/>
        <p:txBody>
          <a:bodyPr/>
          <a:lstStyle/>
          <a:p>
            <a:r>
              <a:rPr lang="en-US" dirty="0"/>
              <a:t>Extrapolation</a:t>
            </a:r>
          </a:p>
        </p:txBody>
      </p:sp>
      <p:sp>
        <p:nvSpPr>
          <p:cNvPr id="6" name="Slide Number Placeholder 5">
            <a:extLst>
              <a:ext uri="{FF2B5EF4-FFF2-40B4-BE49-F238E27FC236}">
                <a16:creationId xmlns:a16="http://schemas.microsoft.com/office/drawing/2014/main" id="{EA46748E-3DD2-C649-BDB0-2B2B00E9A4DF}"/>
              </a:ext>
            </a:extLst>
          </p:cNvPr>
          <p:cNvSpPr>
            <a:spLocks noGrp="1"/>
          </p:cNvSpPr>
          <p:nvPr>
            <p:ph type="sldNum" sz="quarter" idx="12"/>
          </p:nvPr>
        </p:nvSpPr>
        <p:spPr/>
        <p:txBody>
          <a:bodyPr/>
          <a:lstStyle/>
          <a:p>
            <a:fld id="{46623B05-C179-7043-BD70-01BE289C5A2D}" type="slidenum">
              <a:rPr lang="en-US" smtClean="0"/>
              <a:t>9</a:t>
            </a:fld>
            <a:endParaRPr lang="en-US" dirty="0"/>
          </a:p>
        </p:txBody>
      </p:sp>
      <p:sp>
        <p:nvSpPr>
          <p:cNvPr id="3" name="TextBox 2">
            <a:extLst>
              <a:ext uri="{FF2B5EF4-FFF2-40B4-BE49-F238E27FC236}">
                <a16:creationId xmlns:a16="http://schemas.microsoft.com/office/drawing/2014/main" id="{D6759FEC-9F86-F041-A7FB-A700F0985267}"/>
              </a:ext>
            </a:extLst>
          </p:cNvPr>
          <p:cNvSpPr txBox="1"/>
          <p:nvPr/>
        </p:nvSpPr>
        <p:spPr>
          <a:xfrm>
            <a:off x="470491" y="1435510"/>
            <a:ext cx="3818479" cy="4154984"/>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seasonality itself improves the generalization.</a:t>
            </a:r>
          </a:p>
          <a:p>
            <a:endParaRPr lang="en-US" sz="2200" dirty="0"/>
          </a:p>
          <a:p>
            <a:pPr marL="285750" indent="-285750">
              <a:buFont typeface="Arial" panose="020B0604020202020204" pitchFamily="34" charset="0"/>
              <a:buChar char="•"/>
            </a:pPr>
            <a:r>
              <a:rPr lang="en-US" sz="2200" dirty="0"/>
              <a:t>By training another set of models, the generalization performance is much better.</a:t>
            </a:r>
          </a:p>
          <a:p>
            <a:r>
              <a:rPr lang="en-US" sz="2200" dirty="0"/>
              <a:t> </a:t>
            </a:r>
          </a:p>
          <a:p>
            <a:pPr marL="285750" indent="-285750">
              <a:buFont typeface="Arial" panose="020B0604020202020204" pitchFamily="34" charset="0"/>
              <a:buChar char="•"/>
            </a:pPr>
            <a:r>
              <a:rPr lang="en-US" sz="2200" dirty="0"/>
              <a:t>We lose the information of the actual SWE but gain the information over a wider spatial domain. No free lunch. </a:t>
            </a:r>
          </a:p>
        </p:txBody>
      </p:sp>
      <p:sp>
        <p:nvSpPr>
          <p:cNvPr id="5" name="TextBox 4">
            <a:extLst>
              <a:ext uri="{FF2B5EF4-FFF2-40B4-BE49-F238E27FC236}">
                <a16:creationId xmlns:a16="http://schemas.microsoft.com/office/drawing/2014/main" id="{5F44526D-6631-48FD-BB03-46F8126885AF}"/>
              </a:ext>
            </a:extLst>
          </p:cNvPr>
          <p:cNvSpPr txBox="1"/>
          <p:nvPr/>
        </p:nvSpPr>
        <p:spPr>
          <a:xfrm>
            <a:off x="3205316" y="6138802"/>
            <a:ext cx="3342969" cy="369332"/>
          </a:xfrm>
          <a:prstGeom prst="rect">
            <a:avLst/>
          </a:prstGeom>
          <a:noFill/>
        </p:spPr>
        <p:txBody>
          <a:bodyPr wrap="square" rtlCol="0">
            <a:spAutoFit/>
          </a:bodyPr>
          <a:lstStyle/>
          <a:p>
            <a:pPr algn="ctr"/>
            <a:r>
              <a:rPr lang="en-US" b="1" dirty="0"/>
              <a:t>Figure: </a:t>
            </a:r>
            <a:r>
              <a:rPr lang="en-US" dirty="0"/>
              <a:t>Extrapolation results. </a:t>
            </a:r>
          </a:p>
        </p:txBody>
      </p:sp>
      <p:pic>
        <p:nvPicPr>
          <p:cNvPr id="1030" name="Picture 6">
            <a:extLst>
              <a:ext uri="{FF2B5EF4-FFF2-40B4-BE49-F238E27FC236}">
                <a16:creationId xmlns:a16="http://schemas.microsoft.com/office/drawing/2014/main" id="{FB5068BA-B728-E14D-A3C6-29A6C4A17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121" y="319088"/>
            <a:ext cx="4282972" cy="641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9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2781</Words>
  <Application>Microsoft Macintosh PowerPoint</Application>
  <PresentationFormat>Widescreen</PresentationFormat>
  <Paragraphs>212</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A Comprehensive Investigation of Machine Learning Models for Estimating Daily Snow Water Equivalent (SWE) over the Western U.S.</vt:lpstr>
      <vt:lpstr>Previous work on SWE estimation </vt:lpstr>
      <vt:lpstr>General Architecture</vt:lpstr>
      <vt:lpstr>Deep Learning Models for Time Series</vt:lpstr>
      <vt:lpstr>Training, Testing and Validation</vt:lpstr>
      <vt:lpstr>SNOTEL Prediction Results</vt:lpstr>
      <vt:lpstr>Prediction Results</vt:lpstr>
      <vt:lpstr>Extrapolation</vt:lpstr>
      <vt:lpstr>Extrapolation</vt:lpstr>
      <vt:lpstr>Projection</vt:lpstr>
      <vt:lpstr>Projection Results</vt:lpstr>
      <vt:lpstr>Projection Results</vt:lpstr>
      <vt:lpstr>Future Work</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investigation of machine learning models for estimating daily snow water equivalent over the Western U.S.</dc:title>
  <dc:creator>Duan Shiheng</dc:creator>
  <cp:lastModifiedBy>Duan Shiheng</cp:lastModifiedBy>
  <cp:revision>19</cp:revision>
  <dcterms:created xsi:type="dcterms:W3CDTF">2021-10-29T19:59:56Z</dcterms:created>
  <dcterms:modified xsi:type="dcterms:W3CDTF">2021-12-07T06:52:18Z</dcterms:modified>
</cp:coreProperties>
</file>