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9" r:id="rId6"/>
    <p:sldId id="262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AA5B3-F682-9A4A-894C-F3C5B5155F65}" v="1" dt="2021-05-28T16:21:39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heng Duan" userId="7546b04a-379b-4eec-a7c0-083d26cd7a44" providerId="ADAL" clId="{3C3AA5B3-F682-9A4A-894C-F3C5B5155F65}"/>
    <pc:docChg chg="undo custSel modSld">
      <pc:chgData name="Shiheng Duan" userId="7546b04a-379b-4eec-a7c0-083d26cd7a44" providerId="ADAL" clId="{3C3AA5B3-F682-9A4A-894C-F3C5B5155F65}" dt="2021-05-28T16:21:39.457" v="2" actId="164"/>
      <pc:docMkLst>
        <pc:docMk/>
      </pc:docMkLst>
      <pc:sldChg chg="addSp modSp mod">
        <pc:chgData name="Shiheng Duan" userId="7546b04a-379b-4eec-a7c0-083d26cd7a44" providerId="ADAL" clId="{3C3AA5B3-F682-9A4A-894C-F3C5B5155F65}" dt="2021-05-28T16:21:39.457" v="2" actId="164"/>
        <pc:sldMkLst>
          <pc:docMk/>
          <pc:sldMk cId="2389588832" sldId="259"/>
        </pc:sldMkLst>
        <pc:spChg chg="mod">
          <ac:chgData name="Shiheng Duan" userId="7546b04a-379b-4eec-a7c0-083d26cd7a44" providerId="ADAL" clId="{3C3AA5B3-F682-9A4A-894C-F3C5B5155F65}" dt="2021-05-28T16:21:22.840" v="1" actId="1076"/>
          <ac:spMkLst>
            <pc:docMk/>
            <pc:sldMk cId="2389588832" sldId="259"/>
            <ac:spMk id="3" creationId="{98EC2BD5-57A6-6C46-9D44-9EAD0476F859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47" creationId="{2E0ECA67-A330-6A48-999F-A180204F5E7B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48" creationId="{BB3E33B2-E5E7-AC41-AA0D-54746C4F9BE1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50" creationId="{254BF625-CF2A-2B4A-AC70-0A4A58437F8A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51" creationId="{A70EEADE-5FD3-3848-A392-979111935A02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53" creationId="{0B1E9328-FB56-D64B-A6B9-315A9E6976B8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54" creationId="{B6C3FDB9-7225-8640-BCEB-FD7E324FDBB8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55" creationId="{405DA5AE-822A-5A48-9756-BE3560F317A0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56" creationId="{69E9721D-F357-804A-82FA-0AB5B2234646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57" creationId="{FFC2100F-CD70-AC4B-B772-5ED29FD694C4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58" creationId="{78FEA479-ABF2-1348-ABB0-D26EA9697575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59" creationId="{DCD36D0B-24AA-1248-8A86-72549889B20A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60" creationId="{653463B0-771E-1C4A-B395-11BC2C6A9126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61" creationId="{0DB162AD-1C7D-5E4B-9A5A-FCEDC850173D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62" creationId="{0E45061C-EFA0-6C49-84BD-42B4B642C24A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63" creationId="{9006834A-05C2-9340-BD34-2A4EB2F24B0B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64" creationId="{4EB3A866-C3FF-D447-B718-CAB3BFFB51B8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65" creationId="{808564AC-CFDD-7640-88CD-7CDF51AE2C41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66" creationId="{C03AB8F1-CED4-F940-822D-A592AA773223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67" creationId="{A00203B8-ECB1-2343-9A23-8552A9E470A7}"/>
          </ac:spMkLst>
        </pc:spChg>
        <pc:spChg chg="mod">
          <ac:chgData name="Shiheng Duan" userId="7546b04a-379b-4eec-a7c0-083d26cd7a44" providerId="ADAL" clId="{3C3AA5B3-F682-9A4A-894C-F3C5B5155F65}" dt="2021-05-28T16:21:39.457" v="2" actId="164"/>
          <ac:spMkLst>
            <pc:docMk/>
            <pc:sldMk cId="2389588832" sldId="259"/>
            <ac:spMk id="68" creationId="{6A5A576F-A1C9-154B-935F-607A3F935B64}"/>
          </ac:spMkLst>
        </pc:spChg>
        <pc:grpChg chg="add mod">
          <ac:chgData name="Shiheng Duan" userId="7546b04a-379b-4eec-a7c0-083d26cd7a44" providerId="ADAL" clId="{3C3AA5B3-F682-9A4A-894C-F3C5B5155F65}" dt="2021-05-28T16:21:39.457" v="2" actId="164"/>
          <ac:grpSpMkLst>
            <pc:docMk/>
            <pc:sldMk cId="2389588832" sldId="259"/>
            <ac:grpSpMk id="4" creationId="{1E097AD7-D712-7F48-B113-5FBC23937B4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2495-0BBF-5D41-B63E-535BCCFAAA8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25925-A62B-8E48-A365-5649775F5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2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B54D5-755B-044F-A41D-2CF736977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tested five different models. Linear regression is the baseline. All neural networks for nonlinear relationships. Gated and CNN are for temporal features.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B54D5-755B-044F-A41D-2CF736977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5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B54D5-755B-044F-A41D-2CF736977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B54D5-755B-044F-A41D-2CF736977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B54D5-755B-044F-A41D-2CF7369770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1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B54D5-755B-044F-A41D-2CF736977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B54D5-755B-044F-A41D-2CF7369770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B54D5-755B-044F-A41D-2CF7369770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C24F-519C-314A-9C47-FCC7E09FB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4824-20E1-D043-A0F0-0D3D04B4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17FC-F337-094A-ACE5-071AE551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6B65-5A6F-654D-8B9C-55BB0AB2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A1F9-CFC9-714C-8E75-C1DFBB58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8D04-1441-9F48-B49A-F916C4D1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1761B-517A-144D-B7BF-EFF37442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2514-46A2-5F49-8687-328230D7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1280-7DA8-B748-BA4C-29B6AF37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7A55-3F68-954A-8D04-6C8AA45B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7A423-F31E-D144-A993-FB8C423C0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9FCCC-0E2B-084E-A2E6-A63CAAF24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65511-7A18-6143-94A6-53CB6DF6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66EDF-978B-994A-A5D6-3B4E2D76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C525-4384-5545-973A-3A9F0200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4900-A1E3-EB46-9656-BABFDAC1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6465-C545-204A-93AE-FDE815B5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0F2A-314E-4745-9FB1-883F7F23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3B67-5353-C44A-90FB-56389760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7617-8EC1-6A43-B81A-4BCA9444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C47D-8BDB-A44A-A67A-E9129ED5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1146-0636-C948-986C-29BE0FC1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0C3F-E85C-B44A-A5CF-100952D9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828D-C003-F44C-92EC-FC8E2BBC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173F-0E39-2D4A-B9B1-90524AD5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8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05C1-EAF6-0D49-80E4-D8AC7C18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6E75-E9C9-8547-A1CF-FE6C91CF1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C7C00-CE0D-F34B-961E-DC592FF1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3CD2-8613-6546-9808-9B76697C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BBED-387B-274A-B41B-5AFC3006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30403-3C15-3D4C-B73F-A5321365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C03E-48A5-7449-AFBD-852C181F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0334-5A54-D24B-8C5D-3DD35A59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080F-5DA4-4D4C-B9BD-4DAE2B4D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9DC12-7399-684C-95B7-0D4D24F02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9ED8B-695A-1441-B45A-FAA75EF5C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C3D80-2924-5145-815A-C682781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0EA05-1ECD-8445-BEB9-FBF95C5A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AB637-6EDA-E74D-8B54-F61E2F69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EF4A-E37A-DA4B-A7AA-E0DAB7C9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5C30E-552B-8A43-BA1D-50F9CC17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B9055-34A2-624C-8D70-7735B5C1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367D2-6473-F344-8743-626D269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694E4-80D4-4B43-8D84-4AD44999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F7183-97E7-1940-86DF-03F367DB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383FA-356F-864C-8A78-9FF287F1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802-87B2-3346-B0BC-37D3A17A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D2D2-8821-1A45-BAEF-B1DFF2F7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768B-EFEB-AB48-8C35-62FA4332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98195-5A2A-CA4F-A403-C8B6A00B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7285C-EE33-FE48-A9B8-91BD5DC5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E961-7A87-CA42-9957-2A4296A4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3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F646-FD37-E046-9CCA-AF5E79D2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55569-EF7C-8541-AE7D-8B23091A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13EA9-2836-334D-B712-1B9BB3B8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0EB1-4A2A-5B46-9628-443ECF7C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83430-BD45-654A-84C0-632CEB7C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F16F6-FAB6-8545-83FD-CAF0AC4A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183-4704-7747-B2FF-24953BDDB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9C3B1-B5D1-124F-A681-6F71071E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0559-5FD8-2648-8C8D-6CEBBD72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EEFD-FD0F-6A46-AD38-EC60572C7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FDFC6-FCA2-064D-9649-AFAA44F5BA2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015C-9FF3-DA40-B7C4-B1AEF6337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8EDC-14C4-434A-988E-80750843F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F183-4704-7747-B2FF-24953BDDBB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2F7C-5753-2640-A0E7-BC7FD0C7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516" y="1272746"/>
            <a:ext cx="10932967" cy="253887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Convolutional Neural Networks for Streamflow Prediction and Projection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838A4-E1A0-6A4B-B7B3-951055150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9919"/>
            <a:ext cx="9144000" cy="1025718"/>
          </a:xfrm>
        </p:spPr>
        <p:txBody>
          <a:bodyPr/>
          <a:lstStyle/>
          <a:p>
            <a:r>
              <a:rPr lang="en-US" dirty="0"/>
              <a:t>Shiheng Duan</a:t>
            </a:r>
          </a:p>
          <a:p>
            <a:r>
              <a:rPr lang="en-US" dirty="0"/>
              <a:t>April 14, 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F2A4C-2190-4541-8E6B-D5FC2295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530" y="6156238"/>
            <a:ext cx="2427997" cy="45720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E76D2F14-39A5-F846-A7A1-B72AD618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3" y="6156238"/>
            <a:ext cx="2067339" cy="4572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2DC62BE-EB84-D14A-B78C-A50FBDA6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2257AF-D49F-694A-90FF-B98173C9EEA4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90B9C-7B95-8140-A411-006C2F50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8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C26C-D2D1-4D47-9E12-6ACE20B7D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960"/>
            <a:ext cx="10515600" cy="3651842"/>
          </a:xfrm>
        </p:spPr>
        <p:txBody>
          <a:bodyPr>
            <a:normAutofit/>
          </a:bodyPr>
          <a:lstStyle/>
          <a:p>
            <a:r>
              <a:rPr lang="en-US" dirty="0"/>
              <a:t>Find out the reason of poor performance in Great Plain. </a:t>
            </a:r>
          </a:p>
          <a:p>
            <a:r>
              <a:rPr lang="en-US" dirty="0"/>
              <a:t>Use machine learning algorithms for precipitation analysis. </a:t>
            </a:r>
          </a:p>
          <a:p>
            <a:r>
              <a:rPr lang="en-US" dirty="0"/>
              <a:t>The Milton Award funding is used for a new GPU (RTX 2080Ti) which can accelerate ML models.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843C-9F8E-FB46-B6FA-1916CBC0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9F8AF-827F-DB41-991F-AC41811E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85" y="4123513"/>
            <a:ext cx="2343181" cy="22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0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D5A036-E6B7-4C46-ABE2-D7B07799E157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981C5-97CB-D644-8A7E-9BA648B4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1865-7F8E-5E44-8C29-91CF4C98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8117"/>
            <a:ext cx="10515600" cy="1013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C4FEA-119B-9044-BF58-E9BA4BD1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E7D5A-A6C7-2542-B454-F6A831E4B427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93868F-B307-7347-9A8B-7818323A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D1FB-5E80-2B4D-8C84-69B5E6D303CD}"/>
              </a:ext>
            </a:extLst>
          </p:cNvPr>
          <p:cNvSpPr txBox="1"/>
          <p:nvPr/>
        </p:nvSpPr>
        <p:spPr>
          <a:xfrm>
            <a:off x="615779" y="272715"/>
            <a:ext cx="7037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Previous work and motivation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D4A5C1-9DFF-B842-8463-36F13D21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Physical model and data-driven model: Hydrological models are slow and neural networks can be accelerated by GPU. Long-short memory (LSTM) model has been applied to hydrology prediction. </a:t>
            </a:r>
          </a:p>
          <a:p>
            <a:r>
              <a:rPr lang="en-US" sz="2400" dirty="0"/>
              <a:t>Streamflow Prediction and Projection: Prediction models with streamflow as input predictors can help improve the accuracy but cannot be used for projection. </a:t>
            </a:r>
          </a:p>
          <a:p>
            <a:r>
              <a:rPr lang="en-US" sz="2400" dirty="0"/>
              <a:t>LSTM can capture temporal features, but training is slow. CNN has been used for time series tasks in computer science. </a:t>
            </a:r>
          </a:p>
          <a:p>
            <a:r>
              <a:rPr lang="en-US" sz="2400" dirty="0"/>
              <a:t>Can we use CNN to replace LSTM and design a projection (prediction) model?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50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6B74BA-2C20-3F45-9F5A-FC97EB4A25ED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6C188-93F8-024D-8715-AACB86C6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2242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LSTM vs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2BD5-57A6-6C46-9D44-9EAD0476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to solve: Take input predictor series (meteorology forcing), generate one output (flow rate). </a:t>
            </a:r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29FB3-0AAF-B842-B88A-3EC6055C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3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5872C1-8A95-724F-AB76-7826793C3710}"/>
              </a:ext>
            </a:extLst>
          </p:cNvPr>
          <p:cNvGrpSpPr/>
          <p:nvPr/>
        </p:nvGrpSpPr>
        <p:grpSpPr>
          <a:xfrm>
            <a:off x="834339" y="3167847"/>
            <a:ext cx="3595996" cy="2350446"/>
            <a:chOff x="834339" y="3167847"/>
            <a:chExt cx="3595996" cy="235044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45E0678-676B-6943-A758-C0CD6772EBEA}"/>
                </a:ext>
              </a:extLst>
            </p:cNvPr>
            <p:cNvSpPr/>
            <p:nvPr/>
          </p:nvSpPr>
          <p:spPr>
            <a:xfrm>
              <a:off x="834339" y="3716362"/>
              <a:ext cx="3595996" cy="1237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192016-F987-7443-84DC-2F23225E1FB3}"/>
                </a:ext>
              </a:extLst>
            </p:cNvPr>
            <p:cNvSpPr/>
            <p:nvPr/>
          </p:nvSpPr>
          <p:spPr>
            <a:xfrm>
              <a:off x="1171253" y="5118915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30000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ED8D33-D78C-C044-A2A7-E0FD804EE28C}"/>
                </a:ext>
              </a:extLst>
            </p:cNvPr>
            <p:cNvSpPr/>
            <p:nvPr/>
          </p:nvSpPr>
          <p:spPr>
            <a:xfrm>
              <a:off x="1927937" y="5118915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F08D0-40BB-ED43-BB63-2ABDB675B56E}"/>
                </a:ext>
              </a:extLst>
            </p:cNvPr>
            <p:cNvSpPr/>
            <p:nvPr/>
          </p:nvSpPr>
          <p:spPr>
            <a:xfrm>
              <a:off x="2684621" y="5118915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30000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BC45F5-A897-E746-8180-AECC8E5F31FE}"/>
                </a:ext>
              </a:extLst>
            </p:cNvPr>
            <p:cNvSpPr/>
            <p:nvPr/>
          </p:nvSpPr>
          <p:spPr>
            <a:xfrm>
              <a:off x="3441305" y="5118915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30000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3B8092-5AAF-1044-9EAA-DC7FE993FB37}"/>
                </a:ext>
              </a:extLst>
            </p:cNvPr>
            <p:cNvSpPr/>
            <p:nvPr/>
          </p:nvSpPr>
          <p:spPr>
            <a:xfrm>
              <a:off x="1171253" y="4128927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8FC606-C2C1-BF40-A7F5-27519A1FA165}"/>
                </a:ext>
              </a:extLst>
            </p:cNvPr>
            <p:cNvSpPr/>
            <p:nvPr/>
          </p:nvSpPr>
          <p:spPr>
            <a:xfrm>
              <a:off x="1927937" y="4128927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29E518-345E-1445-9B05-6D07569B912E}"/>
                </a:ext>
              </a:extLst>
            </p:cNvPr>
            <p:cNvSpPr/>
            <p:nvPr/>
          </p:nvSpPr>
          <p:spPr>
            <a:xfrm>
              <a:off x="2684621" y="4128927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C1A5CE-3D7A-5747-8766-D78A81A33E16}"/>
                </a:ext>
              </a:extLst>
            </p:cNvPr>
            <p:cNvSpPr/>
            <p:nvPr/>
          </p:nvSpPr>
          <p:spPr>
            <a:xfrm>
              <a:off x="3441304" y="4128927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864BA3-3A5B-3548-884A-ED686120A02F}"/>
                </a:ext>
              </a:extLst>
            </p:cNvPr>
            <p:cNvSpPr/>
            <p:nvPr/>
          </p:nvSpPr>
          <p:spPr>
            <a:xfrm>
              <a:off x="1171252" y="3167847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300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D15617-6444-7543-A0EE-15C20B73CAB6}"/>
                </a:ext>
              </a:extLst>
            </p:cNvPr>
            <p:cNvSpPr/>
            <p:nvPr/>
          </p:nvSpPr>
          <p:spPr>
            <a:xfrm>
              <a:off x="1927936" y="3167847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0ECC13-745F-754A-BECA-2E01B7E1006B}"/>
                </a:ext>
              </a:extLst>
            </p:cNvPr>
            <p:cNvSpPr/>
            <p:nvPr/>
          </p:nvSpPr>
          <p:spPr>
            <a:xfrm>
              <a:off x="2684620" y="3167847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30000" dirty="0"/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F73F6-4D69-CB4D-A376-36CE9F14A902}"/>
                </a:ext>
              </a:extLst>
            </p:cNvPr>
            <p:cNvSpPr/>
            <p:nvPr/>
          </p:nvSpPr>
          <p:spPr>
            <a:xfrm>
              <a:off x="3441304" y="3167847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30000" dirty="0"/>
                <a:t>4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0B9A50-6A41-C24F-A303-957C8AB39D42}"/>
                </a:ext>
              </a:extLst>
            </p:cNvPr>
            <p:cNvCxnSpPr>
              <a:stCxn id="8" idx="0"/>
              <a:endCxn id="13" idx="2"/>
            </p:cNvCxnSpPr>
            <p:nvPr/>
          </p:nvCxnSpPr>
          <p:spPr>
            <a:xfrm flipV="1">
              <a:off x="1383069" y="4528305"/>
              <a:ext cx="0" cy="590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F6047E-EDE0-2E4C-9AF9-27983B956069}"/>
                </a:ext>
              </a:extLst>
            </p:cNvPr>
            <p:cNvCxnSpPr>
              <a:cxnSpLocks/>
              <a:stCxn id="10" idx="0"/>
              <a:endCxn id="14" idx="2"/>
            </p:cNvCxnSpPr>
            <p:nvPr/>
          </p:nvCxnSpPr>
          <p:spPr>
            <a:xfrm flipV="1">
              <a:off x="2139753" y="4528305"/>
              <a:ext cx="0" cy="590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7002FA-5B03-DD44-82DB-C78DF75231CF}"/>
                </a:ext>
              </a:extLst>
            </p:cNvPr>
            <p:cNvCxnSpPr>
              <a:cxnSpLocks/>
              <a:stCxn id="11" idx="0"/>
              <a:endCxn id="15" idx="2"/>
            </p:cNvCxnSpPr>
            <p:nvPr/>
          </p:nvCxnSpPr>
          <p:spPr>
            <a:xfrm flipV="1">
              <a:off x="2896437" y="4528305"/>
              <a:ext cx="0" cy="590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46A92BE-3E44-4A48-AEFF-55AD66D67604}"/>
                </a:ext>
              </a:extLst>
            </p:cNvPr>
            <p:cNvCxnSpPr>
              <a:cxnSpLocks/>
              <a:stCxn id="12" idx="0"/>
              <a:endCxn id="16" idx="2"/>
            </p:cNvCxnSpPr>
            <p:nvPr/>
          </p:nvCxnSpPr>
          <p:spPr>
            <a:xfrm flipH="1" flipV="1">
              <a:off x="3653120" y="4528305"/>
              <a:ext cx="1" cy="590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925323-F6F0-9A45-8E2F-88B5AB7E527B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 flipH="1" flipV="1">
              <a:off x="1383068" y="3567225"/>
              <a:ext cx="1" cy="561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D9D8A03-05B1-2244-822B-5B91E01F10DE}"/>
                </a:ext>
              </a:extLst>
            </p:cNvPr>
            <p:cNvCxnSpPr>
              <a:cxnSpLocks/>
              <a:stCxn id="14" idx="0"/>
              <a:endCxn id="18" idx="2"/>
            </p:cNvCxnSpPr>
            <p:nvPr/>
          </p:nvCxnSpPr>
          <p:spPr>
            <a:xfrm flipH="1" flipV="1">
              <a:off x="2139752" y="3567225"/>
              <a:ext cx="1" cy="561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E5FBEAB-0FCA-2843-969A-C460BFEC0389}"/>
                </a:ext>
              </a:extLst>
            </p:cNvPr>
            <p:cNvCxnSpPr>
              <a:cxnSpLocks/>
              <a:stCxn id="15" idx="0"/>
              <a:endCxn id="19" idx="2"/>
            </p:cNvCxnSpPr>
            <p:nvPr/>
          </p:nvCxnSpPr>
          <p:spPr>
            <a:xfrm flipH="1" flipV="1">
              <a:off x="2896436" y="3567225"/>
              <a:ext cx="1" cy="561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E2A441-527B-1248-B252-D02433CBD9CB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flipV="1">
              <a:off x="3653120" y="3567225"/>
              <a:ext cx="0" cy="561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F222B94-9CD0-9B4C-BB3C-688F1A93854C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108252" y="4328616"/>
              <a:ext cx="3330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BF5A377-65EC-E240-8560-B8D8B34C684A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2351568" y="4328616"/>
              <a:ext cx="3330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5F9FD8-940B-A34D-8395-7CA6E85B3BCC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1594884" y="4328616"/>
              <a:ext cx="3330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97AD7-D712-7F48-B113-5FBC23937B42}"/>
              </a:ext>
            </a:extLst>
          </p:cNvPr>
          <p:cNvGrpSpPr/>
          <p:nvPr/>
        </p:nvGrpSpPr>
        <p:grpSpPr>
          <a:xfrm>
            <a:off x="6986429" y="2991790"/>
            <a:ext cx="3842043" cy="2639520"/>
            <a:chOff x="6986429" y="2991790"/>
            <a:chExt cx="3842043" cy="26395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1E9328-FB56-D64B-A6B9-315A9E6976B8}"/>
                </a:ext>
              </a:extLst>
            </p:cNvPr>
            <p:cNvSpPr/>
            <p:nvPr/>
          </p:nvSpPr>
          <p:spPr>
            <a:xfrm>
              <a:off x="7570379" y="5231932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30000" dirty="0"/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6C3FDB9-7225-8640-BCEB-FD7E324FDBB8}"/>
                </a:ext>
              </a:extLst>
            </p:cNvPr>
            <p:cNvSpPr/>
            <p:nvPr/>
          </p:nvSpPr>
          <p:spPr>
            <a:xfrm>
              <a:off x="8327063" y="5231932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05DA5AE-822A-5A48-9756-BE3560F317A0}"/>
                </a:ext>
              </a:extLst>
            </p:cNvPr>
            <p:cNvSpPr/>
            <p:nvPr/>
          </p:nvSpPr>
          <p:spPr>
            <a:xfrm>
              <a:off x="9083747" y="5231932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30000" dirty="0"/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E9721D-F357-804A-82FA-0AB5B2234646}"/>
                </a:ext>
              </a:extLst>
            </p:cNvPr>
            <p:cNvSpPr/>
            <p:nvPr/>
          </p:nvSpPr>
          <p:spPr>
            <a:xfrm>
              <a:off x="9840431" y="5231932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30000" dirty="0"/>
                <a:t>4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FFC2100F-CD70-AC4B-B772-5ED29FD694C4}"/>
                </a:ext>
              </a:extLst>
            </p:cNvPr>
            <p:cNvSpPr/>
            <p:nvPr/>
          </p:nvSpPr>
          <p:spPr>
            <a:xfrm>
              <a:off x="7005968" y="4613747"/>
              <a:ext cx="1552452" cy="46666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78FEA479-ABF2-1348-ABB0-D26EA9697575}"/>
                </a:ext>
              </a:extLst>
            </p:cNvPr>
            <p:cNvSpPr/>
            <p:nvPr/>
          </p:nvSpPr>
          <p:spPr>
            <a:xfrm>
              <a:off x="7834374" y="4613747"/>
              <a:ext cx="1552452" cy="46666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DCD36D0B-24AA-1248-8A86-72549889B20A}"/>
                </a:ext>
              </a:extLst>
            </p:cNvPr>
            <p:cNvSpPr/>
            <p:nvPr/>
          </p:nvSpPr>
          <p:spPr>
            <a:xfrm>
              <a:off x="8519336" y="4607746"/>
              <a:ext cx="1552452" cy="46666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653463B0-771E-1C4A-B395-11BC2C6A9126}"/>
                </a:ext>
              </a:extLst>
            </p:cNvPr>
            <p:cNvSpPr/>
            <p:nvPr/>
          </p:nvSpPr>
          <p:spPr>
            <a:xfrm>
              <a:off x="9276020" y="4611044"/>
              <a:ext cx="1552452" cy="46666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B162AD-1C7D-5E4B-9A5A-FCEDC850173D}"/>
                </a:ext>
              </a:extLst>
            </p:cNvPr>
            <p:cNvSpPr/>
            <p:nvPr/>
          </p:nvSpPr>
          <p:spPr>
            <a:xfrm>
              <a:off x="7570379" y="4114043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30000" dirty="0"/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45061C-EFA0-6C49-84BD-42B4B642C24A}"/>
                </a:ext>
              </a:extLst>
            </p:cNvPr>
            <p:cNvSpPr/>
            <p:nvPr/>
          </p:nvSpPr>
          <p:spPr>
            <a:xfrm>
              <a:off x="8327063" y="4114043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006834A-05C2-9340-BD34-2A4EB2F24B0B}"/>
                </a:ext>
              </a:extLst>
            </p:cNvPr>
            <p:cNvSpPr/>
            <p:nvPr/>
          </p:nvSpPr>
          <p:spPr>
            <a:xfrm>
              <a:off x="9083747" y="4114043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30000" dirty="0"/>
                <a:t>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B3A866-C3FF-D447-B718-CAB3BFFB51B8}"/>
                </a:ext>
              </a:extLst>
            </p:cNvPr>
            <p:cNvSpPr/>
            <p:nvPr/>
          </p:nvSpPr>
          <p:spPr>
            <a:xfrm>
              <a:off x="9840431" y="4114043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30000" dirty="0"/>
                <a:t>4</a:t>
              </a: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808564AC-CFDD-7640-88CD-7CDF51AE2C41}"/>
                </a:ext>
              </a:extLst>
            </p:cNvPr>
            <p:cNvSpPr/>
            <p:nvPr/>
          </p:nvSpPr>
          <p:spPr>
            <a:xfrm>
              <a:off x="6986429" y="3488791"/>
              <a:ext cx="1552452" cy="46666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C03AB8F1-CED4-F940-822D-A592AA773223}"/>
                </a:ext>
              </a:extLst>
            </p:cNvPr>
            <p:cNvSpPr/>
            <p:nvPr/>
          </p:nvSpPr>
          <p:spPr>
            <a:xfrm>
              <a:off x="7814835" y="3488791"/>
              <a:ext cx="1552452" cy="46666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A00203B8-ECB1-2343-9A23-8552A9E470A7}"/>
                </a:ext>
              </a:extLst>
            </p:cNvPr>
            <p:cNvSpPr/>
            <p:nvPr/>
          </p:nvSpPr>
          <p:spPr>
            <a:xfrm>
              <a:off x="8499797" y="3482790"/>
              <a:ext cx="1552452" cy="46666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6A5A576F-A1C9-154B-935F-607A3F935B64}"/>
                </a:ext>
              </a:extLst>
            </p:cNvPr>
            <p:cNvSpPr/>
            <p:nvPr/>
          </p:nvSpPr>
          <p:spPr>
            <a:xfrm>
              <a:off x="9256481" y="3486088"/>
              <a:ext cx="1552452" cy="46666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0ECA67-A330-6A48-999F-A180204F5E7B}"/>
                </a:ext>
              </a:extLst>
            </p:cNvPr>
            <p:cNvSpPr/>
            <p:nvPr/>
          </p:nvSpPr>
          <p:spPr>
            <a:xfrm>
              <a:off x="7570379" y="2991790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30000" dirty="0"/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B3E33B2-E5E7-AC41-AA0D-54746C4F9BE1}"/>
                </a:ext>
              </a:extLst>
            </p:cNvPr>
            <p:cNvSpPr/>
            <p:nvPr/>
          </p:nvSpPr>
          <p:spPr>
            <a:xfrm>
              <a:off x="8327063" y="2991790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4BF625-CF2A-2B4A-AC70-0A4A58437F8A}"/>
                </a:ext>
              </a:extLst>
            </p:cNvPr>
            <p:cNvSpPr/>
            <p:nvPr/>
          </p:nvSpPr>
          <p:spPr>
            <a:xfrm>
              <a:off x="9083747" y="2991790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30000" dirty="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0EEADE-5FD3-3848-A392-979111935A02}"/>
                </a:ext>
              </a:extLst>
            </p:cNvPr>
            <p:cNvSpPr/>
            <p:nvPr/>
          </p:nvSpPr>
          <p:spPr>
            <a:xfrm>
              <a:off x="9840431" y="2991790"/>
              <a:ext cx="423631" cy="3993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30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5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E7D5A-A6C7-2542-B454-F6A831E4B427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93868F-B307-7347-9A8B-7818323A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D1FB-5E80-2B4D-8C84-69B5E6D303CD}"/>
              </a:ext>
            </a:extLst>
          </p:cNvPr>
          <p:cNvSpPr txBox="1"/>
          <p:nvPr/>
        </p:nvSpPr>
        <p:spPr>
          <a:xfrm>
            <a:off x="615779" y="272715"/>
            <a:ext cx="3887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Projection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DD4A5C1-9DFF-B842-8463-36F13D214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selected 20 basins in California from CAMELs dataset (Catchment Attributes for Large-Samples Studies). Projection forcing data is from LOCA (Localized Constructed Analogs), which provides downscaled data from four climate models (CanESM2, MIROC5, HadGEM2-ES and CNRM-CM5)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−364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−364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−364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Local model is trained separately for each basin. There are 9636 training samples and 2419 testing samples. NSE (Nash-Sutcliffe coefficient) is used to evaluate the performance. The loss function is set to 1-NSE.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DD4A5C1-9DFF-B842-8463-36F13D214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44" t="-1744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0D5D299-A0A2-D44A-803B-9B745909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26" y="4881032"/>
            <a:ext cx="3848100" cy="1092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8DD58B-46A7-2E43-9270-AB1E61D6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64" y="1276370"/>
            <a:ext cx="7972924" cy="544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2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E7D5A-A6C7-2542-B454-F6A831E4B427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93868F-B307-7347-9A8B-7818323A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D1FB-5E80-2B4D-8C84-69B5E6D303CD}"/>
              </a:ext>
            </a:extLst>
          </p:cNvPr>
          <p:cNvSpPr txBox="1"/>
          <p:nvPr/>
        </p:nvSpPr>
        <p:spPr>
          <a:xfrm>
            <a:off x="615779" y="272715"/>
            <a:ext cx="4007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Prediction Result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D4A5C1-9DFF-B842-8463-36F13D21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419"/>
            <a:ext cx="4776885" cy="4671931"/>
          </a:xfrm>
        </p:spPr>
        <p:txBody>
          <a:bodyPr>
            <a:normAutofit/>
          </a:bodyPr>
          <a:lstStyle/>
          <a:p>
            <a:r>
              <a:rPr lang="en-US" sz="2400" dirty="0"/>
              <a:t>Ensemble: train each model 10 times. </a:t>
            </a:r>
          </a:p>
          <a:p>
            <a:r>
              <a:rPr lang="en-US" sz="2400" dirty="0"/>
              <a:t>Generally, TCNN and LSTM is better than linear regression and ANN. </a:t>
            </a:r>
          </a:p>
          <a:p>
            <a:r>
              <a:rPr lang="en-US" sz="2400" dirty="0"/>
              <a:t>TCNN can achieve comparable performance to LSTM.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F81281-9E04-904D-9B8F-A0FB60BC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1408153"/>
            <a:ext cx="5615085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C1E4412-B3E8-9240-9EB8-65F239152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32156"/>
              </p:ext>
            </p:extLst>
          </p:nvPr>
        </p:nvGraphicFramePr>
        <p:xfrm>
          <a:off x="622950" y="4364017"/>
          <a:ext cx="52318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15">
                  <a:extLst>
                    <a:ext uri="{9D8B030D-6E8A-4147-A177-3AD203B41FA5}">
                      <a16:colId xmlns:a16="http://schemas.microsoft.com/office/drawing/2014/main" val="2299266154"/>
                    </a:ext>
                  </a:extLst>
                </a:gridCol>
                <a:gridCol w="2615915">
                  <a:extLst>
                    <a:ext uri="{9D8B030D-6E8A-4147-A177-3AD203B41FA5}">
                      <a16:colId xmlns:a16="http://schemas.microsoft.com/office/drawing/2014/main" val="349399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8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9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Stacked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One-layer LSTM (256)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One-layer LSTM (370)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7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E7D5A-A6C7-2542-B454-F6A831E4B427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93868F-B307-7347-9A8B-7818323A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D1FB-5E80-2B4D-8C84-69B5E6D303CD}"/>
              </a:ext>
            </a:extLst>
          </p:cNvPr>
          <p:cNvSpPr txBox="1"/>
          <p:nvPr/>
        </p:nvSpPr>
        <p:spPr>
          <a:xfrm>
            <a:off x="615779" y="272715"/>
            <a:ext cx="3972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Projection Result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D4A5C1-9DFF-B842-8463-36F13D21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8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Historical climatology shows the result forced by LOCA historical data. Compared with USGS observations, most basins tend to match well.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646296-8B85-CE49-B343-5E474F2B7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997" y="1408153"/>
            <a:ext cx="7292955" cy="544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5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E7D5A-A6C7-2542-B454-F6A831E4B427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93868F-B307-7347-9A8B-7818323A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D1FB-5E80-2B4D-8C84-69B5E6D303CD}"/>
              </a:ext>
            </a:extLst>
          </p:cNvPr>
          <p:cNvSpPr txBox="1"/>
          <p:nvPr/>
        </p:nvSpPr>
        <p:spPr>
          <a:xfrm>
            <a:off x="615779" y="272715"/>
            <a:ext cx="3972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Projection Result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D4A5C1-9DFF-B842-8463-36F13D21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818322" cy="4530725"/>
          </a:xfrm>
        </p:spPr>
        <p:txBody>
          <a:bodyPr>
            <a:normAutofit/>
          </a:bodyPr>
          <a:lstStyle/>
          <a:p>
            <a:r>
              <a:rPr lang="en-US" sz="2400" dirty="0"/>
              <a:t>Projection FDC (flow duration curve) shows the result forced by LOCA data at the end of the century. </a:t>
            </a:r>
          </a:p>
          <a:p>
            <a:r>
              <a:rPr lang="en-US" sz="2400" dirty="0"/>
              <a:t>The x axis is the probability and y axis is the flow rate. In general, large flow rate corresponds to low probability. </a:t>
            </a:r>
          </a:p>
          <a:p>
            <a:r>
              <a:rPr lang="en-US" sz="2400" dirty="0"/>
              <a:t> The projections generally indicate that higher streamflow become more probable, and the peak flow rate will be higher, except for SN.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EA27A0-884C-9B4D-90C4-3C6B787D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1408176"/>
            <a:ext cx="5861084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3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E7D5A-A6C7-2542-B454-F6A831E4B427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93868F-B307-7347-9A8B-7818323A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D1FB-5E80-2B4D-8C84-69B5E6D303CD}"/>
              </a:ext>
            </a:extLst>
          </p:cNvPr>
          <p:cNvSpPr txBox="1"/>
          <p:nvPr/>
        </p:nvSpPr>
        <p:spPr>
          <a:xfrm>
            <a:off x="615779" y="272715"/>
            <a:ext cx="5303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Projection Decompose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D4A5C1-9DFF-B842-8463-36F13D21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9" y="1527745"/>
            <a:ext cx="5303440" cy="1411706"/>
          </a:xfrm>
        </p:spPr>
        <p:txBody>
          <a:bodyPr>
            <a:normAutofit/>
          </a:bodyPr>
          <a:lstStyle/>
          <a:p>
            <a:r>
              <a:rPr lang="en-US" sz="2400" dirty="0"/>
              <a:t>The change in streamflow can be decomposed into response of precipitation, solar radiation and temperature.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BF386C-ACAB-5446-9EB1-30527B4B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19" y="1408176"/>
            <a:ext cx="6078068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38C587-C909-9740-9E91-2175ED6D62F6}"/>
              </a:ext>
            </a:extLst>
          </p:cNvPr>
          <p:cNvSpPr txBox="1"/>
          <p:nvPr/>
        </p:nvSpPr>
        <p:spPr>
          <a:xfrm>
            <a:off x="1637414" y="43274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9364EC-53B7-2146-A70D-393EF2384FF6}"/>
              </a:ext>
            </a:extLst>
          </p:cNvPr>
          <p:cNvSpPr txBox="1">
            <a:spLocks/>
          </p:cNvSpPr>
          <p:nvPr/>
        </p:nvSpPr>
        <p:spPr>
          <a:xfrm>
            <a:off x="615779" y="5049052"/>
            <a:ext cx="5303440" cy="114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reduce noise from daily streamflow, the monthly averaged streamflow is used for decomposition.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1C90E9-3F56-2C48-8C17-5106BB8C0CF5}"/>
                  </a:ext>
                </a:extLst>
              </p:cNvPr>
              <p:cNvSpPr txBox="1"/>
              <p:nvPr/>
            </p:nvSpPr>
            <p:spPr>
              <a:xfrm>
                <a:off x="1574177" y="3059043"/>
                <a:ext cx="3346365" cy="183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ʹ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ʹ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ʹ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𝑃𝑇𝑆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ʹ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ʹ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ʹ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𝑃𝑇𝑆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𝑃𝑇𝑆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1C90E9-3F56-2C48-8C17-5106BB8C0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177" y="3059043"/>
                <a:ext cx="3346365" cy="1831527"/>
              </a:xfrm>
              <a:prstGeom prst="rect">
                <a:avLst/>
              </a:prstGeom>
              <a:blipFill>
                <a:blip r:embed="rId4"/>
                <a:stretch>
                  <a:fillRect l="-377" r="-150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7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E7D5A-A6C7-2542-B454-F6A831E4B427}"/>
              </a:ext>
            </a:extLst>
          </p:cNvPr>
          <p:cNvSpPr/>
          <p:nvPr/>
        </p:nvSpPr>
        <p:spPr>
          <a:xfrm>
            <a:off x="0" y="-3552"/>
            <a:ext cx="12188952" cy="1411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93868F-B307-7347-9A8B-7818323A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E261-BC72-6E40-8D9B-22DFCE6BBC9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D1FB-5E80-2B4D-8C84-69B5E6D303CD}"/>
              </a:ext>
            </a:extLst>
          </p:cNvPr>
          <p:cNvSpPr txBox="1"/>
          <p:nvPr/>
        </p:nvSpPr>
        <p:spPr>
          <a:xfrm>
            <a:off x="615779" y="272715"/>
            <a:ext cx="6335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Prediction intercomparison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D4A5C1-9DFF-B842-8463-36F13D21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818322" cy="4530726"/>
          </a:xfrm>
        </p:spPr>
        <p:txBody>
          <a:bodyPr>
            <a:normAutofit/>
          </a:bodyPr>
          <a:lstStyle/>
          <a:p>
            <a:r>
              <a:rPr lang="en-US" sz="2400" dirty="0"/>
              <a:t>Local model can not be too complex because of limited available samples. </a:t>
            </a:r>
          </a:p>
          <a:p>
            <a:r>
              <a:rPr lang="en-US" sz="2400" dirty="0"/>
              <a:t>With more forcing data, the prediction accuracy will increase. </a:t>
            </a:r>
          </a:p>
          <a:p>
            <a:r>
              <a:rPr lang="en-US" sz="2400" dirty="0"/>
              <a:t>We intend to compare TCNN, self-attention with LSTM in continental scale. </a:t>
            </a:r>
          </a:p>
          <a:p>
            <a:r>
              <a:rPr lang="en-US" sz="2400" dirty="0"/>
              <a:t>All models are trained with precipitation, temperature (min and max), vapor pressure from three different forcing sets.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8C587-C909-9740-9E91-2175ED6D62F6}"/>
              </a:ext>
            </a:extLst>
          </p:cNvPr>
          <p:cNvSpPr txBox="1"/>
          <p:nvPr/>
        </p:nvSpPr>
        <p:spPr>
          <a:xfrm>
            <a:off x="1637414" y="43274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2A5FE9B7-4D34-7941-8310-8CFCFE14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21" y="1973834"/>
            <a:ext cx="5984960" cy="42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680</Words>
  <Application>Microsoft Macintosh PowerPoint</Application>
  <PresentationFormat>Widescreen</PresentationFormat>
  <Paragraphs>98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Using Convolutional Neural Networks for Streamflow Prediction and Projection</vt:lpstr>
      <vt:lpstr>PowerPoint Presentation</vt:lpstr>
      <vt:lpstr>LSTM vs 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 Shiheng</dc:creator>
  <cp:lastModifiedBy>Duan Shiheng</cp:lastModifiedBy>
  <cp:revision>24</cp:revision>
  <dcterms:created xsi:type="dcterms:W3CDTF">2021-04-09T07:14:46Z</dcterms:created>
  <dcterms:modified xsi:type="dcterms:W3CDTF">2021-05-28T16:21:52Z</dcterms:modified>
</cp:coreProperties>
</file>