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57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EF740-DEC9-4164-9F12-A661BAE534D1}" type="datetimeFigureOut">
              <a:rPr lang="fr-FR" smtClean="0"/>
              <a:t>27/09/2016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C1F2-7A67-4E1A-90FE-88BC2B09C0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0437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EF740-DEC9-4164-9F12-A661BAE534D1}" type="datetimeFigureOut">
              <a:rPr lang="fr-FR" smtClean="0"/>
              <a:t>27/09/2016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C1F2-7A67-4E1A-90FE-88BC2B09C0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8672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EF740-DEC9-4164-9F12-A661BAE534D1}" type="datetimeFigureOut">
              <a:rPr lang="fr-FR" smtClean="0"/>
              <a:t>27/09/2016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C1F2-7A67-4E1A-90FE-88BC2B09C0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552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EF740-DEC9-4164-9F12-A661BAE534D1}" type="datetimeFigureOut">
              <a:rPr lang="fr-FR" smtClean="0"/>
              <a:t>27/09/2016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C1F2-7A67-4E1A-90FE-88BC2B09C0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2596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EF740-DEC9-4164-9F12-A661BAE534D1}" type="datetimeFigureOut">
              <a:rPr lang="fr-FR" smtClean="0"/>
              <a:t>27/09/2016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C1F2-7A67-4E1A-90FE-88BC2B09C0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2016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EF740-DEC9-4164-9F12-A661BAE534D1}" type="datetimeFigureOut">
              <a:rPr lang="fr-FR" smtClean="0"/>
              <a:t>27/09/2016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C1F2-7A67-4E1A-90FE-88BC2B09C0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248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EF740-DEC9-4164-9F12-A661BAE534D1}" type="datetimeFigureOut">
              <a:rPr lang="fr-FR" smtClean="0"/>
              <a:t>27/09/2016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C1F2-7A67-4E1A-90FE-88BC2B09C0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6478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EF740-DEC9-4164-9F12-A661BAE534D1}" type="datetimeFigureOut">
              <a:rPr lang="fr-FR" smtClean="0"/>
              <a:t>27/09/2016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C1F2-7A67-4E1A-90FE-88BC2B09C0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5422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EF740-DEC9-4164-9F12-A661BAE534D1}" type="datetimeFigureOut">
              <a:rPr lang="fr-FR" smtClean="0"/>
              <a:t>27/09/2016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C1F2-7A67-4E1A-90FE-88BC2B09C0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9768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EF740-DEC9-4164-9F12-A661BAE534D1}" type="datetimeFigureOut">
              <a:rPr lang="fr-FR" smtClean="0"/>
              <a:t>27/09/2016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C1F2-7A67-4E1A-90FE-88BC2B09C0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8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EF740-DEC9-4164-9F12-A661BAE534D1}" type="datetimeFigureOut">
              <a:rPr lang="fr-FR" smtClean="0"/>
              <a:t>27/09/2016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C1F2-7A67-4E1A-90FE-88BC2B09C0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8413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EF740-DEC9-4164-9F12-A661BAE534D1}" type="datetimeFigureOut">
              <a:rPr lang="fr-FR" smtClean="0"/>
              <a:t>27/09/2016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FC1F2-7A67-4E1A-90FE-88BC2B09C0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076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847210" y="5109987"/>
            <a:ext cx="5043920" cy="864096"/>
          </a:xfrm>
        </p:spPr>
        <p:txBody>
          <a:bodyPr>
            <a:noAutofit/>
          </a:bodyPr>
          <a:lstStyle/>
          <a:p>
            <a:pPr algn="l"/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gnika Negative" pitchFamily="2" charset="0"/>
              </a:rPr>
              <a:t>Présentation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Signika Negative" pitchFamily="2" charset="0"/>
              </a:rPr>
              <a:t> du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gnika Negative" pitchFamily="2" charset="0"/>
              </a:rPr>
              <a:t>logiciel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Signika Negative" pitchFamily="2" charset="0"/>
              </a:rPr>
              <a:t> GIT avec les commandes de base &amp; les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gnika Negative" pitchFamily="2" charset="0"/>
              </a:rPr>
              <a:t>règles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Signika Negative" pitchFamily="2" charset="0"/>
              </a:rPr>
              <a:t> pratiques du projet EZ.</a:t>
            </a:r>
            <a:endParaRPr lang="en-US" sz="1800" dirty="0">
              <a:solidFill>
                <a:srgbClr val="F5C24C"/>
              </a:solidFill>
              <a:latin typeface="Signika Negative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19132" y="3612772"/>
            <a:ext cx="970137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800" b="1" spc="-150" dirty="0">
                <a:solidFill>
                  <a:srgbClr val="F5C24C"/>
                </a:solidFill>
                <a:latin typeface="Signika Negative" pitchFamily="2" charset="0"/>
                <a:ea typeface="Franchise" pitchFamily="49" charset="0"/>
              </a:rPr>
              <a:t>*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089269" y="4044820"/>
            <a:ext cx="10278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1173645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3710609"/>
            <a:ext cx="12192000" cy="980660"/>
          </a:xfrm>
          <a:prstGeom prst="rect">
            <a:avLst/>
          </a:prstGeom>
          <a:pattFill prst="pct90">
            <a:fgClr>
              <a:srgbClr val="F5C24C"/>
            </a:fgClr>
            <a:bgClr>
              <a:srgbClr val="FFCC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LES COMMANDES DE BASE DE GIT</a:t>
            </a:r>
          </a:p>
        </p:txBody>
      </p:sp>
      <p:sp>
        <p:nvSpPr>
          <p:cNvPr id="16" name="Isosceles Triangle 17"/>
          <p:cNvSpPr/>
          <p:nvPr/>
        </p:nvSpPr>
        <p:spPr>
          <a:xfrm flipH="1">
            <a:off x="5787737" y="2592852"/>
            <a:ext cx="1765828" cy="1117757"/>
          </a:xfrm>
          <a:prstGeom prst="triangle">
            <a:avLst/>
          </a:prstGeom>
          <a:solidFill>
            <a:schemeClr val="tx1">
              <a:lumMod val="50000"/>
              <a:lumOff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9"/>
          <p:cNvSpPr/>
          <p:nvPr/>
        </p:nvSpPr>
        <p:spPr>
          <a:xfrm flipH="1">
            <a:off x="4779980" y="2270449"/>
            <a:ext cx="1890671" cy="1440160"/>
          </a:xfrm>
          <a:prstGeom prst="triangle">
            <a:avLst/>
          </a:prstGeom>
          <a:solidFill>
            <a:srgbClr val="F5C24C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20"/>
          <p:cNvSpPr/>
          <p:nvPr/>
        </p:nvSpPr>
        <p:spPr>
          <a:xfrm flipH="1">
            <a:off x="3974339" y="3019566"/>
            <a:ext cx="1645338" cy="691043"/>
          </a:xfrm>
          <a:prstGeom prst="triangle">
            <a:avLst/>
          </a:prstGeom>
          <a:solidFill>
            <a:schemeClr val="bg1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21"/>
          <p:cNvSpPr/>
          <p:nvPr/>
        </p:nvSpPr>
        <p:spPr>
          <a:xfrm flipH="1">
            <a:off x="2963973" y="3151730"/>
            <a:ext cx="1709556" cy="558879"/>
          </a:xfrm>
          <a:prstGeom prst="triangle">
            <a:avLst/>
          </a:prstGeom>
          <a:solidFill>
            <a:srgbClr val="F5C24C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8"/>
          <p:cNvSpPr/>
          <p:nvPr/>
        </p:nvSpPr>
        <p:spPr>
          <a:xfrm flipH="1">
            <a:off x="6561342" y="3019566"/>
            <a:ext cx="1709556" cy="691043"/>
          </a:xfrm>
          <a:prstGeom prst="triangle">
            <a:avLst/>
          </a:prstGeom>
          <a:solidFill>
            <a:srgbClr val="F5C24C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14"/>
          <p:cNvSpPr/>
          <p:nvPr/>
        </p:nvSpPr>
        <p:spPr>
          <a:xfrm flipH="1">
            <a:off x="7501787" y="3151730"/>
            <a:ext cx="1709556" cy="558879"/>
          </a:xfrm>
          <a:prstGeom prst="triangle">
            <a:avLst/>
          </a:prstGeom>
          <a:solidFill>
            <a:schemeClr val="tx1">
              <a:lumMod val="50000"/>
              <a:lumOff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Off-page Connector 39"/>
          <p:cNvSpPr/>
          <p:nvPr/>
        </p:nvSpPr>
        <p:spPr>
          <a:xfrm>
            <a:off x="11526791" y="122379"/>
            <a:ext cx="505685" cy="316204"/>
          </a:xfrm>
          <a:prstGeom prst="flowChartOffpageConnector">
            <a:avLst/>
          </a:prstGeom>
          <a:solidFill>
            <a:schemeClr val="tx1">
              <a:lumMod val="65000"/>
              <a:lumOff val="3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b="1" dirty="0"/>
              <a:t>9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03971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1040917" y="665312"/>
            <a:ext cx="9823580" cy="603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spc="-150" dirty="0">
                <a:solidFill>
                  <a:srgbClr val="F5C24C"/>
                </a:solidFill>
                <a:latin typeface="Signika Negative" pitchFamily="2" charset="0"/>
                <a:ea typeface="Franchise" pitchFamily="49" charset="0"/>
              </a:rPr>
              <a:t>*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</a:t>
            </a:r>
            <a:r>
              <a:rPr lang="en-US" sz="4000" b="1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Initialisation</a:t>
            </a:r>
            <a:endParaRPr lang="en-US" sz="4000" b="1" spc="-150" dirty="0">
              <a:solidFill>
                <a:schemeClr val="tx1">
                  <a:lumMod val="65000"/>
                  <a:lumOff val="35000"/>
                </a:schemeClr>
              </a:solidFill>
              <a:latin typeface="Signika Negative" pitchFamily="2" charset="0"/>
              <a:ea typeface="Franchise" pitchFamily="49" charset="0"/>
            </a:endParaRPr>
          </a:p>
        </p:txBody>
      </p:sp>
      <p:sp>
        <p:nvSpPr>
          <p:cNvPr id="6" name="Flowchart: Off-page Connector 29"/>
          <p:cNvSpPr/>
          <p:nvPr/>
        </p:nvSpPr>
        <p:spPr>
          <a:xfrm>
            <a:off x="11526790" y="123637"/>
            <a:ext cx="505685" cy="313685"/>
          </a:xfrm>
          <a:prstGeom prst="flowChartOffpageConnector">
            <a:avLst/>
          </a:prstGeom>
          <a:solidFill>
            <a:srgbClr val="F5C24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10</a:t>
            </a:r>
          </a:p>
        </p:txBody>
      </p:sp>
      <p:sp>
        <p:nvSpPr>
          <p:cNvPr id="7" name="Rectangle 6"/>
          <p:cNvSpPr/>
          <p:nvPr/>
        </p:nvSpPr>
        <p:spPr>
          <a:xfrm>
            <a:off x="2" y="2799396"/>
            <a:ext cx="12192000" cy="1905125"/>
          </a:xfrm>
          <a:prstGeom prst="rect">
            <a:avLst/>
          </a:prstGeom>
          <a:pattFill prst="pct90">
            <a:fgClr>
              <a:srgbClr val="F5C24C"/>
            </a:fgClr>
            <a:bgClr>
              <a:srgbClr val="FFCC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fr-FR" sz="2400" b="1" dirty="0">
                <a:solidFill>
                  <a:schemeClr val="bg1"/>
                </a:solidFill>
                <a:latin typeface="+mj-lt"/>
              </a:rPr>
              <a:t>git clone https://github.com/ShihoWasTaken/ezlanguage.git</a:t>
            </a:r>
            <a:endParaRPr kumimoji="0" lang="fr-FR" altLang="fr-FR" sz="4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  <p:grpSp>
        <p:nvGrpSpPr>
          <p:cNvPr id="8" name="Group 2"/>
          <p:cNvGrpSpPr/>
          <p:nvPr/>
        </p:nvGrpSpPr>
        <p:grpSpPr>
          <a:xfrm>
            <a:off x="798867" y="2954846"/>
            <a:ext cx="10727923" cy="1087071"/>
            <a:chOff x="995404" y="4156848"/>
            <a:chExt cx="6750328" cy="776287"/>
          </a:xfrm>
        </p:grpSpPr>
        <p:sp>
          <p:nvSpPr>
            <p:cNvPr id="9" name="Subtitle 2"/>
            <p:cNvSpPr txBox="1">
              <a:spLocks/>
            </p:cNvSpPr>
            <p:nvPr/>
          </p:nvSpPr>
          <p:spPr>
            <a:xfrm>
              <a:off x="2054410" y="4172421"/>
              <a:ext cx="5691322" cy="76071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US" sz="2400" b="1" dirty="0">
                <a:solidFill>
                  <a:schemeClr val="bg1"/>
                </a:solidFill>
                <a:latin typeface="+mj-lt"/>
                <a:ea typeface="Franchise" pitchFamily="49" charset="0"/>
              </a:endParaRPr>
            </a:p>
          </p:txBody>
        </p:sp>
        <p:sp>
          <p:nvSpPr>
            <p:cNvPr id="10" name="Subtitle 2"/>
            <p:cNvSpPr txBox="1">
              <a:spLocks/>
            </p:cNvSpPr>
            <p:nvPr/>
          </p:nvSpPr>
          <p:spPr>
            <a:xfrm>
              <a:off x="995404" y="4156848"/>
              <a:ext cx="725460" cy="60344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600" spc="-150" dirty="0">
                  <a:solidFill>
                    <a:schemeClr val="bg1"/>
                  </a:solidFill>
                  <a:latin typeface="Signika Negative" pitchFamily="2" charset="0"/>
                  <a:ea typeface="Franchise" pitchFamily="49" charset="0"/>
                </a:rPr>
                <a:t>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8560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1040917" y="665312"/>
            <a:ext cx="9823580" cy="603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spc="-150" dirty="0">
                <a:solidFill>
                  <a:srgbClr val="F5C24C"/>
                </a:solidFill>
                <a:latin typeface="Signika Negative" pitchFamily="2" charset="0"/>
                <a:ea typeface="Franchise" pitchFamily="49" charset="0"/>
              </a:rPr>
              <a:t>*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</a:t>
            </a:r>
            <a:r>
              <a:rPr lang="en-US" sz="4000" b="1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Initialisation</a:t>
            </a:r>
            <a:endParaRPr lang="en-US" sz="4000" b="1" spc="-150" dirty="0">
              <a:solidFill>
                <a:schemeClr val="tx1">
                  <a:lumMod val="65000"/>
                  <a:lumOff val="35000"/>
                </a:schemeClr>
              </a:solidFill>
              <a:latin typeface="Signika Negative" pitchFamily="2" charset="0"/>
              <a:ea typeface="Franchise" pitchFamily="49" charset="0"/>
            </a:endParaRPr>
          </a:p>
        </p:txBody>
      </p:sp>
      <p:sp>
        <p:nvSpPr>
          <p:cNvPr id="6" name="Flowchart: Off-page Connector 29"/>
          <p:cNvSpPr/>
          <p:nvPr/>
        </p:nvSpPr>
        <p:spPr>
          <a:xfrm>
            <a:off x="11526790" y="123637"/>
            <a:ext cx="505685" cy="313685"/>
          </a:xfrm>
          <a:prstGeom prst="flowChartOffpageConnector">
            <a:avLst/>
          </a:prstGeom>
          <a:solidFill>
            <a:srgbClr val="F5C24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11</a:t>
            </a:r>
          </a:p>
        </p:txBody>
      </p:sp>
      <p:sp>
        <p:nvSpPr>
          <p:cNvPr id="7" name="Rectangle 6"/>
          <p:cNvSpPr/>
          <p:nvPr/>
        </p:nvSpPr>
        <p:spPr>
          <a:xfrm>
            <a:off x="-57580" y="2640376"/>
            <a:ext cx="12220790" cy="1000486"/>
          </a:xfrm>
          <a:prstGeom prst="rect">
            <a:avLst/>
          </a:prstGeom>
          <a:pattFill prst="pct90">
            <a:fgClr>
              <a:srgbClr val="F5C24C"/>
            </a:fgClr>
            <a:bgClr>
              <a:srgbClr val="FFCC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cs typeface="Consolas" pitchFamily="49" charset="0"/>
              </a:rPr>
              <a:t>git</a:t>
            </a:r>
            <a:r>
              <a:rPr lang="en-US" sz="2400" dirty="0">
                <a:cs typeface="Consolas" pitchFamily="49" charset="0"/>
              </a:rPr>
              <a:t> </a:t>
            </a:r>
            <a:r>
              <a:rPr lang="en-US" sz="2400" dirty="0" err="1">
                <a:cs typeface="Consolas" pitchFamily="49" charset="0"/>
              </a:rPr>
              <a:t>config</a:t>
            </a:r>
            <a:r>
              <a:rPr lang="en-US" sz="2400" dirty="0">
                <a:cs typeface="Consolas" pitchFamily="49" charset="0"/>
              </a:rPr>
              <a:t> user.name ‘nom’</a:t>
            </a:r>
            <a:endParaRPr kumimoji="0" lang="fr-FR" altLang="fr-FR" sz="4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  <p:grpSp>
        <p:nvGrpSpPr>
          <p:cNvPr id="8" name="Group 2"/>
          <p:cNvGrpSpPr/>
          <p:nvPr/>
        </p:nvGrpSpPr>
        <p:grpSpPr>
          <a:xfrm>
            <a:off x="741285" y="2640376"/>
            <a:ext cx="569737" cy="1087071"/>
            <a:chOff x="995404" y="4156848"/>
            <a:chExt cx="6750328" cy="776287"/>
          </a:xfrm>
        </p:grpSpPr>
        <p:sp>
          <p:nvSpPr>
            <p:cNvPr id="9" name="Subtitle 2"/>
            <p:cNvSpPr txBox="1">
              <a:spLocks/>
            </p:cNvSpPr>
            <p:nvPr/>
          </p:nvSpPr>
          <p:spPr>
            <a:xfrm>
              <a:off x="2054410" y="4172421"/>
              <a:ext cx="5691322" cy="76071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US" sz="2400" b="1" dirty="0">
                <a:solidFill>
                  <a:schemeClr val="bg1"/>
                </a:solidFill>
                <a:latin typeface="+mj-lt"/>
                <a:ea typeface="Franchise" pitchFamily="49" charset="0"/>
              </a:endParaRPr>
            </a:p>
          </p:txBody>
        </p:sp>
        <p:sp>
          <p:nvSpPr>
            <p:cNvPr id="10" name="Subtitle 2"/>
            <p:cNvSpPr txBox="1">
              <a:spLocks/>
            </p:cNvSpPr>
            <p:nvPr/>
          </p:nvSpPr>
          <p:spPr>
            <a:xfrm>
              <a:off x="995404" y="4156848"/>
              <a:ext cx="725460" cy="60344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9600" spc="-150" dirty="0">
                  <a:solidFill>
                    <a:schemeClr val="bg1"/>
                  </a:solidFill>
                  <a:latin typeface="Signika Negative" pitchFamily="2" charset="0"/>
                  <a:ea typeface="Franchise" pitchFamily="49" charset="0"/>
                </a:rPr>
                <a:t>“</a:t>
              </a:r>
            </a:p>
          </p:txBody>
        </p:sp>
      </p:grpSp>
      <p:sp>
        <p:nvSpPr>
          <p:cNvPr id="21" name="Rectangle 20"/>
          <p:cNvSpPr/>
          <p:nvPr/>
        </p:nvSpPr>
        <p:spPr>
          <a:xfrm>
            <a:off x="-28790" y="4528811"/>
            <a:ext cx="12220790" cy="1000486"/>
          </a:xfrm>
          <a:prstGeom prst="rect">
            <a:avLst/>
          </a:prstGeom>
          <a:pattFill prst="pct90">
            <a:fgClr>
              <a:srgbClr val="F5C24C"/>
            </a:fgClr>
            <a:bgClr>
              <a:srgbClr val="FFCC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cs typeface="Consolas" pitchFamily="49" charset="0"/>
              </a:rPr>
              <a:t>git</a:t>
            </a:r>
            <a:r>
              <a:rPr lang="en-US" sz="2400" dirty="0">
                <a:cs typeface="Consolas" pitchFamily="49" charset="0"/>
              </a:rPr>
              <a:t> </a:t>
            </a:r>
            <a:r>
              <a:rPr lang="en-US" sz="2400" dirty="0" err="1">
                <a:cs typeface="Consolas" pitchFamily="49" charset="0"/>
              </a:rPr>
              <a:t>config</a:t>
            </a:r>
            <a:r>
              <a:rPr lang="en-US" sz="2400" dirty="0">
                <a:cs typeface="Consolas" pitchFamily="49" charset="0"/>
              </a:rPr>
              <a:t> </a:t>
            </a:r>
            <a:r>
              <a:rPr lang="en-US" sz="2400" dirty="0" err="1">
                <a:cs typeface="Consolas" pitchFamily="49" charset="0"/>
              </a:rPr>
              <a:t>user.email</a:t>
            </a:r>
            <a:r>
              <a:rPr lang="en-US" sz="2400" dirty="0">
                <a:cs typeface="Consolas" pitchFamily="49" charset="0"/>
              </a:rPr>
              <a:t> ‘mail’</a:t>
            </a:r>
          </a:p>
        </p:txBody>
      </p:sp>
      <p:grpSp>
        <p:nvGrpSpPr>
          <p:cNvPr id="22" name="Group 2"/>
          <p:cNvGrpSpPr/>
          <p:nvPr/>
        </p:nvGrpSpPr>
        <p:grpSpPr>
          <a:xfrm>
            <a:off x="770075" y="4528811"/>
            <a:ext cx="569737" cy="1087071"/>
            <a:chOff x="995404" y="4156848"/>
            <a:chExt cx="6750328" cy="776287"/>
          </a:xfrm>
        </p:grpSpPr>
        <p:sp>
          <p:nvSpPr>
            <p:cNvPr id="23" name="Subtitle 2"/>
            <p:cNvSpPr txBox="1">
              <a:spLocks/>
            </p:cNvSpPr>
            <p:nvPr/>
          </p:nvSpPr>
          <p:spPr>
            <a:xfrm>
              <a:off x="2054410" y="4172421"/>
              <a:ext cx="5691322" cy="76071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US" sz="2400" b="1" dirty="0">
                <a:solidFill>
                  <a:schemeClr val="bg1"/>
                </a:solidFill>
                <a:latin typeface="+mj-lt"/>
                <a:ea typeface="Franchise" pitchFamily="49" charset="0"/>
              </a:endParaRPr>
            </a:p>
          </p:txBody>
        </p:sp>
        <p:sp>
          <p:nvSpPr>
            <p:cNvPr id="24" name="Subtitle 2"/>
            <p:cNvSpPr txBox="1">
              <a:spLocks/>
            </p:cNvSpPr>
            <p:nvPr/>
          </p:nvSpPr>
          <p:spPr>
            <a:xfrm>
              <a:off x="995404" y="4156848"/>
              <a:ext cx="725460" cy="60344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9600" spc="-150" dirty="0">
                  <a:solidFill>
                    <a:schemeClr val="bg1"/>
                  </a:solidFill>
                  <a:latin typeface="Signika Negative" pitchFamily="2" charset="0"/>
                  <a:ea typeface="Franchise" pitchFamily="49" charset="0"/>
                </a:rPr>
                <a:t>“</a:t>
              </a:r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74195" y="2322068"/>
            <a:ext cx="328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Définition du nom de l’utilisateur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101446" y="4170383"/>
            <a:ext cx="3258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Définition du mail de l’utilisateur</a:t>
            </a:r>
          </a:p>
        </p:txBody>
      </p:sp>
    </p:spTree>
    <p:extLst>
      <p:ext uri="{BB962C8B-B14F-4D97-AF65-F5344CB8AC3E}">
        <p14:creationId xmlns:p14="http://schemas.microsoft.com/office/powerpoint/2010/main" val="3840096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1040917" y="665312"/>
            <a:ext cx="9823580" cy="603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spc="-150" dirty="0">
                <a:solidFill>
                  <a:srgbClr val="F5C24C"/>
                </a:solidFill>
                <a:latin typeface="Signika Negative" pitchFamily="2" charset="0"/>
                <a:ea typeface="Franchise" pitchFamily="49" charset="0"/>
              </a:rPr>
              <a:t>*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</a:t>
            </a:r>
            <a:r>
              <a:rPr lang="en-US" sz="4000" b="1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Commande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GIT</a:t>
            </a:r>
          </a:p>
        </p:txBody>
      </p:sp>
      <p:sp>
        <p:nvSpPr>
          <p:cNvPr id="6" name="Flowchart: Off-page Connector 29"/>
          <p:cNvSpPr/>
          <p:nvPr/>
        </p:nvSpPr>
        <p:spPr>
          <a:xfrm>
            <a:off x="11526790" y="123637"/>
            <a:ext cx="505685" cy="313685"/>
          </a:xfrm>
          <a:prstGeom prst="flowChartOffpageConnector">
            <a:avLst/>
          </a:prstGeom>
          <a:solidFill>
            <a:srgbClr val="F5C24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12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898255"/>
            <a:ext cx="12220790" cy="1000486"/>
          </a:xfrm>
          <a:prstGeom prst="rect">
            <a:avLst/>
          </a:prstGeom>
          <a:pattFill prst="pct90">
            <a:fgClr>
              <a:srgbClr val="F5C24C"/>
            </a:fgClr>
            <a:bgClr>
              <a:srgbClr val="FFCC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cs typeface="Consolas" pitchFamily="49" charset="0"/>
              </a:rPr>
              <a:t>git</a:t>
            </a:r>
            <a:r>
              <a:rPr lang="en-US" sz="2400" dirty="0">
                <a:cs typeface="Consolas" pitchFamily="49" charset="0"/>
              </a:rPr>
              <a:t> status</a:t>
            </a:r>
            <a:endParaRPr kumimoji="0" lang="fr-FR" altLang="fr-FR" sz="4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  <p:grpSp>
        <p:nvGrpSpPr>
          <p:cNvPr id="8" name="Group 2"/>
          <p:cNvGrpSpPr/>
          <p:nvPr/>
        </p:nvGrpSpPr>
        <p:grpSpPr>
          <a:xfrm>
            <a:off x="798865" y="1898255"/>
            <a:ext cx="569737" cy="1087071"/>
            <a:chOff x="995404" y="4156848"/>
            <a:chExt cx="6750328" cy="776287"/>
          </a:xfrm>
        </p:grpSpPr>
        <p:sp>
          <p:nvSpPr>
            <p:cNvPr id="9" name="Subtitle 2"/>
            <p:cNvSpPr txBox="1">
              <a:spLocks/>
            </p:cNvSpPr>
            <p:nvPr/>
          </p:nvSpPr>
          <p:spPr>
            <a:xfrm>
              <a:off x="2054410" y="4172421"/>
              <a:ext cx="5691322" cy="76071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US" sz="2400" b="1" dirty="0">
                <a:solidFill>
                  <a:schemeClr val="bg1"/>
                </a:solidFill>
                <a:latin typeface="+mj-lt"/>
                <a:ea typeface="Franchise" pitchFamily="49" charset="0"/>
              </a:endParaRPr>
            </a:p>
          </p:txBody>
        </p:sp>
        <p:sp>
          <p:nvSpPr>
            <p:cNvPr id="10" name="Subtitle 2"/>
            <p:cNvSpPr txBox="1">
              <a:spLocks/>
            </p:cNvSpPr>
            <p:nvPr/>
          </p:nvSpPr>
          <p:spPr>
            <a:xfrm>
              <a:off x="995404" y="4156848"/>
              <a:ext cx="725460" cy="60344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9600" spc="-150" dirty="0">
                  <a:solidFill>
                    <a:schemeClr val="bg1"/>
                  </a:solidFill>
                  <a:latin typeface="Signika Negative" pitchFamily="2" charset="0"/>
                  <a:ea typeface="Franchise" pitchFamily="49" charset="0"/>
                </a:rPr>
                <a:t>“</a:t>
              </a:r>
            </a:p>
          </p:txBody>
        </p:sp>
      </p:grpSp>
      <p:sp>
        <p:nvSpPr>
          <p:cNvPr id="21" name="Rectangle 20"/>
          <p:cNvSpPr/>
          <p:nvPr/>
        </p:nvSpPr>
        <p:spPr>
          <a:xfrm>
            <a:off x="0" y="3859431"/>
            <a:ext cx="12220790" cy="1000486"/>
          </a:xfrm>
          <a:prstGeom prst="rect">
            <a:avLst/>
          </a:prstGeom>
          <a:pattFill prst="pct90">
            <a:fgClr>
              <a:srgbClr val="F5C24C"/>
            </a:fgClr>
            <a:bgClr>
              <a:srgbClr val="FFCC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cs typeface="Consolas" pitchFamily="49" charset="0"/>
              </a:rPr>
              <a:t>git</a:t>
            </a:r>
            <a:r>
              <a:rPr lang="en-US" sz="2400" dirty="0">
                <a:cs typeface="Consolas" pitchFamily="49" charset="0"/>
              </a:rPr>
              <a:t> branch</a:t>
            </a:r>
          </a:p>
        </p:txBody>
      </p:sp>
      <p:grpSp>
        <p:nvGrpSpPr>
          <p:cNvPr id="22" name="Group 2"/>
          <p:cNvGrpSpPr/>
          <p:nvPr/>
        </p:nvGrpSpPr>
        <p:grpSpPr>
          <a:xfrm>
            <a:off x="798865" y="3859431"/>
            <a:ext cx="569737" cy="1087071"/>
            <a:chOff x="995404" y="4156848"/>
            <a:chExt cx="6750328" cy="776287"/>
          </a:xfrm>
        </p:grpSpPr>
        <p:sp>
          <p:nvSpPr>
            <p:cNvPr id="23" name="Subtitle 2"/>
            <p:cNvSpPr txBox="1">
              <a:spLocks/>
            </p:cNvSpPr>
            <p:nvPr/>
          </p:nvSpPr>
          <p:spPr>
            <a:xfrm>
              <a:off x="2054410" y="4172421"/>
              <a:ext cx="5691322" cy="76071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US" sz="2400" b="1" dirty="0">
                <a:solidFill>
                  <a:schemeClr val="bg1"/>
                </a:solidFill>
                <a:latin typeface="+mj-lt"/>
                <a:ea typeface="Franchise" pitchFamily="49" charset="0"/>
              </a:endParaRPr>
            </a:p>
          </p:txBody>
        </p:sp>
        <p:sp>
          <p:nvSpPr>
            <p:cNvPr id="24" name="Subtitle 2"/>
            <p:cNvSpPr txBox="1">
              <a:spLocks/>
            </p:cNvSpPr>
            <p:nvPr/>
          </p:nvSpPr>
          <p:spPr>
            <a:xfrm>
              <a:off x="995404" y="4156848"/>
              <a:ext cx="725460" cy="60344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9600" spc="-150" dirty="0">
                  <a:solidFill>
                    <a:schemeClr val="bg1"/>
                  </a:solidFill>
                  <a:latin typeface="Signika Negative" pitchFamily="2" charset="0"/>
                  <a:ea typeface="Franchise" pitchFamily="49" charset="0"/>
                </a:rPr>
                <a:t>“</a:t>
              </a:r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131775" y="1579947"/>
            <a:ext cx="6222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Vous donne des informations sur l’état de votre branche en local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130236" y="3501003"/>
            <a:ext cx="5204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Vous donne la branche sur laquelle vous vous trouvez</a:t>
            </a:r>
          </a:p>
        </p:txBody>
      </p:sp>
      <p:sp>
        <p:nvSpPr>
          <p:cNvPr id="14" name="Rectangle 13"/>
          <p:cNvSpPr/>
          <p:nvPr/>
        </p:nvSpPr>
        <p:spPr>
          <a:xfrm>
            <a:off x="-28790" y="5820607"/>
            <a:ext cx="12220790" cy="1000486"/>
          </a:xfrm>
          <a:prstGeom prst="rect">
            <a:avLst/>
          </a:prstGeom>
          <a:pattFill prst="pct90">
            <a:fgClr>
              <a:srgbClr val="F5C24C"/>
            </a:fgClr>
            <a:bgClr>
              <a:srgbClr val="FFCC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cs typeface="Consolas" pitchFamily="49" charset="0"/>
              </a:rPr>
              <a:t>git</a:t>
            </a:r>
            <a:r>
              <a:rPr lang="en-US" sz="2400" dirty="0">
                <a:cs typeface="Consolas" pitchFamily="49" charset="0"/>
              </a:rPr>
              <a:t> checkout </a:t>
            </a:r>
            <a:r>
              <a:rPr lang="en-US" sz="2400" dirty="0" err="1">
                <a:cs typeface="Consolas" pitchFamily="49" charset="0"/>
              </a:rPr>
              <a:t>nom_de_la_branche</a:t>
            </a:r>
            <a:endParaRPr lang="en-US" sz="2400" dirty="0">
              <a:cs typeface="Consolas" pitchFamily="49" charset="0"/>
            </a:endParaRPr>
          </a:p>
        </p:txBody>
      </p:sp>
      <p:grpSp>
        <p:nvGrpSpPr>
          <p:cNvPr id="15" name="Group 2"/>
          <p:cNvGrpSpPr/>
          <p:nvPr/>
        </p:nvGrpSpPr>
        <p:grpSpPr>
          <a:xfrm>
            <a:off x="770075" y="5820607"/>
            <a:ext cx="569737" cy="1087071"/>
            <a:chOff x="995404" y="4156848"/>
            <a:chExt cx="6750328" cy="776287"/>
          </a:xfrm>
        </p:grpSpPr>
        <p:sp>
          <p:nvSpPr>
            <p:cNvPr id="16" name="Subtitle 2"/>
            <p:cNvSpPr txBox="1">
              <a:spLocks/>
            </p:cNvSpPr>
            <p:nvPr/>
          </p:nvSpPr>
          <p:spPr>
            <a:xfrm>
              <a:off x="2054410" y="4172421"/>
              <a:ext cx="5691322" cy="76071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US" sz="2400" b="1" dirty="0">
                <a:solidFill>
                  <a:schemeClr val="bg1"/>
                </a:solidFill>
                <a:latin typeface="+mj-lt"/>
                <a:ea typeface="Franchise" pitchFamily="49" charset="0"/>
              </a:endParaRPr>
            </a:p>
          </p:txBody>
        </p:sp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995404" y="4156848"/>
              <a:ext cx="725460" cy="60344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9600" spc="-150" dirty="0">
                  <a:solidFill>
                    <a:schemeClr val="bg1"/>
                  </a:solidFill>
                  <a:latin typeface="Signika Negative" pitchFamily="2" charset="0"/>
                  <a:ea typeface="Franchise" pitchFamily="49" charset="0"/>
                </a:rPr>
                <a:t>“</a:t>
              </a:r>
            </a:p>
          </p:txBody>
        </p:sp>
      </p:grpSp>
      <p:sp>
        <p:nvSpPr>
          <p:cNvPr id="18" name="ZoneTexte 17"/>
          <p:cNvSpPr txBox="1"/>
          <p:nvPr/>
        </p:nvSpPr>
        <p:spPr>
          <a:xfrm>
            <a:off x="101446" y="5462179"/>
            <a:ext cx="2072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Changer de branche</a:t>
            </a:r>
          </a:p>
        </p:txBody>
      </p:sp>
    </p:spTree>
    <p:extLst>
      <p:ext uri="{BB962C8B-B14F-4D97-AF65-F5344CB8AC3E}">
        <p14:creationId xmlns:p14="http://schemas.microsoft.com/office/powerpoint/2010/main" val="579601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1040917" y="665312"/>
            <a:ext cx="9823580" cy="603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spc="-150" dirty="0">
                <a:solidFill>
                  <a:srgbClr val="F5C24C"/>
                </a:solidFill>
                <a:latin typeface="Signika Negative" pitchFamily="2" charset="0"/>
                <a:ea typeface="Franchise" pitchFamily="49" charset="0"/>
              </a:rPr>
              <a:t>*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</a:t>
            </a:r>
            <a:r>
              <a:rPr lang="en-US" sz="4000" b="1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Commande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pour les commits GIT</a:t>
            </a:r>
          </a:p>
        </p:txBody>
      </p:sp>
      <p:sp>
        <p:nvSpPr>
          <p:cNvPr id="6" name="Flowchart: Off-page Connector 29"/>
          <p:cNvSpPr/>
          <p:nvPr/>
        </p:nvSpPr>
        <p:spPr>
          <a:xfrm>
            <a:off x="11526790" y="123637"/>
            <a:ext cx="505685" cy="313685"/>
          </a:xfrm>
          <a:prstGeom prst="flowChartOffpageConnector">
            <a:avLst/>
          </a:prstGeom>
          <a:solidFill>
            <a:srgbClr val="F5C24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13</a:t>
            </a:r>
          </a:p>
        </p:txBody>
      </p:sp>
      <p:sp>
        <p:nvSpPr>
          <p:cNvPr id="7" name="Rectangle 6"/>
          <p:cNvSpPr/>
          <p:nvPr/>
        </p:nvSpPr>
        <p:spPr>
          <a:xfrm>
            <a:off x="-28790" y="1898255"/>
            <a:ext cx="12220790" cy="1000486"/>
          </a:xfrm>
          <a:prstGeom prst="rect">
            <a:avLst/>
          </a:prstGeom>
          <a:pattFill prst="pct90">
            <a:fgClr>
              <a:srgbClr val="F5C24C"/>
            </a:fgClr>
            <a:bgClr>
              <a:srgbClr val="FFCC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cs typeface="Consolas" pitchFamily="49" charset="0"/>
              </a:rPr>
              <a:t>git</a:t>
            </a:r>
            <a:r>
              <a:rPr lang="en-US" sz="2400" dirty="0">
                <a:cs typeface="Consolas" pitchFamily="49" charset="0"/>
              </a:rPr>
              <a:t> add ‘</a:t>
            </a:r>
            <a:r>
              <a:rPr lang="en-US" sz="2400" dirty="0" err="1">
                <a:cs typeface="Consolas" pitchFamily="49" charset="0"/>
              </a:rPr>
              <a:t>file_name</a:t>
            </a:r>
            <a:r>
              <a:rPr lang="en-US" sz="2400" dirty="0">
                <a:cs typeface="Consolas" pitchFamily="49" charset="0"/>
              </a:rPr>
              <a:t>’</a:t>
            </a:r>
            <a:endParaRPr kumimoji="0" lang="fr-FR" altLang="fr-FR" sz="4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  <p:grpSp>
        <p:nvGrpSpPr>
          <p:cNvPr id="8" name="Group 2"/>
          <p:cNvGrpSpPr/>
          <p:nvPr/>
        </p:nvGrpSpPr>
        <p:grpSpPr>
          <a:xfrm>
            <a:off x="770075" y="1898255"/>
            <a:ext cx="569737" cy="1087071"/>
            <a:chOff x="995404" y="4156848"/>
            <a:chExt cx="6750328" cy="776287"/>
          </a:xfrm>
        </p:grpSpPr>
        <p:sp>
          <p:nvSpPr>
            <p:cNvPr id="9" name="Subtitle 2"/>
            <p:cNvSpPr txBox="1">
              <a:spLocks/>
            </p:cNvSpPr>
            <p:nvPr/>
          </p:nvSpPr>
          <p:spPr>
            <a:xfrm>
              <a:off x="2054410" y="4172421"/>
              <a:ext cx="5691322" cy="76071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US" sz="2400" b="1" dirty="0">
                <a:solidFill>
                  <a:schemeClr val="bg1"/>
                </a:solidFill>
                <a:latin typeface="+mj-lt"/>
                <a:ea typeface="Franchise" pitchFamily="49" charset="0"/>
              </a:endParaRPr>
            </a:p>
          </p:txBody>
        </p:sp>
        <p:sp>
          <p:nvSpPr>
            <p:cNvPr id="10" name="Subtitle 2"/>
            <p:cNvSpPr txBox="1">
              <a:spLocks/>
            </p:cNvSpPr>
            <p:nvPr/>
          </p:nvSpPr>
          <p:spPr>
            <a:xfrm>
              <a:off x="995404" y="4156848"/>
              <a:ext cx="725460" cy="60344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9600" spc="-150" dirty="0">
                  <a:solidFill>
                    <a:schemeClr val="bg1"/>
                  </a:solidFill>
                  <a:latin typeface="Signika Negative" pitchFamily="2" charset="0"/>
                  <a:ea typeface="Franchise" pitchFamily="49" charset="0"/>
                </a:rPr>
                <a:t>“</a:t>
              </a:r>
            </a:p>
          </p:txBody>
        </p:sp>
      </p:grpSp>
      <p:sp>
        <p:nvSpPr>
          <p:cNvPr id="21" name="Rectangle 20"/>
          <p:cNvSpPr/>
          <p:nvPr/>
        </p:nvSpPr>
        <p:spPr>
          <a:xfrm>
            <a:off x="0" y="3786690"/>
            <a:ext cx="12220790" cy="1000486"/>
          </a:xfrm>
          <a:prstGeom prst="rect">
            <a:avLst/>
          </a:prstGeom>
          <a:pattFill prst="pct90">
            <a:fgClr>
              <a:srgbClr val="F5C24C"/>
            </a:fgClr>
            <a:bgClr>
              <a:srgbClr val="FFCC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cs typeface="Consolas" pitchFamily="49" charset="0"/>
              </a:rPr>
              <a:t>git</a:t>
            </a:r>
            <a:r>
              <a:rPr lang="en-US" sz="2400" dirty="0">
                <a:cs typeface="Consolas" pitchFamily="49" charset="0"/>
              </a:rPr>
              <a:t> add .</a:t>
            </a:r>
          </a:p>
        </p:txBody>
      </p:sp>
      <p:grpSp>
        <p:nvGrpSpPr>
          <p:cNvPr id="22" name="Group 2"/>
          <p:cNvGrpSpPr/>
          <p:nvPr/>
        </p:nvGrpSpPr>
        <p:grpSpPr>
          <a:xfrm>
            <a:off x="798865" y="3786690"/>
            <a:ext cx="569737" cy="1087071"/>
            <a:chOff x="995404" y="4156848"/>
            <a:chExt cx="6750328" cy="776287"/>
          </a:xfrm>
        </p:grpSpPr>
        <p:sp>
          <p:nvSpPr>
            <p:cNvPr id="23" name="Subtitle 2"/>
            <p:cNvSpPr txBox="1">
              <a:spLocks/>
            </p:cNvSpPr>
            <p:nvPr/>
          </p:nvSpPr>
          <p:spPr>
            <a:xfrm>
              <a:off x="2054410" y="4172421"/>
              <a:ext cx="5691322" cy="76071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US" sz="2400" b="1" dirty="0">
                <a:solidFill>
                  <a:schemeClr val="bg1"/>
                </a:solidFill>
                <a:latin typeface="+mj-lt"/>
                <a:ea typeface="Franchise" pitchFamily="49" charset="0"/>
              </a:endParaRPr>
            </a:p>
          </p:txBody>
        </p:sp>
        <p:sp>
          <p:nvSpPr>
            <p:cNvPr id="24" name="Subtitle 2"/>
            <p:cNvSpPr txBox="1">
              <a:spLocks/>
            </p:cNvSpPr>
            <p:nvPr/>
          </p:nvSpPr>
          <p:spPr>
            <a:xfrm>
              <a:off x="995404" y="4156848"/>
              <a:ext cx="725460" cy="60344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9600" spc="-150" dirty="0">
                  <a:solidFill>
                    <a:schemeClr val="bg1"/>
                  </a:solidFill>
                  <a:latin typeface="Signika Negative" pitchFamily="2" charset="0"/>
                  <a:ea typeface="Franchise" pitchFamily="49" charset="0"/>
                </a:rPr>
                <a:t>“</a:t>
              </a:r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102985" y="1579947"/>
            <a:ext cx="416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Ajoute un fichier dans votre futur commit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130236" y="3428262"/>
            <a:ext cx="550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Ajoute tous les fichiers modifiés dans votre futur commit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-28790" y="5761710"/>
            <a:ext cx="12220790" cy="1000486"/>
          </a:xfrm>
          <a:prstGeom prst="rect">
            <a:avLst/>
          </a:prstGeom>
          <a:pattFill prst="pct90">
            <a:fgClr>
              <a:srgbClr val="F5C24C"/>
            </a:fgClr>
            <a:bgClr>
              <a:srgbClr val="FFCC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cs typeface="Consolas" pitchFamily="49" charset="0"/>
              </a:rPr>
              <a:t>git</a:t>
            </a:r>
            <a:r>
              <a:rPr lang="en-US" sz="2400" dirty="0">
                <a:cs typeface="Consolas" pitchFamily="49" charset="0"/>
              </a:rPr>
              <a:t> commit –m ‘message du commit’</a:t>
            </a:r>
          </a:p>
        </p:txBody>
      </p:sp>
      <p:grpSp>
        <p:nvGrpSpPr>
          <p:cNvPr id="15" name="Group 2"/>
          <p:cNvGrpSpPr/>
          <p:nvPr/>
        </p:nvGrpSpPr>
        <p:grpSpPr>
          <a:xfrm>
            <a:off x="770075" y="5675125"/>
            <a:ext cx="569737" cy="1087071"/>
            <a:chOff x="995404" y="4156848"/>
            <a:chExt cx="6750328" cy="776287"/>
          </a:xfrm>
        </p:grpSpPr>
        <p:sp>
          <p:nvSpPr>
            <p:cNvPr id="16" name="Subtitle 2"/>
            <p:cNvSpPr txBox="1">
              <a:spLocks/>
            </p:cNvSpPr>
            <p:nvPr/>
          </p:nvSpPr>
          <p:spPr>
            <a:xfrm>
              <a:off x="2054410" y="4172421"/>
              <a:ext cx="5691322" cy="76071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US" sz="2400" b="1" dirty="0">
                <a:solidFill>
                  <a:schemeClr val="bg1"/>
                </a:solidFill>
                <a:latin typeface="+mj-lt"/>
                <a:ea typeface="Franchise" pitchFamily="49" charset="0"/>
              </a:endParaRPr>
            </a:p>
          </p:txBody>
        </p:sp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995404" y="4156848"/>
              <a:ext cx="725460" cy="60344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9600" spc="-150" dirty="0">
                  <a:solidFill>
                    <a:schemeClr val="bg1"/>
                  </a:solidFill>
                  <a:latin typeface="Signika Negative" pitchFamily="2" charset="0"/>
                  <a:ea typeface="Franchise" pitchFamily="49" charset="0"/>
                </a:rPr>
                <a:t>“</a:t>
              </a:r>
            </a:p>
          </p:txBody>
        </p:sp>
      </p:grpSp>
      <p:sp>
        <p:nvSpPr>
          <p:cNvPr id="18" name="ZoneTexte 17"/>
          <p:cNvSpPr txBox="1"/>
          <p:nvPr/>
        </p:nvSpPr>
        <p:spPr>
          <a:xfrm>
            <a:off x="101446" y="5403282"/>
            <a:ext cx="2222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Création d’un commit</a:t>
            </a:r>
          </a:p>
        </p:txBody>
      </p:sp>
    </p:spTree>
    <p:extLst>
      <p:ext uri="{BB962C8B-B14F-4D97-AF65-F5344CB8AC3E}">
        <p14:creationId xmlns:p14="http://schemas.microsoft.com/office/powerpoint/2010/main" val="44265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1040917" y="665312"/>
            <a:ext cx="9823580" cy="603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spc="-150" dirty="0">
                <a:solidFill>
                  <a:srgbClr val="F5C24C"/>
                </a:solidFill>
                <a:latin typeface="Signika Negative" pitchFamily="2" charset="0"/>
                <a:ea typeface="Franchise" pitchFamily="49" charset="0"/>
              </a:rPr>
              <a:t>*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</a:t>
            </a:r>
            <a:r>
              <a:rPr lang="en-US" sz="4000" b="1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Commande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PULL / PUSH</a:t>
            </a:r>
          </a:p>
        </p:txBody>
      </p:sp>
      <p:sp>
        <p:nvSpPr>
          <p:cNvPr id="6" name="Flowchart: Off-page Connector 29"/>
          <p:cNvSpPr/>
          <p:nvPr/>
        </p:nvSpPr>
        <p:spPr>
          <a:xfrm>
            <a:off x="11526790" y="123637"/>
            <a:ext cx="505685" cy="313685"/>
          </a:xfrm>
          <a:prstGeom prst="flowChartOffpageConnector">
            <a:avLst/>
          </a:prstGeom>
          <a:solidFill>
            <a:srgbClr val="F5C24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14</a:t>
            </a:r>
          </a:p>
        </p:txBody>
      </p:sp>
      <p:sp>
        <p:nvSpPr>
          <p:cNvPr id="7" name="Rectangle 6"/>
          <p:cNvSpPr/>
          <p:nvPr/>
        </p:nvSpPr>
        <p:spPr>
          <a:xfrm>
            <a:off x="-57580" y="2560863"/>
            <a:ext cx="12220790" cy="1000486"/>
          </a:xfrm>
          <a:prstGeom prst="rect">
            <a:avLst/>
          </a:prstGeom>
          <a:pattFill prst="pct90">
            <a:fgClr>
              <a:srgbClr val="F5C24C"/>
            </a:fgClr>
            <a:bgClr>
              <a:srgbClr val="FFCC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cs typeface="Consolas" pitchFamily="49" charset="0"/>
              </a:rPr>
              <a:t>git</a:t>
            </a:r>
            <a:r>
              <a:rPr lang="en-US" sz="2400" dirty="0">
                <a:cs typeface="Consolas" pitchFamily="49" charset="0"/>
              </a:rPr>
              <a:t> pull</a:t>
            </a:r>
            <a:endParaRPr kumimoji="0" lang="fr-FR" altLang="fr-FR" sz="4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  <p:grpSp>
        <p:nvGrpSpPr>
          <p:cNvPr id="8" name="Group 2"/>
          <p:cNvGrpSpPr/>
          <p:nvPr/>
        </p:nvGrpSpPr>
        <p:grpSpPr>
          <a:xfrm>
            <a:off x="741285" y="2560863"/>
            <a:ext cx="569737" cy="1087071"/>
            <a:chOff x="995404" y="4156848"/>
            <a:chExt cx="6750328" cy="776287"/>
          </a:xfrm>
        </p:grpSpPr>
        <p:sp>
          <p:nvSpPr>
            <p:cNvPr id="9" name="Subtitle 2"/>
            <p:cNvSpPr txBox="1">
              <a:spLocks/>
            </p:cNvSpPr>
            <p:nvPr/>
          </p:nvSpPr>
          <p:spPr>
            <a:xfrm>
              <a:off x="2054410" y="4172421"/>
              <a:ext cx="5691322" cy="76071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US" sz="2400" b="1" dirty="0">
                <a:solidFill>
                  <a:schemeClr val="bg1"/>
                </a:solidFill>
                <a:latin typeface="+mj-lt"/>
                <a:ea typeface="Franchise" pitchFamily="49" charset="0"/>
              </a:endParaRPr>
            </a:p>
          </p:txBody>
        </p:sp>
        <p:sp>
          <p:nvSpPr>
            <p:cNvPr id="10" name="Subtitle 2"/>
            <p:cNvSpPr txBox="1">
              <a:spLocks/>
            </p:cNvSpPr>
            <p:nvPr/>
          </p:nvSpPr>
          <p:spPr>
            <a:xfrm>
              <a:off x="995404" y="4156848"/>
              <a:ext cx="725460" cy="60344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9600" spc="-150" dirty="0">
                  <a:solidFill>
                    <a:schemeClr val="bg1"/>
                  </a:solidFill>
                  <a:latin typeface="Signika Negative" pitchFamily="2" charset="0"/>
                  <a:ea typeface="Franchise" pitchFamily="49" charset="0"/>
                </a:rPr>
                <a:t>“</a:t>
              </a:r>
            </a:p>
          </p:txBody>
        </p:sp>
      </p:grpSp>
      <p:sp>
        <p:nvSpPr>
          <p:cNvPr id="21" name="Rectangle 20"/>
          <p:cNvSpPr/>
          <p:nvPr/>
        </p:nvSpPr>
        <p:spPr>
          <a:xfrm>
            <a:off x="-28790" y="4449298"/>
            <a:ext cx="12220790" cy="1000486"/>
          </a:xfrm>
          <a:prstGeom prst="rect">
            <a:avLst/>
          </a:prstGeom>
          <a:pattFill prst="pct90">
            <a:fgClr>
              <a:srgbClr val="F5C24C"/>
            </a:fgClr>
            <a:bgClr>
              <a:srgbClr val="FFCC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cs typeface="Consolas" pitchFamily="49" charset="0"/>
              </a:rPr>
              <a:t>git</a:t>
            </a:r>
            <a:r>
              <a:rPr lang="en-US" sz="2400" dirty="0">
                <a:cs typeface="Consolas" pitchFamily="49" charset="0"/>
              </a:rPr>
              <a:t> push origin </a:t>
            </a:r>
            <a:r>
              <a:rPr lang="en-US" sz="2400" dirty="0" err="1">
                <a:cs typeface="Consolas" pitchFamily="49" charset="0"/>
              </a:rPr>
              <a:t>ma_branche</a:t>
            </a:r>
            <a:endParaRPr lang="en-US" sz="2400" dirty="0">
              <a:cs typeface="Consolas" pitchFamily="49" charset="0"/>
            </a:endParaRPr>
          </a:p>
        </p:txBody>
      </p:sp>
      <p:grpSp>
        <p:nvGrpSpPr>
          <p:cNvPr id="22" name="Group 2"/>
          <p:cNvGrpSpPr/>
          <p:nvPr/>
        </p:nvGrpSpPr>
        <p:grpSpPr>
          <a:xfrm>
            <a:off x="770075" y="4449298"/>
            <a:ext cx="569737" cy="1087071"/>
            <a:chOff x="995404" y="4156848"/>
            <a:chExt cx="6750328" cy="776287"/>
          </a:xfrm>
        </p:grpSpPr>
        <p:sp>
          <p:nvSpPr>
            <p:cNvPr id="23" name="Subtitle 2"/>
            <p:cNvSpPr txBox="1">
              <a:spLocks/>
            </p:cNvSpPr>
            <p:nvPr/>
          </p:nvSpPr>
          <p:spPr>
            <a:xfrm>
              <a:off x="2054410" y="4172421"/>
              <a:ext cx="5691322" cy="76071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US" sz="2400" b="1" dirty="0">
                <a:solidFill>
                  <a:schemeClr val="bg1"/>
                </a:solidFill>
                <a:latin typeface="+mj-lt"/>
                <a:ea typeface="Franchise" pitchFamily="49" charset="0"/>
              </a:endParaRPr>
            </a:p>
          </p:txBody>
        </p:sp>
        <p:sp>
          <p:nvSpPr>
            <p:cNvPr id="24" name="Subtitle 2"/>
            <p:cNvSpPr txBox="1">
              <a:spLocks/>
            </p:cNvSpPr>
            <p:nvPr/>
          </p:nvSpPr>
          <p:spPr>
            <a:xfrm>
              <a:off x="995404" y="4156848"/>
              <a:ext cx="725460" cy="60344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9600" spc="-150" dirty="0">
                  <a:solidFill>
                    <a:schemeClr val="bg1"/>
                  </a:solidFill>
                  <a:latin typeface="Signika Negative" pitchFamily="2" charset="0"/>
                  <a:ea typeface="Franchise" pitchFamily="49" charset="0"/>
                </a:rPr>
                <a:t>“</a:t>
              </a:r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74195" y="2242555"/>
            <a:ext cx="4243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PULL =&gt; on récupère les sources depuis GIT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101446" y="4090870"/>
            <a:ext cx="4297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PUSH =&gt; on va pousser nos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commits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sur GIT</a:t>
            </a:r>
          </a:p>
        </p:txBody>
      </p:sp>
    </p:spTree>
    <p:extLst>
      <p:ext uri="{BB962C8B-B14F-4D97-AF65-F5344CB8AC3E}">
        <p14:creationId xmlns:p14="http://schemas.microsoft.com/office/powerpoint/2010/main" val="1880963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1040917" y="665312"/>
            <a:ext cx="9823580" cy="603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spc="-150" dirty="0">
                <a:solidFill>
                  <a:srgbClr val="F5C24C"/>
                </a:solidFill>
                <a:latin typeface="Signika Negative" pitchFamily="2" charset="0"/>
                <a:ea typeface="Franchise" pitchFamily="49" charset="0"/>
              </a:rPr>
              <a:t>*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</a:t>
            </a:r>
            <a:r>
              <a:rPr lang="en-US" sz="4000" b="1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Exemple</a:t>
            </a:r>
            <a:endParaRPr lang="en-US" sz="4000" b="1" spc="-150" dirty="0">
              <a:solidFill>
                <a:schemeClr val="tx1">
                  <a:lumMod val="65000"/>
                  <a:lumOff val="35000"/>
                </a:schemeClr>
              </a:solidFill>
              <a:latin typeface="Signika Negative" pitchFamily="2" charset="0"/>
              <a:ea typeface="Franchise" pitchFamily="49" charset="0"/>
            </a:endParaRPr>
          </a:p>
        </p:txBody>
      </p:sp>
      <p:sp>
        <p:nvSpPr>
          <p:cNvPr id="6" name="Flowchart: Off-page Connector 29"/>
          <p:cNvSpPr/>
          <p:nvPr/>
        </p:nvSpPr>
        <p:spPr>
          <a:xfrm>
            <a:off x="11526790" y="123637"/>
            <a:ext cx="505685" cy="313685"/>
          </a:xfrm>
          <a:prstGeom prst="flowChartOffpageConnector">
            <a:avLst/>
          </a:prstGeom>
          <a:solidFill>
            <a:srgbClr val="F5C24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15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712723"/>
            <a:ext cx="12220790" cy="4968279"/>
          </a:xfrm>
          <a:prstGeom prst="rect">
            <a:avLst/>
          </a:prstGeom>
          <a:pattFill prst="pct90">
            <a:fgClr>
              <a:srgbClr val="F5C24C"/>
            </a:fgClr>
            <a:bgClr>
              <a:srgbClr val="FFCC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fr-FR" altLang="fr-FR" sz="4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066324" y="1934704"/>
            <a:ext cx="617079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//On va se placer sur la branche</a:t>
            </a:r>
          </a:p>
          <a:p>
            <a:r>
              <a:rPr lang="fr-FR" sz="2800" dirty="0">
                <a:solidFill>
                  <a:schemeClr val="bg1"/>
                </a:solidFill>
              </a:rPr>
              <a:t>git </a:t>
            </a:r>
            <a:r>
              <a:rPr lang="fr-FR" sz="2800" dirty="0" err="1">
                <a:solidFill>
                  <a:schemeClr val="bg1"/>
                </a:solidFill>
              </a:rPr>
              <a:t>checkout</a:t>
            </a:r>
            <a:r>
              <a:rPr lang="fr-FR" sz="2800" dirty="0">
                <a:solidFill>
                  <a:schemeClr val="bg1"/>
                </a:solidFill>
              </a:rPr>
              <a:t> </a:t>
            </a:r>
            <a:r>
              <a:rPr lang="fr-FR" sz="2800" dirty="0" err="1">
                <a:solidFill>
                  <a:schemeClr val="bg1"/>
                </a:solidFill>
              </a:rPr>
              <a:t>diff_developpementFront</a:t>
            </a:r>
            <a:endParaRPr lang="fr-FR" sz="2800" dirty="0">
              <a:solidFill>
                <a:schemeClr val="bg1"/>
              </a:solidFill>
            </a:endParaRPr>
          </a:p>
          <a:p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//On va récupérer les sources</a:t>
            </a:r>
          </a:p>
          <a:p>
            <a:r>
              <a:rPr lang="fr-FR" sz="2800" dirty="0">
                <a:solidFill>
                  <a:schemeClr val="bg1"/>
                </a:solidFill>
              </a:rPr>
              <a:t>git pull </a:t>
            </a:r>
            <a:r>
              <a:rPr lang="fr-FR" sz="2800" dirty="0" err="1">
                <a:solidFill>
                  <a:schemeClr val="bg1"/>
                </a:solidFill>
              </a:rPr>
              <a:t>origin</a:t>
            </a:r>
            <a:r>
              <a:rPr lang="fr-FR" sz="2800" dirty="0">
                <a:solidFill>
                  <a:schemeClr val="bg1"/>
                </a:solidFill>
              </a:rPr>
              <a:t> </a:t>
            </a:r>
            <a:r>
              <a:rPr lang="fr-FR" sz="2800" dirty="0" err="1">
                <a:solidFill>
                  <a:schemeClr val="bg1"/>
                </a:solidFill>
              </a:rPr>
              <a:t>diff_developpementFront</a:t>
            </a:r>
            <a:endParaRPr lang="fr-FR" sz="2800" dirty="0">
              <a:solidFill>
                <a:schemeClr val="bg1"/>
              </a:solidFill>
            </a:endParaRPr>
          </a:p>
          <a:p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//On va travailler puis enregistrer notre travail</a:t>
            </a:r>
          </a:p>
          <a:p>
            <a:r>
              <a:rPr lang="fr-FR" sz="2800" dirty="0">
                <a:solidFill>
                  <a:schemeClr val="bg1"/>
                </a:solidFill>
              </a:rPr>
              <a:t>git </a:t>
            </a:r>
            <a:r>
              <a:rPr lang="fr-FR" sz="2800" dirty="0" err="1">
                <a:solidFill>
                  <a:schemeClr val="bg1"/>
                </a:solidFill>
              </a:rPr>
              <a:t>add</a:t>
            </a:r>
            <a:r>
              <a:rPr lang="fr-FR" sz="2800" dirty="0">
                <a:solidFill>
                  <a:schemeClr val="bg1"/>
                </a:solidFill>
              </a:rPr>
              <a:t> .</a:t>
            </a:r>
          </a:p>
          <a:p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//On va faire un commit</a:t>
            </a:r>
          </a:p>
          <a:p>
            <a:r>
              <a:rPr lang="fr-FR" sz="2800" dirty="0">
                <a:solidFill>
                  <a:schemeClr val="bg1"/>
                </a:solidFill>
              </a:rPr>
              <a:t>git commit –m « mon message »</a:t>
            </a:r>
          </a:p>
          <a:p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//On va pull pour voir s’il y a des conflits</a:t>
            </a:r>
            <a:br>
              <a:rPr lang="fr-F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fr-FR" sz="2800" dirty="0">
                <a:solidFill>
                  <a:schemeClr val="bg1"/>
                </a:solidFill>
              </a:rPr>
              <a:t>git pull </a:t>
            </a:r>
            <a:r>
              <a:rPr lang="fr-FR" sz="2800" dirty="0" err="1">
                <a:solidFill>
                  <a:schemeClr val="bg1"/>
                </a:solidFill>
              </a:rPr>
              <a:t>origin</a:t>
            </a:r>
            <a:r>
              <a:rPr lang="fr-FR" sz="2800" dirty="0">
                <a:solidFill>
                  <a:schemeClr val="bg1"/>
                </a:solidFill>
              </a:rPr>
              <a:t> </a:t>
            </a:r>
            <a:r>
              <a:rPr lang="fr-FR" sz="2800" dirty="0" err="1">
                <a:solidFill>
                  <a:schemeClr val="bg1"/>
                </a:solidFill>
              </a:rPr>
              <a:t>diff_developpementFront</a:t>
            </a:r>
            <a:endParaRPr lang="fr-FR" sz="2800" dirty="0">
              <a:solidFill>
                <a:schemeClr val="bg1"/>
              </a:solidFill>
            </a:endParaRPr>
          </a:p>
          <a:p>
            <a:r>
              <a:rPr lang="fr-FR" sz="2000" dirty="0">
                <a:solidFill>
                  <a:schemeClr val="bg1">
                    <a:lumMod val="50000"/>
                  </a:schemeClr>
                </a:solidFill>
              </a:rPr>
              <a:t>//S’il y a des conflits on va les corriger sinon on peut push</a:t>
            </a:r>
          </a:p>
          <a:p>
            <a:r>
              <a:rPr lang="fr-FR" sz="2800" dirty="0">
                <a:solidFill>
                  <a:schemeClr val="bg1"/>
                </a:solidFill>
              </a:rPr>
              <a:t>git push </a:t>
            </a:r>
            <a:r>
              <a:rPr lang="fr-FR" sz="2800" dirty="0" err="1">
                <a:solidFill>
                  <a:schemeClr val="bg1"/>
                </a:solidFill>
              </a:rPr>
              <a:t>origin</a:t>
            </a:r>
            <a:r>
              <a:rPr lang="fr-FR" sz="2800" dirty="0">
                <a:solidFill>
                  <a:schemeClr val="bg1"/>
                </a:solidFill>
              </a:rPr>
              <a:t> </a:t>
            </a:r>
            <a:r>
              <a:rPr lang="fr-FR" sz="2800" dirty="0" err="1">
                <a:solidFill>
                  <a:schemeClr val="bg1"/>
                </a:solidFill>
              </a:rPr>
              <a:t>diff_developpementFront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120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1040917" y="665312"/>
            <a:ext cx="9823580" cy="603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spc="-150" dirty="0">
                <a:solidFill>
                  <a:srgbClr val="F5C24C"/>
                </a:solidFill>
                <a:latin typeface="Signika Negative" pitchFamily="2" charset="0"/>
                <a:ea typeface="Franchise" pitchFamily="49" charset="0"/>
              </a:rPr>
              <a:t>*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</a:t>
            </a:r>
            <a:r>
              <a:rPr lang="en-US" sz="4000" b="1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Créer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</a:t>
            </a:r>
            <a:r>
              <a:rPr lang="en-US" sz="4000" b="1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une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</a:t>
            </a:r>
            <a:r>
              <a:rPr lang="en-US" sz="4000" b="1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branche</a:t>
            </a:r>
            <a:endParaRPr lang="en-US" sz="4000" b="1" spc="-150" dirty="0">
              <a:solidFill>
                <a:schemeClr val="tx1">
                  <a:lumMod val="65000"/>
                  <a:lumOff val="35000"/>
                </a:schemeClr>
              </a:solidFill>
              <a:latin typeface="Signika Negative" pitchFamily="2" charset="0"/>
              <a:ea typeface="Franchise" pitchFamily="49" charset="0"/>
            </a:endParaRPr>
          </a:p>
        </p:txBody>
      </p:sp>
      <p:sp>
        <p:nvSpPr>
          <p:cNvPr id="6" name="Flowchart: Off-page Connector 29"/>
          <p:cNvSpPr/>
          <p:nvPr/>
        </p:nvSpPr>
        <p:spPr>
          <a:xfrm>
            <a:off x="11526790" y="123637"/>
            <a:ext cx="505685" cy="313685"/>
          </a:xfrm>
          <a:prstGeom prst="flowChartOffpageConnector">
            <a:avLst/>
          </a:prstGeom>
          <a:solidFill>
            <a:srgbClr val="F5C24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16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712723"/>
            <a:ext cx="12220790" cy="4968279"/>
          </a:xfrm>
          <a:prstGeom prst="rect">
            <a:avLst/>
          </a:prstGeom>
          <a:pattFill prst="pct90">
            <a:fgClr>
              <a:srgbClr val="F5C24C"/>
            </a:fgClr>
            <a:bgClr>
              <a:srgbClr val="FFCC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fr-FR" altLang="fr-FR" sz="4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191680" y="2544161"/>
            <a:ext cx="854650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//On va se placer sur la branche où l’on souhaite récupérer les dernières sources</a:t>
            </a:r>
          </a:p>
          <a:p>
            <a:r>
              <a:rPr lang="fr-FR" sz="2800" dirty="0">
                <a:solidFill>
                  <a:schemeClr val="bg1"/>
                </a:solidFill>
              </a:rPr>
              <a:t>git </a:t>
            </a:r>
            <a:r>
              <a:rPr lang="fr-FR" sz="2800" dirty="0" err="1">
                <a:solidFill>
                  <a:schemeClr val="bg1"/>
                </a:solidFill>
              </a:rPr>
              <a:t>checkout</a:t>
            </a:r>
            <a:r>
              <a:rPr lang="fr-FR" sz="2800" dirty="0">
                <a:solidFill>
                  <a:schemeClr val="bg1"/>
                </a:solidFill>
              </a:rPr>
              <a:t> diffusion</a:t>
            </a:r>
          </a:p>
          <a:p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//On va récupérer les sources</a:t>
            </a:r>
          </a:p>
          <a:p>
            <a:r>
              <a:rPr lang="fr-FR" sz="2800" dirty="0">
                <a:solidFill>
                  <a:schemeClr val="bg1"/>
                </a:solidFill>
              </a:rPr>
              <a:t>git pull </a:t>
            </a:r>
            <a:r>
              <a:rPr lang="fr-FR" sz="2800" dirty="0" err="1">
                <a:solidFill>
                  <a:schemeClr val="bg1"/>
                </a:solidFill>
              </a:rPr>
              <a:t>origin</a:t>
            </a:r>
            <a:r>
              <a:rPr lang="fr-FR" sz="2800" dirty="0">
                <a:solidFill>
                  <a:schemeClr val="bg1"/>
                </a:solidFill>
              </a:rPr>
              <a:t> diffusion</a:t>
            </a:r>
          </a:p>
          <a:p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//On va ensuite créer une branche et se placer dessus</a:t>
            </a:r>
          </a:p>
          <a:p>
            <a:r>
              <a:rPr lang="fr-FR" sz="2800" dirty="0">
                <a:solidFill>
                  <a:schemeClr val="bg1"/>
                </a:solidFill>
              </a:rPr>
              <a:t>git </a:t>
            </a:r>
            <a:r>
              <a:rPr lang="fr-FR" sz="2800" dirty="0" err="1">
                <a:solidFill>
                  <a:schemeClr val="bg1"/>
                </a:solidFill>
              </a:rPr>
              <a:t>checkout</a:t>
            </a:r>
            <a:r>
              <a:rPr lang="fr-FR" sz="2800" dirty="0">
                <a:solidFill>
                  <a:schemeClr val="bg1"/>
                </a:solidFill>
              </a:rPr>
              <a:t> –b </a:t>
            </a:r>
            <a:r>
              <a:rPr lang="fr-FR" sz="2800" dirty="0" err="1">
                <a:solidFill>
                  <a:schemeClr val="bg1"/>
                </a:solidFill>
              </a:rPr>
              <a:t>ma_nouvelle_branche</a:t>
            </a:r>
            <a:endParaRPr lang="fr-FR" sz="2800" dirty="0">
              <a:solidFill>
                <a:schemeClr val="bg1"/>
              </a:solidFill>
            </a:endParaRPr>
          </a:p>
          <a:p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//On va faire un commit</a:t>
            </a:r>
          </a:p>
          <a:p>
            <a:r>
              <a:rPr lang="fr-FR" sz="2800" dirty="0">
                <a:solidFill>
                  <a:schemeClr val="bg1"/>
                </a:solidFill>
              </a:rPr>
              <a:t>git push </a:t>
            </a:r>
            <a:r>
              <a:rPr lang="fr-FR" sz="2800" dirty="0" err="1">
                <a:solidFill>
                  <a:schemeClr val="bg1"/>
                </a:solidFill>
              </a:rPr>
              <a:t>origin</a:t>
            </a:r>
            <a:r>
              <a:rPr lang="fr-FR" sz="2800" dirty="0">
                <a:solidFill>
                  <a:schemeClr val="bg1"/>
                </a:solidFill>
              </a:rPr>
              <a:t> </a:t>
            </a:r>
            <a:r>
              <a:rPr lang="fr-FR" sz="2800" dirty="0" err="1">
                <a:solidFill>
                  <a:schemeClr val="bg1"/>
                </a:solidFill>
              </a:rPr>
              <a:t>ma_nouvelle_branche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834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1040917" y="665312"/>
            <a:ext cx="9823580" cy="603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spc="-150" dirty="0">
                <a:solidFill>
                  <a:srgbClr val="F5C24C"/>
                </a:solidFill>
                <a:latin typeface="Signika Negative" pitchFamily="2" charset="0"/>
                <a:ea typeface="Franchise" pitchFamily="49" charset="0"/>
              </a:rPr>
              <a:t>*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Correction des </a:t>
            </a:r>
            <a:r>
              <a:rPr lang="en-US" sz="4000" b="1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conflits</a:t>
            </a:r>
            <a:endParaRPr lang="en-US" sz="4000" b="1" spc="-150" dirty="0">
              <a:solidFill>
                <a:schemeClr val="tx1">
                  <a:lumMod val="65000"/>
                  <a:lumOff val="35000"/>
                </a:schemeClr>
              </a:solidFill>
              <a:latin typeface="Signika Negative" pitchFamily="2" charset="0"/>
              <a:ea typeface="Franchise" pitchFamily="49" charset="0"/>
            </a:endParaRPr>
          </a:p>
        </p:txBody>
      </p:sp>
      <p:sp>
        <p:nvSpPr>
          <p:cNvPr id="6" name="Flowchart: Off-page Connector 29"/>
          <p:cNvSpPr/>
          <p:nvPr/>
        </p:nvSpPr>
        <p:spPr>
          <a:xfrm>
            <a:off x="11526790" y="123637"/>
            <a:ext cx="505685" cy="313685"/>
          </a:xfrm>
          <a:prstGeom prst="flowChartOffpageConnector">
            <a:avLst/>
          </a:prstGeom>
          <a:solidFill>
            <a:srgbClr val="F5C24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17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757854" y="1750960"/>
            <a:ext cx="10768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Si votre console vous indique qu’il y a un conflit lors d’un pull, il faut alors corriger les erreurs de conflit. Pour afficher les fichiers en conflit utiliser la commande ci-dessus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2734518"/>
            <a:ext cx="12220790" cy="1000486"/>
          </a:xfrm>
          <a:prstGeom prst="rect">
            <a:avLst/>
          </a:prstGeom>
          <a:pattFill prst="pct90">
            <a:fgClr>
              <a:srgbClr val="F5C24C"/>
            </a:fgClr>
            <a:bgClr>
              <a:srgbClr val="FFCC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cs typeface="Consolas" pitchFamily="49" charset="0"/>
              </a:rPr>
              <a:t>git</a:t>
            </a:r>
            <a:r>
              <a:rPr lang="en-US" sz="2400" dirty="0">
                <a:cs typeface="Consolas" pitchFamily="49" charset="0"/>
              </a:rPr>
              <a:t> status</a:t>
            </a:r>
          </a:p>
        </p:txBody>
      </p:sp>
      <p:grpSp>
        <p:nvGrpSpPr>
          <p:cNvPr id="9" name="Group 2"/>
          <p:cNvGrpSpPr/>
          <p:nvPr/>
        </p:nvGrpSpPr>
        <p:grpSpPr>
          <a:xfrm>
            <a:off x="827743" y="2765308"/>
            <a:ext cx="569737" cy="1087071"/>
            <a:chOff x="995404" y="4156848"/>
            <a:chExt cx="6750328" cy="776287"/>
          </a:xfrm>
        </p:grpSpPr>
        <p:sp>
          <p:nvSpPr>
            <p:cNvPr id="10" name="Subtitle 2"/>
            <p:cNvSpPr txBox="1">
              <a:spLocks/>
            </p:cNvSpPr>
            <p:nvPr/>
          </p:nvSpPr>
          <p:spPr>
            <a:xfrm>
              <a:off x="2054410" y="4172421"/>
              <a:ext cx="5691322" cy="76071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US" sz="2400" b="1" dirty="0">
                <a:solidFill>
                  <a:schemeClr val="bg1"/>
                </a:solidFill>
                <a:latin typeface="+mj-lt"/>
                <a:ea typeface="Franchise" pitchFamily="49" charset="0"/>
              </a:endParaRPr>
            </a:p>
          </p:txBody>
        </p:sp>
        <p:sp>
          <p:nvSpPr>
            <p:cNvPr id="11" name="Subtitle 2"/>
            <p:cNvSpPr txBox="1">
              <a:spLocks/>
            </p:cNvSpPr>
            <p:nvPr/>
          </p:nvSpPr>
          <p:spPr>
            <a:xfrm>
              <a:off x="995404" y="4156848"/>
              <a:ext cx="725460" cy="60344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9600" spc="-150" dirty="0">
                  <a:solidFill>
                    <a:schemeClr val="bg1"/>
                  </a:solidFill>
                  <a:latin typeface="Signika Negative" pitchFamily="2" charset="0"/>
                  <a:ea typeface="Franchise" pitchFamily="49" charset="0"/>
                </a:rPr>
                <a:t>“</a:t>
              </a:r>
            </a:p>
          </p:txBody>
        </p:sp>
      </p:grpSp>
      <p:sp>
        <p:nvSpPr>
          <p:cNvPr id="12" name="ZoneTexte 11"/>
          <p:cNvSpPr txBox="1"/>
          <p:nvPr/>
        </p:nvSpPr>
        <p:spPr>
          <a:xfrm>
            <a:off x="725927" y="3852379"/>
            <a:ext cx="10768936" cy="2654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Il suffit d’ouvrir ensuite le fichier en conflit et d’apporter les corrections. Les conflits sont identifiés par différentes balises :</a:t>
            </a:r>
          </a:p>
          <a:p>
            <a:pPr algn="ctr"/>
            <a:endParaRPr lang="fr-FR" sz="1050" dirty="0"/>
          </a:p>
          <a:p>
            <a:pPr algn="ctr"/>
            <a:r>
              <a:rPr lang="fr-FR" sz="2400" b="1" dirty="0"/>
              <a:t>&lt;&lt;&lt;&lt;&lt;&lt;&lt;&lt;&lt; HEAD</a:t>
            </a:r>
          </a:p>
          <a:p>
            <a:pPr algn="ctr"/>
            <a:r>
              <a:rPr lang="fr-FR" b="1" dirty="0">
                <a:solidFill>
                  <a:srgbClr val="FFC000"/>
                </a:solidFill>
              </a:rPr>
              <a:t>// CODE LOCAL</a:t>
            </a:r>
          </a:p>
          <a:p>
            <a:pPr algn="ctr"/>
            <a:r>
              <a:rPr lang="fr-FR" sz="2400" b="1" dirty="0"/>
              <a:t>==============</a:t>
            </a:r>
          </a:p>
          <a:p>
            <a:pPr algn="ctr"/>
            <a:r>
              <a:rPr lang="fr-FR" b="1" dirty="0">
                <a:solidFill>
                  <a:srgbClr val="FFC000"/>
                </a:solidFill>
              </a:rPr>
              <a:t>// CODE SUR LE REPO</a:t>
            </a:r>
          </a:p>
          <a:p>
            <a:pPr algn="ctr"/>
            <a:r>
              <a:rPr lang="fr-FR" sz="2400" b="1" dirty="0"/>
              <a:t>&gt;&gt;&gt;&gt;&gt;&gt;&gt;&gt;&gt;&gt;&gt;&gt;&gt;&gt; </a:t>
            </a:r>
            <a:r>
              <a:rPr lang="en-GB" sz="2400" b="1" dirty="0" err="1"/>
              <a:t>commit_nbr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3545134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1040917" y="665312"/>
            <a:ext cx="9823580" cy="603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spc="-150" dirty="0">
                <a:solidFill>
                  <a:srgbClr val="F5C24C"/>
                </a:solidFill>
                <a:latin typeface="Signika Negative" pitchFamily="2" charset="0"/>
                <a:ea typeface="Franchise" pitchFamily="49" charset="0"/>
              </a:rPr>
              <a:t>*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Correction des </a:t>
            </a:r>
            <a:r>
              <a:rPr lang="en-US" sz="4000" b="1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conflits</a:t>
            </a:r>
            <a:endParaRPr lang="en-US" sz="4000" b="1" spc="-150" dirty="0">
              <a:solidFill>
                <a:schemeClr val="tx1">
                  <a:lumMod val="65000"/>
                  <a:lumOff val="35000"/>
                </a:schemeClr>
              </a:solidFill>
              <a:latin typeface="Signika Negative" pitchFamily="2" charset="0"/>
              <a:ea typeface="Franchise" pitchFamily="49" charset="0"/>
            </a:endParaRPr>
          </a:p>
        </p:txBody>
      </p:sp>
      <p:sp>
        <p:nvSpPr>
          <p:cNvPr id="6" name="Flowchart: Off-page Connector 29"/>
          <p:cNvSpPr/>
          <p:nvPr/>
        </p:nvSpPr>
        <p:spPr>
          <a:xfrm>
            <a:off x="11526790" y="123637"/>
            <a:ext cx="505685" cy="313685"/>
          </a:xfrm>
          <a:prstGeom prst="flowChartOffpageConnector">
            <a:avLst/>
          </a:prstGeom>
          <a:solidFill>
            <a:srgbClr val="F5C24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18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757854" y="1750960"/>
            <a:ext cx="10768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Après avoir appliqué les modifications, supprimer les Tags (&lt;&lt;&lt;HEAD,=====,&gt;&gt;&gt;&gt;&gt;&gt;) et vérifier que le programme compile toujours.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568239" y="2687908"/>
            <a:ext cx="10768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Si le programme compile toujours alors vous pouvez enregistrer la correction de vos fichiers.</a:t>
            </a:r>
          </a:p>
          <a:p>
            <a:pPr algn="ctr"/>
            <a:endParaRPr lang="fr-FR" sz="2400" b="1" dirty="0"/>
          </a:p>
          <a:p>
            <a:pPr algn="ctr"/>
            <a:r>
              <a:rPr lang="fr-FR" sz="2400" dirty="0"/>
              <a:t>Pour cela il suffit de rajouter tous les fichiers corrigés avec la commande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4257568"/>
            <a:ext cx="12220790" cy="632484"/>
          </a:xfrm>
          <a:prstGeom prst="rect">
            <a:avLst/>
          </a:prstGeom>
          <a:pattFill prst="pct90">
            <a:fgClr>
              <a:srgbClr val="F5C24C"/>
            </a:fgClr>
            <a:bgClr>
              <a:srgbClr val="FFCC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cs typeface="Consolas" pitchFamily="49" charset="0"/>
              </a:rPr>
              <a:t>git</a:t>
            </a:r>
            <a:r>
              <a:rPr lang="en-US" sz="2400" dirty="0">
                <a:cs typeface="Consolas" pitchFamily="49" charset="0"/>
              </a:rPr>
              <a:t> add “nom du </a:t>
            </a:r>
            <a:r>
              <a:rPr lang="en-US" sz="2400" dirty="0" err="1">
                <a:cs typeface="Consolas" pitchFamily="49" charset="0"/>
              </a:rPr>
              <a:t>fichier</a:t>
            </a:r>
            <a:r>
              <a:rPr lang="en-US" sz="2400" dirty="0">
                <a:cs typeface="Consolas" pitchFamily="49" charset="0"/>
              </a:rPr>
              <a:t>”</a:t>
            </a:r>
          </a:p>
        </p:txBody>
      </p:sp>
      <p:grpSp>
        <p:nvGrpSpPr>
          <p:cNvPr id="14" name="Group 2"/>
          <p:cNvGrpSpPr/>
          <p:nvPr/>
        </p:nvGrpSpPr>
        <p:grpSpPr>
          <a:xfrm>
            <a:off x="854247" y="4056459"/>
            <a:ext cx="569737" cy="687221"/>
            <a:chOff x="995404" y="4156848"/>
            <a:chExt cx="6750328" cy="776287"/>
          </a:xfrm>
        </p:grpSpPr>
        <p:sp>
          <p:nvSpPr>
            <p:cNvPr id="15" name="Subtitle 2"/>
            <p:cNvSpPr txBox="1">
              <a:spLocks/>
            </p:cNvSpPr>
            <p:nvPr/>
          </p:nvSpPr>
          <p:spPr>
            <a:xfrm>
              <a:off x="2054410" y="4172421"/>
              <a:ext cx="5691322" cy="76071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US" sz="2400" b="1" dirty="0">
                <a:solidFill>
                  <a:schemeClr val="bg1"/>
                </a:solidFill>
                <a:latin typeface="+mj-lt"/>
                <a:ea typeface="Franchise" pitchFamily="49" charset="0"/>
              </a:endParaRPr>
            </a:p>
          </p:txBody>
        </p:sp>
        <p:sp>
          <p:nvSpPr>
            <p:cNvPr id="16" name="Subtitle 2"/>
            <p:cNvSpPr txBox="1">
              <a:spLocks/>
            </p:cNvSpPr>
            <p:nvPr/>
          </p:nvSpPr>
          <p:spPr>
            <a:xfrm>
              <a:off x="995404" y="4156848"/>
              <a:ext cx="725460" cy="60344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9600" spc="-150" dirty="0">
                  <a:solidFill>
                    <a:schemeClr val="bg1"/>
                  </a:solidFill>
                  <a:latin typeface="Signika Negative" pitchFamily="2" charset="0"/>
                  <a:ea typeface="Franchise" pitchFamily="49" charset="0"/>
                </a:rPr>
                <a:t>“</a:t>
              </a:r>
            </a:p>
          </p:txBody>
        </p:sp>
      </p:grpSp>
      <p:sp>
        <p:nvSpPr>
          <p:cNvPr id="17" name="ZoneTexte 16"/>
          <p:cNvSpPr txBox="1"/>
          <p:nvPr/>
        </p:nvSpPr>
        <p:spPr>
          <a:xfrm>
            <a:off x="725927" y="5024538"/>
            <a:ext cx="1076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Lorsque tous les conflits sont résolus, faire un commit (et/ou pousser vos commit)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-28790" y="5533265"/>
            <a:ext cx="12220790" cy="1032397"/>
          </a:xfrm>
          <a:prstGeom prst="rect">
            <a:avLst/>
          </a:prstGeom>
          <a:pattFill prst="pct90">
            <a:fgClr>
              <a:srgbClr val="F5C24C"/>
            </a:fgClr>
            <a:bgClr>
              <a:srgbClr val="FFCC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cs typeface="Consolas" pitchFamily="49" charset="0"/>
              </a:rPr>
              <a:t>git</a:t>
            </a:r>
            <a:r>
              <a:rPr lang="en-US" sz="2400" dirty="0">
                <a:cs typeface="Consolas" pitchFamily="49" charset="0"/>
              </a:rPr>
              <a:t> commit –m “</a:t>
            </a:r>
            <a:r>
              <a:rPr lang="en-US" sz="2400" dirty="0" err="1">
                <a:cs typeface="Consolas" pitchFamily="49" charset="0"/>
              </a:rPr>
              <a:t>your_message</a:t>
            </a:r>
            <a:r>
              <a:rPr lang="en-US" sz="2400" dirty="0">
                <a:cs typeface="Consolas" pitchFamily="49" charset="0"/>
              </a:rPr>
              <a:t>”</a:t>
            </a:r>
          </a:p>
          <a:p>
            <a:pPr algn="ctr"/>
            <a:r>
              <a:rPr lang="en-US" sz="2400" dirty="0" err="1">
                <a:cs typeface="Consolas" pitchFamily="49" charset="0"/>
              </a:rPr>
              <a:t>git</a:t>
            </a:r>
            <a:r>
              <a:rPr lang="en-US" sz="2400" dirty="0">
                <a:cs typeface="Consolas" pitchFamily="49" charset="0"/>
              </a:rPr>
              <a:t> push origin </a:t>
            </a:r>
            <a:r>
              <a:rPr lang="en-US" sz="2400" dirty="0" err="1">
                <a:cs typeface="Consolas" pitchFamily="49" charset="0"/>
              </a:rPr>
              <a:t>ma_branche</a:t>
            </a:r>
            <a:endParaRPr lang="en-US" sz="2400" dirty="0">
              <a:cs typeface="Consolas" pitchFamily="49" charset="0"/>
            </a:endParaRPr>
          </a:p>
        </p:txBody>
      </p:sp>
      <p:grpSp>
        <p:nvGrpSpPr>
          <p:cNvPr id="19" name="Group 2"/>
          <p:cNvGrpSpPr/>
          <p:nvPr/>
        </p:nvGrpSpPr>
        <p:grpSpPr>
          <a:xfrm>
            <a:off x="757854" y="5589568"/>
            <a:ext cx="569737" cy="687221"/>
            <a:chOff x="995404" y="4156848"/>
            <a:chExt cx="6750328" cy="776287"/>
          </a:xfrm>
        </p:grpSpPr>
        <p:sp>
          <p:nvSpPr>
            <p:cNvPr id="20" name="Subtitle 2"/>
            <p:cNvSpPr txBox="1">
              <a:spLocks/>
            </p:cNvSpPr>
            <p:nvPr/>
          </p:nvSpPr>
          <p:spPr>
            <a:xfrm>
              <a:off x="2054410" y="4172421"/>
              <a:ext cx="5691322" cy="76071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US" sz="2400" b="1" dirty="0">
                <a:solidFill>
                  <a:schemeClr val="bg1"/>
                </a:solidFill>
                <a:latin typeface="+mj-lt"/>
                <a:ea typeface="Franchise" pitchFamily="49" charset="0"/>
              </a:endParaRPr>
            </a:p>
          </p:txBody>
        </p:sp>
        <p:sp>
          <p:nvSpPr>
            <p:cNvPr id="21" name="Subtitle 2"/>
            <p:cNvSpPr txBox="1">
              <a:spLocks/>
            </p:cNvSpPr>
            <p:nvPr/>
          </p:nvSpPr>
          <p:spPr>
            <a:xfrm>
              <a:off x="995404" y="4156848"/>
              <a:ext cx="725460" cy="60344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9600" spc="-150" dirty="0">
                  <a:solidFill>
                    <a:schemeClr val="bg1"/>
                  </a:solidFill>
                  <a:latin typeface="Signika Negative" pitchFamily="2" charset="0"/>
                  <a:ea typeface="Franchise" pitchFamily="49" charset="0"/>
                </a:rPr>
                <a:t>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1228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" y="-1"/>
            <a:ext cx="12192002" cy="4717775"/>
          </a:xfrm>
          <a:prstGeom prst="rect">
            <a:avLst/>
          </a:prstGeom>
          <a:pattFill prst="pct90">
            <a:fgClr>
              <a:srgbClr val="F5C24C"/>
            </a:fgClr>
            <a:bgClr>
              <a:srgbClr val="FFCC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328950" y="665312"/>
            <a:ext cx="8644546" cy="640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spc="-150" dirty="0" err="1">
                <a:solidFill>
                  <a:schemeClr val="bg1"/>
                </a:solidFill>
                <a:latin typeface="Signika Negative" pitchFamily="2" charset="0"/>
                <a:ea typeface="Franchise" pitchFamily="49" charset="0"/>
              </a:rPr>
              <a:t>Système</a:t>
            </a:r>
            <a:r>
              <a:rPr lang="en-US" sz="4000" b="1" spc="-150" dirty="0">
                <a:solidFill>
                  <a:schemeClr val="bg1"/>
                </a:solidFill>
                <a:latin typeface="Signika Negative" pitchFamily="2" charset="0"/>
                <a:ea typeface="Franchise" pitchFamily="49" charset="0"/>
              </a:rPr>
              <a:t> de </a:t>
            </a:r>
            <a:r>
              <a:rPr lang="en-US" sz="4000" b="1" spc="-150" dirty="0" err="1">
                <a:solidFill>
                  <a:schemeClr val="bg1"/>
                </a:solidFill>
                <a:latin typeface="Signika Negative" pitchFamily="2" charset="0"/>
                <a:ea typeface="Franchise" pitchFamily="49" charset="0"/>
              </a:rPr>
              <a:t>branche</a:t>
            </a:r>
            <a:endParaRPr lang="en-US" sz="4000" b="1" spc="-150" dirty="0">
              <a:solidFill>
                <a:schemeClr val="bg1"/>
              </a:solidFill>
              <a:latin typeface="Signika Negative" pitchFamily="2" charset="0"/>
              <a:ea typeface="Franchise" pitchFamily="49" charset="0"/>
            </a:endParaRPr>
          </a:p>
        </p:txBody>
      </p:sp>
      <p:sp>
        <p:nvSpPr>
          <p:cNvPr id="28" name="TextBox 78"/>
          <p:cNvSpPr txBox="1"/>
          <p:nvPr/>
        </p:nvSpPr>
        <p:spPr>
          <a:xfrm>
            <a:off x="1177957" y="5492984"/>
            <a:ext cx="10348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Une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branche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est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une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version parallèle d’un même projet qui permet de travailler sur le projet sans impacter la branche principale « master » qui représente une version stable du projet.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9" name="Group 9"/>
          <p:cNvGrpSpPr/>
          <p:nvPr/>
        </p:nvGrpSpPr>
        <p:grpSpPr>
          <a:xfrm>
            <a:off x="1269256" y="4898839"/>
            <a:ext cx="4183045" cy="595317"/>
            <a:chOff x="1434716" y="4680405"/>
            <a:chExt cx="3137284" cy="560538"/>
          </a:xfrm>
        </p:grpSpPr>
        <p:sp>
          <p:nvSpPr>
            <p:cNvPr id="30" name="TextBox 76"/>
            <p:cNvSpPr txBox="1"/>
            <p:nvPr/>
          </p:nvSpPr>
          <p:spPr>
            <a:xfrm>
              <a:off x="1847831" y="4795423"/>
              <a:ext cx="2724169" cy="289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>
                      <a:lumMod val="50000"/>
                    </a:schemeClr>
                  </a:solidFill>
                  <a:latin typeface="Signika Negative" pitchFamily="2" charset="0"/>
                </a:rPr>
                <a:t>Qu’est</a:t>
              </a:r>
              <a:r>
                <a:rPr lang="en-US" sz="1400" b="1" dirty="0">
                  <a:solidFill>
                    <a:schemeClr val="bg1">
                      <a:lumMod val="50000"/>
                    </a:schemeClr>
                  </a:solidFill>
                  <a:latin typeface="Signika Negative" pitchFamily="2" charset="0"/>
                </a:rPr>
                <a:t> </a:t>
              </a:r>
              <a:r>
                <a:rPr lang="en-US" sz="1400" b="1" dirty="0" err="1">
                  <a:solidFill>
                    <a:schemeClr val="bg1">
                      <a:lumMod val="50000"/>
                    </a:schemeClr>
                  </a:solidFill>
                  <a:latin typeface="Signika Negative" pitchFamily="2" charset="0"/>
                </a:rPr>
                <a:t>ce</a:t>
              </a:r>
              <a:r>
                <a:rPr lang="en-US" sz="1400" b="1" dirty="0">
                  <a:solidFill>
                    <a:schemeClr val="bg1">
                      <a:lumMod val="50000"/>
                    </a:schemeClr>
                  </a:solidFill>
                  <a:latin typeface="Signika Negative" pitchFamily="2" charset="0"/>
                </a:rPr>
                <a:t> </a:t>
              </a:r>
              <a:r>
                <a:rPr lang="en-US" sz="1400" b="1" dirty="0" err="1">
                  <a:solidFill>
                    <a:schemeClr val="bg1">
                      <a:lumMod val="50000"/>
                    </a:schemeClr>
                  </a:solidFill>
                  <a:latin typeface="Signika Negative" pitchFamily="2" charset="0"/>
                </a:rPr>
                <a:t>qu’une</a:t>
              </a:r>
              <a:r>
                <a:rPr lang="en-US" sz="1400" b="1" dirty="0">
                  <a:solidFill>
                    <a:schemeClr val="bg1">
                      <a:lumMod val="50000"/>
                    </a:schemeClr>
                  </a:solidFill>
                  <a:latin typeface="Signika Negative" pitchFamily="2" charset="0"/>
                </a:rPr>
                <a:t> </a:t>
              </a:r>
              <a:r>
                <a:rPr lang="en-US" sz="1400" b="1" dirty="0" err="1">
                  <a:solidFill>
                    <a:schemeClr val="bg1">
                      <a:lumMod val="50000"/>
                    </a:schemeClr>
                  </a:solidFill>
                  <a:latin typeface="Signika Negative" pitchFamily="2" charset="0"/>
                </a:rPr>
                <a:t>branche</a:t>
              </a:r>
              <a:r>
                <a:rPr lang="en-US" sz="1400" b="1" dirty="0">
                  <a:solidFill>
                    <a:schemeClr val="bg1">
                      <a:lumMod val="50000"/>
                    </a:schemeClr>
                  </a:solidFill>
                  <a:latin typeface="Signika Negative" pitchFamily="2" charset="0"/>
                </a:rPr>
                <a:t> ?</a:t>
              </a:r>
              <a:endParaRPr lang="en-CA" sz="1400" b="1" dirty="0">
                <a:solidFill>
                  <a:schemeClr val="bg1">
                    <a:lumMod val="50000"/>
                  </a:schemeClr>
                </a:solidFill>
                <a:latin typeface="Signika Negative" pitchFamily="2" charset="0"/>
              </a:endParaRPr>
            </a:p>
          </p:txBody>
        </p:sp>
        <p:grpSp>
          <p:nvGrpSpPr>
            <p:cNvPr id="31" name="Group 79"/>
            <p:cNvGrpSpPr/>
            <p:nvPr/>
          </p:nvGrpSpPr>
          <p:grpSpPr>
            <a:xfrm>
              <a:off x="1958109" y="4795423"/>
              <a:ext cx="2302367" cy="306372"/>
              <a:chOff x="1646183" y="4437112"/>
              <a:chExt cx="5016054" cy="278520"/>
            </a:xfrm>
          </p:grpSpPr>
          <p:cxnSp>
            <p:nvCxnSpPr>
              <p:cNvPr id="35" name="Straight Connector 85"/>
              <p:cNvCxnSpPr/>
              <p:nvPr/>
            </p:nvCxnSpPr>
            <p:spPr>
              <a:xfrm>
                <a:off x="1646183" y="4437112"/>
                <a:ext cx="5016054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86"/>
              <p:cNvCxnSpPr/>
              <p:nvPr/>
            </p:nvCxnSpPr>
            <p:spPr>
              <a:xfrm>
                <a:off x="1646183" y="4715632"/>
                <a:ext cx="5016054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80"/>
            <p:cNvGrpSpPr/>
            <p:nvPr/>
          </p:nvGrpSpPr>
          <p:grpSpPr>
            <a:xfrm>
              <a:off x="1434716" y="4680405"/>
              <a:ext cx="413114" cy="560538"/>
              <a:chOff x="2339752" y="2974741"/>
              <a:chExt cx="375558" cy="509581"/>
            </a:xfrm>
          </p:grpSpPr>
          <p:sp>
            <p:nvSpPr>
              <p:cNvPr id="33" name="Oval 81"/>
              <p:cNvSpPr/>
              <p:nvPr/>
            </p:nvSpPr>
            <p:spPr>
              <a:xfrm>
                <a:off x="2339752" y="2974741"/>
                <a:ext cx="375558" cy="475553"/>
              </a:xfrm>
              <a:prstGeom prst="ellipse">
                <a:avLst/>
              </a:prstGeom>
              <a:solidFill>
                <a:srgbClr val="F5C24C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80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389257" y="3036456"/>
                <a:ext cx="275767" cy="4478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CA" sz="2800" spc="-150" dirty="0">
                    <a:solidFill>
                      <a:schemeClr val="bg1"/>
                    </a:solidFill>
                    <a:latin typeface="Signika Negative" pitchFamily="2" charset="0"/>
                  </a:rPr>
                  <a:t>*</a:t>
                </a:r>
                <a:endParaRPr lang="en-US" sz="2800" dirty="0">
                  <a:solidFill>
                    <a:schemeClr val="bg1"/>
                  </a:solidFill>
                  <a:latin typeface="Signika Negative" pitchFamily="2" charset="0"/>
                </a:endParaRPr>
              </a:p>
            </p:txBody>
          </p:sp>
        </p:grpSp>
      </p:grpSp>
      <p:sp>
        <p:nvSpPr>
          <p:cNvPr id="47" name="Flowchart: Off-page Connector 39"/>
          <p:cNvSpPr/>
          <p:nvPr/>
        </p:nvSpPr>
        <p:spPr>
          <a:xfrm>
            <a:off x="11526791" y="122379"/>
            <a:ext cx="505685" cy="316204"/>
          </a:xfrm>
          <a:prstGeom prst="flowChartOffpageConnector">
            <a:avLst/>
          </a:prstGeom>
          <a:solidFill>
            <a:schemeClr val="tx1">
              <a:lumMod val="65000"/>
              <a:lumOff val="3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b="1" dirty="0"/>
              <a:t>1</a:t>
            </a:r>
            <a:endParaRPr lang="en-US" sz="1200" b="1" dirty="0"/>
          </a:p>
        </p:txBody>
      </p:sp>
      <p:sp>
        <p:nvSpPr>
          <p:cNvPr id="52" name="Oval 34"/>
          <p:cNvSpPr/>
          <p:nvPr/>
        </p:nvSpPr>
        <p:spPr>
          <a:xfrm>
            <a:off x="831654" y="2028285"/>
            <a:ext cx="2093830" cy="20938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060" y="2513253"/>
            <a:ext cx="839018" cy="1127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ZoneTexte 55"/>
          <p:cNvSpPr txBox="1"/>
          <p:nvPr/>
        </p:nvSpPr>
        <p:spPr>
          <a:xfrm>
            <a:off x="3692289" y="2055492"/>
            <a:ext cx="1958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compilation</a:t>
            </a:r>
          </a:p>
        </p:txBody>
      </p:sp>
      <p:sp>
        <p:nvSpPr>
          <p:cNvPr id="57" name="ZoneTexte 56"/>
          <p:cNvSpPr txBox="1"/>
          <p:nvPr/>
        </p:nvSpPr>
        <p:spPr>
          <a:xfrm>
            <a:off x="8310672" y="1990033"/>
            <a:ext cx="1332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langage</a:t>
            </a:r>
          </a:p>
        </p:txBody>
      </p:sp>
      <p:sp>
        <p:nvSpPr>
          <p:cNvPr id="58" name="ZoneTexte 57"/>
          <p:cNvSpPr txBox="1"/>
          <p:nvPr/>
        </p:nvSpPr>
        <p:spPr>
          <a:xfrm>
            <a:off x="3692289" y="2881931"/>
            <a:ext cx="1992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architecture</a:t>
            </a:r>
          </a:p>
        </p:txBody>
      </p:sp>
      <p:sp>
        <p:nvSpPr>
          <p:cNvPr id="59" name="ZoneTexte 58"/>
          <p:cNvSpPr txBox="1"/>
          <p:nvPr/>
        </p:nvSpPr>
        <p:spPr>
          <a:xfrm>
            <a:off x="3692289" y="3708370"/>
            <a:ext cx="2038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organisation</a:t>
            </a:r>
          </a:p>
        </p:txBody>
      </p:sp>
      <p:sp>
        <p:nvSpPr>
          <p:cNvPr id="60" name="ZoneTexte 59"/>
          <p:cNvSpPr txBox="1"/>
          <p:nvPr/>
        </p:nvSpPr>
        <p:spPr>
          <a:xfrm>
            <a:off x="8310672" y="2881931"/>
            <a:ext cx="1500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diffusion</a:t>
            </a:r>
          </a:p>
        </p:txBody>
      </p:sp>
      <p:sp>
        <p:nvSpPr>
          <p:cNvPr id="61" name="ZoneTexte 60"/>
          <p:cNvSpPr txBox="1"/>
          <p:nvPr/>
        </p:nvSpPr>
        <p:spPr>
          <a:xfrm>
            <a:off x="8310672" y="3708370"/>
            <a:ext cx="1223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2114788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1040917" y="665312"/>
            <a:ext cx="9823580" cy="603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spc="-150" dirty="0">
                <a:solidFill>
                  <a:srgbClr val="F5C24C"/>
                </a:solidFill>
                <a:latin typeface="Signika Negative" pitchFamily="2" charset="0"/>
                <a:ea typeface="Franchise" pitchFamily="49" charset="0"/>
              </a:rPr>
              <a:t>*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Merge entre </a:t>
            </a:r>
            <a:r>
              <a:rPr lang="en-US" sz="4000" b="1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deux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branches</a:t>
            </a:r>
          </a:p>
        </p:txBody>
      </p:sp>
      <p:sp>
        <p:nvSpPr>
          <p:cNvPr id="6" name="Flowchart: Off-page Connector 29"/>
          <p:cNvSpPr/>
          <p:nvPr/>
        </p:nvSpPr>
        <p:spPr>
          <a:xfrm>
            <a:off x="11526790" y="123637"/>
            <a:ext cx="505685" cy="313685"/>
          </a:xfrm>
          <a:prstGeom prst="flowChartOffpageConnector">
            <a:avLst/>
          </a:prstGeom>
          <a:solidFill>
            <a:srgbClr val="F5C24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19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757854" y="1750960"/>
            <a:ext cx="10768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Un </a:t>
            </a:r>
            <a:r>
              <a:rPr lang="fr-FR" sz="2400" dirty="0" err="1"/>
              <a:t>merge</a:t>
            </a:r>
            <a:r>
              <a:rPr lang="fr-FR" sz="2400" dirty="0"/>
              <a:t> permet de réaliser une </a:t>
            </a:r>
            <a:r>
              <a:rPr lang="fr-FR" sz="2400" b="1" dirty="0"/>
              <a:t>fusion </a:t>
            </a:r>
            <a:r>
              <a:rPr lang="fr-FR" sz="2400" dirty="0"/>
              <a:t>entre deux branches. Cela répond au  souhait de faire avancer la branche courante de sorte qu’elle incorpore le travail d’une autre branche.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3652440"/>
            <a:ext cx="12220790" cy="632484"/>
          </a:xfrm>
          <a:prstGeom prst="rect">
            <a:avLst/>
          </a:prstGeom>
          <a:pattFill prst="pct90">
            <a:fgClr>
              <a:srgbClr val="F5C24C"/>
            </a:fgClr>
            <a:bgClr>
              <a:srgbClr val="FFCC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cs typeface="Consolas" pitchFamily="49" charset="0"/>
              </a:rPr>
              <a:t>git</a:t>
            </a:r>
            <a:r>
              <a:rPr lang="en-US" sz="2400" dirty="0">
                <a:cs typeface="Consolas" pitchFamily="49" charset="0"/>
              </a:rPr>
              <a:t> merge --no-</a:t>
            </a:r>
            <a:r>
              <a:rPr lang="en-US" sz="2400" dirty="0" err="1">
                <a:cs typeface="Consolas" pitchFamily="49" charset="0"/>
              </a:rPr>
              <a:t>ff</a:t>
            </a:r>
            <a:r>
              <a:rPr lang="en-US" sz="2400" dirty="0">
                <a:cs typeface="Consolas" pitchFamily="49" charset="0"/>
              </a:rPr>
              <a:t> &lt;</a:t>
            </a:r>
            <a:r>
              <a:rPr lang="en-US" sz="2400" dirty="0" err="1">
                <a:cs typeface="Consolas" pitchFamily="49" charset="0"/>
              </a:rPr>
              <a:t>branche</a:t>
            </a:r>
            <a:r>
              <a:rPr lang="en-US" sz="2400" dirty="0">
                <a:cs typeface="Consolas" pitchFamily="49" charset="0"/>
              </a:rPr>
              <a:t>&gt;</a:t>
            </a:r>
          </a:p>
        </p:txBody>
      </p:sp>
      <p:grpSp>
        <p:nvGrpSpPr>
          <p:cNvPr id="14" name="Group 2"/>
          <p:cNvGrpSpPr/>
          <p:nvPr/>
        </p:nvGrpSpPr>
        <p:grpSpPr>
          <a:xfrm>
            <a:off x="854247" y="3451331"/>
            <a:ext cx="569737" cy="687221"/>
            <a:chOff x="995404" y="4156848"/>
            <a:chExt cx="6750328" cy="776287"/>
          </a:xfrm>
        </p:grpSpPr>
        <p:sp>
          <p:nvSpPr>
            <p:cNvPr id="15" name="Subtitle 2"/>
            <p:cNvSpPr txBox="1">
              <a:spLocks/>
            </p:cNvSpPr>
            <p:nvPr/>
          </p:nvSpPr>
          <p:spPr>
            <a:xfrm>
              <a:off x="2054410" y="4172421"/>
              <a:ext cx="5691322" cy="76071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US" sz="2400" b="1" dirty="0">
                <a:solidFill>
                  <a:schemeClr val="bg1"/>
                </a:solidFill>
                <a:latin typeface="+mj-lt"/>
                <a:ea typeface="Franchise" pitchFamily="49" charset="0"/>
              </a:endParaRPr>
            </a:p>
          </p:txBody>
        </p:sp>
        <p:sp>
          <p:nvSpPr>
            <p:cNvPr id="16" name="Subtitle 2"/>
            <p:cNvSpPr txBox="1">
              <a:spLocks/>
            </p:cNvSpPr>
            <p:nvPr/>
          </p:nvSpPr>
          <p:spPr>
            <a:xfrm>
              <a:off x="995404" y="4156848"/>
              <a:ext cx="725460" cy="60344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9600" spc="-150" dirty="0">
                  <a:solidFill>
                    <a:schemeClr val="bg1"/>
                  </a:solidFill>
                  <a:latin typeface="Signika Negative" pitchFamily="2" charset="0"/>
                  <a:ea typeface="Franchise" pitchFamily="49" charset="0"/>
                </a:rPr>
                <a:t>“</a:t>
              </a:r>
            </a:p>
          </p:txBody>
        </p:sp>
      </p:grp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265521" y="5062969"/>
            <a:ext cx="975360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/>
              <a:t>Fusionne la branche &lt;branche&gt; avec la branche courante en générant un commit de fusion </a:t>
            </a:r>
          </a:p>
        </p:txBody>
      </p:sp>
    </p:spTree>
    <p:extLst>
      <p:ext uri="{BB962C8B-B14F-4D97-AF65-F5344CB8AC3E}">
        <p14:creationId xmlns:p14="http://schemas.microsoft.com/office/powerpoint/2010/main" val="3099321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145774" y="665312"/>
            <a:ext cx="11886701" cy="603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spc="-150" dirty="0">
                <a:solidFill>
                  <a:srgbClr val="F5C24C"/>
                </a:solidFill>
                <a:latin typeface="Signika Negative" pitchFamily="2" charset="0"/>
                <a:ea typeface="Franchise" pitchFamily="49" charset="0"/>
              </a:rPr>
              <a:t>*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</a:t>
            </a:r>
            <a:r>
              <a:rPr lang="en-US" sz="4000" b="1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Exemple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de </a:t>
            </a:r>
            <a:r>
              <a:rPr lang="en-US" sz="4000" b="1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commande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pour tout faire</a:t>
            </a:r>
          </a:p>
        </p:txBody>
      </p:sp>
      <p:sp>
        <p:nvSpPr>
          <p:cNvPr id="6" name="Flowchart: Off-page Connector 29"/>
          <p:cNvSpPr/>
          <p:nvPr/>
        </p:nvSpPr>
        <p:spPr>
          <a:xfrm>
            <a:off x="11526790" y="123637"/>
            <a:ext cx="505685" cy="313685"/>
          </a:xfrm>
          <a:prstGeom prst="flowChartOffpageConnector">
            <a:avLst/>
          </a:prstGeom>
          <a:solidFill>
            <a:srgbClr val="F5C24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20</a:t>
            </a:r>
          </a:p>
        </p:txBody>
      </p:sp>
      <p:cxnSp>
        <p:nvCxnSpPr>
          <p:cNvPr id="4" name="Connecteur droit 3"/>
          <p:cNvCxnSpPr/>
          <p:nvPr/>
        </p:nvCxnSpPr>
        <p:spPr>
          <a:xfrm>
            <a:off x="4108174" y="1881809"/>
            <a:ext cx="0" cy="3869634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7494104" y="1881809"/>
            <a:ext cx="0" cy="4532243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llipse 6"/>
          <p:cNvSpPr/>
          <p:nvPr/>
        </p:nvSpPr>
        <p:spPr>
          <a:xfrm>
            <a:off x="7368209" y="6294783"/>
            <a:ext cx="238539" cy="2385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4015409" y="5565913"/>
            <a:ext cx="185530" cy="1855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>
            <a:endCxn id="9" idx="6"/>
          </p:cNvCxnSpPr>
          <p:nvPr/>
        </p:nvCxnSpPr>
        <p:spPr>
          <a:xfrm flipH="1" flipV="1">
            <a:off x="4200939" y="5658678"/>
            <a:ext cx="3293165" cy="3975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flipH="1" flipV="1">
            <a:off x="4108174" y="3564834"/>
            <a:ext cx="3385930" cy="7553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flipV="1">
            <a:off x="4108174" y="2504661"/>
            <a:ext cx="3385930" cy="1020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4066263" y="4328906"/>
            <a:ext cx="77111" cy="829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4066263" y="4700381"/>
            <a:ext cx="77111" cy="829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/>
          <p:cNvSpPr/>
          <p:nvPr/>
        </p:nvSpPr>
        <p:spPr>
          <a:xfrm>
            <a:off x="4066263" y="5109956"/>
            <a:ext cx="77111" cy="829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/>
          <p:cNvSpPr/>
          <p:nvPr/>
        </p:nvSpPr>
        <p:spPr>
          <a:xfrm>
            <a:off x="5406887" y="5923722"/>
            <a:ext cx="516835" cy="4903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5" name="Ellipse 34"/>
          <p:cNvSpPr/>
          <p:nvPr/>
        </p:nvSpPr>
        <p:spPr>
          <a:xfrm>
            <a:off x="3286539" y="4538146"/>
            <a:ext cx="516835" cy="4903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6" name="Ellipse 35"/>
          <p:cNvSpPr/>
          <p:nvPr/>
        </p:nvSpPr>
        <p:spPr>
          <a:xfrm>
            <a:off x="5455338" y="4055165"/>
            <a:ext cx="516835" cy="4903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7" name="Ellipse 36"/>
          <p:cNvSpPr/>
          <p:nvPr/>
        </p:nvSpPr>
        <p:spPr>
          <a:xfrm>
            <a:off x="5420139" y="2413123"/>
            <a:ext cx="516835" cy="4903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9" name="ZoneTexte 38"/>
          <p:cNvSpPr txBox="1"/>
          <p:nvPr/>
        </p:nvSpPr>
        <p:spPr>
          <a:xfrm>
            <a:off x="3519613" y="1550823"/>
            <a:ext cx="124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maBranche</a:t>
            </a:r>
            <a:endParaRPr lang="fr-FR" dirty="0"/>
          </a:p>
        </p:txBody>
      </p:sp>
      <p:sp>
        <p:nvSpPr>
          <p:cNvPr id="40" name="ZoneTexte 39"/>
          <p:cNvSpPr txBox="1"/>
          <p:nvPr/>
        </p:nvSpPr>
        <p:spPr>
          <a:xfrm>
            <a:off x="6473600" y="1577873"/>
            <a:ext cx="2041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laBranchePrincipale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41875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145774" y="665312"/>
            <a:ext cx="11886701" cy="603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spc="-150" dirty="0">
                <a:solidFill>
                  <a:srgbClr val="F5C24C"/>
                </a:solidFill>
                <a:latin typeface="Signika Negative" pitchFamily="2" charset="0"/>
                <a:ea typeface="Franchise" pitchFamily="49" charset="0"/>
              </a:rPr>
              <a:t>*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</a:t>
            </a:r>
            <a:r>
              <a:rPr lang="en-US" sz="4000" b="1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Etape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1 : </a:t>
            </a:r>
            <a:r>
              <a:rPr lang="en-US" sz="4000" b="1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création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de la </a:t>
            </a:r>
            <a:r>
              <a:rPr lang="en-US" sz="4000" b="1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branche</a:t>
            </a:r>
            <a:endParaRPr lang="en-US" sz="4000" b="1" spc="-150" dirty="0">
              <a:solidFill>
                <a:schemeClr val="tx1">
                  <a:lumMod val="65000"/>
                  <a:lumOff val="35000"/>
                </a:schemeClr>
              </a:solidFill>
              <a:latin typeface="Signika Negative" pitchFamily="2" charset="0"/>
              <a:ea typeface="Franchise" pitchFamily="49" charset="0"/>
            </a:endParaRPr>
          </a:p>
        </p:txBody>
      </p:sp>
      <p:sp>
        <p:nvSpPr>
          <p:cNvPr id="6" name="Flowchart: Off-page Connector 29"/>
          <p:cNvSpPr/>
          <p:nvPr/>
        </p:nvSpPr>
        <p:spPr>
          <a:xfrm>
            <a:off x="11526790" y="123637"/>
            <a:ext cx="505685" cy="313685"/>
          </a:xfrm>
          <a:prstGeom prst="flowChartOffpageConnector">
            <a:avLst/>
          </a:prstGeom>
          <a:solidFill>
            <a:srgbClr val="F5C24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21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1712723"/>
            <a:ext cx="12220790" cy="4968279"/>
          </a:xfrm>
          <a:prstGeom prst="rect">
            <a:avLst/>
          </a:prstGeom>
          <a:pattFill prst="pct90">
            <a:fgClr>
              <a:srgbClr val="F5C24C"/>
            </a:fgClr>
            <a:bgClr>
              <a:srgbClr val="FFCC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fr-FR" altLang="fr-FR" sz="4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3675923" y="3242755"/>
            <a:ext cx="42617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git </a:t>
            </a:r>
            <a:r>
              <a:rPr lang="fr-FR" sz="2800" dirty="0" err="1">
                <a:solidFill>
                  <a:schemeClr val="bg1"/>
                </a:solidFill>
              </a:rPr>
              <a:t>checkout</a:t>
            </a:r>
            <a:r>
              <a:rPr lang="fr-FR" sz="2800" dirty="0">
                <a:solidFill>
                  <a:schemeClr val="bg1"/>
                </a:solidFill>
              </a:rPr>
              <a:t> –b </a:t>
            </a:r>
            <a:r>
              <a:rPr lang="fr-FR" sz="2800" dirty="0" err="1">
                <a:solidFill>
                  <a:schemeClr val="bg1"/>
                </a:solidFill>
              </a:rPr>
              <a:t>mabranch</a:t>
            </a:r>
            <a:endParaRPr lang="fr-FR" sz="2800" dirty="0">
              <a:solidFill>
                <a:schemeClr val="bg1"/>
              </a:solidFill>
            </a:endParaRPr>
          </a:p>
          <a:p>
            <a:endParaRPr lang="fr-FR" sz="2800" dirty="0">
              <a:solidFill>
                <a:schemeClr val="bg1"/>
              </a:solidFill>
            </a:endParaRPr>
          </a:p>
          <a:p>
            <a:r>
              <a:rPr lang="fr-FR" sz="2800" dirty="0">
                <a:solidFill>
                  <a:schemeClr val="bg1"/>
                </a:solidFill>
              </a:rPr>
              <a:t>git push –u </a:t>
            </a:r>
            <a:r>
              <a:rPr lang="fr-FR" sz="2800" dirty="0" err="1">
                <a:solidFill>
                  <a:schemeClr val="bg1"/>
                </a:solidFill>
              </a:rPr>
              <a:t>origin</a:t>
            </a:r>
            <a:r>
              <a:rPr lang="fr-FR" sz="2800" dirty="0">
                <a:solidFill>
                  <a:schemeClr val="bg1"/>
                </a:solidFill>
              </a:rPr>
              <a:t> </a:t>
            </a:r>
            <a:r>
              <a:rPr lang="fr-FR" sz="2800" dirty="0" err="1">
                <a:solidFill>
                  <a:schemeClr val="bg1"/>
                </a:solidFill>
              </a:rPr>
              <a:t>mabranch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577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145774" y="665312"/>
            <a:ext cx="11886701" cy="603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spc="-150" dirty="0">
                <a:solidFill>
                  <a:srgbClr val="F5C24C"/>
                </a:solidFill>
                <a:latin typeface="Signika Negative" pitchFamily="2" charset="0"/>
                <a:ea typeface="Franchise" pitchFamily="49" charset="0"/>
              </a:rPr>
              <a:t>*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</a:t>
            </a:r>
            <a:r>
              <a:rPr lang="en-US" sz="4000" b="1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Etape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2 : </a:t>
            </a:r>
            <a:r>
              <a:rPr lang="en-US" sz="4000" b="1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création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d’un commit</a:t>
            </a:r>
          </a:p>
        </p:txBody>
      </p:sp>
      <p:sp>
        <p:nvSpPr>
          <p:cNvPr id="6" name="Flowchart: Off-page Connector 29"/>
          <p:cNvSpPr/>
          <p:nvPr/>
        </p:nvSpPr>
        <p:spPr>
          <a:xfrm>
            <a:off x="11526790" y="123637"/>
            <a:ext cx="505685" cy="313685"/>
          </a:xfrm>
          <a:prstGeom prst="flowChartOffpageConnector">
            <a:avLst/>
          </a:prstGeom>
          <a:solidFill>
            <a:srgbClr val="F5C24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22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1712723"/>
            <a:ext cx="12220790" cy="4968279"/>
          </a:xfrm>
          <a:prstGeom prst="rect">
            <a:avLst/>
          </a:prstGeom>
          <a:pattFill prst="pct90">
            <a:fgClr>
              <a:srgbClr val="F5C24C"/>
            </a:fgClr>
            <a:bgClr>
              <a:srgbClr val="FFCC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fr-FR" altLang="fr-FR" sz="4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3675923" y="3242755"/>
            <a:ext cx="61836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git </a:t>
            </a:r>
            <a:r>
              <a:rPr lang="fr-FR" sz="2800" dirty="0" err="1">
                <a:solidFill>
                  <a:schemeClr val="bg1"/>
                </a:solidFill>
              </a:rPr>
              <a:t>add</a:t>
            </a:r>
            <a:r>
              <a:rPr lang="fr-FR" sz="2800" dirty="0">
                <a:solidFill>
                  <a:schemeClr val="bg1"/>
                </a:solidFill>
              </a:rPr>
              <a:t> .</a:t>
            </a:r>
            <a:br>
              <a:rPr lang="fr-FR" sz="2800" dirty="0">
                <a:solidFill>
                  <a:schemeClr val="bg1"/>
                </a:solidFill>
              </a:rPr>
            </a:br>
            <a:endParaRPr lang="fr-FR" sz="2800" dirty="0">
              <a:solidFill>
                <a:schemeClr val="bg1"/>
              </a:solidFill>
            </a:endParaRPr>
          </a:p>
          <a:p>
            <a:r>
              <a:rPr lang="fr-FR" sz="2800" dirty="0">
                <a:solidFill>
                  <a:schemeClr val="bg1"/>
                </a:solidFill>
              </a:rPr>
              <a:t>git commit –m « Message »</a:t>
            </a:r>
          </a:p>
          <a:p>
            <a:endParaRPr lang="fr-FR" sz="2800" dirty="0">
              <a:solidFill>
                <a:schemeClr val="bg1"/>
              </a:solidFill>
            </a:endParaRPr>
          </a:p>
          <a:p>
            <a:r>
              <a:rPr lang="fr-FR" sz="2800" dirty="0">
                <a:solidFill>
                  <a:schemeClr val="bg1"/>
                </a:solidFill>
              </a:rPr>
              <a:t>git push</a:t>
            </a:r>
          </a:p>
        </p:txBody>
      </p:sp>
    </p:spTree>
    <p:extLst>
      <p:ext uri="{BB962C8B-B14F-4D97-AF65-F5344CB8AC3E}">
        <p14:creationId xmlns:p14="http://schemas.microsoft.com/office/powerpoint/2010/main" val="1689574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145774" y="665312"/>
            <a:ext cx="11886701" cy="603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spc="-150" dirty="0">
                <a:solidFill>
                  <a:srgbClr val="F5C24C"/>
                </a:solidFill>
                <a:latin typeface="Signika Negative" pitchFamily="2" charset="0"/>
                <a:ea typeface="Franchise" pitchFamily="49" charset="0"/>
              </a:rPr>
              <a:t>*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</a:t>
            </a:r>
            <a:r>
              <a:rPr lang="en-US" sz="4000" b="1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Etape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3 : </a:t>
            </a:r>
            <a:r>
              <a:rPr lang="en-US" sz="4000" b="1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Mise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a jour de la </a:t>
            </a:r>
            <a:r>
              <a:rPr lang="en-US" sz="4000" b="1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branche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local</a:t>
            </a:r>
          </a:p>
        </p:txBody>
      </p:sp>
      <p:sp>
        <p:nvSpPr>
          <p:cNvPr id="6" name="Flowchart: Off-page Connector 29"/>
          <p:cNvSpPr/>
          <p:nvPr/>
        </p:nvSpPr>
        <p:spPr>
          <a:xfrm>
            <a:off x="11526790" y="123637"/>
            <a:ext cx="505685" cy="313685"/>
          </a:xfrm>
          <a:prstGeom prst="flowChartOffpageConnector">
            <a:avLst/>
          </a:prstGeom>
          <a:solidFill>
            <a:srgbClr val="F5C24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23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1712723"/>
            <a:ext cx="12220790" cy="4968279"/>
          </a:xfrm>
          <a:prstGeom prst="rect">
            <a:avLst/>
          </a:prstGeom>
          <a:pattFill prst="pct90">
            <a:fgClr>
              <a:srgbClr val="F5C24C"/>
            </a:fgClr>
            <a:bgClr>
              <a:srgbClr val="FFCC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fr-FR" altLang="fr-FR" sz="4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3212097" y="2937955"/>
            <a:ext cx="61836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git </a:t>
            </a:r>
            <a:r>
              <a:rPr lang="fr-FR" sz="2800" dirty="0" err="1">
                <a:solidFill>
                  <a:schemeClr val="bg1"/>
                </a:solidFill>
              </a:rPr>
              <a:t>checkout</a:t>
            </a:r>
            <a:r>
              <a:rPr lang="fr-FR" sz="2800" dirty="0">
                <a:solidFill>
                  <a:schemeClr val="bg1"/>
                </a:solidFill>
              </a:rPr>
              <a:t> </a:t>
            </a:r>
            <a:r>
              <a:rPr lang="fr-FR" sz="2800" dirty="0" err="1">
                <a:solidFill>
                  <a:schemeClr val="bg1"/>
                </a:solidFill>
              </a:rPr>
              <a:t>branch_principale</a:t>
            </a:r>
            <a:r>
              <a:rPr lang="fr-FR" sz="2800" dirty="0">
                <a:solidFill>
                  <a:schemeClr val="bg1"/>
                </a:solidFill>
              </a:rPr>
              <a:t> /git pull</a:t>
            </a:r>
          </a:p>
          <a:p>
            <a:br>
              <a:rPr lang="fr-FR" sz="2800" dirty="0">
                <a:solidFill>
                  <a:schemeClr val="bg1"/>
                </a:solidFill>
              </a:rPr>
            </a:br>
            <a:r>
              <a:rPr lang="fr-FR" sz="2800" dirty="0">
                <a:solidFill>
                  <a:schemeClr val="bg1"/>
                </a:solidFill>
              </a:rPr>
              <a:t>git </a:t>
            </a:r>
            <a:r>
              <a:rPr lang="fr-FR" sz="2800" dirty="0" err="1">
                <a:solidFill>
                  <a:schemeClr val="bg1"/>
                </a:solidFill>
              </a:rPr>
              <a:t>checkout</a:t>
            </a:r>
            <a:r>
              <a:rPr lang="fr-FR" sz="2800" dirty="0">
                <a:solidFill>
                  <a:schemeClr val="bg1"/>
                </a:solidFill>
              </a:rPr>
              <a:t> </a:t>
            </a:r>
            <a:r>
              <a:rPr lang="fr-FR" sz="2800" dirty="0" err="1">
                <a:solidFill>
                  <a:schemeClr val="bg1"/>
                </a:solidFill>
              </a:rPr>
              <a:t>mabranche</a:t>
            </a:r>
            <a:endParaRPr lang="fr-FR" sz="2800" dirty="0">
              <a:solidFill>
                <a:schemeClr val="bg1"/>
              </a:solidFill>
            </a:endParaRPr>
          </a:p>
          <a:p>
            <a:endParaRPr lang="fr-FR" sz="2800" dirty="0">
              <a:solidFill>
                <a:schemeClr val="bg1"/>
              </a:solidFill>
            </a:endParaRPr>
          </a:p>
          <a:p>
            <a:r>
              <a:rPr lang="fr-FR" sz="2800" dirty="0">
                <a:solidFill>
                  <a:schemeClr val="bg1"/>
                </a:solidFill>
              </a:rPr>
              <a:t>git </a:t>
            </a:r>
            <a:r>
              <a:rPr lang="fr-FR" sz="2800" dirty="0" err="1">
                <a:solidFill>
                  <a:schemeClr val="bg1"/>
                </a:solidFill>
              </a:rPr>
              <a:t>rebase</a:t>
            </a:r>
            <a:r>
              <a:rPr lang="fr-FR" sz="2800" dirty="0">
                <a:solidFill>
                  <a:schemeClr val="bg1"/>
                </a:solidFill>
              </a:rPr>
              <a:t> </a:t>
            </a:r>
            <a:r>
              <a:rPr lang="fr-FR" sz="2800" dirty="0" err="1">
                <a:solidFill>
                  <a:schemeClr val="bg1"/>
                </a:solidFill>
              </a:rPr>
              <a:t>branche_principale</a:t>
            </a:r>
            <a:r>
              <a:rPr lang="fr-FR" sz="2800" dirty="0">
                <a:solidFill>
                  <a:schemeClr val="bg1"/>
                </a:solidFill>
              </a:rPr>
              <a:t> /git push -f</a:t>
            </a:r>
          </a:p>
        </p:txBody>
      </p:sp>
    </p:spTree>
    <p:extLst>
      <p:ext uri="{BB962C8B-B14F-4D97-AF65-F5344CB8AC3E}">
        <p14:creationId xmlns:p14="http://schemas.microsoft.com/office/powerpoint/2010/main" val="28212508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145774" y="665312"/>
            <a:ext cx="11886701" cy="603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spc="-150" dirty="0">
                <a:solidFill>
                  <a:srgbClr val="F5C24C"/>
                </a:solidFill>
                <a:latin typeface="Signika Negative" pitchFamily="2" charset="0"/>
                <a:ea typeface="Franchise" pitchFamily="49" charset="0"/>
              </a:rPr>
              <a:t>*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</a:t>
            </a:r>
            <a:r>
              <a:rPr lang="en-US" sz="4000" b="1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Etape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4 : Merge de la </a:t>
            </a:r>
            <a:r>
              <a:rPr lang="en-US" sz="4000" b="1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branche</a:t>
            </a:r>
            <a:endParaRPr lang="en-US" sz="4000" b="1" spc="-150" dirty="0">
              <a:solidFill>
                <a:schemeClr val="tx1">
                  <a:lumMod val="65000"/>
                  <a:lumOff val="35000"/>
                </a:schemeClr>
              </a:solidFill>
              <a:latin typeface="Signika Negative" pitchFamily="2" charset="0"/>
              <a:ea typeface="Franchise" pitchFamily="49" charset="0"/>
            </a:endParaRPr>
          </a:p>
        </p:txBody>
      </p:sp>
      <p:sp>
        <p:nvSpPr>
          <p:cNvPr id="6" name="Flowchart: Off-page Connector 29"/>
          <p:cNvSpPr/>
          <p:nvPr/>
        </p:nvSpPr>
        <p:spPr>
          <a:xfrm>
            <a:off x="11526790" y="123637"/>
            <a:ext cx="505685" cy="313685"/>
          </a:xfrm>
          <a:prstGeom prst="flowChartOffpageConnector">
            <a:avLst/>
          </a:prstGeom>
          <a:solidFill>
            <a:srgbClr val="F5C24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24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1712723"/>
            <a:ext cx="12220790" cy="4968279"/>
          </a:xfrm>
          <a:prstGeom prst="rect">
            <a:avLst/>
          </a:prstGeom>
          <a:pattFill prst="pct90">
            <a:fgClr>
              <a:srgbClr val="F5C24C"/>
            </a:fgClr>
            <a:bgClr>
              <a:srgbClr val="FFCC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fr-FR" altLang="fr-FR" sz="4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3212097" y="2937955"/>
            <a:ext cx="61836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git </a:t>
            </a:r>
            <a:r>
              <a:rPr lang="fr-FR" sz="2800" dirty="0" err="1">
                <a:solidFill>
                  <a:schemeClr val="bg1"/>
                </a:solidFill>
              </a:rPr>
              <a:t>checkout</a:t>
            </a:r>
            <a:r>
              <a:rPr lang="fr-FR" sz="2800" dirty="0">
                <a:solidFill>
                  <a:schemeClr val="bg1"/>
                </a:solidFill>
              </a:rPr>
              <a:t> </a:t>
            </a:r>
            <a:r>
              <a:rPr lang="fr-FR" sz="2800" dirty="0" err="1">
                <a:solidFill>
                  <a:schemeClr val="bg1"/>
                </a:solidFill>
              </a:rPr>
              <a:t>branche_principale</a:t>
            </a:r>
            <a:endParaRPr lang="fr-FR" sz="2800" dirty="0">
              <a:solidFill>
                <a:schemeClr val="bg1"/>
              </a:solidFill>
            </a:endParaRPr>
          </a:p>
          <a:p>
            <a:endParaRPr lang="fr-FR" sz="2800" dirty="0">
              <a:solidFill>
                <a:schemeClr val="bg1"/>
              </a:solidFill>
            </a:endParaRPr>
          </a:p>
          <a:p>
            <a:r>
              <a:rPr lang="fr-FR" sz="2800" dirty="0">
                <a:solidFill>
                  <a:schemeClr val="bg1"/>
                </a:solidFill>
              </a:rPr>
              <a:t>git </a:t>
            </a:r>
            <a:r>
              <a:rPr lang="fr-FR" sz="2800" dirty="0" err="1">
                <a:solidFill>
                  <a:schemeClr val="bg1"/>
                </a:solidFill>
              </a:rPr>
              <a:t>merge</a:t>
            </a:r>
            <a:r>
              <a:rPr lang="fr-FR" sz="2800" dirty="0">
                <a:solidFill>
                  <a:schemeClr val="bg1"/>
                </a:solidFill>
              </a:rPr>
              <a:t> </a:t>
            </a:r>
            <a:r>
              <a:rPr lang="fr-FR" sz="2800" dirty="0" err="1">
                <a:solidFill>
                  <a:schemeClr val="bg1"/>
                </a:solidFill>
              </a:rPr>
              <a:t>mabranche</a:t>
            </a:r>
            <a:r>
              <a:rPr lang="fr-FR" sz="2800" dirty="0">
                <a:solidFill>
                  <a:schemeClr val="bg1"/>
                </a:solidFill>
              </a:rPr>
              <a:t> –no-</a:t>
            </a:r>
            <a:r>
              <a:rPr lang="fr-FR" sz="2800" dirty="0" err="1">
                <a:solidFill>
                  <a:schemeClr val="bg1"/>
                </a:solidFill>
              </a:rPr>
              <a:t>ff</a:t>
            </a:r>
            <a:endParaRPr lang="fr-FR" sz="2800" dirty="0">
              <a:solidFill>
                <a:schemeClr val="bg1"/>
              </a:solidFill>
            </a:endParaRPr>
          </a:p>
          <a:p>
            <a:endParaRPr lang="fr-FR" sz="2800" dirty="0">
              <a:solidFill>
                <a:schemeClr val="bg1"/>
              </a:solidFill>
            </a:endParaRPr>
          </a:p>
          <a:p>
            <a:r>
              <a:rPr lang="fr-FR" sz="2800" dirty="0">
                <a:solidFill>
                  <a:schemeClr val="bg1"/>
                </a:solidFill>
              </a:rPr>
              <a:t>git commit / git push</a:t>
            </a:r>
          </a:p>
        </p:txBody>
      </p:sp>
      <p:cxnSp>
        <p:nvCxnSpPr>
          <p:cNvPr id="3" name="Connecteur : en angle 2"/>
          <p:cNvCxnSpPr/>
          <p:nvPr/>
        </p:nvCxnSpPr>
        <p:spPr>
          <a:xfrm>
            <a:off x="6559826" y="4876800"/>
            <a:ext cx="914400" cy="662609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/>
          <p:cNvSpPr txBox="1"/>
          <p:nvPr/>
        </p:nvSpPr>
        <p:spPr>
          <a:xfrm>
            <a:off x="7474226" y="5354743"/>
            <a:ext cx="98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Si conflit</a:t>
            </a:r>
          </a:p>
        </p:txBody>
      </p:sp>
    </p:spTree>
    <p:extLst>
      <p:ext uri="{BB962C8B-B14F-4D97-AF65-F5344CB8AC3E}">
        <p14:creationId xmlns:p14="http://schemas.microsoft.com/office/powerpoint/2010/main" val="864496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" y="1908314"/>
            <a:ext cx="12192002" cy="5050556"/>
          </a:xfrm>
          <a:prstGeom prst="rect">
            <a:avLst/>
          </a:prstGeom>
          <a:pattFill prst="pct90">
            <a:fgClr>
              <a:srgbClr val="F5C24C"/>
            </a:fgClr>
            <a:bgClr>
              <a:srgbClr val="FFCC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Subtitle 2"/>
          <p:cNvSpPr txBox="1">
            <a:spLocks/>
          </p:cNvSpPr>
          <p:nvPr/>
        </p:nvSpPr>
        <p:spPr>
          <a:xfrm>
            <a:off x="1040917" y="665312"/>
            <a:ext cx="8116335" cy="603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spc="-150" dirty="0">
                <a:solidFill>
                  <a:srgbClr val="F5C24C"/>
                </a:solidFill>
                <a:latin typeface="Signika Negative" pitchFamily="2" charset="0"/>
                <a:ea typeface="Franchise" pitchFamily="49" charset="0"/>
              </a:rPr>
              <a:t>*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</a:t>
            </a:r>
            <a:r>
              <a:rPr lang="en-US" sz="4000" b="1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Règle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de </a:t>
            </a:r>
            <a:r>
              <a:rPr lang="en-US" sz="4000" b="1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nommage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des branches</a:t>
            </a:r>
          </a:p>
        </p:txBody>
      </p:sp>
      <p:sp>
        <p:nvSpPr>
          <p:cNvPr id="24" name="Flowchart: Off-page Connector 29"/>
          <p:cNvSpPr/>
          <p:nvPr/>
        </p:nvSpPr>
        <p:spPr>
          <a:xfrm>
            <a:off x="11526790" y="123637"/>
            <a:ext cx="505685" cy="313685"/>
          </a:xfrm>
          <a:prstGeom prst="flowChartOffpageConnector">
            <a:avLst/>
          </a:prstGeom>
          <a:solidFill>
            <a:srgbClr val="F5C24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b="1" dirty="0"/>
              <a:t>2</a:t>
            </a:r>
            <a:endParaRPr lang="en-US" sz="1200" b="1" dirty="0"/>
          </a:p>
        </p:txBody>
      </p:sp>
      <p:sp>
        <p:nvSpPr>
          <p:cNvPr id="2" name="Rectangle 1"/>
          <p:cNvSpPr/>
          <p:nvPr/>
        </p:nvSpPr>
        <p:spPr>
          <a:xfrm>
            <a:off x="2906921" y="3085307"/>
            <a:ext cx="637815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5400" dirty="0" err="1">
                <a:solidFill>
                  <a:schemeClr val="bg1"/>
                </a:solidFill>
              </a:rPr>
              <a:t>diff_frontPageContact</a:t>
            </a:r>
            <a:endParaRPr lang="fr-FR" sz="5400" dirty="0">
              <a:solidFill>
                <a:schemeClr val="bg1"/>
              </a:solidFill>
            </a:endParaRPr>
          </a:p>
        </p:txBody>
      </p:sp>
      <p:grpSp>
        <p:nvGrpSpPr>
          <p:cNvPr id="26" name="Group 1"/>
          <p:cNvGrpSpPr/>
          <p:nvPr/>
        </p:nvGrpSpPr>
        <p:grpSpPr>
          <a:xfrm rot="18616493">
            <a:off x="2240575" y="4494443"/>
            <a:ext cx="1209113" cy="242538"/>
            <a:chOff x="3447299" y="2204865"/>
            <a:chExt cx="566117" cy="412373"/>
          </a:xfrm>
        </p:grpSpPr>
        <p:sp>
          <p:nvSpPr>
            <p:cNvPr id="37" name="Pentagon 29"/>
            <p:cNvSpPr/>
            <p:nvPr/>
          </p:nvSpPr>
          <p:spPr>
            <a:xfrm>
              <a:off x="3447299" y="2204865"/>
              <a:ext cx="566117" cy="387962"/>
            </a:xfrm>
            <a:prstGeom prst="homePlate">
              <a:avLst>
                <a:gd name="adj" fmla="val 25095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8" name="Subtitle 2"/>
            <p:cNvSpPr txBox="1">
              <a:spLocks/>
            </p:cNvSpPr>
            <p:nvPr/>
          </p:nvSpPr>
          <p:spPr>
            <a:xfrm>
              <a:off x="3481272" y="2223914"/>
              <a:ext cx="517581" cy="39332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US" sz="1800" b="1" spc="-150" dirty="0">
                <a:solidFill>
                  <a:schemeClr val="bg1"/>
                </a:solidFill>
                <a:latin typeface="Signika Negative" pitchFamily="2" charset="0"/>
                <a:ea typeface="Franchise" pitchFamily="49" charset="0"/>
              </a:endParaRPr>
            </a:p>
          </p:txBody>
        </p:sp>
      </p:grpSp>
      <p:sp>
        <p:nvSpPr>
          <p:cNvPr id="3" name="ZoneTexte 2"/>
          <p:cNvSpPr txBox="1"/>
          <p:nvPr/>
        </p:nvSpPr>
        <p:spPr>
          <a:xfrm>
            <a:off x="975760" y="5290418"/>
            <a:ext cx="2873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 premiers caractères</a:t>
            </a:r>
          </a:p>
        </p:txBody>
      </p:sp>
      <p:grpSp>
        <p:nvGrpSpPr>
          <p:cNvPr id="39" name="Group 1"/>
          <p:cNvGrpSpPr/>
          <p:nvPr/>
        </p:nvGrpSpPr>
        <p:grpSpPr>
          <a:xfrm rot="13822265">
            <a:off x="8552695" y="4435756"/>
            <a:ext cx="1209113" cy="242538"/>
            <a:chOff x="3447299" y="2204865"/>
            <a:chExt cx="566117" cy="412373"/>
          </a:xfrm>
        </p:grpSpPr>
        <p:sp>
          <p:nvSpPr>
            <p:cNvPr id="40" name="Pentagon 29"/>
            <p:cNvSpPr/>
            <p:nvPr/>
          </p:nvSpPr>
          <p:spPr>
            <a:xfrm>
              <a:off x="3447299" y="2204865"/>
              <a:ext cx="566117" cy="387962"/>
            </a:xfrm>
            <a:prstGeom prst="homePlate">
              <a:avLst>
                <a:gd name="adj" fmla="val 25095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1" name="Subtitle 2"/>
            <p:cNvSpPr txBox="1">
              <a:spLocks/>
            </p:cNvSpPr>
            <p:nvPr/>
          </p:nvSpPr>
          <p:spPr>
            <a:xfrm>
              <a:off x="3481272" y="2223914"/>
              <a:ext cx="517581" cy="39332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US" sz="1800" b="1" spc="-150" dirty="0">
                <a:solidFill>
                  <a:schemeClr val="bg1"/>
                </a:solidFill>
                <a:latin typeface="Signika Negative" pitchFamily="2" charset="0"/>
                <a:ea typeface="Franchise" pitchFamily="49" charset="0"/>
              </a:endParaRPr>
            </a:p>
          </p:txBody>
        </p:sp>
      </p:grpSp>
      <p:sp>
        <p:nvSpPr>
          <p:cNvPr id="42" name="ZoneTexte 41"/>
          <p:cNvSpPr txBox="1"/>
          <p:nvPr/>
        </p:nvSpPr>
        <p:spPr>
          <a:xfrm>
            <a:off x="8678257" y="5290418"/>
            <a:ext cx="2186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nom de la tâche</a:t>
            </a:r>
          </a:p>
        </p:txBody>
      </p:sp>
    </p:spTree>
    <p:extLst>
      <p:ext uri="{BB962C8B-B14F-4D97-AF65-F5344CB8AC3E}">
        <p14:creationId xmlns:p14="http://schemas.microsoft.com/office/powerpoint/2010/main" val="2898497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941705"/>
            <a:ext cx="12192002" cy="5050556"/>
          </a:xfrm>
          <a:prstGeom prst="rect">
            <a:avLst/>
          </a:prstGeom>
          <a:pattFill prst="pct90">
            <a:fgClr>
              <a:srgbClr val="F5C24C"/>
            </a:fgClr>
            <a:bgClr>
              <a:srgbClr val="FFCC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Subtitle 2"/>
          <p:cNvSpPr txBox="1">
            <a:spLocks/>
          </p:cNvSpPr>
          <p:nvPr/>
        </p:nvSpPr>
        <p:spPr>
          <a:xfrm>
            <a:off x="1040917" y="665312"/>
            <a:ext cx="9823580" cy="603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spc="-150" dirty="0">
                <a:solidFill>
                  <a:srgbClr val="F5C24C"/>
                </a:solidFill>
                <a:latin typeface="Signika Negative" pitchFamily="2" charset="0"/>
                <a:ea typeface="Franchise" pitchFamily="49" charset="0"/>
              </a:rPr>
              <a:t>*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</a:t>
            </a:r>
            <a:r>
              <a:rPr lang="en-US" sz="4000" b="1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Règle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de </a:t>
            </a:r>
            <a:r>
              <a:rPr lang="en-US" sz="4000" b="1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nommage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des branches de bug</a:t>
            </a:r>
          </a:p>
        </p:txBody>
      </p:sp>
      <p:sp>
        <p:nvSpPr>
          <p:cNvPr id="24" name="Flowchart: Off-page Connector 29"/>
          <p:cNvSpPr/>
          <p:nvPr/>
        </p:nvSpPr>
        <p:spPr>
          <a:xfrm>
            <a:off x="11526790" y="123637"/>
            <a:ext cx="505685" cy="313685"/>
          </a:xfrm>
          <a:prstGeom prst="flowChartOffpageConnector">
            <a:avLst/>
          </a:prstGeom>
          <a:solidFill>
            <a:srgbClr val="F5C24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3</a:t>
            </a:r>
          </a:p>
        </p:txBody>
      </p:sp>
      <p:sp>
        <p:nvSpPr>
          <p:cNvPr id="2" name="Rectangle 1"/>
          <p:cNvSpPr/>
          <p:nvPr/>
        </p:nvSpPr>
        <p:spPr>
          <a:xfrm>
            <a:off x="3984227" y="3080567"/>
            <a:ext cx="456278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5400" dirty="0">
                <a:solidFill>
                  <a:schemeClr val="bg1"/>
                </a:solidFill>
              </a:rPr>
              <a:t>bug/diff_#2014</a:t>
            </a:r>
          </a:p>
        </p:txBody>
      </p:sp>
      <p:grpSp>
        <p:nvGrpSpPr>
          <p:cNvPr id="26" name="Group 1"/>
          <p:cNvGrpSpPr/>
          <p:nvPr/>
        </p:nvGrpSpPr>
        <p:grpSpPr>
          <a:xfrm rot="18616493">
            <a:off x="2916436" y="4494443"/>
            <a:ext cx="1209113" cy="242538"/>
            <a:chOff x="3447299" y="2204865"/>
            <a:chExt cx="566117" cy="412373"/>
          </a:xfrm>
        </p:grpSpPr>
        <p:sp>
          <p:nvSpPr>
            <p:cNvPr id="37" name="Pentagon 29"/>
            <p:cNvSpPr/>
            <p:nvPr/>
          </p:nvSpPr>
          <p:spPr>
            <a:xfrm>
              <a:off x="3447299" y="2204865"/>
              <a:ext cx="566117" cy="387962"/>
            </a:xfrm>
            <a:prstGeom prst="homePlate">
              <a:avLst>
                <a:gd name="adj" fmla="val 25095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8" name="Subtitle 2"/>
            <p:cNvSpPr txBox="1">
              <a:spLocks/>
            </p:cNvSpPr>
            <p:nvPr/>
          </p:nvSpPr>
          <p:spPr>
            <a:xfrm>
              <a:off x="3481272" y="2223914"/>
              <a:ext cx="517581" cy="39332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US" sz="1800" b="1" spc="-150" dirty="0">
                <a:solidFill>
                  <a:schemeClr val="bg1"/>
                </a:solidFill>
                <a:latin typeface="Signika Negative" pitchFamily="2" charset="0"/>
                <a:ea typeface="Franchise" pitchFamily="49" charset="0"/>
              </a:endParaRPr>
            </a:p>
          </p:txBody>
        </p:sp>
      </p:grpSp>
      <p:sp>
        <p:nvSpPr>
          <p:cNvPr id="3" name="ZoneTexte 2"/>
          <p:cNvSpPr txBox="1"/>
          <p:nvPr/>
        </p:nvSpPr>
        <p:spPr>
          <a:xfrm>
            <a:off x="2391406" y="5293219"/>
            <a:ext cx="1403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 BUG</a:t>
            </a:r>
          </a:p>
        </p:txBody>
      </p:sp>
      <p:grpSp>
        <p:nvGrpSpPr>
          <p:cNvPr id="39" name="Group 1"/>
          <p:cNvGrpSpPr/>
          <p:nvPr/>
        </p:nvGrpSpPr>
        <p:grpSpPr>
          <a:xfrm rot="13822265">
            <a:off x="8421453" y="4520880"/>
            <a:ext cx="1209113" cy="242538"/>
            <a:chOff x="3447299" y="2204865"/>
            <a:chExt cx="566117" cy="412373"/>
          </a:xfrm>
        </p:grpSpPr>
        <p:sp>
          <p:nvSpPr>
            <p:cNvPr id="40" name="Pentagon 29"/>
            <p:cNvSpPr/>
            <p:nvPr/>
          </p:nvSpPr>
          <p:spPr>
            <a:xfrm>
              <a:off x="3447299" y="2204865"/>
              <a:ext cx="566117" cy="387962"/>
            </a:xfrm>
            <a:prstGeom prst="homePlate">
              <a:avLst>
                <a:gd name="adj" fmla="val 25095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1" name="Subtitle 2"/>
            <p:cNvSpPr txBox="1">
              <a:spLocks/>
            </p:cNvSpPr>
            <p:nvPr/>
          </p:nvSpPr>
          <p:spPr>
            <a:xfrm>
              <a:off x="3481272" y="2223914"/>
              <a:ext cx="517581" cy="39332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US" sz="1800" b="1" spc="-150" dirty="0">
                <a:solidFill>
                  <a:schemeClr val="bg1"/>
                </a:solidFill>
                <a:latin typeface="Signika Negative" pitchFamily="2" charset="0"/>
                <a:ea typeface="Franchise" pitchFamily="49" charset="0"/>
              </a:endParaRPr>
            </a:p>
          </p:txBody>
        </p:sp>
      </p:grpSp>
      <p:sp>
        <p:nvSpPr>
          <p:cNvPr id="42" name="ZoneTexte 41"/>
          <p:cNvSpPr txBox="1"/>
          <p:nvPr/>
        </p:nvSpPr>
        <p:spPr>
          <a:xfrm>
            <a:off x="8678257" y="5290418"/>
            <a:ext cx="2138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Numéro du bug</a:t>
            </a:r>
          </a:p>
        </p:txBody>
      </p:sp>
      <p:grpSp>
        <p:nvGrpSpPr>
          <p:cNvPr id="14" name="Group 1"/>
          <p:cNvGrpSpPr/>
          <p:nvPr/>
        </p:nvGrpSpPr>
        <p:grpSpPr>
          <a:xfrm rot="16200000">
            <a:off x="5380449" y="4477206"/>
            <a:ext cx="1109056" cy="269043"/>
            <a:chOff x="3447299" y="2204865"/>
            <a:chExt cx="566117" cy="412373"/>
          </a:xfrm>
        </p:grpSpPr>
        <p:sp>
          <p:nvSpPr>
            <p:cNvPr id="15" name="Pentagon 29"/>
            <p:cNvSpPr/>
            <p:nvPr/>
          </p:nvSpPr>
          <p:spPr>
            <a:xfrm>
              <a:off x="3447299" y="2204865"/>
              <a:ext cx="566117" cy="387962"/>
            </a:xfrm>
            <a:prstGeom prst="homePlate">
              <a:avLst>
                <a:gd name="adj" fmla="val 25095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Subtitle 2"/>
            <p:cNvSpPr txBox="1">
              <a:spLocks/>
            </p:cNvSpPr>
            <p:nvPr/>
          </p:nvSpPr>
          <p:spPr>
            <a:xfrm>
              <a:off x="3481272" y="2223914"/>
              <a:ext cx="517581" cy="39332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US" sz="1800" b="1" spc="-150" dirty="0">
                <a:solidFill>
                  <a:schemeClr val="bg1"/>
                </a:solidFill>
                <a:latin typeface="Signika Negative" pitchFamily="2" charset="0"/>
                <a:ea typeface="Franchise" pitchFamily="49" charset="0"/>
              </a:endParaRPr>
            </a:p>
          </p:txBody>
        </p:sp>
      </p:grpSp>
      <p:sp>
        <p:nvSpPr>
          <p:cNvPr id="17" name="ZoneTexte 16"/>
          <p:cNvSpPr txBox="1"/>
          <p:nvPr/>
        </p:nvSpPr>
        <p:spPr>
          <a:xfrm>
            <a:off x="4588227" y="5281138"/>
            <a:ext cx="2873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 premiers caractères</a:t>
            </a:r>
          </a:p>
        </p:txBody>
      </p:sp>
    </p:spTree>
    <p:extLst>
      <p:ext uri="{BB962C8B-B14F-4D97-AF65-F5344CB8AC3E}">
        <p14:creationId xmlns:p14="http://schemas.microsoft.com/office/powerpoint/2010/main" val="4279158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1040917" y="665312"/>
            <a:ext cx="9823580" cy="603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spc="-150" dirty="0">
                <a:solidFill>
                  <a:srgbClr val="F5C24C"/>
                </a:solidFill>
                <a:latin typeface="Signika Negative" pitchFamily="2" charset="0"/>
                <a:ea typeface="Franchise" pitchFamily="49" charset="0"/>
              </a:rPr>
              <a:t>*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</a:t>
            </a:r>
            <a:r>
              <a:rPr lang="en-US" sz="4000" b="1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Qu’est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</a:t>
            </a:r>
            <a:r>
              <a:rPr lang="en-US" sz="4000" b="1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qu’un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PULL REQUEST ?</a:t>
            </a:r>
          </a:p>
        </p:txBody>
      </p:sp>
      <p:sp>
        <p:nvSpPr>
          <p:cNvPr id="6" name="Flowchart: Off-page Connector 29"/>
          <p:cNvSpPr/>
          <p:nvPr/>
        </p:nvSpPr>
        <p:spPr>
          <a:xfrm>
            <a:off x="11526790" y="123637"/>
            <a:ext cx="505685" cy="313685"/>
          </a:xfrm>
          <a:prstGeom prst="flowChartOffpageConnector">
            <a:avLst/>
          </a:prstGeom>
          <a:solidFill>
            <a:srgbClr val="F5C24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" y="1580196"/>
            <a:ext cx="12192000" cy="1905125"/>
          </a:xfrm>
          <a:prstGeom prst="rect">
            <a:avLst/>
          </a:prstGeom>
          <a:pattFill prst="pct90">
            <a:fgClr>
              <a:srgbClr val="F5C24C"/>
            </a:fgClr>
            <a:bgClr>
              <a:srgbClr val="FFCC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2"/>
          <p:cNvGrpSpPr/>
          <p:nvPr/>
        </p:nvGrpSpPr>
        <p:grpSpPr>
          <a:xfrm>
            <a:off x="798866" y="1735646"/>
            <a:ext cx="10727923" cy="1087071"/>
            <a:chOff x="995404" y="4156848"/>
            <a:chExt cx="6750328" cy="776287"/>
          </a:xfrm>
        </p:grpSpPr>
        <p:sp>
          <p:nvSpPr>
            <p:cNvPr id="18" name="Subtitle 2"/>
            <p:cNvSpPr txBox="1">
              <a:spLocks/>
            </p:cNvSpPr>
            <p:nvPr/>
          </p:nvSpPr>
          <p:spPr>
            <a:xfrm>
              <a:off x="2054410" y="4172421"/>
              <a:ext cx="5691322" cy="76071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sz="2400" dirty="0">
                  <a:solidFill>
                    <a:schemeClr val="bg1"/>
                  </a:solidFill>
                </a:rPr>
                <a:t>Une fois que l'on a travaillé sur notre branche on souhaite souvent </a:t>
              </a:r>
              <a:r>
                <a:rPr lang="fr-FR" sz="2400" dirty="0" err="1">
                  <a:solidFill>
                    <a:schemeClr val="bg1"/>
                  </a:solidFill>
                </a:rPr>
                <a:t>pusher</a:t>
              </a:r>
              <a:r>
                <a:rPr lang="fr-FR" sz="2400" dirty="0">
                  <a:solidFill>
                    <a:schemeClr val="bg1"/>
                  </a:solidFill>
                </a:rPr>
                <a:t> nos modifications avec la branche principale. On fera alors un </a:t>
              </a:r>
              <a:r>
                <a:rPr lang="fr-FR" sz="2400" b="1" dirty="0">
                  <a:solidFill>
                    <a:schemeClr val="bg1"/>
                  </a:solidFill>
                </a:rPr>
                <a:t>pull </a:t>
              </a:r>
              <a:r>
                <a:rPr lang="fr-FR" sz="2400" b="1" dirty="0" err="1">
                  <a:solidFill>
                    <a:schemeClr val="bg1"/>
                  </a:solidFill>
                </a:rPr>
                <a:t>request</a:t>
              </a:r>
              <a:r>
                <a:rPr lang="fr-FR" sz="2400" dirty="0">
                  <a:solidFill>
                    <a:schemeClr val="bg1"/>
                  </a:solidFill>
                </a:rPr>
                <a:t> qui consiste tout simplement à demander à l’administrateur de </a:t>
              </a:r>
              <a:r>
                <a:rPr lang="fr-FR" sz="2400" b="1" dirty="0" err="1">
                  <a:solidFill>
                    <a:schemeClr val="bg1"/>
                  </a:solidFill>
                </a:rPr>
                <a:t>merger</a:t>
              </a:r>
              <a:r>
                <a:rPr lang="fr-FR" sz="2400" dirty="0">
                  <a:solidFill>
                    <a:schemeClr val="bg1"/>
                  </a:solidFill>
                </a:rPr>
                <a:t> nos modifications. </a:t>
              </a:r>
              <a:endParaRPr lang="en-US" sz="2400" b="1" dirty="0">
                <a:solidFill>
                  <a:schemeClr val="bg1"/>
                </a:solidFill>
                <a:latin typeface="+mj-lt"/>
                <a:ea typeface="Franchise" pitchFamily="49" charset="0"/>
              </a:endParaRPr>
            </a:p>
          </p:txBody>
        </p:sp>
        <p:sp>
          <p:nvSpPr>
            <p:cNvPr id="19" name="Subtitle 2"/>
            <p:cNvSpPr txBox="1">
              <a:spLocks/>
            </p:cNvSpPr>
            <p:nvPr/>
          </p:nvSpPr>
          <p:spPr>
            <a:xfrm>
              <a:off x="995404" y="4156848"/>
              <a:ext cx="725460" cy="60344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600" spc="-150" dirty="0">
                  <a:solidFill>
                    <a:schemeClr val="bg1"/>
                  </a:solidFill>
                  <a:latin typeface="Signika Negative" pitchFamily="2" charset="0"/>
                  <a:ea typeface="Franchise" pitchFamily="49" charset="0"/>
                </a:rPr>
                <a:t>“</a:t>
              </a:r>
            </a:p>
          </p:txBody>
        </p:sp>
      </p:grpSp>
      <p:grpSp>
        <p:nvGrpSpPr>
          <p:cNvPr id="21" name="Group 9"/>
          <p:cNvGrpSpPr/>
          <p:nvPr/>
        </p:nvGrpSpPr>
        <p:grpSpPr>
          <a:xfrm>
            <a:off x="3396257" y="3796757"/>
            <a:ext cx="5472093" cy="555564"/>
            <a:chOff x="1434716" y="4707307"/>
            <a:chExt cx="4104070" cy="523107"/>
          </a:xfrm>
        </p:grpSpPr>
        <p:sp>
          <p:nvSpPr>
            <p:cNvPr id="22" name="TextBox 76"/>
            <p:cNvSpPr txBox="1"/>
            <p:nvPr/>
          </p:nvSpPr>
          <p:spPr>
            <a:xfrm>
              <a:off x="1902285" y="4790840"/>
              <a:ext cx="3636501" cy="347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  <a:latin typeface="Signika Negative" pitchFamily="2" charset="0"/>
                </a:rPr>
                <a:t> </a:t>
              </a:r>
              <a:r>
                <a:rPr lang="en-US" b="1" dirty="0" err="1">
                  <a:solidFill>
                    <a:schemeClr val="bg1">
                      <a:lumMod val="50000"/>
                    </a:schemeClr>
                  </a:solidFill>
                  <a:latin typeface="Signika Negative" pitchFamily="2" charset="0"/>
                </a:rPr>
                <a:t>Pousser</a:t>
              </a:r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  <a:latin typeface="Signika Negative" pitchFamily="2" charset="0"/>
                </a:rPr>
                <a:t> (push) </a:t>
              </a:r>
              <a:r>
                <a:rPr lang="en-US" b="1" dirty="0" err="1">
                  <a:solidFill>
                    <a:schemeClr val="bg1">
                      <a:lumMod val="50000"/>
                    </a:schemeClr>
                  </a:solidFill>
                  <a:latin typeface="Signika Negative" pitchFamily="2" charset="0"/>
                </a:rPr>
                <a:t>vos</a:t>
              </a:r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  <a:latin typeface="Signika Negative" pitchFamily="2" charset="0"/>
                </a:rPr>
                <a:t> modifications</a:t>
              </a:r>
              <a:endParaRPr lang="en-CA" b="1" dirty="0">
                <a:solidFill>
                  <a:schemeClr val="bg1">
                    <a:lumMod val="50000"/>
                  </a:schemeClr>
                </a:solidFill>
                <a:latin typeface="Signika Negative" pitchFamily="2" charset="0"/>
              </a:endParaRPr>
            </a:p>
          </p:txBody>
        </p:sp>
        <p:grpSp>
          <p:nvGrpSpPr>
            <p:cNvPr id="24" name="Group 80"/>
            <p:cNvGrpSpPr/>
            <p:nvPr/>
          </p:nvGrpSpPr>
          <p:grpSpPr>
            <a:xfrm>
              <a:off x="1434716" y="4707307"/>
              <a:ext cx="413114" cy="523107"/>
              <a:chOff x="2339752" y="2999200"/>
              <a:chExt cx="375558" cy="475553"/>
            </a:xfrm>
          </p:grpSpPr>
          <p:sp>
            <p:nvSpPr>
              <p:cNvPr id="25" name="Oval 81"/>
              <p:cNvSpPr/>
              <p:nvPr/>
            </p:nvSpPr>
            <p:spPr>
              <a:xfrm>
                <a:off x="2339752" y="2999200"/>
                <a:ext cx="375558" cy="475553"/>
              </a:xfrm>
              <a:prstGeom prst="ellipse">
                <a:avLst/>
              </a:prstGeom>
              <a:solidFill>
                <a:srgbClr val="F5C24C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80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389257" y="3085376"/>
                <a:ext cx="275767" cy="3424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Signika Negative" pitchFamily="2" charset="0"/>
                  </a:rPr>
                  <a:t>1</a:t>
                </a:r>
              </a:p>
            </p:txBody>
          </p:sp>
        </p:grpSp>
      </p:grpSp>
      <p:grpSp>
        <p:nvGrpSpPr>
          <p:cNvPr id="34" name="Group 9"/>
          <p:cNvGrpSpPr/>
          <p:nvPr/>
        </p:nvGrpSpPr>
        <p:grpSpPr>
          <a:xfrm>
            <a:off x="3396257" y="4848984"/>
            <a:ext cx="5472093" cy="584779"/>
            <a:chOff x="1434716" y="4792203"/>
            <a:chExt cx="4104070" cy="550611"/>
          </a:xfrm>
        </p:grpSpPr>
        <p:sp>
          <p:nvSpPr>
            <p:cNvPr id="35" name="TextBox 76"/>
            <p:cNvSpPr txBox="1"/>
            <p:nvPr/>
          </p:nvSpPr>
          <p:spPr>
            <a:xfrm>
              <a:off x="1902285" y="4792203"/>
              <a:ext cx="3636501" cy="550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chemeClr val="bg1">
                      <a:lumMod val="50000"/>
                    </a:schemeClr>
                  </a:solidFill>
                  <a:latin typeface="Signika Negative" pitchFamily="2" charset="0"/>
                </a:rPr>
                <a:t>Aller</a:t>
              </a:r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  <a:latin typeface="Signika Negative" pitchFamily="2" charset="0"/>
                </a:rPr>
                <a:t> sur la page </a:t>
              </a:r>
              <a:r>
                <a:rPr lang="en-US" b="1" dirty="0" err="1">
                  <a:solidFill>
                    <a:schemeClr val="bg1">
                      <a:lumMod val="50000"/>
                    </a:schemeClr>
                  </a:solidFill>
                  <a:latin typeface="Signika Negative" pitchFamily="2" charset="0"/>
                </a:rPr>
                <a:t>Github</a:t>
              </a:r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  <a:latin typeface="Signika Negative" pitchFamily="2" charset="0"/>
                </a:rPr>
                <a:t> du projet</a:t>
              </a:r>
            </a:p>
            <a:p>
              <a:r>
                <a:rPr lang="en-CA" sz="1400" dirty="0">
                  <a:solidFill>
                    <a:schemeClr val="bg1">
                      <a:lumMod val="50000"/>
                    </a:schemeClr>
                  </a:solidFill>
                  <a:latin typeface="Signika Negative" pitchFamily="2" charset="0"/>
                </a:rPr>
                <a:t>https://github.com/ShihoWasTaken/ezlanguage/pulls</a:t>
              </a:r>
            </a:p>
          </p:txBody>
        </p:sp>
        <p:grpSp>
          <p:nvGrpSpPr>
            <p:cNvPr id="36" name="Group 80"/>
            <p:cNvGrpSpPr/>
            <p:nvPr/>
          </p:nvGrpSpPr>
          <p:grpSpPr>
            <a:xfrm>
              <a:off x="1434716" y="4805955"/>
              <a:ext cx="413114" cy="523107"/>
              <a:chOff x="2339752" y="3088883"/>
              <a:chExt cx="375558" cy="475553"/>
            </a:xfrm>
          </p:grpSpPr>
          <p:sp>
            <p:nvSpPr>
              <p:cNvPr id="37" name="Oval 81"/>
              <p:cNvSpPr/>
              <p:nvPr/>
            </p:nvSpPr>
            <p:spPr>
              <a:xfrm>
                <a:off x="2339752" y="3088883"/>
                <a:ext cx="375558" cy="475553"/>
              </a:xfrm>
              <a:prstGeom prst="ellipse">
                <a:avLst/>
              </a:prstGeom>
              <a:solidFill>
                <a:srgbClr val="F5C24C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80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389257" y="3175060"/>
                <a:ext cx="275767" cy="3424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Signika Negative" pitchFamily="2" charset="0"/>
                  </a:rPr>
                  <a:t>2</a:t>
                </a:r>
              </a:p>
            </p:txBody>
          </p:sp>
        </p:grpSp>
      </p:grpSp>
      <p:grpSp>
        <p:nvGrpSpPr>
          <p:cNvPr id="39" name="Group 9"/>
          <p:cNvGrpSpPr/>
          <p:nvPr/>
        </p:nvGrpSpPr>
        <p:grpSpPr>
          <a:xfrm>
            <a:off x="3396257" y="5998869"/>
            <a:ext cx="5197496" cy="646331"/>
            <a:chOff x="1434716" y="4859864"/>
            <a:chExt cx="3898122" cy="608571"/>
          </a:xfrm>
        </p:grpSpPr>
        <p:sp>
          <p:nvSpPr>
            <p:cNvPr id="40" name="TextBox 76"/>
            <p:cNvSpPr txBox="1"/>
            <p:nvPr/>
          </p:nvSpPr>
          <p:spPr>
            <a:xfrm>
              <a:off x="1902285" y="4859864"/>
              <a:ext cx="3430553" cy="608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chemeClr val="bg1">
                      <a:lumMod val="50000"/>
                    </a:schemeClr>
                  </a:solidFill>
                  <a:latin typeface="Signika Negative" pitchFamily="2" charset="0"/>
                </a:rPr>
                <a:t>Aller</a:t>
              </a:r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  <a:latin typeface="Signika Negative" pitchFamily="2" charset="0"/>
                </a:rPr>
                <a:t> sur </a:t>
              </a:r>
              <a:r>
                <a:rPr lang="en-US" b="1" dirty="0" err="1">
                  <a:solidFill>
                    <a:schemeClr val="bg1">
                      <a:lumMod val="50000"/>
                    </a:schemeClr>
                  </a:solidFill>
                  <a:latin typeface="Signika Negative" pitchFamily="2" charset="0"/>
                </a:rPr>
                <a:t>l’onglet</a:t>
              </a:r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  <a:latin typeface="Signika Negative" pitchFamily="2" charset="0"/>
                </a:rPr>
                <a:t> “Pull request” et </a:t>
              </a:r>
              <a:r>
                <a:rPr lang="en-US" b="1" dirty="0" err="1">
                  <a:solidFill>
                    <a:schemeClr val="bg1">
                      <a:lumMod val="50000"/>
                    </a:schemeClr>
                  </a:solidFill>
                  <a:latin typeface="Signika Negative" pitchFamily="2" charset="0"/>
                </a:rPr>
                <a:t>cliquez</a:t>
              </a:r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  <a:latin typeface="Signika Negative" pitchFamily="2" charset="0"/>
                </a:rPr>
                <a:t> sur le bouton “New pull request” </a:t>
              </a:r>
              <a:endParaRPr lang="en-CA" b="1" dirty="0">
                <a:solidFill>
                  <a:schemeClr val="bg1">
                    <a:lumMod val="50000"/>
                  </a:schemeClr>
                </a:solidFill>
                <a:latin typeface="Signika Negative" pitchFamily="2" charset="0"/>
              </a:endParaRPr>
            </a:p>
          </p:txBody>
        </p:sp>
        <p:grpSp>
          <p:nvGrpSpPr>
            <p:cNvPr id="41" name="Group 80"/>
            <p:cNvGrpSpPr/>
            <p:nvPr/>
          </p:nvGrpSpPr>
          <p:grpSpPr>
            <a:xfrm>
              <a:off x="1434716" y="4880989"/>
              <a:ext cx="413114" cy="523107"/>
              <a:chOff x="2339752" y="3157093"/>
              <a:chExt cx="375558" cy="475553"/>
            </a:xfrm>
          </p:grpSpPr>
          <p:sp>
            <p:nvSpPr>
              <p:cNvPr id="42" name="Oval 81"/>
              <p:cNvSpPr/>
              <p:nvPr/>
            </p:nvSpPr>
            <p:spPr>
              <a:xfrm>
                <a:off x="2339752" y="3157093"/>
                <a:ext cx="375558" cy="475553"/>
              </a:xfrm>
              <a:prstGeom prst="ellipse">
                <a:avLst/>
              </a:prstGeom>
              <a:solidFill>
                <a:srgbClr val="F5C24C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2389257" y="3243269"/>
                <a:ext cx="275767" cy="3424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Signika Negative" pitchFamily="2" charset="0"/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8389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1"/>
          <p:cNvGrpSpPr/>
          <p:nvPr/>
        </p:nvGrpSpPr>
        <p:grpSpPr>
          <a:xfrm>
            <a:off x="5463660" y="1656322"/>
            <a:ext cx="733671" cy="733671"/>
            <a:chOff x="4167816" y="1272009"/>
            <a:chExt cx="733671" cy="733671"/>
          </a:xfrm>
        </p:grpSpPr>
        <p:sp>
          <p:nvSpPr>
            <p:cNvPr id="10" name="Oval 6"/>
            <p:cNvSpPr/>
            <p:nvPr/>
          </p:nvSpPr>
          <p:spPr>
            <a:xfrm>
              <a:off x="4167816" y="1272009"/>
              <a:ext cx="733671" cy="733671"/>
            </a:xfrm>
            <a:prstGeom prst="ellipse">
              <a:avLst/>
            </a:prstGeom>
            <a:solidFill>
              <a:srgbClr val="F5C24C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5996" y="1468270"/>
              <a:ext cx="437311" cy="341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2" name="Subtitle 2"/>
          <p:cNvSpPr txBox="1">
            <a:spLocks/>
          </p:cNvSpPr>
          <p:nvPr/>
        </p:nvSpPr>
        <p:spPr>
          <a:xfrm>
            <a:off x="1264501" y="2549526"/>
            <a:ext cx="9131988" cy="603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Règles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pour </a:t>
            </a:r>
            <a:r>
              <a:rPr lang="en-US" sz="4000" b="1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valider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un pull request</a:t>
            </a:r>
          </a:p>
        </p:txBody>
      </p:sp>
      <p:sp>
        <p:nvSpPr>
          <p:cNvPr id="13" name="TextBox 10"/>
          <p:cNvSpPr txBox="1"/>
          <p:nvPr/>
        </p:nvSpPr>
        <p:spPr>
          <a:xfrm>
            <a:off x="1936386" y="3312507"/>
            <a:ext cx="778822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Le code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est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commenté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Le code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est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accompagné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des tests qui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lui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sont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liés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Le code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est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propre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Il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n’y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a pas de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conflit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(entre les branches)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dans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le pull request</a:t>
            </a:r>
          </a:p>
        </p:txBody>
      </p:sp>
      <p:sp>
        <p:nvSpPr>
          <p:cNvPr id="14" name="Flowchart: Off-page Connector 29"/>
          <p:cNvSpPr/>
          <p:nvPr/>
        </p:nvSpPr>
        <p:spPr>
          <a:xfrm>
            <a:off x="11526790" y="123637"/>
            <a:ext cx="505685" cy="313685"/>
          </a:xfrm>
          <a:prstGeom prst="flowChartOffpageConnector">
            <a:avLst/>
          </a:prstGeom>
          <a:solidFill>
            <a:srgbClr val="F5C24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0951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1040917" y="665312"/>
            <a:ext cx="9823580" cy="603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spc="-150" dirty="0">
                <a:solidFill>
                  <a:srgbClr val="F5C24C"/>
                </a:solidFill>
                <a:latin typeface="Signika Negative" pitchFamily="2" charset="0"/>
                <a:ea typeface="Franchise" pitchFamily="49" charset="0"/>
              </a:rPr>
              <a:t>*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Comment faire un PULL REQUEST ?</a:t>
            </a:r>
          </a:p>
        </p:txBody>
      </p:sp>
      <p:sp>
        <p:nvSpPr>
          <p:cNvPr id="6" name="Flowchart: Off-page Connector 29"/>
          <p:cNvSpPr/>
          <p:nvPr/>
        </p:nvSpPr>
        <p:spPr>
          <a:xfrm>
            <a:off x="11526790" y="123637"/>
            <a:ext cx="505685" cy="313685"/>
          </a:xfrm>
          <a:prstGeom prst="flowChartOffpageConnector">
            <a:avLst/>
          </a:prstGeom>
          <a:solidFill>
            <a:srgbClr val="F5C24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6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52" y="2132545"/>
            <a:ext cx="10972038" cy="4030769"/>
          </a:xfrm>
          <a:prstGeom prst="rect">
            <a:avLst/>
          </a:prstGeom>
        </p:spPr>
      </p:pic>
      <p:sp>
        <p:nvSpPr>
          <p:cNvPr id="27" name="Oval 30"/>
          <p:cNvSpPr/>
          <p:nvPr/>
        </p:nvSpPr>
        <p:spPr>
          <a:xfrm>
            <a:off x="365204" y="3670851"/>
            <a:ext cx="2629788" cy="742122"/>
          </a:xfrm>
          <a:prstGeom prst="ellipse">
            <a:avLst/>
          </a:prstGeom>
          <a:noFill/>
          <a:ln w="28575">
            <a:solidFill>
              <a:srgbClr val="F5C24C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12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1040917" y="665312"/>
            <a:ext cx="9823580" cy="603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spc="-150" dirty="0">
                <a:solidFill>
                  <a:srgbClr val="F5C24C"/>
                </a:solidFill>
                <a:latin typeface="Signika Negative" pitchFamily="2" charset="0"/>
                <a:ea typeface="Franchise" pitchFamily="49" charset="0"/>
              </a:rPr>
              <a:t>*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Comment faire un PULL REQUEST ?</a:t>
            </a:r>
          </a:p>
        </p:txBody>
      </p:sp>
      <p:sp>
        <p:nvSpPr>
          <p:cNvPr id="6" name="Flowchart: Off-page Connector 29"/>
          <p:cNvSpPr/>
          <p:nvPr/>
        </p:nvSpPr>
        <p:spPr>
          <a:xfrm>
            <a:off x="11526790" y="123637"/>
            <a:ext cx="505685" cy="313685"/>
          </a:xfrm>
          <a:prstGeom prst="flowChartOffpageConnector">
            <a:avLst/>
          </a:prstGeom>
          <a:solidFill>
            <a:srgbClr val="F5C24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7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957" y="1714607"/>
            <a:ext cx="9602540" cy="4363059"/>
          </a:xfrm>
          <a:prstGeom prst="rect">
            <a:avLst/>
          </a:prstGeom>
        </p:spPr>
      </p:pic>
      <p:sp>
        <p:nvSpPr>
          <p:cNvPr id="7" name="Oval 30"/>
          <p:cNvSpPr/>
          <p:nvPr/>
        </p:nvSpPr>
        <p:spPr>
          <a:xfrm>
            <a:off x="8409273" y="3856380"/>
            <a:ext cx="2629788" cy="742122"/>
          </a:xfrm>
          <a:prstGeom prst="ellipse">
            <a:avLst/>
          </a:prstGeom>
          <a:noFill/>
          <a:ln w="28575">
            <a:solidFill>
              <a:srgbClr val="F5C24C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05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1040917" y="665312"/>
            <a:ext cx="9823580" cy="603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spc="-150" dirty="0">
                <a:solidFill>
                  <a:srgbClr val="F5C24C"/>
                </a:solidFill>
                <a:latin typeface="Signika Negative" pitchFamily="2" charset="0"/>
                <a:ea typeface="Franchise" pitchFamily="49" charset="0"/>
              </a:rPr>
              <a:t>*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Comment faire un PULL REQUEST ?</a:t>
            </a:r>
          </a:p>
        </p:txBody>
      </p:sp>
      <p:sp>
        <p:nvSpPr>
          <p:cNvPr id="6" name="Flowchart: Off-page Connector 29"/>
          <p:cNvSpPr/>
          <p:nvPr/>
        </p:nvSpPr>
        <p:spPr>
          <a:xfrm>
            <a:off x="11526790" y="123637"/>
            <a:ext cx="505685" cy="313685"/>
          </a:xfrm>
          <a:prstGeom prst="flowChartOffpageConnector">
            <a:avLst/>
          </a:prstGeom>
          <a:solidFill>
            <a:srgbClr val="F5C24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8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062" y="2506977"/>
            <a:ext cx="9564435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9937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814</Words>
  <Application>Microsoft Office PowerPoint</Application>
  <PresentationFormat>Grand écran</PresentationFormat>
  <Paragraphs>178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Franchise</vt:lpstr>
      <vt:lpstr>Signika Negative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Adrien Caselles</dc:creator>
  <cp:lastModifiedBy>Adrien Caselles</cp:lastModifiedBy>
  <cp:revision>30</cp:revision>
  <dcterms:created xsi:type="dcterms:W3CDTF">2016-09-17T05:11:13Z</dcterms:created>
  <dcterms:modified xsi:type="dcterms:W3CDTF">2016-09-27T05:02:17Z</dcterms:modified>
</cp:coreProperties>
</file>