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257" r:id="rId2"/>
    <p:sldId id="265" r:id="rId3"/>
    <p:sldId id="262" r:id="rId4"/>
    <p:sldId id="263" r:id="rId5"/>
    <p:sldId id="264" r:id="rId6"/>
    <p:sldId id="278" r:id="rId7"/>
    <p:sldId id="266" r:id="rId8"/>
    <p:sldId id="321" r:id="rId9"/>
    <p:sldId id="322" r:id="rId10"/>
    <p:sldId id="323" r:id="rId11"/>
    <p:sldId id="324" r:id="rId12"/>
    <p:sldId id="325" r:id="rId13"/>
    <p:sldId id="334" r:id="rId14"/>
    <p:sldId id="326" r:id="rId15"/>
    <p:sldId id="327" r:id="rId16"/>
    <p:sldId id="328" r:id="rId17"/>
    <p:sldId id="329" r:id="rId18"/>
    <p:sldId id="330" r:id="rId19"/>
    <p:sldId id="331" r:id="rId20"/>
    <p:sldId id="332" r:id="rId21"/>
    <p:sldId id="333" r:id="rId22"/>
    <p:sldId id="281" r:id="rId23"/>
    <p:sldId id="282" r:id="rId24"/>
    <p:sldId id="283" r:id="rId25"/>
    <p:sldId id="284" r:id="rId26"/>
    <p:sldId id="294" r:id="rId27"/>
    <p:sldId id="295" r:id="rId28"/>
    <p:sldId id="352" r:id="rId29"/>
    <p:sldId id="296" r:id="rId30"/>
    <p:sldId id="297" r:id="rId31"/>
    <p:sldId id="298" r:id="rId32"/>
    <p:sldId id="299" r:id="rId33"/>
    <p:sldId id="351" r:id="rId34"/>
    <p:sldId id="301" r:id="rId35"/>
    <p:sldId id="335" r:id="rId36"/>
    <p:sldId id="336" r:id="rId37"/>
    <p:sldId id="302" r:id="rId38"/>
    <p:sldId id="303" r:id="rId39"/>
    <p:sldId id="304" r:id="rId40"/>
    <p:sldId id="318" r:id="rId41"/>
    <p:sldId id="306" r:id="rId42"/>
    <p:sldId id="307" r:id="rId43"/>
    <p:sldId id="308" r:id="rId44"/>
    <p:sldId id="309" r:id="rId45"/>
    <p:sldId id="310" r:id="rId46"/>
    <p:sldId id="311" r:id="rId47"/>
    <p:sldId id="312" r:id="rId48"/>
    <p:sldId id="345" r:id="rId49"/>
    <p:sldId id="347" r:id="rId50"/>
    <p:sldId id="348" r:id="rId51"/>
    <p:sldId id="349" r:id="rId52"/>
    <p:sldId id="350" r:id="rId53"/>
    <p:sldId id="320" r:id="rId5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80885" autoAdjust="0"/>
  </p:normalViewPr>
  <p:slideViewPr>
    <p:cSldViewPr>
      <p:cViewPr varScale="1">
        <p:scale>
          <a:sx n="65" d="100"/>
          <a:sy n="65" d="100"/>
        </p:scale>
        <p:origin x="1320" y="5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59E167-617F-40B3-A56B-D7ABBB608AA0}" type="datetimeFigureOut">
              <a:rPr lang="zh-CN" altLang="en-US" smtClean="0"/>
              <a:t>2019/9/23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CA52B5-50B7-4DFB-9DE0-331E246A7CF3}" type="slidenum">
              <a:rPr lang="zh-CN" altLang="en-US" smtClean="0"/>
              <a:t>‹#›</a:t>
            </a:fld>
            <a:endParaRPr lang="zh-CN" altLang="en-US"/>
          </a:p>
        </p:txBody>
      </p:sp>
    </p:spTree>
    <p:extLst>
      <p:ext uri="{BB962C8B-B14F-4D97-AF65-F5344CB8AC3E}">
        <p14:creationId xmlns:p14="http://schemas.microsoft.com/office/powerpoint/2010/main" val="17863390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9CA52B5-50B7-4DFB-9DE0-331E246A7CF3}" type="slidenum">
              <a:rPr lang="zh-CN" altLang="en-US" smtClean="0"/>
              <a:t>5</a:t>
            </a:fld>
            <a:endParaRPr lang="zh-CN" altLang="en-US"/>
          </a:p>
        </p:txBody>
      </p:sp>
    </p:spTree>
    <p:extLst>
      <p:ext uri="{BB962C8B-B14F-4D97-AF65-F5344CB8AC3E}">
        <p14:creationId xmlns:p14="http://schemas.microsoft.com/office/powerpoint/2010/main" val="1675028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进程只能访问虚拟设备</a:t>
            </a:r>
            <a:endParaRPr lang="en-US" altLang="zh-CN" dirty="0"/>
          </a:p>
          <a:p>
            <a:r>
              <a:rPr lang="zh-CN" altLang="en-US" dirty="0"/>
              <a:t>要访问虚拟设备就调用操作系统提供的抽象函数</a:t>
            </a:r>
            <a:endParaRPr lang="en-US" altLang="zh-CN" dirty="0"/>
          </a:p>
          <a:p>
            <a:r>
              <a:rPr lang="zh-CN" altLang="en-US" dirty="0"/>
              <a:t>接管，映射</a:t>
            </a:r>
          </a:p>
        </p:txBody>
      </p:sp>
      <p:sp>
        <p:nvSpPr>
          <p:cNvPr id="4" name="灯片编号占位符 3"/>
          <p:cNvSpPr>
            <a:spLocks noGrp="1"/>
          </p:cNvSpPr>
          <p:nvPr>
            <p:ph type="sldNum" sz="quarter" idx="10"/>
          </p:nvPr>
        </p:nvSpPr>
        <p:spPr/>
        <p:txBody>
          <a:bodyPr/>
          <a:lstStyle/>
          <a:p>
            <a:fld id="{39CA52B5-50B7-4DFB-9DE0-331E246A7CF3}" type="slidenum">
              <a:rPr lang="zh-CN" altLang="en-US" smtClean="0"/>
              <a:t>6</a:t>
            </a:fld>
            <a:endParaRPr lang="zh-CN" altLang="en-US"/>
          </a:p>
        </p:txBody>
      </p:sp>
    </p:spTree>
    <p:extLst>
      <p:ext uri="{BB962C8B-B14F-4D97-AF65-F5344CB8AC3E}">
        <p14:creationId xmlns:p14="http://schemas.microsoft.com/office/powerpoint/2010/main" val="8478458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6537455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99592" y="2060848"/>
            <a:ext cx="7558608" cy="792088"/>
          </a:xfrm>
          <a:solidFill>
            <a:schemeClr val="accent1"/>
          </a:solidFill>
        </p:spPr>
        <p:txBody>
          <a:bodyPr/>
          <a:lstStyle>
            <a:lvl1pPr algn="ctr">
              <a:defRPr>
                <a:solidFill>
                  <a:schemeClr val="bg1"/>
                </a:solidFill>
                <a:latin typeface="华文新魏" pitchFamily="2" charset="-122"/>
                <a:ea typeface="华文新魏" pitchFamily="2" charset="-122"/>
              </a:defRPr>
            </a:lvl1pPr>
          </a:lstStyle>
          <a:p>
            <a:r>
              <a:rPr lang="zh-CN" altLang="en-US" dirty="0"/>
              <a:t>单击此处编辑母版标题样式</a:t>
            </a:r>
          </a:p>
        </p:txBody>
      </p:sp>
      <p:sp>
        <p:nvSpPr>
          <p:cNvPr id="3" name="副标题 2"/>
          <p:cNvSpPr>
            <a:spLocks noGrp="1"/>
          </p:cNvSpPr>
          <p:nvPr>
            <p:ph type="subTitle" idx="1"/>
          </p:nvPr>
        </p:nvSpPr>
        <p:spPr>
          <a:xfrm>
            <a:off x="1371600" y="3212975"/>
            <a:ext cx="6400800" cy="720080"/>
          </a:xfrm>
        </p:spPr>
        <p:txBody>
          <a:bodyPr/>
          <a:lstStyle>
            <a:lvl1pPr marL="0" indent="0" algn="ctr">
              <a:buNone/>
              <a:defRPr>
                <a:solidFill>
                  <a:schemeClr val="tx1">
                    <a:tint val="75000"/>
                  </a:schemeClr>
                </a:solidFill>
                <a:latin typeface="华文新魏" pitchFamily="2" charset="-122"/>
                <a:ea typeface="华文新魏" pitchFamily="2"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423820D6-E680-4EAF-877E-E87A6F22D50B}" type="datetime1">
              <a:rPr lang="zh-CN" altLang="en-US" smtClean="0"/>
              <a:t>2019/9/23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0F753FD-577B-4CF0-A1D5-4D49844E0614}" type="datetime1">
              <a:rPr lang="zh-CN" altLang="en-US" smtClean="0"/>
              <a:t>2019/9/23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C8DEC0C-1CC2-40C9-9073-652FFB304DAD}" type="datetime1">
              <a:rPr lang="zh-CN" altLang="en-US" smtClean="0"/>
              <a:t>2019/9/23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51520" y="188640"/>
            <a:ext cx="648639" cy="7920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标题 1"/>
          <p:cNvSpPr>
            <a:spLocks noGrp="1"/>
          </p:cNvSpPr>
          <p:nvPr>
            <p:ph type="title"/>
          </p:nvPr>
        </p:nvSpPr>
        <p:spPr/>
        <p:txBody>
          <a:bodyPr/>
          <a:lstStyle>
            <a:lvl1pPr>
              <a:defRPr>
                <a:latin typeface="华文新魏" pitchFamily="2" charset="-122"/>
                <a:ea typeface="华文新魏" pitchFamily="2"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a:latin typeface="华文新魏" pitchFamily="2" charset="-122"/>
                <a:ea typeface="华文新魏" pitchFamily="2" charset="-122"/>
              </a:defRPr>
            </a:lvl1pPr>
            <a:lvl2pPr>
              <a:defRPr>
                <a:latin typeface="华文新魏" pitchFamily="2" charset="-122"/>
                <a:ea typeface="华文新魏" pitchFamily="2" charset="-122"/>
              </a:defRPr>
            </a:lvl2pPr>
            <a:lvl3pPr>
              <a:defRPr>
                <a:latin typeface="华文新魏" pitchFamily="2" charset="-122"/>
                <a:ea typeface="华文新魏" pitchFamily="2" charset="-122"/>
              </a:defRPr>
            </a:lvl3pPr>
            <a:lvl4pPr>
              <a:defRPr>
                <a:latin typeface="华文新魏" pitchFamily="2" charset="-122"/>
                <a:ea typeface="华文新魏" pitchFamily="2" charset="-122"/>
              </a:defRPr>
            </a:lvl4pPr>
            <a:lvl5pPr>
              <a:defRPr>
                <a:latin typeface="华文新魏" pitchFamily="2" charset="-122"/>
                <a:ea typeface="华文新魏" pitchFamily="2"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AC8EB17-5290-4DBE-B95A-78F7652B1597}" type="datetime1">
              <a:rPr lang="zh-CN" altLang="en-US" smtClean="0"/>
              <a:t>2019/9/23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cxnSp>
        <p:nvCxnSpPr>
          <p:cNvPr id="7" name="直接连接符 6"/>
          <p:cNvCxnSpPr/>
          <p:nvPr userDrawn="1"/>
        </p:nvCxnSpPr>
        <p:spPr>
          <a:xfrm>
            <a:off x="467544" y="980728"/>
            <a:ext cx="8208912" cy="0"/>
          </a:xfrm>
          <a:prstGeom prst="line">
            <a:avLst/>
          </a:prstGeom>
          <a:ln w="38100"/>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8EE5DAA-946F-4F92-A49A-86A47D5DB4A6}" type="datetime1">
              <a:rPr lang="zh-CN" altLang="en-US" smtClean="0"/>
              <a:t>2019/9/23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3E9DD9E3-DF8C-4F6A-94CA-7CA13D61D141}" type="datetime1">
              <a:rPr lang="zh-CN" altLang="en-US" smtClean="0"/>
              <a:t>2019/9/23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0ED530D3-7F84-4F39-B83A-D47F102045E0}" type="datetime1">
              <a:rPr lang="zh-CN" altLang="en-US" smtClean="0"/>
              <a:t>2019/9/23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1C702AC-9DF8-4635-80F1-140EEC9FA83A}" type="datetime1">
              <a:rPr lang="zh-CN" altLang="en-US" smtClean="0"/>
              <a:t>2019/9/23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E611F7-D1B4-484F-9C07-E280C0A37BA1}" type="datetime1">
              <a:rPr lang="zh-CN" altLang="en-US" smtClean="0"/>
              <a:t>2019/9/23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2C6F6E6-55C4-463C-A46A-469E7BA271AE}" type="datetime1">
              <a:rPr lang="zh-CN" altLang="en-US" smtClean="0"/>
              <a:t>2019/9/23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EE2FEBA-77D4-4C03-BE84-D95A7C235556}" type="datetime1">
              <a:rPr lang="zh-CN" altLang="en-US" smtClean="0"/>
              <a:t>2019/9/23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384"/>
            <a:ext cx="8229600" cy="1008112"/>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124744"/>
            <a:ext cx="8229600" cy="500141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E79878-96FB-4AEA-9B9A-2F4D4747479B}" type="datetime1">
              <a:rPr lang="zh-CN" altLang="en-US" smtClean="0"/>
              <a:t>2019/9/23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第一章 操作系统概论</a:t>
            </a:r>
          </a:p>
        </p:txBody>
      </p:sp>
      <p:sp>
        <p:nvSpPr>
          <p:cNvPr id="3" name="内容占位符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dirty="0"/>
              <a:t>上堂课总结：</a:t>
            </a:r>
            <a:endParaRPr lang="en-US" altLang="zh-CN" dirty="0"/>
          </a:p>
          <a:p>
            <a:pPr marL="0" marR="0" lvl="0" indent="0" defTabSz="914400" eaLnBrk="1" fontAlgn="auto" latinLnBrk="0" hangingPunct="1">
              <a:lnSpc>
                <a:spcPct val="100000"/>
              </a:lnSpc>
              <a:spcBef>
                <a:spcPts val="0"/>
              </a:spcBef>
              <a:spcAft>
                <a:spcPts val="0"/>
              </a:spcAft>
              <a:buClrTx/>
              <a:buSzTx/>
              <a:buFontTx/>
              <a:buNone/>
              <a:tabLst/>
              <a:defRPr/>
            </a:pPr>
            <a:r>
              <a:rPr lang="zh-CN" altLang="en-US" dirty="0"/>
              <a:t>        </a:t>
            </a:r>
            <a:r>
              <a:rPr lang="en-US" altLang="zh-CN" dirty="0"/>
              <a:t>1.</a:t>
            </a:r>
            <a:r>
              <a:rPr lang="zh-CN" altLang="en-US" dirty="0"/>
              <a:t> 计算机系统简介</a:t>
            </a:r>
            <a:endParaRPr lang="en-US" altLang="zh-CN" dirty="0"/>
          </a:p>
          <a:p>
            <a:pPr marL="0" marR="0" lvl="0" indent="0" defTabSz="914400" eaLnBrk="1" fontAlgn="auto" latinLnBrk="0" hangingPunct="1">
              <a:lnSpc>
                <a:spcPct val="100000"/>
              </a:lnSpc>
              <a:spcBef>
                <a:spcPts val="0"/>
              </a:spcBef>
              <a:spcAft>
                <a:spcPts val="0"/>
              </a:spcAft>
              <a:buClrTx/>
              <a:buSzTx/>
              <a:buFontTx/>
              <a:buNone/>
              <a:tabLst/>
              <a:defRPr/>
            </a:pPr>
            <a:r>
              <a:rPr lang="zh-CN" altLang="en-US" dirty="0"/>
              <a:t>        </a:t>
            </a:r>
            <a:r>
              <a:rPr lang="en-US" altLang="zh-CN" dirty="0"/>
              <a:t>2.</a:t>
            </a:r>
            <a:r>
              <a:rPr lang="zh-CN" altLang="en-US" dirty="0"/>
              <a:t> 硬件与软件简介</a:t>
            </a:r>
            <a:endParaRPr lang="en-US" altLang="zh-CN" dirty="0"/>
          </a:p>
          <a:p>
            <a:pPr marL="0" marR="0" lvl="0" indent="0" defTabSz="914400" eaLnBrk="1" fontAlgn="auto" latinLnBrk="0" hangingPunct="1">
              <a:lnSpc>
                <a:spcPct val="100000"/>
              </a:lnSpc>
              <a:spcBef>
                <a:spcPts val="0"/>
              </a:spcBef>
              <a:spcAft>
                <a:spcPts val="0"/>
              </a:spcAft>
              <a:buClrTx/>
              <a:buSzTx/>
              <a:buFontTx/>
              <a:buNone/>
              <a:tabLst/>
              <a:defRPr/>
            </a:pPr>
            <a:r>
              <a:rPr lang="zh-CN" altLang="en-US" dirty="0"/>
              <a:t>        </a:t>
            </a:r>
            <a:r>
              <a:rPr lang="en-US" altLang="zh-CN" dirty="0"/>
              <a:t>3.</a:t>
            </a:r>
            <a:r>
              <a:rPr lang="zh-CN" altLang="en-US" dirty="0"/>
              <a:t> 什么是操作系统</a:t>
            </a:r>
            <a:endParaRPr lang="en-US" altLang="zh-CN" dirty="0"/>
          </a:p>
          <a:p>
            <a:pPr marL="0" marR="0" lvl="0" indent="0" defTabSz="914400" eaLnBrk="1" fontAlgn="auto" latinLnBrk="0" hangingPunct="1">
              <a:lnSpc>
                <a:spcPct val="100000"/>
              </a:lnSpc>
              <a:spcBef>
                <a:spcPts val="0"/>
              </a:spcBef>
              <a:spcAft>
                <a:spcPts val="0"/>
              </a:spcAft>
              <a:buClrTx/>
              <a:buSzTx/>
              <a:buFontTx/>
              <a:buNone/>
              <a:tabLst/>
              <a:defRPr/>
            </a:pPr>
            <a:r>
              <a:rPr lang="zh-CN" altLang="en-US" dirty="0"/>
              <a:t>        </a:t>
            </a:r>
            <a:r>
              <a:rPr lang="en-US" altLang="zh-CN" dirty="0"/>
              <a:t>4.</a:t>
            </a:r>
            <a:r>
              <a:rPr lang="zh-CN" altLang="en-US" dirty="0"/>
              <a:t> 操作系统发展历史</a:t>
            </a:r>
            <a:endParaRPr lang="en-US" altLang="zh-CN" dirty="0"/>
          </a:p>
        </p:txBody>
      </p:sp>
      <p:sp>
        <p:nvSpPr>
          <p:cNvPr id="4" name="日期占位符 3"/>
          <p:cNvSpPr>
            <a:spLocks noGrp="1"/>
          </p:cNvSpPr>
          <p:nvPr>
            <p:ph type="dt" sz="half" idx="10"/>
          </p:nvPr>
        </p:nvSpPr>
        <p:spPr/>
        <p:txBody>
          <a:bodyPr/>
          <a:lstStyle/>
          <a:p>
            <a:fld id="{8526E1AC-1666-4429-9BEB-C8BF4CFC97C2}" type="datetime1">
              <a:rPr lang="zh-CN" altLang="en-US" smtClean="0"/>
              <a:t>2019/9/23</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1</a:t>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Text Box 5"/>
          <p:cNvSpPr txBox="1">
            <a:spLocks noChangeArrowheads="1"/>
          </p:cNvSpPr>
          <p:nvPr/>
        </p:nvSpPr>
        <p:spPr bwMode="auto">
          <a:xfrm>
            <a:off x="5436096" y="2276872"/>
            <a:ext cx="2727325" cy="3384550"/>
          </a:xfrm>
          <a:prstGeom prst="rect">
            <a:avLst/>
          </a:prstGeom>
          <a:solidFill>
            <a:srgbClr val="CC99FF"/>
          </a:solidFill>
          <a:ln w="9525">
            <a:solidFill>
              <a:srgbClr val="000000"/>
            </a:solidFill>
            <a:miter lim="800000"/>
            <a:headEnd/>
            <a:tailEnd/>
          </a:ln>
          <a:effectLst>
            <a:outerShdw dist="107763" dir="18900000" algn="ctr" rotWithShape="0">
              <a:srgbClr val="808080">
                <a:alpha val="50000"/>
              </a:srgbClr>
            </a:outerShdw>
          </a:effectLst>
        </p:spPr>
        <p:txBody>
          <a:bodyPr/>
          <a:lstStyle/>
          <a:p>
            <a:pPr algn="just">
              <a:defRPr/>
            </a:pPr>
            <a:r>
              <a:rPr lang="zh-CN" altLang="en-US" sz="2000" b="1" dirty="0">
                <a:latin typeface="STXinwei" panose="02010800040101010101" pitchFamily="2" charset="-122"/>
                <a:ea typeface="STXinwei" panose="02010800040101010101" pitchFamily="2" charset="-122"/>
                <a:cs typeface="Times"/>
              </a:rPr>
              <a:t>   </a:t>
            </a:r>
            <a:r>
              <a:rPr lang="zh-CN" altLang="zh-CN" sz="2000" b="1" dirty="0">
                <a:latin typeface="STXinwei" panose="02010800040101010101" pitchFamily="2" charset="-122"/>
                <a:ea typeface="STXinwei" panose="02010800040101010101" pitchFamily="2" charset="-122"/>
                <a:cs typeface="Times"/>
              </a:rPr>
              <a:t>文件是通过将文件中的字节映射到存储设备的物理块中来实现文件抽象。</a:t>
            </a:r>
            <a:endParaRPr lang="en-US" altLang="zh-CN" sz="2000" b="1" dirty="0">
              <a:latin typeface="STXinwei" panose="02010800040101010101" pitchFamily="2" charset="-122"/>
              <a:ea typeface="STXinwei" panose="02010800040101010101" pitchFamily="2" charset="-122"/>
              <a:cs typeface="Times"/>
            </a:endParaRPr>
          </a:p>
          <a:p>
            <a:pPr algn="just">
              <a:defRPr/>
            </a:pPr>
            <a:r>
              <a:rPr lang="zh-CN" altLang="en-US" sz="2000" b="1" dirty="0">
                <a:latin typeface="STXinwei" panose="02010800040101010101" pitchFamily="2" charset="-122"/>
                <a:ea typeface="STXinwei" panose="02010800040101010101" pitchFamily="2" charset="-122"/>
                <a:cs typeface="Times"/>
              </a:rPr>
              <a:t>     </a:t>
            </a:r>
            <a:r>
              <a:rPr lang="zh-CN" altLang="zh-CN" sz="2000" b="1" dirty="0">
                <a:latin typeface="STXinwei" panose="02010800040101010101" pitchFamily="2" charset="-122"/>
                <a:ea typeface="STXinwei" panose="02010800040101010101" pitchFamily="2" charset="-122"/>
                <a:cs typeface="Times"/>
              </a:rPr>
              <a:t>文件抽象的效果是让用户感觉到总能满足自己对设备上信息的存取需求，而且使用十分方便。</a:t>
            </a:r>
          </a:p>
          <a:p>
            <a:pPr algn="just">
              <a:defRPr/>
            </a:pPr>
            <a:endParaRPr lang="zh-CN" altLang="zh-CN" dirty="0">
              <a:latin typeface="STXinwei" panose="02010800040101010101" pitchFamily="2" charset="-122"/>
              <a:ea typeface="STXinwei" panose="02010800040101010101" pitchFamily="2" charset="-122"/>
            </a:endParaRPr>
          </a:p>
        </p:txBody>
      </p:sp>
      <p:sp>
        <p:nvSpPr>
          <p:cNvPr id="22545" name="Text Box 17"/>
          <p:cNvSpPr txBox="1">
            <a:spLocks noChangeArrowheads="1"/>
          </p:cNvSpPr>
          <p:nvPr/>
        </p:nvSpPr>
        <p:spPr bwMode="auto">
          <a:xfrm>
            <a:off x="827584" y="1988840"/>
            <a:ext cx="3743991" cy="4104456"/>
          </a:xfrm>
          <a:prstGeom prst="rect">
            <a:avLst/>
          </a:prstGeom>
          <a:solidFill>
            <a:srgbClr val="66FFCC"/>
          </a:solidFill>
          <a:ln w="9525">
            <a:solidFill>
              <a:srgbClr val="000000"/>
            </a:solidFill>
            <a:miter lim="800000"/>
            <a:headEnd/>
            <a:tailEnd/>
          </a:ln>
          <a:effectLst>
            <a:outerShdw dist="35921" dir="2700000" algn="ctr" rotWithShape="0">
              <a:srgbClr val="B2B2B2"/>
            </a:outerShdw>
          </a:effectLst>
        </p:spPr>
        <p:txBody>
          <a:bodyPr/>
          <a:lstStyle/>
          <a:p>
            <a:pPr>
              <a:spcAft>
                <a:spcPts val="1200"/>
              </a:spcAft>
              <a:defRPr/>
            </a:pPr>
            <a:r>
              <a:rPr lang="zh-CN" altLang="en-US" sz="2400" b="1" kern="600" spc="-100" dirty="0">
                <a:solidFill>
                  <a:srgbClr val="FF0000"/>
                </a:solidFill>
                <a:latin typeface="STXinwei" panose="02010800040101010101" pitchFamily="2" charset="-122"/>
                <a:ea typeface="STXinwei" panose="02010800040101010101" pitchFamily="2" charset="-122"/>
                <a:cs typeface="Times"/>
              </a:rPr>
              <a:t>文件</a:t>
            </a:r>
            <a:r>
              <a:rPr lang="en-US" altLang="zh-CN" sz="2400" b="1" kern="600" spc="-100" dirty="0">
                <a:solidFill>
                  <a:srgbClr val="FF0000"/>
                </a:solidFill>
                <a:latin typeface="STXinwei" panose="02010800040101010101" pitchFamily="2" charset="-122"/>
                <a:ea typeface="STXinwei" panose="02010800040101010101" pitchFamily="2" charset="-122"/>
                <a:cs typeface="Times"/>
              </a:rPr>
              <a:t>(file)</a:t>
            </a:r>
          </a:p>
          <a:p>
            <a:pPr>
              <a:spcAft>
                <a:spcPts val="1200"/>
              </a:spcAft>
              <a:defRPr/>
            </a:pPr>
            <a:r>
              <a:rPr lang="zh-CN" altLang="en-US" sz="2000" b="1" spc="-100" dirty="0">
                <a:latin typeface="STXinwei" panose="02010800040101010101" pitchFamily="2" charset="-122"/>
                <a:ea typeface="STXinwei" panose="02010800040101010101" pitchFamily="2" charset="-122"/>
                <a:cs typeface="Times"/>
              </a:rPr>
              <a:t>（文件是设备的一种抽象）</a:t>
            </a:r>
            <a:endParaRPr lang="en-US" altLang="zh-CN" sz="2000" b="1" spc="-100" dirty="0">
              <a:latin typeface="STXinwei" panose="02010800040101010101" pitchFamily="2" charset="-122"/>
              <a:ea typeface="STXinwei" panose="02010800040101010101" pitchFamily="2" charset="-122"/>
              <a:cs typeface="Times"/>
            </a:endParaRPr>
          </a:p>
          <a:p>
            <a:pPr algn="l">
              <a:spcAft>
                <a:spcPts val="1200"/>
              </a:spcAft>
              <a:defRPr/>
            </a:pPr>
            <a:r>
              <a:rPr lang="zh-CN" altLang="en-US" sz="2000" b="1" dirty="0">
                <a:solidFill>
                  <a:srgbClr val="0000FF"/>
                </a:solidFill>
                <a:latin typeface="STXinwei" panose="02010800040101010101" pitchFamily="2" charset="-122"/>
                <a:ea typeface="STXinwei" panose="02010800040101010101" pitchFamily="2" charset="-122"/>
                <a:cs typeface="Times"/>
              </a:rPr>
              <a:t>用户</a:t>
            </a:r>
            <a:r>
              <a:rPr lang="zh-CN" altLang="en-US" sz="2000" b="1" dirty="0">
                <a:latin typeface="STXinwei" panose="02010800040101010101" pitchFamily="2" charset="-122"/>
                <a:ea typeface="STXinwei" panose="02010800040101010101" pitchFamily="2" charset="-122"/>
                <a:cs typeface="Times"/>
              </a:rPr>
              <a:t>：运行应用程序，使用文件</a:t>
            </a:r>
            <a:endParaRPr lang="en-US" altLang="zh-CN" sz="2000" b="1" dirty="0">
              <a:latin typeface="STXinwei" panose="02010800040101010101" pitchFamily="2" charset="-122"/>
              <a:ea typeface="STXinwei" panose="02010800040101010101" pitchFamily="2" charset="-122"/>
              <a:cs typeface="Times"/>
            </a:endParaRPr>
          </a:p>
          <a:p>
            <a:pPr algn="l">
              <a:spcAft>
                <a:spcPts val="1200"/>
              </a:spcAft>
              <a:defRPr/>
            </a:pPr>
            <a:r>
              <a:rPr lang="en-US" altLang="zh-CN" sz="2000" b="1" dirty="0">
                <a:latin typeface="STXinwei" panose="02010800040101010101" pitchFamily="2" charset="-122"/>
                <a:ea typeface="STXinwei" panose="02010800040101010101" pitchFamily="2" charset="-122"/>
                <a:cs typeface="Times"/>
              </a:rPr>
              <a:t>—</a:t>
            </a:r>
            <a:r>
              <a:rPr lang="zh-CN" altLang="en-US" sz="2000" b="1" dirty="0">
                <a:solidFill>
                  <a:srgbClr val="0000FF"/>
                </a:solidFill>
                <a:latin typeface="STXinwei" panose="02010800040101010101" pitchFamily="2" charset="-122"/>
                <a:ea typeface="STXinwei" panose="02010800040101010101" pitchFamily="2" charset="-122"/>
                <a:cs typeface="Times"/>
              </a:rPr>
              <a:t>虚拟机界面</a:t>
            </a:r>
            <a:r>
              <a:rPr lang="en-US" altLang="zh-CN" sz="2000" b="1" dirty="0">
                <a:latin typeface="STXinwei" panose="02010800040101010101" pitchFamily="2" charset="-122"/>
                <a:ea typeface="STXinwei" panose="02010800040101010101" pitchFamily="2" charset="-122"/>
                <a:cs typeface="Times"/>
              </a:rPr>
              <a:t>—open()</a:t>
            </a:r>
            <a:r>
              <a:rPr lang="zh-CN" altLang="en-US" sz="2000" b="1" dirty="0">
                <a:latin typeface="STXinwei" panose="02010800040101010101" pitchFamily="2" charset="-122"/>
                <a:ea typeface="STXinwei" panose="02010800040101010101" pitchFamily="2" charset="-122"/>
                <a:cs typeface="Times"/>
              </a:rPr>
              <a:t>、</a:t>
            </a:r>
            <a:r>
              <a:rPr lang="en-US" altLang="zh-CN" sz="2000" b="1" dirty="0">
                <a:latin typeface="STXinwei" panose="02010800040101010101" pitchFamily="2" charset="-122"/>
                <a:ea typeface="STXinwei" panose="02010800040101010101" pitchFamily="2" charset="-122"/>
                <a:cs typeface="Times"/>
              </a:rPr>
              <a:t>read()</a:t>
            </a:r>
            <a:r>
              <a:rPr lang="zh-CN" altLang="en-US" sz="2000" b="1" dirty="0">
                <a:latin typeface="STXinwei" panose="02010800040101010101" pitchFamily="2" charset="-122"/>
                <a:ea typeface="STXinwei" panose="02010800040101010101" pitchFamily="2" charset="-122"/>
                <a:cs typeface="Times"/>
              </a:rPr>
              <a:t>、</a:t>
            </a:r>
            <a:r>
              <a:rPr lang="en-US" altLang="zh-CN" sz="2000" b="1" dirty="0">
                <a:latin typeface="STXinwei" panose="02010800040101010101" pitchFamily="2" charset="-122"/>
                <a:ea typeface="STXinwei" panose="02010800040101010101" pitchFamily="2" charset="-122"/>
                <a:cs typeface="Times"/>
              </a:rPr>
              <a:t>write()...  </a:t>
            </a:r>
          </a:p>
          <a:p>
            <a:pPr algn="l">
              <a:spcAft>
                <a:spcPts val="1200"/>
              </a:spcAft>
              <a:defRPr/>
            </a:pPr>
            <a:r>
              <a:rPr lang="zh-CN" altLang="en-US" sz="2000" b="1" dirty="0">
                <a:latin typeface="STXinwei" panose="02010800040101010101" pitchFamily="2" charset="-122"/>
                <a:ea typeface="STXinwei" panose="02010800040101010101" pitchFamily="2" charset="-122"/>
                <a:cs typeface="Times"/>
              </a:rPr>
              <a:t>     </a:t>
            </a:r>
            <a:r>
              <a:rPr lang="en-US" altLang="zh-CN" sz="2000" b="1" dirty="0">
                <a:latin typeface="STXinwei" panose="02010800040101010101" pitchFamily="2" charset="-122"/>
                <a:ea typeface="STXinwei" panose="02010800040101010101" pitchFamily="2" charset="-122"/>
                <a:cs typeface="Times"/>
              </a:rPr>
              <a:t>OS:</a:t>
            </a:r>
            <a:r>
              <a:rPr lang="zh-CN" altLang="en-US" sz="2000" b="1" dirty="0">
                <a:latin typeface="STXinwei" panose="02010800040101010101" pitchFamily="2" charset="-122"/>
                <a:ea typeface="STXinwei" panose="02010800040101010101" pitchFamily="2" charset="-122"/>
                <a:cs typeface="Times"/>
              </a:rPr>
              <a:t>文件及其管理</a:t>
            </a:r>
            <a:endParaRPr lang="en-US" altLang="zh-CN" sz="2000" b="1" dirty="0">
              <a:latin typeface="STXinwei" panose="02010800040101010101" pitchFamily="2" charset="-122"/>
              <a:ea typeface="STXinwei" panose="02010800040101010101" pitchFamily="2" charset="-122"/>
              <a:cs typeface="Times"/>
            </a:endParaRPr>
          </a:p>
          <a:p>
            <a:pPr algn="l">
              <a:spcAft>
                <a:spcPts val="1200"/>
              </a:spcAft>
              <a:defRPr/>
            </a:pPr>
            <a:r>
              <a:rPr lang="en-US" altLang="zh-CN" sz="2000" b="1" dirty="0">
                <a:latin typeface="STXinwei" panose="02010800040101010101" pitchFamily="2" charset="-122"/>
                <a:ea typeface="STXinwei" panose="02010800040101010101" pitchFamily="2" charset="-122"/>
                <a:cs typeface="Times"/>
              </a:rPr>
              <a:t>—</a:t>
            </a:r>
            <a:r>
              <a:rPr lang="zh-CN" altLang="en-US" sz="2000" b="1" dirty="0">
                <a:solidFill>
                  <a:srgbClr val="0000FF"/>
                </a:solidFill>
                <a:latin typeface="STXinwei" panose="02010800040101010101" pitchFamily="2" charset="-122"/>
                <a:ea typeface="STXinwei" panose="02010800040101010101" pitchFamily="2" charset="-122"/>
                <a:cs typeface="Times"/>
              </a:rPr>
              <a:t>物理机界面</a:t>
            </a:r>
            <a:r>
              <a:rPr lang="en-US" altLang="zh-CN" sz="2000" b="1" dirty="0">
                <a:latin typeface="STXinwei" panose="02010800040101010101" pitchFamily="2" charset="-122"/>
                <a:ea typeface="STXinwei" panose="02010800040101010101" pitchFamily="2" charset="-122"/>
                <a:cs typeface="Times"/>
              </a:rPr>
              <a:t>—</a:t>
            </a:r>
            <a:r>
              <a:rPr lang="zh-CN" altLang="en-US" sz="2000" b="1" dirty="0">
                <a:latin typeface="STXinwei" panose="02010800040101010101" pitchFamily="2" charset="-122"/>
                <a:ea typeface="STXinwei" panose="02010800040101010101" pitchFamily="2" charset="-122"/>
                <a:cs typeface="Times"/>
              </a:rPr>
              <a:t>设备驱动</a:t>
            </a:r>
            <a:endParaRPr lang="en-US" altLang="zh-CN" sz="2000" b="1" dirty="0">
              <a:latin typeface="STXinwei" panose="02010800040101010101" pitchFamily="2" charset="-122"/>
              <a:ea typeface="STXinwei" panose="02010800040101010101" pitchFamily="2" charset="-122"/>
              <a:cs typeface="Times"/>
            </a:endParaRPr>
          </a:p>
          <a:p>
            <a:pPr algn="l">
              <a:spcAft>
                <a:spcPts val="1200"/>
              </a:spcAft>
              <a:defRPr/>
            </a:pPr>
            <a:r>
              <a:rPr lang="zh-CN" altLang="en-US" sz="2000" b="1" dirty="0">
                <a:latin typeface="STXinwei" panose="02010800040101010101" pitchFamily="2" charset="-122"/>
                <a:ea typeface="STXinwei" panose="02010800040101010101" pitchFamily="2" charset="-122"/>
                <a:cs typeface="Times"/>
              </a:rPr>
              <a:t>    硬件</a:t>
            </a:r>
            <a:r>
              <a:rPr lang="en-US" altLang="zh-CN" sz="2000" b="1" dirty="0">
                <a:latin typeface="STXinwei" panose="02010800040101010101" pitchFamily="2" charset="-122"/>
                <a:ea typeface="STXinwei" panose="02010800040101010101" pitchFamily="2" charset="-122"/>
                <a:cs typeface="Times"/>
              </a:rPr>
              <a:t>:</a:t>
            </a:r>
            <a:r>
              <a:rPr lang="zh-CN" altLang="en-US" sz="2000" b="1" dirty="0">
                <a:latin typeface="STXinwei" panose="02010800040101010101" pitchFamily="2" charset="-122"/>
                <a:ea typeface="STXinwei" panose="02010800040101010101" pitchFamily="2" charset="-122"/>
                <a:cs typeface="Times"/>
              </a:rPr>
              <a:t>磁盘及其他设备</a:t>
            </a:r>
            <a:endParaRPr lang="zh-CN" altLang="zh-CN" sz="2000" b="1" dirty="0">
              <a:latin typeface="STXinwei" panose="02010800040101010101" pitchFamily="2" charset="-122"/>
              <a:ea typeface="STXinwei" panose="02010800040101010101" pitchFamily="2" charset="-122"/>
              <a:cs typeface="Times"/>
            </a:endParaRPr>
          </a:p>
        </p:txBody>
      </p:sp>
      <p:sp>
        <p:nvSpPr>
          <p:cNvPr id="3" name="标题 2"/>
          <p:cNvSpPr>
            <a:spLocks noGrp="1"/>
          </p:cNvSpPr>
          <p:nvPr>
            <p:ph type="title"/>
          </p:nvPr>
        </p:nvSpPr>
        <p:spPr/>
        <p:txBody>
          <a:bodyPr/>
          <a:lstStyle/>
          <a:p>
            <a:r>
              <a:rPr lang="zh-CN" altLang="en-US" dirty="0">
                <a:latin typeface="华文新魏" pitchFamily="2" charset="-122"/>
                <a:ea typeface="华文新魏" pitchFamily="2" charset="-122"/>
              </a:rPr>
              <a:t>操作系统的基础抽象</a:t>
            </a:r>
            <a:r>
              <a:rPr lang="en-US" altLang="zh-CN" dirty="0">
                <a:latin typeface="华文新魏" pitchFamily="2" charset="-122"/>
                <a:ea typeface="华文新魏" pitchFamily="2" charset="-122"/>
              </a:rPr>
              <a:t>—</a:t>
            </a:r>
            <a:r>
              <a:rPr lang="zh-CN" altLang="en-US" dirty="0">
                <a:solidFill>
                  <a:srgbClr val="FF0000"/>
                </a:solidFill>
                <a:latin typeface="华文新魏" pitchFamily="2" charset="-122"/>
                <a:ea typeface="华文新魏" pitchFamily="2" charset="-122"/>
              </a:rPr>
              <a:t>文件抽象</a:t>
            </a:r>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pPr>
                <a:defRPr/>
              </a:pPr>
              <a:t>10</a:t>
            </a:fld>
            <a:endParaRPr lang="en-US" altLang="zh-CN"/>
          </a:p>
        </p:txBody>
      </p:sp>
    </p:spTree>
    <p:extLst>
      <p:ext uri="{BB962C8B-B14F-4D97-AF65-F5344CB8AC3E}">
        <p14:creationId xmlns:p14="http://schemas.microsoft.com/office/powerpoint/2010/main" val="1913782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grpId="0" nodeType="withEffect">
                                  <p:stCondLst>
                                    <p:cond delay="0"/>
                                  </p:stCondLst>
                                  <p:childTnLst>
                                    <p:set>
                                      <p:cBhvr>
                                        <p:cTn id="6" dur="1" fill="hold">
                                          <p:stCondLst>
                                            <p:cond delay="0"/>
                                          </p:stCondLst>
                                        </p:cTn>
                                        <p:tgtEl>
                                          <p:spTgt spid="22533"/>
                                        </p:tgtEl>
                                        <p:attrNameLst>
                                          <p:attrName>style.visibility</p:attrName>
                                        </p:attrNameLst>
                                      </p:cBhvr>
                                      <p:to>
                                        <p:strVal val="visible"/>
                                      </p:to>
                                    </p:set>
                                    <p:animEffect transition="in" filter="wheel(4)">
                                      <p:cBhvr>
                                        <p:cTn id="7" dur="2000"/>
                                        <p:tgtEl>
                                          <p:spTgt spid="225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107504" y="1268760"/>
            <a:ext cx="8856984" cy="4968552"/>
          </a:xfrm>
        </p:spPr>
        <p:txBody>
          <a:bodyPr/>
          <a:lstStyle/>
          <a:p>
            <a:r>
              <a:rPr kumimoji="1" lang="zh-CN" altLang="en-US" dirty="0"/>
              <a:t>操作系统基本任务</a:t>
            </a:r>
            <a:endParaRPr kumimoji="1" lang="en-US" altLang="zh-CN" dirty="0"/>
          </a:p>
          <a:p>
            <a:pPr lvl="1"/>
            <a:r>
              <a:rPr kumimoji="1" lang="zh-CN" altLang="en-US" dirty="0"/>
              <a:t>防止硬件资源被失控的应用程序滥用</a:t>
            </a:r>
            <a:endParaRPr kumimoji="1" lang="en-US" altLang="zh-CN" dirty="0"/>
          </a:p>
          <a:p>
            <a:pPr lvl="1"/>
            <a:r>
              <a:rPr kumimoji="1" lang="zh-CN" altLang="en-US" dirty="0"/>
              <a:t>屏蔽复杂的硬件操作细节，为应用程序提供使用硬件资源的简单且一致的方法</a:t>
            </a:r>
            <a:endParaRPr kumimoji="1" lang="en-US" altLang="zh-CN" dirty="0"/>
          </a:p>
          <a:p>
            <a:r>
              <a:rPr kumimoji="1" lang="zh-CN" altLang="en-US" dirty="0"/>
              <a:t>抽象目标</a:t>
            </a:r>
            <a:endParaRPr kumimoji="1" lang="en-US" altLang="zh-CN" dirty="0"/>
          </a:p>
          <a:p>
            <a:pPr lvl="1"/>
            <a:r>
              <a:rPr kumimoji="1" lang="zh-CN" altLang="en-US" dirty="0"/>
              <a:t>建立多层抽象</a:t>
            </a:r>
          </a:p>
        </p:txBody>
      </p:sp>
      <p:sp>
        <p:nvSpPr>
          <p:cNvPr id="111621" name="Text Box 5"/>
          <p:cNvSpPr txBox="1">
            <a:spLocks noChangeArrowheads="1"/>
          </p:cNvSpPr>
          <p:nvPr/>
        </p:nvSpPr>
        <p:spPr bwMode="auto">
          <a:xfrm>
            <a:off x="7332283" y="4770967"/>
            <a:ext cx="1655762" cy="504825"/>
          </a:xfrm>
          <a:prstGeom prst="rect">
            <a:avLst/>
          </a:prstGeom>
          <a:solidFill>
            <a:srgbClr val="FFCCCC"/>
          </a:solidFill>
          <a:ln w="9525">
            <a:noFill/>
            <a:miter lim="800000"/>
            <a:headEnd/>
            <a:tailEnd/>
          </a:ln>
        </p:spPr>
        <p:txBody>
          <a:bodyPr anchor="ctr" anchorCtr="1"/>
          <a:lstStyle/>
          <a:p>
            <a:pPr algn="just"/>
            <a:r>
              <a:rPr lang="zh-CN" altLang="en-US" sz="2800" dirty="0">
                <a:solidFill>
                  <a:srgbClr val="FF3399"/>
                </a:solidFill>
                <a:latin typeface="华文新魏" pitchFamily="2" charset="-122"/>
                <a:ea typeface="华文新魏" pitchFamily="2" charset="-122"/>
              </a:rPr>
              <a:t>文件抽象       </a:t>
            </a:r>
          </a:p>
        </p:txBody>
      </p:sp>
      <p:sp>
        <p:nvSpPr>
          <p:cNvPr id="111622" name="Text Box 6"/>
          <p:cNvSpPr txBox="1">
            <a:spLocks noChangeArrowheads="1"/>
          </p:cNvSpPr>
          <p:nvPr/>
        </p:nvSpPr>
        <p:spPr bwMode="auto">
          <a:xfrm>
            <a:off x="6645955" y="3903574"/>
            <a:ext cx="1649413" cy="504825"/>
          </a:xfrm>
          <a:prstGeom prst="rect">
            <a:avLst/>
          </a:prstGeom>
          <a:solidFill>
            <a:srgbClr val="FFCCCC"/>
          </a:solidFill>
          <a:ln w="9525">
            <a:noFill/>
            <a:miter lim="800000"/>
            <a:headEnd/>
            <a:tailEnd/>
          </a:ln>
        </p:spPr>
        <p:txBody>
          <a:bodyPr anchor="ctr" anchorCtr="1"/>
          <a:lstStyle/>
          <a:p>
            <a:pPr algn="just"/>
            <a:r>
              <a:rPr lang="zh-CN" altLang="en-US" sz="2800" dirty="0">
                <a:solidFill>
                  <a:srgbClr val="FF3399"/>
                </a:solidFill>
                <a:latin typeface="华文新魏" pitchFamily="2" charset="-122"/>
                <a:ea typeface="华文新魏" pitchFamily="2" charset="-122"/>
              </a:rPr>
              <a:t>虚存抽象       </a:t>
            </a:r>
          </a:p>
        </p:txBody>
      </p:sp>
      <p:sp>
        <p:nvSpPr>
          <p:cNvPr id="111623" name="Text Box 7"/>
          <p:cNvSpPr txBox="1">
            <a:spLocks noChangeArrowheads="1"/>
          </p:cNvSpPr>
          <p:nvPr/>
        </p:nvSpPr>
        <p:spPr bwMode="auto">
          <a:xfrm>
            <a:off x="5961945" y="2869292"/>
            <a:ext cx="1631950" cy="504825"/>
          </a:xfrm>
          <a:prstGeom prst="rect">
            <a:avLst/>
          </a:prstGeom>
          <a:solidFill>
            <a:srgbClr val="FFCCCC"/>
          </a:solidFill>
          <a:ln w="9525">
            <a:noFill/>
            <a:miter lim="800000"/>
            <a:headEnd/>
            <a:tailEnd/>
          </a:ln>
        </p:spPr>
        <p:txBody>
          <a:bodyPr anchor="ctr" anchorCtr="1"/>
          <a:lstStyle/>
          <a:p>
            <a:pPr algn="just"/>
            <a:r>
              <a:rPr lang="zh-CN" altLang="en-US" sz="2800" dirty="0">
                <a:solidFill>
                  <a:srgbClr val="FF3399"/>
                </a:solidFill>
                <a:latin typeface="华文新魏" pitchFamily="2" charset="-122"/>
                <a:ea typeface="华文新魏" pitchFamily="2" charset="-122"/>
              </a:rPr>
              <a:t>进程抽象</a:t>
            </a:r>
          </a:p>
        </p:txBody>
      </p:sp>
      <p:sp>
        <p:nvSpPr>
          <p:cNvPr id="111624" name="Text Box 8"/>
          <p:cNvSpPr txBox="1">
            <a:spLocks noChangeArrowheads="1"/>
          </p:cNvSpPr>
          <p:nvPr/>
        </p:nvSpPr>
        <p:spPr bwMode="auto">
          <a:xfrm>
            <a:off x="4547866" y="5612978"/>
            <a:ext cx="1392286" cy="768350"/>
          </a:xfrm>
          <a:prstGeom prst="rect">
            <a:avLst/>
          </a:prstGeom>
          <a:solidFill>
            <a:schemeClr val="accent1"/>
          </a:solidFill>
          <a:ln w="19050">
            <a:solidFill>
              <a:srgbClr val="000000"/>
            </a:solidFill>
            <a:miter lim="800000"/>
            <a:headEnd/>
            <a:tailEnd/>
          </a:ln>
        </p:spPr>
        <p:txBody>
          <a:bodyPr anchor="ctr" anchorCtr="1"/>
          <a:lstStyle/>
          <a:p>
            <a:pPr algn="just"/>
            <a:r>
              <a:rPr lang="zh-CN" altLang="en-US" sz="2800" dirty="0">
                <a:solidFill>
                  <a:srgbClr val="FF3399"/>
                </a:solidFill>
                <a:latin typeface="华文新魏" pitchFamily="2" charset="-122"/>
                <a:ea typeface="华文新魏" pitchFamily="2" charset="-122"/>
              </a:rPr>
              <a:t>处理器</a:t>
            </a:r>
          </a:p>
        </p:txBody>
      </p:sp>
      <p:sp>
        <p:nvSpPr>
          <p:cNvPr id="111625" name="Text Box 9"/>
          <p:cNvSpPr txBox="1">
            <a:spLocks noChangeArrowheads="1"/>
          </p:cNvSpPr>
          <p:nvPr/>
        </p:nvSpPr>
        <p:spPr bwMode="auto">
          <a:xfrm>
            <a:off x="5935876" y="5605701"/>
            <a:ext cx="1415429" cy="768350"/>
          </a:xfrm>
          <a:prstGeom prst="rect">
            <a:avLst/>
          </a:prstGeom>
          <a:solidFill>
            <a:schemeClr val="accent1"/>
          </a:solidFill>
          <a:ln w="19050">
            <a:solidFill>
              <a:srgbClr val="000000"/>
            </a:solidFill>
            <a:miter lim="800000"/>
            <a:headEnd/>
            <a:tailEnd/>
          </a:ln>
        </p:spPr>
        <p:txBody>
          <a:bodyPr anchor="ctr" anchorCtr="1"/>
          <a:lstStyle/>
          <a:p>
            <a:r>
              <a:rPr lang="zh-CN" altLang="en-US" sz="2800" dirty="0">
                <a:solidFill>
                  <a:srgbClr val="FF3399"/>
                </a:solidFill>
                <a:latin typeface="华文新魏" pitchFamily="2" charset="-122"/>
                <a:ea typeface="华文新魏" pitchFamily="2" charset="-122"/>
              </a:rPr>
              <a:t>内存 </a:t>
            </a:r>
          </a:p>
        </p:txBody>
      </p:sp>
      <p:sp>
        <p:nvSpPr>
          <p:cNvPr id="111626" name="Text Box 10"/>
          <p:cNvSpPr txBox="1">
            <a:spLocks noChangeArrowheads="1"/>
          </p:cNvSpPr>
          <p:nvPr/>
        </p:nvSpPr>
        <p:spPr bwMode="auto">
          <a:xfrm>
            <a:off x="7380312" y="5612978"/>
            <a:ext cx="1584176" cy="768350"/>
          </a:xfrm>
          <a:prstGeom prst="rect">
            <a:avLst/>
          </a:prstGeom>
          <a:solidFill>
            <a:schemeClr val="accent1"/>
          </a:solidFill>
          <a:ln w="19050">
            <a:solidFill>
              <a:srgbClr val="000000"/>
            </a:solidFill>
            <a:miter lim="800000"/>
            <a:headEnd/>
            <a:tailEnd/>
          </a:ln>
        </p:spPr>
        <p:txBody>
          <a:bodyPr anchor="ctr" anchorCtr="1"/>
          <a:lstStyle/>
          <a:p>
            <a:r>
              <a:rPr lang="zh-CN" altLang="en-US" sz="2800" dirty="0">
                <a:solidFill>
                  <a:srgbClr val="FF3399"/>
                </a:solidFill>
                <a:latin typeface="华文新魏" pitchFamily="2" charset="-122"/>
                <a:ea typeface="华文新魏" pitchFamily="2" charset="-122"/>
              </a:rPr>
              <a:t>设备  </a:t>
            </a:r>
          </a:p>
        </p:txBody>
      </p:sp>
      <p:sp>
        <p:nvSpPr>
          <p:cNvPr id="111628" name="AutoShape 12"/>
          <p:cNvSpPr>
            <a:spLocks/>
          </p:cNvSpPr>
          <p:nvPr/>
        </p:nvSpPr>
        <p:spPr bwMode="auto">
          <a:xfrm rot="5400000">
            <a:off x="7992556" y="4688696"/>
            <a:ext cx="359663" cy="1584154"/>
          </a:xfrm>
          <a:prstGeom prst="leftBrace">
            <a:avLst>
              <a:gd name="adj1" fmla="val 34446"/>
              <a:gd name="adj2" fmla="val 50000"/>
            </a:avLst>
          </a:prstGeom>
          <a:noFill/>
          <a:ln w="19050">
            <a:solidFill>
              <a:srgbClr val="000000"/>
            </a:solidFill>
            <a:round/>
            <a:headEnd/>
            <a:tailEnd/>
          </a:ln>
        </p:spPr>
        <p:txBody>
          <a:bodyPr/>
          <a:lstStyle/>
          <a:p>
            <a:endParaRPr lang="zh-CN" altLang="en-US"/>
          </a:p>
        </p:txBody>
      </p:sp>
      <p:sp>
        <p:nvSpPr>
          <p:cNvPr id="111629" name="AutoShape 13"/>
          <p:cNvSpPr>
            <a:spLocks/>
          </p:cNvSpPr>
          <p:nvPr/>
        </p:nvSpPr>
        <p:spPr bwMode="auto">
          <a:xfrm rot="5400000">
            <a:off x="7148301" y="3196743"/>
            <a:ext cx="608016" cy="3024313"/>
          </a:xfrm>
          <a:prstGeom prst="leftBrace">
            <a:avLst>
              <a:gd name="adj1" fmla="val 48844"/>
              <a:gd name="adj2" fmla="val 50000"/>
            </a:avLst>
          </a:prstGeom>
          <a:noFill/>
          <a:ln w="19050">
            <a:solidFill>
              <a:srgbClr val="000000"/>
            </a:solidFill>
            <a:round/>
            <a:headEnd/>
            <a:tailEnd/>
          </a:ln>
        </p:spPr>
        <p:txBody>
          <a:bodyPr/>
          <a:lstStyle/>
          <a:p>
            <a:endParaRPr lang="zh-CN" altLang="en-US"/>
          </a:p>
        </p:txBody>
      </p:sp>
      <p:sp>
        <p:nvSpPr>
          <p:cNvPr id="111630" name="AutoShape 14"/>
          <p:cNvSpPr>
            <a:spLocks/>
          </p:cNvSpPr>
          <p:nvPr/>
        </p:nvSpPr>
        <p:spPr bwMode="auto">
          <a:xfrm rot="5400000">
            <a:off x="6240950" y="1705169"/>
            <a:ext cx="1054587" cy="4392487"/>
          </a:xfrm>
          <a:prstGeom prst="leftBrace">
            <a:avLst>
              <a:gd name="adj1" fmla="val 41274"/>
              <a:gd name="adj2" fmla="val 50000"/>
            </a:avLst>
          </a:prstGeom>
          <a:noFill/>
          <a:ln w="19050">
            <a:solidFill>
              <a:srgbClr val="000000"/>
            </a:solidFill>
            <a:round/>
            <a:headEnd/>
            <a:tailEnd/>
          </a:ln>
        </p:spPr>
        <p:txBody>
          <a:bodyPr/>
          <a:lstStyle/>
          <a:p>
            <a:endParaRPr lang="zh-CN" altLang="en-US"/>
          </a:p>
        </p:txBody>
      </p:sp>
      <p:sp>
        <p:nvSpPr>
          <p:cNvPr id="111631" name="Line 15"/>
          <p:cNvSpPr>
            <a:spLocks noChangeShapeType="1"/>
          </p:cNvSpPr>
          <p:nvPr/>
        </p:nvSpPr>
        <p:spPr bwMode="auto">
          <a:xfrm flipH="1">
            <a:off x="5916340" y="4940696"/>
            <a:ext cx="23812" cy="647700"/>
          </a:xfrm>
          <a:prstGeom prst="line">
            <a:avLst/>
          </a:prstGeom>
          <a:noFill/>
          <a:ln w="19050">
            <a:solidFill>
              <a:srgbClr val="000000"/>
            </a:solidFill>
            <a:prstDash val="dash"/>
            <a:round/>
            <a:headEnd/>
            <a:tailEnd/>
          </a:ln>
        </p:spPr>
        <p:txBody>
          <a:bodyPr/>
          <a:lstStyle/>
          <a:p>
            <a:endParaRPr lang="zh-CN" altLang="en-US"/>
          </a:p>
        </p:txBody>
      </p:sp>
      <p:sp>
        <p:nvSpPr>
          <p:cNvPr id="111632" name="Line 16"/>
          <p:cNvSpPr>
            <a:spLocks noChangeShapeType="1"/>
          </p:cNvSpPr>
          <p:nvPr/>
        </p:nvSpPr>
        <p:spPr bwMode="auto">
          <a:xfrm>
            <a:off x="4555067" y="4436640"/>
            <a:ext cx="0" cy="1160462"/>
          </a:xfrm>
          <a:prstGeom prst="line">
            <a:avLst/>
          </a:prstGeom>
          <a:noFill/>
          <a:ln w="19050">
            <a:solidFill>
              <a:srgbClr val="000000"/>
            </a:solidFill>
            <a:prstDash val="dash"/>
            <a:round/>
            <a:headEnd/>
            <a:tailEnd/>
          </a:ln>
        </p:spPr>
        <p:txBody>
          <a:bodyPr/>
          <a:lstStyle/>
          <a:p>
            <a:endParaRPr lang="zh-CN" altLang="en-US"/>
          </a:p>
        </p:txBody>
      </p:sp>
      <p:sp>
        <p:nvSpPr>
          <p:cNvPr id="111633" name="Line 17"/>
          <p:cNvSpPr>
            <a:spLocks noChangeShapeType="1"/>
          </p:cNvSpPr>
          <p:nvPr/>
        </p:nvSpPr>
        <p:spPr bwMode="auto">
          <a:xfrm>
            <a:off x="8964488" y="4428703"/>
            <a:ext cx="0" cy="1160462"/>
          </a:xfrm>
          <a:prstGeom prst="line">
            <a:avLst/>
          </a:prstGeom>
          <a:noFill/>
          <a:ln w="19050">
            <a:solidFill>
              <a:srgbClr val="000000"/>
            </a:solidFill>
            <a:prstDash val="dash"/>
            <a:round/>
            <a:headEnd/>
            <a:tailEnd/>
          </a:ln>
        </p:spPr>
        <p:txBody>
          <a:bodyPr/>
          <a:lstStyle/>
          <a:p>
            <a:endParaRPr lang="zh-CN" altLang="en-US"/>
          </a:p>
        </p:txBody>
      </p:sp>
      <p:sp>
        <p:nvSpPr>
          <p:cNvPr id="2" name="标题 1"/>
          <p:cNvSpPr>
            <a:spLocks noGrp="1"/>
          </p:cNvSpPr>
          <p:nvPr>
            <p:ph type="title"/>
          </p:nvPr>
        </p:nvSpPr>
        <p:spPr/>
        <p:txBody>
          <a:bodyPr/>
          <a:lstStyle/>
          <a:p>
            <a:r>
              <a:rPr lang="zh-CN" altLang="en-US" dirty="0">
                <a:ea typeface="华文新魏" pitchFamily="2" charset="-122"/>
              </a:rPr>
              <a:t>基础抽象的包含关系</a:t>
            </a:r>
            <a:endParaRPr kumimoji="1" lang="zh-CN" altLang="en-US" dirty="0"/>
          </a:p>
        </p:txBody>
      </p:sp>
      <p:sp>
        <p:nvSpPr>
          <p:cNvPr id="3" name="幻灯片编号占位符 2"/>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pPr>
                <a:defRPr/>
              </a:pPr>
              <a:t>11</a:t>
            </a:fld>
            <a:endParaRPr lang="en-US" altLang="zh-CN"/>
          </a:p>
        </p:txBody>
      </p:sp>
    </p:spTree>
    <p:extLst>
      <p:ext uri="{BB962C8B-B14F-4D97-AF65-F5344CB8AC3E}">
        <p14:creationId xmlns:p14="http://schemas.microsoft.com/office/powerpoint/2010/main" val="2086400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1624"/>
                                        </p:tgtEl>
                                        <p:attrNameLst>
                                          <p:attrName>style.visibility</p:attrName>
                                        </p:attrNameLst>
                                      </p:cBhvr>
                                      <p:to>
                                        <p:strVal val="visible"/>
                                      </p:to>
                                    </p:set>
                                    <p:anim calcmode="lin" valueType="num">
                                      <p:cBhvr additive="base">
                                        <p:cTn id="7" dur="500" fill="hold"/>
                                        <p:tgtEl>
                                          <p:spTgt spid="111624"/>
                                        </p:tgtEl>
                                        <p:attrNameLst>
                                          <p:attrName>ppt_x</p:attrName>
                                        </p:attrNameLst>
                                      </p:cBhvr>
                                      <p:tavLst>
                                        <p:tav tm="0">
                                          <p:val>
                                            <p:strVal val="#ppt_x"/>
                                          </p:val>
                                        </p:tav>
                                        <p:tav tm="100000">
                                          <p:val>
                                            <p:strVal val="#ppt_x"/>
                                          </p:val>
                                        </p:tav>
                                      </p:tavLst>
                                    </p:anim>
                                    <p:anim calcmode="lin" valueType="num">
                                      <p:cBhvr additive="base">
                                        <p:cTn id="8" dur="500" fill="hold"/>
                                        <p:tgtEl>
                                          <p:spTgt spid="11162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1625"/>
                                        </p:tgtEl>
                                        <p:attrNameLst>
                                          <p:attrName>style.visibility</p:attrName>
                                        </p:attrNameLst>
                                      </p:cBhvr>
                                      <p:to>
                                        <p:strVal val="visible"/>
                                      </p:to>
                                    </p:set>
                                    <p:anim calcmode="lin" valueType="num">
                                      <p:cBhvr additive="base">
                                        <p:cTn id="13" dur="500" fill="hold"/>
                                        <p:tgtEl>
                                          <p:spTgt spid="111625"/>
                                        </p:tgtEl>
                                        <p:attrNameLst>
                                          <p:attrName>ppt_x</p:attrName>
                                        </p:attrNameLst>
                                      </p:cBhvr>
                                      <p:tavLst>
                                        <p:tav tm="0">
                                          <p:val>
                                            <p:strVal val="#ppt_x"/>
                                          </p:val>
                                        </p:tav>
                                        <p:tav tm="100000">
                                          <p:val>
                                            <p:strVal val="#ppt_x"/>
                                          </p:val>
                                        </p:tav>
                                      </p:tavLst>
                                    </p:anim>
                                    <p:anim calcmode="lin" valueType="num">
                                      <p:cBhvr additive="base">
                                        <p:cTn id="14" dur="500" fill="hold"/>
                                        <p:tgtEl>
                                          <p:spTgt spid="11162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1626"/>
                                        </p:tgtEl>
                                        <p:attrNameLst>
                                          <p:attrName>style.visibility</p:attrName>
                                        </p:attrNameLst>
                                      </p:cBhvr>
                                      <p:to>
                                        <p:strVal val="visible"/>
                                      </p:to>
                                    </p:set>
                                    <p:anim calcmode="lin" valueType="num">
                                      <p:cBhvr additive="base">
                                        <p:cTn id="19" dur="500" fill="hold"/>
                                        <p:tgtEl>
                                          <p:spTgt spid="111626"/>
                                        </p:tgtEl>
                                        <p:attrNameLst>
                                          <p:attrName>ppt_x</p:attrName>
                                        </p:attrNameLst>
                                      </p:cBhvr>
                                      <p:tavLst>
                                        <p:tav tm="0">
                                          <p:val>
                                            <p:strVal val="#ppt_x"/>
                                          </p:val>
                                        </p:tav>
                                        <p:tav tm="100000">
                                          <p:val>
                                            <p:strVal val="#ppt_x"/>
                                          </p:val>
                                        </p:tav>
                                      </p:tavLst>
                                    </p:anim>
                                    <p:anim calcmode="lin" valueType="num">
                                      <p:cBhvr additive="base">
                                        <p:cTn id="20" dur="500" fill="hold"/>
                                        <p:tgtEl>
                                          <p:spTgt spid="11162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1628"/>
                                        </p:tgtEl>
                                        <p:attrNameLst>
                                          <p:attrName>style.visibility</p:attrName>
                                        </p:attrNameLst>
                                      </p:cBhvr>
                                      <p:to>
                                        <p:strVal val="visible"/>
                                      </p:to>
                                    </p:set>
                                    <p:anim calcmode="lin" valueType="num">
                                      <p:cBhvr additive="base">
                                        <p:cTn id="25" dur="500" fill="hold"/>
                                        <p:tgtEl>
                                          <p:spTgt spid="111628"/>
                                        </p:tgtEl>
                                        <p:attrNameLst>
                                          <p:attrName>ppt_x</p:attrName>
                                        </p:attrNameLst>
                                      </p:cBhvr>
                                      <p:tavLst>
                                        <p:tav tm="0">
                                          <p:val>
                                            <p:strVal val="#ppt_x"/>
                                          </p:val>
                                        </p:tav>
                                        <p:tav tm="100000">
                                          <p:val>
                                            <p:strVal val="#ppt_x"/>
                                          </p:val>
                                        </p:tav>
                                      </p:tavLst>
                                    </p:anim>
                                    <p:anim calcmode="lin" valueType="num">
                                      <p:cBhvr additive="base">
                                        <p:cTn id="26" dur="500" fill="hold"/>
                                        <p:tgtEl>
                                          <p:spTgt spid="11162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11621"/>
                                        </p:tgtEl>
                                        <p:attrNameLst>
                                          <p:attrName>style.visibility</p:attrName>
                                        </p:attrNameLst>
                                      </p:cBhvr>
                                      <p:to>
                                        <p:strVal val="visible"/>
                                      </p:to>
                                    </p:set>
                                    <p:anim calcmode="lin" valueType="num">
                                      <p:cBhvr additive="base">
                                        <p:cTn id="29" dur="500" fill="hold"/>
                                        <p:tgtEl>
                                          <p:spTgt spid="111621"/>
                                        </p:tgtEl>
                                        <p:attrNameLst>
                                          <p:attrName>ppt_x</p:attrName>
                                        </p:attrNameLst>
                                      </p:cBhvr>
                                      <p:tavLst>
                                        <p:tav tm="0">
                                          <p:val>
                                            <p:strVal val="#ppt_x"/>
                                          </p:val>
                                        </p:tav>
                                        <p:tav tm="100000">
                                          <p:val>
                                            <p:strVal val="#ppt_x"/>
                                          </p:val>
                                        </p:tav>
                                      </p:tavLst>
                                    </p:anim>
                                    <p:anim calcmode="lin" valueType="num">
                                      <p:cBhvr additive="base">
                                        <p:cTn id="30" dur="500" fill="hold"/>
                                        <p:tgtEl>
                                          <p:spTgt spid="111621"/>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11631"/>
                                        </p:tgtEl>
                                        <p:attrNameLst>
                                          <p:attrName>style.visibility</p:attrName>
                                        </p:attrNameLst>
                                      </p:cBhvr>
                                      <p:to>
                                        <p:strVal val="visible"/>
                                      </p:to>
                                    </p:set>
                                    <p:anim calcmode="lin" valueType="num">
                                      <p:cBhvr additive="base">
                                        <p:cTn id="35" dur="500" fill="hold"/>
                                        <p:tgtEl>
                                          <p:spTgt spid="111631"/>
                                        </p:tgtEl>
                                        <p:attrNameLst>
                                          <p:attrName>ppt_x</p:attrName>
                                        </p:attrNameLst>
                                      </p:cBhvr>
                                      <p:tavLst>
                                        <p:tav tm="0">
                                          <p:val>
                                            <p:strVal val="#ppt_x"/>
                                          </p:val>
                                        </p:tav>
                                        <p:tav tm="100000">
                                          <p:val>
                                            <p:strVal val="#ppt_x"/>
                                          </p:val>
                                        </p:tav>
                                      </p:tavLst>
                                    </p:anim>
                                    <p:anim calcmode="lin" valueType="num">
                                      <p:cBhvr additive="base">
                                        <p:cTn id="36" dur="500" fill="hold"/>
                                        <p:tgtEl>
                                          <p:spTgt spid="111631"/>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1629"/>
                                        </p:tgtEl>
                                        <p:attrNameLst>
                                          <p:attrName>style.visibility</p:attrName>
                                        </p:attrNameLst>
                                      </p:cBhvr>
                                      <p:to>
                                        <p:strVal val="visible"/>
                                      </p:to>
                                    </p:set>
                                    <p:anim calcmode="lin" valueType="num">
                                      <p:cBhvr additive="base">
                                        <p:cTn id="39" dur="500" fill="hold"/>
                                        <p:tgtEl>
                                          <p:spTgt spid="111629"/>
                                        </p:tgtEl>
                                        <p:attrNameLst>
                                          <p:attrName>ppt_x</p:attrName>
                                        </p:attrNameLst>
                                      </p:cBhvr>
                                      <p:tavLst>
                                        <p:tav tm="0">
                                          <p:val>
                                            <p:strVal val="#ppt_x"/>
                                          </p:val>
                                        </p:tav>
                                        <p:tav tm="100000">
                                          <p:val>
                                            <p:strVal val="#ppt_x"/>
                                          </p:val>
                                        </p:tav>
                                      </p:tavLst>
                                    </p:anim>
                                    <p:anim calcmode="lin" valueType="num">
                                      <p:cBhvr additive="base">
                                        <p:cTn id="40" dur="500" fill="hold"/>
                                        <p:tgtEl>
                                          <p:spTgt spid="111629"/>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11633"/>
                                        </p:tgtEl>
                                        <p:attrNameLst>
                                          <p:attrName>style.visibility</p:attrName>
                                        </p:attrNameLst>
                                      </p:cBhvr>
                                      <p:to>
                                        <p:strVal val="visible"/>
                                      </p:to>
                                    </p:set>
                                    <p:anim calcmode="lin" valueType="num">
                                      <p:cBhvr additive="base">
                                        <p:cTn id="43" dur="500" fill="hold"/>
                                        <p:tgtEl>
                                          <p:spTgt spid="111633"/>
                                        </p:tgtEl>
                                        <p:attrNameLst>
                                          <p:attrName>ppt_x</p:attrName>
                                        </p:attrNameLst>
                                      </p:cBhvr>
                                      <p:tavLst>
                                        <p:tav tm="0">
                                          <p:val>
                                            <p:strVal val="#ppt_x"/>
                                          </p:val>
                                        </p:tav>
                                        <p:tav tm="100000">
                                          <p:val>
                                            <p:strVal val="#ppt_x"/>
                                          </p:val>
                                        </p:tav>
                                      </p:tavLst>
                                    </p:anim>
                                    <p:anim calcmode="lin" valueType="num">
                                      <p:cBhvr additive="base">
                                        <p:cTn id="44" dur="500" fill="hold"/>
                                        <p:tgtEl>
                                          <p:spTgt spid="111633"/>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11622"/>
                                        </p:tgtEl>
                                        <p:attrNameLst>
                                          <p:attrName>style.visibility</p:attrName>
                                        </p:attrNameLst>
                                      </p:cBhvr>
                                      <p:to>
                                        <p:strVal val="visible"/>
                                      </p:to>
                                    </p:set>
                                    <p:anim calcmode="lin" valueType="num">
                                      <p:cBhvr additive="base">
                                        <p:cTn id="47" dur="500" fill="hold"/>
                                        <p:tgtEl>
                                          <p:spTgt spid="111622"/>
                                        </p:tgtEl>
                                        <p:attrNameLst>
                                          <p:attrName>ppt_x</p:attrName>
                                        </p:attrNameLst>
                                      </p:cBhvr>
                                      <p:tavLst>
                                        <p:tav tm="0">
                                          <p:val>
                                            <p:strVal val="#ppt_x"/>
                                          </p:val>
                                        </p:tav>
                                        <p:tav tm="100000">
                                          <p:val>
                                            <p:strVal val="#ppt_x"/>
                                          </p:val>
                                        </p:tav>
                                      </p:tavLst>
                                    </p:anim>
                                    <p:anim calcmode="lin" valueType="num">
                                      <p:cBhvr additive="base">
                                        <p:cTn id="48" dur="500" fill="hold"/>
                                        <p:tgtEl>
                                          <p:spTgt spid="111622"/>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111632"/>
                                        </p:tgtEl>
                                        <p:attrNameLst>
                                          <p:attrName>style.visibility</p:attrName>
                                        </p:attrNameLst>
                                      </p:cBhvr>
                                      <p:to>
                                        <p:strVal val="visible"/>
                                      </p:to>
                                    </p:set>
                                    <p:anim calcmode="lin" valueType="num">
                                      <p:cBhvr additive="base">
                                        <p:cTn id="53" dur="500" fill="hold"/>
                                        <p:tgtEl>
                                          <p:spTgt spid="111632"/>
                                        </p:tgtEl>
                                        <p:attrNameLst>
                                          <p:attrName>ppt_x</p:attrName>
                                        </p:attrNameLst>
                                      </p:cBhvr>
                                      <p:tavLst>
                                        <p:tav tm="0">
                                          <p:val>
                                            <p:strVal val="#ppt_x"/>
                                          </p:val>
                                        </p:tav>
                                        <p:tav tm="100000">
                                          <p:val>
                                            <p:strVal val="#ppt_x"/>
                                          </p:val>
                                        </p:tav>
                                      </p:tavLst>
                                    </p:anim>
                                    <p:anim calcmode="lin" valueType="num">
                                      <p:cBhvr additive="base">
                                        <p:cTn id="54" dur="500" fill="hold"/>
                                        <p:tgtEl>
                                          <p:spTgt spid="111632"/>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11630"/>
                                        </p:tgtEl>
                                        <p:attrNameLst>
                                          <p:attrName>style.visibility</p:attrName>
                                        </p:attrNameLst>
                                      </p:cBhvr>
                                      <p:to>
                                        <p:strVal val="visible"/>
                                      </p:to>
                                    </p:set>
                                    <p:anim calcmode="lin" valueType="num">
                                      <p:cBhvr additive="base">
                                        <p:cTn id="57" dur="500" fill="hold"/>
                                        <p:tgtEl>
                                          <p:spTgt spid="111630"/>
                                        </p:tgtEl>
                                        <p:attrNameLst>
                                          <p:attrName>ppt_x</p:attrName>
                                        </p:attrNameLst>
                                      </p:cBhvr>
                                      <p:tavLst>
                                        <p:tav tm="0">
                                          <p:val>
                                            <p:strVal val="#ppt_x"/>
                                          </p:val>
                                        </p:tav>
                                        <p:tav tm="100000">
                                          <p:val>
                                            <p:strVal val="#ppt_x"/>
                                          </p:val>
                                        </p:tav>
                                      </p:tavLst>
                                    </p:anim>
                                    <p:anim calcmode="lin" valueType="num">
                                      <p:cBhvr additive="base">
                                        <p:cTn id="58" dur="500" fill="hold"/>
                                        <p:tgtEl>
                                          <p:spTgt spid="111630"/>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11623"/>
                                        </p:tgtEl>
                                        <p:attrNameLst>
                                          <p:attrName>style.visibility</p:attrName>
                                        </p:attrNameLst>
                                      </p:cBhvr>
                                      <p:to>
                                        <p:strVal val="visible"/>
                                      </p:to>
                                    </p:set>
                                    <p:anim calcmode="lin" valueType="num">
                                      <p:cBhvr additive="base">
                                        <p:cTn id="61" dur="500" fill="hold"/>
                                        <p:tgtEl>
                                          <p:spTgt spid="111623"/>
                                        </p:tgtEl>
                                        <p:attrNameLst>
                                          <p:attrName>ppt_x</p:attrName>
                                        </p:attrNameLst>
                                      </p:cBhvr>
                                      <p:tavLst>
                                        <p:tav tm="0">
                                          <p:val>
                                            <p:strVal val="#ppt_x"/>
                                          </p:val>
                                        </p:tav>
                                        <p:tav tm="100000">
                                          <p:val>
                                            <p:strVal val="#ppt_x"/>
                                          </p:val>
                                        </p:tav>
                                      </p:tavLst>
                                    </p:anim>
                                    <p:anim calcmode="lin" valueType="num">
                                      <p:cBhvr additive="base">
                                        <p:cTn id="62" dur="500" fill="hold"/>
                                        <p:tgtEl>
                                          <p:spTgt spid="1116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1" grpId="0" animBg="1"/>
      <p:bldP spid="111622" grpId="0" animBg="1"/>
      <p:bldP spid="111623" grpId="0" animBg="1"/>
      <p:bldP spid="111624" grpId="0" animBg="1"/>
      <p:bldP spid="111625" grpId="0" animBg="1"/>
      <p:bldP spid="111626" grpId="0" animBg="1"/>
      <p:bldP spid="111628" grpId="0" animBg="1"/>
      <p:bldP spid="111629" grpId="0" animBg="1"/>
      <p:bldP spid="111630" grpId="0" animBg="1"/>
      <p:bldP spid="111631" grpId="0" animBg="1"/>
      <p:bldP spid="111632" grpId="0" animBg="1"/>
      <p:bldP spid="11163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华文新魏" pitchFamily="2" charset="-122"/>
              </a:rPr>
              <a:t>其他资源抽象</a:t>
            </a:r>
            <a:endParaRPr kumimoji="1" lang="zh-CN" altLang="en-US" dirty="0"/>
          </a:p>
        </p:txBody>
      </p:sp>
      <p:sp>
        <p:nvSpPr>
          <p:cNvPr id="3" name="幻灯片编号占位符 2"/>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pPr>
                <a:defRPr/>
              </a:pPr>
              <a:t>12</a:t>
            </a:fld>
            <a:endParaRPr lang="en-US" altLang="zh-CN"/>
          </a:p>
        </p:txBody>
      </p:sp>
      <p:sp>
        <p:nvSpPr>
          <p:cNvPr id="4" name="内容占位符 3"/>
          <p:cNvSpPr>
            <a:spLocks noGrp="1"/>
          </p:cNvSpPr>
          <p:nvPr>
            <p:ph idx="1"/>
          </p:nvPr>
        </p:nvSpPr>
        <p:spPr>
          <a:xfrm>
            <a:off x="107504" y="1340768"/>
            <a:ext cx="8856984" cy="4032448"/>
          </a:xfrm>
        </p:spPr>
        <p:txBody>
          <a:bodyPr/>
          <a:lstStyle/>
          <a:p>
            <a:r>
              <a:rPr kumimoji="1" lang="zh-CN" altLang="en-US" dirty="0"/>
              <a:t>低层硬件资源抽象，提供对外使用的抽象接口</a:t>
            </a:r>
            <a:endParaRPr kumimoji="1" lang="en-US" altLang="zh-CN" dirty="0"/>
          </a:p>
          <a:p>
            <a:pPr lvl="1"/>
            <a:r>
              <a:rPr kumimoji="1" lang="zh-CN" altLang="en-US" dirty="0"/>
              <a:t>中断、时钟、网络接口等</a:t>
            </a:r>
            <a:r>
              <a:rPr kumimoji="1" lang="en-US" altLang="zh-CN" dirty="0"/>
              <a:t>	</a:t>
            </a:r>
          </a:p>
          <a:p>
            <a:r>
              <a:rPr kumimoji="1" lang="zh-CN" altLang="en-US" dirty="0"/>
              <a:t>没有特定基础硬件的软件资源</a:t>
            </a:r>
            <a:endParaRPr kumimoji="1" lang="en-US" altLang="zh-CN" dirty="0"/>
          </a:p>
          <a:p>
            <a:pPr lvl="1"/>
            <a:r>
              <a:rPr kumimoji="1" lang="zh-CN" altLang="en-US" dirty="0"/>
              <a:t>消息、信号量、共享数据结构</a:t>
            </a:r>
            <a:endParaRPr kumimoji="1" lang="en-US" altLang="zh-CN" dirty="0"/>
          </a:p>
        </p:txBody>
      </p:sp>
    </p:spTree>
    <p:extLst>
      <p:ext uri="{BB962C8B-B14F-4D97-AF65-F5344CB8AC3E}">
        <p14:creationId xmlns:p14="http://schemas.microsoft.com/office/powerpoint/2010/main" val="1556473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pitchFamily="2" charset="-122"/>
                <a:ea typeface="华文新魏" pitchFamily="2" charset="-122"/>
              </a:rPr>
              <a:t>操作系统主要特性</a:t>
            </a:r>
            <a:endParaRPr kumimoji="1" lang="zh-CN" altLang="en-US" dirty="0"/>
          </a:p>
        </p:txBody>
      </p:sp>
      <p:sp>
        <p:nvSpPr>
          <p:cNvPr id="3" name="内容占位符 2"/>
          <p:cNvSpPr>
            <a:spLocks noGrp="1"/>
          </p:cNvSpPr>
          <p:nvPr>
            <p:ph idx="1"/>
          </p:nvPr>
        </p:nvSpPr>
        <p:spPr/>
        <p:txBody>
          <a:bodyPr/>
          <a:lstStyle/>
          <a:p>
            <a:r>
              <a:rPr lang="zh-CN" altLang="en-US" dirty="0">
                <a:latin typeface="华文新魏" pitchFamily="2" charset="-122"/>
                <a:ea typeface="华文新魏" pitchFamily="2" charset="-122"/>
              </a:rPr>
              <a:t>并发性（</a:t>
            </a:r>
            <a:r>
              <a:rPr lang="en-US" altLang="zh-CN" dirty="0">
                <a:latin typeface="华文新魏" pitchFamily="2" charset="-122"/>
                <a:ea typeface="华文新魏" pitchFamily="2" charset="-122"/>
              </a:rPr>
              <a:t>concurrency</a:t>
            </a:r>
            <a:r>
              <a:rPr lang="zh-CN" altLang="en-US" dirty="0">
                <a:latin typeface="华文新魏" pitchFamily="2" charset="-122"/>
                <a:ea typeface="华文新魏" pitchFamily="2" charset="-122"/>
              </a:rPr>
              <a:t>）</a:t>
            </a:r>
            <a:endParaRPr lang="en-US" altLang="zh-CN" dirty="0">
              <a:latin typeface="华文新魏" pitchFamily="2" charset="-122"/>
              <a:ea typeface="华文新魏" pitchFamily="2" charset="-122"/>
            </a:endParaRPr>
          </a:p>
          <a:p>
            <a:r>
              <a:rPr lang="zh-CN" altLang="en-US" dirty="0">
                <a:latin typeface="华文新魏" pitchFamily="2" charset="-122"/>
                <a:ea typeface="华文新魏" pitchFamily="2" charset="-122"/>
              </a:rPr>
              <a:t>共享性（</a:t>
            </a:r>
            <a:r>
              <a:rPr lang="en-US" altLang="zh-CN" dirty="0">
                <a:latin typeface="华文新魏" pitchFamily="2" charset="-122"/>
                <a:ea typeface="华文新魏" pitchFamily="2" charset="-122"/>
              </a:rPr>
              <a:t>sharing</a:t>
            </a:r>
            <a:r>
              <a:rPr lang="zh-CN" altLang="en-US" dirty="0">
                <a:latin typeface="华文新魏" pitchFamily="2" charset="-122"/>
                <a:ea typeface="华文新魏" pitchFamily="2" charset="-122"/>
              </a:rPr>
              <a:t>）</a:t>
            </a:r>
            <a:endParaRPr lang="en-US" altLang="zh-CN" dirty="0">
              <a:latin typeface="华文新魏" pitchFamily="2" charset="-122"/>
              <a:ea typeface="华文新魏" pitchFamily="2" charset="-122"/>
            </a:endParaRPr>
          </a:p>
          <a:p>
            <a:r>
              <a:rPr lang="zh-CN" altLang="en-US" dirty="0">
                <a:latin typeface="华文新魏" pitchFamily="2" charset="-122"/>
                <a:ea typeface="华文新魏" pitchFamily="2" charset="-122"/>
              </a:rPr>
              <a:t>异步性（</a:t>
            </a:r>
            <a:r>
              <a:rPr lang="en-US" altLang="zh-CN" dirty="0" err="1">
                <a:latin typeface="华文新魏" pitchFamily="2" charset="-122"/>
                <a:ea typeface="华文新魏" pitchFamily="2" charset="-122"/>
              </a:rPr>
              <a:t>asynchronism</a:t>
            </a:r>
            <a:r>
              <a:rPr lang="zh-CN" altLang="en-US" dirty="0">
                <a:latin typeface="华文新魏" pitchFamily="2" charset="-122"/>
                <a:ea typeface="华文新魏" pitchFamily="2" charset="-122"/>
              </a:rPr>
              <a:t>）</a:t>
            </a:r>
            <a:endParaRPr lang="en-US" altLang="zh-CN" dirty="0">
              <a:latin typeface="华文新魏" pitchFamily="2" charset="-122"/>
              <a:ea typeface="华文新魏" pitchFamily="2" charset="-122"/>
            </a:endParaRPr>
          </a:p>
          <a:p>
            <a:pPr lvl="1"/>
            <a:r>
              <a:rPr lang="zh-CN" altLang="en-US" dirty="0">
                <a:latin typeface="华文新魏" pitchFamily="2" charset="-122"/>
                <a:ea typeface="华文新魏" pitchFamily="2" charset="-122"/>
              </a:rPr>
              <a:t>也称随机性</a:t>
            </a:r>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pPr>
                <a:defRPr/>
              </a:pPr>
              <a:t>13</a:t>
            </a:fld>
            <a:endParaRPr lang="en-US" altLang="zh-CN"/>
          </a:p>
        </p:txBody>
      </p:sp>
    </p:spTree>
    <p:extLst>
      <p:ext uri="{BB962C8B-B14F-4D97-AF65-F5344CB8AC3E}">
        <p14:creationId xmlns:p14="http://schemas.microsoft.com/office/powerpoint/2010/main" val="13393400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pitchFamily="2" charset="-122"/>
                <a:ea typeface="华文新魏" pitchFamily="2" charset="-122"/>
              </a:rPr>
              <a:t>操作系统主要特性</a:t>
            </a:r>
            <a:r>
              <a:rPr lang="zh-CN" altLang="zh-CN" dirty="0">
                <a:latin typeface="华文新魏" pitchFamily="2" charset="-122"/>
                <a:ea typeface="华文新魏" pitchFamily="2" charset="-122"/>
              </a:rPr>
              <a:t>—</a:t>
            </a:r>
            <a:r>
              <a:rPr lang="zh-CN" altLang="en-US" dirty="0">
                <a:solidFill>
                  <a:srgbClr val="FF0000"/>
                </a:solidFill>
                <a:latin typeface="华文新魏" pitchFamily="2" charset="-122"/>
                <a:ea typeface="华文新魏" pitchFamily="2" charset="-122"/>
              </a:rPr>
              <a:t>并发性</a:t>
            </a:r>
            <a:endParaRPr kumimoji="1" lang="zh-CN" altLang="en-US" dirty="0">
              <a:solidFill>
                <a:srgbClr val="FF0000"/>
              </a:solidFill>
            </a:endParaRPr>
          </a:p>
        </p:txBody>
      </p:sp>
      <p:sp>
        <p:nvSpPr>
          <p:cNvPr id="3" name="内容占位符 2"/>
          <p:cNvSpPr>
            <a:spLocks noGrp="1"/>
          </p:cNvSpPr>
          <p:nvPr>
            <p:ph idx="1"/>
          </p:nvPr>
        </p:nvSpPr>
        <p:spPr/>
        <p:txBody>
          <a:bodyPr/>
          <a:lstStyle/>
          <a:p>
            <a:pPr eaLnBrk="1" hangingPunct="1"/>
            <a:r>
              <a:rPr lang="zh-CN" altLang="en-US" dirty="0">
                <a:latin typeface="华文新魏" pitchFamily="2" charset="-122"/>
                <a:ea typeface="华文新魏" pitchFamily="2" charset="-122"/>
              </a:rPr>
              <a:t>指两个或两个以上的事件或活动在</a:t>
            </a:r>
            <a:r>
              <a:rPr lang="zh-CN" altLang="en-US" dirty="0">
                <a:solidFill>
                  <a:srgbClr val="FF0000"/>
                </a:solidFill>
                <a:latin typeface="华文新魏" pitchFamily="2" charset="-122"/>
                <a:ea typeface="华文新魏" pitchFamily="2" charset="-122"/>
              </a:rPr>
              <a:t>同一时间间隔</a:t>
            </a:r>
            <a:r>
              <a:rPr lang="zh-CN" altLang="en-US" dirty="0">
                <a:latin typeface="华文新魏" pitchFamily="2" charset="-122"/>
                <a:ea typeface="华文新魏" pitchFamily="2" charset="-122"/>
              </a:rPr>
              <a:t>内发生</a:t>
            </a:r>
          </a:p>
          <a:p>
            <a:pPr lvl="1" eaLnBrk="1" hangingPunct="1"/>
            <a:r>
              <a:rPr lang="zh-CN" altLang="en-US" dirty="0">
                <a:latin typeface="华文新魏" pitchFamily="2" charset="-122"/>
                <a:ea typeface="华文新魏" pitchFamily="2" charset="-122"/>
              </a:rPr>
              <a:t>发挥并发性能够消除系统中部件和部件之间的相互等待</a:t>
            </a:r>
            <a:endParaRPr lang="en-US" altLang="zh-CN" dirty="0">
              <a:latin typeface="华文新魏" pitchFamily="2" charset="-122"/>
              <a:ea typeface="华文新魏" pitchFamily="2" charset="-122"/>
            </a:endParaRPr>
          </a:p>
          <a:p>
            <a:pPr lvl="1" eaLnBrk="1" hangingPunct="1"/>
            <a:r>
              <a:rPr lang="zh-CN" altLang="en-US" dirty="0">
                <a:latin typeface="华文新魏" pitchFamily="2" charset="-122"/>
                <a:ea typeface="华文新魏" pitchFamily="2" charset="-122"/>
              </a:rPr>
              <a:t>有效地改善系统</a:t>
            </a:r>
            <a:r>
              <a:rPr lang="zh-CN" altLang="en-US" dirty="0">
                <a:solidFill>
                  <a:srgbClr val="FF0000"/>
                </a:solidFill>
                <a:latin typeface="华文新魏" pitchFamily="2" charset="-122"/>
                <a:ea typeface="华文新魏" pitchFamily="2" charset="-122"/>
              </a:rPr>
              <a:t>资源利用率</a:t>
            </a:r>
            <a:r>
              <a:rPr lang="zh-CN" altLang="en-US" dirty="0">
                <a:latin typeface="华文新魏" pitchFamily="2" charset="-122"/>
                <a:ea typeface="华文新魏" pitchFamily="2" charset="-122"/>
              </a:rPr>
              <a:t>，改进</a:t>
            </a:r>
            <a:r>
              <a:rPr lang="zh-CN" altLang="en-US" dirty="0">
                <a:solidFill>
                  <a:srgbClr val="FF0000"/>
                </a:solidFill>
                <a:latin typeface="华文新魏" pitchFamily="2" charset="-122"/>
                <a:ea typeface="华文新魏" pitchFamily="2" charset="-122"/>
              </a:rPr>
              <a:t>系统吞吐率</a:t>
            </a:r>
            <a:r>
              <a:rPr lang="zh-CN" altLang="en-US" dirty="0">
                <a:latin typeface="华文新魏" pitchFamily="2" charset="-122"/>
                <a:ea typeface="华文新魏" pitchFamily="2" charset="-122"/>
              </a:rPr>
              <a:t>，提高系统效率</a:t>
            </a:r>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pPr>
                <a:defRPr/>
              </a:pPr>
              <a:t>14</a:t>
            </a:fld>
            <a:endParaRPr lang="en-US" altLang="zh-CN"/>
          </a:p>
        </p:txBody>
      </p:sp>
    </p:spTree>
    <p:extLst>
      <p:ext uri="{BB962C8B-B14F-4D97-AF65-F5344CB8AC3E}">
        <p14:creationId xmlns:p14="http://schemas.microsoft.com/office/powerpoint/2010/main" val="2337252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838200" y="609600"/>
            <a:ext cx="7772400" cy="1143000"/>
          </a:xfrm>
        </p:spPr>
        <p:txBody>
          <a:bodyPr>
            <a:normAutofit fontScale="90000"/>
          </a:bodyPr>
          <a:lstStyle/>
          <a:p>
            <a:pPr eaLnBrk="1" hangingPunct="1"/>
            <a:br>
              <a:rPr lang="en-US" altLang="zh-CN" sz="4800" b="1" i="1"/>
            </a:br>
            <a:endParaRPr lang="en-US" altLang="zh-CN" sz="4800" b="1" i="1"/>
          </a:p>
        </p:txBody>
      </p:sp>
      <p:sp>
        <p:nvSpPr>
          <p:cNvPr id="6" name="标题 1"/>
          <p:cNvSpPr txBox="1">
            <a:spLocks/>
          </p:cNvSpPr>
          <p:nvPr/>
        </p:nvSpPr>
        <p:spPr bwMode="auto">
          <a:xfrm>
            <a:off x="755576" y="404664"/>
            <a:ext cx="7357564" cy="576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0000CC"/>
                </a:solidFill>
                <a:effectLst>
                  <a:outerShdw blurRad="38100" dist="38100" dir="2700000" algn="tl">
                    <a:srgbClr val="000000">
                      <a:alpha val="43137"/>
                    </a:srgbClr>
                  </a:outerShdw>
                </a:effectLst>
                <a:latin typeface="华文新魏"/>
                <a:ea typeface="华文新魏"/>
                <a:cs typeface="华文新魏"/>
              </a:defRPr>
            </a:lvl1pPr>
            <a:lvl2pPr algn="ctr" rtl="0" eaLnBrk="0" fontAlgn="base" hangingPunct="0">
              <a:spcBef>
                <a:spcPct val="0"/>
              </a:spcBef>
              <a:spcAft>
                <a:spcPct val="0"/>
              </a:spcAft>
              <a:defRPr sz="3200">
                <a:solidFill>
                  <a:schemeClr val="tx1"/>
                </a:solidFill>
                <a:latin typeface="Arial" charset="0"/>
                <a:ea typeface="宋体" pitchFamily="2" charset="-122"/>
              </a:defRPr>
            </a:lvl2pPr>
            <a:lvl3pPr algn="ctr" rtl="0" eaLnBrk="0" fontAlgn="base" hangingPunct="0">
              <a:spcBef>
                <a:spcPct val="0"/>
              </a:spcBef>
              <a:spcAft>
                <a:spcPct val="0"/>
              </a:spcAft>
              <a:defRPr sz="3200">
                <a:solidFill>
                  <a:schemeClr val="tx1"/>
                </a:solidFill>
                <a:latin typeface="Arial" charset="0"/>
                <a:ea typeface="宋体" pitchFamily="2" charset="-122"/>
              </a:defRPr>
            </a:lvl3pPr>
            <a:lvl4pPr algn="ctr" rtl="0" eaLnBrk="0" fontAlgn="base" hangingPunct="0">
              <a:spcBef>
                <a:spcPct val="0"/>
              </a:spcBef>
              <a:spcAft>
                <a:spcPct val="0"/>
              </a:spcAft>
              <a:defRPr sz="3200">
                <a:solidFill>
                  <a:schemeClr val="tx1"/>
                </a:solidFill>
                <a:latin typeface="Arial" charset="0"/>
                <a:ea typeface="宋体" pitchFamily="2" charset="-122"/>
              </a:defRPr>
            </a:lvl4pPr>
            <a:lvl5pPr algn="ctr" rtl="0" eaLnBrk="0" fontAlgn="base" hangingPunct="0">
              <a:spcBef>
                <a:spcPct val="0"/>
              </a:spcBef>
              <a:spcAft>
                <a:spcPct val="0"/>
              </a:spcAft>
              <a:defRPr sz="3200">
                <a:solidFill>
                  <a:schemeClr val="tx1"/>
                </a:solidFill>
                <a:latin typeface="Arial" charset="0"/>
                <a:ea typeface="宋体" pitchFamily="2" charset="-122"/>
              </a:defRPr>
            </a:lvl5pPr>
            <a:lvl6pPr marL="457200" algn="ctr" rtl="0" fontAlgn="base">
              <a:spcBef>
                <a:spcPct val="0"/>
              </a:spcBef>
              <a:spcAft>
                <a:spcPct val="0"/>
              </a:spcAft>
              <a:defRPr sz="3200">
                <a:solidFill>
                  <a:schemeClr val="tx1"/>
                </a:solidFill>
                <a:latin typeface="Arial" charset="0"/>
                <a:ea typeface="宋体" pitchFamily="2" charset="-122"/>
              </a:defRPr>
            </a:lvl6pPr>
            <a:lvl7pPr marL="914400" algn="ctr" rtl="0" fontAlgn="base">
              <a:spcBef>
                <a:spcPct val="0"/>
              </a:spcBef>
              <a:spcAft>
                <a:spcPct val="0"/>
              </a:spcAft>
              <a:defRPr sz="3200">
                <a:solidFill>
                  <a:schemeClr val="tx1"/>
                </a:solidFill>
                <a:latin typeface="Arial" charset="0"/>
                <a:ea typeface="宋体" pitchFamily="2" charset="-122"/>
              </a:defRPr>
            </a:lvl7pPr>
            <a:lvl8pPr marL="1371600" algn="ctr" rtl="0" fontAlgn="base">
              <a:spcBef>
                <a:spcPct val="0"/>
              </a:spcBef>
              <a:spcAft>
                <a:spcPct val="0"/>
              </a:spcAft>
              <a:defRPr sz="3200">
                <a:solidFill>
                  <a:schemeClr val="tx1"/>
                </a:solidFill>
                <a:latin typeface="Arial" charset="0"/>
                <a:ea typeface="宋体" pitchFamily="2" charset="-122"/>
              </a:defRPr>
            </a:lvl8pPr>
            <a:lvl9pPr marL="1828800" algn="ctr" rtl="0" fontAlgn="base">
              <a:spcBef>
                <a:spcPct val="0"/>
              </a:spcBef>
              <a:spcAft>
                <a:spcPct val="0"/>
              </a:spcAft>
              <a:defRPr sz="3200">
                <a:solidFill>
                  <a:schemeClr val="tx1"/>
                </a:solidFill>
                <a:latin typeface="Arial" charset="0"/>
                <a:ea typeface="宋体" pitchFamily="2" charset="-122"/>
              </a:defRPr>
            </a:lvl9pPr>
          </a:lstStyle>
          <a:p>
            <a:r>
              <a:rPr lang="zh-CN" altLang="en-US" dirty="0">
                <a:latin typeface="华文新魏" pitchFamily="2" charset="-122"/>
                <a:ea typeface="华文新魏" pitchFamily="2" charset="-122"/>
              </a:rPr>
              <a:t>操作系统主要特性</a:t>
            </a:r>
            <a:r>
              <a:rPr lang="zh-CN" altLang="zh-CN" dirty="0">
                <a:latin typeface="华文新魏" pitchFamily="2" charset="-122"/>
                <a:ea typeface="华文新魏" pitchFamily="2" charset="-122"/>
              </a:rPr>
              <a:t>—</a:t>
            </a:r>
            <a:r>
              <a:rPr lang="zh-CN" altLang="en-US" dirty="0">
                <a:solidFill>
                  <a:srgbClr val="FF0000"/>
                </a:solidFill>
                <a:latin typeface="华文新魏" pitchFamily="2" charset="-122"/>
                <a:ea typeface="华文新魏" pitchFamily="2" charset="-122"/>
              </a:rPr>
              <a:t>并发性</a:t>
            </a:r>
            <a:endParaRPr kumimoji="1" lang="zh-CN" altLang="en-US" dirty="0">
              <a:solidFill>
                <a:srgbClr val="FF0000"/>
              </a:solidFill>
            </a:endParaRPr>
          </a:p>
        </p:txBody>
      </p:sp>
      <p:sp>
        <p:nvSpPr>
          <p:cNvPr id="3" name="内容占位符 2"/>
          <p:cNvSpPr>
            <a:spLocks noGrp="1"/>
          </p:cNvSpPr>
          <p:nvPr>
            <p:ph idx="1"/>
          </p:nvPr>
        </p:nvSpPr>
        <p:spPr/>
        <p:txBody>
          <a:bodyPr/>
          <a:lstStyle/>
          <a:p>
            <a:r>
              <a:rPr kumimoji="1" lang="zh-CN" altLang="en-US" dirty="0"/>
              <a:t>并发性使系统</a:t>
            </a:r>
            <a:r>
              <a:rPr kumimoji="1" lang="zh-CN" altLang="en-US" dirty="0">
                <a:solidFill>
                  <a:srgbClr val="FF0000"/>
                </a:solidFill>
              </a:rPr>
              <a:t>变得复杂化</a:t>
            </a:r>
            <a:r>
              <a:rPr kumimoji="1" lang="zh-CN" altLang="en-US" dirty="0"/>
              <a:t> </a:t>
            </a:r>
          </a:p>
          <a:p>
            <a:pPr lvl="1" eaLnBrk="1" hangingPunct="1"/>
            <a:r>
              <a:rPr lang="zh-CN" altLang="en-US" dirty="0">
                <a:latin typeface="华文新魏" pitchFamily="2" charset="-122"/>
                <a:ea typeface="华文新魏" pitchFamily="2" charset="-122"/>
              </a:rPr>
              <a:t>如何从一个</a:t>
            </a:r>
            <a:r>
              <a:rPr lang="zh-CN" altLang="en-US" dirty="0">
                <a:solidFill>
                  <a:srgbClr val="FF0000"/>
                </a:solidFill>
                <a:latin typeface="华文新魏" pitchFamily="2" charset="-122"/>
                <a:ea typeface="华文新魏" pitchFamily="2" charset="-122"/>
              </a:rPr>
              <a:t>活动切换</a:t>
            </a:r>
            <a:r>
              <a:rPr lang="zh-CN" altLang="en-US" dirty="0">
                <a:latin typeface="华文新魏" pitchFamily="2" charset="-122"/>
                <a:ea typeface="华文新魏" pitchFamily="2" charset="-122"/>
              </a:rPr>
              <a:t>到另一个活动</a:t>
            </a:r>
          </a:p>
          <a:p>
            <a:pPr lvl="1" eaLnBrk="1" hangingPunct="1"/>
            <a:r>
              <a:rPr lang="zh-CN" altLang="en-US" dirty="0">
                <a:latin typeface="华文新魏" pitchFamily="2" charset="-122"/>
                <a:ea typeface="华文新魏" pitchFamily="2" charset="-122"/>
              </a:rPr>
              <a:t>怎样将各个</a:t>
            </a:r>
            <a:r>
              <a:rPr lang="zh-CN" altLang="en-US" dirty="0">
                <a:solidFill>
                  <a:srgbClr val="FF0000"/>
                </a:solidFill>
                <a:latin typeface="华文新魏" pitchFamily="2" charset="-122"/>
                <a:ea typeface="华文新魏" pitchFamily="2" charset="-122"/>
              </a:rPr>
              <a:t>活动隔离</a:t>
            </a:r>
            <a:r>
              <a:rPr lang="zh-CN" altLang="en-US" dirty="0">
                <a:latin typeface="华文新魏" pitchFamily="2" charset="-122"/>
                <a:ea typeface="华文新魏" pitchFamily="2" charset="-122"/>
              </a:rPr>
              <a:t>开来，使之互不干扰，免遭对方破坏</a:t>
            </a:r>
            <a:endParaRPr lang="en-US" altLang="zh-CN" dirty="0">
              <a:latin typeface="华文新魏" pitchFamily="2" charset="-122"/>
              <a:ea typeface="华文新魏" pitchFamily="2" charset="-122"/>
            </a:endParaRPr>
          </a:p>
          <a:p>
            <a:pPr lvl="1" eaLnBrk="1" hangingPunct="1"/>
            <a:r>
              <a:rPr lang="zh-CN" altLang="en-US" dirty="0">
                <a:latin typeface="华文新魏" pitchFamily="2" charset="-122"/>
                <a:ea typeface="华文新魏" pitchFamily="2" charset="-122"/>
              </a:rPr>
              <a:t>怎样让多个</a:t>
            </a:r>
            <a:r>
              <a:rPr lang="zh-CN" altLang="en-US" dirty="0">
                <a:solidFill>
                  <a:srgbClr val="FF0000"/>
                </a:solidFill>
                <a:latin typeface="华文新魏" pitchFamily="2" charset="-122"/>
                <a:ea typeface="华文新魏" pitchFamily="2" charset="-122"/>
              </a:rPr>
              <a:t>活动协作</a:t>
            </a:r>
            <a:r>
              <a:rPr lang="zh-CN" altLang="en-US" dirty="0">
                <a:latin typeface="华文新魏" pitchFamily="2" charset="-122"/>
                <a:ea typeface="华文新魏" pitchFamily="2" charset="-122"/>
              </a:rPr>
              <a:t>完成任务</a:t>
            </a:r>
          </a:p>
          <a:p>
            <a:pPr lvl="1" eaLnBrk="1" hangingPunct="1"/>
            <a:r>
              <a:rPr lang="zh-CN" altLang="en-US" dirty="0">
                <a:latin typeface="华文新魏" pitchFamily="2" charset="-122"/>
                <a:ea typeface="华文新魏" pitchFamily="2" charset="-122"/>
              </a:rPr>
              <a:t>怎样协调多个活动对</a:t>
            </a:r>
            <a:r>
              <a:rPr lang="zh-CN" altLang="en-US" dirty="0">
                <a:solidFill>
                  <a:srgbClr val="FF0000"/>
                </a:solidFill>
                <a:latin typeface="华文新魏" pitchFamily="2" charset="-122"/>
                <a:ea typeface="华文新魏" pitchFamily="2" charset="-122"/>
              </a:rPr>
              <a:t>资源的竞争</a:t>
            </a:r>
          </a:p>
          <a:p>
            <a:pPr lvl="1" eaLnBrk="1" hangingPunct="1"/>
            <a:r>
              <a:rPr lang="zh-CN" altLang="en-US" dirty="0">
                <a:latin typeface="华文新魏" pitchFamily="2" charset="-122"/>
                <a:ea typeface="华文新魏" pitchFamily="2" charset="-122"/>
              </a:rPr>
              <a:t>如何保证每个活动的</a:t>
            </a:r>
            <a:r>
              <a:rPr lang="zh-CN" altLang="en-US" dirty="0">
                <a:solidFill>
                  <a:srgbClr val="FF0000"/>
                </a:solidFill>
                <a:latin typeface="华文新魏" pitchFamily="2" charset="-122"/>
                <a:ea typeface="华文新魏" pitchFamily="2" charset="-122"/>
              </a:rPr>
              <a:t>资源不被</a:t>
            </a:r>
            <a:r>
              <a:rPr lang="zh-CN" altLang="en-US" dirty="0">
                <a:latin typeface="华文新魏" pitchFamily="2" charset="-122"/>
                <a:ea typeface="华文新魏" pitchFamily="2" charset="-122"/>
              </a:rPr>
              <a:t>其它进程</a:t>
            </a:r>
            <a:r>
              <a:rPr lang="zh-CN" altLang="en-US" dirty="0">
                <a:solidFill>
                  <a:srgbClr val="FF0000"/>
                </a:solidFill>
                <a:latin typeface="华文新魏" pitchFamily="2" charset="-122"/>
                <a:ea typeface="华文新魏" pitchFamily="2" charset="-122"/>
              </a:rPr>
              <a:t>侵犯</a:t>
            </a:r>
            <a:endParaRPr lang="en-US" altLang="zh-CN" dirty="0">
              <a:solidFill>
                <a:srgbClr val="FF0000"/>
              </a:solidFill>
              <a:latin typeface="华文新魏" pitchFamily="2" charset="-122"/>
              <a:ea typeface="华文新魏" pitchFamily="2" charset="-122"/>
            </a:endParaRPr>
          </a:p>
          <a:p>
            <a:pPr lvl="1" eaLnBrk="1" hangingPunct="1"/>
            <a:r>
              <a:rPr lang="zh-CN" altLang="en-US" dirty="0">
                <a:latin typeface="华文新魏" pitchFamily="2" charset="-122"/>
                <a:ea typeface="华文新魏" pitchFamily="2" charset="-122"/>
              </a:rPr>
              <a:t>多个活动共享文件数据时，如何保证</a:t>
            </a:r>
            <a:r>
              <a:rPr lang="zh-CN" altLang="en-US" dirty="0">
                <a:solidFill>
                  <a:srgbClr val="FF0000"/>
                </a:solidFill>
                <a:latin typeface="华文新魏" pitchFamily="2" charset="-122"/>
                <a:ea typeface="华文新魏" pitchFamily="2" charset="-122"/>
              </a:rPr>
              <a:t>数据的一致性</a:t>
            </a:r>
            <a:endParaRPr kumimoji="1" lang="zh-CN" altLang="en-US" dirty="0">
              <a:solidFill>
                <a:srgbClr val="FF0000"/>
              </a:solidFill>
            </a:endParaRPr>
          </a:p>
        </p:txBody>
      </p:sp>
      <p:sp>
        <p:nvSpPr>
          <p:cNvPr id="2" name="幻灯片编号占位符 1"/>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pPr>
                <a:defRPr/>
              </a:pPr>
              <a:t>15</a:t>
            </a:fld>
            <a:endParaRPr lang="en-US" altLang="zh-CN"/>
          </a:p>
        </p:txBody>
      </p:sp>
    </p:spTree>
    <p:extLst>
      <p:ext uri="{BB962C8B-B14F-4D97-AF65-F5344CB8AC3E}">
        <p14:creationId xmlns:p14="http://schemas.microsoft.com/office/powerpoint/2010/main" val="4720141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pitchFamily="2" charset="-122"/>
                <a:ea typeface="华文新魏" pitchFamily="2" charset="-122"/>
              </a:rPr>
              <a:t>操作系统主要特性</a:t>
            </a:r>
            <a:r>
              <a:rPr lang="zh-CN" altLang="zh-CN" dirty="0">
                <a:latin typeface="华文新魏" pitchFamily="2" charset="-122"/>
                <a:ea typeface="华文新魏" pitchFamily="2" charset="-122"/>
              </a:rPr>
              <a:t>—</a:t>
            </a:r>
            <a:r>
              <a:rPr lang="zh-CN" altLang="en-US" dirty="0">
                <a:solidFill>
                  <a:srgbClr val="FF0000"/>
                </a:solidFill>
                <a:latin typeface="华文新魏" pitchFamily="2" charset="-122"/>
                <a:ea typeface="华文新魏" pitchFamily="2" charset="-122"/>
              </a:rPr>
              <a:t>并发性</a:t>
            </a:r>
            <a:endParaRPr kumimoji="1" lang="zh-CN" altLang="en-US" dirty="0"/>
          </a:p>
        </p:txBody>
      </p:sp>
      <p:sp>
        <p:nvSpPr>
          <p:cNvPr id="3" name="内容占位符 2"/>
          <p:cNvSpPr>
            <a:spLocks noGrp="1"/>
          </p:cNvSpPr>
          <p:nvPr>
            <p:ph idx="1"/>
          </p:nvPr>
        </p:nvSpPr>
        <p:spPr/>
        <p:txBody>
          <a:bodyPr/>
          <a:lstStyle/>
          <a:p>
            <a:pPr eaLnBrk="1" hangingPunct="1"/>
            <a:r>
              <a:rPr lang="zh-CN" altLang="en-US" dirty="0">
                <a:latin typeface="华文新魏" pitchFamily="2" charset="-122"/>
                <a:ea typeface="华文新魏" pitchFamily="2" charset="-122"/>
              </a:rPr>
              <a:t>采用并发技术的系统称</a:t>
            </a:r>
            <a:r>
              <a:rPr lang="zh-CN" altLang="en-US" dirty="0">
                <a:solidFill>
                  <a:srgbClr val="FF0000"/>
                </a:solidFill>
                <a:latin typeface="华文新魏" pitchFamily="2" charset="-122"/>
                <a:ea typeface="华文新魏" pitchFamily="2" charset="-122"/>
              </a:rPr>
              <a:t>多任务系统</a:t>
            </a:r>
          </a:p>
          <a:p>
            <a:pPr lvl="1" eaLnBrk="1" hangingPunct="1"/>
            <a:r>
              <a:rPr lang="zh-CN" altLang="en-US" dirty="0">
                <a:latin typeface="华文新魏" pitchFamily="2" charset="-122"/>
                <a:ea typeface="华文新魏" pitchFamily="2" charset="-122"/>
              </a:rPr>
              <a:t>并发的实质是一个物理</a:t>
            </a:r>
            <a:r>
              <a:rPr lang="en-US" altLang="zh-CN" dirty="0">
                <a:latin typeface="华文新魏" pitchFamily="2" charset="-122"/>
                <a:ea typeface="华文新魏" pitchFamily="2" charset="-122"/>
              </a:rPr>
              <a:t>CPU(</a:t>
            </a:r>
            <a:r>
              <a:rPr lang="zh-CN" altLang="en-US" dirty="0">
                <a:latin typeface="华文新魏" pitchFamily="2" charset="-122"/>
                <a:ea typeface="华文新魏" pitchFamily="2" charset="-122"/>
              </a:rPr>
              <a:t>也可以多个物理</a:t>
            </a:r>
            <a:r>
              <a:rPr lang="en-US" altLang="zh-CN" dirty="0">
                <a:latin typeface="华文新魏" pitchFamily="2" charset="-122"/>
                <a:ea typeface="华文新魏" pitchFamily="2" charset="-122"/>
              </a:rPr>
              <a:t>CPU) </a:t>
            </a:r>
            <a:r>
              <a:rPr lang="zh-CN" altLang="en-US" dirty="0">
                <a:latin typeface="华文新魏" pitchFamily="2" charset="-122"/>
                <a:ea typeface="华文新魏" pitchFamily="2" charset="-122"/>
              </a:rPr>
              <a:t>在若干道程序之间多路复用</a:t>
            </a:r>
            <a:endParaRPr lang="en-US" altLang="zh-CN" dirty="0">
              <a:latin typeface="华文新魏" pitchFamily="2" charset="-122"/>
              <a:ea typeface="华文新魏" pitchFamily="2" charset="-122"/>
            </a:endParaRPr>
          </a:p>
          <a:p>
            <a:pPr lvl="1" eaLnBrk="1" hangingPunct="1"/>
            <a:r>
              <a:rPr lang="zh-CN" altLang="en-US" dirty="0">
                <a:latin typeface="华文新魏" pitchFamily="2" charset="-122"/>
                <a:ea typeface="华文新魏" pitchFamily="2" charset="-122"/>
              </a:rPr>
              <a:t>并发性是对有限物理资源强制行使多用户共享以提高效率</a:t>
            </a:r>
            <a:endParaRPr lang="en-US" altLang="zh-CN" dirty="0">
              <a:latin typeface="华文新魏" pitchFamily="2" charset="-122"/>
              <a:ea typeface="华文新魏" pitchFamily="2" charset="-122"/>
            </a:endParaRPr>
          </a:p>
          <a:p>
            <a:pPr eaLnBrk="1" hangingPunct="1"/>
            <a:r>
              <a:rPr lang="zh-CN" altLang="en-US" dirty="0">
                <a:latin typeface="华文新魏" pitchFamily="2" charset="-122"/>
                <a:ea typeface="华文新魏" pitchFamily="2" charset="-122"/>
              </a:rPr>
              <a:t>实现并发技术的关键之一</a:t>
            </a:r>
            <a:r>
              <a:rPr lang="zh-CN" altLang="en-US" dirty="0">
                <a:solidFill>
                  <a:srgbClr val="292929"/>
                </a:solidFill>
                <a:latin typeface="华文新魏" pitchFamily="2" charset="-122"/>
                <a:ea typeface="华文新魏" pitchFamily="2" charset="-122"/>
              </a:rPr>
              <a:t>是</a:t>
            </a:r>
            <a:r>
              <a:rPr lang="zh-CN" altLang="en-US" dirty="0">
                <a:solidFill>
                  <a:srgbClr val="FF0000"/>
                </a:solidFill>
                <a:latin typeface="华文新魏" pitchFamily="2" charset="-122"/>
                <a:ea typeface="华文新魏" pitchFamily="2" charset="-122"/>
              </a:rPr>
              <a:t>如何对系统内的多个活动</a:t>
            </a:r>
            <a:r>
              <a:rPr lang="en-US" altLang="zh-CN" dirty="0">
                <a:solidFill>
                  <a:srgbClr val="FF0000"/>
                </a:solidFill>
                <a:latin typeface="华文新魏" pitchFamily="2" charset="-122"/>
                <a:ea typeface="华文新魏" pitchFamily="2" charset="-122"/>
              </a:rPr>
              <a:t>(</a:t>
            </a:r>
            <a:r>
              <a:rPr lang="zh-CN" altLang="en-US" dirty="0">
                <a:solidFill>
                  <a:srgbClr val="FF0000"/>
                </a:solidFill>
                <a:latin typeface="华文新魏" pitchFamily="2" charset="-122"/>
                <a:ea typeface="华文新魏" pitchFamily="2" charset="-122"/>
              </a:rPr>
              <a:t>进程</a:t>
            </a:r>
            <a:r>
              <a:rPr lang="en-US" altLang="zh-CN" dirty="0">
                <a:solidFill>
                  <a:srgbClr val="FF0000"/>
                </a:solidFill>
                <a:latin typeface="华文新魏" pitchFamily="2" charset="-122"/>
                <a:ea typeface="华文新魏" pitchFamily="2" charset="-122"/>
              </a:rPr>
              <a:t>)</a:t>
            </a:r>
            <a:r>
              <a:rPr lang="zh-CN" altLang="en-US" dirty="0">
                <a:solidFill>
                  <a:srgbClr val="FF0000"/>
                </a:solidFill>
                <a:latin typeface="华文新魏" pitchFamily="2" charset="-122"/>
                <a:ea typeface="华文新魏" pitchFamily="2" charset="-122"/>
              </a:rPr>
              <a:t>进行切换</a:t>
            </a:r>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pPr>
                <a:defRPr/>
              </a:pPr>
              <a:t>16</a:t>
            </a:fld>
            <a:endParaRPr lang="en-US" altLang="zh-CN"/>
          </a:p>
        </p:txBody>
      </p:sp>
    </p:spTree>
    <p:extLst>
      <p:ext uri="{BB962C8B-B14F-4D97-AF65-F5344CB8AC3E}">
        <p14:creationId xmlns:p14="http://schemas.microsoft.com/office/powerpoint/2010/main" val="3365043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pitchFamily="2" charset="-122"/>
                <a:ea typeface="华文新魏" pitchFamily="2" charset="-122"/>
              </a:rPr>
              <a:t>操作系统主要特性</a:t>
            </a:r>
            <a:r>
              <a:rPr lang="zh-CN" altLang="zh-CN" dirty="0">
                <a:latin typeface="华文新魏" pitchFamily="2" charset="-122"/>
                <a:ea typeface="华文新魏" pitchFamily="2" charset="-122"/>
              </a:rPr>
              <a:t>—</a:t>
            </a:r>
            <a:r>
              <a:rPr lang="zh-CN" altLang="en-US" dirty="0">
                <a:solidFill>
                  <a:srgbClr val="FF0000"/>
                </a:solidFill>
                <a:latin typeface="华文新魏" pitchFamily="2" charset="-122"/>
                <a:ea typeface="华文新魏" pitchFamily="2" charset="-122"/>
              </a:rPr>
              <a:t>并发性</a:t>
            </a:r>
            <a:endParaRPr kumimoji="1" lang="zh-CN" altLang="en-US" dirty="0"/>
          </a:p>
        </p:txBody>
      </p:sp>
      <p:sp>
        <p:nvSpPr>
          <p:cNvPr id="3" name="内容占位符 2"/>
          <p:cNvSpPr>
            <a:spLocks noGrp="1"/>
          </p:cNvSpPr>
          <p:nvPr>
            <p:ph idx="1"/>
          </p:nvPr>
        </p:nvSpPr>
        <p:spPr/>
        <p:txBody>
          <a:bodyPr/>
          <a:lstStyle/>
          <a:p>
            <a:pPr marL="447675" lvl="1" indent="-447675">
              <a:buClr>
                <a:srgbClr val="CC6600"/>
              </a:buClr>
              <a:buSzPct val="70000"/>
              <a:buFont typeface="Wingdings" pitchFamily="2" charset="2"/>
              <a:buChar char="n"/>
            </a:pPr>
            <a:r>
              <a:rPr kumimoji="1" lang="zh-CN" altLang="en-US" sz="2800" dirty="0">
                <a:solidFill>
                  <a:srgbClr val="FF0000"/>
                </a:solidFill>
                <a:ea typeface="华文新魏"/>
              </a:rPr>
              <a:t>并行性</a:t>
            </a:r>
            <a:r>
              <a:rPr kumimoji="1" lang="zh-CN" altLang="en-US" sz="2800" dirty="0">
                <a:ea typeface="华文新魏"/>
              </a:rPr>
              <a:t>（</a:t>
            </a:r>
            <a:r>
              <a:rPr kumimoji="1" lang="en-US" altLang="zh-CN" sz="2800" dirty="0">
                <a:ea typeface="华文新魏"/>
              </a:rPr>
              <a:t>Parallelism</a:t>
            </a:r>
            <a:r>
              <a:rPr kumimoji="1" lang="zh-CN" altLang="en-US" sz="2800" dirty="0">
                <a:ea typeface="华文新魏"/>
              </a:rPr>
              <a:t>）</a:t>
            </a:r>
            <a:endParaRPr kumimoji="1" lang="en-US" altLang="zh-CN" sz="2800" dirty="0"/>
          </a:p>
          <a:p>
            <a:pPr lvl="1" eaLnBrk="1" hangingPunct="1"/>
            <a:r>
              <a:rPr lang="zh-CN" altLang="en-US" dirty="0">
                <a:latin typeface="华文新魏" pitchFamily="2" charset="-122"/>
                <a:ea typeface="华文新魏" pitchFamily="2" charset="-122"/>
              </a:rPr>
              <a:t>指两个或两个以上的事件或活动在</a:t>
            </a:r>
            <a:r>
              <a:rPr lang="zh-CN" altLang="en-US" dirty="0">
                <a:solidFill>
                  <a:srgbClr val="0000FF"/>
                </a:solidFill>
                <a:latin typeface="华文新魏" pitchFamily="2" charset="-122"/>
                <a:ea typeface="华文新魏" pitchFamily="2" charset="-122"/>
              </a:rPr>
              <a:t>同一时刻发生</a:t>
            </a:r>
            <a:endParaRPr lang="en-US" altLang="zh-CN" dirty="0">
              <a:solidFill>
                <a:srgbClr val="0000FF"/>
              </a:solidFill>
              <a:latin typeface="华文新魏" pitchFamily="2" charset="-122"/>
              <a:ea typeface="华文新魏" pitchFamily="2" charset="-122"/>
            </a:endParaRPr>
          </a:p>
          <a:p>
            <a:pPr lvl="1" eaLnBrk="1" hangingPunct="1"/>
            <a:r>
              <a:rPr lang="zh-CN" altLang="en-US" dirty="0">
                <a:latin typeface="华文新魏" pitchFamily="2" charset="-122"/>
                <a:ea typeface="华文新魏" pitchFamily="2" charset="-122"/>
              </a:rPr>
              <a:t>在多道程序环境下，并行性使得多个程序同一时刻可以在不同的</a:t>
            </a:r>
            <a:r>
              <a:rPr lang="en-US" altLang="zh-CN" dirty="0">
                <a:latin typeface="华文新魏" pitchFamily="2" charset="-122"/>
                <a:ea typeface="华文新魏" pitchFamily="2" charset="-122"/>
              </a:rPr>
              <a:t>CPU</a:t>
            </a:r>
            <a:r>
              <a:rPr lang="zh-CN" altLang="en-US" dirty="0">
                <a:latin typeface="华文新魏" pitchFamily="2" charset="-122"/>
                <a:ea typeface="华文新魏" pitchFamily="2" charset="-122"/>
              </a:rPr>
              <a:t>上执行</a:t>
            </a:r>
          </a:p>
          <a:p>
            <a:pPr eaLnBrk="1" hangingPunct="1"/>
            <a:r>
              <a:rPr lang="zh-CN" altLang="en-US" dirty="0">
                <a:latin typeface="华文新魏" pitchFamily="2" charset="-122"/>
                <a:ea typeface="华文新魏" pitchFamily="2" charset="-122"/>
              </a:rPr>
              <a:t>并行性 </a:t>
            </a:r>
            <a:r>
              <a:rPr lang="en-US" altLang="zh-CN" i="1" dirty="0">
                <a:latin typeface="华文新魏" pitchFamily="2" charset="-122"/>
                <a:ea typeface="华文新魏" pitchFamily="2" charset="-122"/>
              </a:rPr>
              <a:t>vs.</a:t>
            </a:r>
            <a:r>
              <a:rPr lang="zh-CN" altLang="en-US" i="1" dirty="0">
                <a:latin typeface="华文新魏" pitchFamily="2" charset="-122"/>
                <a:ea typeface="华文新魏" pitchFamily="2" charset="-122"/>
              </a:rPr>
              <a:t> </a:t>
            </a:r>
            <a:r>
              <a:rPr lang="zh-CN" altLang="en-US" dirty="0">
                <a:latin typeface="华文新魏" pitchFamily="2" charset="-122"/>
                <a:ea typeface="华文新魏" pitchFamily="2" charset="-122"/>
              </a:rPr>
              <a:t>并发性</a:t>
            </a:r>
            <a:endParaRPr lang="en-US" altLang="zh-CN" dirty="0">
              <a:latin typeface="华文新魏" pitchFamily="2" charset="-122"/>
              <a:ea typeface="华文新魏" pitchFamily="2" charset="-122"/>
            </a:endParaRPr>
          </a:p>
          <a:p>
            <a:pPr lvl="1" eaLnBrk="1" hangingPunct="1"/>
            <a:r>
              <a:rPr lang="zh-CN" altLang="en-US" dirty="0">
                <a:latin typeface="华文新魏" pitchFamily="2" charset="-122"/>
                <a:ea typeface="华文新魏" pitchFamily="2" charset="-122"/>
              </a:rPr>
              <a:t>并行的事件或活动一定是并发的，但反之并发的事件或活动未必是并行的</a:t>
            </a:r>
          </a:p>
          <a:p>
            <a:pPr lvl="1" eaLnBrk="1" hangingPunct="1"/>
            <a:r>
              <a:rPr lang="zh-CN" altLang="en-US" dirty="0">
                <a:latin typeface="华文新魏" pitchFamily="2" charset="-122"/>
                <a:ea typeface="华文新魏" pitchFamily="2" charset="-122"/>
              </a:rPr>
              <a:t>并行性是并发性的特例，而并发性是并行性的扩展</a:t>
            </a:r>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pPr>
                <a:defRPr/>
              </a:pPr>
              <a:t>17</a:t>
            </a:fld>
            <a:endParaRPr lang="en-US" altLang="zh-CN"/>
          </a:p>
        </p:txBody>
      </p:sp>
    </p:spTree>
    <p:extLst>
      <p:ext uri="{BB962C8B-B14F-4D97-AF65-F5344CB8AC3E}">
        <p14:creationId xmlns:p14="http://schemas.microsoft.com/office/powerpoint/2010/main" val="13038485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pitchFamily="2" charset="-122"/>
                <a:ea typeface="华文新魏" pitchFamily="2" charset="-122"/>
              </a:rPr>
              <a:t>操作系统主要特性</a:t>
            </a:r>
            <a:r>
              <a:rPr lang="zh-CN" altLang="zh-CN" dirty="0">
                <a:latin typeface="华文新魏" pitchFamily="2" charset="-122"/>
                <a:ea typeface="华文新魏" pitchFamily="2" charset="-122"/>
              </a:rPr>
              <a:t>—</a:t>
            </a:r>
            <a:r>
              <a:rPr lang="zh-CN" altLang="en-US" dirty="0">
                <a:solidFill>
                  <a:srgbClr val="FF0000"/>
                </a:solidFill>
                <a:latin typeface="华文新魏" pitchFamily="2" charset="-122"/>
                <a:ea typeface="华文新魏" pitchFamily="2" charset="-122"/>
              </a:rPr>
              <a:t>共享性</a:t>
            </a:r>
            <a:endParaRPr kumimoji="1" lang="zh-CN" altLang="en-US" dirty="0"/>
          </a:p>
        </p:txBody>
      </p:sp>
      <p:sp>
        <p:nvSpPr>
          <p:cNvPr id="3" name="内容占位符 2"/>
          <p:cNvSpPr>
            <a:spLocks noGrp="1"/>
          </p:cNvSpPr>
          <p:nvPr>
            <p:ph idx="1"/>
          </p:nvPr>
        </p:nvSpPr>
        <p:spPr/>
        <p:txBody>
          <a:bodyPr/>
          <a:lstStyle/>
          <a:p>
            <a:r>
              <a:rPr kumimoji="1" lang="zh-CN" altLang="en-US" dirty="0"/>
              <a:t>指操作系统中的资源可</a:t>
            </a:r>
            <a:r>
              <a:rPr kumimoji="1" lang="zh-CN" altLang="en-US" dirty="0">
                <a:solidFill>
                  <a:srgbClr val="FF0000"/>
                </a:solidFill>
              </a:rPr>
              <a:t>被多个并发执行的进程所使用</a:t>
            </a:r>
            <a:r>
              <a:rPr kumimoji="1" lang="zh-CN" altLang="en-US" dirty="0"/>
              <a:t> </a:t>
            </a:r>
          </a:p>
          <a:p>
            <a:pPr lvl="1" eaLnBrk="1" hangingPunct="1">
              <a:defRPr/>
            </a:pPr>
            <a:r>
              <a:rPr kumimoji="1" lang="zh-CN" altLang="en-US" dirty="0">
                <a:solidFill>
                  <a:srgbClr val="0000FF"/>
                </a:solidFill>
              </a:rPr>
              <a:t>透明资源共享</a:t>
            </a:r>
            <a:r>
              <a:rPr kumimoji="1" lang="zh-CN" altLang="en-US" dirty="0"/>
              <a:t>：资源</a:t>
            </a:r>
            <a:r>
              <a:rPr kumimoji="1" lang="zh-CN" altLang="en-US" dirty="0">
                <a:solidFill>
                  <a:srgbClr val="FF0000"/>
                </a:solidFill>
              </a:rPr>
              <a:t>隔离</a:t>
            </a:r>
            <a:r>
              <a:rPr kumimoji="1" lang="zh-CN" altLang="en-US" dirty="0"/>
              <a:t>与</a:t>
            </a:r>
            <a:r>
              <a:rPr kumimoji="1" lang="zh-CN" altLang="en-US" dirty="0">
                <a:solidFill>
                  <a:srgbClr val="FF0000"/>
                </a:solidFill>
              </a:rPr>
              <a:t>授权</a:t>
            </a:r>
            <a:r>
              <a:rPr kumimoji="1" lang="zh-CN" altLang="en-US" dirty="0"/>
              <a:t>访问  </a:t>
            </a:r>
          </a:p>
          <a:p>
            <a:pPr lvl="1" eaLnBrk="1" hangingPunct="1">
              <a:defRPr/>
            </a:pPr>
            <a:r>
              <a:rPr kumimoji="1" lang="zh-CN" altLang="en-US" dirty="0">
                <a:solidFill>
                  <a:srgbClr val="0000FF"/>
                </a:solidFill>
              </a:rPr>
              <a:t>独占资源共享</a:t>
            </a:r>
            <a:r>
              <a:rPr kumimoji="1" lang="zh-CN" altLang="en-US" dirty="0"/>
              <a:t>：</a:t>
            </a:r>
            <a:r>
              <a:rPr kumimoji="1" lang="zh-CN" altLang="en-US" dirty="0">
                <a:solidFill>
                  <a:srgbClr val="FF0000"/>
                </a:solidFill>
              </a:rPr>
              <a:t>临界</a:t>
            </a:r>
            <a:r>
              <a:rPr kumimoji="1" lang="zh-CN" altLang="en-US" dirty="0"/>
              <a:t>资源与</a:t>
            </a:r>
            <a:r>
              <a:rPr kumimoji="1" lang="zh-CN" altLang="en-US" dirty="0">
                <a:solidFill>
                  <a:srgbClr val="FF0000"/>
                </a:solidFill>
              </a:rPr>
              <a:t>独占</a:t>
            </a:r>
            <a:r>
              <a:rPr kumimoji="1" lang="zh-CN" altLang="en-US" dirty="0"/>
              <a:t>访问</a:t>
            </a:r>
          </a:p>
          <a:p>
            <a:pPr eaLnBrk="1" hangingPunct="1">
              <a:defRPr/>
            </a:pPr>
            <a:r>
              <a:rPr kumimoji="1" lang="zh-CN" altLang="en-US" dirty="0"/>
              <a:t>与共享性有关的问题</a:t>
            </a:r>
            <a:endParaRPr kumimoji="1" lang="en-US" altLang="zh-CN" dirty="0"/>
          </a:p>
          <a:p>
            <a:pPr lvl="1" eaLnBrk="1" hangingPunct="1">
              <a:defRPr/>
            </a:pPr>
            <a:r>
              <a:rPr kumimoji="1" lang="zh-CN" altLang="en-US" dirty="0"/>
              <a:t>资源分配</a:t>
            </a:r>
            <a:endParaRPr kumimoji="1" lang="en-US" altLang="zh-CN" dirty="0"/>
          </a:p>
          <a:p>
            <a:pPr lvl="1" eaLnBrk="1" hangingPunct="1">
              <a:defRPr/>
            </a:pPr>
            <a:r>
              <a:rPr kumimoji="1" lang="zh-CN" altLang="en-US" dirty="0"/>
              <a:t>信息保护</a:t>
            </a:r>
            <a:endParaRPr kumimoji="1" lang="en-US" altLang="zh-CN" dirty="0"/>
          </a:p>
          <a:p>
            <a:pPr lvl="1" eaLnBrk="1" hangingPunct="1">
              <a:defRPr/>
            </a:pPr>
            <a:r>
              <a:rPr kumimoji="1" lang="zh-CN" altLang="en-US" dirty="0"/>
              <a:t>存取控制</a:t>
            </a:r>
            <a:endParaRPr kumimoji="1" lang="en-US" altLang="zh-CN" dirty="0"/>
          </a:p>
          <a:p>
            <a:pPr lvl="1" eaLnBrk="1" hangingPunct="1">
              <a:defRPr/>
            </a:pPr>
            <a:r>
              <a:rPr kumimoji="1" lang="is-IS" altLang="zh-CN" dirty="0"/>
              <a:t>……</a:t>
            </a:r>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pPr>
                <a:defRPr/>
              </a:pPr>
              <a:t>18</a:t>
            </a:fld>
            <a:endParaRPr lang="en-US" altLang="zh-CN"/>
          </a:p>
        </p:txBody>
      </p:sp>
    </p:spTree>
    <p:extLst>
      <p:ext uri="{BB962C8B-B14F-4D97-AF65-F5344CB8AC3E}">
        <p14:creationId xmlns:p14="http://schemas.microsoft.com/office/powerpoint/2010/main" val="8597147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pitchFamily="2" charset="-122"/>
                <a:ea typeface="华文新魏" pitchFamily="2" charset="-122"/>
              </a:rPr>
              <a:t>共享性 </a:t>
            </a:r>
            <a:r>
              <a:rPr lang="en-US" altLang="zh-CN" i="1" dirty="0">
                <a:latin typeface="华文新魏" pitchFamily="2" charset="-122"/>
                <a:ea typeface="华文新魏" pitchFamily="2" charset="-122"/>
              </a:rPr>
              <a:t>vs.</a:t>
            </a:r>
            <a:r>
              <a:rPr lang="zh-CN" altLang="en-US" dirty="0">
                <a:latin typeface="华文新魏" pitchFamily="2" charset="-122"/>
                <a:ea typeface="华文新魏" pitchFamily="2" charset="-122"/>
              </a:rPr>
              <a:t> 并发性</a:t>
            </a:r>
          </a:p>
        </p:txBody>
      </p:sp>
      <p:sp>
        <p:nvSpPr>
          <p:cNvPr id="3" name="内容占位符 2"/>
          <p:cNvSpPr>
            <a:spLocks noGrp="1"/>
          </p:cNvSpPr>
          <p:nvPr>
            <p:ph idx="1"/>
          </p:nvPr>
        </p:nvSpPr>
        <p:spPr/>
        <p:txBody>
          <a:bodyPr/>
          <a:lstStyle/>
          <a:p>
            <a:r>
              <a:rPr lang="zh-CN" altLang="zh-CN" dirty="0"/>
              <a:t>共享性和并发性是操作系统</a:t>
            </a:r>
            <a:r>
              <a:rPr lang="zh-CN" altLang="zh-CN" dirty="0">
                <a:solidFill>
                  <a:srgbClr val="FF0000"/>
                </a:solidFill>
              </a:rPr>
              <a:t>的两个基本特性</a:t>
            </a:r>
            <a:r>
              <a:rPr lang="zh-CN" altLang="zh-CN" dirty="0"/>
              <a:t>，互为依存</a:t>
            </a:r>
            <a:endParaRPr lang="en-US" altLang="zh-CN" dirty="0"/>
          </a:p>
          <a:p>
            <a:pPr lvl="1"/>
            <a:r>
              <a:rPr lang="zh-CN" altLang="zh-CN" dirty="0"/>
              <a:t>一方面，资源共享是由程序的并发执行而引起的，若系统</a:t>
            </a:r>
            <a:r>
              <a:rPr lang="zh-CN" altLang="zh-CN" dirty="0">
                <a:solidFill>
                  <a:srgbClr val="FF0000"/>
                </a:solidFill>
              </a:rPr>
              <a:t>不允许程序并发执行，也就不存在资源共享问题</a:t>
            </a:r>
            <a:endParaRPr lang="en-US" altLang="zh-CN" dirty="0">
              <a:solidFill>
                <a:srgbClr val="FF0000"/>
              </a:solidFill>
            </a:endParaRPr>
          </a:p>
          <a:p>
            <a:pPr lvl="1"/>
            <a:r>
              <a:rPr lang="zh-CN" altLang="zh-CN" dirty="0"/>
              <a:t>另一方面，</a:t>
            </a:r>
            <a:r>
              <a:rPr lang="zh-CN" altLang="zh-CN" dirty="0">
                <a:solidFill>
                  <a:srgbClr val="FF0000"/>
                </a:solidFill>
              </a:rPr>
              <a:t>资源共享是支持并发性的基础</a:t>
            </a:r>
            <a:r>
              <a:rPr lang="zh-CN" altLang="zh-CN" dirty="0"/>
              <a:t>，若系统不能对资源共享实施有效管理，必然会影响程序的并发执行，甚至导致程序无法并发执行</a:t>
            </a:r>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pPr>
                <a:defRPr/>
              </a:pPr>
              <a:t>19</a:t>
            </a:fld>
            <a:endParaRPr lang="en-US" altLang="zh-CN"/>
          </a:p>
        </p:txBody>
      </p:sp>
    </p:spTree>
    <p:extLst>
      <p:ext uri="{BB962C8B-B14F-4D97-AF65-F5344CB8AC3E}">
        <p14:creationId xmlns:p14="http://schemas.microsoft.com/office/powerpoint/2010/main" val="956229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操作系统核心技术</a:t>
            </a:r>
          </a:p>
        </p:txBody>
      </p:sp>
      <p:sp>
        <p:nvSpPr>
          <p:cNvPr id="3" name="内容占位符 2"/>
          <p:cNvSpPr>
            <a:spLocks noGrp="1"/>
          </p:cNvSpPr>
          <p:nvPr>
            <p:ph idx="1"/>
          </p:nvPr>
        </p:nvSpPr>
        <p:spPr/>
        <p:txBody>
          <a:bodyPr/>
          <a:lstStyle/>
          <a:p>
            <a:r>
              <a:rPr lang="zh-CN" altLang="en-US" dirty="0"/>
              <a:t>资源复用技术 </a:t>
            </a:r>
            <a:endParaRPr lang="en-US" altLang="zh-CN" dirty="0"/>
          </a:p>
          <a:p>
            <a:pPr lvl="1"/>
            <a:r>
              <a:rPr lang="zh-CN" altLang="en-US" dirty="0">
                <a:solidFill>
                  <a:srgbClr val="FF0000"/>
                </a:solidFill>
              </a:rPr>
              <a:t>解决资源不足问题</a:t>
            </a:r>
            <a:endParaRPr lang="en-US" altLang="zh-CN" dirty="0">
              <a:solidFill>
                <a:srgbClr val="FF0000"/>
              </a:solidFill>
            </a:endParaRPr>
          </a:p>
          <a:p>
            <a:r>
              <a:rPr lang="zh-CN" altLang="en-US" dirty="0"/>
              <a:t>资源虚拟化</a:t>
            </a:r>
            <a:endParaRPr lang="en-US" altLang="zh-CN" dirty="0"/>
          </a:p>
          <a:p>
            <a:pPr lvl="1"/>
            <a:r>
              <a:rPr lang="zh-CN" altLang="en-US" dirty="0">
                <a:solidFill>
                  <a:srgbClr val="FF0000"/>
                </a:solidFill>
              </a:rPr>
              <a:t>解决资源不足问题</a:t>
            </a:r>
            <a:endParaRPr lang="en-US" altLang="zh-CN" dirty="0">
              <a:solidFill>
                <a:srgbClr val="FF0000"/>
              </a:solidFill>
            </a:endParaRPr>
          </a:p>
          <a:p>
            <a:pPr lvl="1"/>
            <a:r>
              <a:rPr lang="zh-CN" altLang="en-US" dirty="0">
                <a:solidFill>
                  <a:srgbClr val="FF0000"/>
                </a:solidFill>
              </a:rPr>
              <a:t>与抽象技术相结合，向用户屏蔽系统的复杂性</a:t>
            </a:r>
            <a:endParaRPr lang="en-US" altLang="zh-CN" dirty="0">
              <a:solidFill>
                <a:srgbClr val="FF0000"/>
              </a:solidFill>
            </a:endParaRPr>
          </a:p>
          <a:p>
            <a:r>
              <a:rPr lang="zh-CN" altLang="en-US" dirty="0"/>
              <a:t>资源抽象</a:t>
            </a:r>
            <a:endParaRPr lang="en-US" altLang="zh-CN" dirty="0"/>
          </a:p>
          <a:p>
            <a:pPr lvl="1"/>
            <a:r>
              <a:rPr lang="zh-CN" altLang="en-US" dirty="0">
                <a:solidFill>
                  <a:srgbClr val="FF0000"/>
                </a:solidFill>
              </a:rPr>
              <a:t>向用户屏蔽系统的复杂性，解决系统的易用性问题</a:t>
            </a:r>
          </a:p>
        </p:txBody>
      </p:sp>
      <p:sp>
        <p:nvSpPr>
          <p:cNvPr id="4" name="日期占位符 3"/>
          <p:cNvSpPr>
            <a:spLocks noGrp="1"/>
          </p:cNvSpPr>
          <p:nvPr>
            <p:ph type="dt" sz="half" idx="10"/>
          </p:nvPr>
        </p:nvSpPr>
        <p:spPr/>
        <p:txBody>
          <a:bodyPr/>
          <a:lstStyle/>
          <a:p>
            <a:fld id="{765BCB30-76EA-4B5E-B354-34266396CF8D}" type="datetime1">
              <a:rPr lang="zh-CN" altLang="en-US" smtClean="0"/>
              <a:t>2019/9/23</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2</a:t>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pitchFamily="2" charset="-122"/>
                <a:ea typeface="华文新魏" pitchFamily="2" charset="-122"/>
              </a:rPr>
              <a:t>操作系统主要特性</a:t>
            </a:r>
            <a:r>
              <a:rPr lang="zh-CN" altLang="zh-CN" dirty="0">
                <a:latin typeface="华文新魏" pitchFamily="2" charset="-122"/>
                <a:ea typeface="华文新魏" pitchFamily="2" charset="-122"/>
              </a:rPr>
              <a:t>—</a:t>
            </a:r>
            <a:r>
              <a:rPr lang="zh-CN" altLang="en-US" dirty="0">
                <a:solidFill>
                  <a:srgbClr val="FF0000"/>
                </a:solidFill>
                <a:latin typeface="华文新魏" pitchFamily="2" charset="-122"/>
                <a:ea typeface="华文新魏" pitchFamily="2" charset="-122"/>
              </a:rPr>
              <a:t>异步性</a:t>
            </a:r>
            <a:endParaRPr kumimoji="1" lang="zh-CN" altLang="en-US" dirty="0"/>
          </a:p>
        </p:txBody>
      </p:sp>
      <p:sp>
        <p:nvSpPr>
          <p:cNvPr id="3" name="内容占位符 2"/>
          <p:cNvSpPr>
            <a:spLocks noGrp="1"/>
          </p:cNvSpPr>
          <p:nvPr>
            <p:ph idx="1"/>
          </p:nvPr>
        </p:nvSpPr>
        <p:spPr/>
        <p:txBody>
          <a:bodyPr/>
          <a:lstStyle/>
          <a:p>
            <a:r>
              <a:rPr kumimoji="1" lang="zh-CN" altLang="en-US" dirty="0"/>
              <a:t>操作系统中的异步性处处可见 </a:t>
            </a:r>
            <a:endParaRPr kumimoji="1" lang="en-US" altLang="zh-CN" dirty="0"/>
          </a:p>
          <a:p>
            <a:pPr lvl="1"/>
            <a:r>
              <a:rPr kumimoji="1" lang="zh-CN" altLang="en-US" dirty="0">
                <a:solidFill>
                  <a:srgbClr val="0000FF"/>
                </a:solidFill>
              </a:rPr>
              <a:t>进程</a:t>
            </a:r>
            <a:r>
              <a:rPr kumimoji="1" lang="zh-CN" altLang="en-US" dirty="0"/>
              <a:t>“何时执行、何时暂停、何种速度向前推进”都是异步</a:t>
            </a:r>
            <a:r>
              <a:rPr kumimoji="1" lang="en-US" altLang="zh-CN" dirty="0"/>
              <a:t>(</a:t>
            </a:r>
            <a:r>
              <a:rPr kumimoji="1" lang="zh-CN" altLang="en-US" dirty="0"/>
              <a:t>随机</a:t>
            </a:r>
            <a:r>
              <a:rPr kumimoji="1" lang="en-US" altLang="zh-CN" dirty="0"/>
              <a:t>)</a:t>
            </a:r>
            <a:r>
              <a:rPr kumimoji="1" lang="zh-CN" altLang="en-US" dirty="0"/>
              <a:t>的</a:t>
            </a:r>
            <a:endParaRPr kumimoji="1" lang="en-US" altLang="zh-CN" dirty="0"/>
          </a:p>
          <a:p>
            <a:pPr lvl="1"/>
            <a:r>
              <a:rPr kumimoji="1" lang="zh-CN" altLang="en-US" dirty="0">
                <a:solidFill>
                  <a:srgbClr val="0000FF"/>
                </a:solidFill>
              </a:rPr>
              <a:t>作业到达</a:t>
            </a:r>
            <a:r>
              <a:rPr kumimoji="1" lang="zh-CN" altLang="en-US" dirty="0"/>
              <a:t>系统的</a:t>
            </a:r>
            <a:r>
              <a:rPr kumimoji="1" lang="zh-CN" altLang="en-US" dirty="0">
                <a:solidFill>
                  <a:srgbClr val="0000FF"/>
                </a:solidFill>
              </a:rPr>
              <a:t>类型和时间</a:t>
            </a:r>
            <a:r>
              <a:rPr kumimoji="1" lang="zh-CN" altLang="en-US" dirty="0"/>
              <a:t>是随机的</a:t>
            </a:r>
            <a:endParaRPr kumimoji="1" lang="en-US" altLang="zh-CN" dirty="0"/>
          </a:p>
          <a:p>
            <a:pPr lvl="1"/>
            <a:r>
              <a:rPr kumimoji="1" lang="zh-CN" altLang="en-US" dirty="0">
                <a:solidFill>
                  <a:srgbClr val="0000FF"/>
                </a:solidFill>
              </a:rPr>
              <a:t>操作员</a:t>
            </a:r>
            <a:r>
              <a:rPr kumimoji="1" lang="zh-CN" altLang="en-US" dirty="0"/>
              <a:t>发出</a:t>
            </a:r>
            <a:r>
              <a:rPr kumimoji="1" lang="zh-CN" altLang="en-US" dirty="0">
                <a:solidFill>
                  <a:srgbClr val="0000FF"/>
                </a:solidFill>
              </a:rPr>
              <a:t>命令</a:t>
            </a:r>
            <a:r>
              <a:rPr kumimoji="1" lang="zh-CN" altLang="en-US" dirty="0"/>
              <a:t>或按按钮的时刻是随机的</a:t>
            </a:r>
            <a:endParaRPr kumimoji="1" lang="en-US" altLang="zh-CN" dirty="0"/>
          </a:p>
          <a:p>
            <a:pPr lvl="1"/>
            <a:r>
              <a:rPr kumimoji="1" lang="zh-CN" altLang="en-US" dirty="0">
                <a:solidFill>
                  <a:srgbClr val="0000FF"/>
                </a:solidFill>
              </a:rPr>
              <a:t>程序</a:t>
            </a:r>
            <a:r>
              <a:rPr kumimoji="1" lang="zh-CN" altLang="en-US" dirty="0"/>
              <a:t>运行发生</a:t>
            </a:r>
            <a:r>
              <a:rPr kumimoji="1" lang="zh-CN" altLang="en-US" dirty="0">
                <a:solidFill>
                  <a:srgbClr val="0000FF"/>
                </a:solidFill>
              </a:rPr>
              <a:t>错误或异常</a:t>
            </a:r>
            <a:r>
              <a:rPr kumimoji="1" lang="zh-CN" altLang="en-US" dirty="0"/>
              <a:t>的时刻是随机的</a:t>
            </a:r>
            <a:endParaRPr kumimoji="1" lang="en-US" altLang="zh-CN" dirty="0"/>
          </a:p>
          <a:p>
            <a:pPr lvl="1"/>
            <a:r>
              <a:rPr kumimoji="1" lang="zh-CN" altLang="en-US" dirty="0"/>
              <a:t>各种各样硬件和软件</a:t>
            </a:r>
            <a:r>
              <a:rPr kumimoji="1" lang="zh-CN" altLang="en-US" dirty="0">
                <a:solidFill>
                  <a:srgbClr val="0000FF"/>
                </a:solidFill>
              </a:rPr>
              <a:t>中断事件</a:t>
            </a:r>
            <a:r>
              <a:rPr kumimoji="1" lang="zh-CN" altLang="en-US" dirty="0"/>
              <a:t>发生的时刻是随机的</a:t>
            </a:r>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pPr>
                <a:defRPr/>
              </a:pPr>
              <a:t>20</a:t>
            </a:fld>
            <a:endParaRPr lang="en-US" altLang="zh-CN"/>
          </a:p>
        </p:txBody>
      </p:sp>
    </p:spTree>
    <p:extLst>
      <p:ext uri="{BB962C8B-B14F-4D97-AF65-F5344CB8AC3E}">
        <p14:creationId xmlns:p14="http://schemas.microsoft.com/office/powerpoint/2010/main" val="17307903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pitchFamily="2" charset="-122"/>
                <a:ea typeface="华文新魏" pitchFamily="2" charset="-122"/>
              </a:rPr>
              <a:t>操作系统主要特性</a:t>
            </a:r>
            <a:r>
              <a:rPr lang="zh-CN" altLang="zh-CN" dirty="0">
                <a:latin typeface="华文新魏" pitchFamily="2" charset="-122"/>
                <a:ea typeface="华文新魏" pitchFamily="2" charset="-122"/>
              </a:rPr>
              <a:t>—</a:t>
            </a:r>
            <a:r>
              <a:rPr lang="zh-CN" altLang="en-US" dirty="0">
                <a:solidFill>
                  <a:srgbClr val="FF0000"/>
                </a:solidFill>
                <a:latin typeface="华文新魏" pitchFamily="2" charset="-122"/>
                <a:ea typeface="华文新魏" pitchFamily="2" charset="-122"/>
              </a:rPr>
              <a:t>异步性</a:t>
            </a:r>
            <a:endParaRPr kumimoji="1" lang="zh-CN" altLang="en-US" dirty="0"/>
          </a:p>
        </p:txBody>
      </p:sp>
      <p:sp>
        <p:nvSpPr>
          <p:cNvPr id="3" name="内容占位符 2"/>
          <p:cNvSpPr>
            <a:spLocks noGrp="1"/>
          </p:cNvSpPr>
          <p:nvPr>
            <p:ph idx="1"/>
          </p:nvPr>
        </p:nvSpPr>
        <p:spPr/>
        <p:txBody>
          <a:bodyPr>
            <a:normAutofit fontScale="92500" lnSpcReduction="10000"/>
          </a:bodyPr>
          <a:lstStyle/>
          <a:p>
            <a:r>
              <a:rPr lang="zh-CN" altLang="zh-CN" dirty="0"/>
              <a:t>多个程序并发执行，并发活动会导致随机事件的发生</a:t>
            </a:r>
            <a:endParaRPr lang="en-US" altLang="zh-CN" dirty="0"/>
          </a:p>
          <a:p>
            <a:pPr lvl="1"/>
            <a:r>
              <a:rPr lang="zh-CN" altLang="zh-CN" dirty="0"/>
              <a:t>并发程序是以异步方式运行的，系统的功能及服务因响应事件而被激活，但是事件以不均等的频率发生  </a:t>
            </a:r>
            <a:endParaRPr kumimoji="1" lang="en-US" altLang="zh-CN" dirty="0"/>
          </a:p>
          <a:p>
            <a:r>
              <a:rPr kumimoji="1" lang="zh-CN" altLang="en-US" dirty="0"/>
              <a:t>异步性给系统带来潜在危险</a:t>
            </a:r>
            <a:r>
              <a:rPr kumimoji="1" lang="zh-CN" altLang="zh-CN" dirty="0"/>
              <a:t>，</a:t>
            </a:r>
            <a:r>
              <a:rPr kumimoji="1" lang="zh-CN" altLang="en-US" dirty="0"/>
              <a:t>有可能</a:t>
            </a:r>
            <a:r>
              <a:rPr kumimoji="1" lang="zh-CN" altLang="en-US" dirty="0">
                <a:solidFill>
                  <a:srgbClr val="0000FF"/>
                </a:solidFill>
              </a:rPr>
              <a:t>导致与时间有关的错误</a:t>
            </a:r>
            <a:r>
              <a:rPr kumimoji="1" lang="zh-CN" altLang="zh-CN" dirty="0"/>
              <a:t>，</a:t>
            </a:r>
            <a:r>
              <a:rPr kumimoji="1" lang="zh-CN" altLang="en-US" dirty="0"/>
              <a:t>操作系统的一个重要任务是</a:t>
            </a:r>
            <a:endParaRPr kumimoji="1" lang="en-US" altLang="zh-CN" dirty="0"/>
          </a:p>
          <a:p>
            <a:pPr lvl="1"/>
            <a:r>
              <a:rPr kumimoji="1" lang="zh-CN" altLang="en-US" dirty="0"/>
              <a:t>确保捕捉任何一种随机事件</a:t>
            </a:r>
            <a:endParaRPr kumimoji="1" lang="en-US" altLang="zh-CN" dirty="0"/>
          </a:p>
          <a:p>
            <a:pPr lvl="1"/>
            <a:r>
              <a:rPr kumimoji="1" lang="zh-CN" altLang="en-US" dirty="0"/>
              <a:t>正确处理可能发生的随机事件</a:t>
            </a:r>
            <a:endParaRPr kumimoji="1" lang="en-US" altLang="zh-CN" dirty="0"/>
          </a:p>
          <a:p>
            <a:pPr lvl="1"/>
            <a:r>
              <a:rPr kumimoji="1" lang="zh-CN" altLang="en-US" dirty="0"/>
              <a:t>正确处理任何一种产生的事件序列</a:t>
            </a:r>
            <a:endParaRPr kumimoji="1" lang="en-US" altLang="zh-CN" dirty="0"/>
          </a:p>
          <a:p>
            <a:r>
              <a:rPr kumimoji="1" lang="zh-CN" altLang="en-US" dirty="0"/>
              <a:t>否则将会导致严重后果</a:t>
            </a:r>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pPr>
                <a:defRPr/>
              </a:pPr>
              <a:t>21</a:t>
            </a:fld>
            <a:endParaRPr lang="en-US" altLang="zh-CN"/>
          </a:p>
        </p:txBody>
      </p:sp>
    </p:spTree>
    <p:extLst>
      <p:ext uri="{BB962C8B-B14F-4D97-AF65-F5344CB8AC3E}">
        <p14:creationId xmlns:p14="http://schemas.microsoft.com/office/powerpoint/2010/main" val="17267919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操作系统提供的服务与接口</a:t>
            </a:r>
          </a:p>
        </p:txBody>
      </p:sp>
      <p:sp>
        <p:nvSpPr>
          <p:cNvPr id="3" name="内容占位符 2"/>
          <p:cNvSpPr>
            <a:spLocks noGrp="1"/>
          </p:cNvSpPr>
          <p:nvPr>
            <p:ph idx="1"/>
          </p:nvPr>
        </p:nvSpPr>
        <p:spPr/>
        <p:txBody>
          <a:bodyPr/>
          <a:lstStyle/>
          <a:p>
            <a:r>
              <a:rPr lang="en-US" altLang="zh-CN" sz="3600" dirty="0"/>
              <a:t>1.3.1 </a:t>
            </a:r>
            <a:r>
              <a:rPr lang="zh-CN" altLang="en-US" sz="3600" dirty="0"/>
              <a:t>基本服务</a:t>
            </a:r>
            <a:endParaRPr lang="en-US" altLang="zh-CN" sz="3600" dirty="0"/>
          </a:p>
          <a:p>
            <a:r>
              <a:rPr lang="en-US" altLang="zh-CN" sz="3600" dirty="0"/>
              <a:t>1.3.2 </a:t>
            </a:r>
            <a:r>
              <a:rPr lang="zh-CN" altLang="en-US" sz="3600" dirty="0"/>
              <a:t>程序接口与系统调用</a:t>
            </a:r>
            <a:endParaRPr lang="en-US" altLang="zh-CN" sz="3600" dirty="0"/>
          </a:p>
          <a:p>
            <a:r>
              <a:rPr lang="en-US" altLang="zh-CN" sz="3600" dirty="0"/>
              <a:t>1.3.3</a:t>
            </a:r>
            <a:r>
              <a:rPr lang="zh-CN" altLang="en-US" sz="3600" dirty="0"/>
              <a:t>作业接口与操作命令</a:t>
            </a:r>
            <a:endParaRPr lang="en-US" altLang="zh-CN" sz="3600" dirty="0"/>
          </a:p>
          <a:p>
            <a:endParaRPr lang="zh-CN" altLang="en-US" dirty="0"/>
          </a:p>
        </p:txBody>
      </p:sp>
      <p:sp>
        <p:nvSpPr>
          <p:cNvPr id="4" name="日期占位符 3"/>
          <p:cNvSpPr>
            <a:spLocks noGrp="1"/>
          </p:cNvSpPr>
          <p:nvPr>
            <p:ph type="dt" sz="half" idx="10"/>
          </p:nvPr>
        </p:nvSpPr>
        <p:spPr/>
        <p:txBody>
          <a:bodyPr/>
          <a:lstStyle/>
          <a:p>
            <a:fld id="{19BB2602-4BD0-460B-9FE6-64A07991F423}" type="datetime1">
              <a:rPr lang="zh-CN" altLang="en-US" smtClean="0"/>
              <a:t>2019/9/23</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22</a:t>
            </a:fld>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操作系统提供的基本服务</a:t>
            </a:r>
          </a:p>
        </p:txBody>
      </p:sp>
      <p:sp>
        <p:nvSpPr>
          <p:cNvPr id="3" name="内容占位符 2"/>
          <p:cNvSpPr>
            <a:spLocks noGrp="1"/>
          </p:cNvSpPr>
          <p:nvPr>
            <p:ph idx="1"/>
          </p:nvPr>
        </p:nvSpPr>
        <p:spPr/>
        <p:txBody>
          <a:bodyPr/>
          <a:lstStyle/>
          <a:p>
            <a:r>
              <a:rPr lang="zh-CN" altLang="en-US" dirty="0"/>
              <a:t>创建程序</a:t>
            </a:r>
          </a:p>
          <a:p>
            <a:r>
              <a:rPr lang="zh-CN" altLang="en-US" dirty="0"/>
              <a:t> 执行程序</a:t>
            </a:r>
          </a:p>
          <a:p>
            <a:r>
              <a:rPr lang="zh-CN" altLang="en-US" dirty="0"/>
              <a:t> 数据</a:t>
            </a:r>
            <a:r>
              <a:rPr lang="en-US" altLang="zh-CN" dirty="0"/>
              <a:t>I/O  </a:t>
            </a:r>
          </a:p>
          <a:p>
            <a:r>
              <a:rPr lang="en-US" altLang="zh-CN" dirty="0"/>
              <a:t> </a:t>
            </a:r>
            <a:r>
              <a:rPr lang="zh-CN" altLang="en-US" dirty="0"/>
              <a:t>信息存取 </a:t>
            </a:r>
          </a:p>
          <a:p>
            <a:r>
              <a:rPr lang="zh-CN" altLang="en-US" dirty="0"/>
              <a:t> 通信服务 </a:t>
            </a:r>
          </a:p>
          <a:p>
            <a:r>
              <a:rPr lang="zh-CN" altLang="en-US" dirty="0"/>
              <a:t> 错误检测和处理 </a:t>
            </a:r>
          </a:p>
          <a:p>
            <a:r>
              <a:rPr lang="zh-CN" altLang="en-US" dirty="0"/>
              <a:t> 还具有另外一些功能</a:t>
            </a:r>
            <a:r>
              <a:rPr lang="en-US" altLang="zh-CN" dirty="0"/>
              <a:t>:</a:t>
            </a:r>
            <a:r>
              <a:rPr lang="zh-CN" altLang="en-US" dirty="0"/>
              <a:t>资源分配</a:t>
            </a:r>
            <a:r>
              <a:rPr lang="en-US" altLang="zh-CN" dirty="0"/>
              <a:t>,</a:t>
            </a:r>
            <a:r>
              <a:rPr lang="zh-CN" altLang="en-US" dirty="0"/>
              <a:t>统计</a:t>
            </a:r>
            <a:r>
              <a:rPr lang="en-US" altLang="zh-CN" dirty="0"/>
              <a:t>, </a:t>
            </a:r>
            <a:r>
              <a:rPr lang="zh-CN" altLang="en-US" dirty="0"/>
              <a:t>保护。 </a:t>
            </a:r>
          </a:p>
          <a:p>
            <a:endParaRPr lang="zh-CN" altLang="en-US" dirty="0"/>
          </a:p>
        </p:txBody>
      </p:sp>
      <p:sp>
        <p:nvSpPr>
          <p:cNvPr id="4" name="日期占位符 3"/>
          <p:cNvSpPr>
            <a:spLocks noGrp="1"/>
          </p:cNvSpPr>
          <p:nvPr>
            <p:ph type="dt" sz="half" idx="10"/>
          </p:nvPr>
        </p:nvSpPr>
        <p:spPr/>
        <p:txBody>
          <a:bodyPr/>
          <a:lstStyle/>
          <a:p>
            <a:fld id="{A85F37E8-5A22-4F36-8167-371CA34E6ABB}" type="datetime1">
              <a:rPr lang="zh-CN" altLang="en-US" smtClean="0"/>
              <a:t>2019/9/23</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23</a:t>
            </a:fld>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操作系统提供的接口</a:t>
            </a:r>
          </a:p>
        </p:txBody>
      </p:sp>
      <p:grpSp>
        <p:nvGrpSpPr>
          <p:cNvPr id="4" name="Group 51"/>
          <p:cNvGrpSpPr/>
          <p:nvPr/>
        </p:nvGrpSpPr>
        <p:grpSpPr bwMode="auto">
          <a:xfrm>
            <a:off x="1016272" y="1405855"/>
            <a:ext cx="6796088" cy="4543425"/>
            <a:chOff x="612" y="826"/>
            <a:chExt cx="4281" cy="2862"/>
          </a:xfrm>
        </p:grpSpPr>
        <p:sp>
          <p:nvSpPr>
            <p:cNvPr id="5" name="Text Box 26"/>
            <p:cNvSpPr txBox="1">
              <a:spLocks noChangeArrowheads="1"/>
            </p:cNvSpPr>
            <p:nvPr/>
          </p:nvSpPr>
          <p:spPr bwMode="auto">
            <a:xfrm>
              <a:off x="612" y="2308"/>
              <a:ext cx="1451" cy="475"/>
            </a:xfrm>
            <a:prstGeom prst="rect">
              <a:avLst/>
            </a:prstGeom>
            <a:solidFill>
              <a:srgbClr val="CCFF66"/>
            </a:solidFill>
            <a:ln w="19050">
              <a:solidFill>
                <a:srgbClr val="000000"/>
              </a:solidFill>
              <a:miter lim="800000"/>
            </a:ln>
            <a:effectLst>
              <a:outerShdw dist="107763" dir="18900000" algn="ctr" rotWithShape="0">
                <a:srgbClr val="808080"/>
              </a:outerShdw>
            </a:effectLst>
          </p:spPr>
          <p:txBody>
            <a:bodyPr lIns="0" tIns="0" rIns="0" bIns="0"/>
            <a:lstStyle/>
            <a:p>
              <a:pPr algn="ctr"/>
              <a:r>
                <a:rPr lang="zh-CN" altLang="en-US" sz="2000">
                  <a:solidFill>
                    <a:srgbClr val="0000FF"/>
                  </a:solidFill>
                  <a:latin typeface="宋体" panose="02010600030101010101" pitchFamily="2" charset="-122"/>
                </a:rPr>
                <a:t>系统调用</a:t>
              </a:r>
            </a:p>
            <a:p>
              <a:pPr algn="ctr"/>
              <a:r>
                <a:rPr lang="en-US" altLang="zh-CN" sz="2000">
                  <a:solidFill>
                    <a:srgbClr val="0000FF"/>
                  </a:solidFill>
                  <a:latin typeface="宋体" panose="02010600030101010101" pitchFamily="2" charset="-122"/>
                </a:rPr>
                <a:t>(</a:t>
              </a:r>
              <a:r>
                <a:rPr lang="zh-CN" altLang="en-US" sz="2000">
                  <a:solidFill>
                    <a:srgbClr val="0000FF"/>
                  </a:solidFill>
                  <a:latin typeface="宋体" panose="02010600030101010101" pitchFamily="2" charset="-122"/>
                </a:rPr>
                <a:t>程序接口</a:t>
              </a:r>
              <a:r>
                <a:rPr lang="en-US" altLang="zh-CN" sz="2000">
                  <a:solidFill>
                    <a:srgbClr val="0000FF"/>
                  </a:solidFill>
                  <a:latin typeface="宋体" panose="02010600030101010101" pitchFamily="2" charset="-122"/>
                </a:rPr>
                <a:t>)</a:t>
              </a:r>
              <a:endParaRPr lang="en-US" altLang="zh-CN" sz="2000">
                <a:solidFill>
                  <a:srgbClr val="0000FF"/>
                </a:solidFill>
              </a:endParaRPr>
            </a:p>
          </p:txBody>
        </p:sp>
        <p:sp>
          <p:nvSpPr>
            <p:cNvPr id="6" name="AutoShape 27"/>
            <p:cNvSpPr>
              <a:spLocks noChangeArrowheads="1"/>
            </p:cNvSpPr>
            <p:nvPr/>
          </p:nvSpPr>
          <p:spPr bwMode="auto">
            <a:xfrm>
              <a:off x="3411" y="1644"/>
              <a:ext cx="1153" cy="398"/>
            </a:xfrm>
            <a:prstGeom prst="flowChartManualOperation">
              <a:avLst/>
            </a:prstGeom>
            <a:solidFill>
              <a:srgbClr val="CCFF66"/>
            </a:solidFill>
            <a:ln w="9525">
              <a:solidFill>
                <a:srgbClr val="000000"/>
              </a:solidFill>
              <a:miter lim="800000"/>
            </a:ln>
          </p:spPr>
          <p:txBody>
            <a:bodyPr/>
            <a:lstStyle/>
            <a:p>
              <a:endParaRPr lang="zh-CN" altLang="en-US"/>
            </a:p>
          </p:txBody>
        </p:sp>
        <p:sp>
          <p:nvSpPr>
            <p:cNvPr id="7" name="Text Box 28"/>
            <p:cNvSpPr txBox="1">
              <a:spLocks noChangeArrowheads="1"/>
            </p:cNvSpPr>
            <p:nvPr/>
          </p:nvSpPr>
          <p:spPr bwMode="auto">
            <a:xfrm>
              <a:off x="3576" y="1668"/>
              <a:ext cx="823" cy="265"/>
            </a:xfrm>
            <a:prstGeom prst="rect">
              <a:avLst/>
            </a:prstGeom>
            <a:solidFill>
              <a:srgbClr val="CCFF66"/>
            </a:solidFill>
            <a:ln>
              <a:noFill/>
            </a:ln>
            <a:effectLst/>
            <a:extLs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107763" dir="18900000" algn="ctr" rotWithShape="0">
                      <a:srgbClr val="808080"/>
                    </a:outerShdw>
                  </a:effectLst>
                </a14:hiddenEffects>
              </a:ext>
            </a:extLst>
          </p:spPr>
          <p:txBody>
            <a:bodyPr lIns="0" tIns="0" rIns="0" bIns="0"/>
            <a:lstStyle/>
            <a:p>
              <a:pPr algn="ctr"/>
              <a:r>
                <a:rPr lang="zh-CN" altLang="en-US" sz="2000">
                  <a:solidFill>
                    <a:srgbClr val="0000FF"/>
                  </a:solidFill>
                  <a:latin typeface="宋体" panose="02010600030101010101" pitchFamily="2" charset="-122"/>
                </a:rPr>
                <a:t>操作命令</a:t>
              </a:r>
            </a:p>
            <a:p>
              <a:endParaRPr lang="en-US" altLang="zh-CN" sz="2000">
                <a:solidFill>
                  <a:srgbClr val="0000FF"/>
                </a:solidFill>
              </a:endParaRPr>
            </a:p>
          </p:txBody>
        </p:sp>
        <p:sp>
          <p:nvSpPr>
            <p:cNvPr id="8" name="Text Box 29"/>
            <p:cNvSpPr txBox="1">
              <a:spLocks noChangeArrowheads="1"/>
            </p:cNvSpPr>
            <p:nvPr/>
          </p:nvSpPr>
          <p:spPr bwMode="auto">
            <a:xfrm>
              <a:off x="1775" y="3105"/>
              <a:ext cx="1994" cy="318"/>
            </a:xfrm>
            <a:prstGeom prst="rect">
              <a:avLst/>
            </a:prstGeom>
            <a:solidFill>
              <a:schemeClr val="accent1"/>
            </a:solidFill>
            <a:ln w="19050">
              <a:solidFill>
                <a:srgbClr val="000000"/>
              </a:solidFill>
              <a:miter lim="800000"/>
            </a:ln>
            <a:effectLst>
              <a:outerShdw dist="107763" dir="18900000" algn="ctr" rotWithShape="0">
                <a:srgbClr val="808080"/>
              </a:outerShdw>
            </a:effectLst>
          </p:spPr>
          <p:txBody>
            <a:bodyPr lIns="0" tIns="0" rIns="0" bIns="0"/>
            <a:lstStyle/>
            <a:p>
              <a:pPr algn="ctr"/>
              <a:r>
                <a:rPr lang="zh-CN" altLang="en-US" sz="2000">
                  <a:solidFill>
                    <a:srgbClr val="0000FF"/>
                  </a:solidFill>
                  <a:latin typeface="宋体" panose="02010600030101010101" pitchFamily="2" charset="-122"/>
                </a:rPr>
                <a:t>操作系统</a:t>
              </a:r>
              <a:endParaRPr lang="zh-CN" altLang="en-US" sz="2000">
                <a:solidFill>
                  <a:srgbClr val="0000FF"/>
                </a:solidFill>
              </a:endParaRPr>
            </a:p>
          </p:txBody>
        </p:sp>
        <p:sp>
          <p:nvSpPr>
            <p:cNvPr id="9" name="Line 30"/>
            <p:cNvSpPr>
              <a:spLocks noChangeShapeType="1"/>
            </p:cNvSpPr>
            <p:nvPr/>
          </p:nvSpPr>
          <p:spPr bwMode="auto">
            <a:xfrm>
              <a:off x="1600" y="2763"/>
              <a:ext cx="823" cy="342"/>
            </a:xfrm>
            <a:prstGeom prst="line">
              <a:avLst/>
            </a:prstGeom>
            <a:noFill/>
            <a:ln w="19050">
              <a:solidFill>
                <a:srgbClr val="000000"/>
              </a:solidFill>
              <a:rou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0" name="Line 31"/>
            <p:cNvSpPr>
              <a:spLocks noChangeShapeType="1"/>
            </p:cNvSpPr>
            <p:nvPr/>
          </p:nvSpPr>
          <p:spPr bwMode="auto">
            <a:xfrm flipH="1">
              <a:off x="3411" y="2770"/>
              <a:ext cx="721" cy="335"/>
            </a:xfrm>
            <a:prstGeom prst="line">
              <a:avLst/>
            </a:prstGeom>
            <a:noFill/>
            <a:ln w="19050">
              <a:solidFill>
                <a:srgbClr val="000000"/>
              </a:solidFill>
              <a:rou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nvGrpSpPr>
            <p:cNvPr id="11" name="Group 32"/>
            <p:cNvGrpSpPr/>
            <p:nvPr/>
          </p:nvGrpSpPr>
          <p:grpSpPr bwMode="auto">
            <a:xfrm>
              <a:off x="2500" y="826"/>
              <a:ext cx="362" cy="951"/>
              <a:chOff x="5121" y="6041"/>
              <a:chExt cx="360" cy="936"/>
            </a:xfrm>
          </p:grpSpPr>
          <p:sp>
            <p:nvSpPr>
              <p:cNvPr id="21" name="Oval 33"/>
              <p:cNvSpPr>
                <a:spLocks noChangeArrowheads="1"/>
              </p:cNvSpPr>
              <p:nvPr/>
            </p:nvSpPr>
            <p:spPr bwMode="auto">
              <a:xfrm>
                <a:off x="5121" y="6041"/>
                <a:ext cx="360" cy="312"/>
              </a:xfrm>
              <a:prstGeom prst="ellipse">
                <a:avLst/>
              </a:prstGeom>
              <a:solidFill>
                <a:srgbClr val="CCFF66"/>
              </a:solidFill>
              <a:ln w="19050">
                <a:solidFill>
                  <a:srgbClr val="000000"/>
                </a:solidFill>
                <a:round/>
              </a:ln>
              <a:effectLst/>
              <a:extLst>
                <a:ext uri="{AF507438-7753-43E0-B8FC-AC1667EBCBE1}">
                  <a14:hiddenEffects xmlns:a14="http://schemas.microsoft.com/office/drawing/2010/main">
                    <a:effectLst>
                      <a:outerShdw sy="50000" rotWithShape="0">
                        <a:srgbClr val="808080"/>
                      </a:outerShdw>
                    </a:effectLst>
                  </a14:hiddenEffects>
                </a:ext>
              </a:extLst>
            </p:spPr>
            <p:txBody>
              <a:bodyPr lIns="0" tIns="0" rIns="0" bIns="0"/>
              <a:lstStyle/>
              <a:p>
                <a:endParaRPr lang="zh-CN" altLang="en-US"/>
              </a:p>
            </p:txBody>
          </p:sp>
          <p:sp>
            <p:nvSpPr>
              <p:cNvPr id="22" name="Line 34"/>
              <p:cNvSpPr>
                <a:spLocks noChangeShapeType="1"/>
              </p:cNvSpPr>
              <p:nvPr/>
            </p:nvSpPr>
            <p:spPr bwMode="auto">
              <a:xfrm>
                <a:off x="5301" y="6353"/>
                <a:ext cx="0" cy="468"/>
              </a:xfrm>
              <a:prstGeom prst="line">
                <a:avLst/>
              </a:prstGeom>
              <a:noFill/>
              <a:ln w="19050">
                <a:solidFill>
                  <a:srgbClr val="000000"/>
                </a:solidFill>
                <a:round/>
              </a:ln>
              <a:effectLst/>
              <a:extLst>
                <a:ext uri="{AF507438-7753-43E0-B8FC-AC1667EBCBE1}">
                  <a14:hiddenEffects xmlns:a14="http://schemas.microsoft.com/office/drawing/2010/main">
                    <a:effectLst>
                      <a:outerShdw dist="107763" dir="18900000" algn="ctr" rotWithShape="0">
                        <a:srgbClr val="808080"/>
                      </a:outerShdw>
                    </a:effectLst>
                  </a14:hiddenEffects>
                </a:ext>
              </a:extLst>
            </p:spPr>
            <p:txBody>
              <a:bodyPr lIns="0" tIns="0" rIns="0" bIns="0"/>
              <a:lstStyle/>
              <a:p>
                <a:endParaRPr lang="zh-CN" altLang="en-US"/>
              </a:p>
            </p:txBody>
          </p:sp>
          <p:sp>
            <p:nvSpPr>
              <p:cNvPr id="23" name="Line 35"/>
              <p:cNvSpPr>
                <a:spLocks noChangeShapeType="1"/>
              </p:cNvSpPr>
              <p:nvPr/>
            </p:nvSpPr>
            <p:spPr bwMode="auto">
              <a:xfrm flipV="1">
                <a:off x="5121" y="6821"/>
                <a:ext cx="180" cy="156"/>
              </a:xfrm>
              <a:prstGeom prst="line">
                <a:avLst/>
              </a:prstGeom>
              <a:noFill/>
              <a:ln w="19050">
                <a:solidFill>
                  <a:srgbClr val="000000"/>
                </a:solidFill>
                <a:round/>
              </a:ln>
              <a:effectLst/>
              <a:extLst>
                <a:ext uri="{AF507438-7753-43E0-B8FC-AC1667EBCBE1}">
                  <a14:hiddenEffects xmlns:a14="http://schemas.microsoft.com/office/drawing/2010/main">
                    <a:effectLst>
                      <a:outerShdw dist="107763" dir="18900000" algn="ctr" rotWithShape="0">
                        <a:srgbClr val="808080"/>
                      </a:outerShdw>
                    </a:effectLst>
                  </a14:hiddenEffects>
                </a:ext>
              </a:extLst>
            </p:spPr>
            <p:txBody>
              <a:bodyPr lIns="0" tIns="0" rIns="0" bIns="0"/>
              <a:lstStyle/>
              <a:p>
                <a:endParaRPr lang="zh-CN" altLang="en-US"/>
              </a:p>
            </p:txBody>
          </p:sp>
          <p:sp>
            <p:nvSpPr>
              <p:cNvPr id="24" name="Line 36"/>
              <p:cNvSpPr>
                <a:spLocks noChangeShapeType="1"/>
              </p:cNvSpPr>
              <p:nvPr/>
            </p:nvSpPr>
            <p:spPr bwMode="auto">
              <a:xfrm flipH="1" flipV="1">
                <a:off x="5301" y="6821"/>
                <a:ext cx="180" cy="156"/>
              </a:xfrm>
              <a:prstGeom prst="line">
                <a:avLst/>
              </a:prstGeom>
              <a:noFill/>
              <a:ln w="19050">
                <a:solidFill>
                  <a:srgbClr val="000000"/>
                </a:solidFill>
                <a:round/>
              </a:ln>
              <a:effectLst/>
              <a:extLst>
                <a:ext uri="{AF507438-7753-43E0-B8FC-AC1667EBCBE1}">
                  <a14:hiddenEffects xmlns:a14="http://schemas.microsoft.com/office/drawing/2010/main">
                    <a:effectLst>
                      <a:outerShdw dist="107763" dir="18900000" algn="ctr" rotWithShape="0">
                        <a:srgbClr val="808080"/>
                      </a:outerShdw>
                    </a:effectLst>
                  </a14:hiddenEffects>
                </a:ext>
              </a:extLst>
            </p:spPr>
            <p:txBody>
              <a:bodyPr lIns="0" tIns="0" rIns="0" bIns="0"/>
              <a:lstStyle/>
              <a:p>
                <a:endParaRPr lang="zh-CN" altLang="en-US"/>
              </a:p>
            </p:txBody>
          </p:sp>
          <p:sp>
            <p:nvSpPr>
              <p:cNvPr id="25" name="Line 37"/>
              <p:cNvSpPr>
                <a:spLocks noChangeShapeType="1"/>
              </p:cNvSpPr>
              <p:nvPr/>
            </p:nvSpPr>
            <p:spPr bwMode="auto">
              <a:xfrm flipH="1">
                <a:off x="5121" y="6353"/>
                <a:ext cx="180" cy="156"/>
              </a:xfrm>
              <a:prstGeom prst="line">
                <a:avLst/>
              </a:prstGeom>
              <a:noFill/>
              <a:ln w="19050">
                <a:solidFill>
                  <a:srgbClr val="000000"/>
                </a:solidFill>
                <a:round/>
              </a:ln>
              <a:effectLst/>
              <a:extLst>
                <a:ext uri="{AF507438-7753-43E0-B8FC-AC1667EBCBE1}">
                  <a14:hiddenEffects xmlns:a14="http://schemas.microsoft.com/office/drawing/2010/main">
                    <a:effectLst>
                      <a:outerShdw dist="107763" dir="18900000" algn="ctr" rotWithShape="0">
                        <a:srgbClr val="808080"/>
                      </a:outerShdw>
                    </a:effectLst>
                  </a14:hiddenEffects>
                </a:ext>
              </a:extLst>
            </p:spPr>
            <p:txBody>
              <a:bodyPr lIns="0" tIns="0" rIns="0" bIns="0"/>
              <a:lstStyle/>
              <a:p>
                <a:endParaRPr lang="zh-CN" altLang="en-US"/>
              </a:p>
            </p:txBody>
          </p:sp>
          <p:sp>
            <p:nvSpPr>
              <p:cNvPr id="26" name="Line 38"/>
              <p:cNvSpPr>
                <a:spLocks noChangeShapeType="1"/>
              </p:cNvSpPr>
              <p:nvPr/>
            </p:nvSpPr>
            <p:spPr bwMode="auto">
              <a:xfrm>
                <a:off x="5301" y="6353"/>
                <a:ext cx="180" cy="156"/>
              </a:xfrm>
              <a:prstGeom prst="line">
                <a:avLst/>
              </a:prstGeom>
              <a:noFill/>
              <a:ln w="19050">
                <a:solidFill>
                  <a:srgbClr val="000000"/>
                </a:solidFill>
                <a:round/>
              </a:ln>
              <a:effectLst/>
              <a:extLst>
                <a:ext uri="{AF507438-7753-43E0-B8FC-AC1667EBCBE1}">
                  <a14:hiddenEffects xmlns:a14="http://schemas.microsoft.com/office/drawing/2010/main">
                    <a:effectLst>
                      <a:outerShdw dist="107763" dir="18900000" algn="ctr" rotWithShape="0">
                        <a:srgbClr val="808080"/>
                      </a:outerShdw>
                    </a:effectLst>
                  </a14:hiddenEffects>
                </a:ext>
              </a:extLst>
            </p:spPr>
            <p:txBody>
              <a:bodyPr lIns="0" tIns="0" rIns="0" bIns="0"/>
              <a:lstStyle/>
              <a:p>
                <a:endParaRPr lang="zh-CN" altLang="en-US"/>
              </a:p>
            </p:txBody>
          </p:sp>
          <p:sp>
            <p:nvSpPr>
              <p:cNvPr id="27" name="Line 39"/>
              <p:cNvSpPr>
                <a:spLocks noChangeShapeType="1"/>
              </p:cNvSpPr>
              <p:nvPr/>
            </p:nvSpPr>
            <p:spPr bwMode="auto">
              <a:xfrm>
                <a:off x="5121" y="6509"/>
                <a:ext cx="0" cy="156"/>
              </a:xfrm>
              <a:prstGeom prst="line">
                <a:avLst/>
              </a:prstGeom>
              <a:noFill/>
              <a:ln w="19050">
                <a:solidFill>
                  <a:srgbClr val="000000"/>
                </a:solidFill>
                <a:round/>
              </a:ln>
              <a:effectLst/>
              <a:extLst>
                <a:ext uri="{AF507438-7753-43E0-B8FC-AC1667EBCBE1}">
                  <a14:hiddenEffects xmlns:a14="http://schemas.microsoft.com/office/drawing/2010/main">
                    <a:effectLst>
                      <a:outerShdw dist="107763" dir="18900000" algn="ctr" rotWithShape="0">
                        <a:srgbClr val="808080"/>
                      </a:outerShdw>
                    </a:effectLst>
                  </a14:hiddenEffects>
                </a:ext>
              </a:extLst>
            </p:spPr>
            <p:txBody>
              <a:bodyPr lIns="0" tIns="0" rIns="0" bIns="0"/>
              <a:lstStyle/>
              <a:p>
                <a:endParaRPr lang="zh-CN" altLang="en-US"/>
              </a:p>
            </p:txBody>
          </p:sp>
          <p:sp>
            <p:nvSpPr>
              <p:cNvPr id="28" name="Line 40"/>
              <p:cNvSpPr>
                <a:spLocks noChangeShapeType="1"/>
              </p:cNvSpPr>
              <p:nvPr/>
            </p:nvSpPr>
            <p:spPr bwMode="auto">
              <a:xfrm>
                <a:off x="5481" y="6509"/>
                <a:ext cx="0" cy="156"/>
              </a:xfrm>
              <a:prstGeom prst="line">
                <a:avLst/>
              </a:prstGeom>
              <a:noFill/>
              <a:ln w="19050">
                <a:solidFill>
                  <a:srgbClr val="000000"/>
                </a:solidFill>
                <a:round/>
              </a:ln>
              <a:effectLst/>
              <a:extLst>
                <a:ext uri="{AF507438-7753-43E0-B8FC-AC1667EBCBE1}">
                  <a14:hiddenEffects xmlns:a14="http://schemas.microsoft.com/office/drawing/2010/main">
                    <a:effectLst>
                      <a:outerShdw dist="107763" dir="18900000" algn="ctr" rotWithShape="0">
                        <a:srgbClr val="808080"/>
                      </a:outerShdw>
                    </a:effectLst>
                  </a14:hiddenEffects>
                </a:ext>
              </a:extLst>
            </p:spPr>
            <p:txBody>
              <a:bodyPr lIns="0" tIns="0" rIns="0" bIns="0"/>
              <a:lstStyle/>
              <a:p>
                <a:endParaRPr lang="zh-CN" altLang="en-US"/>
              </a:p>
            </p:txBody>
          </p:sp>
        </p:grpSp>
        <p:sp>
          <p:nvSpPr>
            <p:cNvPr id="12" name="Text Box 41"/>
            <p:cNvSpPr txBox="1">
              <a:spLocks noChangeArrowheads="1"/>
            </p:cNvSpPr>
            <p:nvPr/>
          </p:nvSpPr>
          <p:spPr bwMode="auto">
            <a:xfrm>
              <a:off x="1775" y="3371"/>
              <a:ext cx="1994" cy="317"/>
            </a:xfrm>
            <a:prstGeom prst="rect">
              <a:avLst/>
            </a:prstGeom>
            <a:solidFill>
              <a:schemeClr val="accent1"/>
            </a:solidFill>
            <a:ln w="19050">
              <a:solidFill>
                <a:srgbClr val="000000"/>
              </a:solidFill>
              <a:miter lim="800000"/>
            </a:ln>
            <a:effectLst/>
            <a:extLst>
              <a:ext uri="{AF507438-7753-43E0-B8FC-AC1667EBCBE1}">
                <a14:hiddenEffects xmlns:a14="http://schemas.microsoft.com/office/drawing/2010/main">
                  <a:effectLst>
                    <a:outerShdw dist="107763" dir="18900000" algn="ctr" rotWithShape="0">
                      <a:srgbClr val="808080"/>
                    </a:outerShdw>
                  </a:effectLst>
                </a14:hiddenEffects>
              </a:ext>
            </a:extLst>
          </p:spPr>
          <p:txBody>
            <a:bodyPr lIns="0" tIns="0" rIns="0" bIns="0"/>
            <a:lstStyle/>
            <a:p>
              <a:pPr algn="ctr"/>
              <a:r>
                <a:rPr lang="zh-CN" altLang="en-US" sz="2000">
                  <a:solidFill>
                    <a:srgbClr val="0000FF"/>
                  </a:solidFill>
                  <a:latin typeface="宋体" panose="02010600030101010101" pitchFamily="2" charset="-122"/>
                </a:rPr>
                <a:t>裸    机</a:t>
              </a:r>
              <a:endParaRPr lang="zh-CN" altLang="en-US" sz="2000">
                <a:solidFill>
                  <a:srgbClr val="0000FF"/>
                </a:solidFill>
              </a:endParaRPr>
            </a:p>
          </p:txBody>
        </p:sp>
        <p:grpSp>
          <p:nvGrpSpPr>
            <p:cNvPr id="13" name="Group 42"/>
            <p:cNvGrpSpPr/>
            <p:nvPr/>
          </p:nvGrpSpPr>
          <p:grpSpPr bwMode="auto">
            <a:xfrm>
              <a:off x="941" y="1644"/>
              <a:ext cx="824" cy="531"/>
              <a:chOff x="9180" y="6900"/>
              <a:chExt cx="900" cy="780"/>
            </a:xfrm>
          </p:grpSpPr>
          <p:sp>
            <p:nvSpPr>
              <p:cNvPr id="19" name="AutoShape 43"/>
              <p:cNvSpPr>
                <a:spLocks noChangeArrowheads="1"/>
              </p:cNvSpPr>
              <p:nvPr/>
            </p:nvSpPr>
            <p:spPr bwMode="auto">
              <a:xfrm>
                <a:off x="9180" y="6900"/>
                <a:ext cx="900" cy="780"/>
              </a:xfrm>
              <a:prstGeom prst="flowChartPunchedTape">
                <a:avLst/>
              </a:prstGeom>
              <a:solidFill>
                <a:srgbClr val="CCFF66"/>
              </a:solidFill>
              <a:ln w="9525">
                <a:solidFill>
                  <a:srgbClr val="000000"/>
                </a:solidFill>
                <a:miter lim="800000"/>
              </a:ln>
            </p:spPr>
            <p:txBody>
              <a:bodyPr/>
              <a:lstStyle/>
              <a:p>
                <a:endParaRPr lang="zh-CN" altLang="en-US"/>
              </a:p>
            </p:txBody>
          </p:sp>
          <p:sp>
            <p:nvSpPr>
              <p:cNvPr id="20" name="Text Box 44"/>
              <p:cNvSpPr txBox="1">
                <a:spLocks noChangeArrowheads="1"/>
              </p:cNvSpPr>
              <p:nvPr/>
            </p:nvSpPr>
            <p:spPr bwMode="auto">
              <a:xfrm>
                <a:off x="9180" y="7056"/>
                <a:ext cx="900" cy="379"/>
              </a:xfrm>
              <a:prstGeom prst="rect">
                <a:avLst/>
              </a:prstGeom>
              <a:solidFill>
                <a:srgbClr val="CCFF66"/>
              </a:solidFill>
              <a:ln>
                <a:noFill/>
              </a:ln>
              <a:effectLst/>
              <a:extLs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107763" dir="18900000" algn="ctr" rotWithShape="0">
                        <a:srgbClr val="808080"/>
                      </a:outerShdw>
                    </a:effectLst>
                  </a14:hiddenEffects>
                </a:ext>
              </a:extLst>
            </p:spPr>
            <p:txBody>
              <a:bodyPr lIns="0" tIns="0" rIns="0" bIns="0"/>
              <a:lstStyle/>
              <a:p>
                <a:pPr algn="ctr"/>
                <a:r>
                  <a:rPr lang="en-US" altLang="zh-CN" sz="2000">
                    <a:solidFill>
                      <a:srgbClr val="0000FF"/>
                    </a:solidFill>
                    <a:latin typeface="宋体" panose="02010600030101010101" pitchFamily="2" charset="-122"/>
                  </a:rPr>
                  <a:t> </a:t>
                </a:r>
                <a:r>
                  <a:rPr lang="zh-CN" altLang="en-US" sz="2000">
                    <a:solidFill>
                      <a:srgbClr val="0000FF"/>
                    </a:solidFill>
                    <a:latin typeface="宋体" panose="02010600030101010101" pitchFamily="2" charset="-122"/>
                  </a:rPr>
                  <a:t>应用程序</a:t>
                </a:r>
                <a:endParaRPr lang="zh-CN" altLang="en-US" sz="2000">
                  <a:solidFill>
                    <a:srgbClr val="0000FF"/>
                  </a:solidFill>
                </a:endParaRPr>
              </a:p>
            </p:txBody>
          </p:sp>
        </p:grpSp>
        <p:sp>
          <p:nvSpPr>
            <p:cNvPr id="14" name="Line 45"/>
            <p:cNvSpPr>
              <a:spLocks noChangeShapeType="1"/>
            </p:cNvSpPr>
            <p:nvPr/>
          </p:nvSpPr>
          <p:spPr bwMode="auto">
            <a:xfrm>
              <a:off x="1435" y="2042"/>
              <a:ext cx="0" cy="266"/>
            </a:xfrm>
            <a:prstGeom prst="line">
              <a:avLst/>
            </a:prstGeom>
            <a:noFill/>
            <a:ln w="19050">
              <a:solidFill>
                <a:srgbClr val="000000"/>
              </a:solidFill>
              <a:round/>
              <a:tailEnd type="triangle" w="med" len="med"/>
            </a:ln>
          </p:spPr>
          <p:txBody>
            <a:bodyPr/>
            <a:lstStyle/>
            <a:p>
              <a:endParaRPr lang="zh-CN" altLang="en-US"/>
            </a:p>
          </p:txBody>
        </p:sp>
        <p:sp>
          <p:nvSpPr>
            <p:cNvPr id="15" name="Line 46"/>
            <p:cNvSpPr>
              <a:spLocks noChangeShapeType="1"/>
            </p:cNvSpPr>
            <p:nvPr/>
          </p:nvSpPr>
          <p:spPr bwMode="auto">
            <a:xfrm flipH="1">
              <a:off x="1435" y="1378"/>
              <a:ext cx="988" cy="266"/>
            </a:xfrm>
            <a:prstGeom prst="line">
              <a:avLst/>
            </a:prstGeom>
            <a:noFill/>
            <a:ln w="19050">
              <a:solidFill>
                <a:srgbClr val="000000"/>
              </a:solidFill>
              <a:round/>
              <a:tailEnd type="triangle" w="med" len="med"/>
            </a:ln>
          </p:spPr>
          <p:txBody>
            <a:bodyPr/>
            <a:lstStyle/>
            <a:p>
              <a:endParaRPr lang="zh-CN" altLang="en-US"/>
            </a:p>
          </p:txBody>
        </p:sp>
        <p:sp>
          <p:nvSpPr>
            <p:cNvPr id="16" name="Text Box 47"/>
            <p:cNvSpPr txBox="1">
              <a:spLocks noChangeArrowheads="1"/>
            </p:cNvSpPr>
            <p:nvPr/>
          </p:nvSpPr>
          <p:spPr bwMode="auto">
            <a:xfrm>
              <a:off x="3442" y="2308"/>
              <a:ext cx="1451" cy="475"/>
            </a:xfrm>
            <a:prstGeom prst="rect">
              <a:avLst/>
            </a:prstGeom>
            <a:solidFill>
              <a:srgbClr val="CCFF66"/>
            </a:solidFill>
            <a:ln w="19050">
              <a:solidFill>
                <a:srgbClr val="000000"/>
              </a:solidFill>
              <a:miter lim="800000"/>
            </a:ln>
            <a:effectLst>
              <a:outerShdw dist="107763" dir="18900000" algn="ctr" rotWithShape="0">
                <a:srgbClr val="808080"/>
              </a:outerShdw>
            </a:effectLst>
          </p:spPr>
          <p:txBody>
            <a:bodyPr lIns="0" tIns="0" rIns="0" bIns="0"/>
            <a:lstStyle/>
            <a:p>
              <a:pPr algn="ctr"/>
              <a:r>
                <a:rPr lang="zh-CN" altLang="en-US" sz="2000">
                  <a:solidFill>
                    <a:srgbClr val="0000FF"/>
                  </a:solidFill>
                  <a:latin typeface="宋体" panose="02010600030101010101" pitchFamily="2" charset="-122"/>
                </a:rPr>
                <a:t>命令管理</a:t>
              </a:r>
            </a:p>
            <a:p>
              <a:pPr algn="ctr"/>
              <a:r>
                <a:rPr lang="en-US" altLang="zh-CN" sz="2000">
                  <a:solidFill>
                    <a:srgbClr val="0000FF"/>
                  </a:solidFill>
                  <a:latin typeface="宋体" panose="02010600030101010101" pitchFamily="2" charset="-122"/>
                </a:rPr>
                <a:t>(</a:t>
              </a:r>
              <a:r>
                <a:rPr lang="zh-CN" altLang="en-US" sz="2000">
                  <a:solidFill>
                    <a:srgbClr val="0000FF"/>
                  </a:solidFill>
                  <a:latin typeface="宋体" panose="02010600030101010101" pitchFamily="2" charset="-122"/>
                </a:rPr>
                <a:t>作业接口</a:t>
              </a:r>
              <a:r>
                <a:rPr lang="en-US" altLang="zh-CN" sz="2000">
                  <a:solidFill>
                    <a:srgbClr val="0000FF"/>
                  </a:solidFill>
                  <a:latin typeface="宋体" panose="02010600030101010101" pitchFamily="2" charset="-122"/>
                </a:rPr>
                <a:t>)</a:t>
              </a:r>
              <a:endParaRPr lang="en-US" altLang="zh-CN" sz="2000">
                <a:solidFill>
                  <a:srgbClr val="0000FF"/>
                </a:solidFill>
              </a:endParaRPr>
            </a:p>
          </p:txBody>
        </p:sp>
        <p:sp>
          <p:nvSpPr>
            <p:cNvPr id="17" name="Line 48"/>
            <p:cNvSpPr>
              <a:spLocks noChangeShapeType="1"/>
            </p:cNvSpPr>
            <p:nvPr/>
          </p:nvSpPr>
          <p:spPr bwMode="auto">
            <a:xfrm>
              <a:off x="4070" y="2042"/>
              <a:ext cx="0" cy="266"/>
            </a:xfrm>
            <a:prstGeom prst="line">
              <a:avLst/>
            </a:prstGeom>
            <a:noFill/>
            <a:ln w="19050">
              <a:solidFill>
                <a:srgbClr val="000000"/>
              </a:solidFill>
              <a:round/>
              <a:tailEnd type="triangle" w="med" len="med"/>
            </a:ln>
          </p:spPr>
          <p:txBody>
            <a:bodyPr/>
            <a:lstStyle/>
            <a:p>
              <a:endParaRPr lang="zh-CN" altLang="en-US"/>
            </a:p>
          </p:txBody>
        </p:sp>
        <p:sp>
          <p:nvSpPr>
            <p:cNvPr id="18" name="Line 49"/>
            <p:cNvSpPr>
              <a:spLocks noChangeShapeType="1"/>
            </p:cNvSpPr>
            <p:nvPr/>
          </p:nvSpPr>
          <p:spPr bwMode="auto">
            <a:xfrm>
              <a:off x="2917" y="1378"/>
              <a:ext cx="988" cy="266"/>
            </a:xfrm>
            <a:prstGeom prst="line">
              <a:avLst/>
            </a:prstGeom>
            <a:noFill/>
            <a:ln w="19050">
              <a:solidFill>
                <a:srgbClr val="000000"/>
              </a:solidFill>
              <a:round/>
              <a:tailEnd type="triangle" w="med" len="med"/>
            </a:ln>
          </p:spPr>
          <p:txBody>
            <a:bodyPr/>
            <a:lstStyle/>
            <a:p>
              <a:endParaRPr lang="zh-CN" altLang="en-US"/>
            </a:p>
          </p:txBody>
        </p:sp>
      </p:grpSp>
      <p:sp>
        <p:nvSpPr>
          <p:cNvPr id="3" name="日期占位符 2"/>
          <p:cNvSpPr>
            <a:spLocks noGrp="1"/>
          </p:cNvSpPr>
          <p:nvPr>
            <p:ph type="dt" sz="half" idx="10"/>
          </p:nvPr>
        </p:nvSpPr>
        <p:spPr/>
        <p:txBody>
          <a:bodyPr/>
          <a:lstStyle/>
          <a:p>
            <a:fld id="{73CABA92-8156-484C-B316-E678D1D400A1}" type="datetime1">
              <a:rPr lang="zh-CN" altLang="en-US" smtClean="0"/>
              <a:t>2019/9/23</a:t>
            </a:fld>
            <a:endParaRPr lang="zh-CN" altLang="en-US"/>
          </a:p>
        </p:txBody>
      </p:sp>
      <p:sp>
        <p:nvSpPr>
          <p:cNvPr id="29" name="灯片编号占位符 28"/>
          <p:cNvSpPr>
            <a:spLocks noGrp="1"/>
          </p:cNvSpPr>
          <p:nvPr>
            <p:ph type="sldNum" sz="quarter" idx="12"/>
          </p:nvPr>
        </p:nvSpPr>
        <p:spPr/>
        <p:txBody>
          <a:bodyPr/>
          <a:lstStyle/>
          <a:p>
            <a:fld id="{0C913308-F349-4B6D-A68A-DD1791B4A57B}" type="slidenum">
              <a:rPr lang="zh-CN" altLang="en-US" smtClean="0"/>
              <a:t>24</a:t>
            </a:fld>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操作系统提供的程序接口</a:t>
            </a:r>
            <a:r>
              <a:rPr lang="en-US" altLang="zh-CN" dirty="0"/>
              <a:t>(1)</a:t>
            </a:r>
            <a:endParaRPr lang="zh-CN" altLang="en-US" dirty="0"/>
          </a:p>
        </p:txBody>
      </p:sp>
      <p:sp>
        <p:nvSpPr>
          <p:cNvPr id="3" name="内容占位符 2"/>
          <p:cNvSpPr>
            <a:spLocks noGrp="1"/>
          </p:cNvSpPr>
          <p:nvPr>
            <p:ph idx="1"/>
          </p:nvPr>
        </p:nvSpPr>
        <p:spPr/>
        <p:txBody>
          <a:bodyPr/>
          <a:lstStyle/>
          <a:p>
            <a:r>
              <a:rPr lang="zh-CN" altLang="en-US" dirty="0"/>
              <a:t>什么是系统调用</a:t>
            </a:r>
            <a:r>
              <a:rPr lang="en-US" altLang="zh-CN" dirty="0"/>
              <a:t>(System Call)</a:t>
            </a:r>
            <a:r>
              <a:rPr lang="zh-CN" altLang="en-US" dirty="0"/>
              <a:t>？</a:t>
            </a:r>
            <a:endParaRPr lang="en-US" altLang="zh-CN" dirty="0"/>
          </a:p>
          <a:p>
            <a:pPr lvl="1"/>
            <a:r>
              <a:rPr lang="zh-CN" altLang="en-US" dirty="0">
                <a:solidFill>
                  <a:srgbClr val="FF0000"/>
                </a:solidFill>
              </a:rPr>
              <a:t>操作系统提供给用户程序调用的一组“特殊”接口 </a:t>
            </a:r>
            <a:r>
              <a:rPr lang="en-US" altLang="zh-CN" dirty="0">
                <a:solidFill>
                  <a:srgbClr val="FF0000"/>
                </a:solidFill>
              </a:rPr>
              <a:t>(</a:t>
            </a:r>
            <a:r>
              <a:rPr lang="zh-CN" altLang="en-US" dirty="0">
                <a:solidFill>
                  <a:srgbClr val="FF0000"/>
                </a:solidFill>
              </a:rPr>
              <a:t>用户程序与内核的中介</a:t>
            </a:r>
            <a:r>
              <a:rPr lang="en-US" altLang="zh-CN" dirty="0">
                <a:solidFill>
                  <a:srgbClr val="FF0000"/>
                </a:solidFill>
              </a:rPr>
              <a:t>)</a:t>
            </a:r>
          </a:p>
          <a:p>
            <a:pPr lvl="1"/>
            <a:r>
              <a:rPr lang="zh-CN" altLang="en-US" dirty="0"/>
              <a:t>用户程序可以通过这组“特殊”接口来获得操作系统内核提供的服务</a:t>
            </a:r>
            <a:endParaRPr lang="en-US" altLang="zh-C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3645024"/>
            <a:ext cx="5709021" cy="28803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日期占位符 3"/>
          <p:cNvSpPr>
            <a:spLocks noGrp="1"/>
          </p:cNvSpPr>
          <p:nvPr>
            <p:ph type="dt" sz="half" idx="10"/>
          </p:nvPr>
        </p:nvSpPr>
        <p:spPr/>
        <p:txBody>
          <a:bodyPr/>
          <a:lstStyle/>
          <a:p>
            <a:fld id="{F44186F9-C4CA-4EF7-B955-335310E19080}" type="datetime1">
              <a:rPr lang="zh-CN" altLang="en-US" smtClean="0"/>
              <a:t>2019/9/23</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25</a:t>
            </a:fld>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操作系统提供的程序接口 </a:t>
            </a:r>
            <a:r>
              <a:rPr lang="en-US" altLang="zh-CN" dirty="0"/>
              <a:t>(2)</a:t>
            </a:r>
            <a:endParaRPr lang="zh-CN" altLang="en-US" dirty="0"/>
          </a:p>
        </p:txBody>
      </p:sp>
      <p:sp>
        <p:nvSpPr>
          <p:cNvPr id="3" name="内容占位符 2"/>
          <p:cNvSpPr>
            <a:spLocks noGrp="1"/>
          </p:cNvSpPr>
          <p:nvPr>
            <p:ph idx="1"/>
          </p:nvPr>
        </p:nvSpPr>
        <p:spPr/>
        <p:txBody>
          <a:bodyPr/>
          <a:lstStyle/>
          <a:p>
            <a:r>
              <a:rPr lang="zh-CN" altLang="en-US" dirty="0"/>
              <a:t>系统调用的作用</a:t>
            </a:r>
            <a:endParaRPr lang="en-US" altLang="zh-CN" dirty="0"/>
          </a:p>
          <a:p>
            <a:pPr lvl="1"/>
            <a:r>
              <a:rPr lang="zh-CN" altLang="en-US" dirty="0"/>
              <a:t>封装抽象资源，方便用户使用</a:t>
            </a:r>
            <a:endParaRPr lang="en-US" altLang="zh-CN" dirty="0"/>
          </a:p>
          <a:p>
            <a:pPr lvl="2"/>
            <a:r>
              <a:rPr lang="zh-CN" altLang="en-US" dirty="0"/>
              <a:t>内核服务很复杂，但接口相对简单</a:t>
            </a:r>
            <a:endParaRPr lang="en-US" altLang="zh-CN" dirty="0"/>
          </a:p>
          <a:p>
            <a:pPr lvl="1"/>
            <a:r>
              <a:rPr lang="zh-CN" altLang="en-US" dirty="0"/>
              <a:t>保护系统安全</a:t>
            </a:r>
            <a:endParaRPr lang="en-US" altLang="zh-CN" dirty="0"/>
          </a:p>
          <a:p>
            <a:pPr lvl="2"/>
            <a:r>
              <a:rPr lang="zh-CN" altLang="en-US" dirty="0"/>
              <a:t>用户程序访问内核的唯一合法途径</a:t>
            </a:r>
            <a:endParaRPr lang="en-US" altLang="zh-CN" dirty="0"/>
          </a:p>
          <a:p>
            <a:pPr lvl="2"/>
            <a:r>
              <a:rPr lang="zh-CN" altLang="en-US" dirty="0"/>
              <a:t>内核可基于权限和规则对资源访问进行裁决，保证系统的安全性</a:t>
            </a:r>
            <a:endParaRPr lang="en-US" altLang="zh-CN"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4365104"/>
            <a:ext cx="5904656" cy="23042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日期占位符 4"/>
          <p:cNvSpPr>
            <a:spLocks noGrp="1"/>
          </p:cNvSpPr>
          <p:nvPr>
            <p:ph type="dt" sz="half" idx="10"/>
          </p:nvPr>
        </p:nvSpPr>
        <p:spPr/>
        <p:txBody>
          <a:bodyPr/>
          <a:lstStyle/>
          <a:p>
            <a:fld id="{221C1F4C-25BE-4F19-8407-30D366E88B4D}" type="datetime1">
              <a:rPr lang="zh-CN" altLang="en-US" smtClean="0"/>
              <a:t>2019/9/23</a:t>
            </a:fld>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26</a:t>
            </a:fld>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操作系统提供的程序接口 </a:t>
            </a:r>
            <a:r>
              <a:rPr lang="en-US" altLang="zh-CN" dirty="0"/>
              <a:t>(3)</a:t>
            </a:r>
            <a:endParaRPr lang="zh-CN" altLang="en-US" dirty="0"/>
          </a:p>
        </p:txBody>
      </p:sp>
      <p:sp>
        <p:nvSpPr>
          <p:cNvPr id="3" name="内容占位符 2"/>
          <p:cNvSpPr>
            <a:spLocks noGrp="1"/>
          </p:cNvSpPr>
          <p:nvPr>
            <p:ph idx="1"/>
          </p:nvPr>
        </p:nvSpPr>
        <p:spPr/>
        <p:txBody>
          <a:bodyPr/>
          <a:lstStyle/>
          <a:p>
            <a:r>
              <a:rPr lang="zh-CN" altLang="en-US" dirty="0"/>
              <a:t>系统调用的再抽象</a:t>
            </a:r>
            <a:endParaRPr lang="en-US" altLang="zh-CN" dirty="0"/>
          </a:p>
          <a:p>
            <a:pPr lvl="1"/>
            <a:r>
              <a:rPr lang="zh-CN" altLang="en-US" dirty="0"/>
              <a:t>系统调用接口仍然不够简单</a:t>
            </a:r>
            <a:endParaRPr lang="en-US" altLang="zh-CN" dirty="0"/>
          </a:p>
          <a:p>
            <a:pPr lvl="1"/>
            <a:r>
              <a:rPr lang="zh-CN" altLang="en-US" dirty="0"/>
              <a:t>无法跨平台</a:t>
            </a:r>
            <a:endParaRPr lang="en-US" altLang="zh-CN" dirty="0"/>
          </a:p>
          <a:p>
            <a:pPr lvl="1"/>
            <a:r>
              <a:rPr lang="en-US" altLang="zh-CN" dirty="0"/>
              <a:t>POSIX(Portable Operating System Interface for Computer Environment)</a:t>
            </a:r>
            <a:r>
              <a:rPr lang="zh-CN" altLang="en-US" dirty="0"/>
              <a:t>标准 </a:t>
            </a:r>
            <a:endParaRPr lang="en-US" altLang="zh-CN" dirty="0"/>
          </a:p>
          <a:p>
            <a:pPr lvl="1"/>
            <a:endParaRPr lang="en-US" altLang="zh-CN" dirty="0"/>
          </a:p>
          <a:p>
            <a:r>
              <a:rPr lang="zh-CN" altLang="en-US" dirty="0"/>
              <a:t>语言函数库</a:t>
            </a:r>
            <a:r>
              <a:rPr lang="en-US" altLang="zh-CN" dirty="0"/>
              <a:t>(API)</a:t>
            </a:r>
            <a:r>
              <a:rPr lang="zh-CN" altLang="en-US" dirty="0"/>
              <a:t>： </a:t>
            </a:r>
            <a:r>
              <a:rPr lang="en-US" altLang="zh-CN" dirty="0" err="1"/>
              <a:t>glibc</a:t>
            </a:r>
            <a:r>
              <a:rPr lang="zh-CN" altLang="en-US" dirty="0"/>
              <a:t>、</a:t>
            </a:r>
            <a:r>
              <a:rPr lang="en-US" altLang="zh-CN" dirty="0" err="1"/>
              <a:t>libc</a:t>
            </a:r>
            <a:endParaRPr lang="en-US" altLang="zh-CN" dirty="0"/>
          </a:p>
          <a:p>
            <a:pPr lvl="1"/>
            <a:r>
              <a:rPr lang="zh-CN" altLang="en-US" dirty="0"/>
              <a:t>对系统调用的再封装</a:t>
            </a:r>
            <a:endParaRPr lang="en-US" altLang="zh-CN" dirty="0"/>
          </a:p>
          <a:p>
            <a:pPr lvl="1"/>
            <a:r>
              <a:rPr lang="zh-CN" altLang="en-US" dirty="0"/>
              <a:t>高级语言</a:t>
            </a:r>
          </a:p>
          <a:p>
            <a:endParaRPr lang="zh-CN" altLang="en-US" dirty="0"/>
          </a:p>
        </p:txBody>
      </p:sp>
      <p:sp>
        <p:nvSpPr>
          <p:cNvPr id="4" name="日期占位符 3"/>
          <p:cNvSpPr>
            <a:spLocks noGrp="1"/>
          </p:cNvSpPr>
          <p:nvPr>
            <p:ph type="dt" sz="half" idx="10"/>
          </p:nvPr>
        </p:nvSpPr>
        <p:spPr/>
        <p:txBody>
          <a:bodyPr/>
          <a:lstStyle/>
          <a:p>
            <a:fld id="{FCC489FE-EF95-4745-84D4-45C095B565AE}" type="datetime1">
              <a:rPr lang="zh-CN" altLang="en-US" smtClean="0"/>
              <a:t>2019/9/23</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27</a:t>
            </a:fld>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7128ED6-41AD-497A-949D-7FB96AAFFDD4}"/>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35480957-1D79-4D6C-9579-071C8D425D9D}"/>
              </a:ext>
            </a:extLst>
          </p:cNvPr>
          <p:cNvSpPr>
            <a:spLocks noGrp="1"/>
          </p:cNvSpPr>
          <p:nvPr>
            <p:ph idx="1"/>
          </p:nvPr>
        </p:nvSpPr>
        <p:spPr/>
        <p:txBody>
          <a:bodyPr/>
          <a:lstStyle/>
          <a:p>
            <a:endParaRPr lang="zh-TW" altLang="en-US"/>
          </a:p>
        </p:txBody>
      </p:sp>
      <p:sp>
        <p:nvSpPr>
          <p:cNvPr id="4" name="日期版面配置區 3">
            <a:extLst>
              <a:ext uri="{FF2B5EF4-FFF2-40B4-BE49-F238E27FC236}">
                <a16:creationId xmlns:a16="http://schemas.microsoft.com/office/drawing/2014/main" id="{97DE55BD-AC1B-4FE8-8184-E1F6B9890219}"/>
              </a:ext>
            </a:extLst>
          </p:cNvPr>
          <p:cNvSpPr>
            <a:spLocks noGrp="1"/>
          </p:cNvSpPr>
          <p:nvPr>
            <p:ph type="dt" sz="half" idx="10"/>
          </p:nvPr>
        </p:nvSpPr>
        <p:spPr/>
        <p:txBody>
          <a:bodyPr/>
          <a:lstStyle/>
          <a:p>
            <a:fld id="{5AC8EB17-5290-4DBE-B95A-78F7652B1597}" type="datetime1">
              <a:rPr lang="zh-CN" altLang="en-US" smtClean="0"/>
              <a:t>2019/9/23</a:t>
            </a:fld>
            <a:endParaRPr lang="zh-CN" altLang="en-US"/>
          </a:p>
        </p:txBody>
      </p:sp>
      <p:sp>
        <p:nvSpPr>
          <p:cNvPr id="5" name="投影片編號版面配置區 4">
            <a:extLst>
              <a:ext uri="{FF2B5EF4-FFF2-40B4-BE49-F238E27FC236}">
                <a16:creationId xmlns:a16="http://schemas.microsoft.com/office/drawing/2014/main" id="{486C9804-F653-4BA6-A8FC-F5A693CBAA0B}"/>
              </a:ext>
            </a:extLst>
          </p:cNvPr>
          <p:cNvSpPr>
            <a:spLocks noGrp="1"/>
          </p:cNvSpPr>
          <p:nvPr>
            <p:ph type="sldNum" sz="quarter" idx="12"/>
          </p:nvPr>
        </p:nvSpPr>
        <p:spPr/>
        <p:txBody>
          <a:bodyPr/>
          <a:lstStyle/>
          <a:p>
            <a:fld id="{0C913308-F349-4B6D-A68A-DD1791B4A57B}" type="slidenum">
              <a:rPr lang="zh-CN" altLang="en-US" smtClean="0"/>
              <a:t>28</a:t>
            </a:fld>
            <a:endParaRPr lang="zh-CN" altLang="en-US"/>
          </a:p>
        </p:txBody>
      </p:sp>
      <p:pic>
        <p:nvPicPr>
          <p:cNvPr id="6" name="Picture 2">
            <a:extLst>
              <a:ext uri="{FF2B5EF4-FFF2-40B4-BE49-F238E27FC236}">
                <a16:creationId xmlns:a16="http://schemas.microsoft.com/office/drawing/2014/main" id="{EE028EC1-C806-456A-A77D-BB7CBCF2EC7E}"/>
              </a:ext>
            </a:extLst>
          </p:cNvPr>
          <p:cNvPicPr>
            <a:picLocks noChangeAspect="1" noChangeArrowheads="1"/>
          </p:cNvPicPr>
          <p:nvPr/>
        </p:nvPicPr>
        <p:blipFill>
          <a:blip r:embed="rId2"/>
          <a:srcRect/>
          <a:stretch>
            <a:fillRect/>
          </a:stretch>
        </p:blipFill>
        <p:spPr bwMode="auto">
          <a:xfrm>
            <a:off x="454058" y="2204864"/>
            <a:ext cx="8206839" cy="3416045"/>
          </a:xfrm>
          <a:prstGeom prst="rect">
            <a:avLst/>
          </a:prstGeom>
          <a:noFill/>
          <a:ln w="9525">
            <a:noFill/>
            <a:miter lim="800000"/>
            <a:headEnd/>
            <a:tailEnd/>
          </a:ln>
          <a:effectLst/>
        </p:spPr>
      </p:pic>
    </p:spTree>
    <p:extLst>
      <p:ext uri="{BB962C8B-B14F-4D97-AF65-F5344CB8AC3E}">
        <p14:creationId xmlns:p14="http://schemas.microsoft.com/office/powerpoint/2010/main" val="3778712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操作系统提供的程序接口 </a:t>
            </a:r>
            <a:r>
              <a:rPr lang="en-US" altLang="zh-CN" dirty="0"/>
              <a:t>(4)</a:t>
            </a:r>
            <a:endParaRPr lang="zh-CN" altLang="en-US" dirty="0"/>
          </a:p>
        </p:txBody>
      </p:sp>
      <p:sp>
        <p:nvSpPr>
          <p:cNvPr id="3" name="内容占位符 2"/>
          <p:cNvSpPr>
            <a:spLocks noGrp="1"/>
          </p:cNvSpPr>
          <p:nvPr>
            <p:ph idx="1"/>
          </p:nvPr>
        </p:nvSpPr>
        <p:spPr/>
        <p:txBody>
          <a:bodyPr/>
          <a:lstStyle/>
          <a:p>
            <a:r>
              <a:rPr lang="zh-CN" altLang="en-US" dirty="0"/>
              <a:t>应用程序、库函数、系统调用的调用关系链</a:t>
            </a:r>
          </a:p>
        </p:txBody>
      </p:sp>
      <p:sp>
        <p:nvSpPr>
          <p:cNvPr id="21" name="Rectangle 3"/>
          <p:cNvSpPr txBox="1">
            <a:spLocks noChangeArrowheads="1"/>
          </p:cNvSpPr>
          <p:nvPr/>
        </p:nvSpPr>
        <p:spPr>
          <a:xfrm>
            <a:off x="755650" y="1720552"/>
            <a:ext cx="7777163" cy="4876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华文新魏" pitchFamily="2" charset="-122"/>
                <a:ea typeface="华文新魏" pitchFamily="2"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华文新魏" pitchFamily="2" charset="-122"/>
                <a:ea typeface="华文新魏" pitchFamily="2"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华文新魏" pitchFamily="2" charset="-122"/>
                <a:ea typeface="华文新魏" pitchFamily="2"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华文新魏" pitchFamily="2" charset="-122"/>
                <a:ea typeface="华文新魏" pitchFamily="2"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华文新魏" pitchFamily="2" charset="-122"/>
                <a:ea typeface="华文新魏" pitchFamily="2"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Tx/>
              <a:buNone/>
            </a:pPr>
            <a:endParaRPr lang="en-US" altLang="zh-CN" sz="4000"/>
          </a:p>
          <a:p>
            <a:endParaRPr lang="en-US" altLang="zh-CN" sz="4000"/>
          </a:p>
        </p:txBody>
      </p:sp>
      <p:grpSp>
        <p:nvGrpSpPr>
          <p:cNvPr id="22" name="Group 22"/>
          <p:cNvGrpSpPr/>
          <p:nvPr/>
        </p:nvGrpSpPr>
        <p:grpSpPr bwMode="auto">
          <a:xfrm>
            <a:off x="1187450" y="1917402"/>
            <a:ext cx="6342063" cy="4608513"/>
            <a:chOff x="748" y="1026"/>
            <a:chExt cx="3995" cy="2903"/>
          </a:xfrm>
        </p:grpSpPr>
        <p:sp>
          <p:nvSpPr>
            <p:cNvPr id="23" name="Text Box 5"/>
            <p:cNvSpPr txBox="1">
              <a:spLocks noChangeArrowheads="1"/>
            </p:cNvSpPr>
            <p:nvPr/>
          </p:nvSpPr>
          <p:spPr bwMode="auto">
            <a:xfrm>
              <a:off x="2253" y="1026"/>
              <a:ext cx="1291" cy="335"/>
            </a:xfrm>
            <a:prstGeom prst="rect">
              <a:avLst/>
            </a:prstGeom>
            <a:solidFill>
              <a:srgbClr val="FFCC00"/>
            </a:solidFill>
            <a:ln w="9525">
              <a:solidFill>
                <a:srgbClr val="000000"/>
              </a:solidFill>
              <a:miter lim="800000"/>
            </a:ln>
            <a:effectLst>
              <a:outerShdw dist="107763" dir="18900000" algn="ctr" rotWithShape="0">
                <a:srgbClr val="808080"/>
              </a:outerShdw>
            </a:effectLst>
          </p:spPr>
          <p:txBody>
            <a:bodyPr/>
            <a:lstStyle/>
            <a:p>
              <a:pPr algn="just"/>
              <a:r>
                <a:rPr lang="zh-CN" altLang="en-US" sz="1800">
                  <a:solidFill>
                    <a:srgbClr val="0000FF"/>
                  </a:solidFill>
                  <a:latin typeface="华文新魏" pitchFamily="2" charset="-122"/>
                  <a:ea typeface="华文新魏" pitchFamily="2" charset="-122"/>
                </a:rPr>
                <a:t>调用</a:t>
              </a:r>
              <a:r>
                <a:rPr lang="en-US" altLang="zh-CN" sz="1800">
                  <a:solidFill>
                    <a:srgbClr val="0000FF"/>
                  </a:solidFill>
                  <a:latin typeface="华文新魏" pitchFamily="2" charset="-122"/>
                  <a:ea typeface="华文新魏" pitchFamily="2" charset="-122"/>
                </a:rPr>
                <a:t>fprintf( )</a:t>
              </a:r>
            </a:p>
          </p:txBody>
        </p:sp>
        <p:sp>
          <p:nvSpPr>
            <p:cNvPr id="24" name="Text Box 6"/>
            <p:cNvSpPr txBox="1">
              <a:spLocks noChangeArrowheads="1"/>
            </p:cNvSpPr>
            <p:nvPr/>
          </p:nvSpPr>
          <p:spPr bwMode="auto">
            <a:xfrm>
              <a:off x="1014" y="1137"/>
              <a:ext cx="959" cy="343"/>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a:solidFill>
                    <a:srgbClr val="0000FF"/>
                  </a:solidFill>
                  <a:latin typeface="华文新魏" pitchFamily="2" charset="-122"/>
                  <a:ea typeface="华文新魏" pitchFamily="2" charset="-122"/>
                </a:rPr>
                <a:t>应用程序</a:t>
              </a:r>
            </a:p>
          </p:txBody>
        </p:sp>
        <p:sp>
          <p:nvSpPr>
            <p:cNvPr id="25" name="Text Box 7"/>
            <p:cNvSpPr txBox="1">
              <a:spLocks noChangeArrowheads="1"/>
            </p:cNvSpPr>
            <p:nvPr/>
          </p:nvSpPr>
          <p:spPr bwMode="auto">
            <a:xfrm>
              <a:off x="881" y="2366"/>
              <a:ext cx="820" cy="293"/>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a:solidFill>
                    <a:srgbClr val="0000FF"/>
                  </a:solidFill>
                  <a:latin typeface="华文新魏" pitchFamily="2" charset="-122"/>
                  <a:ea typeface="华文新魏" pitchFamily="2" charset="-122"/>
                </a:rPr>
                <a:t>C</a:t>
              </a:r>
              <a:r>
                <a:rPr lang="zh-CN" altLang="en-US">
                  <a:solidFill>
                    <a:srgbClr val="0000FF"/>
                  </a:solidFill>
                  <a:latin typeface="华文新魏" pitchFamily="2" charset="-122"/>
                  <a:ea typeface="华文新魏" pitchFamily="2" charset="-122"/>
                </a:rPr>
                <a:t>函数库</a:t>
              </a:r>
            </a:p>
          </p:txBody>
        </p:sp>
        <p:sp>
          <p:nvSpPr>
            <p:cNvPr id="26" name="Text Box 8"/>
            <p:cNvSpPr txBox="1">
              <a:spLocks noChangeArrowheads="1"/>
            </p:cNvSpPr>
            <p:nvPr/>
          </p:nvSpPr>
          <p:spPr bwMode="auto">
            <a:xfrm>
              <a:off x="881" y="3370"/>
              <a:ext cx="774" cy="28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a:solidFill>
                    <a:srgbClr val="0000FF"/>
                  </a:solidFill>
                  <a:latin typeface="华文新魏" pitchFamily="2" charset="-122"/>
                  <a:ea typeface="华文新魏" pitchFamily="2" charset="-122"/>
                </a:rPr>
                <a:t>内核</a:t>
              </a:r>
            </a:p>
          </p:txBody>
        </p:sp>
        <p:sp>
          <p:nvSpPr>
            <p:cNvPr id="27" name="Line 9"/>
            <p:cNvSpPr>
              <a:spLocks noChangeShapeType="1"/>
            </p:cNvSpPr>
            <p:nvPr/>
          </p:nvSpPr>
          <p:spPr bwMode="auto">
            <a:xfrm>
              <a:off x="748" y="3035"/>
              <a:ext cx="3995"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8" name="AutoShape 10"/>
            <p:cNvSpPr>
              <a:spLocks noChangeArrowheads="1"/>
            </p:cNvSpPr>
            <p:nvPr/>
          </p:nvSpPr>
          <p:spPr bwMode="auto">
            <a:xfrm>
              <a:off x="2080" y="1472"/>
              <a:ext cx="1433" cy="1452"/>
            </a:xfrm>
            <a:prstGeom prst="can">
              <a:avLst>
                <a:gd name="adj" fmla="val 25331"/>
              </a:avLst>
            </a:prstGeom>
            <a:solidFill>
              <a:srgbClr val="FFCC00"/>
            </a:solidFill>
            <a:ln w="9525">
              <a:solidFill>
                <a:srgbClr val="000000"/>
              </a:solidFill>
              <a:round/>
            </a:ln>
            <a:effectLst>
              <a:outerShdw dist="107763" dir="18900000" algn="ctr" rotWithShape="0">
                <a:srgbClr val="808080"/>
              </a:outerShdw>
            </a:effectLst>
          </p:spPr>
          <p:txBody>
            <a:bodyPr/>
            <a:lstStyle/>
            <a:p>
              <a:endParaRPr lang="zh-CN" altLang="en-US"/>
            </a:p>
          </p:txBody>
        </p:sp>
        <p:sp>
          <p:nvSpPr>
            <p:cNvPr id="29" name="Text Box 11"/>
            <p:cNvSpPr txBox="1">
              <a:spLocks noChangeArrowheads="1"/>
            </p:cNvSpPr>
            <p:nvPr/>
          </p:nvSpPr>
          <p:spPr bwMode="auto">
            <a:xfrm>
              <a:off x="1813" y="3148"/>
              <a:ext cx="1731" cy="335"/>
            </a:xfrm>
            <a:prstGeom prst="rect">
              <a:avLst/>
            </a:prstGeom>
            <a:solidFill>
              <a:schemeClr val="accent1"/>
            </a:solidFill>
            <a:ln w="9525">
              <a:solidFill>
                <a:srgbClr val="006600"/>
              </a:solidFill>
              <a:miter lim="800000"/>
            </a:ln>
            <a:effectLst>
              <a:outerShdw dist="107763" dir="18900000" algn="ctr" rotWithShape="0">
                <a:srgbClr val="808080"/>
              </a:outerShdw>
            </a:effectLst>
          </p:spPr>
          <p:txBody>
            <a:bodyPr/>
            <a:lstStyle/>
            <a:p>
              <a:pPr algn="just"/>
              <a:r>
                <a:rPr lang="zh-CN" altLang="en-US">
                  <a:solidFill>
                    <a:srgbClr val="0000FF"/>
                  </a:solidFill>
                  <a:latin typeface="华文新魏" pitchFamily="2" charset="-122"/>
                  <a:ea typeface="华文新魏" pitchFamily="2" charset="-122"/>
                </a:rPr>
                <a:t>系统调用处理程序</a:t>
              </a:r>
            </a:p>
          </p:txBody>
        </p:sp>
        <p:sp>
          <p:nvSpPr>
            <p:cNvPr id="30" name="Text Box 12"/>
            <p:cNvSpPr txBox="1">
              <a:spLocks noChangeArrowheads="1"/>
            </p:cNvSpPr>
            <p:nvPr/>
          </p:nvSpPr>
          <p:spPr bwMode="auto">
            <a:xfrm>
              <a:off x="2120" y="1919"/>
              <a:ext cx="1304" cy="831"/>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800" dirty="0">
                  <a:solidFill>
                    <a:srgbClr val="0000FF"/>
                  </a:solidFill>
                  <a:latin typeface="华文新魏" pitchFamily="2" charset="-122"/>
                  <a:ea typeface="华文新魏" pitchFamily="2" charset="-122"/>
                </a:rPr>
                <a:t>C</a:t>
              </a:r>
              <a:r>
                <a:rPr lang="zh-CN" altLang="en-US" sz="1800" dirty="0">
                  <a:solidFill>
                    <a:srgbClr val="0000FF"/>
                  </a:solidFill>
                  <a:latin typeface="华文新魏" pitchFamily="2" charset="-122"/>
                  <a:ea typeface="华文新魏" pitchFamily="2" charset="-122"/>
                </a:rPr>
                <a:t>库中的</a:t>
              </a:r>
              <a:r>
                <a:rPr lang="en-US" altLang="zh-CN" sz="1800" dirty="0" err="1">
                  <a:solidFill>
                    <a:srgbClr val="0000FF"/>
                  </a:solidFill>
                  <a:latin typeface="华文新魏" pitchFamily="2" charset="-122"/>
                  <a:ea typeface="华文新魏" pitchFamily="2" charset="-122"/>
                </a:rPr>
                <a:t>fprintf</a:t>
              </a:r>
              <a:r>
                <a:rPr lang="en-US" altLang="zh-CN" sz="1800" dirty="0">
                  <a:solidFill>
                    <a:srgbClr val="0000FF"/>
                  </a:solidFill>
                  <a:latin typeface="华文新魏" pitchFamily="2" charset="-122"/>
                  <a:ea typeface="华文新魏" pitchFamily="2" charset="-122"/>
                </a:rPr>
                <a:t>( )</a:t>
              </a:r>
            </a:p>
            <a:p>
              <a:pPr algn="just"/>
              <a:r>
                <a:rPr lang="zh-CN" altLang="en-US" sz="1800" dirty="0">
                  <a:solidFill>
                    <a:srgbClr val="0000FF"/>
                  </a:solidFill>
                  <a:latin typeface="华文新魏" pitchFamily="2" charset="-122"/>
                  <a:ea typeface="华文新魏" pitchFamily="2" charset="-122"/>
                </a:rPr>
                <a:t>封装程序</a:t>
              </a:r>
            </a:p>
            <a:p>
              <a:pPr algn="just"/>
              <a:r>
                <a:rPr lang="en-US" altLang="zh-CN" sz="1800" dirty="0">
                  <a:solidFill>
                    <a:srgbClr val="0000FF"/>
                  </a:solidFill>
                  <a:latin typeface="华文新魏" pitchFamily="2" charset="-122"/>
                  <a:ea typeface="华文新魏" pitchFamily="2" charset="-122"/>
                </a:rPr>
                <a:t>C</a:t>
              </a:r>
              <a:r>
                <a:rPr lang="zh-CN" altLang="en-US" sz="1800" dirty="0">
                  <a:solidFill>
                    <a:srgbClr val="0000FF"/>
                  </a:solidFill>
                  <a:latin typeface="华文新魏" pitchFamily="2" charset="-122"/>
                  <a:ea typeface="华文新魏" pitchFamily="2" charset="-122"/>
                </a:rPr>
                <a:t>库中的</a:t>
              </a:r>
              <a:r>
                <a:rPr lang="en-US" altLang="zh-CN" sz="1800" dirty="0">
                  <a:solidFill>
                    <a:srgbClr val="0000FF"/>
                  </a:solidFill>
                  <a:latin typeface="华文新魏" pitchFamily="2" charset="-122"/>
                  <a:ea typeface="华文新魏" pitchFamily="2" charset="-122"/>
                </a:rPr>
                <a:t>write( ) </a:t>
              </a:r>
              <a:r>
                <a:rPr lang="zh-CN" altLang="en-US" sz="1800" dirty="0">
                  <a:solidFill>
                    <a:srgbClr val="0000FF"/>
                  </a:solidFill>
                  <a:latin typeface="华文新魏" pitchFamily="2" charset="-122"/>
                  <a:ea typeface="华文新魏" pitchFamily="2" charset="-122"/>
                </a:rPr>
                <a:t>封装程序</a:t>
              </a:r>
            </a:p>
            <a:p>
              <a:endParaRPr lang="en-US" altLang="zh-CN" sz="1800" dirty="0">
                <a:solidFill>
                  <a:srgbClr val="0000FF"/>
                </a:solidFill>
                <a:latin typeface="华文新魏" pitchFamily="2" charset="-122"/>
                <a:ea typeface="华文新魏" pitchFamily="2" charset="-122"/>
              </a:endParaRPr>
            </a:p>
          </p:txBody>
        </p:sp>
        <p:sp>
          <p:nvSpPr>
            <p:cNvPr id="31" name="Text Box 13"/>
            <p:cNvSpPr txBox="1">
              <a:spLocks noChangeArrowheads="1"/>
            </p:cNvSpPr>
            <p:nvPr/>
          </p:nvSpPr>
          <p:spPr bwMode="auto">
            <a:xfrm>
              <a:off x="3944" y="2589"/>
              <a:ext cx="799" cy="335"/>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a:solidFill>
                    <a:srgbClr val="0000FF"/>
                  </a:solidFill>
                  <a:latin typeface="华文新魏" pitchFamily="2" charset="-122"/>
                  <a:ea typeface="华文新魏" pitchFamily="2" charset="-122"/>
                </a:rPr>
                <a:t>用户态</a:t>
              </a:r>
            </a:p>
          </p:txBody>
        </p:sp>
        <p:sp>
          <p:nvSpPr>
            <p:cNvPr id="32" name="Text Box 14"/>
            <p:cNvSpPr txBox="1">
              <a:spLocks noChangeArrowheads="1"/>
            </p:cNvSpPr>
            <p:nvPr/>
          </p:nvSpPr>
          <p:spPr bwMode="auto">
            <a:xfrm>
              <a:off x="3944" y="3148"/>
              <a:ext cx="799" cy="33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a:solidFill>
                    <a:srgbClr val="0000FF"/>
                  </a:solidFill>
                  <a:latin typeface="华文新魏" pitchFamily="2" charset="-122"/>
                  <a:ea typeface="华文新魏" pitchFamily="2" charset="-122"/>
                </a:rPr>
                <a:t>核心态</a:t>
              </a:r>
            </a:p>
          </p:txBody>
        </p:sp>
        <p:sp>
          <p:nvSpPr>
            <p:cNvPr id="33" name="AutoShape 15"/>
            <p:cNvSpPr>
              <a:spLocks noChangeArrowheads="1"/>
            </p:cNvSpPr>
            <p:nvPr/>
          </p:nvSpPr>
          <p:spPr bwMode="auto">
            <a:xfrm>
              <a:off x="3544" y="1026"/>
              <a:ext cx="267" cy="1005"/>
            </a:xfrm>
            <a:prstGeom prst="curvedLeftArrow">
              <a:avLst>
                <a:gd name="adj1" fmla="val 106265"/>
                <a:gd name="adj2" fmla="val 181545"/>
                <a:gd name="adj3" fmla="val 33333"/>
              </a:avLst>
            </a:prstGeom>
            <a:solidFill>
              <a:srgbClr val="CCFF66"/>
            </a:solidFill>
            <a:ln w="9525">
              <a:solidFill>
                <a:srgbClr val="000000"/>
              </a:solidFill>
              <a:miter lim="800000"/>
            </a:ln>
          </p:spPr>
          <p:txBody>
            <a:bodyPr/>
            <a:lstStyle/>
            <a:p>
              <a:endParaRPr lang="zh-CN" altLang="en-US"/>
            </a:p>
          </p:txBody>
        </p:sp>
        <p:sp>
          <p:nvSpPr>
            <p:cNvPr id="34" name="AutoShape 16"/>
            <p:cNvSpPr>
              <a:spLocks noChangeArrowheads="1"/>
            </p:cNvSpPr>
            <p:nvPr/>
          </p:nvSpPr>
          <p:spPr bwMode="auto">
            <a:xfrm>
              <a:off x="3544" y="1919"/>
              <a:ext cx="134" cy="670"/>
            </a:xfrm>
            <a:prstGeom prst="curvedLeftArrow">
              <a:avLst>
                <a:gd name="adj1" fmla="val 100000"/>
                <a:gd name="adj2" fmla="val 200000"/>
                <a:gd name="adj3" fmla="val 33333"/>
              </a:avLst>
            </a:prstGeom>
            <a:solidFill>
              <a:srgbClr val="CCFF66"/>
            </a:solidFill>
            <a:ln w="9525">
              <a:solidFill>
                <a:srgbClr val="000000"/>
              </a:solidFill>
              <a:miter lim="800000"/>
            </a:ln>
          </p:spPr>
          <p:txBody>
            <a:bodyPr/>
            <a:lstStyle/>
            <a:p>
              <a:endParaRPr lang="zh-CN" altLang="en-US"/>
            </a:p>
          </p:txBody>
        </p:sp>
        <p:sp>
          <p:nvSpPr>
            <p:cNvPr id="35" name="AutoShape 17"/>
            <p:cNvSpPr>
              <a:spLocks noChangeArrowheads="1"/>
            </p:cNvSpPr>
            <p:nvPr/>
          </p:nvSpPr>
          <p:spPr bwMode="auto">
            <a:xfrm>
              <a:off x="3544" y="2589"/>
              <a:ext cx="134" cy="781"/>
            </a:xfrm>
            <a:prstGeom prst="curvedLeftArrow">
              <a:avLst>
                <a:gd name="adj1" fmla="val 116567"/>
                <a:gd name="adj2" fmla="val 233134"/>
                <a:gd name="adj3" fmla="val 33333"/>
              </a:avLst>
            </a:prstGeom>
            <a:solidFill>
              <a:srgbClr val="CCFF66"/>
            </a:solidFill>
            <a:ln w="9525">
              <a:solidFill>
                <a:srgbClr val="000000"/>
              </a:solidFill>
              <a:miter lim="800000"/>
            </a:ln>
          </p:spPr>
          <p:txBody>
            <a:bodyPr/>
            <a:lstStyle/>
            <a:p>
              <a:endParaRPr lang="zh-CN" altLang="en-US"/>
            </a:p>
          </p:txBody>
        </p:sp>
        <p:sp>
          <p:nvSpPr>
            <p:cNvPr id="36" name="Text Box 19"/>
            <p:cNvSpPr txBox="1">
              <a:spLocks noChangeArrowheads="1"/>
            </p:cNvSpPr>
            <p:nvPr/>
          </p:nvSpPr>
          <p:spPr bwMode="auto">
            <a:xfrm>
              <a:off x="1813" y="3594"/>
              <a:ext cx="1721" cy="335"/>
            </a:xfrm>
            <a:prstGeom prst="rect">
              <a:avLst/>
            </a:prstGeom>
            <a:solidFill>
              <a:schemeClr val="accent1"/>
            </a:solidFill>
            <a:ln w="9525">
              <a:solidFill>
                <a:srgbClr val="000000"/>
              </a:solidFill>
              <a:miter lim="800000"/>
            </a:ln>
            <a:effectLst>
              <a:outerShdw dist="107763" dir="18900000" algn="ctr" rotWithShape="0">
                <a:srgbClr val="808080"/>
              </a:outerShdw>
            </a:effectLst>
          </p:spPr>
          <p:txBody>
            <a:bodyPr/>
            <a:lstStyle/>
            <a:p>
              <a:pPr algn="just"/>
              <a:r>
                <a:rPr lang="en-US" altLang="zh-CN" sz="1800">
                  <a:solidFill>
                    <a:srgbClr val="0000FF"/>
                  </a:solidFill>
                  <a:latin typeface="华文新魏" pitchFamily="2" charset="-122"/>
                  <a:ea typeface="华文新魏" pitchFamily="2" charset="-122"/>
                </a:rPr>
                <a:t>sys_write( )</a:t>
              </a:r>
              <a:r>
                <a:rPr lang="zh-CN" altLang="en-US" sz="1800">
                  <a:solidFill>
                    <a:srgbClr val="0000FF"/>
                  </a:solidFill>
                  <a:latin typeface="华文新魏" pitchFamily="2" charset="-122"/>
                  <a:ea typeface="华文新魏" pitchFamily="2" charset="-122"/>
                </a:rPr>
                <a:t>内核函数</a:t>
              </a:r>
            </a:p>
          </p:txBody>
        </p:sp>
        <p:sp>
          <p:nvSpPr>
            <p:cNvPr id="37" name="AutoShape 20"/>
            <p:cNvSpPr>
              <a:spLocks noChangeArrowheads="1"/>
            </p:cNvSpPr>
            <p:nvPr/>
          </p:nvSpPr>
          <p:spPr bwMode="auto">
            <a:xfrm>
              <a:off x="3524" y="3370"/>
              <a:ext cx="287" cy="559"/>
            </a:xfrm>
            <a:prstGeom prst="curvedLeftArrow">
              <a:avLst>
                <a:gd name="adj1" fmla="val 38955"/>
                <a:gd name="adj2" fmla="val 77909"/>
                <a:gd name="adj3" fmla="val 33333"/>
              </a:avLst>
            </a:prstGeom>
            <a:solidFill>
              <a:srgbClr val="CCFF66"/>
            </a:solidFill>
            <a:ln w="9525">
              <a:solidFill>
                <a:srgbClr val="000000"/>
              </a:solidFill>
              <a:miter lim="800000"/>
            </a:ln>
          </p:spPr>
          <p:txBody>
            <a:bodyPr/>
            <a:lstStyle/>
            <a:p>
              <a:endParaRPr lang="zh-CN" altLang="en-US"/>
            </a:p>
          </p:txBody>
        </p:sp>
      </p:grpSp>
      <p:sp>
        <p:nvSpPr>
          <p:cNvPr id="4" name="日期占位符 3"/>
          <p:cNvSpPr>
            <a:spLocks noGrp="1"/>
          </p:cNvSpPr>
          <p:nvPr>
            <p:ph type="dt" sz="half" idx="10"/>
          </p:nvPr>
        </p:nvSpPr>
        <p:spPr/>
        <p:txBody>
          <a:bodyPr/>
          <a:lstStyle/>
          <a:p>
            <a:fld id="{AD9BFC0A-4DBB-4577-96D0-9347F10B4694}" type="datetime1">
              <a:rPr lang="zh-CN" altLang="en-US" smtClean="0"/>
              <a:t>2019/9/23</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29</a:t>
            </a:fld>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资源复用</a:t>
            </a:r>
          </a:p>
        </p:txBody>
      </p:sp>
      <p:sp>
        <p:nvSpPr>
          <p:cNvPr id="3" name="内容占位符 2"/>
          <p:cNvSpPr>
            <a:spLocks noGrp="1"/>
          </p:cNvSpPr>
          <p:nvPr>
            <p:ph idx="1"/>
          </p:nvPr>
        </p:nvSpPr>
        <p:spPr/>
        <p:txBody>
          <a:bodyPr>
            <a:normAutofit fontScale="92500" lnSpcReduction="10000"/>
          </a:bodyPr>
          <a:lstStyle/>
          <a:p>
            <a:r>
              <a:rPr lang="zh-CN" altLang="en-US" dirty="0"/>
              <a:t>空分复用：将资源划分成小块然后分配给不同的进程</a:t>
            </a:r>
            <a:endParaRPr lang="en-US" altLang="zh-CN" dirty="0"/>
          </a:p>
          <a:p>
            <a:pPr lvl="1"/>
            <a:r>
              <a:rPr lang="zh-CN" altLang="en-US" dirty="0"/>
              <a:t>例：主存的空分复用</a:t>
            </a:r>
            <a:endParaRPr lang="en-US" altLang="zh-CN" dirty="0"/>
          </a:p>
          <a:p>
            <a:pPr lvl="1"/>
            <a:endParaRPr lang="en-US" altLang="zh-CN" dirty="0"/>
          </a:p>
          <a:p>
            <a:r>
              <a:rPr lang="zh-CN" altLang="en-US" dirty="0"/>
              <a:t>时分复用：将时间划分成片，然后分配给进程，进程可以在一个时间片内独享资源</a:t>
            </a:r>
            <a:endParaRPr lang="en-US" altLang="zh-CN" dirty="0"/>
          </a:p>
          <a:p>
            <a:pPr lvl="1"/>
            <a:r>
              <a:rPr lang="zh-CN" altLang="en-US" dirty="0">
                <a:solidFill>
                  <a:srgbClr val="0000FF"/>
                </a:solidFill>
              </a:rPr>
              <a:t>时分独占式</a:t>
            </a:r>
            <a:r>
              <a:rPr lang="zh-CN" altLang="zh-CN" dirty="0"/>
              <a:t>—</a:t>
            </a:r>
            <a:r>
              <a:rPr lang="zh-CN" altLang="en-US" dirty="0"/>
              <a:t>进程获得时分独占式资源后，对资源执行多个操作，</a:t>
            </a:r>
            <a:r>
              <a:rPr lang="zh-CN" altLang="en-US" dirty="0">
                <a:solidFill>
                  <a:srgbClr val="FF0000"/>
                </a:solidFill>
              </a:rPr>
              <a:t>通常使用一个完整的周期后才会释放</a:t>
            </a:r>
            <a:r>
              <a:rPr lang="en-US" altLang="zh-CN" dirty="0"/>
              <a:t>(如磁带</a:t>
            </a:r>
            <a:r>
              <a:rPr lang="zh-CN" altLang="en-US" dirty="0"/>
              <a:t>机</a:t>
            </a:r>
            <a:r>
              <a:rPr lang="en-US" altLang="zh-CN" dirty="0"/>
              <a:t>)</a:t>
            </a:r>
          </a:p>
          <a:p>
            <a:pPr lvl="1"/>
            <a:r>
              <a:rPr lang="zh-CN" altLang="en-US" dirty="0">
                <a:solidFill>
                  <a:srgbClr val="0000FF"/>
                </a:solidFill>
              </a:rPr>
              <a:t>时分共享式</a:t>
            </a:r>
            <a:r>
              <a:rPr lang="zh-CN" altLang="zh-CN" dirty="0"/>
              <a:t>—</a:t>
            </a:r>
            <a:r>
              <a:rPr lang="zh-CN" altLang="en-US" dirty="0"/>
              <a:t>时分共享式资源指进程占用该类资源使用后，很</a:t>
            </a:r>
            <a:r>
              <a:rPr lang="zh-CN" altLang="en-US" dirty="0">
                <a:solidFill>
                  <a:srgbClr val="FF0000"/>
                </a:solidFill>
              </a:rPr>
              <a:t>可能随时被剥夺</a:t>
            </a:r>
            <a:r>
              <a:rPr lang="zh-CN" altLang="en-US" dirty="0"/>
              <a:t>，被另一个进程抡占使用</a:t>
            </a:r>
            <a:r>
              <a:rPr lang="en-US" altLang="zh-CN" dirty="0"/>
              <a:t>(如处理器)</a:t>
            </a:r>
            <a:endParaRPr lang="zh-CN" altLang="en-US" dirty="0"/>
          </a:p>
          <a:p>
            <a:pPr marL="57150" indent="0">
              <a:buNone/>
            </a:pPr>
            <a:endParaRPr lang="en-US" altLang="zh-CN" dirty="0"/>
          </a:p>
          <a:p>
            <a:endParaRPr lang="en-US" altLang="zh-CN" dirty="0"/>
          </a:p>
          <a:p>
            <a:endParaRPr lang="en-US" altLang="zh-CN" dirty="0"/>
          </a:p>
        </p:txBody>
      </p:sp>
      <p:sp>
        <p:nvSpPr>
          <p:cNvPr id="4" name="日期占位符 3"/>
          <p:cNvSpPr>
            <a:spLocks noGrp="1"/>
          </p:cNvSpPr>
          <p:nvPr>
            <p:ph type="dt" sz="half" idx="10"/>
          </p:nvPr>
        </p:nvSpPr>
        <p:spPr/>
        <p:txBody>
          <a:bodyPr/>
          <a:lstStyle/>
          <a:p>
            <a:fld id="{49B4D983-DD62-4FFA-9FD9-0160F5C769D5}" type="datetime1">
              <a:rPr lang="zh-CN" altLang="en-US" smtClean="0"/>
              <a:t>2019/9/23</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3</a:t>
            </a:fld>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操作系统提供的程序接口 </a:t>
            </a:r>
            <a:r>
              <a:rPr lang="en-US" altLang="zh-CN" dirty="0"/>
              <a:t>(5)</a:t>
            </a:r>
            <a:endParaRPr lang="zh-CN" altLang="en-US" dirty="0"/>
          </a:p>
        </p:txBody>
      </p:sp>
      <p:sp>
        <p:nvSpPr>
          <p:cNvPr id="3" name="内容占位符 2"/>
          <p:cNvSpPr>
            <a:spLocks noGrp="1"/>
          </p:cNvSpPr>
          <p:nvPr>
            <p:ph idx="1"/>
          </p:nvPr>
        </p:nvSpPr>
        <p:spPr/>
        <p:txBody>
          <a:bodyPr/>
          <a:lstStyle/>
          <a:p>
            <a:r>
              <a:rPr lang="zh-CN" altLang="en-US" dirty="0"/>
              <a:t>系统调用的分类</a:t>
            </a:r>
            <a:endParaRPr lang="en-US" altLang="zh-CN" dirty="0"/>
          </a:p>
          <a:p>
            <a:pPr algn="just">
              <a:buFontTx/>
              <a:buNone/>
            </a:pPr>
            <a:r>
              <a:rPr lang="en-US" altLang="zh-CN" dirty="0"/>
              <a:t> (1)</a:t>
            </a:r>
            <a:r>
              <a:rPr lang="zh-CN" altLang="en-US" dirty="0"/>
              <a:t>进程和作业管理：</a:t>
            </a:r>
          </a:p>
          <a:p>
            <a:pPr>
              <a:buFontTx/>
              <a:buNone/>
            </a:pPr>
            <a:r>
              <a:rPr lang="zh-CN" altLang="en-US" dirty="0"/>
              <a:t> </a:t>
            </a:r>
            <a:r>
              <a:rPr lang="en-US" altLang="zh-CN" dirty="0"/>
              <a:t>(2)</a:t>
            </a:r>
            <a:r>
              <a:rPr lang="zh-CN" altLang="en-US" dirty="0"/>
              <a:t>文件操作： </a:t>
            </a:r>
          </a:p>
          <a:p>
            <a:pPr>
              <a:buFontTx/>
              <a:buNone/>
            </a:pPr>
            <a:r>
              <a:rPr lang="zh-CN" altLang="en-US" dirty="0"/>
              <a:t> </a:t>
            </a:r>
            <a:r>
              <a:rPr lang="en-US" altLang="zh-CN" dirty="0"/>
              <a:t>(3)</a:t>
            </a:r>
            <a:r>
              <a:rPr lang="zh-CN" altLang="en-US" dirty="0"/>
              <a:t>设备管理： </a:t>
            </a:r>
          </a:p>
          <a:p>
            <a:pPr>
              <a:buFontTx/>
              <a:buNone/>
            </a:pPr>
            <a:r>
              <a:rPr lang="zh-CN" altLang="en-US" dirty="0"/>
              <a:t> </a:t>
            </a:r>
            <a:r>
              <a:rPr lang="en-US" altLang="zh-CN" dirty="0"/>
              <a:t>(4)</a:t>
            </a:r>
            <a:r>
              <a:rPr lang="zh-CN" altLang="en-US" dirty="0"/>
              <a:t>主存管理： </a:t>
            </a:r>
          </a:p>
          <a:p>
            <a:pPr>
              <a:buFontTx/>
              <a:buNone/>
            </a:pPr>
            <a:r>
              <a:rPr lang="zh-CN" altLang="en-US" dirty="0"/>
              <a:t> </a:t>
            </a:r>
            <a:r>
              <a:rPr lang="en-US" altLang="zh-CN" dirty="0"/>
              <a:t>(5)</a:t>
            </a:r>
            <a:r>
              <a:rPr lang="zh-CN" altLang="en-US" dirty="0"/>
              <a:t>信息维护：</a:t>
            </a:r>
          </a:p>
          <a:p>
            <a:pPr>
              <a:buFontTx/>
              <a:buNone/>
            </a:pPr>
            <a:r>
              <a:rPr lang="zh-CN" altLang="en-US" dirty="0"/>
              <a:t> </a:t>
            </a:r>
            <a:r>
              <a:rPr lang="en-US" altLang="zh-CN" dirty="0"/>
              <a:t>(6)</a:t>
            </a:r>
            <a:r>
              <a:rPr lang="zh-CN" altLang="en-US" dirty="0"/>
              <a:t>通信</a:t>
            </a:r>
          </a:p>
        </p:txBody>
      </p:sp>
      <p:sp>
        <p:nvSpPr>
          <p:cNvPr id="4" name="日期占位符 3"/>
          <p:cNvSpPr>
            <a:spLocks noGrp="1"/>
          </p:cNvSpPr>
          <p:nvPr>
            <p:ph type="dt" sz="half" idx="10"/>
          </p:nvPr>
        </p:nvSpPr>
        <p:spPr/>
        <p:txBody>
          <a:bodyPr/>
          <a:lstStyle/>
          <a:p>
            <a:fld id="{21E42A36-E759-43FD-8002-5D79972381E2}" type="datetime1">
              <a:rPr lang="zh-CN" altLang="en-US" smtClean="0"/>
              <a:t>2019/9/23</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30</a:t>
            </a:fld>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系统调用的实现</a:t>
            </a:r>
          </a:p>
        </p:txBody>
      </p:sp>
      <p:sp>
        <p:nvSpPr>
          <p:cNvPr id="4" name="Rectangle 3"/>
          <p:cNvSpPr txBox="1">
            <a:spLocks noChangeArrowheads="1"/>
          </p:cNvSpPr>
          <p:nvPr/>
        </p:nvSpPr>
        <p:spPr>
          <a:xfrm>
            <a:off x="533400" y="1447800"/>
            <a:ext cx="7772400" cy="4724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华文新魏" pitchFamily="2" charset="-122"/>
                <a:ea typeface="华文新魏" pitchFamily="2"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华文新魏" pitchFamily="2" charset="-122"/>
                <a:ea typeface="华文新魏" pitchFamily="2"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华文新魏" pitchFamily="2" charset="-122"/>
                <a:ea typeface="华文新魏" pitchFamily="2"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华文新魏" pitchFamily="2" charset="-122"/>
                <a:ea typeface="华文新魏" pitchFamily="2"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华文新魏" pitchFamily="2" charset="-122"/>
                <a:ea typeface="华文新魏" pitchFamily="2"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Tx/>
              <a:buNone/>
            </a:pPr>
            <a:r>
              <a:rPr lang="en-US" altLang="zh-CN"/>
              <a:t> </a:t>
            </a:r>
          </a:p>
        </p:txBody>
      </p:sp>
      <p:sp>
        <p:nvSpPr>
          <p:cNvPr id="5" name="Text Box 4"/>
          <p:cNvSpPr txBox="1">
            <a:spLocks noChangeArrowheads="1"/>
          </p:cNvSpPr>
          <p:nvPr/>
        </p:nvSpPr>
        <p:spPr bwMode="auto">
          <a:xfrm>
            <a:off x="611188" y="2997200"/>
            <a:ext cx="1422400" cy="2643188"/>
          </a:xfrm>
          <a:prstGeom prst="rect">
            <a:avLst/>
          </a:prstGeom>
          <a:solidFill>
            <a:srgbClr val="FFCC00"/>
          </a:solidFill>
          <a:ln w="9525">
            <a:solidFill>
              <a:srgbClr val="000000"/>
            </a:solidFill>
            <a:miter lim="800000"/>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tIns="226800"/>
          <a:lstStyle/>
          <a:p>
            <a:pPr algn="ctr" eaLnBrk="0" hangingPunct="0"/>
            <a:endParaRPr kumimoji="0" lang="en-US" altLang="zh-CN" sz="900">
              <a:solidFill>
                <a:srgbClr val="0000FF"/>
              </a:solidFill>
              <a:latin typeface="华文新魏" pitchFamily="2" charset="-122"/>
              <a:ea typeface="华文新魏" pitchFamily="2" charset="-122"/>
            </a:endParaRPr>
          </a:p>
          <a:p>
            <a:pPr algn="ctr" eaLnBrk="0" hangingPunct="0"/>
            <a:r>
              <a:rPr kumimoji="0" lang="en-US" altLang="zh-CN" sz="1600">
                <a:solidFill>
                  <a:srgbClr val="0000FF"/>
                </a:solidFill>
                <a:latin typeface="华文新魏" pitchFamily="2" charset="-122"/>
                <a:ea typeface="华文新魏" pitchFamily="2" charset="-122"/>
              </a:rPr>
              <a:t>System Call</a:t>
            </a:r>
          </a:p>
        </p:txBody>
      </p:sp>
      <p:sp>
        <p:nvSpPr>
          <p:cNvPr id="6" name="Text Box 5"/>
          <p:cNvSpPr txBox="1">
            <a:spLocks noChangeArrowheads="1"/>
          </p:cNvSpPr>
          <p:nvPr/>
        </p:nvSpPr>
        <p:spPr bwMode="auto">
          <a:xfrm>
            <a:off x="962025" y="2493963"/>
            <a:ext cx="889000" cy="47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0"/>
          <a:lstStyle/>
          <a:p>
            <a:pPr algn="just" eaLnBrk="0" hangingPunct="0"/>
            <a:r>
              <a:rPr kumimoji="0" lang="zh-CN" altLang="en-US" sz="1600">
                <a:solidFill>
                  <a:srgbClr val="0000FF"/>
                </a:solidFill>
                <a:latin typeface="华文新魏" pitchFamily="2" charset="-122"/>
                <a:ea typeface="华文新魏" pitchFamily="2" charset="-122"/>
              </a:rPr>
              <a:t>用户程序</a:t>
            </a:r>
          </a:p>
        </p:txBody>
      </p:sp>
      <p:grpSp>
        <p:nvGrpSpPr>
          <p:cNvPr id="7" name="Group 46"/>
          <p:cNvGrpSpPr/>
          <p:nvPr/>
        </p:nvGrpSpPr>
        <p:grpSpPr bwMode="auto">
          <a:xfrm>
            <a:off x="6477000" y="1773238"/>
            <a:ext cx="1422400" cy="4084637"/>
            <a:chOff x="4080" y="1117"/>
            <a:chExt cx="896" cy="2573"/>
          </a:xfrm>
        </p:grpSpPr>
        <p:sp>
          <p:nvSpPr>
            <p:cNvPr id="8" name="Text Box 7"/>
            <p:cNvSpPr txBox="1">
              <a:spLocks noChangeArrowheads="1"/>
            </p:cNvSpPr>
            <p:nvPr/>
          </p:nvSpPr>
          <p:spPr bwMode="auto">
            <a:xfrm>
              <a:off x="4192" y="1268"/>
              <a:ext cx="224" cy="3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0"/>
            <a:lstStyle/>
            <a:p>
              <a:pPr algn="just" eaLnBrk="0" hangingPunct="0"/>
              <a:r>
                <a:rPr kumimoji="0" lang="en-US" altLang="zh-CN" sz="1400">
                  <a:solidFill>
                    <a:srgbClr val="0000FF"/>
                  </a:solidFill>
                  <a:latin typeface="华文新魏" pitchFamily="2" charset="-122"/>
                  <a:ea typeface="华文新魏" pitchFamily="2" charset="-122"/>
                </a:rPr>
                <a:t>A</a:t>
              </a:r>
              <a:r>
                <a:rPr kumimoji="0" lang="en-US" altLang="zh-CN" sz="1400" baseline="-25000">
                  <a:solidFill>
                    <a:srgbClr val="0000FF"/>
                  </a:solidFill>
                  <a:latin typeface="华文新魏" pitchFamily="2" charset="-122"/>
                  <a:ea typeface="华文新魏" pitchFamily="2" charset="-122"/>
                </a:rPr>
                <a:t>0</a:t>
              </a:r>
              <a:endParaRPr kumimoji="0" lang="en-US" altLang="zh-CN" sz="1400">
                <a:solidFill>
                  <a:srgbClr val="0000FF"/>
                </a:solidFill>
                <a:latin typeface="华文新魏" pitchFamily="2" charset="-122"/>
                <a:ea typeface="华文新魏" pitchFamily="2" charset="-122"/>
              </a:endParaRPr>
            </a:p>
          </p:txBody>
        </p:sp>
        <p:sp>
          <p:nvSpPr>
            <p:cNvPr id="9" name="Text Box 8"/>
            <p:cNvSpPr txBox="1">
              <a:spLocks noChangeArrowheads="1"/>
            </p:cNvSpPr>
            <p:nvPr/>
          </p:nvSpPr>
          <p:spPr bwMode="auto">
            <a:xfrm>
              <a:off x="4416" y="1268"/>
              <a:ext cx="448" cy="303"/>
            </a:xfrm>
            <a:prstGeom prst="rect">
              <a:avLst/>
            </a:prstGeom>
            <a:solidFill>
              <a:schemeClr val="accent1"/>
            </a:solidFill>
            <a:ln w="9525">
              <a:solidFill>
                <a:srgbClr val="000000"/>
              </a:solidFill>
              <a:miter lim="800000"/>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0"/>
            <a:lstStyle/>
            <a:p>
              <a:pPr algn="ctr" eaLnBrk="0" hangingPunct="0"/>
              <a:r>
                <a:rPr kumimoji="0" lang="en-US" altLang="zh-CN" sz="1400">
                  <a:solidFill>
                    <a:srgbClr val="0000FF"/>
                  </a:solidFill>
                  <a:latin typeface="华文新魏" pitchFamily="2" charset="-122"/>
                  <a:ea typeface="华文新魏" pitchFamily="2" charset="-122"/>
                </a:rPr>
                <a:t>SUB</a:t>
              </a:r>
              <a:r>
                <a:rPr kumimoji="0" lang="en-US" altLang="zh-CN" sz="1400" baseline="-25000">
                  <a:solidFill>
                    <a:srgbClr val="0000FF"/>
                  </a:solidFill>
                  <a:latin typeface="华文新魏" pitchFamily="2" charset="-122"/>
                  <a:ea typeface="华文新魏" pitchFamily="2" charset="-122"/>
                </a:rPr>
                <a:t>0</a:t>
              </a:r>
              <a:endParaRPr kumimoji="0" lang="en-US" altLang="zh-CN" sz="1400">
                <a:solidFill>
                  <a:srgbClr val="0000FF"/>
                </a:solidFill>
                <a:latin typeface="华文新魏" pitchFamily="2" charset="-122"/>
                <a:ea typeface="华文新魏" pitchFamily="2" charset="-122"/>
              </a:endParaRPr>
            </a:p>
          </p:txBody>
        </p:sp>
        <p:sp>
          <p:nvSpPr>
            <p:cNvPr id="10" name="Text Box 9"/>
            <p:cNvSpPr txBox="1">
              <a:spLocks noChangeArrowheads="1"/>
            </p:cNvSpPr>
            <p:nvPr/>
          </p:nvSpPr>
          <p:spPr bwMode="auto">
            <a:xfrm>
              <a:off x="4416" y="1722"/>
              <a:ext cx="448" cy="303"/>
            </a:xfrm>
            <a:prstGeom prst="rect">
              <a:avLst/>
            </a:prstGeom>
            <a:solidFill>
              <a:schemeClr val="accent1"/>
            </a:solidFill>
            <a:ln w="9525">
              <a:solidFill>
                <a:srgbClr val="000000"/>
              </a:solidFill>
              <a:miter lim="800000"/>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0"/>
            <a:lstStyle/>
            <a:p>
              <a:pPr algn="ctr" eaLnBrk="0" hangingPunct="0"/>
              <a:r>
                <a:rPr kumimoji="0" lang="en-US" altLang="zh-CN" sz="1400">
                  <a:solidFill>
                    <a:srgbClr val="0000FF"/>
                  </a:solidFill>
                  <a:latin typeface="华文新魏" pitchFamily="2" charset="-122"/>
                  <a:ea typeface="华文新魏" pitchFamily="2" charset="-122"/>
                </a:rPr>
                <a:t>SUB</a:t>
              </a:r>
              <a:r>
                <a:rPr kumimoji="0" lang="en-US" altLang="zh-CN" sz="1400" baseline="-25000">
                  <a:solidFill>
                    <a:srgbClr val="0000FF"/>
                  </a:solidFill>
                  <a:latin typeface="华文新魏" pitchFamily="2" charset="-122"/>
                  <a:ea typeface="华文新魏" pitchFamily="2" charset="-122"/>
                </a:rPr>
                <a:t>1</a:t>
              </a:r>
              <a:endParaRPr kumimoji="0" lang="en-US" altLang="zh-CN" sz="1400">
                <a:solidFill>
                  <a:srgbClr val="0000FF"/>
                </a:solidFill>
                <a:latin typeface="华文新魏" pitchFamily="2" charset="-122"/>
                <a:ea typeface="华文新魏" pitchFamily="2" charset="-122"/>
              </a:endParaRPr>
            </a:p>
          </p:txBody>
        </p:sp>
        <p:sp>
          <p:nvSpPr>
            <p:cNvPr id="11" name="Text Box 10"/>
            <p:cNvSpPr txBox="1">
              <a:spLocks noChangeArrowheads="1"/>
            </p:cNvSpPr>
            <p:nvPr/>
          </p:nvSpPr>
          <p:spPr bwMode="auto">
            <a:xfrm>
              <a:off x="4416" y="2479"/>
              <a:ext cx="448" cy="303"/>
            </a:xfrm>
            <a:prstGeom prst="rect">
              <a:avLst/>
            </a:prstGeom>
            <a:solidFill>
              <a:schemeClr val="accent1"/>
            </a:solidFill>
            <a:ln w="9525">
              <a:solidFill>
                <a:srgbClr val="000000"/>
              </a:solidFill>
              <a:miter lim="800000"/>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0"/>
            <a:lstStyle/>
            <a:p>
              <a:pPr algn="ctr" eaLnBrk="0" hangingPunct="0"/>
              <a:r>
                <a:rPr kumimoji="0" lang="en-US" altLang="zh-CN" sz="1400">
                  <a:solidFill>
                    <a:srgbClr val="0000FF"/>
                  </a:solidFill>
                  <a:latin typeface="华文新魏" pitchFamily="2" charset="-122"/>
                  <a:ea typeface="华文新魏" pitchFamily="2" charset="-122"/>
                </a:rPr>
                <a:t>SUB</a:t>
              </a:r>
              <a:r>
                <a:rPr kumimoji="0" lang="en-US" altLang="zh-CN" sz="1400" baseline="-25000">
                  <a:solidFill>
                    <a:srgbClr val="0000FF"/>
                  </a:solidFill>
                  <a:latin typeface="华文新魏" pitchFamily="2" charset="-122"/>
                  <a:ea typeface="华文新魏" pitchFamily="2" charset="-122"/>
                </a:rPr>
                <a:t>i</a:t>
              </a:r>
              <a:endParaRPr kumimoji="0" lang="en-US" altLang="zh-CN" sz="1400">
                <a:solidFill>
                  <a:srgbClr val="0000FF"/>
                </a:solidFill>
                <a:latin typeface="华文新魏" pitchFamily="2" charset="-122"/>
                <a:ea typeface="华文新魏" pitchFamily="2" charset="-122"/>
              </a:endParaRPr>
            </a:p>
          </p:txBody>
        </p:sp>
        <p:sp>
          <p:nvSpPr>
            <p:cNvPr id="12" name="Text Box 11"/>
            <p:cNvSpPr txBox="1">
              <a:spLocks noChangeArrowheads="1"/>
            </p:cNvSpPr>
            <p:nvPr/>
          </p:nvSpPr>
          <p:spPr bwMode="auto">
            <a:xfrm>
              <a:off x="4416" y="3236"/>
              <a:ext cx="448" cy="303"/>
            </a:xfrm>
            <a:prstGeom prst="rect">
              <a:avLst/>
            </a:prstGeom>
            <a:solidFill>
              <a:schemeClr val="accent1"/>
            </a:solidFill>
            <a:ln w="9525">
              <a:solidFill>
                <a:srgbClr val="000000"/>
              </a:solidFill>
              <a:miter lim="800000"/>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0"/>
            <a:lstStyle/>
            <a:p>
              <a:pPr algn="ctr" eaLnBrk="0" hangingPunct="0"/>
              <a:r>
                <a:rPr kumimoji="0" lang="en-US" altLang="zh-CN" sz="1400">
                  <a:solidFill>
                    <a:srgbClr val="0000FF"/>
                  </a:solidFill>
                  <a:latin typeface="华文新魏" pitchFamily="2" charset="-122"/>
                  <a:ea typeface="华文新魏" pitchFamily="2" charset="-122"/>
                </a:rPr>
                <a:t>SUB</a:t>
              </a:r>
              <a:r>
                <a:rPr kumimoji="0" lang="en-US" altLang="zh-CN" sz="1400" baseline="-25000">
                  <a:solidFill>
                    <a:srgbClr val="0000FF"/>
                  </a:solidFill>
                  <a:latin typeface="华文新魏" pitchFamily="2" charset="-122"/>
                  <a:ea typeface="华文新魏" pitchFamily="2" charset="-122"/>
                </a:rPr>
                <a:t>n</a:t>
              </a:r>
              <a:endParaRPr kumimoji="0" lang="en-US" altLang="zh-CN" sz="1400">
                <a:solidFill>
                  <a:srgbClr val="0000FF"/>
                </a:solidFill>
                <a:latin typeface="华文新魏" pitchFamily="2" charset="-122"/>
                <a:ea typeface="华文新魏" pitchFamily="2" charset="-122"/>
              </a:endParaRPr>
            </a:p>
          </p:txBody>
        </p:sp>
        <p:sp>
          <p:nvSpPr>
            <p:cNvPr id="13" name="Text Box 12"/>
            <p:cNvSpPr txBox="1">
              <a:spLocks noChangeArrowheads="1"/>
            </p:cNvSpPr>
            <p:nvPr/>
          </p:nvSpPr>
          <p:spPr bwMode="auto">
            <a:xfrm>
              <a:off x="4192" y="1722"/>
              <a:ext cx="224" cy="3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0"/>
            <a:lstStyle/>
            <a:p>
              <a:pPr algn="just" eaLnBrk="0" hangingPunct="0"/>
              <a:r>
                <a:rPr kumimoji="0" lang="en-US" altLang="zh-CN" sz="1400">
                  <a:solidFill>
                    <a:srgbClr val="0000FF"/>
                  </a:solidFill>
                  <a:latin typeface="华文新魏" pitchFamily="2" charset="-122"/>
                  <a:ea typeface="华文新魏" pitchFamily="2" charset="-122"/>
                </a:rPr>
                <a:t>A</a:t>
              </a:r>
              <a:r>
                <a:rPr kumimoji="0" lang="en-US" altLang="zh-CN" sz="1400" baseline="-25000">
                  <a:solidFill>
                    <a:srgbClr val="0000FF"/>
                  </a:solidFill>
                  <a:latin typeface="华文新魏" pitchFamily="2" charset="-122"/>
                  <a:ea typeface="华文新魏" pitchFamily="2" charset="-122"/>
                </a:rPr>
                <a:t>1</a:t>
              </a:r>
              <a:endParaRPr kumimoji="0" lang="en-US" altLang="zh-CN" sz="1400">
                <a:solidFill>
                  <a:srgbClr val="0000FF"/>
                </a:solidFill>
                <a:latin typeface="华文新魏" pitchFamily="2" charset="-122"/>
                <a:ea typeface="华文新魏" pitchFamily="2" charset="-122"/>
              </a:endParaRPr>
            </a:p>
          </p:txBody>
        </p:sp>
        <p:sp>
          <p:nvSpPr>
            <p:cNvPr id="14" name="Text Box 13"/>
            <p:cNvSpPr txBox="1">
              <a:spLocks noChangeArrowheads="1"/>
            </p:cNvSpPr>
            <p:nvPr/>
          </p:nvSpPr>
          <p:spPr bwMode="auto">
            <a:xfrm>
              <a:off x="4192" y="2479"/>
              <a:ext cx="224" cy="3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0"/>
            <a:lstStyle/>
            <a:p>
              <a:pPr algn="just" eaLnBrk="0" hangingPunct="0"/>
              <a:r>
                <a:rPr kumimoji="0" lang="en-US" altLang="zh-CN" sz="1400">
                  <a:solidFill>
                    <a:srgbClr val="0000FF"/>
                  </a:solidFill>
                  <a:latin typeface="华文新魏" pitchFamily="2" charset="-122"/>
                  <a:ea typeface="华文新魏" pitchFamily="2" charset="-122"/>
                </a:rPr>
                <a:t>A</a:t>
              </a:r>
              <a:r>
                <a:rPr kumimoji="0" lang="en-US" altLang="zh-CN" sz="1400" baseline="-25000">
                  <a:solidFill>
                    <a:srgbClr val="0000FF"/>
                  </a:solidFill>
                  <a:latin typeface="华文新魏" pitchFamily="2" charset="-122"/>
                  <a:ea typeface="华文新魏" pitchFamily="2" charset="-122"/>
                </a:rPr>
                <a:t>i</a:t>
              </a:r>
              <a:endParaRPr kumimoji="0" lang="en-US" altLang="zh-CN" sz="1400">
                <a:solidFill>
                  <a:srgbClr val="0000FF"/>
                </a:solidFill>
                <a:latin typeface="华文新魏" pitchFamily="2" charset="-122"/>
                <a:ea typeface="华文新魏" pitchFamily="2" charset="-122"/>
              </a:endParaRPr>
            </a:p>
          </p:txBody>
        </p:sp>
        <p:sp>
          <p:nvSpPr>
            <p:cNvPr id="15" name="Text Box 14"/>
            <p:cNvSpPr txBox="1">
              <a:spLocks noChangeArrowheads="1"/>
            </p:cNvSpPr>
            <p:nvPr/>
          </p:nvSpPr>
          <p:spPr bwMode="auto">
            <a:xfrm>
              <a:off x="4192" y="3085"/>
              <a:ext cx="224" cy="3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0"/>
            <a:lstStyle/>
            <a:p>
              <a:pPr algn="just" eaLnBrk="0" hangingPunct="0"/>
              <a:r>
                <a:rPr kumimoji="0" lang="en-US" altLang="zh-CN" sz="1400">
                  <a:solidFill>
                    <a:srgbClr val="0000FF"/>
                  </a:solidFill>
                  <a:latin typeface="华文新魏" pitchFamily="2" charset="-122"/>
                  <a:ea typeface="华文新魏" pitchFamily="2" charset="-122"/>
                </a:rPr>
                <a:t>A</a:t>
              </a:r>
              <a:r>
                <a:rPr kumimoji="0" lang="en-US" altLang="zh-CN" sz="1400" baseline="-25000">
                  <a:solidFill>
                    <a:srgbClr val="0000FF"/>
                  </a:solidFill>
                  <a:latin typeface="华文新魏" pitchFamily="2" charset="-122"/>
                  <a:ea typeface="华文新魏" pitchFamily="2" charset="-122"/>
                </a:rPr>
                <a:t>n</a:t>
              </a:r>
              <a:endParaRPr kumimoji="0" lang="en-US" altLang="zh-CN" sz="1400">
                <a:solidFill>
                  <a:srgbClr val="0000FF"/>
                </a:solidFill>
                <a:latin typeface="华文新魏" pitchFamily="2" charset="-122"/>
                <a:ea typeface="华文新魏" pitchFamily="2" charset="-122"/>
              </a:endParaRPr>
            </a:p>
          </p:txBody>
        </p:sp>
        <p:sp>
          <p:nvSpPr>
            <p:cNvPr id="16" name="Text Box 15"/>
            <p:cNvSpPr txBox="1">
              <a:spLocks noChangeArrowheads="1"/>
            </p:cNvSpPr>
            <p:nvPr/>
          </p:nvSpPr>
          <p:spPr bwMode="auto">
            <a:xfrm>
              <a:off x="4416" y="2025"/>
              <a:ext cx="448" cy="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vert="eaVert"/>
            <a:lstStyle/>
            <a:p>
              <a:pPr algn="just" eaLnBrk="0" hangingPunct="0"/>
              <a:r>
                <a:rPr kumimoji="0" lang="en-US" altLang="zh-CN" sz="1000">
                  <a:solidFill>
                    <a:srgbClr val="0000FF"/>
                  </a:solidFill>
                  <a:latin typeface="Times New Roman" panose="02020603050405020304"/>
                  <a:ea typeface="华文新魏" pitchFamily="2" charset="-122"/>
                </a:rPr>
                <a:t>…</a:t>
              </a:r>
              <a:endParaRPr kumimoji="0" lang="en-US" altLang="zh-CN" sz="1000">
                <a:solidFill>
                  <a:srgbClr val="0000FF"/>
                </a:solidFill>
                <a:latin typeface="华文新魏" pitchFamily="2" charset="-122"/>
                <a:ea typeface="华文新魏" pitchFamily="2" charset="-122"/>
              </a:endParaRPr>
            </a:p>
          </p:txBody>
        </p:sp>
        <p:sp>
          <p:nvSpPr>
            <p:cNvPr id="17" name="Text Box 16"/>
            <p:cNvSpPr txBox="1">
              <a:spLocks noChangeArrowheads="1"/>
            </p:cNvSpPr>
            <p:nvPr/>
          </p:nvSpPr>
          <p:spPr bwMode="auto">
            <a:xfrm>
              <a:off x="4416" y="2782"/>
              <a:ext cx="448" cy="4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vert="eaVert"/>
            <a:lstStyle/>
            <a:p>
              <a:pPr algn="just" eaLnBrk="0" hangingPunct="0"/>
              <a:r>
                <a:rPr kumimoji="0" lang="en-US" altLang="zh-CN" sz="1000">
                  <a:solidFill>
                    <a:srgbClr val="0000FF"/>
                  </a:solidFill>
                  <a:latin typeface="Times New Roman" panose="02020603050405020304"/>
                  <a:ea typeface="华文新魏" pitchFamily="2" charset="-122"/>
                </a:rPr>
                <a:t>…</a:t>
              </a:r>
              <a:endParaRPr kumimoji="0" lang="en-US" altLang="zh-CN" sz="1000">
                <a:solidFill>
                  <a:srgbClr val="0000FF"/>
                </a:solidFill>
                <a:latin typeface="华文新魏" pitchFamily="2" charset="-122"/>
                <a:ea typeface="华文新魏" pitchFamily="2" charset="-122"/>
              </a:endParaRPr>
            </a:p>
          </p:txBody>
        </p:sp>
        <p:sp>
          <p:nvSpPr>
            <p:cNvPr id="18" name="Rectangle 17"/>
            <p:cNvSpPr>
              <a:spLocks noChangeArrowheads="1"/>
            </p:cNvSpPr>
            <p:nvPr/>
          </p:nvSpPr>
          <p:spPr bwMode="auto">
            <a:xfrm>
              <a:off x="4080" y="1117"/>
              <a:ext cx="896" cy="2573"/>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zh-CN" altLang="en-US"/>
            </a:p>
          </p:txBody>
        </p:sp>
      </p:grpSp>
      <p:sp>
        <p:nvSpPr>
          <p:cNvPr id="19" name="Text Box 18"/>
          <p:cNvSpPr txBox="1">
            <a:spLocks noChangeArrowheads="1"/>
          </p:cNvSpPr>
          <p:nvPr/>
        </p:nvSpPr>
        <p:spPr bwMode="auto">
          <a:xfrm>
            <a:off x="6299200" y="1293813"/>
            <a:ext cx="1930400"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0"/>
          <a:lstStyle/>
          <a:p>
            <a:pPr algn="just" eaLnBrk="0" hangingPunct="0"/>
            <a:r>
              <a:rPr kumimoji="0" lang="zh-CN" altLang="en-US" sz="1600">
                <a:solidFill>
                  <a:srgbClr val="0000FF"/>
                </a:solidFill>
                <a:latin typeface="华文新魏" pitchFamily="2" charset="-122"/>
                <a:ea typeface="华文新魏" pitchFamily="2" charset="-122"/>
              </a:rPr>
              <a:t>系统调用处理子程序</a:t>
            </a:r>
          </a:p>
        </p:txBody>
      </p:sp>
      <p:sp>
        <p:nvSpPr>
          <p:cNvPr id="20" name="Line 19"/>
          <p:cNvSpPr>
            <a:spLocks noChangeShapeType="1"/>
          </p:cNvSpPr>
          <p:nvPr/>
        </p:nvSpPr>
        <p:spPr bwMode="auto">
          <a:xfrm>
            <a:off x="3810000" y="1955800"/>
            <a:ext cx="0" cy="481013"/>
          </a:xfrm>
          <a:prstGeom prst="line">
            <a:avLst/>
          </a:prstGeom>
          <a:noFill/>
          <a:ln w="9525">
            <a:solidFill>
              <a:srgbClr val="000000"/>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zh-CN" altLang="en-US"/>
          </a:p>
        </p:txBody>
      </p:sp>
      <p:sp>
        <p:nvSpPr>
          <p:cNvPr id="21" name="Text Box 20"/>
          <p:cNvSpPr txBox="1">
            <a:spLocks noChangeArrowheads="1"/>
          </p:cNvSpPr>
          <p:nvPr/>
        </p:nvSpPr>
        <p:spPr bwMode="auto">
          <a:xfrm>
            <a:off x="3098800" y="2493963"/>
            <a:ext cx="1422400" cy="1087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pPr algn="just" eaLnBrk="0" hangingPunct="0"/>
            <a:r>
              <a:rPr kumimoji="0" lang="zh-CN" altLang="en-US" sz="1600">
                <a:solidFill>
                  <a:srgbClr val="0000FF"/>
                </a:solidFill>
                <a:latin typeface="华文新魏" pitchFamily="2" charset="-122"/>
                <a:ea typeface="华文新魏" pitchFamily="2" charset="-122"/>
              </a:rPr>
              <a:t>取系统功能号</a:t>
            </a:r>
          </a:p>
          <a:p>
            <a:pPr algn="just" eaLnBrk="0" hangingPunct="0"/>
            <a:r>
              <a:rPr kumimoji="0" lang="zh-CN" altLang="en-US" sz="1600">
                <a:solidFill>
                  <a:srgbClr val="0000FF"/>
                </a:solidFill>
                <a:latin typeface="华文新魏" pitchFamily="2" charset="-122"/>
                <a:ea typeface="华文新魏" pitchFamily="2" charset="-122"/>
              </a:rPr>
              <a:t>找入口地址表</a:t>
            </a:r>
          </a:p>
          <a:p>
            <a:pPr algn="just" eaLnBrk="0" hangingPunct="0"/>
            <a:r>
              <a:rPr kumimoji="0" lang="zh-CN" altLang="en-US" sz="1600">
                <a:solidFill>
                  <a:srgbClr val="0000FF"/>
                </a:solidFill>
                <a:latin typeface="华文新魏" pitchFamily="2" charset="-122"/>
                <a:ea typeface="华文新魏" pitchFamily="2" charset="-122"/>
              </a:rPr>
              <a:t>相应入口地址</a:t>
            </a:r>
          </a:p>
        </p:txBody>
      </p:sp>
      <p:sp>
        <p:nvSpPr>
          <p:cNvPr id="22" name="Text Box 21"/>
          <p:cNvSpPr txBox="1">
            <a:spLocks noChangeArrowheads="1"/>
          </p:cNvSpPr>
          <p:nvPr/>
        </p:nvSpPr>
        <p:spPr bwMode="auto">
          <a:xfrm>
            <a:off x="3276600" y="5116513"/>
            <a:ext cx="1066800" cy="812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pPr algn="just" eaLnBrk="0" hangingPunct="0"/>
            <a:r>
              <a:rPr kumimoji="0" lang="zh-CN" altLang="en-US" sz="1600">
                <a:solidFill>
                  <a:srgbClr val="0000FF"/>
                </a:solidFill>
                <a:latin typeface="华文新魏" pitchFamily="2" charset="-122"/>
                <a:ea typeface="华文新魏" pitchFamily="2" charset="-122"/>
              </a:rPr>
              <a:t>结束处理</a:t>
            </a:r>
          </a:p>
          <a:p>
            <a:pPr algn="just" eaLnBrk="0" hangingPunct="0"/>
            <a:r>
              <a:rPr kumimoji="0" lang="zh-CN" altLang="en-US" sz="1600">
                <a:solidFill>
                  <a:srgbClr val="0000FF"/>
                </a:solidFill>
                <a:latin typeface="华文新魏" pitchFamily="2" charset="-122"/>
                <a:ea typeface="华文新魏" pitchFamily="2" charset="-122"/>
              </a:rPr>
              <a:t>恢复现场</a:t>
            </a:r>
          </a:p>
        </p:txBody>
      </p:sp>
      <p:sp>
        <p:nvSpPr>
          <p:cNvPr id="23" name="Line 22"/>
          <p:cNvSpPr>
            <a:spLocks noChangeShapeType="1"/>
          </p:cNvSpPr>
          <p:nvPr/>
        </p:nvSpPr>
        <p:spPr bwMode="auto">
          <a:xfrm>
            <a:off x="3810000" y="3581400"/>
            <a:ext cx="0" cy="1439863"/>
          </a:xfrm>
          <a:prstGeom prst="line">
            <a:avLst/>
          </a:prstGeom>
          <a:noFill/>
          <a:ln w="9525">
            <a:solidFill>
              <a:srgbClr val="000000"/>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zh-CN" altLang="en-US"/>
          </a:p>
        </p:txBody>
      </p:sp>
      <p:sp>
        <p:nvSpPr>
          <p:cNvPr id="24" name="Line 23"/>
          <p:cNvSpPr>
            <a:spLocks noChangeShapeType="1"/>
          </p:cNvSpPr>
          <p:nvPr/>
        </p:nvSpPr>
        <p:spPr bwMode="auto">
          <a:xfrm>
            <a:off x="4343400" y="3214688"/>
            <a:ext cx="355600" cy="0"/>
          </a:xfrm>
          <a:prstGeom prst="line">
            <a:avLst/>
          </a:prstGeom>
          <a:noFill/>
          <a:ln w="9525">
            <a:solidFill>
              <a:srgbClr val="000000"/>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zh-CN" altLang="en-US"/>
          </a:p>
        </p:txBody>
      </p:sp>
      <p:sp>
        <p:nvSpPr>
          <p:cNvPr id="25" name="Text Box 25"/>
          <p:cNvSpPr txBox="1">
            <a:spLocks noChangeArrowheads="1"/>
          </p:cNvSpPr>
          <p:nvPr/>
        </p:nvSpPr>
        <p:spPr bwMode="auto">
          <a:xfrm>
            <a:off x="4699000" y="2252663"/>
            <a:ext cx="889000" cy="481012"/>
          </a:xfrm>
          <a:prstGeom prst="rect">
            <a:avLst/>
          </a:prstGeom>
          <a:solidFill>
            <a:schemeClr val="accent1"/>
          </a:solidFill>
          <a:ln w="9525">
            <a:solidFill>
              <a:srgbClr val="000000"/>
            </a:solidFill>
            <a:miter lim="800000"/>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0"/>
          <a:lstStyle/>
          <a:p>
            <a:pPr algn="ctr" eaLnBrk="0" hangingPunct="0"/>
            <a:r>
              <a:rPr kumimoji="0" lang="en-US" altLang="zh-CN" sz="1400">
                <a:solidFill>
                  <a:srgbClr val="0000FF"/>
                </a:solidFill>
                <a:latin typeface="华文新魏" pitchFamily="2" charset="-122"/>
                <a:ea typeface="华文新魏" pitchFamily="2" charset="-122"/>
              </a:rPr>
              <a:t>A</a:t>
            </a:r>
            <a:r>
              <a:rPr kumimoji="0" lang="en-US" altLang="zh-CN" sz="1400" baseline="-25000">
                <a:solidFill>
                  <a:srgbClr val="0000FF"/>
                </a:solidFill>
                <a:latin typeface="华文新魏" pitchFamily="2" charset="-122"/>
                <a:ea typeface="华文新魏" pitchFamily="2" charset="-122"/>
              </a:rPr>
              <a:t>0</a:t>
            </a:r>
            <a:endParaRPr kumimoji="0" lang="en-US" altLang="zh-CN" sz="1400">
              <a:solidFill>
                <a:srgbClr val="0000FF"/>
              </a:solidFill>
              <a:latin typeface="华文新魏" pitchFamily="2" charset="-122"/>
              <a:ea typeface="华文新魏" pitchFamily="2" charset="-122"/>
            </a:endParaRPr>
          </a:p>
        </p:txBody>
      </p:sp>
      <p:sp>
        <p:nvSpPr>
          <p:cNvPr id="26" name="Text Box 26"/>
          <p:cNvSpPr txBox="1">
            <a:spLocks noChangeArrowheads="1"/>
          </p:cNvSpPr>
          <p:nvPr/>
        </p:nvSpPr>
        <p:spPr bwMode="auto">
          <a:xfrm>
            <a:off x="4699000" y="2728913"/>
            <a:ext cx="889000" cy="481012"/>
          </a:xfrm>
          <a:prstGeom prst="rect">
            <a:avLst/>
          </a:prstGeom>
          <a:solidFill>
            <a:schemeClr val="accent1"/>
          </a:solidFill>
          <a:ln w="9525">
            <a:solidFill>
              <a:srgbClr val="000000"/>
            </a:solidFill>
            <a:miter lim="800000"/>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0"/>
          <a:lstStyle/>
          <a:p>
            <a:pPr algn="ctr" eaLnBrk="0" hangingPunct="0"/>
            <a:r>
              <a:rPr kumimoji="0" lang="en-US" altLang="zh-CN" sz="1400">
                <a:solidFill>
                  <a:srgbClr val="0000FF"/>
                </a:solidFill>
                <a:latin typeface="华文新魏" pitchFamily="2" charset="-122"/>
                <a:ea typeface="华文新魏" pitchFamily="2" charset="-122"/>
              </a:rPr>
              <a:t>A</a:t>
            </a:r>
            <a:r>
              <a:rPr kumimoji="0" lang="en-US" altLang="zh-CN" sz="1400" baseline="-25000">
                <a:solidFill>
                  <a:srgbClr val="0000FF"/>
                </a:solidFill>
                <a:latin typeface="华文新魏" pitchFamily="2" charset="-122"/>
                <a:ea typeface="华文新魏" pitchFamily="2" charset="-122"/>
              </a:rPr>
              <a:t>1</a:t>
            </a:r>
            <a:endParaRPr kumimoji="0" lang="en-US" altLang="zh-CN" sz="1400">
              <a:solidFill>
                <a:srgbClr val="0000FF"/>
              </a:solidFill>
              <a:latin typeface="华文新魏" pitchFamily="2" charset="-122"/>
              <a:ea typeface="华文新魏" pitchFamily="2" charset="-122"/>
            </a:endParaRPr>
          </a:p>
        </p:txBody>
      </p:sp>
      <p:sp>
        <p:nvSpPr>
          <p:cNvPr id="27" name="Text Box 27"/>
          <p:cNvSpPr txBox="1">
            <a:spLocks noChangeArrowheads="1"/>
          </p:cNvSpPr>
          <p:nvPr/>
        </p:nvSpPr>
        <p:spPr bwMode="auto">
          <a:xfrm>
            <a:off x="4699000" y="3209925"/>
            <a:ext cx="889000" cy="720725"/>
          </a:xfrm>
          <a:prstGeom prst="rect">
            <a:avLst/>
          </a:prstGeom>
          <a:solidFill>
            <a:schemeClr val="accent1"/>
          </a:solidFill>
          <a:ln w="9525">
            <a:solidFill>
              <a:srgbClr val="000000"/>
            </a:solidFill>
            <a:miter lim="800000"/>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vert="eaVert" lIns="0" tIns="0" rIns="0" bIns="0"/>
          <a:lstStyle/>
          <a:p>
            <a:pPr algn="ctr" eaLnBrk="0" hangingPunct="0"/>
            <a:endParaRPr kumimoji="0" lang="en-US" altLang="zh-CN" sz="1000">
              <a:solidFill>
                <a:srgbClr val="0000FF"/>
              </a:solidFill>
              <a:latin typeface="华文新魏" pitchFamily="2" charset="-122"/>
              <a:ea typeface="华文新魏" pitchFamily="2" charset="-122"/>
            </a:endParaRPr>
          </a:p>
          <a:p>
            <a:pPr algn="ctr" eaLnBrk="0" hangingPunct="0"/>
            <a:r>
              <a:rPr kumimoji="0" lang="en-US" altLang="zh-CN" sz="1000">
                <a:solidFill>
                  <a:srgbClr val="0000FF"/>
                </a:solidFill>
                <a:latin typeface="Times New Roman" panose="02020603050405020304"/>
                <a:ea typeface="华文新魏" pitchFamily="2" charset="-122"/>
              </a:rPr>
              <a:t>…</a:t>
            </a:r>
            <a:endParaRPr kumimoji="0" lang="en-US" altLang="zh-CN" sz="1000">
              <a:solidFill>
                <a:srgbClr val="0000FF"/>
              </a:solidFill>
              <a:latin typeface="华文新魏" pitchFamily="2" charset="-122"/>
              <a:ea typeface="华文新魏" pitchFamily="2" charset="-122"/>
            </a:endParaRPr>
          </a:p>
        </p:txBody>
      </p:sp>
      <p:sp>
        <p:nvSpPr>
          <p:cNvPr id="28" name="Text Box 28"/>
          <p:cNvSpPr txBox="1">
            <a:spLocks noChangeArrowheads="1"/>
          </p:cNvSpPr>
          <p:nvPr/>
        </p:nvSpPr>
        <p:spPr bwMode="auto">
          <a:xfrm>
            <a:off x="4699000" y="3930650"/>
            <a:ext cx="889000" cy="479425"/>
          </a:xfrm>
          <a:prstGeom prst="rect">
            <a:avLst/>
          </a:prstGeom>
          <a:solidFill>
            <a:schemeClr val="accent1"/>
          </a:solidFill>
          <a:ln w="9525">
            <a:solidFill>
              <a:srgbClr val="000000"/>
            </a:solidFill>
            <a:miter lim="800000"/>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0"/>
          <a:lstStyle/>
          <a:p>
            <a:pPr algn="ctr" eaLnBrk="0" hangingPunct="0"/>
            <a:r>
              <a:rPr kumimoji="0" lang="en-US" altLang="zh-CN" sz="1400">
                <a:solidFill>
                  <a:srgbClr val="0000FF"/>
                </a:solidFill>
                <a:latin typeface="华文新魏" pitchFamily="2" charset="-122"/>
                <a:ea typeface="华文新魏" pitchFamily="2" charset="-122"/>
              </a:rPr>
              <a:t>A</a:t>
            </a:r>
            <a:r>
              <a:rPr kumimoji="0" lang="en-US" altLang="zh-CN" sz="1400" baseline="-25000">
                <a:solidFill>
                  <a:srgbClr val="0000FF"/>
                </a:solidFill>
                <a:latin typeface="华文新魏" pitchFamily="2" charset="-122"/>
                <a:ea typeface="华文新魏" pitchFamily="2" charset="-122"/>
              </a:rPr>
              <a:t>i</a:t>
            </a:r>
            <a:endParaRPr kumimoji="0" lang="en-US" altLang="zh-CN" sz="1400">
              <a:solidFill>
                <a:srgbClr val="0000FF"/>
              </a:solidFill>
              <a:latin typeface="华文新魏" pitchFamily="2" charset="-122"/>
              <a:ea typeface="华文新魏" pitchFamily="2" charset="-122"/>
            </a:endParaRPr>
          </a:p>
        </p:txBody>
      </p:sp>
      <p:sp>
        <p:nvSpPr>
          <p:cNvPr id="29" name="Text Box 29"/>
          <p:cNvSpPr txBox="1">
            <a:spLocks noChangeArrowheads="1"/>
          </p:cNvSpPr>
          <p:nvPr/>
        </p:nvSpPr>
        <p:spPr bwMode="auto">
          <a:xfrm>
            <a:off x="4699000" y="4410075"/>
            <a:ext cx="889000" cy="720725"/>
          </a:xfrm>
          <a:prstGeom prst="rect">
            <a:avLst/>
          </a:prstGeom>
          <a:solidFill>
            <a:schemeClr val="accent1"/>
          </a:solidFill>
          <a:ln w="9525">
            <a:solidFill>
              <a:srgbClr val="000000"/>
            </a:solidFill>
            <a:miter lim="800000"/>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0"/>
          <a:lstStyle/>
          <a:p>
            <a:pPr algn="ctr" eaLnBrk="0" hangingPunct="0"/>
            <a:endParaRPr kumimoji="0" lang="en-US" altLang="zh-CN" sz="1000">
              <a:solidFill>
                <a:srgbClr val="0000FF"/>
              </a:solidFill>
              <a:latin typeface="华文新魏" pitchFamily="2" charset="-122"/>
              <a:ea typeface="华文新魏" pitchFamily="2" charset="-122"/>
            </a:endParaRPr>
          </a:p>
          <a:p>
            <a:pPr algn="ctr" eaLnBrk="0" hangingPunct="0"/>
            <a:r>
              <a:rPr kumimoji="0" lang="en-US" altLang="zh-CN" sz="1000">
                <a:solidFill>
                  <a:srgbClr val="0000FF"/>
                </a:solidFill>
                <a:latin typeface="Times New Roman" panose="02020603050405020304"/>
                <a:ea typeface="华文新魏" pitchFamily="2" charset="-122"/>
              </a:rPr>
              <a:t>…</a:t>
            </a:r>
            <a:endParaRPr kumimoji="0" lang="en-US" altLang="zh-CN" sz="1000">
              <a:solidFill>
                <a:srgbClr val="0000FF"/>
              </a:solidFill>
              <a:latin typeface="华文新魏" pitchFamily="2" charset="-122"/>
              <a:ea typeface="华文新魏" pitchFamily="2" charset="-122"/>
            </a:endParaRPr>
          </a:p>
        </p:txBody>
      </p:sp>
      <p:sp>
        <p:nvSpPr>
          <p:cNvPr id="30" name="Text Box 30"/>
          <p:cNvSpPr txBox="1">
            <a:spLocks noChangeArrowheads="1"/>
          </p:cNvSpPr>
          <p:nvPr/>
        </p:nvSpPr>
        <p:spPr bwMode="auto">
          <a:xfrm>
            <a:off x="4699000" y="5130800"/>
            <a:ext cx="889000" cy="479425"/>
          </a:xfrm>
          <a:prstGeom prst="rect">
            <a:avLst/>
          </a:prstGeom>
          <a:solidFill>
            <a:schemeClr val="accent1"/>
          </a:solidFill>
          <a:ln w="9525">
            <a:solidFill>
              <a:srgbClr val="000000"/>
            </a:solidFill>
            <a:miter lim="800000"/>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0"/>
          <a:lstStyle/>
          <a:p>
            <a:pPr algn="ctr" eaLnBrk="0" hangingPunct="0"/>
            <a:r>
              <a:rPr kumimoji="0" lang="en-US" altLang="zh-CN" sz="1400">
                <a:solidFill>
                  <a:srgbClr val="0000FF"/>
                </a:solidFill>
                <a:latin typeface="华文新魏" pitchFamily="2" charset="-122"/>
                <a:ea typeface="华文新魏" pitchFamily="2" charset="-122"/>
              </a:rPr>
              <a:t>A</a:t>
            </a:r>
            <a:r>
              <a:rPr kumimoji="0" lang="en-US" altLang="zh-CN" sz="1400" baseline="-25000">
                <a:solidFill>
                  <a:srgbClr val="0000FF"/>
                </a:solidFill>
                <a:latin typeface="华文新魏" pitchFamily="2" charset="-122"/>
                <a:ea typeface="华文新魏" pitchFamily="2" charset="-122"/>
              </a:rPr>
              <a:t>n</a:t>
            </a:r>
            <a:endParaRPr kumimoji="0" lang="en-US" altLang="zh-CN" sz="1400">
              <a:solidFill>
                <a:srgbClr val="0000FF"/>
              </a:solidFill>
              <a:latin typeface="华文新魏" pitchFamily="2" charset="-122"/>
              <a:ea typeface="华文新魏" pitchFamily="2" charset="-122"/>
            </a:endParaRPr>
          </a:p>
        </p:txBody>
      </p:sp>
      <p:sp>
        <p:nvSpPr>
          <p:cNvPr id="31" name="Text Box 31"/>
          <p:cNvSpPr txBox="1">
            <a:spLocks noChangeArrowheads="1"/>
          </p:cNvSpPr>
          <p:nvPr/>
        </p:nvSpPr>
        <p:spPr bwMode="auto">
          <a:xfrm>
            <a:off x="3098800" y="1531938"/>
            <a:ext cx="1422400" cy="771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pPr algn="just" eaLnBrk="0" hangingPunct="0"/>
            <a:r>
              <a:rPr kumimoji="0" lang="zh-CN" altLang="en-US" sz="1400">
                <a:solidFill>
                  <a:srgbClr val="0000FF"/>
                </a:solidFill>
                <a:latin typeface="华文新魏" pitchFamily="2" charset="-122"/>
                <a:ea typeface="华文新魏" pitchFamily="2" charset="-122"/>
              </a:rPr>
              <a:t>保护</a:t>
            </a:r>
            <a:r>
              <a:rPr kumimoji="0" lang="en-US" altLang="zh-CN" sz="1400">
                <a:solidFill>
                  <a:srgbClr val="0000FF"/>
                </a:solidFill>
                <a:latin typeface="华文新魏" pitchFamily="2" charset="-122"/>
                <a:ea typeface="华文新魏" pitchFamily="2" charset="-122"/>
              </a:rPr>
              <a:t>CPU</a:t>
            </a:r>
            <a:r>
              <a:rPr kumimoji="0" lang="zh-CN" altLang="en-US" sz="1400">
                <a:solidFill>
                  <a:srgbClr val="0000FF"/>
                </a:solidFill>
                <a:latin typeface="华文新魏" pitchFamily="2" charset="-122"/>
                <a:ea typeface="华文新魏" pitchFamily="2" charset="-122"/>
              </a:rPr>
              <a:t>现场</a:t>
            </a:r>
          </a:p>
        </p:txBody>
      </p:sp>
      <p:sp>
        <p:nvSpPr>
          <p:cNvPr id="32" name="Rectangle 32"/>
          <p:cNvSpPr>
            <a:spLocks noChangeArrowheads="1"/>
          </p:cNvSpPr>
          <p:nvPr/>
        </p:nvSpPr>
        <p:spPr bwMode="auto">
          <a:xfrm>
            <a:off x="3098800" y="1531938"/>
            <a:ext cx="2667000" cy="4564062"/>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zh-CN" altLang="en-US"/>
          </a:p>
        </p:txBody>
      </p:sp>
      <p:sp>
        <p:nvSpPr>
          <p:cNvPr id="33" name="Line 34"/>
          <p:cNvSpPr>
            <a:spLocks noChangeShapeType="1"/>
          </p:cNvSpPr>
          <p:nvPr/>
        </p:nvSpPr>
        <p:spPr bwMode="auto">
          <a:xfrm flipH="1">
            <a:off x="2921000" y="5616575"/>
            <a:ext cx="355600"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zh-CN" altLang="en-US"/>
          </a:p>
        </p:txBody>
      </p:sp>
      <p:sp>
        <p:nvSpPr>
          <p:cNvPr id="34" name="Line 35"/>
          <p:cNvSpPr>
            <a:spLocks noChangeShapeType="1"/>
          </p:cNvSpPr>
          <p:nvPr/>
        </p:nvSpPr>
        <p:spPr bwMode="auto">
          <a:xfrm flipH="1" flipV="1">
            <a:off x="2032000" y="4416425"/>
            <a:ext cx="889000" cy="1200150"/>
          </a:xfrm>
          <a:prstGeom prst="line">
            <a:avLst/>
          </a:prstGeom>
          <a:noFill/>
          <a:ln w="9525">
            <a:solidFill>
              <a:srgbClr val="000000"/>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zh-CN" altLang="en-US"/>
          </a:p>
        </p:txBody>
      </p:sp>
      <p:sp>
        <p:nvSpPr>
          <p:cNvPr id="35" name="Line 36"/>
          <p:cNvSpPr>
            <a:spLocks noChangeShapeType="1"/>
          </p:cNvSpPr>
          <p:nvPr/>
        </p:nvSpPr>
        <p:spPr bwMode="auto">
          <a:xfrm flipV="1">
            <a:off x="2032000" y="2252663"/>
            <a:ext cx="1066800" cy="1681162"/>
          </a:xfrm>
          <a:prstGeom prst="line">
            <a:avLst/>
          </a:prstGeom>
          <a:noFill/>
          <a:ln w="9525">
            <a:solidFill>
              <a:srgbClr val="000000"/>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zh-CN" altLang="en-US"/>
          </a:p>
        </p:txBody>
      </p:sp>
      <p:sp>
        <p:nvSpPr>
          <p:cNvPr id="36" name="Text Box 37"/>
          <p:cNvSpPr txBox="1">
            <a:spLocks noChangeArrowheads="1"/>
          </p:cNvSpPr>
          <p:nvPr/>
        </p:nvSpPr>
        <p:spPr bwMode="auto">
          <a:xfrm>
            <a:off x="2032000" y="2493963"/>
            <a:ext cx="889000" cy="47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0"/>
          <a:lstStyle/>
          <a:p>
            <a:pPr algn="just" eaLnBrk="0" hangingPunct="0"/>
            <a:r>
              <a:rPr kumimoji="0" lang="zh-CN" altLang="en-US" sz="1600">
                <a:solidFill>
                  <a:srgbClr val="0000FF"/>
                </a:solidFill>
                <a:latin typeface="华文新魏" pitchFamily="2" charset="-122"/>
                <a:ea typeface="华文新魏" pitchFamily="2" charset="-122"/>
              </a:rPr>
              <a:t>陷入指令</a:t>
            </a:r>
          </a:p>
        </p:txBody>
      </p:sp>
      <p:sp>
        <p:nvSpPr>
          <p:cNvPr id="37" name="Line 38"/>
          <p:cNvSpPr>
            <a:spLocks noChangeShapeType="1"/>
          </p:cNvSpPr>
          <p:nvPr/>
        </p:nvSpPr>
        <p:spPr bwMode="auto">
          <a:xfrm>
            <a:off x="5588000" y="4175125"/>
            <a:ext cx="1066800" cy="0"/>
          </a:xfrm>
          <a:prstGeom prst="line">
            <a:avLst/>
          </a:prstGeom>
          <a:noFill/>
          <a:ln w="9525">
            <a:solidFill>
              <a:srgbClr val="000000"/>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zh-CN" altLang="en-US"/>
          </a:p>
        </p:txBody>
      </p:sp>
      <p:sp>
        <p:nvSpPr>
          <p:cNvPr id="38" name="Line 39"/>
          <p:cNvSpPr>
            <a:spLocks noChangeShapeType="1"/>
          </p:cNvSpPr>
          <p:nvPr/>
        </p:nvSpPr>
        <p:spPr bwMode="auto">
          <a:xfrm flipH="1">
            <a:off x="5943600" y="4416425"/>
            <a:ext cx="711200" cy="144145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zh-CN" altLang="en-US"/>
          </a:p>
        </p:txBody>
      </p:sp>
      <p:sp>
        <p:nvSpPr>
          <p:cNvPr id="39" name="Line 40"/>
          <p:cNvSpPr>
            <a:spLocks noChangeShapeType="1"/>
          </p:cNvSpPr>
          <p:nvPr/>
        </p:nvSpPr>
        <p:spPr bwMode="auto">
          <a:xfrm flipH="1">
            <a:off x="4165600" y="5857875"/>
            <a:ext cx="1778000" cy="0"/>
          </a:xfrm>
          <a:prstGeom prst="line">
            <a:avLst/>
          </a:prstGeom>
          <a:noFill/>
          <a:ln w="9525">
            <a:solidFill>
              <a:srgbClr val="000000"/>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zh-CN" altLang="en-US"/>
          </a:p>
        </p:txBody>
      </p:sp>
      <p:sp>
        <p:nvSpPr>
          <p:cNvPr id="40" name="Text Box 42"/>
          <p:cNvSpPr txBox="1">
            <a:spLocks noChangeArrowheads="1"/>
          </p:cNvSpPr>
          <p:nvPr/>
        </p:nvSpPr>
        <p:spPr bwMode="auto">
          <a:xfrm>
            <a:off x="3581400" y="1143000"/>
            <a:ext cx="1905000" cy="271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0"/>
          <a:lstStyle/>
          <a:p>
            <a:pPr algn="just" eaLnBrk="0" hangingPunct="0"/>
            <a:r>
              <a:rPr kumimoji="0" lang="zh-CN" altLang="en-US" sz="1800">
                <a:solidFill>
                  <a:srgbClr val="0000FF"/>
                </a:solidFill>
                <a:latin typeface="华文新魏" pitchFamily="2" charset="-122"/>
                <a:ea typeface="华文新魏" pitchFamily="2" charset="-122"/>
              </a:rPr>
              <a:t>系统调用陷入机构</a:t>
            </a:r>
          </a:p>
        </p:txBody>
      </p:sp>
      <p:sp>
        <p:nvSpPr>
          <p:cNvPr id="41" name="Text Box 44"/>
          <p:cNvSpPr txBox="1">
            <a:spLocks noChangeArrowheads="1"/>
          </p:cNvSpPr>
          <p:nvPr/>
        </p:nvSpPr>
        <p:spPr bwMode="auto">
          <a:xfrm>
            <a:off x="4572000" y="1581150"/>
            <a:ext cx="1143000"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pPr algn="just" eaLnBrk="0" hangingPunct="0"/>
            <a:r>
              <a:rPr kumimoji="0" lang="zh-CN" altLang="en-US" sz="1400">
                <a:solidFill>
                  <a:srgbClr val="0000FF"/>
                </a:solidFill>
                <a:latin typeface="华文新魏" pitchFamily="2" charset="-122"/>
                <a:ea typeface="华文新魏" pitchFamily="2" charset="-122"/>
              </a:rPr>
              <a:t>入口地址表</a:t>
            </a:r>
          </a:p>
          <a:p>
            <a:pPr algn="just" eaLnBrk="0" hangingPunct="0"/>
            <a:endParaRPr kumimoji="0" lang="en-US" altLang="zh-CN" sz="1400">
              <a:solidFill>
                <a:srgbClr val="0000FF"/>
              </a:solidFill>
              <a:latin typeface="华文新魏" pitchFamily="2" charset="-122"/>
              <a:ea typeface="华文新魏" pitchFamily="2" charset="-122"/>
            </a:endParaRPr>
          </a:p>
        </p:txBody>
      </p:sp>
      <p:sp>
        <p:nvSpPr>
          <p:cNvPr id="3" name="日期占位符 2"/>
          <p:cNvSpPr>
            <a:spLocks noGrp="1"/>
          </p:cNvSpPr>
          <p:nvPr>
            <p:ph type="dt" sz="half" idx="10"/>
          </p:nvPr>
        </p:nvSpPr>
        <p:spPr/>
        <p:txBody>
          <a:bodyPr/>
          <a:lstStyle/>
          <a:p>
            <a:fld id="{CC3B08BE-3FDE-464C-A1D9-FC67463481FA}" type="datetime1">
              <a:rPr lang="zh-CN" altLang="en-US" smtClean="0"/>
              <a:t>2019/9/23</a:t>
            </a:fld>
            <a:endParaRPr lang="zh-CN" altLang="en-US"/>
          </a:p>
        </p:txBody>
      </p:sp>
      <p:sp>
        <p:nvSpPr>
          <p:cNvPr id="42" name="灯片编号占位符 41"/>
          <p:cNvSpPr>
            <a:spLocks noGrp="1"/>
          </p:cNvSpPr>
          <p:nvPr>
            <p:ph type="sldNum" sz="quarter" idx="12"/>
          </p:nvPr>
        </p:nvSpPr>
        <p:spPr/>
        <p:txBody>
          <a:bodyPr/>
          <a:lstStyle/>
          <a:p>
            <a:fld id="{0C913308-F349-4B6D-A68A-DD1791B4A57B}" type="slidenum">
              <a:rPr lang="zh-CN" altLang="en-US" smtClean="0"/>
              <a:t>31</a:t>
            </a:fld>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系统调用的参数传递</a:t>
            </a:r>
          </a:p>
        </p:txBody>
      </p:sp>
      <p:sp>
        <p:nvSpPr>
          <p:cNvPr id="3" name="内容占位符 2"/>
          <p:cNvSpPr>
            <a:spLocks noGrp="1"/>
          </p:cNvSpPr>
          <p:nvPr>
            <p:ph idx="1"/>
          </p:nvPr>
        </p:nvSpPr>
        <p:spPr/>
        <p:txBody>
          <a:bodyPr/>
          <a:lstStyle/>
          <a:p>
            <a:r>
              <a:rPr lang="zh-CN" altLang="en-US" dirty="0"/>
              <a:t>由访管指令或陷入指令自带参数，</a:t>
            </a:r>
            <a:endParaRPr lang="en-US" altLang="zh-CN" dirty="0"/>
          </a:p>
          <a:p>
            <a:pPr lvl="1"/>
            <a:r>
              <a:rPr lang="zh-CN" altLang="en-US" dirty="0"/>
              <a:t>直接参数</a:t>
            </a:r>
            <a:endParaRPr lang="en-US" altLang="zh-CN" dirty="0"/>
          </a:p>
          <a:p>
            <a:pPr lvl="1"/>
            <a:r>
              <a:rPr lang="zh-CN" altLang="en-US" dirty="0"/>
              <a:t>间接参数</a:t>
            </a:r>
          </a:p>
          <a:p>
            <a:endParaRPr lang="en-US" altLang="zh-CN" dirty="0"/>
          </a:p>
          <a:p>
            <a:r>
              <a:rPr lang="zh-CN" altLang="en-US" dirty="0"/>
              <a:t>通过</a:t>
            </a:r>
            <a:r>
              <a:rPr lang="en-US" altLang="zh-CN" dirty="0"/>
              <a:t>CPU</a:t>
            </a:r>
            <a:r>
              <a:rPr lang="zh-CN" altLang="en-US" dirty="0"/>
              <a:t>的通用寄存器传递参数，或在主存的一个块或表中存放参数，其首地址送入寄存器，实现参数传递。</a:t>
            </a:r>
          </a:p>
          <a:p>
            <a:endParaRPr lang="en-US" altLang="zh-CN" dirty="0"/>
          </a:p>
          <a:p>
            <a:r>
              <a:rPr lang="zh-CN" altLang="en-US" dirty="0"/>
              <a:t>在主存中开辟专用堆栈区域传递参数</a:t>
            </a:r>
          </a:p>
        </p:txBody>
      </p:sp>
      <p:sp>
        <p:nvSpPr>
          <p:cNvPr id="4" name="日期占位符 3"/>
          <p:cNvSpPr>
            <a:spLocks noGrp="1"/>
          </p:cNvSpPr>
          <p:nvPr>
            <p:ph type="dt" sz="half" idx="10"/>
          </p:nvPr>
        </p:nvSpPr>
        <p:spPr/>
        <p:txBody>
          <a:bodyPr/>
          <a:lstStyle/>
          <a:p>
            <a:fld id="{0C13BFDE-B4F1-411E-AA3C-BAAAF8B7E490}" type="datetime1">
              <a:rPr lang="zh-CN" altLang="en-US" smtClean="0"/>
              <a:t>2019/9/23</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32</a:t>
            </a:fld>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系统调用与函数调用的区别</a:t>
            </a:r>
            <a:endParaRPr kumimoji="1" lang="zh-CN" altLang="en-US" dirty="0"/>
          </a:p>
        </p:txBody>
      </p:sp>
      <p:sp>
        <p:nvSpPr>
          <p:cNvPr id="3" name="内容占位符 2"/>
          <p:cNvSpPr>
            <a:spLocks noGrp="1"/>
          </p:cNvSpPr>
          <p:nvPr>
            <p:ph idx="1"/>
          </p:nvPr>
        </p:nvSpPr>
        <p:spPr/>
        <p:txBody>
          <a:bodyPr>
            <a:normAutofit fontScale="85000" lnSpcReduction="10000"/>
          </a:bodyPr>
          <a:lstStyle/>
          <a:p>
            <a:r>
              <a:rPr lang="zh-CN" altLang="en-US" dirty="0">
                <a:latin typeface="华文新魏" charset="0"/>
                <a:ea typeface="华文新魏" charset="0"/>
                <a:cs typeface="华文新魏" charset="0"/>
              </a:rPr>
              <a:t>调用形式和实现方式不同</a:t>
            </a:r>
            <a:endParaRPr lang="en-US" altLang="zh-CN" dirty="0">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函数调用：转向的</a:t>
            </a:r>
            <a:r>
              <a:rPr lang="zh-CN" altLang="en-US" dirty="0">
                <a:solidFill>
                  <a:srgbClr val="FF0000"/>
                </a:solidFill>
                <a:latin typeface="华文新魏" charset="0"/>
                <a:ea typeface="华文新魏" charset="0"/>
                <a:cs typeface="华文新魏" charset="0"/>
              </a:rPr>
              <a:t>地址固定不变</a:t>
            </a:r>
            <a:r>
              <a:rPr lang="zh-CN" altLang="en-US" dirty="0">
                <a:latin typeface="华文新魏" charset="0"/>
                <a:ea typeface="华文新魏" charset="0"/>
                <a:cs typeface="华文新魏" charset="0"/>
              </a:rPr>
              <a:t>、在用户态执行</a:t>
            </a:r>
            <a:endParaRPr lang="en-US" altLang="zh-CN" dirty="0">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系统调用：</a:t>
            </a:r>
            <a:r>
              <a:rPr lang="zh-CN" altLang="en-US" dirty="0">
                <a:solidFill>
                  <a:srgbClr val="FF0000"/>
                </a:solidFill>
                <a:latin typeface="华文新魏" charset="0"/>
                <a:ea typeface="华文新魏" charset="0"/>
                <a:cs typeface="华文新魏" charset="0"/>
              </a:rPr>
              <a:t>由功能调用号决定</a:t>
            </a:r>
            <a:r>
              <a:rPr lang="zh-CN" altLang="en-US" dirty="0">
                <a:latin typeface="华文新魏" charset="0"/>
                <a:ea typeface="华文新魏" charset="0"/>
                <a:cs typeface="华文新魏" charset="0"/>
              </a:rPr>
              <a:t>内核服务例程入口地址，在内核态执行</a:t>
            </a:r>
            <a:endParaRPr lang="en-US" altLang="zh-CN" dirty="0">
              <a:latin typeface="华文新魏" charset="0"/>
              <a:ea typeface="华文新魏" charset="0"/>
              <a:cs typeface="华文新魏" charset="0"/>
            </a:endParaRPr>
          </a:p>
          <a:p>
            <a:r>
              <a:rPr lang="zh-CN" altLang="en-US" dirty="0">
                <a:latin typeface="华文新魏" charset="0"/>
                <a:ea typeface="华文新魏" charset="0"/>
                <a:cs typeface="华文新魏" charset="0"/>
              </a:rPr>
              <a:t>被调用代码的位置不同</a:t>
            </a:r>
            <a:endParaRPr lang="en-US" altLang="zh-CN" dirty="0">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函数调用：静态调用，调用程序和被调用代码处于同一程序</a:t>
            </a:r>
            <a:endParaRPr lang="en-US" altLang="zh-CN" dirty="0">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系统调用：动态调用，服务例程位于操作系统内核中</a:t>
            </a:r>
            <a:endParaRPr lang="en-US" altLang="zh-CN" dirty="0">
              <a:latin typeface="华文新魏" charset="0"/>
              <a:ea typeface="华文新魏" charset="0"/>
              <a:cs typeface="华文新魏" charset="0"/>
            </a:endParaRPr>
          </a:p>
          <a:p>
            <a:r>
              <a:rPr lang="zh-CN" altLang="en-US" dirty="0">
                <a:latin typeface="华文新魏" charset="0"/>
                <a:ea typeface="华文新魏" charset="0"/>
                <a:cs typeface="华文新魏" charset="0"/>
              </a:rPr>
              <a:t>提供方式不同</a:t>
            </a:r>
            <a:endParaRPr lang="en-US" altLang="zh-CN" dirty="0">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函数调用：编程语言提供，取决于语言提供的函数功能</a:t>
            </a:r>
            <a:endParaRPr lang="en-US" altLang="zh-CN" dirty="0">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系统调用：由操作系统统一提供</a:t>
            </a:r>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pPr>
                <a:defRPr/>
              </a:pPr>
              <a:t>33</a:t>
            </a:fld>
            <a:endParaRPr lang="en-US" altLang="zh-CN"/>
          </a:p>
        </p:txBody>
      </p:sp>
    </p:spTree>
    <p:extLst>
      <p:ext uri="{BB962C8B-B14F-4D97-AF65-F5344CB8AC3E}">
        <p14:creationId xmlns:p14="http://schemas.microsoft.com/office/powerpoint/2010/main" val="11409763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操作系统提供的作业接口</a:t>
            </a:r>
          </a:p>
        </p:txBody>
      </p:sp>
      <p:sp>
        <p:nvSpPr>
          <p:cNvPr id="3" name="内容占位符 2"/>
          <p:cNvSpPr>
            <a:spLocks noGrp="1"/>
          </p:cNvSpPr>
          <p:nvPr>
            <p:ph idx="1"/>
          </p:nvPr>
        </p:nvSpPr>
        <p:spPr/>
        <p:txBody>
          <a:bodyPr/>
          <a:lstStyle/>
          <a:p>
            <a:r>
              <a:rPr lang="zh-CN" altLang="en-US" dirty="0"/>
              <a:t>为用户提供的操作控制计算机工作和提供服务手段的集合</a:t>
            </a:r>
            <a:endParaRPr lang="en-US" altLang="zh-CN" dirty="0"/>
          </a:p>
          <a:p>
            <a:pPr lvl="1"/>
            <a:r>
              <a:rPr lang="zh-CN" altLang="en-US" dirty="0"/>
              <a:t>命令行</a:t>
            </a:r>
            <a:endParaRPr lang="en-US" altLang="zh-CN" dirty="0"/>
          </a:p>
          <a:p>
            <a:pPr lvl="1"/>
            <a:r>
              <a:rPr lang="zh-CN" altLang="en-US" dirty="0"/>
              <a:t>图形操作界面</a:t>
            </a:r>
            <a:endParaRPr lang="en-US" altLang="zh-CN" dirty="0"/>
          </a:p>
          <a:p>
            <a:pPr lvl="1"/>
            <a:r>
              <a:rPr lang="zh-CN" altLang="en-US" dirty="0"/>
              <a:t>作业控制语言（批处理系统）</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4101376"/>
            <a:ext cx="3888432" cy="25167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4101376"/>
            <a:ext cx="4070897" cy="22079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日期占位符 3"/>
          <p:cNvSpPr>
            <a:spLocks noGrp="1"/>
          </p:cNvSpPr>
          <p:nvPr>
            <p:ph type="dt" sz="half" idx="10"/>
          </p:nvPr>
        </p:nvSpPr>
        <p:spPr/>
        <p:txBody>
          <a:bodyPr/>
          <a:lstStyle/>
          <a:p>
            <a:fld id="{00A7F8D0-F6FD-4BC1-9920-7DB92B0D06A2}" type="datetime1">
              <a:rPr lang="zh-CN" altLang="en-US" smtClean="0"/>
              <a:t>2019/9/23</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34</a:t>
            </a:fld>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latin typeface="Arial" charset="0"/>
                <a:ea typeface="华文新魏" charset="0"/>
                <a:cs typeface="华文新魏" charset="0"/>
              </a:rPr>
              <a:t>命令解释程序</a:t>
            </a:r>
            <a:endParaRPr kumimoji="1" lang="zh-CN" altLang="en-US" dirty="0"/>
          </a:p>
        </p:txBody>
      </p:sp>
      <p:sp>
        <p:nvSpPr>
          <p:cNvPr id="3" name="内容占位符 2"/>
          <p:cNvSpPr>
            <a:spLocks noGrp="1"/>
          </p:cNvSpPr>
          <p:nvPr>
            <p:ph idx="1"/>
          </p:nvPr>
        </p:nvSpPr>
        <p:spPr/>
        <p:txBody>
          <a:bodyPr>
            <a:normAutofit fontScale="92500" lnSpcReduction="10000"/>
          </a:bodyPr>
          <a:lstStyle/>
          <a:p>
            <a:r>
              <a:rPr kumimoji="1" lang="en-US" altLang="zh-CN" dirty="0"/>
              <a:t>命令</a:t>
            </a:r>
            <a:r>
              <a:rPr kumimoji="1" lang="zh-CN" altLang="zh-CN" dirty="0"/>
              <a:t>解释程序</a:t>
            </a:r>
            <a:r>
              <a:rPr kumimoji="1" lang="zh-CN" altLang="en-US" dirty="0"/>
              <a:t>功能</a:t>
            </a:r>
            <a:endParaRPr kumimoji="1" lang="en-US" altLang="zh-CN" dirty="0"/>
          </a:p>
          <a:p>
            <a:pPr lvl="1"/>
            <a:r>
              <a:rPr kumimoji="1" lang="zh-CN" altLang="en-US" dirty="0"/>
              <a:t>接收用户输入的命令并解释执行命令</a:t>
            </a:r>
            <a:endParaRPr kumimoji="1" lang="en-US" altLang="zh-CN" dirty="0"/>
          </a:p>
          <a:p>
            <a:r>
              <a:rPr kumimoji="1" lang="zh-CN" altLang="en-US" dirty="0"/>
              <a:t>命令实现方式</a:t>
            </a:r>
            <a:endParaRPr kumimoji="1" lang="en-US" altLang="zh-CN" dirty="0"/>
          </a:p>
          <a:p>
            <a:pPr lvl="1"/>
            <a:r>
              <a:rPr kumimoji="1" lang="zh-CN" altLang="en-US" dirty="0"/>
              <a:t>方式</a:t>
            </a:r>
            <a:r>
              <a:rPr kumimoji="1" lang="en-US" altLang="zh-CN" dirty="0"/>
              <a:t>1</a:t>
            </a:r>
            <a:r>
              <a:rPr kumimoji="1" lang="zh-CN" altLang="en-US" dirty="0"/>
              <a:t>：</a:t>
            </a:r>
            <a:r>
              <a:rPr kumimoji="1" lang="zh-CN" altLang="zh-CN" dirty="0"/>
              <a:t>是</a:t>
            </a:r>
            <a:r>
              <a:rPr kumimoji="1" lang="zh-CN" altLang="en-US" dirty="0">
                <a:solidFill>
                  <a:srgbClr val="FF0000"/>
                </a:solidFill>
              </a:rPr>
              <a:t>自带</a:t>
            </a:r>
            <a:r>
              <a:rPr kumimoji="1" lang="zh-CN" altLang="zh-CN" dirty="0">
                <a:solidFill>
                  <a:srgbClr val="FF0000"/>
                </a:solidFill>
              </a:rPr>
              <a:t>命令</a:t>
            </a:r>
            <a:r>
              <a:rPr kumimoji="1" lang="zh-CN" altLang="zh-CN" dirty="0"/>
              <a:t>执行代码，收到命令后，便转向相应命令处理代码执行</a:t>
            </a:r>
            <a:endParaRPr kumimoji="1" lang="en-US" altLang="zh-CN" dirty="0"/>
          </a:p>
          <a:p>
            <a:pPr lvl="2"/>
            <a:r>
              <a:rPr kumimoji="1" lang="zh-CN" altLang="en-US" dirty="0"/>
              <a:t>可以</a:t>
            </a:r>
            <a:r>
              <a:rPr kumimoji="1" lang="zh-CN" altLang="zh-CN" dirty="0"/>
              <a:t>使用“系统调用”帮助完成任务，由于用到终端进程的地址空间，故这类命令不宜过多</a:t>
            </a:r>
            <a:endParaRPr kumimoji="1" lang="en-US" altLang="zh-CN" dirty="0"/>
          </a:p>
          <a:p>
            <a:pPr lvl="1"/>
            <a:r>
              <a:rPr kumimoji="1" lang="zh-CN" altLang="en-US" dirty="0"/>
              <a:t>方式</a:t>
            </a:r>
            <a:r>
              <a:rPr kumimoji="1" lang="en-US" altLang="zh-CN" dirty="0"/>
              <a:t>2</a:t>
            </a:r>
            <a:r>
              <a:rPr kumimoji="1" lang="zh-CN" altLang="en-US" dirty="0"/>
              <a:t>：</a:t>
            </a:r>
            <a:r>
              <a:rPr kumimoji="1" lang="zh-CN" altLang="zh-CN" dirty="0"/>
              <a:t>是由专门“</a:t>
            </a:r>
            <a:r>
              <a:rPr kumimoji="1" lang="zh-CN" altLang="zh-CN" dirty="0">
                <a:solidFill>
                  <a:srgbClr val="FF0000"/>
                </a:solidFill>
              </a:rPr>
              <a:t>实用程序</a:t>
            </a:r>
            <a:r>
              <a:rPr kumimoji="1" lang="zh-CN" altLang="zh-CN" dirty="0"/>
              <a:t>”实现，执行时把命令对应的处理文件装入主存，</a:t>
            </a:r>
            <a:r>
              <a:rPr kumimoji="1" lang="zh-CN" altLang="en-US" dirty="0"/>
              <a:t>完成命令功能</a:t>
            </a:r>
            <a:endParaRPr kumimoji="1" lang="en-US" altLang="zh-CN" dirty="0"/>
          </a:p>
          <a:p>
            <a:pPr lvl="1"/>
            <a:r>
              <a:rPr kumimoji="1" lang="zh-CN" altLang="en-US" dirty="0"/>
              <a:t>大多</a:t>
            </a:r>
            <a:r>
              <a:rPr kumimoji="1" lang="zh-CN" altLang="zh-CN" dirty="0"/>
              <a:t>操作系统把两者结合起来</a:t>
            </a:r>
            <a:endParaRPr kumimoji="1" lang="en-US" altLang="zh-CN" dirty="0"/>
          </a:p>
          <a:p>
            <a:pPr lvl="2"/>
            <a:r>
              <a:rPr kumimoji="1" lang="zh-CN" altLang="zh-CN" dirty="0"/>
              <a:t>简单命令由命令解释程序直接处理</a:t>
            </a:r>
            <a:endParaRPr kumimoji="1" lang="en-US" altLang="zh-CN" dirty="0"/>
          </a:p>
          <a:p>
            <a:pPr lvl="2"/>
            <a:r>
              <a:rPr kumimoji="1" lang="zh-CN" altLang="zh-CN" dirty="0"/>
              <a:t>复杂命令由独立的实用程序完成</a:t>
            </a:r>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pPr>
                <a:defRPr/>
              </a:pPr>
              <a:t>35</a:t>
            </a:fld>
            <a:endParaRPr lang="en-US" altLang="zh-CN"/>
          </a:p>
        </p:txBody>
      </p:sp>
    </p:spTree>
    <p:extLst>
      <p:ext uri="{BB962C8B-B14F-4D97-AF65-F5344CB8AC3E}">
        <p14:creationId xmlns:p14="http://schemas.microsoft.com/office/powerpoint/2010/main" val="440455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07" name="Group 4"/>
          <p:cNvGrpSpPr>
            <a:grpSpLocks/>
          </p:cNvGrpSpPr>
          <p:nvPr/>
        </p:nvGrpSpPr>
        <p:grpSpPr bwMode="auto">
          <a:xfrm>
            <a:off x="1620008" y="1268413"/>
            <a:ext cx="4823655" cy="5256212"/>
            <a:chOff x="3000" y="1310"/>
            <a:chExt cx="3890" cy="5700"/>
          </a:xfrm>
        </p:grpSpPr>
        <p:grpSp>
          <p:nvGrpSpPr>
            <p:cNvPr id="21508" name="Group 5"/>
            <p:cNvGrpSpPr>
              <a:grpSpLocks/>
            </p:cNvGrpSpPr>
            <p:nvPr/>
          </p:nvGrpSpPr>
          <p:grpSpPr bwMode="auto">
            <a:xfrm>
              <a:off x="3000" y="1310"/>
              <a:ext cx="3890" cy="5700"/>
              <a:chOff x="3000" y="1310"/>
              <a:chExt cx="3890" cy="5700"/>
            </a:xfrm>
          </p:grpSpPr>
          <p:grpSp>
            <p:nvGrpSpPr>
              <p:cNvPr id="21510" name="Group 6"/>
              <p:cNvGrpSpPr>
                <a:grpSpLocks/>
              </p:cNvGrpSpPr>
              <p:nvPr/>
            </p:nvGrpSpPr>
            <p:grpSpPr bwMode="auto">
              <a:xfrm>
                <a:off x="3000" y="1310"/>
                <a:ext cx="3890" cy="5700"/>
                <a:chOff x="3000" y="1310"/>
                <a:chExt cx="3890" cy="5700"/>
              </a:xfrm>
            </p:grpSpPr>
            <p:sp>
              <p:nvSpPr>
                <p:cNvPr id="2" name="Text Box 7"/>
                <p:cNvSpPr txBox="1">
                  <a:spLocks noChangeArrowheads="1"/>
                </p:cNvSpPr>
                <p:nvPr/>
              </p:nvSpPr>
              <p:spPr bwMode="auto">
                <a:xfrm>
                  <a:off x="3648" y="4370"/>
                  <a:ext cx="582" cy="250"/>
                </a:xfrm>
                <a:prstGeom prst="rect">
                  <a:avLst/>
                </a:prstGeom>
                <a:solidFill>
                  <a:schemeClr val="accent2">
                    <a:lumMod val="40000"/>
                    <a:lumOff val="60000"/>
                  </a:schemeClr>
                </a:solidFill>
                <a:ln w="9525">
                  <a:noFill/>
                  <a:miter lim="800000"/>
                  <a:headEnd/>
                  <a:tailEnd/>
                </a:ln>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sz="1500">
                      <a:latin typeface="STXinwei" panose="02010800040101010101" pitchFamily="2" charset="-122"/>
                      <a:ea typeface="STXinwei" panose="02010800040101010101" pitchFamily="2" charset="-122"/>
                    </a:rPr>
                    <a:t>id≠0</a:t>
                  </a:r>
                  <a:endParaRPr lang="zh-CN" sz="1500">
                    <a:latin typeface="STXinwei" panose="02010800040101010101" pitchFamily="2" charset="-122"/>
                    <a:ea typeface="STXinwei" panose="02010800040101010101" pitchFamily="2" charset="-122"/>
                  </a:endParaRPr>
                </a:p>
              </p:txBody>
            </p:sp>
            <p:grpSp>
              <p:nvGrpSpPr>
                <p:cNvPr id="21513" name="Group 8"/>
                <p:cNvGrpSpPr>
                  <a:grpSpLocks/>
                </p:cNvGrpSpPr>
                <p:nvPr/>
              </p:nvGrpSpPr>
              <p:grpSpPr bwMode="auto">
                <a:xfrm>
                  <a:off x="3000" y="1310"/>
                  <a:ext cx="3890" cy="5700"/>
                  <a:chOff x="3000" y="1310"/>
                  <a:chExt cx="3890" cy="5700"/>
                </a:xfrm>
              </p:grpSpPr>
              <p:grpSp>
                <p:nvGrpSpPr>
                  <p:cNvPr id="21514" name="Group 9"/>
                  <p:cNvGrpSpPr>
                    <a:grpSpLocks/>
                  </p:cNvGrpSpPr>
                  <p:nvPr/>
                </p:nvGrpSpPr>
                <p:grpSpPr bwMode="auto">
                  <a:xfrm>
                    <a:off x="3000" y="1310"/>
                    <a:ext cx="3890" cy="5690"/>
                    <a:chOff x="3000" y="1320"/>
                    <a:chExt cx="3890" cy="5690"/>
                  </a:xfrm>
                </p:grpSpPr>
                <p:sp>
                  <p:nvSpPr>
                    <p:cNvPr id="21516" name="Text Box 10"/>
                    <p:cNvSpPr txBox="1">
                      <a:spLocks noChangeArrowheads="1"/>
                    </p:cNvSpPr>
                    <p:nvPr/>
                  </p:nvSpPr>
                  <p:spPr bwMode="auto">
                    <a:xfrm>
                      <a:off x="3116" y="4797"/>
                      <a:ext cx="450" cy="350"/>
                    </a:xfrm>
                    <a:prstGeom prst="rect">
                      <a:avLst/>
                    </a:prstGeom>
                    <a:solidFill>
                      <a:srgbClr val="FFCC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1500">
                          <a:latin typeface="STXinwei" panose="02010800040101010101" pitchFamily="2" charset="-122"/>
                          <a:ea typeface="STXinwei" panose="02010800040101010101" pitchFamily="2" charset="-122"/>
                        </a:rPr>
                        <a:t>无</a:t>
                      </a:r>
                      <a:endParaRPr lang="zh-CN" sz="1500">
                        <a:latin typeface="STXinwei" panose="02010800040101010101" pitchFamily="2" charset="-122"/>
                        <a:ea typeface="STXinwei" panose="02010800040101010101" pitchFamily="2" charset="-122"/>
                      </a:endParaRPr>
                    </a:p>
                  </p:txBody>
                </p:sp>
                <p:grpSp>
                  <p:nvGrpSpPr>
                    <p:cNvPr id="21517" name="Group 11"/>
                    <p:cNvGrpSpPr>
                      <a:grpSpLocks/>
                    </p:cNvGrpSpPr>
                    <p:nvPr/>
                  </p:nvGrpSpPr>
                  <p:grpSpPr bwMode="auto">
                    <a:xfrm>
                      <a:off x="3000" y="1320"/>
                      <a:ext cx="3890" cy="5690"/>
                      <a:chOff x="3000" y="1320"/>
                      <a:chExt cx="3890" cy="5690"/>
                    </a:xfrm>
                  </p:grpSpPr>
                  <p:sp>
                    <p:nvSpPr>
                      <p:cNvPr id="21518" name="Text Box 12"/>
                      <p:cNvSpPr txBox="1">
                        <a:spLocks noChangeArrowheads="1"/>
                      </p:cNvSpPr>
                      <p:nvPr/>
                    </p:nvSpPr>
                    <p:spPr bwMode="auto">
                      <a:xfrm>
                        <a:off x="5206" y="4797"/>
                        <a:ext cx="450" cy="350"/>
                      </a:xfrm>
                      <a:prstGeom prst="rect">
                        <a:avLst/>
                      </a:prstGeom>
                      <a:solidFill>
                        <a:srgbClr val="FFCC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1500">
                            <a:latin typeface="STXinwei" panose="02010800040101010101" pitchFamily="2" charset="-122"/>
                            <a:ea typeface="STXinwei" panose="02010800040101010101" pitchFamily="2" charset="-122"/>
                          </a:rPr>
                          <a:t>有</a:t>
                        </a:r>
                      </a:p>
                    </p:txBody>
                  </p:sp>
                  <p:sp>
                    <p:nvSpPr>
                      <p:cNvPr id="3" name="Text Box 13"/>
                      <p:cNvSpPr txBox="1">
                        <a:spLocks noChangeArrowheads="1"/>
                      </p:cNvSpPr>
                      <p:nvPr/>
                    </p:nvSpPr>
                    <p:spPr bwMode="auto">
                      <a:xfrm>
                        <a:off x="3760" y="1819"/>
                        <a:ext cx="1010" cy="430"/>
                      </a:xfrm>
                      <a:prstGeom prst="rect">
                        <a:avLst/>
                      </a:prstGeom>
                      <a:solidFill>
                        <a:schemeClr val="accent2">
                          <a:lumMod val="40000"/>
                          <a:lumOff val="60000"/>
                        </a:schemeClr>
                      </a:solidFill>
                      <a:ln w="9525">
                        <a:solidFill>
                          <a:srgbClr val="000000"/>
                        </a:solidFill>
                        <a:miter lim="800000"/>
                        <a:headEnd/>
                        <a:tailEnd/>
                      </a:ln>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zh-CN" altLang="en-US" sz="1500" dirty="0">
                            <a:latin typeface="STXinwei" panose="02010800040101010101" pitchFamily="2" charset="-122"/>
                            <a:ea typeface="STXinwei" panose="02010800040101010101" pitchFamily="2" charset="-122"/>
                          </a:rPr>
                          <a:t>  读命令行</a:t>
                        </a:r>
                      </a:p>
                    </p:txBody>
                  </p:sp>
                  <p:sp>
                    <p:nvSpPr>
                      <p:cNvPr id="4" name="Text Box 14"/>
                      <p:cNvSpPr txBox="1">
                        <a:spLocks noChangeArrowheads="1"/>
                      </p:cNvSpPr>
                      <p:nvPr/>
                    </p:nvSpPr>
                    <p:spPr bwMode="auto">
                      <a:xfrm>
                        <a:off x="3760" y="2499"/>
                        <a:ext cx="1010" cy="850"/>
                      </a:xfrm>
                      <a:prstGeom prst="rect">
                        <a:avLst/>
                      </a:prstGeom>
                      <a:solidFill>
                        <a:schemeClr val="accent2">
                          <a:lumMod val="40000"/>
                          <a:lumOff val="60000"/>
                        </a:schemeClr>
                      </a:solidFill>
                      <a:ln w="9525">
                        <a:solidFill>
                          <a:srgbClr val="000000"/>
                        </a:solidFill>
                        <a:miter lim="800000"/>
                        <a:headEnd/>
                        <a:tailEnd/>
                      </a:ln>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1500" dirty="0">
                            <a:latin typeface="STXinwei" panose="02010800040101010101" pitchFamily="2" charset="-122"/>
                            <a:ea typeface="STXinwei" panose="02010800040101010101" pitchFamily="2" charset="-122"/>
                          </a:rPr>
                          <a:t> 获命令名，按</a:t>
                        </a:r>
                        <a:r>
                          <a:rPr lang="en-US" altLang="zh-CN" sz="1500" dirty="0">
                            <a:latin typeface="STXinwei" panose="02010800040101010101" pitchFamily="2" charset="-122"/>
                            <a:ea typeface="STXinwei" panose="02010800040101010101" pitchFamily="2" charset="-122"/>
                          </a:rPr>
                          <a:t>exec( )</a:t>
                        </a:r>
                        <a:r>
                          <a:rPr lang="zh-CN" altLang="en-US" sz="1500" dirty="0">
                            <a:latin typeface="STXinwei" panose="02010800040101010101" pitchFamily="2" charset="-122"/>
                            <a:ea typeface="STXinwei" panose="02010800040101010101" pitchFamily="2" charset="-122"/>
                          </a:rPr>
                          <a:t>组  </a:t>
                        </a:r>
                        <a:endParaRPr lang="en-US" altLang="zh-CN" sz="1500" dirty="0">
                          <a:latin typeface="STXinwei" panose="02010800040101010101" pitchFamily="2" charset="-122"/>
                          <a:ea typeface="STXinwei" panose="02010800040101010101" pitchFamily="2" charset="-122"/>
                        </a:endParaRPr>
                      </a:p>
                      <a:p>
                        <a:pPr eaLnBrk="1" hangingPunct="1"/>
                        <a:r>
                          <a:rPr lang="en-US" altLang="zh-CN" sz="1500" dirty="0">
                            <a:latin typeface="STXinwei" panose="02010800040101010101" pitchFamily="2" charset="-122"/>
                            <a:ea typeface="STXinwei" panose="02010800040101010101" pitchFamily="2" charset="-122"/>
                          </a:rPr>
                          <a:t>    </a:t>
                        </a:r>
                        <a:r>
                          <a:rPr lang="zh-CN" altLang="en-US" sz="1500" dirty="0">
                            <a:latin typeface="STXinwei" panose="02010800040101010101" pitchFamily="2" charset="-122"/>
                            <a:ea typeface="STXinwei" panose="02010800040101010101" pitchFamily="2" charset="-122"/>
                          </a:rPr>
                          <a:t>织参数</a:t>
                        </a:r>
                      </a:p>
                    </p:txBody>
                  </p:sp>
                  <p:grpSp>
                    <p:nvGrpSpPr>
                      <p:cNvPr id="21521" name="Group 15"/>
                      <p:cNvGrpSpPr>
                        <a:grpSpLocks/>
                      </p:cNvGrpSpPr>
                      <p:nvPr/>
                    </p:nvGrpSpPr>
                    <p:grpSpPr bwMode="auto">
                      <a:xfrm>
                        <a:off x="3583" y="3570"/>
                        <a:ext cx="1347" cy="752"/>
                        <a:chOff x="5193" y="3440"/>
                        <a:chExt cx="1347" cy="752"/>
                      </a:xfrm>
                    </p:grpSpPr>
                    <p:sp>
                      <p:nvSpPr>
                        <p:cNvPr id="21520" name="AutoShape 16"/>
                        <p:cNvSpPr>
                          <a:spLocks noChangeArrowheads="1"/>
                        </p:cNvSpPr>
                        <p:nvPr/>
                      </p:nvSpPr>
                      <p:spPr bwMode="auto">
                        <a:xfrm>
                          <a:off x="5193" y="3440"/>
                          <a:ext cx="1347" cy="752"/>
                        </a:xfrm>
                        <a:prstGeom prst="flowChartDecision">
                          <a:avLst/>
                        </a:prstGeom>
                        <a:solidFill>
                          <a:schemeClr val="accent2">
                            <a:lumMod val="40000"/>
                            <a:lumOff val="60000"/>
                          </a:schemeClr>
                        </a:solidFill>
                        <a:ln w="9525">
                          <a:solidFill>
                            <a:srgbClr val="000000"/>
                          </a:solidFill>
                          <a:miter lim="800000"/>
                          <a:headEnd/>
                          <a:tailEnd/>
                        </a:ln>
                      </p:spPr>
                      <p:txBody>
                        <a:bodyPr anchor="ctr" anchorCtr="1"/>
                        <a:lstStyle/>
                        <a:p>
                          <a:pPr>
                            <a:defRPr/>
                          </a:pPr>
                          <a:endParaRPr lang="zh-CN" altLang="en-US">
                            <a:latin typeface="STXinwei" panose="02010800040101010101" pitchFamily="2" charset="-122"/>
                            <a:ea typeface="STXinwei" panose="02010800040101010101" pitchFamily="2" charset="-122"/>
                          </a:endParaRPr>
                        </a:p>
                      </p:txBody>
                    </p:sp>
                    <p:sp>
                      <p:nvSpPr>
                        <p:cNvPr id="21555" name="Text Box 17"/>
                        <p:cNvSpPr txBox="1">
                          <a:spLocks noChangeArrowheads="1"/>
                        </p:cNvSpPr>
                        <p:nvPr/>
                      </p:nvSpPr>
                      <p:spPr bwMode="auto">
                        <a:xfrm>
                          <a:off x="5481" y="3650"/>
                          <a:ext cx="850" cy="350"/>
                        </a:xfrm>
                        <a:prstGeom prst="rect">
                          <a:avLst/>
                        </a:prstGeom>
                        <a:solidFill>
                          <a:srgbClr val="CCFF6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sz="1500" dirty="0">
                              <a:latin typeface="STXinwei" panose="02010800040101010101" pitchFamily="2" charset="-122"/>
                              <a:ea typeface="STXinwei" panose="02010800040101010101" pitchFamily="2" charset="-122"/>
                            </a:rPr>
                            <a:t>id=fork( )</a:t>
                          </a:r>
                          <a:endParaRPr lang="zh-CN" sz="1500" dirty="0">
                            <a:latin typeface="STXinwei" panose="02010800040101010101" pitchFamily="2" charset="-122"/>
                            <a:ea typeface="STXinwei" panose="02010800040101010101" pitchFamily="2" charset="-122"/>
                          </a:endParaRPr>
                        </a:p>
                      </p:txBody>
                    </p:sp>
                  </p:grpSp>
                  <p:sp>
                    <p:nvSpPr>
                      <p:cNvPr id="21522" name="Text Box 18"/>
                      <p:cNvSpPr txBox="1">
                        <a:spLocks noChangeArrowheads="1"/>
                      </p:cNvSpPr>
                      <p:nvPr/>
                    </p:nvSpPr>
                    <p:spPr bwMode="auto">
                      <a:xfrm>
                        <a:off x="3760" y="1320"/>
                        <a:ext cx="1010" cy="350"/>
                      </a:xfrm>
                      <a:prstGeom prst="rect">
                        <a:avLst/>
                      </a:prstGeom>
                      <a:solidFill>
                        <a:srgbClr val="FFC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1500">
                            <a:latin typeface="STXinwei" panose="02010800040101010101" pitchFamily="2" charset="-122"/>
                            <a:ea typeface="STXinwei" panose="02010800040101010101" pitchFamily="2" charset="-122"/>
                          </a:rPr>
                          <a:t>   终端进程</a:t>
                        </a:r>
                      </a:p>
                    </p:txBody>
                  </p:sp>
                  <p:cxnSp>
                    <p:nvCxnSpPr>
                      <p:cNvPr id="21523" name="AutoShape 19"/>
                      <p:cNvCxnSpPr>
                        <a:cxnSpLocks noChangeShapeType="1"/>
                      </p:cNvCxnSpPr>
                      <p:nvPr/>
                    </p:nvCxnSpPr>
                    <p:spPr bwMode="auto">
                      <a:xfrm>
                        <a:off x="4250" y="1580"/>
                        <a:ext cx="0" cy="24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21524" name="AutoShape 20"/>
                      <p:cNvCxnSpPr>
                        <a:cxnSpLocks noChangeShapeType="1"/>
                      </p:cNvCxnSpPr>
                      <p:nvPr/>
                    </p:nvCxnSpPr>
                    <p:spPr bwMode="auto">
                      <a:xfrm>
                        <a:off x="4250" y="2250"/>
                        <a:ext cx="0" cy="24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21525" name="AutoShape 21"/>
                      <p:cNvCxnSpPr>
                        <a:cxnSpLocks noChangeShapeType="1"/>
                      </p:cNvCxnSpPr>
                      <p:nvPr/>
                    </p:nvCxnSpPr>
                    <p:spPr bwMode="auto">
                      <a:xfrm>
                        <a:off x="4270" y="3350"/>
                        <a:ext cx="0" cy="24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21526" name="AutoShape 22"/>
                      <p:cNvCxnSpPr>
                        <a:cxnSpLocks noChangeShapeType="1"/>
                      </p:cNvCxnSpPr>
                      <p:nvPr/>
                    </p:nvCxnSpPr>
                    <p:spPr bwMode="auto">
                      <a:xfrm>
                        <a:off x="4250" y="4320"/>
                        <a:ext cx="0" cy="24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cxnSp>
                  <p:sp>
                    <p:nvSpPr>
                      <p:cNvPr id="21527" name="Text Box 23"/>
                      <p:cNvSpPr txBox="1">
                        <a:spLocks noChangeArrowheads="1"/>
                      </p:cNvSpPr>
                      <p:nvPr/>
                    </p:nvSpPr>
                    <p:spPr bwMode="auto">
                      <a:xfrm>
                        <a:off x="4568" y="4320"/>
                        <a:ext cx="560" cy="280"/>
                      </a:xfrm>
                      <a:prstGeom prst="rect">
                        <a:avLst/>
                      </a:prstGeom>
                      <a:solidFill>
                        <a:srgbClr val="6699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sz="1500" dirty="0">
                            <a:latin typeface="STXinwei" panose="02010800040101010101" pitchFamily="2" charset="-122"/>
                            <a:ea typeface="STXinwei" panose="02010800040101010101" pitchFamily="2" charset="-122"/>
                          </a:rPr>
                          <a:t>id=0</a:t>
                        </a:r>
                        <a:endParaRPr lang="zh-CN" sz="1500" dirty="0">
                          <a:latin typeface="STXinwei" panose="02010800040101010101" pitchFamily="2" charset="-122"/>
                          <a:ea typeface="STXinwei" panose="02010800040101010101" pitchFamily="2" charset="-122"/>
                        </a:endParaRPr>
                      </a:p>
                    </p:txBody>
                  </p:sp>
                  <p:grpSp>
                    <p:nvGrpSpPr>
                      <p:cNvPr id="21528" name="Group 24"/>
                      <p:cNvGrpSpPr>
                        <a:grpSpLocks/>
                      </p:cNvGrpSpPr>
                      <p:nvPr/>
                    </p:nvGrpSpPr>
                    <p:grpSpPr bwMode="auto">
                      <a:xfrm>
                        <a:off x="3583" y="4560"/>
                        <a:ext cx="1347" cy="752"/>
                        <a:chOff x="5193" y="3440"/>
                        <a:chExt cx="1347" cy="752"/>
                      </a:xfrm>
                    </p:grpSpPr>
                    <p:sp>
                      <p:nvSpPr>
                        <p:cNvPr id="5" name="AutoShape 25"/>
                        <p:cNvSpPr>
                          <a:spLocks noChangeArrowheads="1"/>
                        </p:cNvSpPr>
                        <p:nvPr/>
                      </p:nvSpPr>
                      <p:spPr bwMode="auto">
                        <a:xfrm>
                          <a:off x="5193" y="3440"/>
                          <a:ext cx="1347" cy="752"/>
                        </a:xfrm>
                        <a:prstGeom prst="flowChartDecision">
                          <a:avLst/>
                        </a:prstGeom>
                        <a:solidFill>
                          <a:schemeClr val="accent2">
                            <a:lumMod val="40000"/>
                            <a:lumOff val="60000"/>
                          </a:schemeClr>
                        </a:solidFill>
                        <a:ln w="9525">
                          <a:solidFill>
                            <a:srgbClr val="000000"/>
                          </a:solidFill>
                          <a:miter lim="800000"/>
                          <a:headEnd/>
                          <a:tailEnd/>
                        </a:ln>
                      </p:spPr>
                      <p:txBody>
                        <a:bodyPr anchor="ctr" anchorCtr="1"/>
                        <a:lstStyle/>
                        <a:p>
                          <a:pPr>
                            <a:defRPr/>
                          </a:pPr>
                          <a:endParaRPr lang="zh-CN" altLang="en-US">
                            <a:latin typeface="STXinwei" panose="02010800040101010101" pitchFamily="2" charset="-122"/>
                            <a:ea typeface="STXinwei" panose="02010800040101010101" pitchFamily="2" charset="-122"/>
                          </a:endParaRPr>
                        </a:p>
                      </p:txBody>
                    </p:sp>
                    <p:sp>
                      <p:nvSpPr>
                        <p:cNvPr id="6" name="Text Box 26"/>
                        <p:cNvSpPr txBox="1">
                          <a:spLocks noChangeArrowheads="1"/>
                        </p:cNvSpPr>
                        <p:nvPr/>
                      </p:nvSpPr>
                      <p:spPr bwMode="auto">
                        <a:xfrm>
                          <a:off x="5380" y="3721"/>
                          <a:ext cx="910" cy="279"/>
                        </a:xfrm>
                        <a:prstGeom prst="rect">
                          <a:avLst/>
                        </a:prstGeom>
                        <a:solidFill>
                          <a:srgbClr val="CCFF66"/>
                        </a:solidFill>
                        <a:ln w="9525">
                          <a:solidFill>
                            <a:srgbClr val="92D050"/>
                          </a:solidFill>
                          <a:miter lim="800000"/>
                          <a:headEnd/>
                          <a:tailEnd/>
                        </a:ln>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1500" dirty="0">
                              <a:latin typeface="STXinwei" panose="02010800040101010101" pitchFamily="2" charset="-122"/>
                              <a:ea typeface="STXinwei" panose="02010800040101010101" pitchFamily="2" charset="-122"/>
                            </a:rPr>
                            <a:t>有”</a:t>
                          </a:r>
                          <a:r>
                            <a:rPr lang="en-US" altLang="zh-CN" sz="1500" dirty="0">
                              <a:latin typeface="STXinwei" panose="02010800040101010101" pitchFamily="2" charset="-122"/>
                              <a:ea typeface="STXinwei" panose="02010800040101010101" pitchFamily="2" charset="-122"/>
                            </a:rPr>
                            <a:t>&amp;”</a:t>
                          </a:r>
                          <a:r>
                            <a:rPr lang="zh-CN" altLang="en-US" sz="1500" dirty="0">
                              <a:latin typeface="STXinwei" panose="02010800040101010101" pitchFamily="2" charset="-122"/>
                              <a:ea typeface="STXinwei" panose="02010800040101010101" pitchFamily="2" charset="-122"/>
                            </a:rPr>
                            <a:t>吗</a:t>
                          </a:r>
                        </a:p>
                      </p:txBody>
                    </p:sp>
                  </p:grpSp>
                  <p:cxnSp>
                    <p:nvCxnSpPr>
                      <p:cNvPr id="21529" name="AutoShape 27"/>
                      <p:cNvCxnSpPr>
                        <a:cxnSpLocks noChangeShapeType="1"/>
                      </p:cNvCxnSpPr>
                      <p:nvPr/>
                    </p:nvCxnSpPr>
                    <p:spPr bwMode="auto">
                      <a:xfrm>
                        <a:off x="4250" y="5310"/>
                        <a:ext cx="0" cy="24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cxnSp>
                  <p:sp>
                    <p:nvSpPr>
                      <p:cNvPr id="21532" name="Text Box 28"/>
                      <p:cNvSpPr txBox="1">
                        <a:spLocks noChangeArrowheads="1"/>
                      </p:cNvSpPr>
                      <p:nvPr/>
                    </p:nvSpPr>
                    <p:spPr bwMode="auto">
                      <a:xfrm>
                        <a:off x="3720" y="5550"/>
                        <a:ext cx="960" cy="549"/>
                      </a:xfrm>
                      <a:prstGeom prst="rect">
                        <a:avLst/>
                      </a:prstGeom>
                      <a:solidFill>
                        <a:schemeClr val="tx2">
                          <a:lumMod val="40000"/>
                          <a:lumOff val="60000"/>
                        </a:schemeClr>
                      </a:solidFill>
                      <a:ln w="9525">
                        <a:solidFill>
                          <a:srgbClr val="000000"/>
                        </a:solidFill>
                        <a:miter lim="800000"/>
                        <a:headEnd/>
                        <a:tailEnd/>
                      </a:ln>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sz="1500" dirty="0">
                            <a:latin typeface="STXinwei" panose="02010800040101010101" pitchFamily="2" charset="-122"/>
                            <a:ea typeface="STXinwei" panose="02010800040101010101" pitchFamily="2" charset="-122"/>
                          </a:rPr>
                          <a:t>Wait</a:t>
                        </a:r>
                        <a:r>
                          <a:rPr lang="zh-CN" altLang="en-US" sz="1500" dirty="0">
                            <a:latin typeface="STXinwei" panose="02010800040101010101" pitchFamily="2" charset="-122"/>
                            <a:ea typeface="STXinwei" panose="02010800040101010101" pitchFamily="2" charset="-122"/>
                          </a:rPr>
                          <a:t>等子进</a:t>
                        </a:r>
                        <a:endParaRPr lang="en-US" altLang="zh-CN" sz="1500" dirty="0">
                          <a:latin typeface="STXinwei" panose="02010800040101010101" pitchFamily="2" charset="-122"/>
                          <a:ea typeface="STXinwei" panose="02010800040101010101" pitchFamily="2" charset="-122"/>
                        </a:endParaRPr>
                      </a:p>
                      <a:p>
                        <a:pPr eaLnBrk="1" hangingPunct="1"/>
                        <a:r>
                          <a:rPr lang="zh-CN" altLang="en-US" sz="1500" dirty="0">
                            <a:latin typeface="STXinwei" panose="02010800040101010101" pitchFamily="2" charset="-122"/>
                            <a:ea typeface="STXinwei" panose="02010800040101010101" pitchFamily="2" charset="-122"/>
                          </a:rPr>
                          <a:t>程结束</a:t>
                        </a:r>
                      </a:p>
                    </p:txBody>
                  </p:sp>
                  <p:sp>
                    <p:nvSpPr>
                      <p:cNvPr id="21533" name="Text Box 29"/>
                      <p:cNvSpPr txBox="1">
                        <a:spLocks noChangeArrowheads="1"/>
                      </p:cNvSpPr>
                      <p:nvPr/>
                    </p:nvSpPr>
                    <p:spPr bwMode="auto">
                      <a:xfrm>
                        <a:off x="3529" y="6359"/>
                        <a:ext cx="1339" cy="430"/>
                      </a:xfrm>
                      <a:prstGeom prst="rect">
                        <a:avLst/>
                      </a:prstGeom>
                      <a:solidFill>
                        <a:schemeClr val="accent2">
                          <a:lumMod val="40000"/>
                          <a:lumOff val="60000"/>
                        </a:schemeClr>
                      </a:solidFill>
                      <a:ln w="9525">
                        <a:solidFill>
                          <a:srgbClr val="000000"/>
                        </a:solidFill>
                        <a:miter lim="800000"/>
                        <a:headEnd/>
                        <a:tailEnd/>
                      </a:ln>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1500" dirty="0">
                            <a:latin typeface="STXinwei" panose="02010800040101010101" pitchFamily="2" charset="-122"/>
                            <a:ea typeface="STXinwei" panose="02010800040101010101" pitchFamily="2" charset="-122"/>
                          </a:rPr>
                          <a:t>显示提示符”</a:t>
                        </a:r>
                        <a:r>
                          <a:rPr lang="en-US" altLang="zh-CN" sz="1500" dirty="0">
                            <a:latin typeface="STXinwei" panose="02010800040101010101" pitchFamily="2" charset="-122"/>
                            <a:ea typeface="STXinwei" panose="02010800040101010101" pitchFamily="2" charset="-122"/>
                          </a:rPr>
                          <a:t>$</a:t>
                        </a:r>
                        <a:endParaRPr lang="zh-CN" sz="1500" dirty="0">
                          <a:latin typeface="STXinwei" panose="02010800040101010101" pitchFamily="2" charset="-122"/>
                          <a:ea typeface="STXinwei" panose="02010800040101010101" pitchFamily="2" charset="-122"/>
                        </a:endParaRPr>
                      </a:p>
                    </p:txBody>
                  </p:sp>
                  <p:cxnSp>
                    <p:nvCxnSpPr>
                      <p:cNvPr id="7" name="AutoShape 30"/>
                      <p:cNvCxnSpPr>
                        <a:cxnSpLocks noChangeShapeType="1"/>
                      </p:cNvCxnSpPr>
                      <p:nvPr/>
                    </p:nvCxnSpPr>
                    <p:spPr bwMode="auto">
                      <a:xfrm>
                        <a:off x="4230" y="6100"/>
                        <a:ext cx="0" cy="24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8" name="AutoShape 31"/>
                      <p:cNvCxnSpPr>
                        <a:cxnSpLocks noChangeShapeType="1"/>
                      </p:cNvCxnSpPr>
                      <p:nvPr/>
                    </p:nvCxnSpPr>
                    <p:spPr bwMode="auto">
                      <a:xfrm>
                        <a:off x="3000" y="7000"/>
                        <a:ext cx="1230" cy="10"/>
                      </a:xfrm>
                      <a:prstGeom prst="straightConnector1">
                        <a:avLst/>
                      </a:prstGeom>
                      <a:noFill/>
                      <a:ln w="9525">
                        <a:solidFill>
                          <a:srgbClr val="000000"/>
                        </a:solidFill>
                        <a:round/>
                        <a:headEnd/>
                        <a:tailEnd/>
                      </a:ln>
                      <a:extLst>
                        <a:ext uri="{909E8E84-426E-40dd-AFC4-6F175D3DCCD1}">
                          <a14:hiddenFill xmlns:a14="http://schemas.microsoft.com/office/drawing/2010/main" xmlns="">
                            <a:noFill/>
                          </a14:hiddenFill>
                        </a:ext>
                      </a:extLst>
                    </p:spPr>
                  </p:cxnSp>
                  <p:cxnSp>
                    <p:nvCxnSpPr>
                      <p:cNvPr id="21534" name="AutoShape 32"/>
                      <p:cNvCxnSpPr>
                        <a:cxnSpLocks noChangeShapeType="1"/>
                      </p:cNvCxnSpPr>
                      <p:nvPr/>
                    </p:nvCxnSpPr>
                    <p:spPr bwMode="auto">
                      <a:xfrm flipV="1">
                        <a:off x="3000" y="1711"/>
                        <a:ext cx="0" cy="5289"/>
                      </a:xfrm>
                      <a:prstGeom prst="straightConnector1">
                        <a:avLst/>
                      </a:prstGeom>
                      <a:noFill/>
                      <a:ln w="9525">
                        <a:solidFill>
                          <a:srgbClr val="000000"/>
                        </a:solidFill>
                        <a:round/>
                        <a:headEnd/>
                        <a:tailEnd/>
                      </a:ln>
                      <a:extLst>
                        <a:ext uri="{909E8E84-426E-40dd-AFC4-6F175D3DCCD1}">
                          <a14:hiddenFill xmlns:a14="http://schemas.microsoft.com/office/drawing/2010/main" xmlns="">
                            <a:noFill/>
                          </a14:hiddenFill>
                        </a:ext>
                      </a:extLst>
                    </p:spPr>
                  </p:cxnSp>
                  <p:cxnSp>
                    <p:nvCxnSpPr>
                      <p:cNvPr id="21535" name="AutoShape 33"/>
                      <p:cNvCxnSpPr>
                        <a:cxnSpLocks noChangeShapeType="1"/>
                      </p:cNvCxnSpPr>
                      <p:nvPr/>
                    </p:nvCxnSpPr>
                    <p:spPr bwMode="auto">
                      <a:xfrm>
                        <a:off x="3000" y="1711"/>
                        <a:ext cx="1250"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21536" name="AutoShape 34"/>
                      <p:cNvCxnSpPr>
                        <a:cxnSpLocks noChangeShapeType="1"/>
                      </p:cNvCxnSpPr>
                      <p:nvPr/>
                    </p:nvCxnSpPr>
                    <p:spPr bwMode="auto">
                      <a:xfrm>
                        <a:off x="5210" y="4920"/>
                        <a:ext cx="0" cy="1330"/>
                      </a:xfrm>
                      <a:prstGeom prst="straightConnector1">
                        <a:avLst/>
                      </a:prstGeom>
                      <a:noFill/>
                      <a:ln w="9525">
                        <a:solidFill>
                          <a:srgbClr val="000000"/>
                        </a:solidFill>
                        <a:round/>
                        <a:headEnd/>
                        <a:tailEnd/>
                      </a:ln>
                      <a:extLst>
                        <a:ext uri="{909E8E84-426E-40dd-AFC4-6F175D3DCCD1}">
                          <a14:hiddenFill xmlns:a14="http://schemas.microsoft.com/office/drawing/2010/main" xmlns="">
                            <a:noFill/>
                          </a14:hiddenFill>
                        </a:ext>
                      </a:extLst>
                    </p:spPr>
                  </p:cxnSp>
                  <p:cxnSp>
                    <p:nvCxnSpPr>
                      <p:cNvPr id="21537" name="AutoShape 35"/>
                      <p:cNvCxnSpPr>
                        <a:cxnSpLocks noChangeShapeType="1"/>
                      </p:cNvCxnSpPr>
                      <p:nvPr/>
                    </p:nvCxnSpPr>
                    <p:spPr bwMode="auto">
                      <a:xfrm flipH="1">
                        <a:off x="4270" y="6250"/>
                        <a:ext cx="940"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21538" name="AutoShape 36"/>
                      <p:cNvCxnSpPr>
                        <a:cxnSpLocks noChangeShapeType="1"/>
                      </p:cNvCxnSpPr>
                      <p:nvPr/>
                    </p:nvCxnSpPr>
                    <p:spPr bwMode="auto">
                      <a:xfrm>
                        <a:off x="6440" y="2280"/>
                        <a:ext cx="0" cy="24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cxnSp>
                  <p:grpSp>
                    <p:nvGrpSpPr>
                      <p:cNvPr id="21539" name="Group 37"/>
                      <p:cNvGrpSpPr>
                        <a:grpSpLocks/>
                      </p:cNvGrpSpPr>
                      <p:nvPr/>
                    </p:nvGrpSpPr>
                    <p:grpSpPr bwMode="auto">
                      <a:xfrm>
                        <a:off x="6070" y="1470"/>
                        <a:ext cx="740" cy="790"/>
                        <a:chOff x="7500" y="1580"/>
                        <a:chExt cx="740" cy="790"/>
                      </a:xfrm>
                    </p:grpSpPr>
                    <p:sp>
                      <p:nvSpPr>
                        <p:cNvPr id="9" name="Oval 38"/>
                        <p:cNvSpPr>
                          <a:spLocks noChangeArrowheads="1"/>
                        </p:cNvSpPr>
                        <p:nvPr/>
                      </p:nvSpPr>
                      <p:spPr bwMode="auto">
                        <a:xfrm>
                          <a:off x="7497" y="1580"/>
                          <a:ext cx="746" cy="790"/>
                        </a:xfrm>
                        <a:prstGeom prst="ellipse">
                          <a:avLst/>
                        </a:prstGeom>
                        <a:solidFill>
                          <a:schemeClr val="tx2">
                            <a:lumMod val="40000"/>
                            <a:lumOff val="60000"/>
                          </a:schemeClr>
                        </a:solidFill>
                        <a:ln w="9525">
                          <a:solidFill>
                            <a:srgbClr val="000000"/>
                          </a:solidFill>
                          <a:round/>
                          <a:headEnd/>
                          <a:tailEnd/>
                        </a:ln>
                      </p:spPr>
                      <p:txBody>
                        <a:bodyPr anchor="ctr" anchorCtr="1"/>
                        <a:lstStyle/>
                        <a:p>
                          <a:pPr>
                            <a:defRPr/>
                          </a:pPr>
                          <a:endParaRPr lang="zh-CN" altLang="en-US">
                            <a:latin typeface="STXinwei" panose="02010800040101010101" pitchFamily="2" charset="-122"/>
                            <a:ea typeface="STXinwei" panose="02010800040101010101" pitchFamily="2" charset="-122"/>
                          </a:endParaRPr>
                        </a:p>
                      </p:txBody>
                    </p:sp>
                    <p:sp>
                      <p:nvSpPr>
                        <p:cNvPr id="10" name="Text Box 39"/>
                        <p:cNvSpPr txBox="1">
                          <a:spLocks noChangeArrowheads="1"/>
                        </p:cNvSpPr>
                        <p:nvPr/>
                      </p:nvSpPr>
                      <p:spPr bwMode="auto">
                        <a:xfrm>
                          <a:off x="7565" y="1783"/>
                          <a:ext cx="581" cy="349"/>
                        </a:xfrm>
                        <a:prstGeom prst="rect">
                          <a:avLst/>
                        </a:prstGeom>
                        <a:solidFill>
                          <a:schemeClr val="tx2">
                            <a:lumMod val="40000"/>
                            <a:lumOff val="60000"/>
                          </a:schemeClr>
                        </a:solidFill>
                        <a:ln w="9525">
                          <a:noFill/>
                          <a:miter lim="800000"/>
                          <a:headEnd/>
                          <a:tailEnd/>
                        </a:ln>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1300">
                              <a:latin typeface="STXinwei" panose="02010800040101010101" pitchFamily="2" charset="-122"/>
                              <a:ea typeface="STXinwei" panose="02010800040101010101" pitchFamily="2" charset="-122"/>
                            </a:rPr>
                            <a:t>子进程</a:t>
                          </a:r>
                        </a:p>
                      </p:txBody>
                    </p:sp>
                  </p:grpSp>
                  <p:sp>
                    <p:nvSpPr>
                      <p:cNvPr id="21540" name="Text Box 40"/>
                      <p:cNvSpPr txBox="1">
                        <a:spLocks noChangeArrowheads="1"/>
                      </p:cNvSpPr>
                      <p:nvPr/>
                    </p:nvSpPr>
                    <p:spPr bwMode="auto">
                      <a:xfrm>
                        <a:off x="5930" y="2530"/>
                        <a:ext cx="960" cy="550"/>
                      </a:xfrm>
                      <a:prstGeom prst="rect">
                        <a:avLst/>
                      </a:prstGeom>
                      <a:solidFill>
                        <a:srgbClr val="6699FF"/>
                      </a:solidFill>
                      <a:ln w="9525">
                        <a:solidFill>
                          <a:srgbClr val="000000"/>
                        </a:solidFill>
                        <a:miter lim="800000"/>
                        <a:headEnd/>
                        <a:tailEnd/>
                      </a:ln>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sz="1500" dirty="0">
                            <a:latin typeface="STXinwei" panose="02010800040101010101" pitchFamily="2" charset="-122"/>
                            <a:ea typeface="STXinwei" panose="02010800040101010101" pitchFamily="2" charset="-122"/>
                          </a:rPr>
                          <a:t>exec ( )</a:t>
                        </a:r>
                        <a:r>
                          <a:rPr lang="zh-CN" altLang="en-US" sz="1500" dirty="0">
                            <a:latin typeface="STXinwei" panose="02010800040101010101" pitchFamily="2" charset="-122"/>
                            <a:ea typeface="STXinwei" panose="02010800040101010101" pitchFamily="2" charset="-122"/>
                          </a:rPr>
                          <a:t>替换  </a:t>
                        </a:r>
                        <a:endParaRPr lang="en-US" altLang="zh-CN" sz="1500" dirty="0">
                          <a:latin typeface="STXinwei" panose="02010800040101010101" pitchFamily="2" charset="-122"/>
                          <a:ea typeface="STXinwei" panose="02010800040101010101" pitchFamily="2" charset="-122"/>
                        </a:endParaRPr>
                      </a:p>
                      <a:p>
                        <a:pPr eaLnBrk="1" hangingPunct="1"/>
                        <a:r>
                          <a:rPr lang="en-US" altLang="zh-CN" sz="1500" dirty="0">
                            <a:latin typeface="STXinwei" panose="02010800040101010101" pitchFamily="2" charset="-122"/>
                            <a:ea typeface="STXinwei" panose="02010800040101010101" pitchFamily="2" charset="-122"/>
                          </a:rPr>
                          <a:t>   </a:t>
                        </a:r>
                        <a:r>
                          <a:rPr lang="zh-CN" altLang="en-US" sz="1500" dirty="0">
                            <a:latin typeface="STXinwei" panose="02010800040101010101" pitchFamily="2" charset="-122"/>
                            <a:ea typeface="STXinwei" panose="02010800040101010101" pitchFamily="2" charset="-122"/>
                          </a:rPr>
                          <a:t>进程映象</a:t>
                        </a:r>
                      </a:p>
                    </p:txBody>
                  </p:sp>
                  <p:sp>
                    <p:nvSpPr>
                      <p:cNvPr id="21541" name="Text Box 41"/>
                      <p:cNvSpPr txBox="1">
                        <a:spLocks noChangeArrowheads="1"/>
                      </p:cNvSpPr>
                      <p:nvPr/>
                    </p:nvSpPr>
                    <p:spPr bwMode="auto">
                      <a:xfrm>
                        <a:off x="5930" y="3300"/>
                        <a:ext cx="960" cy="550"/>
                      </a:xfrm>
                      <a:prstGeom prst="rect">
                        <a:avLst/>
                      </a:prstGeom>
                      <a:solidFill>
                        <a:srgbClr val="6699FF"/>
                      </a:solidFill>
                      <a:ln w="9525">
                        <a:solidFill>
                          <a:srgbClr val="000000"/>
                        </a:solidFill>
                        <a:miter lim="800000"/>
                        <a:headEnd/>
                        <a:tailEnd/>
                      </a:ln>
                    </p:spPr>
                    <p:txBody>
                      <a:bodyPr anchor="ctr" anchorCtr="1"/>
                      <a:lstStyle>
                        <a:lvl1pPr marL="342900" indent="-342900" eaLnBrk="0" hangingPunct="0">
                          <a:defRPr kumimoji="1" sz="2400">
                            <a:solidFill>
                              <a:schemeClr val="tx1"/>
                            </a:solidFill>
                            <a:latin typeface="Times New Roman" charset="0"/>
                            <a:ea typeface="宋体" charset="0"/>
                            <a:cs typeface="宋体" charset="0"/>
                          </a:defRPr>
                        </a:lvl1pPr>
                        <a:lvl2pPr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marL="0" lvl="1" eaLnBrk="1" hangingPunct="1"/>
                        <a:r>
                          <a:rPr lang="zh-CN" altLang="en-US" sz="1500" dirty="0">
                            <a:latin typeface="STXinwei" panose="02010800040101010101" pitchFamily="2" charset="-122"/>
                            <a:ea typeface="STXinwei" panose="02010800040101010101" pitchFamily="2" charset="-122"/>
                          </a:rPr>
                          <a:t>   运行命令</a:t>
                        </a:r>
                        <a:endParaRPr lang="en-US" altLang="zh-CN" sz="1500" dirty="0">
                          <a:latin typeface="STXinwei" panose="02010800040101010101" pitchFamily="2" charset="-122"/>
                          <a:ea typeface="STXinwei" panose="02010800040101010101" pitchFamily="2" charset="-122"/>
                        </a:endParaRPr>
                      </a:p>
                      <a:p>
                        <a:pPr marL="0" lvl="1" eaLnBrk="1" hangingPunct="1"/>
                        <a:r>
                          <a:rPr lang="en-US" altLang="zh-CN" sz="1500" dirty="0">
                            <a:latin typeface="STXinwei" panose="02010800040101010101" pitchFamily="2" charset="-122"/>
                            <a:ea typeface="STXinwei" panose="02010800040101010101" pitchFamily="2" charset="-122"/>
                          </a:rPr>
                          <a:t>      </a:t>
                        </a:r>
                        <a:r>
                          <a:rPr lang="zh-CN" altLang="en-US" sz="1500" dirty="0">
                            <a:latin typeface="STXinwei" panose="02010800040101010101" pitchFamily="2" charset="-122"/>
                            <a:ea typeface="STXinwei" panose="02010800040101010101" pitchFamily="2" charset="-122"/>
                          </a:rPr>
                          <a:t>文件</a:t>
                        </a:r>
                      </a:p>
                    </p:txBody>
                  </p:sp>
                  <p:cxnSp>
                    <p:nvCxnSpPr>
                      <p:cNvPr id="21542" name="AutoShape 42"/>
                      <p:cNvCxnSpPr>
                        <a:cxnSpLocks noChangeShapeType="1"/>
                      </p:cNvCxnSpPr>
                      <p:nvPr/>
                    </p:nvCxnSpPr>
                    <p:spPr bwMode="auto">
                      <a:xfrm>
                        <a:off x="6440" y="3060"/>
                        <a:ext cx="0" cy="24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cxnSp>
                  <p:sp>
                    <p:nvSpPr>
                      <p:cNvPr id="21543" name="Text Box 43"/>
                      <p:cNvSpPr txBox="1">
                        <a:spLocks noChangeArrowheads="1"/>
                      </p:cNvSpPr>
                      <p:nvPr/>
                    </p:nvSpPr>
                    <p:spPr bwMode="auto">
                      <a:xfrm>
                        <a:off x="5930" y="4110"/>
                        <a:ext cx="960" cy="550"/>
                      </a:xfrm>
                      <a:prstGeom prst="rect">
                        <a:avLst/>
                      </a:prstGeom>
                      <a:solidFill>
                        <a:srgbClr val="6699FF"/>
                      </a:solidFill>
                      <a:ln w="9525">
                        <a:solidFill>
                          <a:srgbClr val="000000"/>
                        </a:solidFill>
                        <a:miter lim="800000"/>
                        <a:headEnd/>
                        <a:tailEnd/>
                      </a:ln>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sz="1500" dirty="0">
                            <a:latin typeface="STXinwei" panose="02010800040101010101" pitchFamily="2" charset="-122"/>
                            <a:ea typeface="STXinwei" panose="02010800040101010101" pitchFamily="2" charset="-122"/>
                          </a:rPr>
                          <a:t>   exit( )</a:t>
                        </a:r>
                        <a:r>
                          <a:rPr lang="zh-CN" altLang="en-US" sz="1500" dirty="0">
                            <a:latin typeface="STXinwei" panose="02010800040101010101" pitchFamily="2" charset="-122"/>
                            <a:ea typeface="STXinwei" panose="02010800040101010101" pitchFamily="2" charset="-122"/>
                          </a:rPr>
                          <a:t>出让   </a:t>
                        </a:r>
                        <a:endParaRPr lang="en-US" altLang="zh-CN" sz="1500" dirty="0">
                          <a:latin typeface="STXinwei" panose="02010800040101010101" pitchFamily="2" charset="-122"/>
                          <a:ea typeface="STXinwei" panose="02010800040101010101" pitchFamily="2" charset="-122"/>
                        </a:endParaRPr>
                      </a:p>
                      <a:p>
                        <a:pPr eaLnBrk="1" hangingPunct="1"/>
                        <a:r>
                          <a:rPr lang="en-US" altLang="zh-CN" sz="1500" dirty="0">
                            <a:latin typeface="STXinwei" panose="02010800040101010101" pitchFamily="2" charset="-122"/>
                            <a:ea typeface="STXinwei" panose="02010800040101010101" pitchFamily="2" charset="-122"/>
                          </a:rPr>
                          <a:t>    </a:t>
                        </a:r>
                        <a:r>
                          <a:rPr lang="zh-CN" altLang="en-US" sz="1500" dirty="0">
                            <a:latin typeface="STXinwei" panose="02010800040101010101" pitchFamily="2" charset="-122"/>
                            <a:ea typeface="STXinwei" panose="02010800040101010101" pitchFamily="2" charset="-122"/>
                          </a:rPr>
                          <a:t>处理器</a:t>
                        </a:r>
                      </a:p>
                    </p:txBody>
                  </p:sp>
                  <p:cxnSp>
                    <p:nvCxnSpPr>
                      <p:cNvPr id="21544" name="AutoShape 44"/>
                      <p:cNvCxnSpPr>
                        <a:cxnSpLocks noChangeShapeType="1"/>
                      </p:cNvCxnSpPr>
                      <p:nvPr/>
                    </p:nvCxnSpPr>
                    <p:spPr bwMode="auto">
                      <a:xfrm>
                        <a:off x="6440" y="3860"/>
                        <a:ext cx="0" cy="24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21545" name="AutoShape 45"/>
                      <p:cNvCxnSpPr>
                        <a:cxnSpLocks noChangeShapeType="1"/>
                      </p:cNvCxnSpPr>
                      <p:nvPr/>
                    </p:nvCxnSpPr>
                    <p:spPr bwMode="auto">
                      <a:xfrm flipV="1">
                        <a:off x="5210" y="1820"/>
                        <a:ext cx="860" cy="2110"/>
                      </a:xfrm>
                      <a:prstGeom prst="straightConnector1">
                        <a:avLst/>
                      </a:prstGeom>
                      <a:noFill/>
                      <a:ln w="9525">
                        <a:solidFill>
                          <a:srgbClr val="000000"/>
                        </a:solidFill>
                        <a:prstDash val="dash"/>
                        <a:round/>
                        <a:headEnd/>
                        <a:tailEnd type="triangle" w="med" len="med"/>
                      </a:ln>
                      <a:extLst>
                        <a:ext uri="{909E8E84-426E-40dd-AFC4-6F175D3DCCD1}">
                          <a14:hiddenFill xmlns:a14="http://schemas.microsoft.com/office/drawing/2010/main" xmlns="">
                            <a:noFill/>
                          </a14:hiddenFill>
                        </a:ext>
                      </a:extLst>
                    </p:spPr>
                  </p:cxnSp>
                  <p:cxnSp>
                    <p:nvCxnSpPr>
                      <p:cNvPr id="21546" name="AutoShape 46"/>
                      <p:cNvCxnSpPr>
                        <a:cxnSpLocks noChangeShapeType="1"/>
                      </p:cNvCxnSpPr>
                      <p:nvPr/>
                    </p:nvCxnSpPr>
                    <p:spPr bwMode="auto">
                      <a:xfrm flipH="1">
                        <a:off x="4680" y="4880"/>
                        <a:ext cx="1750" cy="990"/>
                      </a:xfrm>
                      <a:prstGeom prst="straightConnector1">
                        <a:avLst/>
                      </a:prstGeom>
                      <a:noFill/>
                      <a:ln w="9525">
                        <a:solidFill>
                          <a:srgbClr val="000000"/>
                        </a:solidFill>
                        <a:prstDash val="dash"/>
                        <a:round/>
                        <a:headEnd/>
                        <a:tailEnd type="triangle" w="med" len="med"/>
                      </a:ln>
                      <a:extLst>
                        <a:ext uri="{909E8E84-426E-40dd-AFC4-6F175D3DCCD1}">
                          <a14:hiddenFill xmlns:a14="http://schemas.microsoft.com/office/drawing/2010/main" xmlns="">
                            <a:noFill/>
                          </a14:hiddenFill>
                        </a:ext>
                      </a:extLst>
                    </p:spPr>
                  </p:cxnSp>
                  <p:cxnSp>
                    <p:nvCxnSpPr>
                      <p:cNvPr id="21547" name="AutoShape 47"/>
                      <p:cNvCxnSpPr>
                        <a:cxnSpLocks noChangeShapeType="1"/>
                      </p:cNvCxnSpPr>
                      <p:nvPr/>
                    </p:nvCxnSpPr>
                    <p:spPr bwMode="auto">
                      <a:xfrm>
                        <a:off x="6430" y="4660"/>
                        <a:ext cx="0" cy="220"/>
                      </a:xfrm>
                      <a:prstGeom prst="straightConnector1">
                        <a:avLst/>
                      </a:prstGeom>
                      <a:noFill/>
                      <a:ln w="9525">
                        <a:solidFill>
                          <a:srgbClr val="000000"/>
                        </a:solidFill>
                        <a:round/>
                        <a:headEnd/>
                        <a:tailEnd/>
                      </a:ln>
                      <a:extLst>
                        <a:ext uri="{909E8E84-426E-40dd-AFC4-6F175D3DCCD1}">
                          <a14:hiddenFill xmlns:a14="http://schemas.microsoft.com/office/drawing/2010/main" xmlns="">
                            <a:noFill/>
                          </a14:hiddenFill>
                        </a:ext>
                      </a:extLst>
                    </p:spPr>
                  </p:cxnSp>
                  <p:sp>
                    <p:nvSpPr>
                      <p:cNvPr id="21548" name="AutoShape 48"/>
                      <p:cNvSpPr>
                        <a:spLocks noChangeArrowheads="1"/>
                      </p:cNvSpPr>
                      <p:nvPr/>
                    </p:nvSpPr>
                    <p:spPr bwMode="auto">
                      <a:xfrm>
                        <a:off x="6010" y="5250"/>
                        <a:ext cx="800" cy="580"/>
                      </a:xfrm>
                      <a:prstGeom prst="wedgeRoundRectCallout">
                        <a:avLst>
                          <a:gd name="adj1" fmla="val -81125"/>
                          <a:gd name="adj2" fmla="val -43449"/>
                          <a:gd name="adj3" fmla="val 16667"/>
                        </a:avLst>
                      </a:prstGeom>
                      <a:solidFill>
                        <a:srgbClr val="6699FF"/>
                      </a:solidFill>
                      <a:ln w="9525">
                        <a:solidFill>
                          <a:srgbClr val="000000"/>
                        </a:solidFill>
                        <a:miter lim="800000"/>
                        <a:headEnd/>
                        <a:tailEnd/>
                      </a:ln>
                    </p:spPr>
                    <p:txBody>
                      <a:bodyPr anchor="ctr" anchorCtr="1"/>
                      <a:lstStyle/>
                      <a:p>
                        <a:r>
                          <a:rPr lang="zh-CN" altLang="en-US" sz="1500">
                            <a:latin typeface="STXinwei" panose="02010800040101010101" pitchFamily="2" charset="-122"/>
                            <a:ea typeface="STXinwei" panose="02010800040101010101" pitchFamily="2" charset="-122"/>
                          </a:rPr>
                          <a:t> 子进程</a:t>
                        </a:r>
                        <a:endParaRPr lang="en-US" altLang="zh-CN" sz="1500">
                          <a:latin typeface="STXinwei" panose="02010800040101010101" pitchFamily="2" charset="-122"/>
                          <a:ea typeface="STXinwei" panose="02010800040101010101" pitchFamily="2" charset="-122"/>
                        </a:endParaRPr>
                      </a:p>
                      <a:p>
                        <a:r>
                          <a:rPr lang="en-US" altLang="zh-CN" sz="1500">
                            <a:latin typeface="STXinwei" panose="02010800040101010101" pitchFamily="2" charset="-122"/>
                            <a:ea typeface="STXinwei" panose="02010800040101010101" pitchFamily="2" charset="-122"/>
                          </a:rPr>
                          <a:t>   </a:t>
                        </a:r>
                        <a:r>
                          <a:rPr lang="zh-CN" altLang="en-US" sz="1500">
                            <a:latin typeface="STXinwei" panose="02010800040101010101" pitchFamily="2" charset="-122"/>
                            <a:ea typeface="STXinwei" panose="02010800040101010101" pitchFamily="2" charset="-122"/>
                          </a:rPr>
                          <a:t>终止</a:t>
                        </a:r>
                      </a:p>
                    </p:txBody>
                  </p:sp>
                  <p:sp>
                    <p:nvSpPr>
                      <p:cNvPr id="21553" name="AutoShape 49"/>
                      <p:cNvSpPr>
                        <a:spLocks noChangeArrowheads="1"/>
                      </p:cNvSpPr>
                      <p:nvPr/>
                    </p:nvSpPr>
                    <p:spPr bwMode="auto">
                      <a:xfrm>
                        <a:off x="4930" y="1580"/>
                        <a:ext cx="830" cy="580"/>
                      </a:xfrm>
                      <a:prstGeom prst="wedgeRoundRectCallout">
                        <a:avLst>
                          <a:gd name="adj1" fmla="val 41685"/>
                          <a:gd name="adj2" fmla="val 149657"/>
                          <a:gd name="adj3" fmla="val 16667"/>
                        </a:avLst>
                      </a:prstGeom>
                      <a:solidFill>
                        <a:schemeClr val="accent2">
                          <a:lumMod val="40000"/>
                          <a:lumOff val="60000"/>
                        </a:schemeClr>
                      </a:solidFill>
                      <a:ln w="9525" algn="ctr">
                        <a:solidFill>
                          <a:srgbClr val="000000"/>
                        </a:solidFill>
                        <a:miter lim="800000"/>
                        <a:headEnd/>
                        <a:tailEnd/>
                      </a:ln>
                      <a:effectLst/>
                    </p:spPr>
                    <p:txBody>
                      <a:bodyPr anchor="ctr" anchorCtr="1"/>
                      <a:lstStyle/>
                      <a:p>
                        <a:r>
                          <a:rPr lang="zh-CN" altLang="en-US" sz="1500">
                            <a:latin typeface="STXinwei" panose="02010800040101010101" pitchFamily="2" charset="-122"/>
                            <a:ea typeface="STXinwei" panose="02010800040101010101" pitchFamily="2" charset="-122"/>
                          </a:rPr>
                          <a:t>  子进程</a:t>
                        </a:r>
                        <a:endParaRPr lang="en-US" altLang="zh-CN" sz="1500">
                          <a:latin typeface="STXinwei" panose="02010800040101010101" pitchFamily="2" charset="-122"/>
                          <a:ea typeface="STXinwei" panose="02010800040101010101" pitchFamily="2" charset="-122"/>
                        </a:endParaRPr>
                      </a:p>
                      <a:p>
                        <a:r>
                          <a:rPr lang="en-US" altLang="zh-CN" sz="1500">
                            <a:latin typeface="STXinwei" panose="02010800040101010101" pitchFamily="2" charset="-122"/>
                            <a:ea typeface="STXinwei" panose="02010800040101010101" pitchFamily="2" charset="-122"/>
                          </a:rPr>
                          <a:t>    </a:t>
                        </a:r>
                        <a:r>
                          <a:rPr lang="zh-CN" altLang="en-US" sz="1500">
                            <a:latin typeface="STXinwei" panose="02010800040101010101" pitchFamily="2" charset="-122"/>
                            <a:ea typeface="STXinwei" panose="02010800040101010101" pitchFamily="2" charset="-122"/>
                          </a:rPr>
                          <a:t>运行</a:t>
                        </a:r>
                      </a:p>
                    </p:txBody>
                  </p:sp>
                </p:grpSp>
              </p:grpSp>
              <p:cxnSp>
                <p:nvCxnSpPr>
                  <p:cNvPr id="21515" name="AutoShape 50"/>
                  <p:cNvCxnSpPr>
                    <a:cxnSpLocks noChangeShapeType="1"/>
                  </p:cNvCxnSpPr>
                  <p:nvPr/>
                </p:nvCxnSpPr>
                <p:spPr bwMode="auto">
                  <a:xfrm>
                    <a:off x="4230" y="6790"/>
                    <a:ext cx="0" cy="220"/>
                  </a:xfrm>
                  <a:prstGeom prst="straightConnector1">
                    <a:avLst/>
                  </a:prstGeom>
                  <a:noFill/>
                  <a:ln w="9525">
                    <a:solidFill>
                      <a:srgbClr val="000000"/>
                    </a:solidFill>
                    <a:round/>
                    <a:headEnd/>
                    <a:tailEnd/>
                  </a:ln>
                  <a:extLst>
                    <a:ext uri="{909E8E84-426E-40dd-AFC4-6F175D3DCCD1}">
                      <a14:hiddenFill xmlns:a14="http://schemas.microsoft.com/office/drawing/2010/main" xmlns="">
                        <a:noFill/>
                      </a14:hiddenFill>
                    </a:ext>
                  </a:extLst>
                </p:spPr>
              </p:cxnSp>
            </p:grpSp>
          </p:grpSp>
          <p:cxnSp>
            <p:nvCxnSpPr>
              <p:cNvPr id="21511" name="AutoShape 51"/>
              <p:cNvCxnSpPr>
                <a:cxnSpLocks noChangeShapeType="1"/>
              </p:cNvCxnSpPr>
              <p:nvPr/>
            </p:nvCxnSpPr>
            <p:spPr bwMode="auto">
              <a:xfrm>
                <a:off x="4930" y="3930"/>
                <a:ext cx="280" cy="0"/>
              </a:xfrm>
              <a:prstGeom prst="straightConnector1">
                <a:avLst/>
              </a:prstGeom>
              <a:noFill/>
              <a:ln w="9525">
                <a:solidFill>
                  <a:srgbClr val="000000"/>
                </a:solidFill>
                <a:prstDash val="dash"/>
                <a:round/>
                <a:headEnd/>
                <a:tailEnd/>
              </a:ln>
              <a:extLst>
                <a:ext uri="{909E8E84-426E-40dd-AFC4-6F175D3DCCD1}">
                  <a14:hiddenFill xmlns:a14="http://schemas.microsoft.com/office/drawing/2010/main" xmlns="">
                    <a:noFill/>
                  </a14:hiddenFill>
                </a:ext>
              </a:extLst>
            </p:spPr>
          </p:cxnSp>
        </p:grpSp>
        <p:cxnSp>
          <p:nvCxnSpPr>
            <p:cNvPr id="21509" name="AutoShape 52"/>
            <p:cNvCxnSpPr>
              <a:cxnSpLocks noChangeShapeType="1"/>
            </p:cNvCxnSpPr>
            <p:nvPr/>
          </p:nvCxnSpPr>
          <p:spPr bwMode="auto">
            <a:xfrm>
              <a:off x="4930" y="4920"/>
              <a:ext cx="280" cy="0"/>
            </a:xfrm>
            <a:prstGeom prst="straightConnector1">
              <a:avLst/>
            </a:prstGeom>
            <a:noFill/>
            <a:ln w="9525">
              <a:solidFill>
                <a:srgbClr val="000000"/>
              </a:solidFill>
              <a:round/>
              <a:headEnd/>
              <a:tailEnd/>
            </a:ln>
            <a:extLst>
              <a:ext uri="{909E8E84-426E-40dd-AFC4-6F175D3DCCD1}">
                <a14:hiddenFill xmlns:a14="http://schemas.microsoft.com/office/drawing/2010/main" xmlns="">
                  <a:noFill/>
                </a14:hiddenFill>
              </a:ext>
            </a:extLst>
          </p:spPr>
        </p:cxnSp>
      </p:grpSp>
      <p:sp>
        <p:nvSpPr>
          <p:cNvPr id="11" name="标题 10"/>
          <p:cNvSpPr>
            <a:spLocks noGrp="1"/>
          </p:cNvSpPr>
          <p:nvPr>
            <p:ph type="title"/>
          </p:nvPr>
        </p:nvSpPr>
        <p:spPr/>
        <p:txBody>
          <a:bodyPr/>
          <a:lstStyle/>
          <a:p>
            <a:r>
              <a:rPr lang="en-US" altLang="zh-CN" dirty="0">
                <a:latin typeface="华文新魏" charset="0"/>
                <a:ea typeface="华文新魏" charset="0"/>
                <a:cs typeface="华文新魏" charset="0"/>
              </a:rPr>
              <a:t>Linux</a:t>
            </a:r>
            <a:r>
              <a:rPr lang="zh-CN" altLang="zh-CN" dirty="0">
                <a:latin typeface="华文新魏" charset="0"/>
                <a:ea typeface="华文新魏" charset="0"/>
                <a:cs typeface="华文新魏" charset="0"/>
              </a:rPr>
              <a:t>命令解释</a:t>
            </a:r>
            <a:r>
              <a:rPr lang="zh-CN" altLang="en-US" dirty="0">
                <a:latin typeface="华文新魏" charset="0"/>
                <a:ea typeface="华文新魏" charset="0"/>
                <a:cs typeface="华文新魏" charset="0"/>
              </a:rPr>
              <a:t>器</a:t>
            </a:r>
            <a:r>
              <a:rPr lang="en-US" altLang="zh-CN" dirty="0">
                <a:latin typeface="华文新魏" charset="0"/>
                <a:ea typeface="华文新魏" charset="0"/>
                <a:cs typeface="华文新魏" charset="0"/>
              </a:rPr>
              <a:t>shell</a:t>
            </a:r>
            <a:endParaRPr kumimoji="1" lang="zh-CN" altLang="en-US" dirty="0"/>
          </a:p>
        </p:txBody>
      </p:sp>
      <p:sp>
        <p:nvSpPr>
          <p:cNvPr id="12" name="幻灯片编号占位符 11"/>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pPr>
                <a:defRPr/>
              </a:pPr>
              <a:t>36</a:t>
            </a:fld>
            <a:endParaRPr lang="en-US" altLang="zh-CN"/>
          </a:p>
        </p:txBody>
      </p:sp>
    </p:spTree>
    <p:extLst>
      <p:ext uri="{BB962C8B-B14F-4D97-AF65-F5344CB8AC3E}">
        <p14:creationId xmlns:p14="http://schemas.microsoft.com/office/powerpoint/2010/main" val="15391842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 </a:t>
            </a:r>
            <a:r>
              <a:rPr lang="zh-CN" altLang="en-US" dirty="0"/>
              <a:t>操作系统构件与运行模型</a:t>
            </a:r>
          </a:p>
        </p:txBody>
      </p:sp>
      <p:sp>
        <p:nvSpPr>
          <p:cNvPr id="3" name="内容占位符 2"/>
          <p:cNvSpPr>
            <a:spLocks noGrp="1"/>
          </p:cNvSpPr>
          <p:nvPr>
            <p:ph idx="1"/>
          </p:nvPr>
        </p:nvSpPr>
        <p:spPr/>
        <p:txBody>
          <a:bodyPr/>
          <a:lstStyle/>
          <a:p>
            <a:r>
              <a:rPr lang="zh-CN" altLang="en-US" dirty="0"/>
              <a:t>操作系统变得越来越复杂</a:t>
            </a:r>
            <a:endParaRPr lang="en-US" altLang="zh-CN" dirty="0"/>
          </a:p>
          <a:p>
            <a:pPr lvl="1"/>
            <a:r>
              <a:rPr lang="zh-CN" altLang="en-US" dirty="0"/>
              <a:t>代码量几何增长：</a:t>
            </a:r>
            <a:r>
              <a:rPr lang="en-US" altLang="zh-CN" dirty="0"/>
              <a:t>Win2000</a:t>
            </a:r>
            <a:r>
              <a:rPr lang="zh-CN" altLang="en-US" dirty="0"/>
              <a:t>： </a:t>
            </a:r>
            <a:r>
              <a:rPr lang="en-US" altLang="zh-CN" dirty="0"/>
              <a:t>3200</a:t>
            </a:r>
            <a:r>
              <a:rPr lang="zh-CN" altLang="en-US" dirty="0"/>
              <a:t>万行，</a:t>
            </a:r>
            <a:r>
              <a:rPr lang="en-US" altLang="zh-CN" dirty="0"/>
              <a:t>2500</a:t>
            </a:r>
            <a:r>
              <a:rPr lang="zh-CN" altLang="en-US" dirty="0"/>
              <a:t>开发人员</a:t>
            </a:r>
            <a:endParaRPr lang="en-US" altLang="zh-CN" dirty="0"/>
          </a:p>
          <a:p>
            <a:pPr lvl="1"/>
            <a:r>
              <a:rPr lang="zh-CN" altLang="en-US" dirty="0"/>
              <a:t>周期长、</a:t>
            </a:r>
            <a:r>
              <a:rPr lang="en-US" altLang="zh-CN" dirty="0"/>
              <a:t>bug</a:t>
            </a:r>
            <a:r>
              <a:rPr lang="zh-CN" altLang="en-US" dirty="0"/>
              <a:t>多</a:t>
            </a:r>
            <a:endParaRPr lang="en-US" altLang="zh-CN" dirty="0"/>
          </a:p>
          <a:p>
            <a:r>
              <a:rPr lang="zh-CN" altLang="en-US" dirty="0"/>
              <a:t>软件工程的视角研究操作系统</a:t>
            </a:r>
            <a:endParaRPr lang="en-US" altLang="zh-CN" dirty="0"/>
          </a:p>
          <a:p>
            <a:r>
              <a:rPr lang="zh-CN" altLang="en-US" dirty="0"/>
              <a:t>操作系统机构设计</a:t>
            </a:r>
            <a:endParaRPr lang="en-US" altLang="zh-CN" dirty="0"/>
          </a:p>
          <a:p>
            <a:pPr lvl="1"/>
            <a:r>
              <a:rPr lang="zh-CN" altLang="en-US" dirty="0"/>
              <a:t>整体结构，模块划分</a:t>
            </a:r>
            <a:endParaRPr lang="en-US" altLang="zh-CN" dirty="0"/>
          </a:p>
          <a:p>
            <a:pPr lvl="1"/>
            <a:r>
              <a:rPr lang="zh-CN" altLang="en-US" dirty="0"/>
              <a:t>局部结构、数据结构等</a:t>
            </a:r>
            <a:endParaRPr lang="en-US" altLang="zh-CN" dirty="0"/>
          </a:p>
          <a:p>
            <a:pPr lvl="1"/>
            <a:r>
              <a:rPr lang="zh-CN" altLang="en-US" dirty="0"/>
              <a:t>运行时组织方式</a:t>
            </a:r>
            <a:endParaRPr lang="en-US" altLang="zh-CN" dirty="0"/>
          </a:p>
          <a:p>
            <a:endParaRPr lang="zh-CN" altLang="en-US" dirty="0"/>
          </a:p>
        </p:txBody>
      </p:sp>
      <p:sp>
        <p:nvSpPr>
          <p:cNvPr id="4" name="日期占位符 3"/>
          <p:cNvSpPr>
            <a:spLocks noGrp="1"/>
          </p:cNvSpPr>
          <p:nvPr>
            <p:ph type="dt" sz="half" idx="10"/>
          </p:nvPr>
        </p:nvSpPr>
        <p:spPr/>
        <p:txBody>
          <a:bodyPr/>
          <a:lstStyle/>
          <a:p>
            <a:fld id="{3B117FCB-B1FA-4F53-BFA9-11C3E008CD05}" type="datetime1">
              <a:rPr lang="zh-CN" altLang="en-US" smtClean="0"/>
              <a:t>2019/9/23</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37</a:t>
            </a:fld>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操作系统构件</a:t>
            </a:r>
          </a:p>
        </p:txBody>
      </p:sp>
      <p:sp>
        <p:nvSpPr>
          <p:cNvPr id="3" name="内容占位符 2"/>
          <p:cNvSpPr>
            <a:spLocks noGrp="1"/>
          </p:cNvSpPr>
          <p:nvPr>
            <p:ph idx="1"/>
          </p:nvPr>
        </p:nvSpPr>
        <p:spPr/>
        <p:txBody>
          <a:bodyPr/>
          <a:lstStyle/>
          <a:p>
            <a:r>
              <a:rPr lang="zh-CN" altLang="en-US" dirty="0"/>
              <a:t>操作系统的基本单位称为构件，包括：</a:t>
            </a:r>
            <a:endParaRPr lang="en-US" altLang="zh-CN" dirty="0"/>
          </a:p>
          <a:p>
            <a:pPr lvl="1"/>
            <a:r>
              <a:rPr lang="zh-CN" altLang="en-US" dirty="0"/>
              <a:t>内核</a:t>
            </a:r>
            <a:endParaRPr lang="en-US" altLang="zh-CN" dirty="0"/>
          </a:p>
          <a:p>
            <a:pPr lvl="1"/>
            <a:r>
              <a:rPr lang="zh-CN" altLang="en-US" dirty="0"/>
              <a:t>进程</a:t>
            </a:r>
            <a:endParaRPr lang="en-US" altLang="zh-CN" dirty="0"/>
          </a:p>
          <a:p>
            <a:pPr lvl="1"/>
            <a:r>
              <a:rPr lang="zh-CN" altLang="en-US" dirty="0"/>
              <a:t>线程</a:t>
            </a:r>
            <a:endParaRPr lang="en-US" altLang="zh-CN" dirty="0"/>
          </a:p>
          <a:p>
            <a:pPr lvl="1"/>
            <a:r>
              <a:rPr lang="zh-CN" altLang="en-US" dirty="0"/>
              <a:t>类程</a:t>
            </a:r>
            <a:endParaRPr lang="en-US" altLang="zh-CN" dirty="0"/>
          </a:p>
          <a:p>
            <a:pPr lvl="1"/>
            <a:r>
              <a:rPr lang="zh-CN" altLang="en-US" dirty="0"/>
              <a:t>管程</a:t>
            </a:r>
          </a:p>
        </p:txBody>
      </p:sp>
      <p:sp>
        <p:nvSpPr>
          <p:cNvPr id="4" name="日期占位符 3"/>
          <p:cNvSpPr>
            <a:spLocks noGrp="1"/>
          </p:cNvSpPr>
          <p:nvPr>
            <p:ph type="dt" sz="half" idx="10"/>
          </p:nvPr>
        </p:nvSpPr>
        <p:spPr/>
        <p:txBody>
          <a:bodyPr/>
          <a:lstStyle/>
          <a:p>
            <a:fld id="{8147F721-4731-413B-AF8F-25EA2A7BDA06}" type="datetime1">
              <a:rPr lang="zh-CN" altLang="en-US" smtClean="0"/>
              <a:t>2019/9/23</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38</a:t>
            </a:fld>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操作系统内核 </a:t>
            </a:r>
            <a:r>
              <a:rPr lang="en-US" altLang="zh-CN" dirty="0"/>
              <a:t>(1)</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什么是内核？</a:t>
            </a:r>
            <a:endParaRPr lang="en-US" altLang="zh-CN" dirty="0"/>
          </a:p>
          <a:p>
            <a:pPr lvl="1"/>
            <a:r>
              <a:rPr lang="zh-CN" altLang="en-US" dirty="0"/>
              <a:t>操作系统的核心部分</a:t>
            </a:r>
            <a:endParaRPr lang="en-US" altLang="zh-CN" dirty="0"/>
          </a:p>
          <a:p>
            <a:pPr lvl="1"/>
            <a:r>
              <a:rPr lang="zh-CN" altLang="en-US" dirty="0"/>
              <a:t>作为可信软件来提供支持进程并发执行的基本功能和基本操作的一组程序模块</a:t>
            </a:r>
          </a:p>
          <a:p>
            <a:pPr lvl="1"/>
            <a:r>
              <a:rPr lang="zh-CN" altLang="en-US" dirty="0"/>
              <a:t>运行于核心态</a:t>
            </a:r>
            <a:endParaRPr lang="en-US" altLang="zh-CN" dirty="0"/>
          </a:p>
          <a:p>
            <a:pPr lvl="1"/>
            <a:r>
              <a:rPr lang="zh-CN" altLang="en-US" dirty="0"/>
              <a:t>负责管理系统的进程、内存、设备驱动程序、文件和网络系统，决定着系统的性能和稳定性</a:t>
            </a:r>
            <a:endParaRPr lang="en-US" altLang="zh-CN" dirty="0"/>
          </a:p>
          <a:p>
            <a:r>
              <a:rPr lang="zh-CN" altLang="en-US" dirty="0"/>
              <a:t>扩展硬件</a:t>
            </a:r>
            <a:endParaRPr lang="en-US" altLang="zh-CN" dirty="0"/>
          </a:p>
          <a:p>
            <a:pPr lvl="1"/>
            <a:r>
              <a:rPr lang="zh-CN" altLang="en-US" dirty="0"/>
              <a:t>安全</a:t>
            </a:r>
            <a:endParaRPr lang="en-US" altLang="zh-CN" dirty="0"/>
          </a:p>
          <a:p>
            <a:pPr lvl="1"/>
            <a:r>
              <a:rPr lang="zh-CN" altLang="en-US" dirty="0"/>
              <a:t>效率</a:t>
            </a:r>
            <a:endParaRPr lang="en-US" altLang="zh-CN" dirty="0"/>
          </a:p>
          <a:p>
            <a:endParaRPr lang="zh-CN" altLang="en-US" dirty="0"/>
          </a:p>
        </p:txBody>
      </p:sp>
      <p:sp>
        <p:nvSpPr>
          <p:cNvPr id="4" name="日期占位符 3"/>
          <p:cNvSpPr>
            <a:spLocks noGrp="1"/>
          </p:cNvSpPr>
          <p:nvPr>
            <p:ph type="dt" sz="half" idx="10"/>
          </p:nvPr>
        </p:nvSpPr>
        <p:spPr/>
        <p:txBody>
          <a:bodyPr/>
          <a:lstStyle/>
          <a:p>
            <a:fld id="{CF24FEE2-2A90-4F4D-A333-20449070B2C5}" type="datetime1">
              <a:rPr lang="zh-CN" altLang="en-US" smtClean="0"/>
              <a:t>2019/9/23</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39</a:t>
            </a:fld>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资源虚拟化</a:t>
            </a:r>
          </a:p>
        </p:txBody>
      </p:sp>
      <p:sp>
        <p:nvSpPr>
          <p:cNvPr id="3" name="内容占位符 2"/>
          <p:cNvSpPr>
            <a:spLocks noGrp="1"/>
          </p:cNvSpPr>
          <p:nvPr>
            <p:ph idx="1"/>
          </p:nvPr>
        </p:nvSpPr>
        <p:spPr/>
        <p:txBody>
          <a:bodyPr/>
          <a:lstStyle/>
          <a:p>
            <a:r>
              <a:rPr lang="zh-CN" altLang="en-US" sz="2800" dirty="0"/>
              <a:t>每一个应用程序都亲自考虑如何复用资源？</a:t>
            </a:r>
            <a:endParaRPr lang="en-US" altLang="zh-CN" sz="2800" dirty="0"/>
          </a:p>
          <a:p>
            <a:r>
              <a:rPr lang="zh-CN" altLang="en-US" sz="2800" dirty="0"/>
              <a:t>资源虚拟化：</a:t>
            </a:r>
            <a:endParaRPr lang="en-US" altLang="zh-CN" sz="2800" dirty="0"/>
          </a:p>
          <a:p>
            <a:pPr lvl="1"/>
            <a:r>
              <a:rPr lang="zh-CN" altLang="en-US" sz="2400" dirty="0">
                <a:solidFill>
                  <a:srgbClr val="FF0000"/>
                </a:solidFill>
              </a:rPr>
              <a:t>单个物理资源</a:t>
            </a:r>
            <a:r>
              <a:rPr lang="en-US" altLang="zh-CN" sz="2400" dirty="0">
                <a:solidFill>
                  <a:srgbClr val="FF0000"/>
                </a:solidFill>
                <a:sym typeface="Wingdings" panose="05000000000000000000" pitchFamily="2" charset="2"/>
              </a:rPr>
              <a:t></a:t>
            </a:r>
            <a:r>
              <a:rPr lang="zh-CN" altLang="en-US" sz="2400" dirty="0">
                <a:solidFill>
                  <a:srgbClr val="FF0000"/>
                </a:solidFill>
                <a:sym typeface="Wingdings" panose="05000000000000000000" pitchFamily="2" charset="2"/>
              </a:rPr>
              <a:t>逻辑上的多个对应物</a:t>
            </a:r>
            <a:endParaRPr lang="en-US" altLang="zh-CN" sz="2400" dirty="0">
              <a:solidFill>
                <a:srgbClr val="FF0000"/>
              </a:solidFill>
              <a:sym typeface="Wingdings" panose="05000000000000000000" pitchFamily="2" charset="2"/>
            </a:endParaRPr>
          </a:p>
          <a:p>
            <a:pPr lvl="1"/>
            <a:r>
              <a:rPr lang="zh-CN" altLang="en-US" sz="2400" dirty="0">
                <a:sym typeface="Wingdings" panose="05000000000000000000" pitchFamily="2" charset="2"/>
              </a:rPr>
              <a:t>假象：进程独占资源</a:t>
            </a:r>
            <a:endParaRPr lang="en-US" altLang="zh-CN" sz="2400" dirty="0">
              <a:sym typeface="Wingdings" panose="05000000000000000000" pitchFamily="2" charset="2"/>
            </a:endParaRPr>
          </a:p>
          <a:p>
            <a:pPr lvl="1"/>
            <a:r>
              <a:rPr lang="zh-CN" altLang="en-US" sz="2400" dirty="0">
                <a:sym typeface="Wingdings" panose="05000000000000000000" pitchFamily="2" charset="2"/>
              </a:rPr>
              <a:t>由</a:t>
            </a:r>
            <a:r>
              <a:rPr lang="en-US" altLang="zh-CN" sz="2400" dirty="0">
                <a:sym typeface="Wingdings" panose="05000000000000000000" pitchFamily="2" charset="2"/>
              </a:rPr>
              <a:t>OS</a:t>
            </a:r>
            <a:r>
              <a:rPr lang="zh-CN" altLang="en-US" sz="2400" dirty="0">
                <a:sym typeface="Wingdings" panose="05000000000000000000" pitchFamily="2" charset="2"/>
              </a:rPr>
              <a:t>负责完成底层物理资源的复用</a:t>
            </a:r>
            <a:endParaRPr lang="en-US" altLang="zh-CN" sz="2400" dirty="0">
              <a:sym typeface="Wingdings" panose="05000000000000000000" pitchFamily="2" charset="2"/>
            </a:endParaRPr>
          </a:p>
          <a:p>
            <a:r>
              <a:rPr lang="zh-CN" altLang="en-US" sz="2800" dirty="0">
                <a:sym typeface="Wingdings" panose="05000000000000000000" pitchFamily="2" charset="2"/>
              </a:rPr>
              <a:t>例：虚拟内存</a:t>
            </a:r>
            <a:endParaRPr lang="en-US" altLang="zh-CN" sz="2800" dirty="0">
              <a:sym typeface="Wingdings" panose="05000000000000000000" pitchFamily="2" charset="2"/>
            </a:endParaRPr>
          </a:p>
        </p:txBody>
      </p:sp>
      <p:sp>
        <p:nvSpPr>
          <p:cNvPr id="4" name="矩形 3"/>
          <p:cNvSpPr/>
          <p:nvPr/>
        </p:nvSpPr>
        <p:spPr>
          <a:xfrm>
            <a:off x="1749541" y="4221088"/>
            <a:ext cx="648072" cy="15121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699792" y="4214381"/>
            <a:ext cx="648072" cy="15121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779912" y="4221088"/>
            <a:ext cx="648072" cy="15121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823583" y="4214381"/>
            <a:ext cx="648072" cy="15121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rot="5400000">
            <a:off x="3272502" y="5731286"/>
            <a:ext cx="648072" cy="150546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755257" y="5111472"/>
            <a:ext cx="642356" cy="45720"/>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752399" y="4872870"/>
            <a:ext cx="642356" cy="45720"/>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2705508" y="4859444"/>
            <a:ext cx="642356" cy="1177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705508" y="5111472"/>
            <a:ext cx="642356" cy="4572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3779912" y="4842872"/>
            <a:ext cx="642356" cy="170304"/>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829299" y="4869160"/>
            <a:ext cx="642356" cy="4572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3785628" y="5119051"/>
            <a:ext cx="642356" cy="4572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4823583" y="5111472"/>
            <a:ext cx="642356" cy="189736"/>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rot="5400000">
            <a:off x="2711363" y="6458049"/>
            <a:ext cx="642356" cy="45720"/>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rot="5400000">
            <a:off x="2617498" y="6469338"/>
            <a:ext cx="642356" cy="45720"/>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rot="5400000">
            <a:off x="3903926" y="6422045"/>
            <a:ext cx="642356" cy="1177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rot="5400000">
            <a:off x="3778770" y="6458085"/>
            <a:ext cx="642356" cy="4572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rot="5400000">
            <a:off x="2967822" y="6407046"/>
            <a:ext cx="642356" cy="170304"/>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rot="5400000">
            <a:off x="3125264" y="6458049"/>
            <a:ext cx="642356" cy="4572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rot="5400000">
            <a:off x="3531024" y="6460894"/>
            <a:ext cx="642356" cy="4572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rot="5400000">
            <a:off x="3356368" y="6386041"/>
            <a:ext cx="642356" cy="189736"/>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TextBox 30"/>
          <p:cNvSpPr txBox="1"/>
          <p:nvPr/>
        </p:nvSpPr>
        <p:spPr>
          <a:xfrm>
            <a:off x="4427984" y="6270423"/>
            <a:ext cx="1620957" cy="523220"/>
          </a:xfrm>
          <a:prstGeom prst="rect">
            <a:avLst/>
          </a:prstGeom>
          <a:noFill/>
        </p:spPr>
        <p:txBody>
          <a:bodyPr wrap="none" rtlCol="0">
            <a:spAutoFit/>
          </a:bodyPr>
          <a:lstStyle/>
          <a:p>
            <a:r>
              <a:rPr lang="zh-CN" altLang="en-US" sz="2800" dirty="0">
                <a:latin typeface="华文新魏" pitchFamily="2" charset="-122"/>
                <a:ea typeface="华文新魏" pitchFamily="2" charset="-122"/>
              </a:rPr>
              <a:t>物理内存</a:t>
            </a:r>
          </a:p>
        </p:txBody>
      </p:sp>
      <p:sp>
        <p:nvSpPr>
          <p:cNvPr id="32" name="TextBox 31"/>
          <p:cNvSpPr txBox="1"/>
          <p:nvPr/>
        </p:nvSpPr>
        <p:spPr>
          <a:xfrm>
            <a:off x="5687679" y="4653136"/>
            <a:ext cx="2340705" cy="523220"/>
          </a:xfrm>
          <a:prstGeom prst="rect">
            <a:avLst/>
          </a:prstGeom>
          <a:noFill/>
        </p:spPr>
        <p:txBody>
          <a:bodyPr wrap="none" rtlCol="0">
            <a:spAutoFit/>
          </a:bodyPr>
          <a:lstStyle/>
          <a:p>
            <a:r>
              <a:rPr lang="zh-CN" altLang="en-US" sz="2800" dirty="0">
                <a:latin typeface="华文新魏" pitchFamily="2" charset="-122"/>
                <a:ea typeface="华文新魏" pitchFamily="2" charset="-122"/>
              </a:rPr>
              <a:t>虚拟内存</a:t>
            </a:r>
            <a:r>
              <a:rPr lang="en-US" altLang="zh-CN" sz="2800" dirty="0">
                <a:latin typeface="华文新魏" pitchFamily="2" charset="-122"/>
                <a:ea typeface="华文新魏" pitchFamily="2" charset="-122"/>
              </a:rPr>
              <a:t>(4G)</a:t>
            </a:r>
            <a:endParaRPr lang="zh-CN" altLang="en-US" sz="2800" dirty="0">
              <a:latin typeface="华文新魏" pitchFamily="2" charset="-122"/>
              <a:ea typeface="华文新魏" pitchFamily="2" charset="-122"/>
            </a:endParaRPr>
          </a:p>
        </p:txBody>
      </p:sp>
      <p:sp>
        <p:nvSpPr>
          <p:cNvPr id="33" name="TextBox 32"/>
          <p:cNvSpPr txBox="1"/>
          <p:nvPr/>
        </p:nvSpPr>
        <p:spPr>
          <a:xfrm>
            <a:off x="1683549" y="3820978"/>
            <a:ext cx="800219" cy="400110"/>
          </a:xfrm>
          <a:prstGeom prst="rect">
            <a:avLst/>
          </a:prstGeom>
          <a:noFill/>
        </p:spPr>
        <p:txBody>
          <a:bodyPr wrap="none" rtlCol="0">
            <a:spAutoFit/>
          </a:bodyPr>
          <a:lstStyle/>
          <a:p>
            <a:r>
              <a:rPr lang="zh-CN" altLang="en-US" sz="2000" dirty="0">
                <a:latin typeface="华文新魏" pitchFamily="2" charset="-122"/>
                <a:ea typeface="华文新魏" pitchFamily="2" charset="-122"/>
              </a:rPr>
              <a:t>程序</a:t>
            </a:r>
            <a:r>
              <a:rPr lang="en-US" altLang="zh-CN" sz="2000" dirty="0">
                <a:latin typeface="华文新魏" pitchFamily="2" charset="-122"/>
                <a:ea typeface="华文新魏" pitchFamily="2" charset="-122"/>
              </a:rPr>
              <a:t>1</a:t>
            </a:r>
            <a:endParaRPr lang="zh-CN" altLang="en-US" sz="2000" dirty="0">
              <a:latin typeface="华文新魏" pitchFamily="2" charset="-122"/>
              <a:ea typeface="华文新魏" pitchFamily="2" charset="-122"/>
            </a:endParaRPr>
          </a:p>
        </p:txBody>
      </p:sp>
      <p:sp>
        <p:nvSpPr>
          <p:cNvPr id="34" name="TextBox 33"/>
          <p:cNvSpPr txBox="1"/>
          <p:nvPr/>
        </p:nvSpPr>
        <p:spPr>
          <a:xfrm>
            <a:off x="2555776" y="3820978"/>
            <a:ext cx="843501" cy="400110"/>
          </a:xfrm>
          <a:prstGeom prst="rect">
            <a:avLst/>
          </a:prstGeom>
          <a:noFill/>
        </p:spPr>
        <p:txBody>
          <a:bodyPr wrap="none" rtlCol="0">
            <a:spAutoFit/>
          </a:bodyPr>
          <a:lstStyle/>
          <a:p>
            <a:r>
              <a:rPr lang="zh-CN" altLang="en-US" sz="2000" dirty="0">
                <a:latin typeface="华文新魏" pitchFamily="2" charset="-122"/>
                <a:ea typeface="华文新魏" pitchFamily="2" charset="-122"/>
              </a:rPr>
              <a:t>程序</a:t>
            </a:r>
            <a:r>
              <a:rPr lang="en-US" altLang="zh-CN" sz="2000" dirty="0">
                <a:latin typeface="华文新魏" pitchFamily="2" charset="-122"/>
                <a:ea typeface="华文新魏" pitchFamily="2" charset="-122"/>
              </a:rPr>
              <a:t>2</a:t>
            </a:r>
            <a:endParaRPr lang="zh-CN" altLang="en-US" sz="2000" dirty="0">
              <a:latin typeface="华文新魏" pitchFamily="2" charset="-122"/>
              <a:ea typeface="华文新魏" pitchFamily="2" charset="-122"/>
            </a:endParaRPr>
          </a:p>
        </p:txBody>
      </p:sp>
      <p:sp>
        <p:nvSpPr>
          <p:cNvPr id="35" name="TextBox 34"/>
          <p:cNvSpPr txBox="1"/>
          <p:nvPr/>
        </p:nvSpPr>
        <p:spPr>
          <a:xfrm>
            <a:off x="3694632" y="3820978"/>
            <a:ext cx="843501" cy="400110"/>
          </a:xfrm>
          <a:prstGeom prst="rect">
            <a:avLst/>
          </a:prstGeom>
          <a:noFill/>
        </p:spPr>
        <p:txBody>
          <a:bodyPr wrap="none" rtlCol="0">
            <a:spAutoFit/>
          </a:bodyPr>
          <a:lstStyle/>
          <a:p>
            <a:r>
              <a:rPr lang="zh-CN" altLang="en-US" sz="2000" dirty="0">
                <a:latin typeface="华文新魏" pitchFamily="2" charset="-122"/>
                <a:ea typeface="华文新魏" pitchFamily="2" charset="-122"/>
              </a:rPr>
              <a:t>程序</a:t>
            </a:r>
            <a:r>
              <a:rPr lang="en-US" altLang="zh-CN" sz="2000" dirty="0">
                <a:latin typeface="华文新魏" pitchFamily="2" charset="-122"/>
                <a:ea typeface="华文新魏" pitchFamily="2" charset="-122"/>
              </a:rPr>
              <a:t>3</a:t>
            </a:r>
            <a:endParaRPr lang="zh-CN" altLang="en-US" sz="2000" dirty="0">
              <a:latin typeface="华文新魏" pitchFamily="2" charset="-122"/>
              <a:ea typeface="华文新魏" pitchFamily="2" charset="-122"/>
            </a:endParaRPr>
          </a:p>
        </p:txBody>
      </p:sp>
      <p:sp>
        <p:nvSpPr>
          <p:cNvPr id="36" name="TextBox 35"/>
          <p:cNvSpPr txBox="1"/>
          <p:nvPr/>
        </p:nvSpPr>
        <p:spPr>
          <a:xfrm>
            <a:off x="4700162" y="3820978"/>
            <a:ext cx="843501" cy="400110"/>
          </a:xfrm>
          <a:prstGeom prst="rect">
            <a:avLst/>
          </a:prstGeom>
          <a:noFill/>
        </p:spPr>
        <p:txBody>
          <a:bodyPr wrap="none" rtlCol="0">
            <a:spAutoFit/>
          </a:bodyPr>
          <a:lstStyle/>
          <a:p>
            <a:r>
              <a:rPr lang="zh-CN" altLang="en-US" sz="2000" dirty="0">
                <a:latin typeface="华文新魏" pitchFamily="2" charset="-122"/>
                <a:ea typeface="华文新魏" pitchFamily="2" charset="-122"/>
              </a:rPr>
              <a:t>程序</a:t>
            </a:r>
            <a:r>
              <a:rPr lang="en-US" altLang="zh-CN" sz="2000" dirty="0">
                <a:latin typeface="华文新魏" pitchFamily="2" charset="-122"/>
                <a:ea typeface="华文新魏" pitchFamily="2" charset="-122"/>
              </a:rPr>
              <a:t>4</a:t>
            </a:r>
            <a:endParaRPr lang="zh-CN" altLang="en-US" sz="2000" dirty="0">
              <a:latin typeface="华文新魏" pitchFamily="2" charset="-122"/>
              <a:ea typeface="华文新魏" pitchFamily="2" charset="-122"/>
            </a:endParaRPr>
          </a:p>
        </p:txBody>
      </p:sp>
      <p:sp>
        <p:nvSpPr>
          <p:cNvPr id="37" name="右大括号 36"/>
          <p:cNvSpPr/>
          <p:nvPr/>
        </p:nvSpPr>
        <p:spPr>
          <a:xfrm>
            <a:off x="5543663" y="4198510"/>
            <a:ext cx="155448" cy="1512168"/>
          </a:xfrm>
          <a:prstGeom prst="rightBrace">
            <a:avLst/>
          </a:prstGeom>
          <a:noFill/>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latin typeface="华文新魏" pitchFamily="2" charset="-122"/>
              <a:ea typeface="华文新魏" pitchFamily="2" charset="-122"/>
            </a:endParaRPr>
          </a:p>
        </p:txBody>
      </p:sp>
      <p:cxnSp>
        <p:nvCxnSpPr>
          <p:cNvPr id="39" name="直接箭头连接符 38"/>
          <p:cNvCxnSpPr>
            <a:stCxn id="9" idx="2"/>
            <a:endCxn id="22" idx="1"/>
          </p:cNvCxnSpPr>
          <p:nvPr/>
        </p:nvCxnSpPr>
        <p:spPr>
          <a:xfrm>
            <a:off x="2076435" y="5157192"/>
            <a:ext cx="956106" cy="1002539"/>
          </a:xfrm>
          <a:prstGeom prst="straightConnector1">
            <a:avLst/>
          </a:prstGeom>
          <a:ln w="1905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13" idx="2"/>
            <a:endCxn id="23" idx="1"/>
          </p:cNvCxnSpPr>
          <p:nvPr/>
        </p:nvCxnSpPr>
        <p:spPr>
          <a:xfrm>
            <a:off x="2073577" y="4918590"/>
            <a:ext cx="865099" cy="1252430"/>
          </a:xfrm>
          <a:prstGeom prst="straightConnector1">
            <a:avLst/>
          </a:prstGeom>
          <a:ln w="1905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stCxn id="14" idx="0"/>
            <a:endCxn id="26" idx="1"/>
          </p:cNvCxnSpPr>
          <p:nvPr/>
        </p:nvCxnSpPr>
        <p:spPr>
          <a:xfrm>
            <a:off x="3026686" y="4859444"/>
            <a:ext cx="1073262" cy="1300323"/>
          </a:xfrm>
          <a:prstGeom prst="straightConnector1">
            <a:avLst/>
          </a:prstGeom>
          <a:ln w="19050">
            <a:solidFill>
              <a:schemeClr val="accent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stCxn id="15" idx="2"/>
            <a:endCxn id="25" idx="1"/>
          </p:cNvCxnSpPr>
          <p:nvPr/>
        </p:nvCxnSpPr>
        <p:spPr>
          <a:xfrm>
            <a:off x="3026686" y="5157192"/>
            <a:ext cx="1198418" cy="1002539"/>
          </a:xfrm>
          <a:prstGeom prst="straightConnector1">
            <a:avLst/>
          </a:prstGeom>
          <a:ln w="19050">
            <a:solidFill>
              <a:schemeClr val="accent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stCxn id="19" idx="2"/>
            <a:endCxn id="28" idx="1"/>
          </p:cNvCxnSpPr>
          <p:nvPr/>
        </p:nvCxnSpPr>
        <p:spPr>
          <a:xfrm flipH="1">
            <a:off x="3446442" y="5164771"/>
            <a:ext cx="660364" cy="994960"/>
          </a:xfrm>
          <a:prstGeom prst="straightConnector1">
            <a:avLst/>
          </a:prstGeom>
          <a:ln w="19050">
            <a:solidFill>
              <a:schemeClr val="accent6"/>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a:stCxn id="16" idx="2"/>
            <a:endCxn id="27" idx="1"/>
          </p:cNvCxnSpPr>
          <p:nvPr/>
        </p:nvCxnSpPr>
        <p:spPr>
          <a:xfrm flipH="1">
            <a:off x="3289000" y="5013176"/>
            <a:ext cx="812090" cy="1157844"/>
          </a:xfrm>
          <a:prstGeom prst="straightConnector1">
            <a:avLst/>
          </a:prstGeom>
          <a:ln w="19050">
            <a:solidFill>
              <a:schemeClr val="accent6"/>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a:stCxn id="18" idx="0"/>
            <a:endCxn id="30" idx="1"/>
          </p:cNvCxnSpPr>
          <p:nvPr/>
        </p:nvCxnSpPr>
        <p:spPr>
          <a:xfrm flipH="1">
            <a:off x="3677546" y="4869160"/>
            <a:ext cx="1472931" cy="1290571"/>
          </a:xfrm>
          <a:prstGeom prst="straightConnector1">
            <a:avLst/>
          </a:prstGeom>
          <a:ln w="19050">
            <a:solidFill>
              <a:schemeClr val="accent2"/>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a:stCxn id="20" idx="0"/>
            <a:endCxn id="29" idx="1"/>
          </p:cNvCxnSpPr>
          <p:nvPr/>
        </p:nvCxnSpPr>
        <p:spPr>
          <a:xfrm flipH="1">
            <a:off x="3852202" y="5111472"/>
            <a:ext cx="1292559" cy="1051104"/>
          </a:xfrm>
          <a:prstGeom prst="straightConnector1">
            <a:avLst/>
          </a:prstGeom>
          <a:ln w="19050">
            <a:solidFill>
              <a:schemeClr val="accent2"/>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2621079" y="5703639"/>
            <a:ext cx="1806905" cy="461665"/>
          </a:xfrm>
          <a:prstGeom prst="rect">
            <a:avLst/>
          </a:prstGeom>
          <a:noFill/>
        </p:spPr>
        <p:txBody>
          <a:bodyPr wrap="none" rtlCol="0">
            <a:spAutoFit/>
          </a:bodyPr>
          <a:lstStyle/>
          <a:p>
            <a:r>
              <a:rPr lang="en-US" altLang="zh-CN" sz="2400" dirty="0">
                <a:solidFill>
                  <a:srgbClr val="FF0000"/>
                </a:solidFill>
                <a:latin typeface="华文新魏" pitchFamily="2" charset="-122"/>
                <a:ea typeface="华文新魏" pitchFamily="2" charset="-122"/>
              </a:rPr>
              <a:t>OS</a:t>
            </a:r>
            <a:r>
              <a:rPr lang="zh-CN" altLang="en-US" sz="2400" dirty="0">
                <a:solidFill>
                  <a:srgbClr val="FF0000"/>
                </a:solidFill>
                <a:latin typeface="华文新魏" pitchFamily="2" charset="-122"/>
                <a:ea typeface="华文新魏" pitchFamily="2" charset="-122"/>
              </a:rPr>
              <a:t>地址翻译</a:t>
            </a:r>
          </a:p>
        </p:txBody>
      </p:sp>
      <p:sp>
        <p:nvSpPr>
          <p:cNvPr id="10" name="日期占位符 9"/>
          <p:cNvSpPr>
            <a:spLocks noGrp="1"/>
          </p:cNvSpPr>
          <p:nvPr>
            <p:ph type="dt" sz="half" idx="10"/>
          </p:nvPr>
        </p:nvSpPr>
        <p:spPr/>
        <p:txBody>
          <a:bodyPr/>
          <a:lstStyle/>
          <a:p>
            <a:fld id="{D17B6498-8237-406F-9B0F-1DD0733CABE9}" type="datetime1">
              <a:rPr lang="zh-CN" altLang="en-US" smtClean="0"/>
              <a:t>2019/9/23</a:t>
            </a:fld>
            <a:endParaRPr lang="zh-CN" altLang="en-US"/>
          </a:p>
        </p:txBody>
      </p:sp>
      <p:sp>
        <p:nvSpPr>
          <p:cNvPr id="11" name="灯片编号占位符 10"/>
          <p:cNvSpPr>
            <a:spLocks noGrp="1"/>
          </p:cNvSpPr>
          <p:nvPr>
            <p:ph type="sldNum" sz="quarter" idx="12"/>
          </p:nvPr>
        </p:nvSpPr>
        <p:spPr/>
        <p:txBody>
          <a:bodyPr/>
          <a:lstStyle/>
          <a:p>
            <a:fld id="{0C913308-F349-4B6D-A68A-DD1791B4A57B}" type="slidenum">
              <a:rPr lang="zh-CN" altLang="en-US" smtClean="0"/>
              <a:t>4</a:t>
            </a:fld>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操作系统内核</a:t>
            </a:r>
            <a:r>
              <a:rPr lang="en-US" altLang="zh-CN" dirty="0"/>
              <a:t>(2)</a:t>
            </a:r>
            <a:endParaRPr lang="zh-CN" altLang="en-US" dirty="0"/>
          </a:p>
        </p:txBody>
      </p:sp>
      <p:sp>
        <p:nvSpPr>
          <p:cNvPr id="3" name="内容占位符 2"/>
          <p:cNvSpPr>
            <a:spLocks noGrp="1"/>
          </p:cNvSpPr>
          <p:nvPr>
            <p:ph idx="1"/>
          </p:nvPr>
        </p:nvSpPr>
        <p:spPr/>
        <p:txBody>
          <a:bodyPr/>
          <a:lstStyle/>
          <a:p>
            <a:pPr marL="0" indent="0">
              <a:buNone/>
            </a:pPr>
            <a:r>
              <a:rPr lang="zh-CN" altLang="en-US" dirty="0"/>
              <a:t>内核必须实现的功能：</a:t>
            </a:r>
            <a:endParaRPr lang="en-US" altLang="zh-CN" dirty="0"/>
          </a:p>
          <a:p>
            <a:r>
              <a:rPr lang="zh-CN" altLang="en-US" dirty="0"/>
              <a:t>中断处理</a:t>
            </a:r>
            <a:endParaRPr lang="en-US" altLang="zh-CN" dirty="0"/>
          </a:p>
          <a:p>
            <a:r>
              <a:rPr lang="zh-CN" altLang="en-US" dirty="0"/>
              <a:t>短程调度</a:t>
            </a:r>
            <a:endParaRPr lang="en-US" altLang="zh-CN" dirty="0"/>
          </a:p>
          <a:p>
            <a:pPr lvl="1"/>
            <a:r>
              <a:rPr lang="zh-CN" altLang="en-US" dirty="0"/>
              <a:t>协调处理器竞争</a:t>
            </a:r>
            <a:endParaRPr lang="en-US" altLang="zh-CN" dirty="0"/>
          </a:p>
          <a:p>
            <a:r>
              <a:rPr lang="zh-CN" altLang="en-US" dirty="0"/>
              <a:t>原语</a:t>
            </a:r>
            <a:r>
              <a:rPr lang="en-US" altLang="zh-CN" dirty="0"/>
              <a:t>(primitive)</a:t>
            </a:r>
            <a:r>
              <a:rPr lang="zh-CN" altLang="en-US" dirty="0"/>
              <a:t>管理</a:t>
            </a:r>
            <a:endParaRPr lang="en-US" altLang="zh-CN" dirty="0"/>
          </a:p>
          <a:p>
            <a:pPr lvl="1"/>
            <a:r>
              <a:rPr lang="zh-CN" altLang="en-US" dirty="0"/>
              <a:t>协调进程通信、并发执行、资源共享</a:t>
            </a:r>
            <a:endParaRPr lang="en-US" altLang="zh-CN" dirty="0"/>
          </a:p>
          <a:p>
            <a:pPr lvl="1"/>
            <a:r>
              <a:rPr lang="zh-CN" altLang="en-US" dirty="0"/>
              <a:t>通信原语</a:t>
            </a:r>
            <a:endParaRPr lang="en-US" altLang="zh-CN" dirty="0"/>
          </a:p>
          <a:p>
            <a:pPr lvl="1"/>
            <a:r>
              <a:rPr lang="zh-CN" altLang="en-US" dirty="0"/>
              <a:t>同步原语</a:t>
            </a:r>
            <a:endParaRPr lang="en-US" altLang="zh-CN" dirty="0"/>
          </a:p>
          <a:p>
            <a:endParaRPr lang="en-US" altLang="zh-CN" dirty="0"/>
          </a:p>
          <a:p>
            <a:endParaRPr lang="zh-CN" altLang="en-US" dirty="0"/>
          </a:p>
        </p:txBody>
      </p:sp>
      <p:sp>
        <p:nvSpPr>
          <p:cNvPr id="4" name="日期占位符 3"/>
          <p:cNvSpPr>
            <a:spLocks noGrp="1"/>
          </p:cNvSpPr>
          <p:nvPr>
            <p:ph type="dt" sz="half" idx="10"/>
          </p:nvPr>
        </p:nvSpPr>
        <p:spPr/>
        <p:txBody>
          <a:bodyPr/>
          <a:lstStyle/>
          <a:p>
            <a:fld id="{5AC8EB17-5290-4DBE-B95A-78F7652B1597}" type="datetime1">
              <a:rPr lang="zh-CN" altLang="en-US" smtClean="0"/>
              <a:t>2019/9/23</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40</a:t>
            </a:fld>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操作系统内核</a:t>
            </a:r>
            <a:r>
              <a:rPr lang="en-US" altLang="zh-CN" dirty="0"/>
              <a:t>(3)</a:t>
            </a:r>
            <a:endParaRPr lang="zh-CN" altLang="en-US" dirty="0"/>
          </a:p>
        </p:txBody>
      </p:sp>
      <p:sp>
        <p:nvSpPr>
          <p:cNvPr id="3" name="内容占位符 2"/>
          <p:cNvSpPr>
            <a:spLocks noGrp="1"/>
          </p:cNvSpPr>
          <p:nvPr>
            <p:ph idx="1"/>
          </p:nvPr>
        </p:nvSpPr>
        <p:spPr/>
        <p:txBody>
          <a:bodyPr/>
          <a:lstStyle/>
          <a:p>
            <a:r>
              <a:rPr lang="zh-CN" altLang="en-US" dirty="0"/>
              <a:t>单内核</a:t>
            </a:r>
            <a:endParaRPr lang="en-US" altLang="zh-CN" dirty="0"/>
          </a:p>
          <a:p>
            <a:pPr lvl="1"/>
            <a:r>
              <a:rPr lang="zh-CN" altLang="en-US" dirty="0"/>
              <a:t>所有内核模块处于同一个二进制映像</a:t>
            </a:r>
            <a:endParaRPr lang="en-US" altLang="zh-CN" dirty="0"/>
          </a:p>
          <a:p>
            <a:pPr lvl="1"/>
            <a:r>
              <a:rPr lang="en-US" altLang="zh-CN" dirty="0"/>
              <a:t>Linux</a:t>
            </a:r>
          </a:p>
          <a:p>
            <a:pPr marL="0" indent="0">
              <a:buNone/>
            </a:pPr>
            <a:endParaRPr lang="zh-CN" altLang="en-US" dirty="0"/>
          </a:p>
        </p:txBody>
      </p:sp>
      <p:grpSp>
        <p:nvGrpSpPr>
          <p:cNvPr id="4" name="Group 32"/>
          <p:cNvGrpSpPr/>
          <p:nvPr/>
        </p:nvGrpSpPr>
        <p:grpSpPr bwMode="auto">
          <a:xfrm>
            <a:off x="1043260" y="2369393"/>
            <a:ext cx="6769100" cy="4371975"/>
            <a:chOff x="340" y="1084"/>
            <a:chExt cx="4264" cy="2754"/>
          </a:xfrm>
        </p:grpSpPr>
        <p:sp>
          <p:nvSpPr>
            <p:cNvPr id="5" name="Text Box 6"/>
            <p:cNvSpPr txBox="1">
              <a:spLocks noChangeArrowheads="1"/>
            </p:cNvSpPr>
            <p:nvPr/>
          </p:nvSpPr>
          <p:spPr bwMode="auto">
            <a:xfrm>
              <a:off x="4102" y="1179"/>
              <a:ext cx="456" cy="43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2000">
                  <a:solidFill>
                    <a:schemeClr val="accent2"/>
                  </a:solidFill>
                  <a:latin typeface="华文新魏" pitchFamily="2" charset="-122"/>
                  <a:ea typeface="华文新魏" pitchFamily="2" charset="-122"/>
                </a:rPr>
                <a:t>用户态</a:t>
              </a:r>
            </a:p>
          </p:txBody>
        </p:sp>
        <p:sp>
          <p:nvSpPr>
            <p:cNvPr id="6" name="Text Box 7"/>
            <p:cNvSpPr txBox="1">
              <a:spLocks noChangeArrowheads="1"/>
            </p:cNvSpPr>
            <p:nvPr/>
          </p:nvSpPr>
          <p:spPr bwMode="auto">
            <a:xfrm>
              <a:off x="1175" y="1525"/>
              <a:ext cx="1836" cy="330"/>
            </a:xfrm>
            <a:prstGeom prst="rect">
              <a:avLst/>
            </a:prstGeom>
            <a:solidFill>
              <a:srgbClr val="FFCC66"/>
            </a:solidFill>
            <a:ln w="9525">
              <a:solidFill>
                <a:srgbClr val="000000"/>
              </a:solidFill>
              <a:miter lim="800000"/>
            </a:ln>
            <a:effectLst/>
            <a:extLs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a:lstStyle/>
            <a:p>
              <a:pPr algn="just"/>
              <a:r>
                <a:rPr lang="en-US" altLang="zh-CN" sz="2000">
                  <a:solidFill>
                    <a:schemeClr val="accent2"/>
                  </a:solidFill>
                  <a:latin typeface="华文新魏" pitchFamily="2" charset="-122"/>
                  <a:ea typeface="华文新魏" pitchFamily="2" charset="-122"/>
                </a:rPr>
                <a:t>     </a:t>
              </a:r>
              <a:r>
                <a:rPr lang="zh-CN" altLang="en-US" sz="2000">
                  <a:solidFill>
                    <a:schemeClr val="accent2"/>
                  </a:solidFill>
                  <a:latin typeface="华文新魏" pitchFamily="2" charset="-122"/>
                  <a:ea typeface="华文新魏" pitchFamily="2" charset="-122"/>
                </a:rPr>
                <a:t>系统库</a:t>
              </a:r>
              <a:r>
                <a:rPr lang="en-US" altLang="zh-CN" sz="2000">
                  <a:solidFill>
                    <a:schemeClr val="accent2"/>
                  </a:solidFill>
                  <a:latin typeface="华文新魏" pitchFamily="2" charset="-122"/>
                  <a:ea typeface="华文新魏" pitchFamily="2" charset="-122"/>
                </a:rPr>
                <a:t>(</a:t>
              </a:r>
              <a:r>
                <a:rPr lang="zh-CN" altLang="en-US" sz="2000">
                  <a:solidFill>
                    <a:schemeClr val="accent2"/>
                  </a:solidFill>
                  <a:latin typeface="华文新魏" pitchFamily="2" charset="-122"/>
                  <a:ea typeface="华文新魏" pitchFamily="2" charset="-122"/>
                </a:rPr>
                <a:t>函数库</a:t>
              </a:r>
              <a:r>
                <a:rPr lang="en-US" altLang="zh-CN" sz="2000">
                  <a:solidFill>
                    <a:schemeClr val="accent2"/>
                  </a:solidFill>
                  <a:latin typeface="华文新魏" pitchFamily="2" charset="-122"/>
                  <a:ea typeface="华文新魏" pitchFamily="2" charset="-122"/>
                </a:rPr>
                <a:t>)</a:t>
              </a:r>
            </a:p>
          </p:txBody>
        </p:sp>
        <p:sp>
          <p:nvSpPr>
            <p:cNvPr id="7" name="Text Box 8"/>
            <p:cNvSpPr txBox="1">
              <a:spLocks noChangeArrowheads="1"/>
            </p:cNvSpPr>
            <p:nvPr/>
          </p:nvSpPr>
          <p:spPr bwMode="auto">
            <a:xfrm>
              <a:off x="1675" y="1084"/>
              <a:ext cx="1024" cy="285"/>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2000">
                  <a:solidFill>
                    <a:schemeClr val="accent2"/>
                  </a:solidFill>
                  <a:latin typeface="华文新魏" pitchFamily="2" charset="-122"/>
                  <a:ea typeface="华文新魏" pitchFamily="2" charset="-122"/>
                </a:rPr>
                <a:t>应用程序</a:t>
              </a:r>
            </a:p>
          </p:txBody>
        </p:sp>
        <p:sp>
          <p:nvSpPr>
            <p:cNvPr id="8" name="Text Box 9"/>
            <p:cNvSpPr txBox="1">
              <a:spLocks noChangeArrowheads="1"/>
            </p:cNvSpPr>
            <p:nvPr/>
          </p:nvSpPr>
          <p:spPr bwMode="auto">
            <a:xfrm>
              <a:off x="1175" y="1966"/>
              <a:ext cx="2670" cy="1492"/>
            </a:xfrm>
            <a:prstGeom prst="rect">
              <a:avLst/>
            </a:prstGeom>
            <a:solidFill>
              <a:schemeClr val="bg2">
                <a:lumMod val="75000"/>
              </a:schemeClr>
            </a:solidFill>
            <a:ln w="19050">
              <a:solidFill>
                <a:srgbClr val="000000"/>
              </a:solidFill>
              <a:miter lim="800000"/>
            </a:ln>
            <a:effectLst>
              <a:outerShdw dist="107763" dir="2700000" algn="ctr" rotWithShape="0">
                <a:srgbClr val="808080">
                  <a:alpha val="50000"/>
                </a:srgbClr>
              </a:outerShdw>
            </a:effectLst>
          </p:spPr>
          <p:txBody>
            <a:bodyPr/>
            <a:lstStyle/>
            <a:p>
              <a:endParaRPr lang="zh-CN" altLang="zh-CN" sz="2000">
                <a:solidFill>
                  <a:schemeClr val="accent2"/>
                </a:solidFill>
                <a:latin typeface="华文新魏" pitchFamily="2" charset="-122"/>
                <a:ea typeface="华文新魏" pitchFamily="2" charset="-122"/>
              </a:endParaRPr>
            </a:p>
          </p:txBody>
        </p:sp>
        <p:sp>
          <p:nvSpPr>
            <p:cNvPr id="9" name="Text Box 10"/>
            <p:cNvSpPr txBox="1">
              <a:spLocks noChangeArrowheads="1"/>
            </p:cNvSpPr>
            <p:nvPr/>
          </p:nvSpPr>
          <p:spPr bwMode="auto">
            <a:xfrm>
              <a:off x="1342" y="2076"/>
              <a:ext cx="2336" cy="330"/>
            </a:xfrm>
            <a:prstGeom prst="rect">
              <a:avLst/>
            </a:prstGeom>
            <a:solidFill>
              <a:schemeClr val="bg2">
                <a:lumMod val="75000"/>
              </a:schemeClr>
            </a:solidFill>
            <a:ln w="9525">
              <a:solidFill>
                <a:srgbClr val="000000"/>
              </a:solidFill>
              <a:miter lim="800000"/>
            </a:ln>
          </p:spPr>
          <p:txBody>
            <a:bodyPr/>
            <a:lstStyle/>
            <a:p>
              <a:pPr algn="just"/>
              <a:r>
                <a:rPr lang="en-US" altLang="zh-CN" sz="2000">
                  <a:solidFill>
                    <a:schemeClr val="accent2"/>
                  </a:solidFill>
                  <a:latin typeface="华文新魏" pitchFamily="2" charset="-122"/>
                  <a:ea typeface="华文新魏" pitchFamily="2" charset="-122"/>
                </a:rPr>
                <a:t>        </a:t>
              </a:r>
              <a:r>
                <a:rPr lang="zh-CN" altLang="en-US" sz="2000">
                  <a:solidFill>
                    <a:schemeClr val="accent2"/>
                  </a:solidFill>
                  <a:latin typeface="华文新魏" pitchFamily="2" charset="-122"/>
                  <a:ea typeface="华文新魏" pitchFamily="2" charset="-122"/>
                </a:rPr>
                <a:t>系统调用接口</a:t>
              </a:r>
            </a:p>
          </p:txBody>
        </p:sp>
        <p:sp>
          <p:nvSpPr>
            <p:cNvPr id="10" name="Text Box 11"/>
            <p:cNvSpPr txBox="1">
              <a:spLocks noChangeArrowheads="1"/>
            </p:cNvSpPr>
            <p:nvPr/>
          </p:nvSpPr>
          <p:spPr bwMode="auto">
            <a:xfrm>
              <a:off x="1342" y="2516"/>
              <a:ext cx="834" cy="330"/>
            </a:xfrm>
            <a:prstGeom prst="rect">
              <a:avLst/>
            </a:prstGeom>
            <a:solidFill>
              <a:schemeClr val="bg2">
                <a:lumMod val="75000"/>
              </a:schemeClr>
            </a:solidFill>
            <a:ln w="9525">
              <a:solidFill>
                <a:srgbClr val="000000"/>
              </a:solidFill>
              <a:miter lim="800000"/>
            </a:ln>
          </p:spPr>
          <p:txBody>
            <a:bodyPr/>
            <a:lstStyle/>
            <a:p>
              <a:r>
                <a:rPr lang="en-US" altLang="zh-CN" sz="2000">
                  <a:solidFill>
                    <a:schemeClr val="accent2"/>
                  </a:solidFill>
                  <a:latin typeface="华文新魏" pitchFamily="2" charset="-122"/>
                  <a:ea typeface="华文新魏" pitchFamily="2" charset="-122"/>
                </a:rPr>
                <a:t>  </a:t>
              </a:r>
              <a:r>
                <a:rPr lang="zh-CN" altLang="en-US" sz="2000">
                  <a:solidFill>
                    <a:schemeClr val="accent2"/>
                  </a:solidFill>
                  <a:latin typeface="华文新魏" pitchFamily="2" charset="-122"/>
                  <a:ea typeface="华文新魏" pitchFamily="2" charset="-122"/>
                </a:rPr>
                <a:t>模块</a:t>
              </a:r>
            </a:p>
          </p:txBody>
        </p:sp>
        <p:sp>
          <p:nvSpPr>
            <p:cNvPr id="11" name="Text Box 12"/>
            <p:cNvSpPr txBox="1">
              <a:spLocks noChangeArrowheads="1"/>
            </p:cNvSpPr>
            <p:nvPr/>
          </p:nvSpPr>
          <p:spPr bwMode="auto">
            <a:xfrm>
              <a:off x="2343" y="2516"/>
              <a:ext cx="1335" cy="847"/>
            </a:xfrm>
            <a:prstGeom prst="rect">
              <a:avLst/>
            </a:prstGeom>
            <a:solidFill>
              <a:schemeClr val="bg2">
                <a:lumMod val="75000"/>
              </a:schemeClr>
            </a:solidFill>
            <a:ln w="9525">
              <a:solidFill>
                <a:srgbClr val="000000"/>
              </a:solidFill>
              <a:miter lim="800000"/>
            </a:ln>
          </p:spPr>
          <p:txBody>
            <a:bodyPr/>
            <a:lstStyle/>
            <a:p>
              <a:r>
                <a:rPr lang="zh-CN" altLang="en-US" sz="2000" dirty="0">
                  <a:solidFill>
                    <a:schemeClr val="accent2"/>
                  </a:solidFill>
                  <a:latin typeface="华文新魏" pitchFamily="2" charset="-122"/>
                  <a:ea typeface="华文新魏" pitchFamily="2" charset="-122"/>
                </a:rPr>
                <a:t>内核</a:t>
              </a:r>
              <a:r>
                <a:rPr lang="en-US" altLang="zh-CN" sz="2000" dirty="0">
                  <a:solidFill>
                    <a:schemeClr val="accent2"/>
                  </a:solidFill>
                  <a:latin typeface="华文新魏" pitchFamily="2" charset="-122"/>
                  <a:ea typeface="华文新魏" pitchFamily="2" charset="-122"/>
                </a:rPr>
                <a:t>(</a:t>
              </a:r>
              <a:r>
                <a:rPr lang="zh-CN" altLang="en-US" sz="2000" dirty="0">
                  <a:solidFill>
                    <a:schemeClr val="accent2"/>
                  </a:solidFill>
                  <a:latin typeface="华文新魏" pitchFamily="2" charset="-122"/>
                  <a:ea typeface="华文新魏" pitchFamily="2" charset="-122"/>
                </a:rPr>
                <a:t>进程管理、存储管理、文件管理、设备管理、网络管理</a:t>
              </a:r>
              <a:r>
                <a:rPr lang="en-US" altLang="zh-CN" sz="2000" dirty="0">
                  <a:solidFill>
                    <a:schemeClr val="accent2"/>
                  </a:solidFill>
                  <a:latin typeface="华文新魏" pitchFamily="2" charset="-122"/>
                  <a:ea typeface="华文新魏" pitchFamily="2" charset="-122"/>
                </a:rPr>
                <a:t>)</a:t>
              </a:r>
            </a:p>
          </p:txBody>
        </p:sp>
        <p:sp>
          <p:nvSpPr>
            <p:cNvPr id="12" name="Text Box 13"/>
            <p:cNvSpPr txBox="1">
              <a:spLocks noChangeArrowheads="1"/>
            </p:cNvSpPr>
            <p:nvPr/>
          </p:nvSpPr>
          <p:spPr bwMode="auto">
            <a:xfrm>
              <a:off x="1342" y="2957"/>
              <a:ext cx="834" cy="406"/>
            </a:xfrm>
            <a:prstGeom prst="rect">
              <a:avLst/>
            </a:prstGeom>
            <a:solidFill>
              <a:schemeClr val="bg2">
                <a:lumMod val="75000"/>
              </a:schemeClr>
            </a:solidFill>
            <a:ln w="9525">
              <a:solidFill>
                <a:srgbClr val="000000"/>
              </a:solidFill>
              <a:miter lim="800000"/>
            </a:ln>
          </p:spPr>
          <p:txBody>
            <a:bodyPr/>
            <a:lstStyle/>
            <a:p>
              <a:r>
                <a:rPr lang="en-US" altLang="zh-CN" sz="2000">
                  <a:solidFill>
                    <a:schemeClr val="accent2"/>
                  </a:solidFill>
                  <a:latin typeface="华文新魏" pitchFamily="2" charset="-122"/>
                  <a:ea typeface="华文新魏" pitchFamily="2" charset="-122"/>
                </a:rPr>
                <a:t>  </a:t>
              </a:r>
              <a:r>
                <a:rPr lang="zh-CN" altLang="en-US" sz="2000">
                  <a:solidFill>
                    <a:schemeClr val="accent2"/>
                  </a:solidFill>
                  <a:latin typeface="华文新魏" pitchFamily="2" charset="-122"/>
                  <a:ea typeface="华文新魏" pitchFamily="2" charset="-122"/>
                </a:rPr>
                <a:t>设备</a:t>
              </a:r>
            </a:p>
            <a:p>
              <a:r>
                <a:rPr lang="zh-CN" altLang="en-US" sz="2000">
                  <a:solidFill>
                    <a:schemeClr val="accent2"/>
                  </a:solidFill>
                  <a:latin typeface="华文新魏" pitchFamily="2" charset="-122"/>
                  <a:ea typeface="华文新魏" pitchFamily="2" charset="-122"/>
                </a:rPr>
                <a:t>  驱动</a:t>
              </a:r>
            </a:p>
          </p:txBody>
        </p:sp>
        <p:sp>
          <p:nvSpPr>
            <p:cNvPr id="13" name="Text Box 14"/>
            <p:cNvSpPr txBox="1">
              <a:spLocks noChangeArrowheads="1"/>
            </p:cNvSpPr>
            <p:nvPr/>
          </p:nvSpPr>
          <p:spPr bwMode="auto">
            <a:xfrm>
              <a:off x="1508" y="3553"/>
              <a:ext cx="1670" cy="285"/>
            </a:xfrm>
            <a:prstGeom prst="rect">
              <a:avLst/>
            </a:prstGeom>
            <a:solidFill>
              <a:schemeClr val="bg2">
                <a:lumMod val="75000"/>
              </a:schemeClr>
            </a:solidFill>
            <a:ln w="9525">
              <a:solidFill>
                <a:srgbClr val="000000"/>
              </a:solidFill>
              <a:miter lim="800000"/>
            </a:ln>
            <a:effectLst>
              <a:outerShdw dist="107763" dir="2700000" algn="ctr" rotWithShape="0">
                <a:srgbClr val="808080">
                  <a:alpha val="50000"/>
                </a:srgbClr>
              </a:outerShdw>
            </a:effectLst>
          </p:spPr>
          <p:txBody>
            <a:bodyPr/>
            <a:lstStyle/>
            <a:p>
              <a:pPr algn="just"/>
              <a:r>
                <a:rPr lang="en-US" altLang="zh-CN" sz="2000">
                  <a:solidFill>
                    <a:schemeClr val="accent2"/>
                  </a:solidFill>
                  <a:latin typeface="华文新魏" pitchFamily="2" charset="-122"/>
                  <a:ea typeface="华文新魏" pitchFamily="2" charset="-122"/>
                </a:rPr>
                <a:t>    </a:t>
              </a:r>
              <a:r>
                <a:rPr lang="zh-CN" altLang="en-US" sz="2000">
                  <a:solidFill>
                    <a:schemeClr val="accent2"/>
                  </a:solidFill>
                  <a:latin typeface="华文新魏" pitchFamily="2" charset="-122"/>
                  <a:ea typeface="华文新魏" pitchFamily="2" charset="-122"/>
                </a:rPr>
                <a:t>计算机硬件</a:t>
              </a:r>
            </a:p>
          </p:txBody>
        </p:sp>
        <p:sp>
          <p:nvSpPr>
            <p:cNvPr id="14" name="Line 15"/>
            <p:cNvSpPr>
              <a:spLocks noChangeShapeType="1"/>
            </p:cNvSpPr>
            <p:nvPr/>
          </p:nvSpPr>
          <p:spPr bwMode="auto">
            <a:xfrm>
              <a:off x="2009" y="1855"/>
              <a:ext cx="0" cy="22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sz="2000"/>
            </a:p>
          </p:txBody>
        </p:sp>
        <p:sp>
          <p:nvSpPr>
            <p:cNvPr id="15" name="Line 16"/>
            <p:cNvSpPr>
              <a:spLocks noChangeShapeType="1"/>
            </p:cNvSpPr>
            <p:nvPr/>
          </p:nvSpPr>
          <p:spPr bwMode="auto">
            <a:xfrm>
              <a:off x="1175" y="1084"/>
              <a:ext cx="267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sz="2000"/>
            </a:p>
          </p:txBody>
        </p:sp>
        <p:sp>
          <p:nvSpPr>
            <p:cNvPr id="16" name="Line 17"/>
            <p:cNvSpPr>
              <a:spLocks noChangeShapeType="1"/>
            </p:cNvSpPr>
            <p:nvPr/>
          </p:nvSpPr>
          <p:spPr bwMode="auto">
            <a:xfrm>
              <a:off x="1175" y="1133"/>
              <a:ext cx="0" cy="33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sz="2000"/>
            </a:p>
          </p:txBody>
        </p:sp>
        <p:sp>
          <p:nvSpPr>
            <p:cNvPr id="17" name="Line 18"/>
            <p:cNvSpPr>
              <a:spLocks noChangeShapeType="1"/>
            </p:cNvSpPr>
            <p:nvPr/>
          </p:nvSpPr>
          <p:spPr bwMode="auto">
            <a:xfrm flipH="1">
              <a:off x="3345" y="1464"/>
              <a:ext cx="0" cy="39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sz="2000"/>
            </a:p>
          </p:txBody>
        </p:sp>
        <p:sp>
          <p:nvSpPr>
            <p:cNvPr id="18" name="Line 19"/>
            <p:cNvSpPr>
              <a:spLocks noChangeShapeType="1"/>
            </p:cNvSpPr>
            <p:nvPr/>
          </p:nvSpPr>
          <p:spPr bwMode="auto">
            <a:xfrm flipV="1">
              <a:off x="3345" y="1844"/>
              <a:ext cx="5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sz="2000"/>
            </a:p>
          </p:txBody>
        </p:sp>
        <p:sp>
          <p:nvSpPr>
            <p:cNvPr id="19" name="Line 20"/>
            <p:cNvSpPr>
              <a:spLocks noChangeShapeType="1"/>
            </p:cNvSpPr>
            <p:nvPr/>
          </p:nvSpPr>
          <p:spPr bwMode="auto">
            <a:xfrm>
              <a:off x="3845" y="1084"/>
              <a:ext cx="0" cy="77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sz="2000"/>
            </a:p>
          </p:txBody>
        </p:sp>
        <p:sp>
          <p:nvSpPr>
            <p:cNvPr id="20" name="Line 21"/>
            <p:cNvSpPr>
              <a:spLocks noChangeShapeType="1"/>
            </p:cNvSpPr>
            <p:nvPr/>
          </p:nvSpPr>
          <p:spPr bwMode="auto">
            <a:xfrm>
              <a:off x="3511" y="1855"/>
              <a:ext cx="0" cy="22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sz="2000"/>
            </a:p>
          </p:txBody>
        </p:sp>
        <p:sp>
          <p:nvSpPr>
            <p:cNvPr id="21" name="AutoShape 22"/>
            <p:cNvSpPr/>
            <p:nvPr/>
          </p:nvSpPr>
          <p:spPr bwMode="auto">
            <a:xfrm>
              <a:off x="3845" y="1084"/>
              <a:ext cx="334" cy="771"/>
            </a:xfrm>
            <a:prstGeom prst="rightBrace">
              <a:avLst>
                <a:gd name="adj1" fmla="val 19237"/>
                <a:gd name="adj2" fmla="val 50000"/>
              </a:avLst>
            </a:prstGeom>
            <a:noFill/>
            <a:ln w="9525">
              <a:solidFill>
                <a:srgbClr val="000000"/>
              </a:solidFill>
              <a:round/>
            </a:ln>
            <a:extLst>
              <a:ext uri="{909E8E84-426E-40DD-AFC4-6F175D3DCCD1}">
                <a14:hiddenFill xmlns:a14="http://schemas.microsoft.com/office/drawing/2010/main">
                  <a:solidFill>
                    <a:schemeClr val="accent1"/>
                  </a:solidFill>
                </a14:hiddenFill>
              </a:ext>
            </a:extLst>
          </p:spPr>
          <p:txBody>
            <a:bodyPr/>
            <a:lstStyle/>
            <a:p>
              <a:endParaRPr lang="zh-CN" altLang="en-US" sz="2000"/>
            </a:p>
          </p:txBody>
        </p:sp>
        <p:sp>
          <p:nvSpPr>
            <p:cNvPr id="22" name="Text Box 23"/>
            <p:cNvSpPr txBox="1">
              <a:spLocks noChangeArrowheads="1"/>
            </p:cNvSpPr>
            <p:nvPr/>
          </p:nvSpPr>
          <p:spPr bwMode="auto">
            <a:xfrm>
              <a:off x="4103" y="2386"/>
              <a:ext cx="501" cy="454"/>
            </a:xfrm>
            <a:prstGeom prst="rect">
              <a:avLst/>
            </a:prstGeom>
            <a:solidFill>
              <a:schemeClr val="bg2">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2000" dirty="0">
                  <a:solidFill>
                    <a:schemeClr val="accent2"/>
                  </a:solidFill>
                  <a:latin typeface="华文新魏" pitchFamily="2" charset="-122"/>
                  <a:ea typeface="华文新魏" pitchFamily="2" charset="-122"/>
                </a:rPr>
                <a:t>核心态</a:t>
              </a:r>
            </a:p>
          </p:txBody>
        </p:sp>
        <p:sp>
          <p:nvSpPr>
            <p:cNvPr id="23" name="AutoShape 24"/>
            <p:cNvSpPr/>
            <p:nvPr/>
          </p:nvSpPr>
          <p:spPr bwMode="auto">
            <a:xfrm>
              <a:off x="3845" y="1966"/>
              <a:ext cx="334" cy="1492"/>
            </a:xfrm>
            <a:prstGeom prst="rightBrace">
              <a:avLst>
                <a:gd name="adj1" fmla="val 37226"/>
                <a:gd name="adj2" fmla="val 50000"/>
              </a:avLst>
            </a:prstGeom>
            <a:noFill/>
            <a:ln w="9525">
              <a:solidFill>
                <a:srgbClr val="000000"/>
              </a:solidFill>
              <a:round/>
            </a:ln>
            <a:extLst>
              <a:ext uri="{909E8E84-426E-40DD-AFC4-6F175D3DCCD1}">
                <a14:hiddenFill xmlns:a14="http://schemas.microsoft.com/office/drawing/2010/main">
                  <a:solidFill>
                    <a:schemeClr val="accent1"/>
                  </a:solidFill>
                </a14:hiddenFill>
              </a:ext>
            </a:extLst>
          </p:spPr>
          <p:txBody>
            <a:bodyPr/>
            <a:lstStyle/>
            <a:p>
              <a:endParaRPr lang="zh-CN" altLang="en-US" sz="2000"/>
            </a:p>
          </p:txBody>
        </p:sp>
        <p:sp>
          <p:nvSpPr>
            <p:cNvPr id="24" name="AutoShape 25"/>
            <p:cNvSpPr/>
            <p:nvPr/>
          </p:nvSpPr>
          <p:spPr bwMode="auto">
            <a:xfrm flipH="1">
              <a:off x="841" y="1966"/>
              <a:ext cx="334" cy="1431"/>
            </a:xfrm>
            <a:prstGeom prst="rightBrace">
              <a:avLst>
                <a:gd name="adj1" fmla="val 35704"/>
                <a:gd name="adj2" fmla="val 50000"/>
              </a:avLst>
            </a:prstGeom>
            <a:noFill/>
            <a:ln w="9525">
              <a:solidFill>
                <a:srgbClr val="000000"/>
              </a:solidFill>
              <a:round/>
            </a:ln>
            <a:extLst>
              <a:ext uri="{909E8E84-426E-40DD-AFC4-6F175D3DCCD1}">
                <a14:hiddenFill xmlns:a14="http://schemas.microsoft.com/office/drawing/2010/main">
                  <a:solidFill>
                    <a:schemeClr val="accent1"/>
                  </a:solidFill>
                </a14:hiddenFill>
              </a:ext>
            </a:extLst>
          </p:spPr>
          <p:txBody>
            <a:bodyPr/>
            <a:lstStyle/>
            <a:p>
              <a:endParaRPr lang="zh-CN" altLang="en-US" sz="2000"/>
            </a:p>
          </p:txBody>
        </p:sp>
        <p:sp>
          <p:nvSpPr>
            <p:cNvPr id="25" name="Text Box 26"/>
            <p:cNvSpPr txBox="1">
              <a:spLocks noChangeArrowheads="1"/>
            </p:cNvSpPr>
            <p:nvPr/>
          </p:nvSpPr>
          <p:spPr bwMode="auto">
            <a:xfrm>
              <a:off x="340" y="2406"/>
              <a:ext cx="501" cy="661"/>
            </a:xfrm>
            <a:prstGeom prst="rect">
              <a:avLst/>
            </a:prstGeom>
            <a:solidFill>
              <a:schemeClr val="bg2">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2000" dirty="0">
                  <a:solidFill>
                    <a:schemeClr val="accent2"/>
                  </a:solidFill>
                  <a:latin typeface="华文新魏" pitchFamily="2" charset="-122"/>
                  <a:ea typeface="华文新魏" pitchFamily="2" charset="-122"/>
                </a:rPr>
                <a:t>单内核</a:t>
              </a:r>
            </a:p>
          </p:txBody>
        </p:sp>
        <p:sp>
          <p:nvSpPr>
            <p:cNvPr id="26" name="Line 27"/>
            <p:cNvSpPr>
              <a:spLocks noChangeShapeType="1"/>
            </p:cNvSpPr>
            <p:nvPr/>
          </p:nvSpPr>
          <p:spPr bwMode="auto">
            <a:xfrm>
              <a:off x="2009" y="1464"/>
              <a:ext cx="0" cy="6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sz="2000"/>
            </a:p>
          </p:txBody>
        </p:sp>
        <p:sp>
          <p:nvSpPr>
            <p:cNvPr id="27" name="Line 28"/>
            <p:cNvSpPr>
              <a:spLocks noChangeShapeType="1"/>
            </p:cNvSpPr>
            <p:nvPr/>
          </p:nvSpPr>
          <p:spPr bwMode="auto">
            <a:xfrm>
              <a:off x="2343" y="3458"/>
              <a:ext cx="0" cy="9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sz="2000"/>
            </a:p>
          </p:txBody>
        </p:sp>
        <p:sp>
          <p:nvSpPr>
            <p:cNvPr id="28" name="Line 29"/>
            <p:cNvSpPr>
              <a:spLocks noChangeShapeType="1"/>
            </p:cNvSpPr>
            <p:nvPr/>
          </p:nvSpPr>
          <p:spPr bwMode="auto">
            <a:xfrm>
              <a:off x="1175" y="1464"/>
              <a:ext cx="217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sz="2000"/>
            </a:p>
          </p:txBody>
        </p:sp>
        <p:sp>
          <p:nvSpPr>
            <p:cNvPr id="29" name="Line 30"/>
            <p:cNvSpPr>
              <a:spLocks noChangeShapeType="1"/>
            </p:cNvSpPr>
            <p:nvPr/>
          </p:nvSpPr>
          <p:spPr bwMode="auto">
            <a:xfrm>
              <a:off x="1175" y="1084"/>
              <a:ext cx="0" cy="6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sz="2000"/>
            </a:p>
          </p:txBody>
        </p:sp>
      </p:grpSp>
      <p:sp>
        <p:nvSpPr>
          <p:cNvPr id="30" name="日期占位符 29"/>
          <p:cNvSpPr>
            <a:spLocks noGrp="1"/>
          </p:cNvSpPr>
          <p:nvPr>
            <p:ph type="dt" sz="half" idx="10"/>
          </p:nvPr>
        </p:nvSpPr>
        <p:spPr/>
        <p:txBody>
          <a:bodyPr/>
          <a:lstStyle/>
          <a:p>
            <a:fld id="{6E1E4AF5-3925-404A-9106-291E069CF3D2}" type="datetime1">
              <a:rPr lang="zh-CN" altLang="en-US" smtClean="0"/>
              <a:t>2019/9/23</a:t>
            </a:fld>
            <a:endParaRPr lang="zh-CN" altLang="en-US"/>
          </a:p>
        </p:txBody>
      </p:sp>
      <p:sp>
        <p:nvSpPr>
          <p:cNvPr id="31" name="灯片编号占位符 30"/>
          <p:cNvSpPr>
            <a:spLocks noGrp="1"/>
          </p:cNvSpPr>
          <p:nvPr>
            <p:ph type="sldNum" sz="quarter" idx="12"/>
          </p:nvPr>
        </p:nvSpPr>
        <p:spPr/>
        <p:txBody>
          <a:bodyPr/>
          <a:lstStyle/>
          <a:p>
            <a:fld id="{0C913308-F349-4B6D-A68A-DD1791B4A57B}" type="slidenum">
              <a:rPr lang="zh-CN" altLang="en-US" smtClean="0"/>
              <a:t>41</a:t>
            </a:fld>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操作系统内核</a:t>
            </a:r>
            <a:r>
              <a:rPr lang="en-US" altLang="zh-CN" dirty="0"/>
              <a:t>(4)</a:t>
            </a:r>
            <a:endParaRPr lang="zh-CN" altLang="en-US" dirty="0"/>
          </a:p>
        </p:txBody>
      </p:sp>
      <p:sp>
        <p:nvSpPr>
          <p:cNvPr id="3" name="内容占位符 2"/>
          <p:cNvSpPr>
            <a:spLocks noGrp="1"/>
          </p:cNvSpPr>
          <p:nvPr>
            <p:ph idx="1"/>
          </p:nvPr>
        </p:nvSpPr>
        <p:spPr/>
        <p:txBody>
          <a:bodyPr/>
          <a:lstStyle/>
          <a:p>
            <a:r>
              <a:rPr lang="zh-CN" altLang="en-US" dirty="0"/>
              <a:t>单内核两种结构</a:t>
            </a:r>
            <a:endParaRPr lang="en-US" altLang="zh-CN" dirty="0"/>
          </a:p>
          <a:p>
            <a:r>
              <a:rPr lang="zh-CN" altLang="en-US" dirty="0"/>
              <a:t>整体式</a:t>
            </a:r>
            <a:endParaRPr lang="en-US" altLang="zh-CN" dirty="0"/>
          </a:p>
          <a:p>
            <a:pPr lvl="1"/>
            <a:r>
              <a:rPr lang="zh-CN" altLang="en-US" dirty="0"/>
              <a:t>模块间高度耦合</a:t>
            </a:r>
            <a:endParaRPr lang="en-US" altLang="zh-CN" dirty="0"/>
          </a:p>
          <a:p>
            <a:pPr lvl="1"/>
            <a:r>
              <a:rPr lang="zh-CN" altLang="en-US" dirty="0"/>
              <a:t>但运行效率高</a:t>
            </a:r>
            <a:endParaRPr lang="en-US" altLang="zh-CN" dirty="0"/>
          </a:p>
          <a:p>
            <a:r>
              <a:rPr lang="zh-CN" altLang="en-US" dirty="0"/>
              <a:t>层次式</a:t>
            </a:r>
            <a:endParaRPr lang="en-US" altLang="zh-CN" dirty="0"/>
          </a:p>
          <a:p>
            <a:pPr lvl="1"/>
            <a:r>
              <a:rPr lang="zh-CN" altLang="en-US" dirty="0"/>
              <a:t>模块划分层次，单向依赖</a:t>
            </a:r>
            <a:endParaRPr lang="en-US" altLang="zh-CN" dirty="0"/>
          </a:p>
          <a:p>
            <a:pPr lvl="1"/>
            <a:r>
              <a:rPr lang="zh-CN" altLang="en-US" dirty="0"/>
              <a:t>解耦合</a:t>
            </a:r>
            <a:endParaRPr lang="en-US" altLang="zh-CN" dirty="0"/>
          </a:p>
          <a:p>
            <a:pPr lvl="1"/>
            <a:r>
              <a:rPr lang="zh-CN" altLang="en-US" dirty="0"/>
              <a:t>运行效率低</a:t>
            </a:r>
            <a:endParaRPr lang="en-US" altLang="zh-CN" dirty="0"/>
          </a:p>
        </p:txBody>
      </p:sp>
      <p:sp>
        <p:nvSpPr>
          <p:cNvPr id="4" name="日期占位符 3"/>
          <p:cNvSpPr>
            <a:spLocks noGrp="1"/>
          </p:cNvSpPr>
          <p:nvPr>
            <p:ph type="dt" sz="half" idx="10"/>
          </p:nvPr>
        </p:nvSpPr>
        <p:spPr/>
        <p:txBody>
          <a:bodyPr/>
          <a:lstStyle/>
          <a:p>
            <a:fld id="{323C7F64-072A-44A5-BABF-DCA3B89FE856}" type="datetime1">
              <a:rPr lang="zh-CN" altLang="en-US" smtClean="0"/>
              <a:t>2019/9/23</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42</a:t>
            </a:fld>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操作系统内核</a:t>
            </a:r>
            <a:r>
              <a:rPr lang="en-US" altLang="zh-CN" dirty="0"/>
              <a:t>(5)</a:t>
            </a:r>
            <a:endParaRPr lang="zh-CN" altLang="en-US" dirty="0"/>
          </a:p>
        </p:txBody>
      </p:sp>
      <p:sp>
        <p:nvSpPr>
          <p:cNvPr id="3" name="内容占位符 2"/>
          <p:cNvSpPr>
            <a:spLocks noGrp="1"/>
          </p:cNvSpPr>
          <p:nvPr>
            <p:ph idx="1"/>
          </p:nvPr>
        </p:nvSpPr>
        <p:spPr/>
        <p:txBody>
          <a:bodyPr/>
          <a:lstStyle/>
          <a:p>
            <a:r>
              <a:rPr lang="zh-CN" altLang="en-US" dirty="0"/>
              <a:t>微内核</a:t>
            </a:r>
          </a:p>
        </p:txBody>
      </p:sp>
      <p:grpSp>
        <p:nvGrpSpPr>
          <p:cNvPr id="4" name="Group 25"/>
          <p:cNvGrpSpPr/>
          <p:nvPr/>
        </p:nvGrpSpPr>
        <p:grpSpPr bwMode="auto">
          <a:xfrm>
            <a:off x="900113" y="1916113"/>
            <a:ext cx="7416800" cy="4392612"/>
            <a:chOff x="567" y="981"/>
            <a:chExt cx="4672" cy="2767"/>
          </a:xfrm>
        </p:grpSpPr>
        <p:sp>
          <p:nvSpPr>
            <p:cNvPr id="5" name="Text Box 5"/>
            <p:cNvSpPr txBox="1">
              <a:spLocks noChangeArrowheads="1"/>
            </p:cNvSpPr>
            <p:nvPr/>
          </p:nvSpPr>
          <p:spPr bwMode="auto">
            <a:xfrm>
              <a:off x="2903" y="981"/>
              <a:ext cx="1016" cy="459"/>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2400">
                  <a:solidFill>
                    <a:schemeClr val="accent2"/>
                  </a:solidFill>
                  <a:latin typeface="华文新魏" pitchFamily="2" charset="-122"/>
                  <a:ea typeface="华文新魏" pitchFamily="2" charset="-122"/>
                </a:rPr>
                <a:t>操作系统服务进程</a:t>
              </a:r>
            </a:p>
          </p:txBody>
        </p:sp>
        <p:sp>
          <p:nvSpPr>
            <p:cNvPr id="6" name="Text Box 6"/>
            <p:cNvSpPr txBox="1">
              <a:spLocks noChangeArrowheads="1"/>
            </p:cNvSpPr>
            <p:nvPr/>
          </p:nvSpPr>
          <p:spPr bwMode="auto">
            <a:xfrm>
              <a:off x="567" y="1836"/>
              <a:ext cx="711" cy="459"/>
            </a:xfrm>
            <a:prstGeom prst="rect">
              <a:avLst/>
            </a:prstGeom>
            <a:solidFill>
              <a:srgbClr val="FFCC66"/>
            </a:solidFill>
            <a:ln w="9525">
              <a:solidFill>
                <a:srgbClr val="000000"/>
              </a:solidFill>
              <a:miter lim="800000"/>
            </a:ln>
            <a:effectLst>
              <a:outerShdw dist="107763" dir="18900000" algn="ctr" rotWithShape="0">
                <a:srgbClr val="808080"/>
              </a:outerShdw>
            </a:effectLst>
          </p:spPr>
          <p:txBody>
            <a:bodyPr/>
            <a:lstStyle/>
            <a:p>
              <a:pPr algn="just"/>
              <a:r>
                <a:rPr lang="zh-CN" altLang="en-US" sz="2400">
                  <a:solidFill>
                    <a:schemeClr val="accent2"/>
                  </a:solidFill>
                  <a:latin typeface="华文新魏" pitchFamily="2" charset="-122"/>
                  <a:ea typeface="华文新魏" pitchFamily="2" charset="-122"/>
                </a:rPr>
                <a:t>客户</a:t>
              </a:r>
            </a:p>
            <a:p>
              <a:pPr algn="just"/>
              <a:r>
                <a:rPr lang="zh-CN" altLang="en-US" sz="2400">
                  <a:solidFill>
                    <a:schemeClr val="accent2"/>
                  </a:solidFill>
                  <a:latin typeface="华文新魏" pitchFamily="2" charset="-122"/>
                  <a:ea typeface="华文新魏" pitchFamily="2" charset="-122"/>
                </a:rPr>
                <a:t>进程</a:t>
              </a:r>
              <a:r>
                <a:rPr lang="en-US" altLang="zh-CN" sz="2400">
                  <a:solidFill>
                    <a:schemeClr val="accent2"/>
                  </a:solidFill>
                  <a:latin typeface="华文新魏" pitchFamily="2" charset="-122"/>
                  <a:ea typeface="华文新魏" pitchFamily="2" charset="-122"/>
                </a:rPr>
                <a:t>1</a:t>
              </a:r>
            </a:p>
          </p:txBody>
        </p:sp>
        <p:sp>
          <p:nvSpPr>
            <p:cNvPr id="7" name="Text Box 7"/>
            <p:cNvSpPr txBox="1">
              <a:spLocks noChangeArrowheads="1"/>
            </p:cNvSpPr>
            <p:nvPr/>
          </p:nvSpPr>
          <p:spPr bwMode="auto">
            <a:xfrm>
              <a:off x="1278" y="1836"/>
              <a:ext cx="711" cy="459"/>
            </a:xfrm>
            <a:prstGeom prst="rect">
              <a:avLst/>
            </a:prstGeom>
            <a:solidFill>
              <a:srgbClr val="FFCC66"/>
            </a:solidFill>
            <a:ln w="9525">
              <a:solidFill>
                <a:srgbClr val="000000"/>
              </a:solidFill>
              <a:miter lim="800000"/>
            </a:ln>
            <a:effectLst>
              <a:outerShdw dist="107763" dir="18900000" algn="ctr" rotWithShape="0">
                <a:srgbClr val="808080"/>
              </a:outerShdw>
            </a:effectLst>
          </p:spPr>
          <p:txBody>
            <a:bodyPr/>
            <a:lstStyle/>
            <a:p>
              <a:pPr algn="just"/>
              <a:r>
                <a:rPr lang="zh-CN" altLang="en-US" sz="2400">
                  <a:solidFill>
                    <a:schemeClr val="accent2"/>
                  </a:solidFill>
                  <a:latin typeface="华文新魏" pitchFamily="2" charset="-122"/>
                  <a:ea typeface="华文新魏" pitchFamily="2" charset="-122"/>
                </a:rPr>
                <a:t>客户</a:t>
              </a:r>
            </a:p>
            <a:p>
              <a:pPr algn="just"/>
              <a:r>
                <a:rPr lang="zh-CN" altLang="en-US" sz="2400">
                  <a:solidFill>
                    <a:schemeClr val="accent2"/>
                  </a:solidFill>
                  <a:latin typeface="华文新魏" pitchFamily="2" charset="-122"/>
                  <a:ea typeface="华文新魏" pitchFamily="2" charset="-122"/>
                </a:rPr>
                <a:t>进程</a:t>
              </a:r>
              <a:r>
                <a:rPr lang="en-US" altLang="zh-CN" sz="2400">
                  <a:solidFill>
                    <a:schemeClr val="accent2"/>
                  </a:solidFill>
                  <a:latin typeface="华文新魏" pitchFamily="2" charset="-122"/>
                  <a:ea typeface="华文新魏" pitchFamily="2" charset="-122"/>
                </a:rPr>
                <a:t>2</a:t>
              </a:r>
            </a:p>
          </p:txBody>
        </p:sp>
        <p:sp>
          <p:nvSpPr>
            <p:cNvPr id="8" name="Text Box 8"/>
            <p:cNvSpPr txBox="1">
              <a:spLocks noChangeArrowheads="1"/>
            </p:cNvSpPr>
            <p:nvPr/>
          </p:nvSpPr>
          <p:spPr bwMode="auto">
            <a:xfrm>
              <a:off x="1989" y="1836"/>
              <a:ext cx="711" cy="459"/>
            </a:xfrm>
            <a:prstGeom prst="rect">
              <a:avLst/>
            </a:prstGeom>
            <a:solidFill>
              <a:srgbClr val="FFCC66"/>
            </a:solidFill>
            <a:ln w="9525">
              <a:solidFill>
                <a:srgbClr val="000000"/>
              </a:solidFill>
              <a:miter lim="800000"/>
            </a:ln>
            <a:effectLst>
              <a:outerShdw dist="107763" dir="18900000" algn="ctr" rotWithShape="0">
                <a:srgbClr val="808080"/>
              </a:outerShdw>
            </a:effectLst>
          </p:spPr>
          <p:txBody>
            <a:bodyPr/>
            <a:lstStyle/>
            <a:p>
              <a:pPr algn="just"/>
              <a:r>
                <a:rPr lang="zh-CN" altLang="en-US" sz="2400">
                  <a:solidFill>
                    <a:schemeClr val="accent2"/>
                  </a:solidFill>
                  <a:latin typeface="华文新魏" pitchFamily="2" charset="-122"/>
                  <a:ea typeface="华文新魏" pitchFamily="2" charset="-122"/>
                </a:rPr>
                <a:t>文件服务器</a:t>
              </a:r>
            </a:p>
          </p:txBody>
        </p:sp>
        <p:sp>
          <p:nvSpPr>
            <p:cNvPr id="9" name="Text Box 9"/>
            <p:cNvSpPr txBox="1">
              <a:spLocks noChangeArrowheads="1"/>
            </p:cNvSpPr>
            <p:nvPr/>
          </p:nvSpPr>
          <p:spPr bwMode="auto">
            <a:xfrm>
              <a:off x="2700" y="1836"/>
              <a:ext cx="711" cy="459"/>
            </a:xfrm>
            <a:prstGeom prst="rect">
              <a:avLst/>
            </a:prstGeom>
            <a:solidFill>
              <a:srgbClr val="FFCC66"/>
            </a:solidFill>
            <a:ln w="9525">
              <a:solidFill>
                <a:srgbClr val="000000"/>
              </a:solidFill>
              <a:miter lim="800000"/>
            </a:ln>
            <a:effectLst>
              <a:outerShdw dist="107763" dir="18900000" algn="ctr" rotWithShape="0">
                <a:srgbClr val="808080"/>
              </a:outerShdw>
            </a:effectLst>
          </p:spPr>
          <p:txBody>
            <a:bodyPr/>
            <a:lstStyle/>
            <a:p>
              <a:pPr algn="just"/>
              <a:r>
                <a:rPr lang="zh-CN" altLang="en-US" sz="2400">
                  <a:solidFill>
                    <a:schemeClr val="accent2"/>
                  </a:solidFill>
                  <a:latin typeface="华文新魏" pitchFamily="2" charset="-122"/>
                  <a:ea typeface="华文新魏" pitchFamily="2" charset="-122"/>
                </a:rPr>
                <a:t>进程服务器</a:t>
              </a:r>
            </a:p>
          </p:txBody>
        </p:sp>
        <p:sp>
          <p:nvSpPr>
            <p:cNvPr id="10" name="Text Box 10"/>
            <p:cNvSpPr txBox="1">
              <a:spLocks noChangeArrowheads="1"/>
            </p:cNvSpPr>
            <p:nvPr/>
          </p:nvSpPr>
          <p:spPr bwMode="auto">
            <a:xfrm>
              <a:off x="3411" y="1836"/>
              <a:ext cx="711" cy="459"/>
            </a:xfrm>
            <a:prstGeom prst="rect">
              <a:avLst/>
            </a:prstGeom>
            <a:solidFill>
              <a:srgbClr val="FFCC66"/>
            </a:solidFill>
            <a:ln w="9525">
              <a:solidFill>
                <a:srgbClr val="000000"/>
              </a:solidFill>
              <a:miter lim="800000"/>
            </a:ln>
            <a:effectLst>
              <a:outerShdw dist="107763" dir="18900000" algn="ctr" rotWithShape="0">
                <a:srgbClr val="808080"/>
              </a:outerShdw>
            </a:effectLst>
          </p:spPr>
          <p:txBody>
            <a:bodyPr/>
            <a:lstStyle/>
            <a:p>
              <a:pPr algn="just"/>
              <a:r>
                <a:rPr lang="zh-CN" altLang="en-US" sz="2400">
                  <a:solidFill>
                    <a:schemeClr val="accent2"/>
                  </a:solidFill>
                  <a:latin typeface="华文新魏" pitchFamily="2" charset="-122"/>
                  <a:ea typeface="华文新魏" pitchFamily="2" charset="-122"/>
                </a:rPr>
                <a:t>主存服务器</a:t>
              </a:r>
            </a:p>
          </p:txBody>
        </p:sp>
        <p:sp>
          <p:nvSpPr>
            <p:cNvPr id="11" name="Text Box 11"/>
            <p:cNvSpPr txBox="1">
              <a:spLocks noChangeArrowheads="1"/>
            </p:cNvSpPr>
            <p:nvPr/>
          </p:nvSpPr>
          <p:spPr bwMode="auto">
            <a:xfrm>
              <a:off x="4122" y="1836"/>
              <a:ext cx="711" cy="459"/>
            </a:xfrm>
            <a:prstGeom prst="rect">
              <a:avLst/>
            </a:prstGeom>
            <a:solidFill>
              <a:srgbClr val="FFCC66"/>
            </a:solidFill>
            <a:ln w="9525">
              <a:solidFill>
                <a:srgbClr val="000000"/>
              </a:solidFill>
              <a:miter lim="800000"/>
            </a:ln>
            <a:effectLst>
              <a:outerShdw dist="107763" dir="18900000" algn="ctr" rotWithShape="0">
                <a:srgbClr val="808080"/>
              </a:outerShdw>
            </a:effectLst>
          </p:spPr>
          <p:txBody>
            <a:bodyPr/>
            <a:lstStyle/>
            <a:p>
              <a:pPr algn="just"/>
              <a:r>
                <a:rPr lang="en-US" altLang="zh-CN" sz="2400">
                  <a:solidFill>
                    <a:schemeClr val="accent2"/>
                  </a:solidFill>
                  <a:latin typeface="Times New Roman" panose="02020603050405020304"/>
                  <a:ea typeface="华文新魏" pitchFamily="2" charset="-122"/>
                </a:rPr>
                <a:t>……</a:t>
              </a:r>
              <a:endParaRPr lang="en-US" altLang="zh-CN" sz="2400">
                <a:solidFill>
                  <a:schemeClr val="accent2"/>
                </a:solidFill>
                <a:latin typeface="华文新魏" pitchFamily="2" charset="-122"/>
                <a:ea typeface="华文新魏" pitchFamily="2" charset="-122"/>
              </a:endParaRPr>
            </a:p>
          </p:txBody>
        </p:sp>
        <p:sp>
          <p:nvSpPr>
            <p:cNvPr id="12" name="Text Box 12"/>
            <p:cNvSpPr txBox="1">
              <a:spLocks noChangeArrowheads="1"/>
            </p:cNvSpPr>
            <p:nvPr/>
          </p:nvSpPr>
          <p:spPr bwMode="auto">
            <a:xfrm>
              <a:off x="567" y="2295"/>
              <a:ext cx="4266" cy="650"/>
            </a:xfrm>
            <a:prstGeom prst="rect">
              <a:avLst/>
            </a:prstGeom>
            <a:solidFill>
              <a:schemeClr val="bg2">
                <a:lumMod val="75000"/>
              </a:schemeClr>
            </a:solidFill>
            <a:ln w="9525">
              <a:solidFill>
                <a:srgbClr val="000000"/>
              </a:solidFill>
              <a:miter lim="800000"/>
            </a:ln>
          </p:spPr>
          <p:txBody>
            <a:bodyPr/>
            <a:lstStyle/>
            <a:p>
              <a:pPr algn="just"/>
              <a:r>
                <a:rPr lang="en-US" altLang="zh-CN" sz="2400">
                  <a:solidFill>
                    <a:schemeClr val="accent2"/>
                  </a:solidFill>
                  <a:latin typeface="华文新魏" pitchFamily="2" charset="-122"/>
                  <a:ea typeface="华文新魏" pitchFamily="2" charset="-122"/>
                </a:rPr>
                <a:t>             </a:t>
              </a:r>
              <a:r>
                <a:rPr lang="zh-CN" altLang="en-US" sz="2400">
                  <a:solidFill>
                    <a:schemeClr val="accent2"/>
                  </a:solidFill>
                  <a:latin typeface="华文新魏" pitchFamily="2" charset="-122"/>
                  <a:ea typeface="华文新魏" pitchFamily="2" charset="-122"/>
                </a:rPr>
                <a:t>微内核</a:t>
              </a:r>
              <a:r>
                <a:rPr lang="en-US" altLang="zh-CN" sz="2400">
                  <a:solidFill>
                    <a:schemeClr val="accent2"/>
                  </a:solidFill>
                  <a:latin typeface="华文新魏" pitchFamily="2" charset="-122"/>
                  <a:ea typeface="华文新魏" pitchFamily="2" charset="-122"/>
                </a:rPr>
                <a:t>(</a:t>
              </a:r>
              <a:r>
                <a:rPr lang="zh-CN" altLang="en-US" sz="2400">
                  <a:solidFill>
                    <a:schemeClr val="accent2"/>
                  </a:solidFill>
                  <a:latin typeface="华文新魏" pitchFamily="2" charset="-122"/>
                  <a:ea typeface="华文新魏" pitchFamily="2" charset="-122"/>
                </a:rPr>
                <a:t>消息传递</a:t>
              </a:r>
              <a:r>
                <a:rPr lang="en-US" altLang="zh-CN" sz="2400">
                  <a:solidFill>
                    <a:schemeClr val="accent2"/>
                  </a:solidFill>
                  <a:latin typeface="华文新魏" pitchFamily="2" charset="-122"/>
                  <a:ea typeface="华文新魏" pitchFamily="2" charset="-122"/>
                </a:rPr>
                <a:t>)</a:t>
              </a:r>
            </a:p>
            <a:p>
              <a:pPr algn="just"/>
              <a:endParaRPr lang="en-US" altLang="zh-CN" sz="2400">
                <a:solidFill>
                  <a:schemeClr val="accent2"/>
                </a:solidFill>
                <a:latin typeface="华文新魏" pitchFamily="2" charset="-122"/>
                <a:ea typeface="华文新魏" pitchFamily="2" charset="-122"/>
              </a:endParaRPr>
            </a:p>
            <a:p>
              <a:endParaRPr lang="en-US" altLang="zh-CN" sz="2400">
                <a:solidFill>
                  <a:schemeClr val="accent2"/>
                </a:solidFill>
                <a:latin typeface="华文新魏" pitchFamily="2" charset="-122"/>
                <a:ea typeface="华文新魏" pitchFamily="2" charset="-122"/>
              </a:endParaRPr>
            </a:p>
          </p:txBody>
        </p:sp>
        <p:sp>
          <p:nvSpPr>
            <p:cNvPr id="13" name="Text Box 13"/>
            <p:cNvSpPr txBox="1">
              <a:spLocks noChangeArrowheads="1"/>
            </p:cNvSpPr>
            <p:nvPr/>
          </p:nvSpPr>
          <p:spPr bwMode="auto">
            <a:xfrm>
              <a:off x="567" y="2678"/>
              <a:ext cx="4266" cy="401"/>
            </a:xfrm>
            <a:prstGeom prst="rect">
              <a:avLst/>
            </a:prstGeom>
            <a:solidFill>
              <a:schemeClr val="bg2">
                <a:lumMod val="75000"/>
              </a:schemeClr>
            </a:solidFill>
            <a:ln w="9525">
              <a:solidFill>
                <a:srgbClr val="000000"/>
              </a:solidFill>
              <a:miter lim="800000"/>
            </a:ln>
          </p:spPr>
          <p:txBody>
            <a:bodyPr/>
            <a:lstStyle/>
            <a:p>
              <a:pPr algn="just"/>
              <a:r>
                <a:rPr lang="en-US" altLang="zh-CN" sz="2400">
                  <a:solidFill>
                    <a:schemeClr val="accent2"/>
                  </a:solidFill>
                  <a:latin typeface="华文新魏" pitchFamily="2" charset="-122"/>
                  <a:ea typeface="华文新魏" pitchFamily="2" charset="-122"/>
                </a:rPr>
                <a:t>                </a:t>
              </a:r>
              <a:r>
                <a:rPr lang="zh-CN" altLang="en-US" sz="2400">
                  <a:solidFill>
                    <a:schemeClr val="accent2"/>
                  </a:solidFill>
                  <a:latin typeface="华文新魏" pitchFamily="2" charset="-122"/>
                  <a:ea typeface="华文新魏" pitchFamily="2" charset="-122"/>
                </a:rPr>
                <a:t>计算机硬件</a:t>
              </a:r>
            </a:p>
          </p:txBody>
        </p:sp>
        <p:sp>
          <p:nvSpPr>
            <p:cNvPr id="14" name="Text Box 14"/>
            <p:cNvSpPr txBox="1">
              <a:spLocks noChangeArrowheads="1"/>
            </p:cNvSpPr>
            <p:nvPr/>
          </p:nvSpPr>
          <p:spPr bwMode="auto">
            <a:xfrm>
              <a:off x="973" y="981"/>
              <a:ext cx="711" cy="459"/>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a:solidFill>
                    <a:schemeClr val="accent2"/>
                  </a:solidFill>
                  <a:latin typeface="华文新魏" pitchFamily="2" charset="-122"/>
                  <a:ea typeface="华文新魏" pitchFamily="2" charset="-122"/>
                </a:rPr>
                <a:t> </a:t>
              </a:r>
              <a:r>
                <a:rPr lang="zh-CN" altLang="en-US" sz="2400">
                  <a:solidFill>
                    <a:schemeClr val="accent2"/>
                  </a:solidFill>
                  <a:latin typeface="华文新魏" pitchFamily="2" charset="-122"/>
                  <a:ea typeface="华文新魏" pitchFamily="2" charset="-122"/>
                </a:rPr>
                <a:t>用户</a:t>
              </a:r>
            </a:p>
            <a:p>
              <a:pPr algn="just"/>
              <a:r>
                <a:rPr lang="zh-CN" altLang="en-US" sz="2400">
                  <a:solidFill>
                    <a:schemeClr val="accent2"/>
                  </a:solidFill>
                  <a:latin typeface="华文新魏" pitchFamily="2" charset="-122"/>
                  <a:ea typeface="华文新魏" pitchFamily="2" charset="-122"/>
                </a:rPr>
                <a:t> 进程</a:t>
              </a:r>
            </a:p>
          </p:txBody>
        </p:sp>
        <p:sp>
          <p:nvSpPr>
            <p:cNvPr id="15" name="AutoShape 15"/>
            <p:cNvSpPr/>
            <p:nvPr/>
          </p:nvSpPr>
          <p:spPr bwMode="auto">
            <a:xfrm rot="-16200000">
              <a:off x="1049" y="896"/>
              <a:ext cx="458" cy="1422"/>
            </a:xfrm>
            <a:prstGeom prst="leftBrace">
              <a:avLst>
                <a:gd name="adj1" fmla="val 25873"/>
                <a:gd name="adj2" fmla="val 50000"/>
              </a:avLst>
            </a:prstGeom>
            <a:noFill/>
            <a:ln w="9525">
              <a:solidFill>
                <a:srgbClr val="000000"/>
              </a:solidFill>
              <a:round/>
            </a:ln>
            <a:extLst>
              <a:ext uri="{909E8E84-426E-40DD-AFC4-6F175D3DCCD1}">
                <a14:hiddenFill xmlns:a14="http://schemas.microsoft.com/office/drawing/2010/main">
                  <a:solidFill>
                    <a:schemeClr val="accent1"/>
                  </a:solidFill>
                </a14:hiddenFill>
              </a:ext>
            </a:extLst>
          </p:spPr>
          <p:txBody>
            <a:bodyPr/>
            <a:lstStyle/>
            <a:p>
              <a:endParaRPr lang="zh-CN" altLang="en-US"/>
            </a:p>
          </p:txBody>
        </p:sp>
        <p:sp>
          <p:nvSpPr>
            <p:cNvPr id="16" name="AutoShape 16"/>
            <p:cNvSpPr/>
            <p:nvPr/>
          </p:nvSpPr>
          <p:spPr bwMode="auto">
            <a:xfrm rot="-16200000">
              <a:off x="3182" y="185"/>
              <a:ext cx="458" cy="2844"/>
            </a:xfrm>
            <a:prstGeom prst="leftBrace">
              <a:avLst>
                <a:gd name="adj1" fmla="val 51747"/>
                <a:gd name="adj2" fmla="val 50000"/>
              </a:avLst>
            </a:prstGeom>
            <a:noFill/>
            <a:ln w="9525">
              <a:solidFill>
                <a:srgbClr val="000000"/>
              </a:solidFill>
              <a:round/>
            </a:ln>
            <a:extLst>
              <a:ext uri="{909E8E84-426E-40DD-AFC4-6F175D3DCCD1}">
                <a14:hiddenFill xmlns:a14="http://schemas.microsoft.com/office/drawing/2010/main">
                  <a:solidFill>
                    <a:schemeClr val="accent1"/>
                  </a:solidFill>
                </a14:hiddenFill>
              </a:ext>
            </a:extLst>
          </p:spPr>
          <p:txBody>
            <a:bodyPr/>
            <a:lstStyle/>
            <a:p>
              <a:endParaRPr lang="zh-CN" altLang="en-US"/>
            </a:p>
          </p:txBody>
        </p:sp>
        <p:sp>
          <p:nvSpPr>
            <p:cNvPr id="17" name="Text Box 17"/>
            <p:cNvSpPr txBox="1">
              <a:spLocks noChangeArrowheads="1"/>
            </p:cNvSpPr>
            <p:nvPr/>
          </p:nvSpPr>
          <p:spPr bwMode="auto">
            <a:xfrm>
              <a:off x="4934" y="1582"/>
              <a:ext cx="305" cy="669"/>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800">
                  <a:solidFill>
                    <a:schemeClr val="accent2"/>
                  </a:solidFill>
                  <a:latin typeface="华文新魏" pitchFamily="2" charset="-122"/>
                  <a:ea typeface="华文新魏" pitchFamily="2" charset="-122"/>
                </a:rPr>
                <a:t>用</a:t>
              </a:r>
            </a:p>
            <a:p>
              <a:r>
                <a:rPr lang="zh-CN" altLang="en-US" sz="1800">
                  <a:solidFill>
                    <a:schemeClr val="accent2"/>
                  </a:solidFill>
                  <a:latin typeface="华文新魏" pitchFamily="2" charset="-122"/>
                  <a:ea typeface="华文新魏" pitchFamily="2" charset="-122"/>
                </a:rPr>
                <a:t>户</a:t>
              </a:r>
            </a:p>
            <a:p>
              <a:r>
                <a:rPr lang="zh-CN" altLang="en-US" sz="1800">
                  <a:solidFill>
                    <a:schemeClr val="accent2"/>
                  </a:solidFill>
                  <a:latin typeface="华文新魏" pitchFamily="2" charset="-122"/>
                  <a:ea typeface="华文新魏" pitchFamily="2" charset="-122"/>
                </a:rPr>
                <a:t>态</a:t>
              </a:r>
            </a:p>
          </p:txBody>
        </p:sp>
        <p:sp>
          <p:nvSpPr>
            <p:cNvPr id="18" name="Text Box 18"/>
            <p:cNvSpPr txBox="1">
              <a:spLocks noChangeArrowheads="1"/>
            </p:cNvSpPr>
            <p:nvPr/>
          </p:nvSpPr>
          <p:spPr bwMode="auto">
            <a:xfrm>
              <a:off x="4934" y="2444"/>
              <a:ext cx="305" cy="669"/>
            </a:xfrm>
            <a:prstGeom prst="rect">
              <a:avLst/>
            </a:prstGeom>
            <a:solidFill>
              <a:schemeClr val="bg2">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800" dirty="0">
                  <a:solidFill>
                    <a:schemeClr val="accent2"/>
                  </a:solidFill>
                  <a:latin typeface="华文新魏" pitchFamily="2" charset="-122"/>
                  <a:ea typeface="华文新魏" pitchFamily="2" charset="-122"/>
                </a:rPr>
                <a:t>核</a:t>
              </a:r>
            </a:p>
            <a:p>
              <a:r>
                <a:rPr lang="zh-CN" altLang="en-US" sz="1800" dirty="0">
                  <a:solidFill>
                    <a:schemeClr val="accent2"/>
                  </a:solidFill>
                  <a:latin typeface="华文新魏" pitchFamily="2" charset="-122"/>
                  <a:ea typeface="华文新魏" pitchFamily="2" charset="-122"/>
                </a:rPr>
                <a:t>心</a:t>
              </a:r>
            </a:p>
            <a:p>
              <a:r>
                <a:rPr lang="zh-CN" altLang="en-US" sz="1800" dirty="0">
                  <a:solidFill>
                    <a:schemeClr val="accent2"/>
                  </a:solidFill>
                  <a:latin typeface="华文新魏" pitchFamily="2" charset="-122"/>
                  <a:ea typeface="华文新魏" pitchFamily="2" charset="-122"/>
                </a:rPr>
                <a:t>态</a:t>
              </a:r>
            </a:p>
          </p:txBody>
        </p:sp>
        <p:sp>
          <p:nvSpPr>
            <p:cNvPr id="19" name="AutoShape 19"/>
            <p:cNvSpPr/>
            <p:nvPr/>
          </p:nvSpPr>
          <p:spPr bwMode="auto">
            <a:xfrm>
              <a:off x="4833" y="1875"/>
              <a:ext cx="101" cy="401"/>
            </a:xfrm>
            <a:prstGeom prst="rightBrace">
              <a:avLst>
                <a:gd name="adj1" fmla="val 33086"/>
                <a:gd name="adj2" fmla="val 50000"/>
              </a:avLst>
            </a:prstGeom>
            <a:solidFill>
              <a:schemeClr val="accent1"/>
            </a:solidFill>
            <a:ln w="9525">
              <a:solidFill>
                <a:srgbClr val="000000"/>
              </a:solidFill>
              <a:round/>
            </a:ln>
          </p:spPr>
          <p:txBody>
            <a:bodyPr/>
            <a:lstStyle/>
            <a:p>
              <a:endParaRPr lang="zh-CN" altLang="en-US"/>
            </a:p>
          </p:txBody>
        </p:sp>
        <p:sp>
          <p:nvSpPr>
            <p:cNvPr id="20" name="AutoShape 20"/>
            <p:cNvSpPr/>
            <p:nvPr/>
          </p:nvSpPr>
          <p:spPr bwMode="auto">
            <a:xfrm>
              <a:off x="4833" y="2276"/>
              <a:ext cx="101" cy="803"/>
            </a:xfrm>
            <a:prstGeom prst="rightBrace">
              <a:avLst>
                <a:gd name="adj1" fmla="val 66254"/>
                <a:gd name="adj2" fmla="val 50000"/>
              </a:avLst>
            </a:prstGeom>
            <a:solidFill>
              <a:schemeClr val="accent1"/>
            </a:solidFill>
            <a:ln w="9525">
              <a:solidFill>
                <a:srgbClr val="000000"/>
              </a:solidFill>
              <a:round/>
            </a:ln>
          </p:spPr>
          <p:txBody>
            <a:bodyPr/>
            <a:lstStyle/>
            <a:p>
              <a:endParaRPr lang="zh-CN" altLang="en-US"/>
            </a:p>
          </p:txBody>
        </p:sp>
        <p:sp>
          <p:nvSpPr>
            <p:cNvPr id="21" name="AutoShape 21"/>
            <p:cNvSpPr>
              <a:spLocks noChangeArrowheads="1"/>
            </p:cNvSpPr>
            <p:nvPr/>
          </p:nvSpPr>
          <p:spPr bwMode="auto">
            <a:xfrm>
              <a:off x="1583" y="2276"/>
              <a:ext cx="711" cy="268"/>
            </a:xfrm>
            <a:prstGeom prst="curvedUpArrow">
              <a:avLst>
                <a:gd name="adj1" fmla="val 53060"/>
                <a:gd name="adj2" fmla="val 106119"/>
                <a:gd name="adj3" fmla="val 33333"/>
              </a:avLst>
            </a:prstGeom>
            <a:solidFill>
              <a:srgbClr val="FFCC66"/>
            </a:solidFill>
            <a:ln w="9525">
              <a:solidFill>
                <a:srgbClr val="000000"/>
              </a:solidFill>
              <a:miter lim="800000"/>
            </a:ln>
          </p:spPr>
          <p:txBody>
            <a:bodyPr/>
            <a:lstStyle/>
            <a:p>
              <a:endParaRPr lang="zh-CN" altLang="en-US"/>
            </a:p>
          </p:txBody>
        </p:sp>
        <p:sp>
          <p:nvSpPr>
            <p:cNvPr id="22" name="AutoShape 23"/>
            <p:cNvSpPr>
              <a:spLocks noChangeArrowheads="1"/>
            </p:cNvSpPr>
            <p:nvPr/>
          </p:nvSpPr>
          <p:spPr bwMode="auto">
            <a:xfrm>
              <a:off x="567" y="3213"/>
              <a:ext cx="1117" cy="535"/>
            </a:xfrm>
            <a:prstGeom prst="wedgeRectCallout">
              <a:avLst>
                <a:gd name="adj1" fmla="val 58333"/>
                <a:gd name="adj2" fmla="val -174037"/>
              </a:avLst>
            </a:prstGeom>
            <a:solidFill>
              <a:srgbClr val="FFCC66"/>
            </a:solidFill>
            <a:ln w="9525">
              <a:solidFill>
                <a:srgbClr val="000000"/>
              </a:solidFill>
              <a:miter lim="800000"/>
            </a:ln>
          </p:spPr>
          <p:txBody>
            <a:bodyPr/>
            <a:lstStyle/>
            <a:p>
              <a:r>
                <a:rPr lang="zh-CN" altLang="en-US" sz="1800">
                  <a:solidFill>
                    <a:schemeClr val="accent2"/>
                  </a:solidFill>
                  <a:latin typeface="华文新魏" pitchFamily="2" charset="-122"/>
                  <a:ea typeface="华文新魏" pitchFamily="2" charset="-122"/>
                </a:rPr>
                <a:t>客户通过微内核发送消息给文件服务器</a:t>
              </a:r>
            </a:p>
          </p:txBody>
        </p:sp>
      </p:grpSp>
      <p:sp>
        <p:nvSpPr>
          <p:cNvPr id="23" name="日期占位符 22"/>
          <p:cNvSpPr>
            <a:spLocks noGrp="1"/>
          </p:cNvSpPr>
          <p:nvPr>
            <p:ph type="dt" sz="half" idx="10"/>
          </p:nvPr>
        </p:nvSpPr>
        <p:spPr/>
        <p:txBody>
          <a:bodyPr/>
          <a:lstStyle/>
          <a:p>
            <a:fld id="{450415DB-67E5-4E4B-A8FD-6C5E8C164831}" type="datetime1">
              <a:rPr lang="zh-CN" altLang="en-US" smtClean="0"/>
              <a:t>2019/9/23</a:t>
            </a:fld>
            <a:endParaRPr lang="zh-CN" altLang="en-US"/>
          </a:p>
        </p:txBody>
      </p:sp>
      <p:sp>
        <p:nvSpPr>
          <p:cNvPr id="24" name="灯片编号占位符 23"/>
          <p:cNvSpPr>
            <a:spLocks noGrp="1"/>
          </p:cNvSpPr>
          <p:nvPr>
            <p:ph type="sldNum" sz="quarter" idx="12"/>
          </p:nvPr>
        </p:nvSpPr>
        <p:spPr/>
        <p:txBody>
          <a:bodyPr/>
          <a:lstStyle/>
          <a:p>
            <a:fld id="{0C913308-F349-4B6D-A68A-DD1791B4A57B}" type="slidenum">
              <a:rPr lang="zh-CN" altLang="en-US" smtClean="0"/>
              <a:t>43</a:t>
            </a:fld>
            <a:endParaRPr lang="zh-CN" altLang="en-US"/>
          </a:p>
        </p:txBody>
      </p:sp>
      <p:sp>
        <p:nvSpPr>
          <p:cNvPr id="25" name="TextBox 24"/>
          <p:cNvSpPr txBox="1"/>
          <p:nvPr/>
        </p:nvSpPr>
        <p:spPr>
          <a:xfrm>
            <a:off x="3721894" y="5626043"/>
            <a:ext cx="4852610" cy="523220"/>
          </a:xfrm>
          <a:prstGeom prst="rect">
            <a:avLst/>
          </a:prstGeom>
          <a:noFill/>
        </p:spPr>
        <p:txBody>
          <a:bodyPr wrap="none" rtlCol="0">
            <a:spAutoFit/>
          </a:bodyPr>
          <a:lstStyle/>
          <a:p>
            <a:r>
              <a:rPr lang="zh-CN" altLang="en-US" sz="2800" dirty="0">
                <a:solidFill>
                  <a:srgbClr val="FF0000"/>
                </a:solidFill>
                <a:latin typeface="华文新魏" pitchFamily="2" charset="-122"/>
                <a:ea typeface="华文新魏" pitchFamily="2" charset="-122"/>
              </a:rPr>
              <a:t>好处：高可扩展性，高移植性</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内核的作用</a:t>
            </a:r>
          </a:p>
        </p:txBody>
      </p:sp>
      <p:sp>
        <p:nvSpPr>
          <p:cNvPr id="3" name="内容占位符 2"/>
          <p:cNvSpPr>
            <a:spLocks noGrp="1"/>
          </p:cNvSpPr>
          <p:nvPr>
            <p:ph idx="1"/>
          </p:nvPr>
        </p:nvSpPr>
        <p:spPr/>
        <p:txBody>
          <a:bodyPr/>
          <a:lstStyle/>
          <a:p>
            <a:r>
              <a:rPr lang="zh-CN" altLang="en-US" dirty="0"/>
              <a:t>资源抽象</a:t>
            </a:r>
            <a:endParaRPr lang="en-US" altLang="zh-CN" dirty="0"/>
          </a:p>
          <a:p>
            <a:pPr lvl="1"/>
            <a:r>
              <a:rPr lang="zh-CN" altLang="en-US" dirty="0"/>
              <a:t>抽象硬件，方便用户程序使用</a:t>
            </a:r>
            <a:endParaRPr lang="en-US" altLang="zh-CN" dirty="0"/>
          </a:p>
          <a:p>
            <a:r>
              <a:rPr lang="zh-CN" altLang="en-US" dirty="0"/>
              <a:t>资源分配</a:t>
            </a:r>
            <a:endParaRPr lang="en-US" altLang="zh-CN" dirty="0"/>
          </a:p>
          <a:p>
            <a:pPr lvl="1"/>
            <a:r>
              <a:rPr lang="zh-CN" altLang="en-US" dirty="0"/>
              <a:t>将硬件资源合理分配给用户程序</a:t>
            </a:r>
            <a:endParaRPr lang="en-US" altLang="zh-CN" dirty="0"/>
          </a:p>
          <a:p>
            <a:r>
              <a:rPr lang="zh-CN" altLang="en-US" dirty="0"/>
              <a:t>资源共享</a:t>
            </a:r>
            <a:endParaRPr lang="en-US" altLang="zh-CN" dirty="0"/>
          </a:p>
          <a:p>
            <a:pPr lvl="1"/>
            <a:r>
              <a:rPr lang="zh-CN" altLang="en-US" dirty="0"/>
              <a:t>提供资源共享的同步、互斥机制</a:t>
            </a:r>
          </a:p>
        </p:txBody>
      </p:sp>
      <p:sp>
        <p:nvSpPr>
          <p:cNvPr id="4" name="日期占位符 3"/>
          <p:cNvSpPr>
            <a:spLocks noGrp="1"/>
          </p:cNvSpPr>
          <p:nvPr>
            <p:ph type="dt" sz="half" idx="10"/>
          </p:nvPr>
        </p:nvSpPr>
        <p:spPr/>
        <p:txBody>
          <a:bodyPr/>
          <a:lstStyle/>
          <a:p>
            <a:fld id="{07239255-D56F-4CC6-BAAF-7ABB7332AC6C}" type="datetime1">
              <a:rPr lang="zh-CN" altLang="en-US" smtClean="0"/>
              <a:t>2019/9/23</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44</a:t>
            </a:fld>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内核的基本属性</a:t>
            </a:r>
          </a:p>
        </p:txBody>
      </p:sp>
      <p:sp>
        <p:nvSpPr>
          <p:cNvPr id="3" name="内容占位符 2"/>
          <p:cNvSpPr>
            <a:spLocks noGrp="1"/>
          </p:cNvSpPr>
          <p:nvPr>
            <p:ph idx="1"/>
          </p:nvPr>
        </p:nvSpPr>
        <p:spPr/>
        <p:txBody>
          <a:bodyPr/>
          <a:lstStyle/>
          <a:p>
            <a:r>
              <a:rPr lang="zh-CN" altLang="en-US" sz="4000" dirty="0"/>
              <a:t>内核是由中断驱动的 </a:t>
            </a:r>
          </a:p>
          <a:p>
            <a:r>
              <a:rPr lang="zh-CN" altLang="en-US" sz="4000" dirty="0"/>
              <a:t>内核是不可抢断的</a:t>
            </a:r>
            <a:endParaRPr lang="en-US" altLang="zh-CN" sz="4000" dirty="0"/>
          </a:p>
          <a:p>
            <a:r>
              <a:rPr lang="zh-CN" altLang="en-US" sz="4000" dirty="0"/>
              <a:t>内核部分程序在屏蔽中断状态下执行</a:t>
            </a:r>
          </a:p>
          <a:p>
            <a:r>
              <a:rPr lang="zh-CN" altLang="en-US" sz="4000" dirty="0"/>
              <a:t>内核可以使用特权指令 </a:t>
            </a:r>
          </a:p>
          <a:p>
            <a:endParaRPr lang="zh-CN" altLang="en-US" dirty="0"/>
          </a:p>
        </p:txBody>
      </p:sp>
      <p:sp>
        <p:nvSpPr>
          <p:cNvPr id="4" name="日期占位符 3"/>
          <p:cNvSpPr>
            <a:spLocks noGrp="1"/>
          </p:cNvSpPr>
          <p:nvPr>
            <p:ph type="dt" sz="half" idx="10"/>
          </p:nvPr>
        </p:nvSpPr>
        <p:spPr/>
        <p:txBody>
          <a:bodyPr/>
          <a:lstStyle/>
          <a:p>
            <a:fld id="{2861A34C-2EB6-49EC-A1C0-C99372E28497}" type="datetime1">
              <a:rPr lang="zh-CN" altLang="en-US" smtClean="0"/>
              <a:t>2019/9/23</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45</a:t>
            </a:fld>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虚拟机的概念</a:t>
            </a:r>
          </a:p>
        </p:txBody>
      </p:sp>
      <p:sp>
        <p:nvSpPr>
          <p:cNvPr id="3" name="内容占位符 2"/>
          <p:cNvSpPr>
            <a:spLocks noGrp="1"/>
          </p:cNvSpPr>
          <p:nvPr>
            <p:ph idx="1"/>
          </p:nvPr>
        </p:nvSpPr>
        <p:spPr/>
        <p:txBody>
          <a:bodyPr/>
          <a:lstStyle/>
          <a:p>
            <a:r>
              <a:rPr lang="zh-CN" altLang="en-US" dirty="0"/>
              <a:t>内核向每一个用户程序虚拟了一台计算机</a:t>
            </a:r>
            <a:endParaRPr lang="en-US" altLang="zh-CN" dirty="0"/>
          </a:p>
          <a:p>
            <a:r>
              <a:rPr lang="zh-CN" altLang="en-US" dirty="0"/>
              <a:t>没有中断</a:t>
            </a:r>
            <a:endParaRPr lang="en-US" altLang="zh-CN" dirty="0"/>
          </a:p>
          <a:p>
            <a:r>
              <a:rPr lang="zh-CN" altLang="en-US" dirty="0"/>
              <a:t>独占资源</a:t>
            </a:r>
            <a:endParaRPr lang="en-US" altLang="zh-CN" dirty="0"/>
          </a:p>
          <a:p>
            <a:r>
              <a:rPr lang="zh-CN" altLang="en-US" dirty="0"/>
              <a:t>虚拟机为进程或模块提供了功能较强的指令系统</a:t>
            </a:r>
            <a:endParaRPr lang="en-US" altLang="zh-CN" dirty="0"/>
          </a:p>
          <a:p>
            <a:pPr lvl="1"/>
            <a:r>
              <a:rPr lang="zh-CN" altLang="en-US" dirty="0"/>
              <a:t>非特权指令</a:t>
            </a:r>
            <a:endParaRPr lang="en-US" altLang="zh-CN" dirty="0"/>
          </a:p>
          <a:p>
            <a:pPr lvl="1"/>
            <a:r>
              <a:rPr lang="zh-CN" altLang="en-US" dirty="0"/>
              <a:t>系统调用</a:t>
            </a:r>
          </a:p>
        </p:txBody>
      </p:sp>
      <p:sp>
        <p:nvSpPr>
          <p:cNvPr id="4" name="日期占位符 3"/>
          <p:cNvSpPr>
            <a:spLocks noGrp="1"/>
          </p:cNvSpPr>
          <p:nvPr>
            <p:ph type="dt" sz="half" idx="10"/>
          </p:nvPr>
        </p:nvSpPr>
        <p:spPr/>
        <p:txBody>
          <a:bodyPr/>
          <a:lstStyle/>
          <a:p>
            <a:fld id="{AF12F60F-7605-437C-BCB0-FEF650560D2C}" type="datetime1">
              <a:rPr lang="zh-CN" altLang="en-US" smtClean="0"/>
              <a:t>2019/9/23</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46</a:t>
            </a:fld>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内核设计思想</a:t>
            </a:r>
          </a:p>
        </p:txBody>
      </p:sp>
      <p:sp>
        <p:nvSpPr>
          <p:cNvPr id="3" name="内容占位符 2"/>
          <p:cNvSpPr>
            <a:spLocks noGrp="1"/>
          </p:cNvSpPr>
          <p:nvPr>
            <p:ph idx="1"/>
          </p:nvPr>
        </p:nvSpPr>
        <p:spPr/>
        <p:txBody>
          <a:bodyPr>
            <a:normAutofit/>
          </a:bodyPr>
          <a:lstStyle/>
          <a:p>
            <a:r>
              <a:rPr lang="zh-CN" altLang="en-US" dirty="0"/>
              <a:t>机制与策略分离</a:t>
            </a:r>
            <a:endParaRPr lang="en-US" altLang="zh-CN" dirty="0"/>
          </a:p>
          <a:p>
            <a:pPr lvl="1"/>
            <a:r>
              <a:rPr lang="zh-CN" altLang="en-US" dirty="0"/>
              <a:t>内核实现有特定目的和功能的函数</a:t>
            </a:r>
            <a:r>
              <a:rPr lang="en-US" altLang="zh-CN" dirty="0"/>
              <a:t>(</a:t>
            </a:r>
            <a:r>
              <a:rPr lang="zh-CN" altLang="en-US" dirty="0"/>
              <a:t>机制</a:t>
            </a:r>
            <a:r>
              <a:rPr lang="en-US" altLang="zh-CN" dirty="0"/>
              <a:t>)</a:t>
            </a:r>
          </a:p>
          <a:p>
            <a:pPr lvl="1"/>
            <a:r>
              <a:rPr lang="zh-CN" altLang="en-US" dirty="0"/>
              <a:t>应用程序决定如何使用这些函数</a:t>
            </a:r>
            <a:r>
              <a:rPr lang="en-US" altLang="zh-CN" dirty="0"/>
              <a:t>(</a:t>
            </a:r>
            <a:r>
              <a:rPr lang="zh-CN" altLang="en-US" dirty="0"/>
              <a:t>策略</a:t>
            </a:r>
            <a:r>
              <a:rPr lang="en-US" altLang="zh-CN" dirty="0"/>
              <a:t>)</a:t>
            </a:r>
          </a:p>
          <a:p>
            <a:r>
              <a:rPr lang="zh-CN" altLang="en-US" dirty="0"/>
              <a:t>例子：调度机制与调度策略的分离 </a:t>
            </a:r>
            <a:endParaRPr lang="en-US" altLang="zh-CN" dirty="0"/>
          </a:p>
          <a:p>
            <a:r>
              <a:rPr lang="zh-CN" altLang="en-US" dirty="0"/>
              <a:t>机制与策略分离的原则：</a:t>
            </a:r>
          </a:p>
          <a:p>
            <a:pPr>
              <a:buFontTx/>
              <a:buNone/>
            </a:pPr>
            <a:r>
              <a:rPr lang="zh-CN" altLang="en-US" dirty="0"/>
              <a:t>  </a:t>
            </a:r>
            <a:r>
              <a:rPr lang="en-US" altLang="zh-CN" dirty="0"/>
              <a:t>(1)</a:t>
            </a:r>
            <a:r>
              <a:rPr lang="zh-CN" altLang="en-US" dirty="0"/>
              <a:t>机制由</a:t>
            </a:r>
            <a:r>
              <a:rPr lang="en-US" altLang="zh-CN" dirty="0"/>
              <a:t>OS</a:t>
            </a:r>
            <a:r>
              <a:rPr lang="zh-CN" altLang="en-US" dirty="0"/>
              <a:t>实现，策略留给用户完成；</a:t>
            </a:r>
          </a:p>
          <a:p>
            <a:pPr>
              <a:buFontTx/>
              <a:buNone/>
            </a:pPr>
            <a:r>
              <a:rPr lang="zh-CN" altLang="en-US" dirty="0"/>
              <a:t>  </a:t>
            </a:r>
            <a:r>
              <a:rPr lang="en-US" altLang="zh-CN" dirty="0"/>
              <a:t>(2)</a:t>
            </a:r>
            <a:r>
              <a:rPr lang="zh-CN" altLang="en-US" dirty="0"/>
              <a:t>机制放在底层，策略放在高层；</a:t>
            </a:r>
          </a:p>
          <a:p>
            <a:pPr>
              <a:buFontTx/>
              <a:buNone/>
            </a:pPr>
            <a:r>
              <a:rPr lang="zh-CN" altLang="en-US" dirty="0"/>
              <a:t>  </a:t>
            </a:r>
            <a:r>
              <a:rPr lang="en-US" altLang="zh-CN" dirty="0"/>
              <a:t>(3)</a:t>
            </a:r>
            <a:r>
              <a:rPr lang="zh-CN" altLang="en-US" dirty="0"/>
              <a:t>机制集中在少数模块，策略拟散布在多处。</a:t>
            </a:r>
            <a:endParaRPr lang="zh-CN" altLang="en-US" sz="4000" dirty="0"/>
          </a:p>
          <a:p>
            <a:endParaRPr lang="en-US" altLang="zh-CN" dirty="0"/>
          </a:p>
          <a:p>
            <a:endParaRPr lang="zh-CN" altLang="en-US" dirty="0"/>
          </a:p>
        </p:txBody>
      </p:sp>
      <p:sp>
        <p:nvSpPr>
          <p:cNvPr id="4" name="日期占位符 3"/>
          <p:cNvSpPr>
            <a:spLocks noGrp="1"/>
          </p:cNvSpPr>
          <p:nvPr>
            <p:ph type="dt" sz="half" idx="10"/>
          </p:nvPr>
        </p:nvSpPr>
        <p:spPr/>
        <p:txBody>
          <a:bodyPr/>
          <a:lstStyle/>
          <a:p>
            <a:fld id="{54E745B6-03C3-4132-BC5E-B920D716256D}" type="datetime1">
              <a:rPr lang="zh-CN" altLang="en-US" smtClean="0"/>
              <a:t>2019/9/23</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47</a:t>
            </a:fld>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dirty="0"/>
          </a:p>
        </p:txBody>
      </p:sp>
      <p:sp>
        <p:nvSpPr>
          <p:cNvPr id="3" name="灯片编号占位符 2"/>
          <p:cNvSpPr>
            <a:spLocks noGrp="1"/>
          </p:cNvSpPr>
          <p:nvPr>
            <p:ph type="sldNum" sz="quarter" idx="4294967295"/>
          </p:nvPr>
        </p:nvSpPr>
        <p:spPr>
          <a:xfrm>
            <a:off x="8471957" y="6521450"/>
            <a:ext cx="587376" cy="336550"/>
          </a:xfrm>
          <a:prstGeom prst="rect">
            <a:avLst/>
          </a:prstGeom>
        </p:spPr>
        <p:txBody>
          <a:bodyPr/>
          <a:lstStyle/>
          <a:p>
            <a:fld id="{1C827ED5-3248-4A77-96E2-454149256796}" type="slidenum">
              <a:rPr lang="en-US" altLang="zh-CN" smtClean="0"/>
              <a:pPr/>
              <a:t>48</a:t>
            </a:fld>
            <a:endParaRPr lang="en-US" altLang="zh-CN" dirty="0"/>
          </a:p>
        </p:txBody>
      </p:sp>
      <p:sp>
        <p:nvSpPr>
          <p:cNvPr id="4" name="标题 3"/>
          <p:cNvSpPr>
            <a:spLocks noGrp="1"/>
          </p:cNvSpPr>
          <p:nvPr>
            <p:ph type="title"/>
          </p:nvPr>
        </p:nvSpPr>
        <p:spPr/>
        <p:txBody>
          <a:bodyPr/>
          <a:lstStyle/>
          <a:p>
            <a:r>
              <a:rPr lang="zh-CN" altLang="en-US" dirty="0"/>
              <a:t>内核模块与应用程序的差别</a:t>
            </a:r>
          </a:p>
        </p:txBody>
      </p:sp>
      <p:sp>
        <p:nvSpPr>
          <p:cNvPr id="5" name="Rectangle 2"/>
          <p:cNvSpPr>
            <a:spLocks noChangeArrowheads="1"/>
          </p:cNvSpPr>
          <p:nvPr/>
        </p:nvSpPr>
        <p:spPr bwMode="auto">
          <a:xfrm>
            <a:off x="395536" y="1700808"/>
            <a:ext cx="8443664" cy="4699992"/>
          </a:xfrm>
          <a:prstGeom prst="rect">
            <a:avLst/>
          </a:prstGeom>
          <a:noFill/>
          <a:ln w="9525">
            <a:noFill/>
            <a:miter lim="800000"/>
            <a:headEnd/>
            <a:tailEnd/>
          </a:ln>
          <a:effectLst/>
        </p:spPr>
        <p:txBody>
          <a:bodyPr/>
          <a:lstStyle/>
          <a:p>
            <a:r>
              <a:rPr lang="en-US" altLang="zh-CN" sz="2800" b="1" dirty="0">
                <a:latin typeface="STXinwei" panose="02010800040101010101" pitchFamily="2" charset="-122"/>
                <a:ea typeface="STXinwei" panose="02010800040101010101" pitchFamily="2" charset="-122"/>
              </a:rPr>
              <a:t>                           C</a:t>
            </a:r>
            <a:r>
              <a:rPr lang="zh-CN" altLang="en-US" sz="2800" b="1" dirty="0">
                <a:latin typeface="STXinwei" panose="02010800040101010101" pitchFamily="2" charset="-122"/>
                <a:ea typeface="STXinwei" panose="02010800040101010101" pitchFamily="2" charset="-122"/>
              </a:rPr>
              <a:t>语言程序   </a:t>
            </a:r>
            <a:r>
              <a:rPr lang="en-US" altLang="zh-CN" sz="2800" b="1" dirty="0">
                <a:latin typeface="STXinwei" panose="02010800040101010101" pitchFamily="2" charset="-122"/>
                <a:ea typeface="STXinwei" panose="02010800040101010101" pitchFamily="2" charset="-122"/>
              </a:rPr>
              <a:t>	     </a:t>
            </a:r>
            <a:r>
              <a:rPr lang="zh-CN" altLang="en-US" sz="2800" b="1" dirty="0">
                <a:latin typeface="STXinwei" panose="02010800040101010101" pitchFamily="2" charset="-122"/>
                <a:ea typeface="STXinwei" panose="02010800040101010101" pitchFamily="2" charset="-122"/>
              </a:rPr>
              <a:t>模块</a:t>
            </a:r>
            <a:endParaRPr lang="zh-CN" altLang="en-US" sz="2800" dirty="0">
              <a:latin typeface="STXinwei" panose="02010800040101010101" pitchFamily="2" charset="-122"/>
              <a:ea typeface="STXinwei" panose="02010800040101010101" pitchFamily="2" charset="-122"/>
            </a:endParaRPr>
          </a:p>
          <a:p>
            <a:pPr algn="just">
              <a:spcBef>
                <a:spcPct val="60000"/>
              </a:spcBef>
            </a:pPr>
            <a:r>
              <a:rPr lang="zh-CN" altLang="en-US" sz="2400" b="1" dirty="0">
                <a:solidFill>
                  <a:srgbClr val="CC0066"/>
                </a:solidFill>
                <a:latin typeface="STXinwei" panose="02010800040101010101" pitchFamily="2" charset="-122"/>
                <a:ea typeface="STXinwei" panose="02010800040101010101" pitchFamily="2" charset="-122"/>
              </a:rPr>
              <a:t>     运行</a:t>
            </a:r>
            <a:r>
              <a:rPr lang="zh-CN" altLang="en-US" sz="2400" b="1" dirty="0">
                <a:solidFill>
                  <a:srgbClr val="3333FF"/>
                </a:solidFill>
                <a:latin typeface="STXinwei" panose="02010800040101010101" pitchFamily="2" charset="-122"/>
                <a:ea typeface="STXinwei" panose="02010800040101010101" pitchFamily="2" charset="-122"/>
              </a:rPr>
              <a:t>	  </a:t>
            </a:r>
            <a:r>
              <a:rPr lang="en-US" altLang="zh-CN" sz="2400" b="1" dirty="0">
                <a:solidFill>
                  <a:srgbClr val="3333FF"/>
                </a:solidFill>
                <a:latin typeface="STXinwei" panose="02010800040101010101" pitchFamily="2" charset="-122"/>
                <a:ea typeface="STXinwei" panose="02010800040101010101" pitchFamily="2" charset="-122"/>
              </a:rPr>
              <a:t>	</a:t>
            </a:r>
            <a:r>
              <a:rPr lang="zh-CN" altLang="en-US" sz="2400" b="1" dirty="0">
                <a:solidFill>
                  <a:srgbClr val="3333FF"/>
                </a:solidFill>
                <a:latin typeface="STXinwei" panose="02010800040101010101" pitchFamily="2" charset="-122"/>
                <a:ea typeface="STXinwei" panose="02010800040101010101" pitchFamily="2" charset="-122"/>
              </a:rPr>
              <a:t>用户空间   </a:t>
            </a:r>
            <a:r>
              <a:rPr lang="en-US" altLang="zh-CN" sz="2400" b="1" dirty="0">
                <a:solidFill>
                  <a:srgbClr val="3333FF"/>
                </a:solidFill>
                <a:latin typeface="STXinwei" panose="02010800040101010101" pitchFamily="2" charset="-122"/>
                <a:ea typeface="STXinwei" panose="02010800040101010101" pitchFamily="2" charset="-122"/>
              </a:rPr>
              <a:t>	    </a:t>
            </a:r>
            <a:r>
              <a:rPr lang="zh-CN" altLang="en-US" sz="2400" b="1" dirty="0">
                <a:solidFill>
                  <a:srgbClr val="3333FF"/>
                </a:solidFill>
                <a:latin typeface="STXinwei" panose="02010800040101010101" pitchFamily="2" charset="-122"/>
                <a:ea typeface="STXinwei" panose="02010800040101010101" pitchFamily="2" charset="-122"/>
              </a:rPr>
              <a:t>内核空间</a:t>
            </a:r>
          </a:p>
          <a:p>
            <a:pPr algn="just">
              <a:spcBef>
                <a:spcPct val="30000"/>
              </a:spcBef>
            </a:pPr>
            <a:r>
              <a:rPr lang="zh-CN" altLang="en-US" sz="2400" b="1" dirty="0">
                <a:solidFill>
                  <a:srgbClr val="CC0066"/>
                </a:solidFill>
                <a:latin typeface="STXinwei" panose="02010800040101010101" pitchFamily="2" charset="-122"/>
                <a:ea typeface="STXinwei" panose="02010800040101010101" pitchFamily="2" charset="-122"/>
              </a:rPr>
              <a:t>     入口</a:t>
            </a:r>
            <a:r>
              <a:rPr lang="zh-CN" altLang="en-US" sz="2400" b="1" dirty="0">
                <a:solidFill>
                  <a:srgbClr val="3333FF"/>
                </a:solidFill>
                <a:latin typeface="STXinwei" panose="02010800040101010101" pitchFamily="2" charset="-122"/>
                <a:ea typeface="STXinwei" panose="02010800040101010101" pitchFamily="2" charset="-122"/>
              </a:rPr>
              <a:t>	  </a:t>
            </a:r>
            <a:r>
              <a:rPr lang="en-US" altLang="zh-CN" sz="2400" b="1" dirty="0">
                <a:solidFill>
                  <a:srgbClr val="3333FF"/>
                </a:solidFill>
                <a:latin typeface="STXinwei" panose="02010800040101010101" pitchFamily="2" charset="-122"/>
                <a:ea typeface="STXinwei" panose="02010800040101010101" pitchFamily="2" charset="-122"/>
              </a:rPr>
              <a:t>	</a:t>
            </a:r>
            <a:r>
              <a:rPr lang="zh-CN" altLang="en-US" sz="2400" b="1" dirty="0">
                <a:solidFill>
                  <a:srgbClr val="3333FF"/>
                </a:solidFill>
                <a:latin typeface="STXinwei" panose="02010800040101010101" pitchFamily="2" charset="-122"/>
                <a:ea typeface="STXinwei" panose="02010800040101010101" pitchFamily="2" charset="-122"/>
              </a:rPr>
              <a:t> </a:t>
            </a:r>
            <a:r>
              <a:rPr lang="en-US" altLang="zh-CN" sz="2400" b="1" dirty="0">
                <a:solidFill>
                  <a:srgbClr val="3333FF"/>
                </a:solidFill>
                <a:latin typeface="STXinwei" panose="02010800040101010101" pitchFamily="2" charset="-122"/>
                <a:ea typeface="STXinwei" panose="02010800040101010101" pitchFamily="2" charset="-122"/>
              </a:rPr>
              <a:t>main()           </a:t>
            </a:r>
            <a:r>
              <a:rPr lang="zh-CN" altLang="en-US" sz="2400" b="1" dirty="0">
                <a:solidFill>
                  <a:srgbClr val="3333FF"/>
                </a:solidFill>
                <a:latin typeface="STXinwei" panose="02010800040101010101" pitchFamily="2" charset="-122"/>
                <a:ea typeface="STXinwei" panose="02010800040101010101" pitchFamily="2" charset="-122"/>
              </a:rPr>
              <a:t>   </a:t>
            </a:r>
            <a:r>
              <a:rPr lang="en-US" altLang="zh-CN" sz="2400" b="1" dirty="0" err="1">
                <a:solidFill>
                  <a:srgbClr val="3333FF"/>
                </a:solidFill>
                <a:latin typeface="STXinwei" panose="02010800040101010101" pitchFamily="2" charset="-122"/>
                <a:ea typeface="STXinwei" panose="02010800040101010101" pitchFamily="2" charset="-122"/>
              </a:rPr>
              <a:t>module_init</a:t>
            </a:r>
            <a:r>
              <a:rPr lang="en-US" altLang="zh-CN" sz="2400" b="1" dirty="0">
                <a:solidFill>
                  <a:srgbClr val="3333FF"/>
                </a:solidFill>
                <a:latin typeface="STXinwei" panose="02010800040101010101" pitchFamily="2" charset="-122"/>
                <a:ea typeface="STXinwei" panose="02010800040101010101" pitchFamily="2" charset="-122"/>
              </a:rPr>
              <a:t>()</a:t>
            </a:r>
          </a:p>
          <a:p>
            <a:pPr algn="just">
              <a:spcBef>
                <a:spcPct val="30000"/>
              </a:spcBef>
            </a:pPr>
            <a:r>
              <a:rPr lang="zh-CN" altLang="en-US" sz="2400" b="1" dirty="0">
                <a:solidFill>
                  <a:srgbClr val="CC0066"/>
                </a:solidFill>
                <a:latin typeface="STXinwei" panose="02010800040101010101" pitchFamily="2" charset="-122"/>
                <a:ea typeface="STXinwei" panose="02010800040101010101" pitchFamily="2" charset="-122"/>
              </a:rPr>
              <a:t>     出口</a:t>
            </a:r>
            <a:r>
              <a:rPr lang="zh-CN" altLang="en-US" sz="2400" b="1" dirty="0">
                <a:solidFill>
                  <a:srgbClr val="3333FF"/>
                </a:solidFill>
                <a:latin typeface="STXinwei" panose="02010800040101010101" pitchFamily="2" charset="-122"/>
                <a:ea typeface="STXinwei" panose="02010800040101010101" pitchFamily="2" charset="-122"/>
              </a:rPr>
              <a:t>	  </a:t>
            </a:r>
            <a:r>
              <a:rPr lang="en-US" altLang="zh-CN" sz="2400" b="1" dirty="0">
                <a:solidFill>
                  <a:srgbClr val="3333FF"/>
                </a:solidFill>
                <a:latin typeface="STXinwei" panose="02010800040101010101" pitchFamily="2" charset="-122"/>
                <a:ea typeface="STXinwei" panose="02010800040101010101" pitchFamily="2" charset="-122"/>
              </a:rPr>
              <a:t>	</a:t>
            </a:r>
            <a:r>
              <a:rPr lang="zh-CN" altLang="en-US" sz="2400" b="1" dirty="0">
                <a:solidFill>
                  <a:srgbClr val="3333FF"/>
                </a:solidFill>
                <a:latin typeface="STXinwei" panose="02010800040101010101" pitchFamily="2" charset="-122"/>
                <a:ea typeface="STXinwei" panose="02010800040101010101" pitchFamily="2" charset="-122"/>
              </a:rPr>
              <a:t>   无                   </a:t>
            </a:r>
            <a:r>
              <a:rPr lang="en-US" altLang="zh-CN" sz="2400" b="1" dirty="0" err="1">
                <a:solidFill>
                  <a:srgbClr val="3333FF"/>
                </a:solidFill>
                <a:latin typeface="STXinwei" panose="02010800040101010101" pitchFamily="2" charset="-122"/>
                <a:ea typeface="STXinwei" panose="02010800040101010101" pitchFamily="2" charset="-122"/>
              </a:rPr>
              <a:t>module_exit</a:t>
            </a:r>
            <a:r>
              <a:rPr lang="en-US" altLang="zh-CN" sz="2400" b="1" dirty="0">
                <a:solidFill>
                  <a:srgbClr val="3333FF"/>
                </a:solidFill>
                <a:latin typeface="STXinwei" panose="02010800040101010101" pitchFamily="2" charset="-122"/>
                <a:ea typeface="STXinwei" panose="02010800040101010101" pitchFamily="2" charset="-122"/>
              </a:rPr>
              <a:t>()</a:t>
            </a:r>
          </a:p>
          <a:p>
            <a:pPr algn="just">
              <a:spcBef>
                <a:spcPct val="30000"/>
              </a:spcBef>
            </a:pPr>
            <a:r>
              <a:rPr lang="zh-CN" altLang="en-US" sz="2400" b="1" dirty="0">
                <a:solidFill>
                  <a:srgbClr val="CC0066"/>
                </a:solidFill>
                <a:latin typeface="STXinwei" panose="02010800040101010101" pitchFamily="2" charset="-122"/>
                <a:ea typeface="STXinwei" panose="02010800040101010101" pitchFamily="2" charset="-122"/>
              </a:rPr>
              <a:t>     编译</a:t>
            </a:r>
            <a:r>
              <a:rPr lang="zh-CN" altLang="en-US" sz="2400" b="1" dirty="0">
                <a:solidFill>
                  <a:srgbClr val="3333FF"/>
                </a:solidFill>
                <a:latin typeface="STXinwei" panose="02010800040101010101" pitchFamily="2" charset="-122"/>
                <a:ea typeface="STXinwei" panose="02010800040101010101" pitchFamily="2" charset="-122"/>
              </a:rPr>
              <a:t>	  </a:t>
            </a:r>
            <a:r>
              <a:rPr lang="en-US" altLang="zh-CN" sz="2400" b="1" dirty="0">
                <a:solidFill>
                  <a:srgbClr val="3333FF"/>
                </a:solidFill>
                <a:latin typeface="STXinwei" panose="02010800040101010101" pitchFamily="2" charset="-122"/>
                <a:ea typeface="STXinwei" panose="02010800040101010101" pitchFamily="2" charset="-122"/>
              </a:rPr>
              <a:t>	</a:t>
            </a:r>
            <a:r>
              <a:rPr lang="en-US" altLang="zh-CN" sz="2400" b="1" dirty="0" err="1">
                <a:solidFill>
                  <a:srgbClr val="3333FF"/>
                </a:solidFill>
                <a:latin typeface="STXinwei" panose="02010800040101010101" pitchFamily="2" charset="-122"/>
                <a:ea typeface="STXinwei" panose="02010800040101010101" pitchFamily="2" charset="-122"/>
              </a:rPr>
              <a:t>gcc</a:t>
            </a:r>
            <a:r>
              <a:rPr lang="en-US" altLang="zh-CN" sz="2400" b="1" dirty="0">
                <a:solidFill>
                  <a:srgbClr val="3333FF"/>
                </a:solidFill>
                <a:latin typeface="STXinwei" panose="02010800040101010101" pitchFamily="2" charset="-122"/>
                <a:ea typeface="STXinwei" panose="02010800040101010101" pitchFamily="2" charset="-122"/>
              </a:rPr>
              <a:t> -c           </a:t>
            </a:r>
            <a:r>
              <a:rPr lang="zh-CN" altLang="en-US" sz="2400" b="1" dirty="0">
                <a:solidFill>
                  <a:srgbClr val="3333FF"/>
                </a:solidFill>
                <a:latin typeface="STXinwei" panose="02010800040101010101" pitchFamily="2" charset="-122"/>
                <a:ea typeface="STXinwei" panose="02010800040101010101" pitchFamily="2" charset="-122"/>
              </a:rPr>
              <a:t>编制</a:t>
            </a:r>
            <a:r>
              <a:rPr lang="en-US" altLang="zh-CN" sz="2400" b="1" dirty="0" err="1">
                <a:solidFill>
                  <a:srgbClr val="3333FF"/>
                </a:solidFill>
                <a:latin typeface="STXinwei" panose="02010800040101010101" pitchFamily="2" charset="-122"/>
                <a:ea typeface="STXinwei" panose="02010800040101010101" pitchFamily="2" charset="-122"/>
              </a:rPr>
              <a:t>Makefile</a:t>
            </a:r>
            <a:r>
              <a:rPr lang="zh-CN" altLang="en-US" sz="2400" b="1" dirty="0">
                <a:solidFill>
                  <a:srgbClr val="3333FF"/>
                </a:solidFill>
                <a:latin typeface="STXinwei" panose="02010800040101010101" pitchFamily="2" charset="-122"/>
                <a:ea typeface="STXinwei" panose="02010800040101010101" pitchFamily="2" charset="-122"/>
              </a:rPr>
              <a:t>，并调用</a:t>
            </a:r>
            <a:r>
              <a:rPr lang="en-US" altLang="zh-CN" sz="2400" b="1" dirty="0" err="1">
                <a:solidFill>
                  <a:srgbClr val="3333FF"/>
                </a:solidFill>
                <a:latin typeface="STXinwei" panose="02010800040101010101" pitchFamily="2" charset="-122"/>
                <a:ea typeface="STXinwei" panose="02010800040101010101" pitchFamily="2" charset="-122"/>
              </a:rPr>
              <a:t>gcc</a:t>
            </a:r>
            <a:endParaRPr lang="en-US" altLang="zh-CN" sz="2400" b="1" dirty="0">
              <a:solidFill>
                <a:srgbClr val="3333FF"/>
              </a:solidFill>
              <a:latin typeface="STXinwei" panose="02010800040101010101" pitchFamily="2" charset="-122"/>
              <a:ea typeface="STXinwei" panose="02010800040101010101" pitchFamily="2" charset="-122"/>
            </a:endParaRPr>
          </a:p>
          <a:p>
            <a:pPr algn="just">
              <a:spcBef>
                <a:spcPct val="30000"/>
              </a:spcBef>
            </a:pPr>
            <a:r>
              <a:rPr lang="zh-CN" altLang="en-US" sz="2400" b="1" dirty="0">
                <a:solidFill>
                  <a:srgbClr val="CC0066"/>
                </a:solidFill>
                <a:latin typeface="STXinwei" panose="02010800040101010101" pitchFamily="2" charset="-122"/>
                <a:ea typeface="STXinwei" panose="02010800040101010101" pitchFamily="2" charset="-122"/>
              </a:rPr>
              <a:t>     链接</a:t>
            </a:r>
            <a:r>
              <a:rPr lang="zh-CN" altLang="en-US" sz="2400" b="1" dirty="0">
                <a:solidFill>
                  <a:srgbClr val="3333FF"/>
                </a:solidFill>
                <a:latin typeface="STXinwei" panose="02010800040101010101" pitchFamily="2" charset="-122"/>
                <a:ea typeface="STXinwei" panose="02010800040101010101" pitchFamily="2" charset="-122"/>
              </a:rPr>
              <a:t>	  </a:t>
            </a:r>
            <a:r>
              <a:rPr lang="en-US" altLang="zh-CN" sz="2400" b="1" dirty="0">
                <a:solidFill>
                  <a:srgbClr val="3333FF"/>
                </a:solidFill>
                <a:latin typeface="STXinwei" panose="02010800040101010101" pitchFamily="2" charset="-122"/>
                <a:ea typeface="STXinwei" panose="02010800040101010101" pitchFamily="2" charset="-122"/>
              </a:rPr>
              <a:t>	</a:t>
            </a:r>
            <a:r>
              <a:rPr lang="zh-CN" altLang="en-US" sz="2400" b="1" dirty="0">
                <a:solidFill>
                  <a:srgbClr val="3333FF"/>
                </a:solidFill>
                <a:latin typeface="STXinwei" panose="02010800040101010101" pitchFamily="2" charset="-122"/>
                <a:ea typeface="STXinwei" panose="02010800040101010101" pitchFamily="2" charset="-122"/>
              </a:rPr>
              <a:t>   </a:t>
            </a:r>
            <a:r>
              <a:rPr lang="en-US" altLang="zh-CN" sz="2400" b="1" dirty="0" err="1">
                <a:solidFill>
                  <a:srgbClr val="3333FF"/>
                </a:solidFill>
                <a:latin typeface="STXinwei" panose="02010800040101010101" pitchFamily="2" charset="-122"/>
                <a:ea typeface="STXinwei" panose="02010800040101010101" pitchFamily="2" charset="-122"/>
              </a:rPr>
              <a:t>gcc</a:t>
            </a:r>
            <a:r>
              <a:rPr lang="en-US" altLang="zh-CN" sz="2400" b="1" dirty="0">
                <a:solidFill>
                  <a:srgbClr val="3333FF"/>
                </a:solidFill>
                <a:latin typeface="STXinwei" panose="02010800040101010101" pitchFamily="2" charset="-122"/>
                <a:ea typeface="STXinwei" panose="02010800040101010101" pitchFamily="2" charset="-122"/>
              </a:rPr>
              <a:t>                 </a:t>
            </a:r>
            <a:r>
              <a:rPr lang="zh-CN" altLang="en-US" sz="2400" b="1" dirty="0">
                <a:solidFill>
                  <a:srgbClr val="3333FF"/>
                </a:solidFill>
                <a:latin typeface="STXinwei" panose="02010800040101010101" pitchFamily="2" charset="-122"/>
                <a:ea typeface="STXinwei" panose="02010800040101010101" pitchFamily="2" charset="-122"/>
              </a:rPr>
              <a:t>        </a:t>
            </a:r>
            <a:r>
              <a:rPr lang="en-US" altLang="zh-CN" sz="2400" b="1" dirty="0">
                <a:solidFill>
                  <a:srgbClr val="3333FF"/>
                </a:solidFill>
                <a:latin typeface="STXinwei" panose="02010800040101010101" pitchFamily="2" charset="-122"/>
                <a:ea typeface="STXinwei" panose="02010800040101010101" pitchFamily="2" charset="-122"/>
              </a:rPr>
              <a:t>insmod</a:t>
            </a:r>
          </a:p>
          <a:p>
            <a:pPr algn="just">
              <a:spcBef>
                <a:spcPct val="30000"/>
              </a:spcBef>
            </a:pPr>
            <a:r>
              <a:rPr lang="zh-CN" altLang="en-US" sz="2400" b="1" dirty="0">
                <a:solidFill>
                  <a:srgbClr val="CC0066"/>
                </a:solidFill>
                <a:latin typeface="STXinwei" panose="02010800040101010101" pitchFamily="2" charset="-122"/>
                <a:ea typeface="STXinwei" panose="02010800040101010101" pitchFamily="2" charset="-122"/>
              </a:rPr>
              <a:t>     运行</a:t>
            </a:r>
            <a:r>
              <a:rPr lang="zh-CN" altLang="en-US" sz="2400" b="1" dirty="0">
                <a:solidFill>
                  <a:srgbClr val="3333FF"/>
                </a:solidFill>
                <a:latin typeface="STXinwei" panose="02010800040101010101" pitchFamily="2" charset="-122"/>
                <a:ea typeface="STXinwei" panose="02010800040101010101" pitchFamily="2" charset="-122"/>
              </a:rPr>
              <a:t>	  </a:t>
            </a:r>
            <a:r>
              <a:rPr lang="en-US" altLang="zh-CN" sz="2400" b="1" dirty="0">
                <a:solidFill>
                  <a:srgbClr val="3333FF"/>
                </a:solidFill>
                <a:latin typeface="STXinwei" panose="02010800040101010101" pitchFamily="2" charset="-122"/>
                <a:ea typeface="STXinwei" panose="02010800040101010101" pitchFamily="2" charset="-122"/>
              </a:rPr>
              <a:t>	</a:t>
            </a:r>
            <a:r>
              <a:rPr lang="zh-CN" altLang="en-US" sz="2400" b="1" dirty="0">
                <a:solidFill>
                  <a:srgbClr val="3333FF"/>
                </a:solidFill>
                <a:latin typeface="STXinwei" panose="02010800040101010101" pitchFamily="2" charset="-122"/>
                <a:ea typeface="STXinwei" panose="02010800040101010101" pitchFamily="2" charset="-122"/>
              </a:rPr>
              <a:t>直接运行	         </a:t>
            </a:r>
            <a:r>
              <a:rPr lang="en-US" altLang="zh-CN" sz="2400" b="1" dirty="0">
                <a:solidFill>
                  <a:srgbClr val="3333FF"/>
                </a:solidFill>
                <a:latin typeface="STXinwei" panose="02010800040101010101" pitchFamily="2" charset="-122"/>
                <a:ea typeface="STXinwei" panose="02010800040101010101" pitchFamily="2" charset="-122"/>
              </a:rPr>
              <a:t>insmod</a:t>
            </a:r>
          </a:p>
          <a:p>
            <a:pPr algn="just">
              <a:spcBef>
                <a:spcPct val="30000"/>
              </a:spcBef>
            </a:pPr>
            <a:r>
              <a:rPr lang="zh-CN" altLang="zh-CN" sz="2400" b="1" dirty="0">
                <a:solidFill>
                  <a:srgbClr val="3333FF"/>
                </a:solidFill>
                <a:latin typeface="STXinwei" panose="02010800040101010101" pitchFamily="2" charset="-122"/>
                <a:ea typeface="STXinwei" panose="02010800040101010101" pitchFamily="2" charset="-122"/>
              </a:rPr>
              <a:t> </a:t>
            </a:r>
            <a:r>
              <a:rPr lang="zh-CN" altLang="en-US" sz="2400" b="1" dirty="0">
                <a:solidFill>
                  <a:srgbClr val="3333FF"/>
                </a:solidFill>
                <a:latin typeface="STXinwei" panose="02010800040101010101" pitchFamily="2" charset="-122"/>
                <a:ea typeface="STXinwei" panose="02010800040101010101" pitchFamily="2" charset="-122"/>
              </a:rPr>
              <a:t>    </a:t>
            </a:r>
            <a:r>
              <a:rPr lang="zh-CN" altLang="en-US" sz="2400" b="1" dirty="0">
                <a:solidFill>
                  <a:srgbClr val="CC0066"/>
                </a:solidFill>
                <a:latin typeface="STXinwei" panose="02010800040101010101" pitchFamily="2" charset="-122"/>
                <a:ea typeface="STXinwei" panose="02010800040101010101" pitchFamily="2" charset="-122"/>
              </a:rPr>
              <a:t>调试</a:t>
            </a:r>
            <a:r>
              <a:rPr lang="zh-CN" altLang="en-US" sz="2400" b="1" dirty="0">
                <a:solidFill>
                  <a:srgbClr val="3333FF"/>
                </a:solidFill>
                <a:latin typeface="STXinwei" panose="02010800040101010101" pitchFamily="2" charset="-122"/>
                <a:ea typeface="STXinwei" panose="02010800040101010101" pitchFamily="2" charset="-122"/>
              </a:rPr>
              <a:t>	  </a:t>
            </a:r>
            <a:r>
              <a:rPr lang="en-US" altLang="zh-CN" sz="2400" b="1" dirty="0">
                <a:solidFill>
                  <a:srgbClr val="3333FF"/>
                </a:solidFill>
                <a:latin typeface="STXinwei" panose="02010800040101010101" pitchFamily="2" charset="-122"/>
                <a:ea typeface="STXinwei" panose="02010800040101010101" pitchFamily="2" charset="-122"/>
              </a:rPr>
              <a:t>	</a:t>
            </a:r>
            <a:r>
              <a:rPr lang="zh-CN" altLang="en-US" sz="2400" b="1" dirty="0">
                <a:solidFill>
                  <a:srgbClr val="3333FF"/>
                </a:solidFill>
                <a:latin typeface="STXinwei" panose="02010800040101010101" pitchFamily="2" charset="-122"/>
                <a:ea typeface="STXinwei" panose="02010800040101010101" pitchFamily="2" charset="-122"/>
              </a:rPr>
              <a:t>   </a:t>
            </a:r>
            <a:r>
              <a:rPr lang="en-US" altLang="zh-CN" sz="2400" b="1" dirty="0" err="1">
                <a:solidFill>
                  <a:srgbClr val="3333FF"/>
                </a:solidFill>
                <a:latin typeface="STXinwei" panose="02010800040101010101" pitchFamily="2" charset="-122"/>
                <a:ea typeface="STXinwei" panose="02010800040101010101" pitchFamily="2" charset="-122"/>
              </a:rPr>
              <a:t>gdb</a:t>
            </a:r>
            <a:r>
              <a:rPr lang="en-US" altLang="zh-CN" sz="2400" b="1" dirty="0">
                <a:solidFill>
                  <a:srgbClr val="3333FF"/>
                </a:solidFill>
                <a:latin typeface="STXinwei" panose="02010800040101010101" pitchFamily="2" charset="-122"/>
                <a:ea typeface="STXinwei" panose="02010800040101010101" pitchFamily="2" charset="-122"/>
              </a:rPr>
              <a:t>		</a:t>
            </a:r>
            <a:r>
              <a:rPr lang="zh-CN" altLang="en-US" sz="2400" b="1" dirty="0">
                <a:solidFill>
                  <a:srgbClr val="3333FF"/>
                </a:solidFill>
                <a:latin typeface="STXinwei" panose="02010800040101010101" pitchFamily="2" charset="-122"/>
                <a:ea typeface="STXinwei" panose="02010800040101010101" pitchFamily="2" charset="-122"/>
              </a:rPr>
              <a:t> </a:t>
            </a:r>
            <a:r>
              <a:rPr lang="en-US" altLang="zh-CN" sz="2400" b="1" dirty="0">
                <a:solidFill>
                  <a:srgbClr val="3333FF"/>
                </a:solidFill>
                <a:latin typeface="STXinwei" panose="02010800040101010101" pitchFamily="2" charset="-122"/>
                <a:ea typeface="STXinwei" panose="02010800040101010101" pitchFamily="2" charset="-122"/>
              </a:rPr>
              <a:t> </a:t>
            </a:r>
            <a:r>
              <a:rPr lang="en-US" altLang="zh-CN" sz="2400" b="1" dirty="0" err="1">
                <a:solidFill>
                  <a:srgbClr val="3333FF"/>
                </a:solidFill>
                <a:latin typeface="STXinwei" panose="02010800040101010101" pitchFamily="2" charset="-122"/>
                <a:ea typeface="STXinwei" panose="02010800040101010101" pitchFamily="2" charset="-122"/>
              </a:rPr>
              <a:t>kdbug</a:t>
            </a:r>
            <a:r>
              <a:rPr lang="en-US" altLang="zh-CN" sz="2400" b="1" dirty="0">
                <a:solidFill>
                  <a:srgbClr val="3333FF"/>
                </a:solidFill>
                <a:latin typeface="STXinwei" panose="02010800040101010101" pitchFamily="2" charset="-122"/>
                <a:ea typeface="STXinwei" panose="02010800040101010101" pitchFamily="2" charset="-122"/>
              </a:rPr>
              <a:t>, </a:t>
            </a:r>
            <a:r>
              <a:rPr lang="en-US" altLang="zh-CN" sz="2400" b="1" dirty="0" err="1">
                <a:solidFill>
                  <a:srgbClr val="3333FF"/>
                </a:solidFill>
                <a:latin typeface="STXinwei" panose="02010800040101010101" pitchFamily="2" charset="-122"/>
                <a:ea typeface="STXinwei" panose="02010800040101010101" pitchFamily="2" charset="-122"/>
              </a:rPr>
              <a:t>kdb</a:t>
            </a:r>
            <a:r>
              <a:rPr lang="en-US" altLang="zh-CN" sz="2400" b="1" dirty="0">
                <a:solidFill>
                  <a:srgbClr val="3333FF"/>
                </a:solidFill>
                <a:latin typeface="STXinwei" panose="02010800040101010101" pitchFamily="2" charset="-122"/>
                <a:ea typeface="STXinwei" panose="02010800040101010101" pitchFamily="2" charset="-122"/>
              </a:rPr>
              <a:t>, </a:t>
            </a:r>
            <a:r>
              <a:rPr lang="en-US" altLang="zh-CN" sz="2400" b="1" dirty="0" err="1">
                <a:solidFill>
                  <a:srgbClr val="3333FF"/>
                </a:solidFill>
                <a:latin typeface="STXinwei" panose="02010800040101010101" pitchFamily="2" charset="-122"/>
                <a:ea typeface="STXinwei" panose="02010800040101010101" pitchFamily="2" charset="-122"/>
              </a:rPr>
              <a:t>kgdb</a:t>
            </a:r>
            <a:r>
              <a:rPr lang="zh-CN" altLang="en-US" sz="2400" b="1" dirty="0">
                <a:solidFill>
                  <a:srgbClr val="3333FF"/>
                </a:solidFill>
                <a:latin typeface="STXinwei" panose="02010800040101010101" pitchFamily="2" charset="-122"/>
                <a:ea typeface="STXinwei" panose="02010800040101010101" pitchFamily="2" charset="-122"/>
              </a:rPr>
              <a:t>等 </a:t>
            </a:r>
          </a:p>
        </p:txBody>
      </p:sp>
    </p:spTree>
    <p:extLst>
      <p:ext uri="{BB962C8B-B14F-4D97-AF65-F5344CB8AC3E}">
        <p14:creationId xmlns:p14="http://schemas.microsoft.com/office/powerpoint/2010/main" val="7039905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操作系统运行模型</a:t>
            </a:r>
          </a:p>
        </p:txBody>
      </p:sp>
      <p:sp>
        <p:nvSpPr>
          <p:cNvPr id="3" name="内容占位符 2"/>
          <p:cNvSpPr>
            <a:spLocks noGrp="1"/>
          </p:cNvSpPr>
          <p:nvPr>
            <p:ph idx="1"/>
          </p:nvPr>
        </p:nvSpPr>
        <p:spPr/>
        <p:txBody>
          <a:bodyPr/>
          <a:lstStyle/>
          <a:p>
            <a:pPr algn="just" eaLnBrk="1" hangingPunct="1"/>
            <a:r>
              <a:rPr lang="zh-CN" altLang="en-US" dirty="0">
                <a:latin typeface="华文新魏" charset="0"/>
                <a:ea typeface="华文新魏" charset="0"/>
                <a:cs typeface="华文新魏" charset="0"/>
              </a:rPr>
              <a:t>操作系统本身是一组程序，也在处理器上运行</a:t>
            </a:r>
            <a:endParaRPr lang="en-US" altLang="zh-CN" dirty="0">
              <a:latin typeface="华文新魏" charset="0"/>
              <a:ea typeface="华文新魏" charset="0"/>
              <a:cs typeface="华文新魏" charset="0"/>
            </a:endParaRPr>
          </a:p>
          <a:p>
            <a:pPr lvl="1" algn="just" eaLnBrk="1" hangingPunct="1"/>
            <a:r>
              <a:rPr lang="zh-CN" altLang="en-US" dirty="0">
                <a:latin typeface="华文新魏" charset="0"/>
                <a:ea typeface="华文新魏" charset="0"/>
                <a:cs typeface="华文新魏" charset="0"/>
              </a:rPr>
              <a:t>操作系统程序是否组织成进程</a:t>
            </a:r>
            <a:endParaRPr lang="en-US" altLang="zh-CN" dirty="0">
              <a:latin typeface="华文新魏" charset="0"/>
              <a:ea typeface="华文新魏" charset="0"/>
              <a:cs typeface="华文新魏" charset="0"/>
            </a:endParaRPr>
          </a:p>
          <a:p>
            <a:pPr lvl="1" algn="just" eaLnBrk="1" hangingPunct="1"/>
            <a:r>
              <a:rPr lang="zh-CN" altLang="en-US" dirty="0">
                <a:latin typeface="华文新魏" charset="0"/>
                <a:ea typeface="华文新魏" charset="0"/>
                <a:cs typeface="华文新魏" charset="0"/>
              </a:rPr>
              <a:t>是如何控制和怎样执行的</a:t>
            </a:r>
            <a:endParaRPr lang="en-US" altLang="zh-CN" dirty="0">
              <a:latin typeface="华文新魏" charset="0"/>
              <a:ea typeface="华文新魏" charset="0"/>
              <a:cs typeface="华文新魏" charset="0"/>
            </a:endParaRPr>
          </a:p>
          <a:p>
            <a:pPr lvl="1" algn="just" eaLnBrk="1" hangingPunct="1"/>
            <a:r>
              <a:rPr lang="zh-CN" altLang="en-US" dirty="0">
                <a:latin typeface="华文新魏" charset="0"/>
                <a:ea typeface="华文新魏" charset="0"/>
                <a:cs typeface="华文新魏" charset="0"/>
              </a:rPr>
              <a:t>在什么模式下运行</a:t>
            </a:r>
            <a:r>
              <a:rPr lang="en-US" altLang="zh-CN" dirty="0">
                <a:latin typeface="华文新魏" charset="0"/>
                <a:ea typeface="华文新魏" charset="0"/>
                <a:cs typeface="华文新魏" charset="0"/>
              </a:rPr>
              <a:t> </a:t>
            </a:r>
          </a:p>
          <a:p>
            <a:pPr algn="just" eaLnBrk="1" hangingPunct="1"/>
            <a:r>
              <a:rPr lang="zh-CN" altLang="en-US" dirty="0">
                <a:latin typeface="华文新魏" charset="0"/>
                <a:ea typeface="华文新魏" charset="0"/>
                <a:cs typeface="华文新魏" charset="0"/>
              </a:rPr>
              <a:t>从操作系统的运行方式来看，可分成</a:t>
            </a:r>
            <a:endParaRPr lang="en-US" altLang="zh-CN" dirty="0">
              <a:latin typeface="华文新魏" charset="0"/>
              <a:ea typeface="华文新魏" charset="0"/>
              <a:cs typeface="华文新魏" charset="0"/>
            </a:endParaRPr>
          </a:p>
          <a:p>
            <a:pPr lvl="1" algn="just" eaLnBrk="1" hangingPunct="1"/>
            <a:r>
              <a:rPr lang="zh-CN" altLang="zh-CN" dirty="0">
                <a:latin typeface="华文新魏" charset="0"/>
                <a:ea typeface="华文新魏" charset="0"/>
                <a:cs typeface="华文新魏" charset="0"/>
              </a:rPr>
              <a:t>嵌入应用进程中</a:t>
            </a:r>
            <a:r>
              <a:rPr lang="zh-CN" altLang="en-US" dirty="0">
                <a:latin typeface="华文新魏" charset="0"/>
                <a:ea typeface="华文新魏" charset="0"/>
                <a:cs typeface="华文新魏" charset="0"/>
              </a:rPr>
              <a:t>运行模型</a:t>
            </a:r>
            <a:endParaRPr lang="en-US" altLang="zh-CN" dirty="0">
              <a:latin typeface="华文新魏" charset="0"/>
              <a:ea typeface="华文新魏" charset="0"/>
              <a:cs typeface="华文新魏" charset="0"/>
            </a:endParaRPr>
          </a:p>
          <a:p>
            <a:pPr lvl="1" algn="just" eaLnBrk="1" hangingPunct="1"/>
            <a:r>
              <a:rPr lang="zh-CN" altLang="en-US" dirty="0">
                <a:latin typeface="华文新魏" charset="0"/>
                <a:ea typeface="华文新魏" charset="0"/>
                <a:cs typeface="华文新魏" charset="0"/>
              </a:rPr>
              <a:t>作为独立进程运行模型</a:t>
            </a:r>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pPr>
                <a:defRPr/>
              </a:pPr>
              <a:t>49</a:t>
            </a:fld>
            <a:endParaRPr lang="en-US" altLang="zh-CN"/>
          </a:p>
        </p:txBody>
      </p:sp>
    </p:spTree>
    <p:extLst>
      <p:ext uri="{BB962C8B-B14F-4D97-AF65-F5344CB8AC3E}">
        <p14:creationId xmlns:p14="http://schemas.microsoft.com/office/powerpoint/2010/main" val="1181892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资源抽象</a:t>
            </a:r>
          </a:p>
        </p:txBody>
      </p:sp>
      <p:sp>
        <p:nvSpPr>
          <p:cNvPr id="3" name="内容占位符 2"/>
          <p:cNvSpPr>
            <a:spLocks noGrp="1"/>
          </p:cNvSpPr>
          <p:nvPr>
            <p:ph idx="1"/>
          </p:nvPr>
        </p:nvSpPr>
        <p:spPr/>
        <p:txBody>
          <a:bodyPr>
            <a:normAutofit lnSpcReduction="10000"/>
          </a:bodyPr>
          <a:lstStyle/>
          <a:p>
            <a:r>
              <a:rPr lang="zh-CN" altLang="en-US" dirty="0"/>
              <a:t>通常与资源虚拟化组合使用</a:t>
            </a:r>
            <a:endParaRPr lang="en-US" altLang="zh-CN" dirty="0"/>
          </a:p>
          <a:p>
            <a:r>
              <a:rPr lang="zh-CN" altLang="en-US" dirty="0"/>
              <a:t>创建</a:t>
            </a:r>
            <a:r>
              <a:rPr lang="zh-CN" altLang="en-US" dirty="0">
                <a:solidFill>
                  <a:srgbClr val="FF0000"/>
                </a:solidFill>
              </a:rPr>
              <a:t>软件</a:t>
            </a:r>
            <a:r>
              <a:rPr lang="zh-CN" altLang="en-US" dirty="0"/>
              <a:t>来向用户屏蔽资源的物理特性和接口细节，</a:t>
            </a:r>
            <a:r>
              <a:rPr lang="zh-CN" altLang="en-US" dirty="0">
                <a:solidFill>
                  <a:srgbClr val="FF0000"/>
                </a:solidFill>
              </a:rPr>
              <a:t>简化</a:t>
            </a:r>
            <a:r>
              <a:rPr lang="zh-CN" altLang="en-US" dirty="0"/>
              <a:t>对硬件的访问和操作</a:t>
            </a:r>
            <a:endParaRPr lang="en-US" altLang="zh-CN" dirty="0"/>
          </a:p>
          <a:p>
            <a:pPr lvl="1"/>
            <a:r>
              <a:rPr lang="zh-CN" altLang="en-US" dirty="0"/>
              <a:t>内部：使用资源复用技术，实现复杂的资源管理（分配，访问等）</a:t>
            </a:r>
            <a:endParaRPr lang="en-US" altLang="zh-CN" dirty="0"/>
          </a:p>
          <a:p>
            <a:pPr lvl="1"/>
            <a:r>
              <a:rPr lang="zh-CN" altLang="en-US" dirty="0"/>
              <a:t>外部：提供应用接口</a:t>
            </a:r>
            <a:r>
              <a:rPr lang="en-US" altLang="zh-CN" dirty="0"/>
              <a:t>(API)</a:t>
            </a:r>
          </a:p>
          <a:p>
            <a:r>
              <a:rPr lang="zh-CN" altLang="en-US" dirty="0"/>
              <a:t>例： 内存分配函数</a:t>
            </a:r>
            <a:endParaRPr lang="en-US" altLang="zh-CN" dirty="0"/>
          </a:p>
          <a:p>
            <a:pPr lvl="1"/>
            <a:r>
              <a:rPr lang="en-US" altLang="zh-CN" dirty="0"/>
              <a:t>void* </a:t>
            </a:r>
            <a:r>
              <a:rPr lang="en-US" altLang="zh-CN" b="1" dirty="0" err="1"/>
              <a:t>malloc</a:t>
            </a:r>
            <a:r>
              <a:rPr lang="en-US" altLang="zh-CN" dirty="0"/>
              <a:t>(unsigned size);</a:t>
            </a:r>
          </a:p>
          <a:p>
            <a:pPr lvl="1"/>
            <a:r>
              <a:rPr lang="zh-CN" altLang="en-US" dirty="0"/>
              <a:t>在主存哪里分配？会不会和其他程序冲突？内存满了怎么办？</a:t>
            </a:r>
            <a:endParaRPr lang="en-US" altLang="zh-CN" dirty="0"/>
          </a:p>
          <a:p>
            <a:endParaRPr lang="zh-CN" altLang="en-US" dirty="0"/>
          </a:p>
        </p:txBody>
      </p:sp>
      <p:sp>
        <p:nvSpPr>
          <p:cNvPr id="4" name="TextBox 3"/>
          <p:cNvSpPr txBox="1"/>
          <p:nvPr/>
        </p:nvSpPr>
        <p:spPr>
          <a:xfrm>
            <a:off x="864169" y="5942022"/>
            <a:ext cx="8279831" cy="523220"/>
          </a:xfrm>
          <a:prstGeom prst="rect">
            <a:avLst/>
          </a:prstGeom>
          <a:noFill/>
        </p:spPr>
        <p:txBody>
          <a:bodyPr wrap="none" rtlCol="0">
            <a:spAutoFit/>
          </a:bodyPr>
          <a:lstStyle/>
          <a:p>
            <a:r>
              <a:rPr lang="zh-CN" altLang="en-US" sz="2800" dirty="0">
                <a:solidFill>
                  <a:srgbClr val="FF0000"/>
                </a:solidFill>
                <a:latin typeface="华文新魏" pitchFamily="2" charset="-122"/>
                <a:ea typeface="华文新魏" pitchFamily="2" charset="-122"/>
              </a:rPr>
              <a:t>应用程序完全不需要知道</a:t>
            </a:r>
            <a:r>
              <a:rPr lang="en-US" altLang="zh-CN" sz="2800" dirty="0">
                <a:solidFill>
                  <a:srgbClr val="FF0000"/>
                </a:solidFill>
                <a:latin typeface="华文新魏" pitchFamily="2" charset="-122"/>
                <a:ea typeface="华文新魏" pitchFamily="2" charset="-122"/>
              </a:rPr>
              <a:t>! </a:t>
            </a:r>
            <a:r>
              <a:rPr lang="zh-CN" altLang="en-US" sz="2800" dirty="0">
                <a:solidFill>
                  <a:srgbClr val="FF0000"/>
                </a:solidFill>
                <a:latin typeface="华文新魏" pitchFamily="2" charset="-122"/>
                <a:ea typeface="华文新魏" pitchFamily="2" charset="-122"/>
              </a:rPr>
              <a:t>一切交给操作系统！！！</a:t>
            </a:r>
          </a:p>
        </p:txBody>
      </p:sp>
      <p:sp>
        <p:nvSpPr>
          <p:cNvPr id="5" name="日期占位符 4"/>
          <p:cNvSpPr>
            <a:spLocks noGrp="1"/>
          </p:cNvSpPr>
          <p:nvPr>
            <p:ph type="dt" sz="half" idx="10"/>
          </p:nvPr>
        </p:nvSpPr>
        <p:spPr/>
        <p:txBody>
          <a:bodyPr/>
          <a:lstStyle/>
          <a:p>
            <a:fld id="{390038DD-5644-40BF-B944-FC68AACF102F}" type="datetime1">
              <a:rPr lang="zh-CN" altLang="en-US" smtClean="0"/>
              <a:t>2019/9/23</a:t>
            </a:fld>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5</a:t>
            </a:fld>
            <a:endParaRPr lang="zh-CN"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type="body" idx="1"/>
          </p:nvPr>
        </p:nvSpPr>
        <p:spPr>
          <a:xfrm>
            <a:off x="0" y="1268760"/>
            <a:ext cx="9036496" cy="4968552"/>
          </a:xfrm>
        </p:spPr>
        <p:txBody>
          <a:bodyPr/>
          <a:lstStyle/>
          <a:p>
            <a:pPr eaLnBrk="1" hangingPunct="1"/>
            <a:r>
              <a:rPr kumimoji="1" lang="zh-CN" altLang="zh-CN" dirty="0"/>
              <a:t>嵌入应用进程中</a:t>
            </a:r>
            <a:r>
              <a:rPr kumimoji="1" lang="zh-CN" altLang="en-US" dirty="0"/>
              <a:t>运行模型</a:t>
            </a:r>
            <a:endParaRPr kumimoji="1" lang="en-US" altLang="zh-CN" dirty="0"/>
          </a:p>
          <a:p>
            <a:pPr lvl="1" eaLnBrk="1" hangingPunct="1"/>
            <a:r>
              <a:rPr lang="zh-CN" altLang="en-US" dirty="0">
                <a:latin typeface="华文新魏" charset="0"/>
                <a:ea typeface="华文新魏" charset="0"/>
                <a:cs typeface="华文新魏" charset="0"/>
              </a:rPr>
              <a:t>作为服务例程（子程序）通过系统调用为应用进程提供服务</a:t>
            </a:r>
            <a:endParaRPr lang="en-US" altLang="zh-CN" dirty="0">
              <a:latin typeface="华文新魏" charset="0"/>
              <a:ea typeface="华文新魏" charset="0"/>
              <a:cs typeface="华文新魏" charset="0"/>
            </a:endParaRPr>
          </a:p>
          <a:p>
            <a:pPr lvl="2" eaLnBrk="1" hangingPunct="1"/>
            <a:r>
              <a:rPr lang="zh-CN" altLang="zh-CN" dirty="0"/>
              <a:t>服务例程仍然</a:t>
            </a:r>
            <a:r>
              <a:rPr lang="zh-CN" altLang="zh-CN" dirty="0">
                <a:solidFill>
                  <a:srgbClr val="FF0000"/>
                </a:solidFill>
              </a:rPr>
              <a:t>运行于当前应用进程中</a:t>
            </a:r>
            <a:r>
              <a:rPr lang="zh-CN" altLang="zh-CN" dirty="0"/>
              <a:t>，但在管态执行 </a:t>
            </a:r>
            <a:endParaRPr lang="en-US" altLang="zh-CN" dirty="0">
              <a:latin typeface="华文新魏" charset="0"/>
              <a:ea typeface="华文新魏" charset="0"/>
              <a:cs typeface="华文新魏" charset="0"/>
            </a:endParaRPr>
          </a:p>
          <a:p>
            <a:pPr lvl="2" eaLnBrk="1" hangingPunct="1"/>
            <a:r>
              <a:rPr lang="zh-CN" altLang="en-US" dirty="0">
                <a:latin typeface="华文新魏" charset="0"/>
                <a:ea typeface="华文新魏" charset="0"/>
                <a:cs typeface="华文新魏" charset="0"/>
              </a:rPr>
              <a:t>利用</a:t>
            </a:r>
            <a:r>
              <a:rPr lang="zh-CN" altLang="en-US" dirty="0">
                <a:solidFill>
                  <a:srgbClr val="FF0000"/>
                </a:solidFill>
                <a:latin typeface="华文新魏" charset="0"/>
                <a:ea typeface="华文新魏" charset="0"/>
                <a:cs typeface="华文新魏" charset="0"/>
              </a:rPr>
              <a:t>应用进程的核心栈</a:t>
            </a:r>
            <a:r>
              <a:rPr lang="zh-CN" altLang="en-US" dirty="0">
                <a:latin typeface="华文新魏" charset="0"/>
                <a:ea typeface="华文新魏" charset="0"/>
                <a:cs typeface="华文新魏" charset="0"/>
              </a:rPr>
              <a:t>作为服务例程的</a:t>
            </a:r>
            <a:r>
              <a:rPr lang="zh-CN" altLang="en-US" dirty="0">
                <a:solidFill>
                  <a:srgbClr val="FF0000"/>
                </a:solidFill>
                <a:latin typeface="华文新魏" charset="0"/>
                <a:ea typeface="华文新魏" charset="0"/>
                <a:cs typeface="华文新魏" charset="0"/>
              </a:rPr>
              <a:t>工作栈</a:t>
            </a:r>
            <a:endParaRPr lang="en-US" altLang="zh-CN" dirty="0">
              <a:solidFill>
                <a:srgbClr val="FF0000"/>
              </a:solidFill>
              <a:latin typeface="华文新魏" charset="0"/>
              <a:ea typeface="华文新魏" charset="0"/>
              <a:cs typeface="华文新魏" charset="0"/>
            </a:endParaRPr>
          </a:p>
          <a:p>
            <a:pPr eaLnBrk="1" hangingPunct="1">
              <a:buFontTx/>
              <a:buNone/>
            </a:pPr>
            <a:endParaRPr lang="en-US" altLang="zh-CN" dirty="0">
              <a:latin typeface="Times New Roman" charset="0"/>
              <a:ea typeface="宋体" charset="0"/>
            </a:endParaRPr>
          </a:p>
        </p:txBody>
      </p:sp>
      <p:sp>
        <p:nvSpPr>
          <p:cNvPr id="20484" name="Rectangle 10"/>
          <p:cNvSpPr>
            <a:spLocks noChangeArrowheads="1"/>
          </p:cNvSpPr>
          <p:nvPr/>
        </p:nvSpPr>
        <p:spPr bwMode="auto">
          <a:xfrm>
            <a:off x="0" y="3200400"/>
            <a:ext cx="1841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endParaRPr lang="zh-CN" sz="2400"/>
          </a:p>
        </p:txBody>
      </p:sp>
      <p:grpSp>
        <p:nvGrpSpPr>
          <p:cNvPr id="20485" name="Group 25"/>
          <p:cNvGrpSpPr>
            <a:grpSpLocks/>
          </p:cNvGrpSpPr>
          <p:nvPr/>
        </p:nvGrpSpPr>
        <p:grpSpPr bwMode="auto">
          <a:xfrm>
            <a:off x="1043608" y="3815606"/>
            <a:ext cx="7345363" cy="2925762"/>
            <a:chOff x="748" y="1389"/>
            <a:chExt cx="4627" cy="1843"/>
          </a:xfrm>
        </p:grpSpPr>
        <p:sp>
          <p:nvSpPr>
            <p:cNvPr id="20486" name="Text Box 12"/>
            <p:cNvSpPr txBox="1">
              <a:spLocks noChangeArrowheads="1"/>
            </p:cNvSpPr>
            <p:nvPr/>
          </p:nvSpPr>
          <p:spPr bwMode="auto">
            <a:xfrm>
              <a:off x="4604" y="2084"/>
              <a:ext cx="771" cy="405"/>
            </a:xfrm>
            <a:prstGeom prst="rect">
              <a:avLst/>
            </a:pr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000">
                  <a:solidFill>
                    <a:schemeClr val="tx1"/>
                  </a:solidFill>
                  <a:latin typeface="Times New Roman" charset="0"/>
                  <a:ea typeface="宋体" charset="0"/>
                  <a:cs typeface="宋体" charset="0"/>
                </a:defRPr>
              </a:lvl1pPr>
              <a:lvl2pPr marL="742950" indent="-285750" eaLnBrk="0" hangingPunct="0">
                <a:defRPr kumimoji="1" sz="2000">
                  <a:solidFill>
                    <a:schemeClr val="tx1"/>
                  </a:solidFill>
                  <a:latin typeface="Times New Roman" charset="0"/>
                  <a:ea typeface="宋体" charset="0"/>
                </a:defRPr>
              </a:lvl2pPr>
              <a:lvl3pPr marL="1143000" indent="-228600" eaLnBrk="0" hangingPunct="0">
                <a:defRPr kumimoji="1" sz="2000">
                  <a:solidFill>
                    <a:schemeClr val="tx1"/>
                  </a:solidFill>
                  <a:latin typeface="Times New Roman" charset="0"/>
                  <a:ea typeface="宋体" charset="0"/>
                </a:defRPr>
              </a:lvl3pPr>
              <a:lvl4pPr marL="1600200" indent="-228600" eaLnBrk="0" hangingPunct="0">
                <a:defRPr kumimoji="1" sz="2000">
                  <a:solidFill>
                    <a:schemeClr val="tx1"/>
                  </a:solidFill>
                  <a:latin typeface="Times New Roman" charset="0"/>
                  <a:ea typeface="宋体" charset="0"/>
                </a:defRPr>
              </a:lvl4pPr>
              <a:lvl5pPr marL="2057400" indent="-228600" eaLnBrk="0" hangingPunct="0">
                <a:defRPr kumimoji="1" sz="2000">
                  <a:solidFill>
                    <a:schemeClr val="tx1"/>
                  </a:solidFill>
                  <a:latin typeface="Times New Roman" charset="0"/>
                  <a:ea typeface="宋体" charset="0"/>
                </a:defRPr>
              </a:lvl5pPr>
              <a:lvl6pPr marL="2514600" indent="-228600" eaLnBrk="0" fontAlgn="base" hangingPunct="0">
                <a:spcBef>
                  <a:spcPct val="0"/>
                </a:spcBef>
                <a:spcAft>
                  <a:spcPct val="0"/>
                </a:spcAft>
                <a:defRPr kumimoji="1" sz="2000">
                  <a:solidFill>
                    <a:schemeClr val="tx1"/>
                  </a:solidFill>
                  <a:latin typeface="Times New Roman" charset="0"/>
                  <a:ea typeface="宋体" charset="0"/>
                </a:defRPr>
              </a:lvl6pPr>
              <a:lvl7pPr marL="2971800" indent="-228600" eaLnBrk="0" fontAlgn="base" hangingPunct="0">
                <a:spcBef>
                  <a:spcPct val="0"/>
                </a:spcBef>
                <a:spcAft>
                  <a:spcPct val="0"/>
                </a:spcAft>
                <a:defRPr kumimoji="1" sz="2000">
                  <a:solidFill>
                    <a:schemeClr val="tx1"/>
                  </a:solidFill>
                  <a:latin typeface="Times New Roman" charset="0"/>
                  <a:ea typeface="宋体" charset="0"/>
                </a:defRPr>
              </a:lvl7pPr>
              <a:lvl8pPr marL="3429000" indent="-228600" eaLnBrk="0" fontAlgn="base" hangingPunct="0">
                <a:spcBef>
                  <a:spcPct val="0"/>
                </a:spcBef>
                <a:spcAft>
                  <a:spcPct val="0"/>
                </a:spcAft>
                <a:defRPr kumimoji="1" sz="2000">
                  <a:solidFill>
                    <a:schemeClr val="tx1"/>
                  </a:solidFill>
                  <a:latin typeface="Times New Roman" charset="0"/>
                  <a:ea typeface="宋体" charset="0"/>
                </a:defRPr>
              </a:lvl8pPr>
              <a:lvl9pPr marL="3886200" indent="-228600" eaLnBrk="0" fontAlgn="base" hangingPunct="0">
                <a:spcBef>
                  <a:spcPct val="0"/>
                </a:spcBef>
                <a:spcAft>
                  <a:spcPct val="0"/>
                </a:spcAft>
                <a:defRPr kumimoji="1" sz="2000">
                  <a:solidFill>
                    <a:schemeClr val="tx1"/>
                  </a:solidFill>
                  <a:latin typeface="Times New Roman" charset="0"/>
                  <a:ea typeface="宋体" charset="0"/>
                </a:defRPr>
              </a:lvl9pPr>
            </a:lstStyle>
            <a:p>
              <a:pPr eaLnBrk="1" hangingPunct="1"/>
              <a:r>
                <a:rPr lang="zh-CN" altLang="en-US" sz="2400">
                  <a:solidFill>
                    <a:srgbClr val="FF0000"/>
                  </a:solidFill>
                  <a:latin typeface="华文新魏" charset="0"/>
                  <a:ea typeface="华文新魏" charset="0"/>
                  <a:cs typeface="华文新魏" charset="0"/>
                </a:rPr>
                <a:t>核心态</a:t>
              </a:r>
            </a:p>
          </p:txBody>
        </p:sp>
        <p:sp>
          <p:nvSpPr>
            <p:cNvPr id="20487" name="Text Box 13"/>
            <p:cNvSpPr txBox="1">
              <a:spLocks noChangeArrowheads="1"/>
            </p:cNvSpPr>
            <p:nvPr/>
          </p:nvSpPr>
          <p:spPr bwMode="auto">
            <a:xfrm>
              <a:off x="4604" y="1680"/>
              <a:ext cx="771" cy="404"/>
            </a:xfrm>
            <a:prstGeom prst="rect">
              <a:avLst/>
            </a:prstGeom>
            <a:solidFill>
              <a:srgbClr val="FFCC6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000">
                  <a:solidFill>
                    <a:schemeClr val="tx1"/>
                  </a:solidFill>
                  <a:latin typeface="Times New Roman" charset="0"/>
                  <a:ea typeface="宋体" charset="0"/>
                  <a:cs typeface="宋体" charset="0"/>
                </a:defRPr>
              </a:lvl1pPr>
              <a:lvl2pPr marL="742950" indent="-285750" eaLnBrk="0" hangingPunct="0">
                <a:defRPr kumimoji="1" sz="2000">
                  <a:solidFill>
                    <a:schemeClr val="tx1"/>
                  </a:solidFill>
                  <a:latin typeface="Times New Roman" charset="0"/>
                  <a:ea typeface="宋体" charset="0"/>
                </a:defRPr>
              </a:lvl2pPr>
              <a:lvl3pPr marL="1143000" indent="-228600" eaLnBrk="0" hangingPunct="0">
                <a:defRPr kumimoji="1" sz="2000">
                  <a:solidFill>
                    <a:schemeClr val="tx1"/>
                  </a:solidFill>
                  <a:latin typeface="Times New Roman" charset="0"/>
                  <a:ea typeface="宋体" charset="0"/>
                </a:defRPr>
              </a:lvl3pPr>
              <a:lvl4pPr marL="1600200" indent="-228600" eaLnBrk="0" hangingPunct="0">
                <a:defRPr kumimoji="1" sz="2000">
                  <a:solidFill>
                    <a:schemeClr val="tx1"/>
                  </a:solidFill>
                  <a:latin typeface="Times New Roman" charset="0"/>
                  <a:ea typeface="宋体" charset="0"/>
                </a:defRPr>
              </a:lvl4pPr>
              <a:lvl5pPr marL="2057400" indent="-228600" eaLnBrk="0" hangingPunct="0">
                <a:defRPr kumimoji="1" sz="2000">
                  <a:solidFill>
                    <a:schemeClr val="tx1"/>
                  </a:solidFill>
                  <a:latin typeface="Times New Roman" charset="0"/>
                  <a:ea typeface="宋体" charset="0"/>
                </a:defRPr>
              </a:lvl5pPr>
              <a:lvl6pPr marL="2514600" indent="-228600" eaLnBrk="0" fontAlgn="base" hangingPunct="0">
                <a:spcBef>
                  <a:spcPct val="0"/>
                </a:spcBef>
                <a:spcAft>
                  <a:spcPct val="0"/>
                </a:spcAft>
                <a:defRPr kumimoji="1" sz="2000">
                  <a:solidFill>
                    <a:schemeClr val="tx1"/>
                  </a:solidFill>
                  <a:latin typeface="Times New Roman" charset="0"/>
                  <a:ea typeface="宋体" charset="0"/>
                </a:defRPr>
              </a:lvl6pPr>
              <a:lvl7pPr marL="2971800" indent="-228600" eaLnBrk="0" fontAlgn="base" hangingPunct="0">
                <a:spcBef>
                  <a:spcPct val="0"/>
                </a:spcBef>
                <a:spcAft>
                  <a:spcPct val="0"/>
                </a:spcAft>
                <a:defRPr kumimoji="1" sz="2000">
                  <a:solidFill>
                    <a:schemeClr val="tx1"/>
                  </a:solidFill>
                  <a:latin typeface="Times New Roman" charset="0"/>
                  <a:ea typeface="宋体" charset="0"/>
                </a:defRPr>
              </a:lvl7pPr>
              <a:lvl8pPr marL="3429000" indent="-228600" eaLnBrk="0" fontAlgn="base" hangingPunct="0">
                <a:spcBef>
                  <a:spcPct val="0"/>
                </a:spcBef>
                <a:spcAft>
                  <a:spcPct val="0"/>
                </a:spcAft>
                <a:defRPr kumimoji="1" sz="2000">
                  <a:solidFill>
                    <a:schemeClr val="tx1"/>
                  </a:solidFill>
                  <a:latin typeface="Times New Roman" charset="0"/>
                  <a:ea typeface="宋体" charset="0"/>
                </a:defRPr>
              </a:lvl8pPr>
              <a:lvl9pPr marL="3886200" indent="-228600" eaLnBrk="0" fontAlgn="base" hangingPunct="0">
                <a:spcBef>
                  <a:spcPct val="0"/>
                </a:spcBef>
                <a:spcAft>
                  <a:spcPct val="0"/>
                </a:spcAft>
                <a:defRPr kumimoji="1" sz="2000">
                  <a:solidFill>
                    <a:schemeClr val="tx1"/>
                  </a:solidFill>
                  <a:latin typeface="Times New Roman" charset="0"/>
                  <a:ea typeface="宋体" charset="0"/>
                </a:defRPr>
              </a:lvl9pPr>
            </a:lstStyle>
            <a:p>
              <a:pPr eaLnBrk="1" hangingPunct="1"/>
              <a:r>
                <a:rPr lang="zh-CN" altLang="en-US" sz="2400">
                  <a:solidFill>
                    <a:srgbClr val="0000FF"/>
                  </a:solidFill>
                  <a:latin typeface="华文新魏" charset="0"/>
                  <a:ea typeface="华文新魏" charset="0"/>
                  <a:cs typeface="华文新魏" charset="0"/>
                </a:rPr>
                <a:t>用户态</a:t>
              </a:r>
            </a:p>
          </p:txBody>
        </p:sp>
        <p:sp>
          <p:nvSpPr>
            <p:cNvPr id="20488" name="Text Box 15"/>
            <p:cNvSpPr txBox="1">
              <a:spLocks noChangeArrowheads="1"/>
            </p:cNvSpPr>
            <p:nvPr/>
          </p:nvSpPr>
          <p:spPr bwMode="auto">
            <a:xfrm>
              <a:off x="748" y="2105"/>
              <a:ext cx="3856" cy="1127"/>
            </a:xfrm>
            <a:prstGeom prst="rect">
              <a:avLst/>
            </a:prstGeom>
            <a:solidFill>
              <a:schemeClr val="accent1"/>
            </a:solidFill>
            <a:ln w="19050">
              <a:solidFill>
                <a:srgbClr val="000000"/>
              </a:solidFill>
              <a:miter lim="800000"/>
              <a:headEnd/>
              <a:tailEnd/>
            </a:ln>
          </p:spPr>
          <p:txBody>
            <a:bodyPr tIns="0" bIns="0"/>
            <a:lstStyle>
              <a:lvl1pPr eaLnBrk="0" hangingPunct="0">
                <a:defRPr kumimoji="1" sz="2000">
                  <a:solidFill>
                    <a:schemeClr val="tx1"/>
                  </a:solidFill>
                  <a:latin typeface="Times New Roman" charset="0"/>
                  <a:ea typeface="宋体" charset="0"/>
                  <a:cs typeface="宋体" charset="0"/>
                </a:defRPr>
              </a:lvl1pPr>
              <a:lvl2pPr marL="742950" indent="-285750" eaLnBrk="0" hangingPunct="0">
                <a:defRPr kumimoji="1" sz="2000">
                  <a:solidFill>
                    <a:schemeClr val="tx1"/>
                  </a:solidFill>
                  <a:latin typeface="Times New Roman" charset="0"/>
                  <a:ea typeface="宋体" charset="0"/>
                </a:defRPr>
              </a:lvl2pPr>
              <a:lvl3pPr marL="1143000" indent="-228600" eaLnBrk="0" hangingPunct="0">
                <a:defRPr kumimoji="1" sz="2000">
                  <a:solidFill>
                    <a:schemeClr val="tx1"/>
                  </a:solidFill>
                  <a:latin typeface="Times New Roman" charset="0"/>
                  <a:ea typeface="宋体" charset="0"/>
                </a:defRPr>
              </a:lvl3pPr>
              <a:lvl4pPr marL="1600200" indent="-228600" eaLnBrk="0" hangingPunct="0">
                <a:defRPr kumimoji="1" sz="2000">
                  <a:solidFill>
                    <a:schemeClr val="tx1"/>
                  </a:solidFill>
                  <a:latin typeface="Times New Roman" charset="0"/>
                  <a:ea typeface="宋体" charset="0"/>
                </a:defRPr>
              </a:lvl4pPr>
              <a:lvl5pPr marL="2057400" indent="-228600" eaLnBrk="0" hangingPunct="0">
                <a:defRPr kumimoji="1" sz="2000">
                  <a:solidFill>
                    <a:schemeClr val="tx1"/>
                  </a:solidFill>
                  <a:latin typeface="Times New Roman" charset="0"/>
                  <a:ea typeface="宋体" charset="0"/>
                </a:defRPr>
              </a:lvl5pPr>
              <a:lvl6pPr marL="2514600" indent="-228600" eaLnBrk="0" fontAlgn="base" hangingPunct="0">
                <a:spcBef>
                  <a:spcPct val="0"/>
                </a:spcBef>
                <a:spcAft>
                  <a:spcPct val="0"/>
                </a:spcAft>
                <a:defRPr kumimoji="1" sz="2000">
                  <a:solidFill>
                    <a:schemeClr val="tx1"/>
                  </a:solidFill>
                  <a:latin typeface="Times New Roman" charset="0"/>
                  <a:ea typeface="宋体" charset="0"/>
                </a:defRPr>
              </a:lvl6pPr>
              <a:lvl7pPr marL="2971800" indent="-228600" eaLnBrk="0" fontAlgn="base" hangingPunct="0">
                <a:spcBef>
                  <a:spcPct val="0"/>
                </a:spcBef>
                <a:spcAft>
                  <a:spcPct val="0"/>
                </a:spcAft>
                <a:defRPr kumimoji="1" sz="2000">
                  <a:solidFill>
                    <a:schemeClr val="tx1"/>
                  </a:solidFill>
                  <a:latin typeface="Times New Roman" charset="0"/>
                  <a:ea typeface="宋体" charset="0"/>
                </a:defRPr>
              </a:lvl7pPr>
              <a:lvl8pPr marL="3429000" indent="-228600" eaLnBrk="0" fontAlgn="base" hangingPunct="0">
                <a:spcBef>
                  <a:spcPct val="0"/>
                </a:spcBef>
                <a:spcAft>
                  <a:spcPct val="0"/>
                </a:spcAft>
                <a:defRPr kumimoji="1" sz="2000">
                  <a:solidFill>
                    <a:schemeClr val="tx1"/>
                  </a:solidFill>
                  <a:latin typeface="Times New Roman" charset="0"/>
                  <a:ea typeface="宋体" charset="0"/>
                </a:defRPr>
              </a:lvl8pPr>
              <a:lvl9pPr marL="3886200" indent="-228600" eaLnBrk="0" fontAlgn="base" hangingPunct="0">
                <a:spcBef>
                  <a:spcPct val="0"/>
                </a:spcBef>
                <a:spcAft>
                  <a:spcPct val="0"/>
                </a:spcAft>
                <a:defRPr kumimoji="1" sz="2000">
                  <a:solidFill>
                    <a:schemeClr val="tx1"/>
                  </a:solidFill>
                  <a:latin typeface="Times New Roman" charset="0"/>
                  <a:ea typeface="宋体" charset="0"/>
                </a:defRPr>
              </a:lvl9pPr>
            </a:lstStyle>
            <a:p>
              <a:pPr eaLnBrk="1" hangingPunct="1"/>
              <a:endParaRPr lang="zh-CN" sz="2400">
                <a:solidFill>
                  <a:schemeClr val="accent2"/>
                </a:solidFill>
                <a:latin typeface="华文新魏" charset="0"/>
                <a:ea typeface="华文新魏" charset="0"/>
                <a:cs typeface="华文新魏" charset="0"/>
              </a:endParaRPr>
            </a:p>
          </p:txBody>
        </p:sp>
        <p:sp>
          <p:nvSpPr>
            <p:cNvPr id="20489" name="Text Box 16"/>
            <p:cNvSpPr txBox="1">
              <a:spLocks noChangeArrowheads="1"/>
            </p:cNvSpPr>
            <p:nvPr/>
          </p:nvSpPr>
          <p:spPr bwMode="auto">
            <a:xfrm>
              <a:off x="1008" y="2105"/>
              <a:ext cx="503" cy="452"/>
            </a:xfrm>
            <a:prstGeom prst="rect">
              <a:avLst/>
            </a:prstGeom>
            <a:solidFill>
              <a:schemeClr val="accent1"/>
            </a:solidFill>
            <a:ln w="19050">
              <a:solidFill>
                <a:srgbClr val="000000"/>
              </a:solidFill>
              <a:prstDash val="dash"/>
              <a:miter lim="800000"/>
              <a:headEnd/>
              <a:tailEnd/>
            </a:ln>
          </p:spPr>
          <p:txBody>
            <a:bodyPr lIns="0" tIns="0" rIns="0" bIns="0"/>
            <a:lstStyle>
              <a:lvl1pPr eaLnBrk="0" hangingPunct="0">
                <a:defRPr kumimoji="1" sz="2000">
                  <a:solidFill>
                    <a:schemeClr val="tx1"/>
                  </a:solidFill>
                  <a:latin typeface="Times New Roman" charset="0"/>
                  <a:ea typeface="宋体" charset="0"/>
                  <a:cs typeface="宋体" charset="0"/>
                </a:defRPr>
              </a:lvl1pPr>
              <a:lvl2pPr marL="742950" indent="-285750" eaLnBrk="0" hangingPunct="0">
                <a:defRPr kumimoji="1" sz="2000">
                  <a:solidFill>
                    <a:schemeClr val="tx1"/>
                  </a:solidFill>
                  <a:latin typeface="Times New Roman" charset="0"/>
                  <a:ea typeface="宋体" charset="0"/>
                </a:defRPr>
              </a:lvl2pPr>
              <a:lvl3pPr marL="1143000" indent="-228600" eaLnBrk="0" hangingPunct="0">
                <a:defRPr kumimoji="1" sz="2000">
                  <a:solidFill>
                    <a:schemeClr val="tx1"/>
                  </a:solidFill>
                  <a:latin typeface="Times New Roman" charset="0"/>
                  <a:ea typeface="宋体" charset="0"/>
                </a:defRPr>
              </a:lvl3pPr>
              <a:lvl4pPr marL="1600200" indent="-228600" eaLnBrk="0" hangingPunct="0">
                <a:defRPr kumimoji="1" sz="2000">
                  <a:solidFill>
                    <a:schemeClr val="tx1"/>
                  </a:solidFill>
                  <a:latin typeface="Times New Roman" charset="0"/>
                  <a:ea typeface="宋体" charset="0"/>
                </a:defRPr>
              </a:lvl4pPr>
              <a:lvl5pPr marL="2057400" indent="-228600" eaLnBrk="0" hangingPunct="0">
                <a:defRPr kumimoji="1" sz="2000">
                  <a:solidFill>
                    <a:schemeClr val="tx1"/>
                  </a:solidFill>
                  <a:latin typeface="Times New Roman" charset="0"/>
                  <a:ea typeface="宋体" charset="0"/>
                </a:defRPr>
              </a:lvl5pPr>
              <a:lvl6pPr marL="2514600" indent="-228600" eaLnBrk="0" fontAlgn="base" hangingPunct="0">
                <a:spcBef>
                  <a:spcPct val="0"/>
                </a:spcBef>
                <a:spcAft>
                  <a:spcPct val="0"/>
                </a:spcAft>
                <a:defRPr kumimoji="1" sz="2000">
                  <a:solidFill>
                    <a:schemeClr val="tx1"/>
                  </a:solidFill>
                  <a:latin typeface="Times New Roman" charset="0"/>
                  <a:ea typeface="宋体" charset="0"/>
                </a:defRPr>
              </a:lvl6pPr>
              <a:lvl7pPr marL="2971800" indent="-228600" eaLnBrk="0" fontAlgn="base" hangingPunct="0">
                <a:spcBef>
                  <a:spcPct val="0"/>
                </a:spcBef>
                <a:spcAft>
                  <a:spcPct val="0"/>
                </a:spcAft>
                <a:defRPr kumimoji="1" sz="2000">
                  <a:solidFill>
                    <a:schemeClr val="tx1"/>
                  </a:solidFill>
                  <a:latin typeface="Times New Roman" charset="0"/>
                  <a:ea typeface="宋体" charset="0"/>
                </a:defRPr>
              </a:lvl7pPr>
              <a:lvl8pPr marL="3429000" indent="-228600" eaLnBrk="0" fontAlgn="base" hangingPunct="0">
                <a:spcBef>
                  <a:spcPct val="0"/>
                </a:spcBef>
                <a:spcAft>
                  <a:spcPct val="0"/>
                </a:spcAft>
                <a:defRPr kumimoji="1" sz="2000">
                  <a:solidFill>
                    <a:schemeClr val="tx1"/>
                  </a:solidFill>
                  <a:latin typeface="Times New Roman" charset="0"/>
                  <a:ea typeface="宋体" charset="0"/>
                </a:defRPr>
              </a:lvl8pPr>
              <a:lvl9pPr marL="3886200" indent="-228600" eaLnBrk="0" fontAlgn="base" hangingPunct="0">
                <a:spcBef>
                  <a:spcPct val="0"/>
                </a:spcBef>
                <a:spcAft>
                  <a:spcPct val="0"/>
                </a:spcAft>
                <a:defRPr kumimoji="1" sz="2000">
                  <a:solidFill>
                    <a:schemeClr val="tx1"/>
                  </a:solidFill>
                  <a:latin typeface="Times New Roman" charset="0"/>
                  <a:ea typeface="宋体" charset="0"/>
                </a:defRPr>
              </a:lvl9pPr>
            </a:lstStyle>
            <a:p>
              <a:pPr algn="ctr" eaLnBrk="1" hangingPunct="1"/>
              <a:r>
                <a:rPr lang="zh-CN" altLang="en-US" sz="2400" dirty="0">
                  <a:solidFill>
                    <a:srgbClr val="FF0000"/>
                  </a:solidFill>
                  <a:latin typeface="华文新魏" charset="0"/>
                  <a:ea typeface="华文新魏" charset="0"/>
                  <a:cs typeface="华文新魏" charset="0"/>
                </a:rPr>
                <a:t>服务</a:t>
              </a:r>
              <a:endParaRPr lang="en-US" altLang="zh-CN" sz="2400" dirty="0">
                <a:solidFill>
                  <a:srgbClr val="FF0000"/>
                </a:solidFill>
                <a:latin typeface="华文新魏" charset="0"/>
                <a:ea typeface="华文新魏" charset="0"/>
                <a:cs typeface="华文新魏" charset="0"/>
              </a:endParaRPr>
            </a:p>
            <a:p>
              <a:pPr algn="ctr" eaLnBrk="1" hangingPunct="1"/>
              <a:r>
                <a:rPr lang="zh-CN" altLang="en-US" sz="2400" dirty="0">
                  <a:solidFill>
                    <a:srgbClr val="FF0000"/>
                  </a:solidFill>
                  <a:latin typeface="华文新魏" charset="0"/>
                  <a:ea typeface="华文新魏" charset="0"/>
                  <a:cs typeface="华文新魏" charset="0"/>
                </a:rPr>
                <a:t>例程</a:t>
              </a:r>
            </a:p>
          </p:txBody>
        </p:sp>
        <p:sp>
          <p:nvSpPr>
            <p:cNvPr id="20490" name="Text Box 17"/>
            <p:cNvSpPr txBox="1">
              <a:spLocks noChangeArrowheads="1"/>
            </p:cNvSpPr>
            <p:nvPr/>
          </p:nvSpPr>
          <p:spPr bwMode="auto">
            <a:xfrm>
              <a:off x="1924" y="2105"/>
              <a:ext cx="503" cy="452"/>
            </a:xfrm>
            <a:prstGeom prst="rect">
              <a:avLst/>
            </a:prstGeom>
            <a:solidFill>
              <a:schemeClr val="accent1"/>
            </a:solidFill>
            <a:ln w="19050">
              <a:solidFill>
                <a:srgbClr val="000000"/>
              </a:solidFill>
              <a:prstDash val="dash"/>
              <a:miter lim="800000"/>
              <a:headEnd/>
              <a:tailEnd/>
            </a:ln>
          </p:spPr>
          <p:txBody>
            <a:bodyPr lIns="0" tIns="0" rIns="0" bIns="0"/>
            <a:lstStyle>
              <a:lvl1pPr eaLnBrk="0" hangingPunct="0">
                <a:defRPr kumimoji="1" sz="2000">
                  <a:solidFill>
                    <a:schemeClr val="tx1"/>
                  </a:solidFill>
                  <a:latin typeface="Times New Roman" charset="0"/>
                  <a:ea typeface="宋体" charset="0"/>
                  <a:cs typeface="宋体" charset="0"/>
                </a:defRPr>
              </a:lvl1pPr>
              <a:lvl2pPr marL="742950" indent="-285750" eaLnBrk="0" hangingPunct="0">
                <a:defRPr kumimoji="1" sz="2000">
                  <a:solidFill>
                    <a:schemeClr val="tx1"/>
                  </a:solidFill>
                  <a:latin typeface="Times New Roman" charset="0"/>
                  <a:ea typeface="宋体" charset="0"/>
                </a:defRPr>
              </a:lvl2pPr>
              <a:lvl3pPr marL="1143000" indent="-228600" eaLnBrk="0" hangingPunct="0">
                <a:defRPr kumimoji="1" sz="2000">
                  <a:solidFill>
                    <a:schemeClr val="tx1"/>
                  </a:solidFill>
                  <a:latin typeface="Times New Roman" charset="0"/>
                  <a:ea typeface="宋体" charset="0"/>
                </a:defRPr>
              </a:lvl3pPr>
              <a:lvl4pPr marL="1600200" indent="-228600" eaLnBrk="0" hangingPunct="0">
                <a:defRPr kumimoji="1" sz="2000">
                  <a:solidFill>
                    <a:schemeClr val="tx1"/>
                  </a:solidFill>
                  <a:latin typeface="Times New Roman" charset="0"/>
                  <a:ea typeface="宋体" charset="0"/>
                </a:defRPr>
              </a:lvl4pPr>
              <a:lvl5pPr marL="2057400" indent="-228600" eaLnBrk="0" hangingPunct="0">
                <a:defRPr kumimoji="1" sz="2000">
                  <a:solidFill>
                    <a:schemeClr val="tx1"/>
                  </a:solidFill>
                  <a:latin typeface="Times New Roman" charset="0"/>
                  <a:ea typeface="宋体" charset="0"/>
                </a:defRPr>
              </a:lvl5pPr>
              <a:lvl6pPr marL="2514600" indent="-228600" eaLnBrk="0" fontAlgn="base" hangingPunct="0">
                <a:spcBef>
                  <a:spcPct val="0"/>
                </a:spcBef>
                <a:spcAft>
                  <a:spcPct val="0"/>
                </a:spcAft>
                <a:defRPr kumimoji="1" sz="2000">
                  <a:solidFill>
                    <a:schemeClr val="tx1"/>
                  </a:solidFill>
                  <a:latin typeface="Times New Roman" charset="0"/>
                  <a:ea typeface="宋体" charset="0"/>
                </a:defRPr>
              </a:lvl6pPr>
              <a:lvl7pPr marL="2971800" indent="-228600" eaLnBrk="0" fontAlgn="base" hangingPunct="0">
                <a:spcBef>
                  <a:spcPct val="0"/>
                </a:spcBef>
                <a:spcAft>
                  <a:spcPct val="0"/>
                </a:spcAft>
                <a:defRPr kumimoji="1" sz="2000">
                  <a:solidFill>
                    <a:schemeClr val="tx1"/>
                  </a:solidFill>
                  <a:latin typeface="Times New Roman" charset="0"/>
                  <a:ea typeface="宋体" charset="0"/>
                </a:defRPr>
              </a:lvl7pPr>
              <a:lvl8pPr marL="3429000" indent="-228600" eaLnBrk="0" fontAlgn="base" hangingPunct="0">
                <a:spcBef>
                  <a:spcPct val="0"/>
                </a:spcBef>
                <a:spcAft>
                  <a:spcPct val="0"/>
                </a:spcAft>
                <a:defRPr kumimoji="1" sz="2000">
                  <a:solidFill>
                    <a:schemeClr val="tx1"/>
                  </a:solidFill>
                  <a:latin typeface="Times New Roman" charset="0"/>
                  <a:ea typeface="宋体" charset="0"/>
                </a:defRPr>
              </a:lvl8pPr>
              <a:lvl9pPr marL="3886200" indent="-228600" eaLnBrk="0" fontAlgn="base" hangingPunct="0">
                <a:spcBef>
                  <a:spcPct val="0"/>
                </a:spcBef>
                <a:spcAft>
                  <a:spcPct val="0"/>
                </a:spcAft>
                <a:defRPr kumimoji="1" sz="2000">
                  <a:solidFill>
                    <a:schemeClr val="tx1"/>
                  </a:solidFill>
                  <a:latin typeface="Times New Roman" charset="0"/>
                  <a:ea typeface="宋体" charset="0"/>
                </a:defRPr>
              </a:lvl9pPr>
            </a:lstStyle>
            <a:p>
              <a:pPr algn="ctr" eaLnBrk="1" hangingPunct="1"/>
              <a:r>
                <a:rPr lang="zh-CN" altLang="en-US" sz="2400" dirty="0">
                  <a:solidFill>
                    <a:srgbClr val="FF0000"/>
                  </a:solidFill>
                  <a:latin typeface="华文新魏" charset="0"/>
                  <a:ea typeface="华文新魏" charset="0"/>
                  <a:cs typeface="华文新魏" charset="0"/>
                </a:rPr>
                <a:t>服务</a:t>
              </a:r>
              <a:endParaRPr lang="en-US" altLang="zh-CN" sz="2400" dirty="0">
                <a:solidFill>
                  <a:srgbClr val="FF0000"/>
                </a:solidFill>
                <a:latin typeface="华文新魏" charset="0"/>
                <a:ea typeface="华文新魏" charset="0"/>
                <a:cs typeface="华文新魏" charset="0"/>
              </a:endParaRPr>
            </a:p>
            <a:p>
              <a:pPr algn="ctr" eaLnBrk="1" hangingPunct="1"/>
              <a:r>
                <a:rPr lang="zh-CN" altLang="en-US" sz="2400" dirty="0">
                  <a:solidFill>
                    <a:srgbClr val="FF0000"/>
                  </a:solidFill>
                  <a:latin typeface="华文新魏" charset="0"/>
                  <a:ea typeface="华文新魏" charset="0"/>
                  <a:cs typeface="华文新魏" charset="0"/>
                </a:rPr>
                <a:t>例程</a:t>
              </a:r>
            </a:p>
            <a:p>
              <a:pPr algn="ctr" eaLnBrk="1" hangingPunct="1"/>
              <a:endParaRPr lang="zh-CN" altLang="en-US" sz="2400" dirty="0">
                <a:solidFill>
                  <a:srgbClr val="FF0000"/>
                </a:solidFill>
                <a:latin typeface="华文新魏" charset="0"/>
                <a:ea typeface="华文新魏" charset="0"/>
                <a:cs typeface="华文新魏" charset="0"/>
              </a:endParaRPr>
            </a:p>
          </p:txBody>
        </p:sp>
        <p:sp>
          <p:nvSpPr>
            <p:cNvPr id="20491" name="Text Box 18"/>
            <p:cNvSpPr txBox="1">
              <a:spLocks noChangeArrowheads="1"/>
            </p:cNvSpPr>
            <p:nvPr/>
          </p:nvSpPr>
          <p:spPr bwMode="auto">
            <a:xfrm>
              <a:off x="3936" y="2105"/>
              <a:ext cx="503" cy="452"/>
            </a:xfrm>
            <a:prstGeom prst="rect">
              <a:avLst/>
            </a:prstGeom>
            <a:solidFill>
              <a:schemeClr val="accent1"/>
            </a:solidFill>
            <a:ln w="19050">
              <a:solidFill>
                <a:srgbClr val="000000"/>
              </a:solidFill>
              <a:prstDash val="dash"/>
              <a:miter lim="800000"/>
              <a:headEnd/>
              <a:tailEnd/>
            </a:ln>
          </p:spPr>
          <p:txBody>
            <a:bodyPr lIns="0" tIns="0" rIns="0" bIns="0"/>
            <a:lstStyle>
              <a:lvl1pPr eaLnBrk="0" hangingPunct="0">
                <a:defRPr kumimoji="1" sz="2000">
                  <a:solidFill>
                    <a:schemeClr val="tx1"/>
                  </a:solidFill>
                  <a:latin typeface="Times New Roman" charset="0"/>
                  <a:ea typeface="宋体" charset="0"/>
                  <a:cs typeface="宋体" charset="0"/>
                </a:defRPr>
              </a:lvl1pPr>
              <a:lvl2pPr marL="742950" indent="-285750" eaLnBrk="0" hangingPunct="0">
                <a:defRPr kumimoji="1" sz="2000">
                  <a:solidFill>
                    <a:schemeClr val="tx1"/>
                  </a:solidFill>
                  <a:latin typeface="Times New Roman" charset="0"/>
                  <a:ea typeface="宋体" charset="0"/>
                </a:defRPr>
              </a:lvl2pPr>
              <a:lvl3pPr marL="1143000" indent="-228600" eaLnBrk="0" hangingPunct="0">
                <a:defRPr kumimoji="1" sz="2000">
                  <a:solidFill>
                    <a:schemeClr val="tx1"/>
                  </a:solidFill>
                  <a:latin typeface="Times New Roman" charset="0"/>
                  <a:ea typeface="宋体" charset="0"/>
                </a:defRPr>
              </a:lvl3pPr>
              <a:lvl4pPr marL="1600200" indent="-228600" eaLnBrk="0" hangingPunct="0">
                <a:defRPr kumimoji="1" sz="2000">
                  <a:solidFill>
                    <a:schemeClr val="tx1"/>
                  </a:solidFill>
                  <a:latin typeface="Times New Roman" charset="0"/>
                  <a:ea typeface="宋体" charset="0"/>
                </a:defRPr>
              </a:lvl4pPr>
              <a:lvl5pPr marL="2057400" indent="-228600" eaLnBrk="0" hangingPunct="0">
                <a:defRPr kumimoji="1" sz="2000">
                  <a:solidFill>
                    <a:schemeClr val="tx1"/>
                  </a:solidFill>
                  <a:latin typeface="Times New Roman" charset="0"/>
                  <a:ea typeface="宋体" charset="0"/>
                </a:defRPr>
              </a:lvl5pPr>
              <a:lvl6pPr marL="2514600" indent="-228600" eaLnBrk="0" fontAlgn="base" hangingPunct="0">
                <a:spcBef>
                  <a:spcPct val="0"/>
                </a:spcBef>
                <a:spcAft>
                  <a:spcPct val="0"/>
                </a:spcAft>
                <a:defRPr kumimoji="1" sz="2000">
                  <a:solidFill>
                    <a:schemeClr val="tx1"/>
                  </a:solidFill>
                  <a:latin typeface="Times New Roman" charset="0"/>
                  <a:ea typeface="宋体" charset="0"/>
                </a:defRPr>
              </a:lvl6pPr>
              <a:lvl7pPr marL="2971800" indent="-228600" eaLnBrk="0" fontAlgn="base" hangingPunct="0">
                <a:spcBef>
                  <a:spcPct val="0"/>
                </a:spcBef>
                <a:spcAft>
                  <a:spcPct val="0"/>
                </a:spcAft>
                <a:defRPr kumimoji="1" sz="2000">
                  <a:solidFill>
                    <a:schemeClr val="tx1"/>
                  </a:solidFill>
                  <a:latin typeface="Times New Roman" charset="0"/>
                  <a:ea typeface="宋体" charset="0"/>
                </a:defRPr>
              </a:lvl7pPr>
              <a:lvl8pPr marL="3429000" indent="-228600" eaLnBrk="0" fontAlgn="base" hangingPunct="0">
                <a:spcBef>
                  <a:spcPct val="0"/>
                </a:spcBef>
                <a:spcAft>
                  <a:spcPct val="0"/>
                </a:spcAft>
                <a:defRPr kumimoji="1" sz="2000">
                  <a:solidFill>
                    <a:schemeClr val="tx1"/>
                  </a:solidFill>
                  <a:latin typeface="Times New Roman" charset="0"/>
                  <a:ea typeface="宋体" charset="0"/>
                </a:defRPr>
              </a:lvl8pPr>
              <a:lvl9pPr marL="3886200" indent="-228600" eaLnBrk="0" fontAlgn="base" hangingPunct="0">
                <a:spcBef>
                  <a:spcPct val="0"/>
                </a:spcBef>
                <a:spcAft>
                  <a:spcPct val="0"/>
                </a:spcAft>
                <a:defRPr kumimoji="1" sz="2000">
                  <a:solidFill>
                    <a:schemeClr val="tx1"/>
                  </a:solidFill>
                  <a:latin typeface="Times New Roman" charset="0"/>
                  <a:ea typeface="宋体" charset="0"/>
                </a:defRPr>
              </a:lvl9pPr>
            </a:lstStyle>
            <a:p>
              <a:pPr algn="ctr" eaLnBrk="1" hangingPunct="1"/>
              <a:r>
                <a:rPr lang="zh-CN" altLang="en-US" sz="2400" dirty="0">
                  <a:solidFill>
                    <a:srgbClr val="FF0000"/>
                  </a:solidFill>
                  <a:latin typeface="华文新魏" charset="0"/>
                  <a:ea typeface="华文新魏" charset="0"/>
                  <a:cs typeface="华文新魏" charset="0"/>
                </a:rPr>
                <a:t>服务</a:t>
              </a:r>
              <a:endParaRPr lang="en-US" altLang="zh-CN" sz="2400" dirty="0">
                <a:solidFill>
                  <a:srgbClr val="FF0000"/>
                </a:solidFill>
                <a:latin typeface="华文新魏" charset="0"/>
                <a:ea typeface="华文新魏" charset="0"/>
                <a:cs typeface="华文新魏" charset="0"/>
              </a:endParaRPr>
            </a:p>
            <a:p>
              <a:pPr algn="ctr" eaLnBrk="1" hangingPunct="1"/>
              <a:r>
                <a:rPr lang="zh-CN" altLang="en-US" sz="2400" dirty="0">
                  <a:solidFill>
                    <a:srgbClr val="FF0000"/>
                  </a:solidFill>
                  <a:latin typeface="华文新魏" charset="0"/>
                  <a:ea typeface="华文新魏" charset="0"/>
                  <a:cs typeface="华文新魏" charset="0"/>
                </a:rPr>
                <a:t>例程</a:t>
              </a:r>
            </a:p>
            <a:p>
              <a:pPr algn="ctr" eaLnBrk="1" hangingPunct="1"/>
              <a:endParaRPr lang="zh-CN" altLang="en-US" sz="2400" dirty="0">
                <a:solidFill>
                  <a:srgbClr val="FF0000"/>
                </a:solidFill>
                <a:latin typeface="华文新魏" charset="0"/>
                <a:ea typeface="华文新魏" charset="0"/>
                <a:cs typeface="华文新魏" charset="0"/>
              </a:endParaRPr>
            </a:p>
          </p:txBody>
        </p:sp>
        <p:sp>
          <p:nvSpPr>
            <p:cNvPr id="40979" name="Text Box 19"/>
            <p:cNvSpPr txBox="1">
              <a:spLocks noChangeArrowheads="1"/>
            </p:cNvSpPr>
            <p:nvPr/>
          </p:nvSpPr>
          <p:spPr bwMode="auto">
            <a:xfrm>
              <a:off x="1008" y="1389"/>
              <a:ext cx="503" cy="695"/>
            </a:xfrm>
            <a:prstGeom prst="rect">
              <a:avLst/>
            </a:prstGeom>
            <a:solidFill>
              <a:srgbClr val="FFCC66"/>
            </a:solidFill>
            <a:ln w="19050">
              <a:solidFill>
                <a:srgbClr val="000000"/>
              </a:solidFill>
              <a:miter lim="800000"/>
              <a:headEnd/>
              <a:tailEnd/>
            </a:ln>
            <a:effectLst>
              <a:outerShdw dist="107763" dir="18900000" algn="ctr" rotWithShape="0">
                <a:srgbClr val="808080"/>
              </a:outerShdw>
            </a:effectLst>
          </p:spPr>
          <p:txBody>
            <a:bodyPr tIns="72000" bIns="72000"/>
            <a:lstStyle>
              <a:lvl1pPr eaLnBrk="0" hangingPunct="0">
                <a:defRPr kumimoji="1" sz="2000">
                  <a:solidFill>
                    <a:schemeClr val="tx1"/>
                  </a:solidFill>
                  <a:latin typeface="Times New Roman" charset="0"/>
                  <a:ea typeface="宋体" charset="0"/>
                  <a:cs typeface="宋体" charset="0"/>
                </a:defRPr>
              </a:lvl1pPr>
              <a:lvl2pPr marL="742950" indent="-285750" eaLnBrk="0" hangingPunct="0">
                <a:defRPr kumimoji="1" sz="2000">
                  <a:solidFill>
                    <a:schemeClr val="tx1"/>
                  </a:solidFill>
                  <a:latin typeface="Times New Roman" charset="0"/>
                  <a:ea typeface="宋体" charset="0"/>
                </a:defRPr>
              </a:lvl2pPr>
              <a:lvl3pPr marL="1143000" indent="-228600" eaLnBrk="0" hangingPunct="0">
                <a:defRPr kumimoji="1" sz="2000">
                  <a:solidFill>
                    <a:schemeClr val="tx1"/>
                  </a:solidFill>
                  <a:latin typeface="Times New Roman" charset="0"/>
                  <a:ea typeface="宋体" charset="0"/>
                </a:defRPr>
              </a:lvl3pPr>
              <a:lvl4pPr marL="1600200" indent="-228600" eaLnBrk="0" hangingPunct="0">
                <a:defRPr kumimoji="1" sz="2000">
                  <a:solidFill>
                    <a:schemeClr val="tx1"/>
                  </a:solidFill>
                  <a:latin typeface="Times New Roman" charset="0"/>
                  <a:ea typeface="宋体" charset="0"/>
                </a:defRPr>
              </a:lvl4pPr>
              <a:lvl5pPr marL="2057400" indent="-228600" eaLnBrk="0" hangingPunct="0">
                <a:defRPr kumimoji="1" sz="2000">
                  <a:solidFill>
                    <a:schemeClr val="tx1"/>
                  </a:solidFill>
                  <a:latin typeface="Times New Roman" charset="0"/>
                  <a:ea typeface="宋体" charset="0"/>
                </a:defRPr>
              </a:lvl5pPr>
              <a:lvl6pPr marL="2514600" indent="-228600" eaLnBrk="0" fontAlgn="base" hangingPunct="0">
                <a:spcBef>
                  <a:spcPct val="0"/>
                </a:spcBef>
                <a:spcAft>
                  <a:spcPct val="0"/>
                </a:spcAft>
                <a:defRPr kumimoji="1" sz="2000">
                  <a:solidFill>
                    <a:schemeClr val="tx1"/>
                  </a:solidFill>
                  <a:latin typeface="Times New Roman" charset="0"/>
                  <a:ea typeface="宋体" charset="0"/>
                </a:defRPr>
              </a:lvl6pPr>
              <a:lvl7pPr marL="2971800" indent="-228600" eaLnBrk="0" fontAlgn="base" hangingPunct="0">
                <a:spcBef>
                  <a:spcPct val="0"/>
                </a:spcBef>
                <a:spcAft>
                  <a:spcPct val="0"/>
                </a:spcAft>
                <a:defRPr kumimoji="1" sz="2000">
                  <a:solidFill>
                    <a:schemeClr val="tx1"/>
                  </a:solidFill>
                  <a:latin typeface="Times New Roman" charset="0"/>
                  <a:ea typeface="宋体" charset="0"/>
                </a:defRPr>
              </a:lvl7pPr>
              <a:lvl8pPr marL="3429000" indent="-228600" eaLnBrk="0" fontAlgn="base" hangingPunct="0">
                <a:spcBef>
                  <a:spcPct val="0"/>
                </a:spcBef>
                <a:spcAft>
                  <a:spcPct val="0"/>
                </a:spcAft>
                <a:defRPr kumimoji="1" sz="2000">
                  <a:solidFill>
                    <a:schemeClr val="tx1"/>
                  </a:solidFill>
                  <a:latin typeface="Times New Roman" charset="0"/>
                  <a:ea typeface="宋体" charset="0"/>
                </a:defRPr>
              </a:lvl8pPr>
              <a:lvl9pPr marL="3886200" indent="-228600" eaLnBrk="0" fontAlgn="base" hangingPunct="0">
                <a:spcBef>
                  <a:spcPct val="0"/>
                </a:spcBef>
                <a:spcAft>
                  <a:spcPct val="0"/>
                </a:spcAft>
                <a:defRPr kumimoji="1" sz="2000">
                  <a:solidFill>
                    <a:schemeClr val="tx1"/>
                  </a:solidFill>
                  <a:latin typeface="Times New Roman" charset="0"/>
                  <a:ea typeface="宋体" charset="0"/>
                </a:defRPr>
              </a:lvl9pPr>
            </a:lstStyle>
            <a:p>
              <a:pPr algn="ctr" eaLnBrk="1" hangingPunct="1"/>
              <a:r>
                <a:rPr lang="zh-CN" altLang="en-US" sz="2400" dirty="0">
                  <a:solidFill>
                    <a:srgbClr val="0000FF"/>
                  </a:solidFill>
                  <a:latin typeface="华文新魏" charset="0"/>
                  <a:ea typeface="华文新魏" charset="0"/>
                  <a:cs typeface="华文新魏" charset="0"/>
                </a:rPr>
                <a:t>应用进程</a:t>
              </a:r>
            </a:p>
          </p:txBody>
        </p:sp>
        <p:sp>
          <p:nvSpPr>
            <p:cNvPr id="40980" name="Text Box 20"/>
            <p:cNvSpPr txBox="1">
              <a:spLocks noChangeArrowheads="1"/>
            </p:cNvSpPr>
            <p:nvPr/>
          </p:nvSpPr>
          <p:spPr bwMode="auto">
            <a:xfrm>
              <a:off x="1924" y="1410"/>
              <a:ext cx="503" cy="695"/>
            </a:xfrm>
            <a:prstGeom prst="rect">
              <a:avLst/>
            </a:prstGeom>
            <a:solidFill>
              <a:srgbClr val="FFCC66"/>
            </a:solidFill>
            <a:ln w="19050">
              <a:solidFill>
                <a:srgbClr val="000000"/>
              </a:solidFill>
              <a:miter lim="800000"/>
              <a:headEnd/>
              <a:tailEnd/>
            </a:ln>
            <a:effectLst>
              <a:outerShdw dist="107763" dir="18900000" algn="ctr" rotWithShape="0">
                <a:srgbClr val="808080"/>
              </a:outerShdw>
            </a:effectLst>
          </p:spPr>
          <p:txBody>
            <a:bodyPr tIns="72000" bIns="72000"/>
            <a:lstStyle>
              <a:lvl1pPr eaLnBrk="0" hangingPunct="0">
                <a:defRPr kumimoji="1" sz="2000">
                  <a:solidFill>
                    <a:schemeClr val="tx1"/>
                  </a:solidFill>
                  <a:latin typeface="Times New Roman" charset="0"/>
                  <a:ea typeface="宋体" charset="0"/>
                  <a:cs typeface="宋体" charset="0"/>
                </a:defRPr>
              </a:lvl1pPr>
              <a:lvl2pPr marL="742950" indent="-285750" eaLnBrk="0" hangingPunct="0">
                <a:defRPr kumimoji="1" sz="2000">
                  <a:solidFill>
                    <a:schemeClr val="tx1"/>
                  </a:solidFill>
                  <a:latin typeface="Times New Roman" charset="0"/>
                  <a:ea typeface="宋体" charset="0"/>
                </a:defRPr>
              </a:lvl2pPr>
              <a:lvl3pPr marL="1143000" indent="-228600" eaLnBrk="0" hangingPunct="0">
                <a:defRPr kumimoji="1" sz="2000">
                  <a:solidFill>
                    <a:schemeClr val="tx1"/>
                  </a:solidFill>
                  <a:latin typeface="Times New Roman" charset="0"/>
                  <a:ea typeface="宋体" charset="0"/>
                </a:defRPr>
              </a:lvl3pPr>
              <a:lvl4pPr marL="1600200" indent="-228600" eaLnBrk="0" hangingPunct="0">
                <a:defRPr kumimoji="1" sz="2000">
                  <a:solidFill>
                    <a:schemeClr val="tx1"/>
                  </a:solidFill>
                  <a:latin typeface="Times New Roman" charset="0"/>
                  <a:ea typeface="宋体" charset="0"/>
                </a:defRPr>
              </a:lvl4pPr>
              <a:lvl5pPr marL="2057400" indent="-228600" eaLnBrk="0" hangingPunct="0">
                <a:defRPr kumimoji="1" sz="2000">
                  <a:solidFill>
                    <a:schemeClr val="tx1"/>
                  </a:solidFill>
                  <a:latin typeface="Times New Roman" charset="0"/>
                  <a:ea typeface="宋体" charset="0"/>
                </a:defRPr>
              </a:lvl5pPr>
              <a:lvl6pPr marL="2514600" indent="-228600" eaLnBrk="0" fontAlgn="base" hangingPunct="0">
                <a:spcBef>
                  <a:spcPct val="0"/>
                </a:spcBef>
                <a:spcAft>
                  <a:spcPct val="0"/>
                </a:spcAft>
                <a:defRPr kumimoji="1" sz="2000">
                  <a:solidFill>
                    <a:schemeClr val="tx1"/>
                  </a:solidFill>
                  <a:latin typeface="Times New Roman" charset="0"/>
                  <a:ea typeface="宋体" charset="0"/>
                </a:defRPr>
              </a:lvl6pPr>
              <a:lvl7pPr marL="2971800" indent="-228600" eaLnBrk="0" fontAlgn="base" hangingPunct="0">
                <a:spcBef>
                  <a:spcPct val="0"/>
                </a:spcBef>
                <a:spcAft>
                  <a:spcPct val="0"/>
                </a:spcAft>
                <a:defRPr kumimoji="1" sz="2000">
                  <a:solidFill>
                    <a:schemeClr val="tx1"/>
                  </a:solidFill>
                  <a:latin typeface="Times New Roman" charset="0"/>
                  <a:ea typeface="宋体" charset="0"/>
                </a:defRPr>
              </a:lvl7pPr>
              <a:lvl8pPr marL="3429000" indent="-228600" eaLnBrk="0" fontAlgn="base" hangingPunct="0">
                <a:spcBef>
                  <a:spcPct val="0"/>
                </a:spcBef>
                <a:spcAft>
                  <a:spcPct val="0"/>
                </a:spcAft>
                <a:defRPr kumimoji="1" sz="2000">
                  <a:solidFill>
                    <a:schemeClr val="tx1"/>
                  </a:solidFill>
                  <a:latin typeface="Times New Roman" charset="0"/>
                  <a:ea typeface="宋体" charset="0"/>
                </a:defRPr>
              </a:lvl8pPr>
              <a:lvl9pPr marL="3886200" indent="-228600" eaLnBrk="0" fontAlgn="base" hangingPunct="0">
                <a:spcBef>
                  <a:spcPct val="0"/>
                </a:spcBef>
                <a:spcAft>
                  <a:spcPct val="0"/>
                </a:spcAft>
                <a:defRPr kumimoji="1" sz="2000">
                  <a:solidFill>
                    <a:schemeClr val="tx1"/>
                  </a:solidFill>
                  <a:latin typeface="Times New Roman" charset="0"/>
                  <a:ea typeface="宋体" charset="0"/>
                </a:defRPr>
              </a:lvl9pPr>
            </a:lstStyle>
            <a:p>
              <a:pPr algn="ctr" eaLnBrk="1" hangingPunct="1"/>
              <a:r>
                <a:rPr lang="zh-CN" altLang="en-US" sz="2400" dirty="0">
                  <a:solidFill>
                    <a:srgbClr val="0000FF"/>
                  </a:solidFill>
                  <a:latin typeface="华文新魏" charset="0"/>
                  <a:ea typeface="华文新魏" charset="0"/>
                  <a:cs typeface="华文新魏" charset="0"/>
                </a:rPr>
                <a:t>应用进程</a:t>
              </a:r>
            </a:p>
          </p:txBody>
        </p:sp>
        <p:sp>
          <p:nvSpPr>
            <p:cNvPr id="20494" name="Text Box 21"/>
            <p:cNvSpPr txBox="1">
              <a:spLocks noChangeArrowheads="1"/>
            </p:cNvSpPr>
            <p:nvPr/>
          </p:nvSpPr>
          <p:spPr bwMode="auto">
            <a:xfrm>
              <a:off x="2653" y="1480"/>
              <a:ext cx="1045" cy="589"/>
            </a:xfrm>
            <a:prstGeom prst="rect">
              <a:avLst/>
            </a:prstGeom>
            <a:solidFill>
              <a:srgbClr val="FFCC6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tIns="72000" bIns="72000"/>
            <a:lstStyle>
              <a:lvl1pPr eaLnBrk="0" hangingPunct="0">
                <a:defRPr kumimoji="1" sz="2000">
                  <a:solidFill>
                    <a:schemeClr val="tx1"/>
                  </a:solidFill>
                  <a:latin typeface="Times New Roman" charset="0"/>
                  <a:ea typeface="宋体" charset="0"/>
                  <a:cs typeface="宋体" charset="0"/>
                </a:defRPr>
              </a:lvl1pPr>
              <a:lvl2pPr marL="742950" indent="-285750" eaLnBrk="0" hangingPunct="0">
                <a:defRPr kumimoji="1" sz="2000">
                  <a:solidFill>
                    <a:schemeClr val="tx1"/>
                  </a:solidFill>
                  <a:latin typeface="Times New Roman" charset="0"/>
                  <a:ea typeface="宋体" charset="0"/>
                </a:defRPr>
              </a:lvl2pPr>
              <a:lvl3pPr marL="1143000" indent="-228600" eaLnBrk="0" hangingPunct="0">
                <a:defRPr kumimoji="1" sz="2000">
                  <a:solidFill>
                    <a:schemeClr val="tx1"/>
                  </a:solidFill>
                  <a:latin typeface="Times New Roman" charset="0"/>
                  <a:ea typeface="宋体" charset="0"/>
                </a:defRPr>
              </a:lvl3pPr>
              <a:lvl4pPr marL="1600200" indent="-228600" eaLnBrk="0" hangingPunct="0">
                <a:defRPr kumimoji="1" sz="2000">
                  <a:solidFill>
                    <a:schemeClr val="tx1"/>
                  </a:solidFill>
                  <a:latin typeface="Times New Roman" charset="0"/>
                  <a:ea typeface="宋体" charset="0"/>
                </a:defRPr>
              </a:lvl4pPr>
              <a:lvl5pPr marL="2057400" indent="-228600" eaLnBrk="0" hangingPunct="0">
                <a:defRPr kumimoji="1" sz="2000">
                  <a:solidFill>
                    <a:schemeClr val="tx1"/>
                  </a:solidFill>
                  <a:latin typeface="Times New Roman" charset="0"/>
                  <a:ea typeface="宋体" charset="0"/>
                </a:defRPr>
              </a:lvl5pPr>
              <a:lvl6pPr marL="2514600" indent="-228600" eaLnBrk="0" fontAlgn="base" hangingPunct="0">
                <a:spcBef>
                  <a:spcPct val="0"/>
                </a:spcBef>
                <a:spcAft>
                  <a:spcPct val="0"/>
                </a:spcAft>
                <a:defRPr kumimoji="1" sz="2000">
                  <a:solidFill>
                    <a:schemeClr val="tx1"/>
                  </a:solidFill>
                  <a:latin typeface="Times New Roman" charset="0"/>
                  <a:ea typeface="宋体" charset="0"/>
                </a:defRPr>
              </a:lvl6pPr>
              <a:lvl7pPr marL="2971800" indent="-228600" eaLnBrk="0" fontAlgn="base" hangingPunct="0">
                <a:spcBef>
                  <a:spcPct val="0"/>
                </a:spcBef>
                <a:spcAft>
                  <a:spcPct val="0"/>
                </a:spcAft>
                <a:defRPr kumimoji="1" sz="2000">
                  <a:solidFill>
                    <a:schemeClr val="tx1"/>
                  </a:solidFill>
                  <a:latin typeface="Times New Roman" charset="0"/>
                  <a:ea typeface="宋体" charset="0"/>
                </a:defRPr>
              </a:lvl7pPr>
              <a:lvl8pPr marL="3429000" indent="-228600" eaLnBrk="0" fontAlgn="base" hangingPunct="0">
                <a:spcBef>
                  <a:spcPct val="0"/>
                </a:spcBef>
                <a:spcAft>
                  <a:spcPct val="0"/>
                </a:spcAft>
                <a:defRPr kumimoji="1" sz="2000">
                  <a:solidFill>
                    <a:schemeClr val="tx1"/>
                  </a:solidFill>
                  <a:latin typeface="Times New Roman" charset="0"/>
                  <a:ea typeface="宋体" charset="0"/>
                </a:defRPr>
              </a:lvl8pPr>
              <a:lvl9pPr marL="3886200" indent="-228600" eaLnBrk="0" fontAlgn="base" hangingPunct="0">
                <a:spcBef>
                  <a:spcPct val="0"/>
                </a:spcBef>
                <a:spcAft>
                  <a:spcPct val="0"/>
                </a:spcAft>
                <a:defRPr kumimoji="1" sz="2000">
                  <a:solidFill>
                    <a:schemeClr val="tx1"/>
                  </a:solidFill>
                  <a:latin typeface="Times New Roman" charset="0"/>
                  <a:ea typeface="宋体" charset="0"/>
                </a:defRPr>
              </a:lvl9pPr>
            </a:lstStyle>
            <a:p>
              <a:pPr algn="ctr" eaLnBrk="1" hangingPunct="1"/>
              <a:endParaRPr lang="en-US" altLang="zh-CN" sz="2400" dirty="0">
                <a:solidFill>
                  <a:schemeClr val="accent2"/>
                </a:solidFill>
                <a:latin typeface="华文新魏" charset="0"/>
                <a:ea typeface="华文新魏" charset="0"/>
                <a:cs typeface="华文新魏" charset="0"/>
              </a:endParaRPr>
            </a:p>
            <a:p>
              <a:pPr algn="ctr" eaLnBrk="1" hangingPunct="1"/>
              <a:r>
                <a:rPr lang="en-US" altLang="zh-CN" sz="2400" dirty="0">
                  <a:solidFill>
                    <a:srgbClr val="0000FF"/>
                  </a:solidFill>
                  <a:ea typeface="华文新魏" charset="0"/>
                  <a:cs typeface="华文新魏" charset="0"/>
                </a:rPr>
                <a:t>…</a:t>
              </a:r>
              <a:endParaRPr lang="en-US" altLang="zh-CN" sz="2400" dirty="0">
                <a:solidFill>
                  <a:srgbClr val="0000FF"/>
                </a:solidFill>
                <a:latin typeface="华文新魏" charset="0"/>
                <a:ea typeface="华文新魏" charset="0"/>
                <a:cs typeface="华文新魏" charset="0"/>
              </a:endParaRPr>
            </a:p>
            <a:p>
              <a:pPr algn="ctr" eaLnBrk="1" hangingPunct="1"/>
              <a:endParaRPr lang="en-US" altLang="zh-CN" sz="2400" dirty="0">
                <a:solidFill>
                  <a:schemeClr val="accent2"/>
                </a:solidFill>
                <a:latin typeface="华文新魏" charset="0"/>
                <a:ea typeface="华文新魏" charset="0"/>
                <a:cs typeface="华文新魏" charset="0"/>
              </a:endParaRPr>
            </a:p>
            <a:p>
              <a:pPr algn="ctr" eaLnBrk="1" hangingPunct="1"/>
              <a:endParaRPr lang="en-US" altLang="zh-CN" sz="2400" dirty="0">
                <a:solidFill>
                  <a:schemeClr val="accent2"/>
                </a:solidFill>
                <a:latin typeface="华文新魏" charset="0"/>
                <a:ea typeface="华文新魏" charset="0"/>
                <a:cs typeface="华文新魏" charset="0"/>
              </a:endParaRPr>
            </a:p>
            <a:p>
              <a:pPr algn="ctr" eaLnBrk="1" hangingPunct="1"/>
              <a:endParaRPr lang="en-US" altLang="zh-CN" sz="2400" dirty="0">
                <a:solidFill>
                  <a:schemeClr val="accent2"/>
                </a:solidFill>
                <a:latin typeface="华文新魏" charset="0"/>
                <a:ea typeface="华文新魏" charset="0"/>
                <a:cs typeface="华文新魏" charset="0"/>
              </a:endParaRPr>
            </a:p>
            <a:p>
              <a:pPr algn="ctr" eaLnBrk="1" hangingPunct="1"/>
              <a:r>
                <a:rPr lang="zh-CN" altLang="en-US" sz="2400" dirty="0">
                  <a:solidFill>
                    <a:srgbClr val="800080"/>
                  </a:solidFill>
                  <a:latin typeface="华文新魏" charset="0"/>
                  <a:ea typeface="华文新魏" charset="0"/>
                  <a:cs typeface="华文新魏" charset="0"/>
                </a:rPr>
                <a:t>进程切换</a:t>
              </a:r>
            </a:p>
            <a:p>
              <a:pPr algn="ctr" eaLnBrk="1" hangingPunct="1"/>
              <a:r>
                <a:rPr lang="zh-CN" altLang="en-US" sz="2400" dirty="0">
                  <a:solidFill>
                    <a:srgbClr val="800080"/>
                  </a:solidFill>
                  <a:latin typeface="华文新魏" charset="0"/>
                  <a:ea typeface="华文新魏" charset="0"/>
                  <a:cs typeface="华文新魏" charset="0"/>
                </a:rPr>
                <a:t>函数</a:t>
              </a:r>
            </a:p>
          </p:txBody>
        </p:sp>
        <p:sp>
          <p:nvSpPr>
            <p:cNvPr id="40982" name="Text Box 22"/>
            <p:cNvSpPr txBox="1">
              <a:spLocks noChangeArrowheads="1"/>
            </p:cNvSpPr>
            <p:nvPr/>
          </p:nvSpPr>
          <p:spPr bwMode="auto">
            <a:xfrm>
              <a:off x="3936" y="1410"/>
              <a:ext cx="503" cy="695"/>
            </a:xfrm>
            <a:prstGeom prst="rect">
              <a:avLst/>
            </a:prstGeom>
            <a:solidFill>
              <a:srgbClr val="FFCC66"/>
            </a:solidFill>
            <a:ln w="19050">
              <a:solidFill>
                <a:srgbClr val="000000"/>
              </a:solidFill>
              <a:miter lim="800000"/>
              <a:headEnd/>
              <a:tailEnd/>
            </a:ln>
            <a:effectLst>
              <a:outerShdw dist="107763" dir="18900000" algn="ctr" rotWithShape="0">
                <a:srgbClr val="808080"/>
              </a:outerShdw>
            </a:effectLst>
          </p:spPr>
          <p:txBody>
            <a:bodyPr tIns="72000" bIns="72000"/>
            <a:lstStyle>
              <a:lvl1pPr eaLnBrk="0" hangingPunct="0">
                <a:defRPr kumimoji="1" sz="2000">
                  <a:solidFill>
                    <a:schemeClr val="tx1"/>
                  </a:solidFill>
                  <a:latin typeface="Times New Roman" charset="0"/>
                  <a:ea typeface="宋体" charset="0"/>
                  <a:cs typeface="宋体" charset="0"/>
                </a:defRPr>
              </a:lvl1pPr>
              <a:lvl2pPr marL="742950" indent="-285750" eaLnBrk="0" hangingPunct="0">
                <a:defRPr kumimoji="1" sz="2000">
                  <a:solidFill>
                    <a:schemeClr val="tx1"/>
                  </a:solidFill>
                  <a:latin typeface="Times New Roman" charset="0"/>
                  <a:ea typeface="宋体" charset="0"/>
                </a:defRPr>
              </a:lvl2pPr>
              <a:lvl3pPr marL="1143000" indent="-228600" eaLnBrk="0" hangingPunct="0">
                <a:defRPr kumimoji="1" sz="2000">
                  <a:solidFill>
                    <a:schemeClr val="tx1"/>
                  </a:solidFill>
                  <a:latin typeface="Times New Roman" charset="0"/>
                  <a:ea typeface="宋体" charset="0"/>
                </a:defRPr>
              </a:lvl3pPr>
              <a:lvl4pPr marL="1600200" indent="-228600" eaLnBrk="0" hangingPunct="0">
                <a:defRPr kumimoji="1" sz="2000">
                  <a:solidFill>
                    <a:schemeClr val="tx1"/>
                  </a:solidFill>
                  <a:latin typeface="Times New Roman" charset="0"/>
                  <a:ea typeface="宋体" charset="0"/>
                </a:defRPr>
              </a:lvl4pPr>
              <a:lvl5pPr marL="2057400" indent="-228600" eaLnBrk="0" hangingPunct="0">
                <a:defRPr kumimoji="1" sz="2000">
                  <a:solidFill>
                    <a:schemeClr val="tx1"/>
                  </a:solidFill>
                  <a:latin typeface="Times New Roman" charset="0"/>
                  <a:ea typeface="宋体" charset="0"/>
                </a:defRPr>
              </a:lvl5pPr>
              <a:lvl6pPr marL="2514600" indent="-228600" eaLnBrk="0" fontAlgn="base" hangingPunct="0">
                <a:spcBef>
                  <a:spcPct val="0"/>
                </a:spcBef>
                <a:spcAft>
                  <a:spcPct val="0"/>
                </a:spcAft>
                <a:defRPr kumimoji="1" sz="2000">
                  <a:solidFill>
                    <a:schemeClr val="tx1"/>
                  </a:solidFill>
                  <a:latin typeface="Times New Roman" charset="0"/>
                  <a:ea typeface="宋体" charset="0"/>
                </a:defRPr>
              </a:lvl6pPr>
              <a:lvl7pPr marL="2971800" indent="-228600" eaLnBrk="0" fontAlgn="base" hangingPunct="0">
                <a:spcBef>
                  <a:spcPct val="0"/>
                </a:spcBef>
                <a:spcAft>
                  <a:spcPct val="0"/>
                </a:spcAft>
                <a:defRPr kumimoji="1" sz="2000">
                  <a:solidFill>
                    <a:schemeClr val="tx1"/>
                  </a:solidFill>
                  <a:latin typeface="Times New Roman" charset="0"/>
                  <a:ea typeface="宋体" charset="0"/>
                </a:defRPr>
              </a:lvl7pPr>
              <a:lvl8pPr marL="3429000" indent="-228600" eaLnBrk="0" fontAlgn="base" hangingPunct="0">
                <a:spcBef>
                  <a:spcPct val="0"/>
                </a:spcBef>
                <a:spcAft>
                  <a:spcPct val="0"/>
                </a:spcAft>
                <a:defRPr kumimoji="1" sz="2000">
                  <a:solidFill>
                    <a:schemeClr val="tx1"/>
                  </a:solidFill>
                  <a:latin typeface="Times New Roman" charset="0"/>
                  <a:ea typeface="宋体" charset="0"/>
                </a:defRPr>
              </a:lvl8pPr>
              <a:lvl9pPr marL="3886200" indent="-228600" eaLnBrk="0" fontAlgn="base" hangingPunct="0">
                <a:spcBef>
                  <a:spcPct val="0"/>
                </a:spcBef>
                <a:spcAft>
                  <a:spcPct val="0"/>
                </a:spcAft>
                <a:defRPr kumimoji="1" sz="2000">
                  <a:solidFill>
                    <a:schemeClr val="tx1"/>
                  </a:solidFill>
                  <a:latin typeface="Times New Roman" charset="0"/>
                  <a:ea typeface="宋体" charset="0"/>
                </a:defRPr>
              </a:lvl9pPr>
            </a:lstStyle>
            <a:p>
              <a:pPr algn="ctr" eaLnBrk="1" hangingPunct="1"/>
              <a:r>
                <a:rPr lang="zh-CN" altLang="en-US" sz="2400">
                  <a:solidFill>
                    <a:srgbClr val="0000FF"/>
                  </a:solidFill>
                  <a:latin typeface="华文新魏" charset="0"/>
                  <a:ea typeface="华文新魏" charset="0"/>
                  <a:cs typeface="华文新魏" charset="0"/>
                </a:rPr>
                <a:t>应用进程</a:t>
              </a:r>
            </a:p>
          </p:txBody>
        </p:sp>
        <p:sp>
          <p:nvSpPr>
            <p:cNvPr id="20496" name="Line 23"/>
            <p:cNvSpPr>
              <a:spLocks noChangeShapeType="1"/>
            </p:cNvSpPr>
            <p:nvPr/>
          </p:nvSpPr>
          <p:spPr bwMode="auto">
            <a:xfrm>
              <a:off x="748" y="2084"/>
              <a:ext cx="4627"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2400"/>
            </a:p>
          </p:txBody>
        </p:sp>
      </p:grpSp>
      <p:sp>
        <p:nvSpPr>
          <p:cNvPr id="2" name="标题 1"/>
          <p:cNvSpPr>
            <a:spLocks noGrp="1"/>
          </p:cNvSpPr>
          <p:nvPr>
            <p:ph type="title"/>
          </p:nvPr>
        </p:nvSpPr>
        <p:spPr/>
        <p:txBody>
          <a:bodyPr/>
          <a:lstStyle/>
          <a:p>
            <a:r>
              <a:rPr kumimoji="1" lang="zh-CN" altLang="en-US" dirty="0"/>
              <a:t>操作系统运行模型</a:t>
            </a:r>
          </a:p>
        </p:txBody>
      </p:sp>
      <p:sp>
        <p:nvSpPr>
          <p:cNvPr id="3" name="幻灯片编号占位符 2"/>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pPr>
                <a:defRPr/>
              </a:pPr>
              <a:t>50</a:t>
            </a:fld>
            <a:endParaRPr lang="en-US" altLang="zh-CN"/>
          </a:p>
        </p:txBody>
      </p:sp>
    </p:spTree>
    <p:extLst>
      <p:ext uri="{BB962C8B-B14F-4D97-AF65-F5344CB8AC3E}">
        <p14:creationId xmlns:p14="http://schemas.microsoft.com/office/powerpoint/2010/main" val="19904417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kumimoji="1" lang="zh-CN" altLang="en-US" dirty="0"/>
              <a:t>作为独立进程运行模型</a:t>
            </a:r>
            <a:endParaRPr kumimoji="1" lang="en-US" altLang="zh-CN" dirty="0"/>
          </a:p>
          <a:p>
            <a:pPr lvl="1"/>
            <a:r>
              <a:rPr lang="zh-CN" altLang="zh-CN" dirty="0"/>
              <a:t>应用进程的服务请求和服务器进程的服务响应通过微内核的消息传递机制实现</a:t>
            </a:r>
            <a:endParaRPr kumimoji="1" lang="zh-CN" altLang="en-US" dirty="0"/>
          </a:p>
        </p:txBody>
      </p:sp>
      <p:grpSp>
        <p:nvGrpSpPr>
          <p:cNvPr id="21508" name="Group 43"/>
          <p:cNvGrpSpPr>
            <a:grpSpLocks/>
          </p:cNvGrpSpPr>
          <p:nvPr/>
        </p:nvGrpSpPr>
        <p:grpSpPr bwMode="auto">
          <a:xfrm>
            <a:off x="684213" y="3305795"/>
            <a:ext cx="7920037" cy="2931517"/>
            <a:chOff x="748" y="1402"/>
            <a:chExt cx="4294" cy="2043"/>
          </a:xfrm>
        </p:grpSpPr>
        <p:sp>
          <p:nvSpPr>
            <p:cNvPr id="21509" name="Text Box 30"/>
            <p:cNvSpPr txBox="1">
              <a:spLocks noChangeArrowheads="1"/>
            </p:cNvSpPr>
            <p:nvPr/>
          </p:nvSpPr>
          <p:spPr bwMode="auto">
            <a:xfrm>
              <a:off x="748" y="2598"/>
              <a:ext cx="3813" cy="832"/>
            </a:xfrm>
            <a:prstGeom prst="rect">
              <a:avLst/>
            </a:prstGeom>
            <a:solidFill>
              <a:schemeClr val="accent1"/>
            </a:solidFill>
            <a:ln w="19050">
              <a:solidFill>
                <a:srgbClr val="000000"/>
              </a:solidFill>
              <a:miter lim="800000"/>
              <a:headEnd/>
              <a:tailEnd/>
            </a:ln>
          </p:spPr>
          <p:txBody>
            <a:bodyPr tIns="0" bIns="0"/>
            <a:lstStyle>
              <a:lvl1pPr eaLnBrk="0" hangingPunct="0">
                <a:defRPr kumimoji="1" sz="2000">
                  <a:solidFill>
                    <a:schemeClr val="tx1"/>
                  </a:solidFill>
                  <a:latin typeface="Times New Roman" charset="0"/>
                  <a:ea typeface="宋体" charset="0"/>
                  <a:cs typeface="宋体" charset="0"/>
                </a:defRPr>
              </a:lvl1pPr>
              <a:lvl2pPr marL="742950" indent="-285750" eaLnBrk="0" hangingPunct="0">
                <a:defRPr kumimoji="1" sz="2000">
                  <a:solidFill>
                    <a:schemeClr val="tx1"/>
                  </a:solidFill>
                  <a:latin typeface="Times New Roman" charset="0"/>
                  <a:ea typeface="宋体" charset="0"/>
                </a:defRPr>
              </a:lvl2pPr>
              <a:lvl3pPr marL="1143000" indent="-228600" eaLnBrk="0" hangingPunct="0">
                <a:defRPr kumimoji="1" sz="2000">
                  <a:solidFill>
                    <a:schemeClr val="tx1"/>
                  </a:solidFill>
                  <a:latin typeface="Times New Roman" charset="0"/>
                  <a:ea typeface="宋体" charset="0"/>
                </a:defRPr>
              </a:lvl3pPr>
              <a:lvl4pPr marL="1600200" indent="-228600" eaLnBrk="0" hangingPunct="0">
                <a:defRPr kumimoji="1" sz="2000">
                  <a:solidFill>
                    <a:schemeClr val="tx1"/>
                  </a:solidFill>
                  <a:latin typeface="Times New Roman" charset="0"/>
                  <a:ea typeface="宋体" charset="0"/>
                </a:defRPr>
              </a:lvl4pPr>
              <a:lvl5pPr marL="2057400" indent="-228600" eaLnBrk="0" hangingPunct="0">
                <a:defRPr kumimoji="1" sz="2000">
                  <a:solidFill>
                    <a:schemeClr val="tx1"/>
                  </a:solidFill>
                  <a:latin typeface="Times New Roman" charset="0"/>
                  <a:ea typeface="宋体" charset="0"/>
                </a:defRPr>
              </a:lvl5pPr>
              <a:lvl6pPr marL="2514600" indent="-228600" eaLnBrk="0" fontAlgn="base" hangingPunct="0">
                <a:spcBef>
                  <a:spcPct val="0"/>
                </a:spcBef>
                <a:spcAft>
                  <a:spcPct val="0"/>
                </a:spcAft>
                <a:defRPr kumimoji="1" sz="2000">
                  <a:solidFill>
                    <a:schemeClr val="tx1"/>
                  </a:solidFill>
                  <a:latin typeface="Times New Roman" charset="0"/>
                  <a:ea typeface="宋体" charset="0"/>
                </a:defRPr>
              </a:lvl6pPr>
              <a:lvl7pPr marL="2971800" indent="-228600" eaLnBrk="0" fontAlgn="base" hangingPunct="0">
                <a:spcBef>
                  <a:spcPct val="0"/>
                </a:spcBef>
                <a:spcAft>
                  <a:spcPct val="0"/>
                </a:spcAft>
                <a:defRPr kumimoji="1" sz="2000">
                  <a:solidFill>
                    <a:schemeClr val="tx1"/>
                  </a:solidFill>
                  <a:latin typeface="Times New Roman" charset="0"/>
                  <a:ea typeface="宋体" charset="0"/>
                </a:defRPr>
              </a:lvl7pPr>
              <a:lvl8pPr marL="3429000" indent="-228600" eaLnBrk="0" fontAlgn="base" hangingPunct="0">
                <a:spcBef>
                  <a:spcPct val="0"/>
                </a:spcBef>
                <a:spcAft>
                  <a:spcPct val="0"/>
                </a:spcAft>
                <a:defRPr kumimoji="1" sz="2000">
                  <a:solidFill>
                    <a:schemeClr val="tx1"/>
                  </a:solidFill>
                  <a:latin typeface="Times New Roman" charset="0"/>
                  <a:ea typeface="宋体" charset="0"/>
                </a:defRPr>
              </a:lvl8pPr>
              <a:lvl9pPr marL="3886200" indent="-228600" eaLnBrk="0" fontAlgn="base" hangingPunct="0">
                <a:spcBef>
                  <a:spcPct val="0"/>
                </a:spcBef>
                <a:spcAft>
                  <a:spcPct val="0"/>
                </a:spcAft>
                <a:defRPr kumimoji="1" sz="2000">
                  <a:solidFill>
                    <a:schemeClr val="tx1"/>
                  </a:solidFill>
                  <a:latin typeface="Times New Roman" charset="0"/>
                  <a:ea typeface="宋体" charset="0"/>
                </a:defRPr>
              </a:lvl9pPr>
            </a:lstStyle>
            <a:p>
              <a:pPr algn="ctr" eaLnBrk="1" hangingPunct="1"/>
              <a:endParaRPr lang="en-US" altLang="zh-CN" sz="2400" dirty="0">
                <a:solidFill>
                  <a:srgbClr val="FF0000"/>
                </a:solidFill>
                <a:latin typeface="华文新魏" charset="0"/>
                <a:ea typeface="华文新魏" charset="0"/>
                <a:cs typeface="华文新魏" charset="0"/>
              </a:endParaRPr>
            </a:p>
            <a:p>
              <a:pPr algn="ctr" eaLnBrk="1" hangingPunct="1"/>
              <a:r>
                <a:rPr lang="zh-CN" altLang="en-US" sz="2400" dirty="0">
                  <a:solidFill>
                    <a:srgbClr val="FF0000"/>
                  </a:solidFill>
                  <a:latin typeface="华文新魏" charset="0"/>
                  <a:ea typeface="华文新魏" charset="0"/>
                  <a:cs typeface="华文新魏" charset="0"/>
                </a:rPr>
                <a:t>微内核（进程切换函数）</a:t>
              </a:r>
            </a:p>
          </p:txBody>
        </p:sp>
        <p:sp>
          <p:nvSpPr>
            <p:cNvPr id="68639" name="Text Box 31"/>
            <p:cNvSpPr txBox="1">
              <a:spLocks noChangeArrowheads="1"/>
            </p:cNvSpPr>
            <p:nvPr/>
          </p:nvSpPr>
          <p:spPr bwMode="auto">
            <a:xfrm>
              <a:off x="808" y="1402"/>
              <a:ext cx="423" cy="1196"/>
            </a:xfrm>
            <a:prstGeom prst="rect">
              <a:avLst/>
            </a:prstGeom>
            <a:solidFill>
              <a:srgbClr val="FFCC66"/>
            </a:solidFill>
            <a:ln w="19050">
              <a:solidFill>
                <a:srgbClr val="000000"/>
              </a:solidFill>
              <a:miter lim="800000"/>
              <a:headEnd/>
              <a:tailEnd/>
            </a:ln>
            <a:effectLst>
              <a:outerShdw dist="107763" dir="18900000" algn="ctr" rotWithShape="0">
                <a:srgbClr val="808080">
                  <a:alpha val="50000"/>
                </a:srgbClr>
              </a:outerShdw>
            </a:effectLst>
          </p:spPr>
          <p:txBody>
            <a:bodyPr tIns="72000" bIns="72000"/>
            <a:lstStyle>
              <a:lvl1pPr eaLnBrk="0" hangingPunct="0">
                <a:defRPr kumimoji="1" sz="2000">
                  <a:solidFill>
                    <a:schemeClr val="tx1"/>
                  </a:solidFill>
                  <a:latin typeface="Times New Roman" charset="0"/>
                  <a:ea typeface="宋体" charset="0"/>
                  <a:cs typeface="宋体" charset="0"/>
                </a:defRPr>
              </a:lvl1pPr>
              <a:lvl2pPr marL="742950" indent="-285750" eaLnBrk="0" hangingPunct="0">
                <a:defRPr kumimoji="1" sz="2000">
                  <a:solidFill>
                    <a:schemeClr val="tx1"/>
                  </a:solidFill>
                  <a:latin typeface="Times New Roman" charset="0"/>
                  <a:ea typeface="宋体" charset="0"/>
                </a:defRPr>
              </a:lvl2pPr>
              <a:lvl3pPr marL="1143000" indent="-228600" eaLnBrk="0" hangingPunct="0">
                <a:defRPr kumimoji="1" sz="2000">
                  <a:solidFill>
                    <a:schemeClr val="tx1"/>
                  </a:solidFill>
                  <a:latin typeface="Times New Roman" charset="0"/>
                  <a:ea typeface="宋体" charset="0"/>
                </a:defRPr>
              </a:lvl3pPr>
              <a:lvl4pPr marL="1600200" indent="-228600" eaLnBrk="0" hangingPunct="0">
                <a:defRPr kumimoji="1" sz="2000">
                  <a:solidFill>
                    <a:schemeClr val="tx1"/>
                  </a:solidFill>
                  <a:latin typeface="Times New Roman" charset="0"/>
                  <a:ea typeface="宋体" charset="0"/>
                </a:defRPr>
              </a:lvl4pPr>
              <a:lvl5pPr marL="2057400" indent="-228600" eaLnBrk="0" hangingPunct="0">
                <a:defRPr kumimoji="1" sz="2000">
                  <a:solidFill>
                    <a:schemeClr val="tx1"/>
                  </a:solidFill>
                  <a:latin typeface="Times New Roman" charset="0"/>
                  <a:ea typeface="宋体" charset="0"/>
                </a:defRPr>
              </a:lvl5pPr>
              <a:lvl6pPr marL="2514600" indent="-228600" eaLnBrk="0" fontAlgn="base" hangingPunct="0">
                <a:spcBef>
                  <a:spcPct val="0"/>
                </a:spcBef>
                <a:spcAft>
                  <a:spcPct val="0"/>
                </a:spcAft>
                <a:defRPr kumimoji="1" sz="2000">
                  <a:solidFill>
                    <a:schemeClr val="tx1"/>
                  </a:solidFill>
                  <a:latin typeface="Times New Roman" charset="0"/>
                  <a:ea typeface="宋体" charset="0"/>
                </a:defRPr>
              </a:lvl6pPr>
              <a:lvl7pPr marL="2971800" indent="-228600" eaLnBrk="0" fontAlgn="base" hangingPunct="0">
                <a:spcBef>
                  <a:spcPct val="0"/>
                </a:spcBef>
                <a:spcAft>
                  <a:spcPct val="0"/>
                </a:spcAft>
                <a:defRPr kumimoji="1" sz="2000">
                  <a:solidFill>
                    <a:schemeClr val="tx1"/>
                  </a:solidFill>
                  <a:latin typeface="Times New Roman" charset="0"/>
                  <a:ea typeface="宋体" charset="0"/>
                </a:defRPr>
              </a:lvl7pPr>
              <a:lvl8pPr marL="3429000" indent="-228600" eaLnBrk="0" fontAlgn="base" hangingPunct="0">
                <a:spcBef>
                  <a:spcPct val="0"/>
                </a:spcBef>
                <a:spcAft>
                  <a:spcPct val="0"/>
                </a:spcAft>
                <a:defRPr kumimoji="1" sz="2000">
                  <a:solidFill>
                    <a:schemeClr val="tx1"/>
                  </a:solidFill>
                  <a:latin typeface="Times New Roman" charset="0"/>
                  <a:ea typeface="宋体" charset="0"/>
                </a:defRPr>
              </a:lvl8pPr>
              <a:lvl9pPr marL="3886200" indent="-228600" eaLnBrk="0" fontAlgn="base" hangingPunct="0">
                <a:spcBef>
                  <a:spcPct val="0"/>
                </a:spcBef>
                <a:spcAft>
                  <a:spcPct val="0"/>
                </a:spcAft>
                <a:defRPr kumimoji="1" sz="2000">
                  <a:solidFill>
                    <a:schemeClr val="tx1"/>
                  </a:solidFill>
                  <a:latin typeface="Times New Roman" charset="0"/>
                  <a:ea typeface="宋体" charset="0"/>
                </a:defRPr>
              </a:lvl9pPr>
            </a:lstStyle>
            <a:p>
              <a:pPr eaLnBrk="1" hangingPunct="1"/>
              <a:r>
                <a:rPr lang="zh-CN" altLang="en-US" sz="2400" dirty="0">
                  <a:solidFill>
                    <a:srgbClr val="0000FF"/>
                  </a:solidFill>
                  <a:latin typeface="华文新魏" charset="0"/>
                  <a:ea typeface="华文新魏" charset="0"/>
                  <a:cs typeface="华文新魏" charset="0"/>
                </a:rPr>
                <a:t>应用</a:t>
              </a:r>
            </a:p>
            <a:p>
              <a:pPr eaLnBrk="1" hangingPunct="1"/>
              <a:r>
                <a:rPr lang="zh-CN" altLang="en-US" sz="2400" dirty="0">
                  <a:solidFill>
                    <a:srgbClr val="0000FF"/>
                  </a:solidFill>
                  <a:latin typeface="华文新魏" charset="0"/>
                  <a:ea typeface="华文新魏" charset="0"/>
                  <a:cs typeface="华文新魏" charset="0"/>
                </a:rPr>
                <a:t>进程</a:t>
              </a:r>
            </a:p>
          </p:txBody>
        </p:sp>
        <p:sp>
          <p:nvSpPr>
            <p:cNvPr id="21511" name="Text Box 32"/>
            <p:cNvSpPr txBox="1">
              <a:spLocks noChangeArrowheads="1"/>
            </p:cNvSpPr>
            <p:nvPr/>
          </p:nvSpPr>
          <p:spPr bwMode="auto">
            <a:xfrm>
              <a:off x="1837" y="1707"/>
              <a:ext cx="272" cy="453"/>
            </a:xfrm>
            <a:prstGeom prst="rect">
              <a:avLst/>
            </a:prstGeom>
            <a:solidFill>
              <a:srgbClr val="FFCC66"/>
            </a:solidFill>
            <a:ln>
              <a:noFill/>
            </a:ln>
            <a:extLst>
              <a:ext uri="{91240B29-F687-4f45-9708-019B960494DF}">
                <a14:hiddenLine xmlns:a14="http://schemas.microsoft.com/office/drawing/2010/main" xmlns="" w="19050">
                  <a:solidFill>
                    <a:srgbClr val="000000"/>
                  </a:solidFill>
                  <a:miter lim="800000"/>
                  <a:headEnd/>
                  <a:tailEnd/>
                </a14:hiddenLine>
              </a:ext>
            </a:extLst>
          </p:spPr>
          <p:txBody>
            <a:bodyPr tIns="72000" bIns="72000"/>
            <a:lstStyle>
              <a:lvl1pPr eaLnBrk="0" hangingPunct="0">
                <a:defRPr kumimoji="1" sz="2000">
                  <a:solidFill>
                    <a:schemeClr val="tx1"/>
                  </a:solidFill>
                  <a:latin typeface="Times New Roman" charset="0"/>
                  <a:ea typeface="宋体" charset="0"/>
                  <a:cs typeface="宋体" charset="0"/>
                </a:defRPr>
              </a:lvl1pPr>
              <a:lvl2pPr marL="742950" indent="-285750" eaLnBrk="0" hangingPunct="0">
                <a:defRPr kumimoji="1" sz="2000">
                  <a:solidFill>
                    <a:schemeClr val="tx1"/>
                  </a:solidFill>
                  <a:latin typeface="Times New Roman" charset="0"/>
                  <a:ea typeface="宋体" charset="0"/>
                </a:defRPr>
              </a:lvl2pPr>
              <a:lvl3pPr marL="1143000" indent="-228600" eaLnBrk="0" hangingPunct="0">
                <a:defRPr kumimoji="1" sz="2000">
                  <a:solidFill>
                    <a:schemeClr val="tx1"/>
                  </a:solidFill>
                  <a:latin typeface="Times New Roman" charset="0"/>
                  <a:ea typeface="宋体" charset="0"/>
                </a:defRPr>
              </a:lvl3pPr>
              <a:lvl4pPr marL="1600200" indent="-228600" eaLnBrk="0" hangingPunct="0">
                <a:defRPr kumimoji="1" sz="2000">
                  <a:solidFill>
                    <a:schemeClr val="tx1"/>
                  </a:solidFill>
                  <a:latin typeface="Times New Roman" charset="0"/>
                  <a:ea typeface="宋体" charset="0"/>
                </a:defRPr>
              </a:lvl4pPr>
              <a:lvl5pPr marL="2057400" indent="-228600" eaLnBrk="0" hangingPunct="0">
                <a:defRPr kumimoji="1" sz="2000">
                  <a:solidFill>
                    <a:schemeClr val="tx1"/>
                  </a:solidFill>
                  <a:latin typeface="Times New Roman" charset="0"/>
                  <a:ea typeface="宋体" charset="0"/>
                </a:defRPr>
              </a:lvl5pPr>
              <a:lvl6pPr marL="2514600" indent="-228600" eaLnBrk="0" fontAlgn="base" hangingPunct="0">
                <a:spcBef>
                  <a:spcPct val="0"/>
                </a:spcBef>
                <a:spcAft>
                  <a:spcPct val="0"/>
                </a:spcAft>
                <a:defRPr kumimoji="1" sz="2000">
                  <a:solidFill>
                    <a:schemeClr val="tx1"/>
                  </a:solidFill>
                  <a:latin typeface="Times New Roman" charset="0"/>
                  <a:ea typeface="宋体" charset="0"/>
                </a:defRPr>
              </a:lvl6pPr>
              <a:lvl7pPr marL="2971800" indent="-228600" eaLnBrk="0" fontAlgn="base" hangingPunct="0">
                <a:spcBef>
                  <a:spcPct val="0"/>
                </a:spcBef>
                <a:spcAft>
                  <a:spcPct val="0"/>
                </a:spcAft>
                <a:defRPr kumimoji="1" sz="2000">
                  <a:solidFill>
                    <a:schemeClr val="tx1"/>
                  </a:solidFill>
                  <a:latin typeface="Times New Roman" charset="0"/>
                  <a:ea typeface="宋体" charset="0"/>
                </a:defRPr>
              </a:lvl7pPr>
              <a:lvl8pPr marL="3429000" indent="-228600" eaLnBrk="0" fontAlgn="base" hangingPunct="0">
                <a:spcBef>
                  <a:spcPct val="0"/>
                </a:spcBef>
                <a:spcAft>
                  <a:spcPct val="0"/>
                </a:spcAft>
                <a:defRPr kumimoji="1" sz="2000">
                  <a:solidFill>
                    <a:schemeClr val="tx1"/>
                  </a:solidFill>
                  <a:latin typeface="Times New Roman" charset="0"/>
                  <a:ea typeface="宋体" charset="0"/>
                </a:defRPr>
              </a:lvl8pPr>
              <a:lvl9pPr marL="3886200" indent="-228600" eaLnBrk="0" fontAlgn="base" hangingPunct="0">
                <a:spcBef>
                  <a:spcPct val="0"/>
                </a:spcBef>
                <a:spcAft>
                  <a:spcPct val="0"/>
                </a:spcAft>
                <a:defRPr kumimoji="1" sz="2000">
                  <a:solidFill>
                    <a:schemeClr val="tx1"/>
                  </a:solidFill>
                  <a:latin typeface="Times New Roman" charset="0"/>
                  <a:ea typeface="宋体" charset="0"/>
                </a:defRPr>
              </a:lvl9pPr>
            </a:lstStyle>
            <a:p>
              <a:pPr algn="ctr" eaLnBrk="1" hangingPunct="1"/>
              <a:r>
                <a:rPr lang="en-US" altLang="zh-CN" sz="2400" dirty="0">
                  <a:solidFill>
                    <a:srgbClr val="0000FF"/>
                  </a:solidFill>
                  <a:ea typeface="华文新魏" charset="0"/>
                  <a:cs typeface="华文新魏" charset="0"/>
                </a:rPr>
                <a:t>…</a:t>
              </a:r>
              <a:endParaRPr lang="en-US" altLang="zh-CN" sz="2400" dirty="0">
                <a:solidFill>
                  <a:srgbClr val="0000FF"/>
                </a:solidFill>
                <a:latin typeface="华文新魏" charset="0"/>
                <a:ea typeface="华文新魏" charset="0"/>
                <a:cs typeface="华文新魏" charset="0"/>
              </a:endParaRPr>
            </a:p>
          </p:txBody>
        </p:sp>
        <p:sp>
          <p:nvSpPr>
            <p:cNvPr id="68641" name="Text Box 33"/>
            <p:cNvSpPr txBox="1">
              <a:spLocks noChangeArrowheads="1"/>
            </p:cNvSpPr>
            <p:nvPr/>
          </p:nvSpPr>
          <p:spPr bwMode="auto">
            <a:xfrm>
              <a:off x="2761" y="1402"/>
              <a:ext cx="318" cy="1196"/>
            </a:xfrm>
            <a:prstGeom prst="rect">
              <a:avLst/>
            </a:prstGeom>
            <a:solidFill>
              <a:srgbClr val="FFCC66"/>
            </a:solidFill>
            <a:ln w="19050">
              <a:solidFill>
                <a:srgbClr val="000000"/>
              </a:solidFill>
              <a:miter lim="800000"/>
              <a:headEnd/>
              <a:tailEnd/>
            </a:ln>
            <a:effectLst>
              <a:outerShdw dist="107763" dir="18900000" algn="ctr" rotWithShape="0">
                <a:srgbClr val="808080">
                  <a:alpha val="50000"/>
                </a:srgbClr>
              </a:outerShdw>
            </a:effectLst>
          </p:spPr>
          <p:txBody>
            <a:bodyPr lIns="0" tIns="72000" rIns="0" bIns="72000"/>
            <a:lstStyle/>
            <a:p>
              <a:pPr>
                <a:defRPr/>
              </a:pPr>
              <a:r>
                <a:rPr lang="zh-CN" altLang="en-US" sz="2400" dirty="0">
                  <a:solidFill>
                    <a:srgbClr val="0000FF"/>
                  </a:solidFill>
                  <a:latin typeface="华文新魏" pitchFamily="2" charset="-122"/>
                  <a:ea typeface="华文新魏" pitchFamily="2" charset="-122"/>
                </a:rPr>
                <a:t>服务例程</a:t>
              </a:r>
              <a:endParaRPr lang="zh-CN" altLang="en-US" sz="2400" baseline="-25000" dirty="0">
                <a:solidFill>
                  <a:srgbClr val="0000FF"/>
                </a:solidFill>
                <a:latin typeface="华文新魏" pitchFamily="2" charset="-122"/>
                <a:ea typeface="华文新魏" pitchFamily="2" charset="-122"/>
                <a:cs typeface="+mn-cs"/>
              </a:endParaRPr>
            </a:p>
            <a:p>
              <a:pPr>
                <a:defRPr/>
              </a:pPr>
              <a:endParaRPr lang="en-US" altLang="zh-CN" sz="2400" dirty="0">
                <a:solidFill>
                  <a:srgbClr val="0000FF"/>
                </a:solidFill>
                <a:latin typeface="华文新魏" pitchFamily="2" charset="-122"/>
                <a:ea typeface="华文新魏" pitchFamily="2" charset="-122"/>
                <a:cs typeface="+mn-cs"/>
              </a:endParaRPr>
            </a:p>
          </p:txBody>
        </p:sp>
        <p:sp>
          <p:nvSpPr>
            <p:cNvPr id="21513" name="Text Box 34"/>
            <p:cNvSpPr txBox="1">
              <a:spLocks noChangeArrowheads="1"/>
            </p:cNvSpPr>
            <p:nvPr/>
          </p:nvSpPr>
          <p:spPr bwMode="auto">
            <a:xfrm>
              <a:off x="3714" y="1661"/>
              <a:ext cx="317" cy="544"/>
            </a:xfrm>
            <a:prstGeom prst="rect">
              <a:avLst/>
            </a:prstGeom>
            <a:solidFill>
              <a:srgbClr val="FFCC66"/>
            </a:solidFill>
            <a:ln>
              <a:noFill/>
            </a:ln>
            <a:extLst>
              <a:ext uri="{91240B29-F687-4f45-9708-019B960494DF}">
                <a14:hiddenLine xmlns:a14="http://schemas.microsoft.com/office/drawing/2010/main" xmlns="" w="19050">
                  <a:solidFill>
                    <a:srgbClr val="000000"/>
                  </a:solidFill>
                  <a:miter lim="800000"/>
                  <a:headEnd/>
                  <a:tailEnd/>
                </a14:hiddenLine>
              </a:ext>
            </a:extLst>
          </p:spPr>
          <p:txBody>
            <a:bodyPr tIns="72000" bIns="72000"/>
            <a:lstStyle>
              <a:lvl1pPr eaLnBrk="0" hangingPunct="0">
                <a:defRPr kumimoji="1" sz="2000">
                  <a:solidFill>
                    <a:schemeClr val="tx1"/>
                  </a:solidFill>
                  <a:latin typeface="Times New Roman" charset="0"/>
                  <a:ea typeface="宋体" charset="0"/>
                  <a:cs typeface="宋体" charset="0"/>
                </a:defRPr>
              </a:lvl1pPr>
              <a:lvl2pPr marL="742950" indent="-285750" eaLnBrk="0" hangingPunct="0">
                <a:defRPr kumimoji="1" sz="2000">
                  <a:solidFill>
                    <a:schemeClr val="tx1"/>
                  </a:solidFill>
                  <a:latin typeface="Times New Roman" charset="0"/>
                  <a:ea typeface="宋体" charset="0"/>
                </a:defRPr>
              </a:lvl2pPr>
              <a:lvl3pPr marL="1143000" indent="-228600" eaLnBrk="0" hangingPunct="0">
                <a:defRPr kumimoji="1" sz="2000">
                  <a:solidFill>
                    <a:schemeClr val="tx1"/>
                  </a:solidFill>
                  <a:latin typeface="Times New Roman" charset="0"/>
                  <a:ea typeface="宋体" charset="0"/>
                </a:defRPr>
              </a:lvl3pPr>
              <a:lvl4pPr marL="1600200" indent="-228600" eaLnBrk="0" hangingPunct="0">
                <a:defRPr kumimoji="1" sz="2000">
                  <a:solidFill>
                    <a:schemeClr val="tx1"/>
                  </a:solidFill>
                  <a:latin typeface="Times New Roman" charset="0"/>
                  <a:ea typeface="宋体" charset="0"/>
                </a:defRPr>
              </a:lvl4pPr>
              <a:lvl5pPr marL="2057400" indent="-228600" eaLnBrk="0" hangingPunct="0">
                <a:defRPr kumimoji="1" sz="2000">
                  <a:solidFill>
                    <a:schemeClr val="tx1"/>
                  </a:solidFill>
                  <a:latin typeface="Times New Roman" charset="0"/>
                  <a:ea typeface="宋体" charset="0"/>
                </a:defRPr>
              </a:lvl5pPr>
              <a:lvl6pPr marL="2514600" indent="-228600" eaLnBrk="0" fontAlgn="base" hangingPunct="0">
                <a:spcBef>
                  <a:spcPct val="0"/>
                </a:spcBef>
                <a:spcAft>
                  <a:spcPct val="0"/>
                </a:spcAft>
                <a:defRPr kumimoji="1" sz="2000">
                  <a:solidFill>
                    <a:schemeClr val="tx1"/>
                  </a:solidFill>
                  <a:latin typeface="Times New Roman" charset="0"/>
                  <a:ea typeface="宋体" charset="0"/>
                </a:defRPr>
              </a:lvl6pPr>
              <a:lvl7pPr marL="2971800" indent="-228600" eaLnBrk="0" fontAlgn="base" hangingPunct="0">
                <a:spcBef>
                  <a:spcPct val="0"/>
                </a:spcBef>
                <a:spcAft>
                  <a:spcPct val="0"/>
                </a:spcAft>
                <a:defRPr kumimoji="1" sz="2000">
                  <a:solidFill>
                    <a:schemeClr val="tx1"/>
                  </a:solidFill>
                  <a:latin typeface="Times New Roman" charset="0"/>
                  <a:ea typeface="宋体" charset="0"/>
                </a:defRPr>
              </a:lvl7pPr>
              <a:lvl8pPr marL="3429000" indent="-228600" eaLnBrk="0" fontAlgn="base" hangingPunct="0">
                <a:spcBef>
                  <a:spcPct val="0"/>
                </a:spcBef>
                <a:spcAft>
                  <a:spcPct val="0"/>
                </a:spcAft>
                <a:defRPr kumimoji="1" sz="2000">
                  <a:solidFill>
                    <a:schemeClr val="tx1"/>
                  </a:solidFill>
                  <a:latin typeface="Times New Roman" charset="0"/>
                  <a:ea typeface="宋体" charset="0"/>
                </a:defRPr>
              </a:lvl8pPr>
              <a:lvl9pPr marL="3886200" indent="-228600" eaLnBrk="0" fontAlgn="base" hangingPunct="0">
                <a:spcBef>
                  <a:spcPct val="0"/>
                </a:spcBef>
                <a:spcAft>
                  <a:spcPct val="0"/>
                </a:spcAft>
                <a:defRPr kumimoji="1" sz="2000">
                  <a:solidFill>
                    <a:schemeClr val="tx1"/>
                  </a:solidFill>
                  <a:latin typeface="Times New Roman" charset="0"/>
                  <a:ea typeface="宋体" charset="0"/>
                </a:defRPr>
              </a:lvl9pPr>
            </a:lstStyle>
            <a:p>
              <a:pPr algn="ctr" eaLnBrk="1" hangingPunct="1"/>
              <a:r>
                <a:rPr lang="en-US" altLang="zh-CN" sz="2400" dirty="0">
                  <a:solidFill>
                    <a:srgbClr val="0000FF"/>
                  </a:solidFill>
                  <a:ea typeface="华文新魏" charset="0"/>
                  <a:cs typeface="华文新魏" charset="0"/>
                </a:rPr>
                <a:t>…</a:t>
              </a:r>
              <a:endParaRPr lang="en-US" altLang="zh-CN" sz="2400" dirty="0">
                <a:solidFill>
                  <a:srgbClr val="0000FF"/>
                </a:solidFill>
                <a:latin typeface="华文新魏" charset="0"/>
                <a:ea typeface="华文新魏" charset="0"/>
                <a:cs typeface="华文新魏" charset="0"/>
              </a:endParaRPr>
            </a:p>
          </p:txBody>
        </p:sp>
        <p:sp>
          <p:nvSpPr>
            <p:cNvPr id="21514" name="Text Box 35"/>
            <p:cNvSpPr txBox="1">
              <a:spLocks noChangeArrowheads="1"/>
            </p:cNvSpPr>
            <p:nvPr/>
          </p:nvSpPr>
          <p:spPr bwMode="auto">
            <a:xfrm>
              <a:off x="4619" y="1722"/>
              <a:ext cx="393" cy="801"/>
            </a:xfrm>
            <a:prstGeom prst="rect">
              <a:avLst/>
            </a:prstGeom>
            <a:solidFill>
              <a:srgbClr val="FFCC6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000">
                  <a:solidFill>
                    <a:schemeClr val="tx1"/>
                  </a:solidFill>
                  <a:latin typeface="Times New Roman" charset="0"/>
                  <a:ea typeface="宋体" charset="0"/>
                  <a:cs typeface="宋体" charset="0"/>
                </a:defRPr>
              </a:lvl1pPr>
              <a:lvl2pPr marL="742950" indent="-285750" eaLnBrk="0" hangingPunct="0">
                <a:defRPr kumimoji="1" sz="2000">
                  <a:solidFill>
                    <a:schemeClr val="tx1"/>
                  </a:solidFill>
                  <a:latin typeface="Times New Roman" charset="0"/>
                  <a:ea typeface="宋体" charset="0"/>
                </a:defRPr>
              </a:lvl2pPr>
              <a:lvl3pPr marL="1143000" indent="-228600" eaLnBrk="0" hangingPunct="0">
                <a:defRPr kumimoji="1" sz="2000">
                  <a:solidFill>
                    <a:schemeClr val="tx1"/>
                  </a:solidFill>
                  <a:latin typeface="Times New Roman" charset="0"/>
                  <a:ea typeface="宋体" charset="0"/>
                </a:defRPr>
              </a:lvl3pPr>
              <a:lvl4pPr marL="1600200" indent="-228600" eaLnBrk="0" hangingPunct="0">
                <a:defRPr kumimoji="1" sz="2000">
                  <a:solidFill>
                    <a:schemeClr val="tx1"/>
                  </a:solidFill>
                  <a:latin typeface="Times New Roman" charset="0"/>
                  <a:ea typeface="宋体" charset="0"/>
                </a:defRPr>
              </a:lvl4pPr>
              <a:lvl5pPr marL="2057400" indent="-228600" eaLnBrk="0" hangingPunct="0">
                <a:defRPr kumimoji="1" sz="2000">
                  <a:solidFill>
                    <a:schemeClr val="tx1"/>
                  </a:solidFill>
                  <a:latin typeface="Times New Roman" charset="0"/>
                  <a:ea typeface="宋体" charset="0"/>
                </a:defRPr>
              </a:lvl5pPr>
              <a:lvl6pPr marL="2514600" indent="-228600" eaLnBrk="0" fontAlgn="base" hangingPunct="0">
                <a:spcBef>
                  <a:spcPct val="0"/>
                </a:spcBef>
                <a:spcAft>
                  <a:spcPct val="0"/>
                </a:spcAft>
                <a:defRPr kumimoji="1" sz="2000">
                  <a:solidFill>
                    <a:schemeClr val="tx1"/>
                  </a:solidFill>
                  <a:latin typeface="Times New Roman" charset="0"/>
                  <a:ea typeface="宋体" charset="0"/>
                </a:defRPr>
              </a:lvl6pPr>
              <a:lvl7pPr marL="2971800" indent="-228600" eaLnBrk="0" fontAlgn="base" hangingPunct="0">
                <a:spcBef>
                  <a:spcPct val="0"/>
                </a:spcBef>
                <a:spcAft>
                  <a:spcPct val="0"/>
                </a:spcAft>
                <a:defRPr kumimoji="1" sz="2000">
                  <a:solidFill>
                    <a:schemeClr val="tx1"/>
                  </a:solidFill>
                  <a:latin typeface="Times New Roman" charset="0"/>
                  <a:ea typeface="宋体" charset="0"/>
                </a:defRPr>
              </a:lvl7pPr>
              <a:lvl8pPr marL="3429000" indent="-228600" eaLnBrk="0" fontAlgn="base" hangingPunct="0">
                <a:spcBef>
                  <a:spcPct val="0"/>
                </a:spcBef>
                <a:spcAft>
                  <a:spcPct val="0"/>
                </a:spcAft>
                <a:defRPr kumimoji="1" sz="2000">
                  <a:solidFill>
                    <a:schemeClr val="tx1"/>
                  </a:solidFill>
                  <a:latin typeface="Times New Roman" charset="0"/>
                  <a:ea typeface="宋体" charset="0"/>
                </a:defRPr>
              </a:lvl8pPr>
              <a:lvl9pPr marL="3886200" indent="-228600" eaLnBrk="0" fontAlgn="base" hangingPunct="0">
                <a:spcBef>
                  <a:spcPct val="0"/>
                </a:spcBef>
                <a:spcAft>
                  <a:spcPct val="0"/>
                </a:spcAft>
                <a:defRPr kumimoji="1" sz="2000">
                  <a:solidFill>
                    <a:schemeClr val="tx1"/>
                  </a:solidFill>
                  <a:latin typeface="Times New Roman" charset="0"/>
                  <a:ea typeface="宋体" charset="0"/>
                </a:defRPr>
              </a:lvl9pPr>
            </a:lstStyle>
            <a:p>
              <a:pPr eaLnBrk="1" hangingPunct="1"/>
              <a:r>
                <a:rPr lang="zh-CN" altLang="en-US" sz="2400">
                  <a:solidFill>
                    <a:srgbClr val="0000FF"/>
                  </a:solidFill>
                  <a:latin typeface="华文新魏" charset="0"/>
                  <a:ea typeface="华文新魏" charset="0"/>
                  <a:cs typeface="华文新魏" charset="0"/>
                </a:rPr>
                <a:t>用户态</a:t>
              </a:r>
            </a:p>
          </p:txBody>
        </p:sp>
        <p:sp>
          <p:nvSpPr>
            <p:cNvPr id="21515" name="Text Box 36"/>
            <p:cNvSpPr txBox="1">
              <a:spLocks noChangeArrowheads="1"/>
            </p:cNvSpPr>
            <p:nvPr/>
          </p:nvSpPr>
          <p:spPr bwMode="auto">
            <a:xfrm>
              <a:off x="4619" y="2614"/>
              <a:ext cx="393" cy="831"/>
            </a:xfrm>
            <a:prstGeom prst="rect">
              <a:avLst/>
            </a:pr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000">
                  <a:solidFill>
                    <a:schemeClr val="tx1"/>
                  </a:solidFill>
                  <a:latin typeface="Times New Roman" charset="0"/>
                  <a:ea typeface="宋体" charset="0"/>
                  <a:cs typeface="宋体" charset="0"/>
                </a:defRPr>
              </a:lvl1pPr>
              <a:lvl2pPr marL="742950" indent="-285750" eaLnBrk="0" hangingPunct="0">
                <a:defRPr kumimoji="1" sz="2000">
                  <a:solidFill>
                    <a:schemeClr val="tx1"/>
                  </a:solidFill>
                  <a:latin typeface="Times New Roman" charset="0"/>
                  <a:ea typeface="宋体" charset="0"/>
                </a:defRPr>
              </a:lvl2pPr>
              <a:lvl3pPr marL="1143000" indent="-228600" eaLnBrk="0" hangingPunct="0">
                <a:defRPr kumimoji="1" sz="2000">
                  <a:solidFill>
                    <a:schemeClr val="tx1"/>
                  </a:solidFill>
                  <a:latin typeface="Times New Roman" charset="0"/>
                  <a:ea typeface="宋体" charset="0"/>
                </a:defRPr>
              </a:lvl3pPr>
              <a:lvl4pPr marL="1600200" indent="-228600" eaLnBrk="0" hangingPunct="0">
                <a:defRPr kumimoji="1" sz="2000">
                  <a:solidFill>
                    <a:schemeClr val="tx1"/>
                  </a:solidFill>
                  <a:latin typeface="Times New Roman" charset="0"/>
                  <a:ea typeface="宋体" charset="0"/>
                </a:defRPr>
              </a:lvl4pPr>
              <a:lvl5pPr marL="2057400" indent="-228600" eaLnBrk="0" hangingPunct="0">
                <a:defRPr kumimoji="1" sz="2000">
                  <a:solidFill>
                    <a:schemeClr val="tx1"/>
                  </a:solidFill>
                  <a:latin typeface="Times New Roman" charset="0"/>
                  <a:ea typeface="宋体" charset="0"/>
                </a:defRPr>
              </a:lvl5pPr>
              <a:lvl6pPr marL="2514600" indent="-228600" eaLnBrk="0" fontAlgn="base" hangingPunct="0">
                <a:spcBef>
                  <a:spcPct val="0"/>
                </a:spcBef>
                <a:spcAft>
                  <a:spcPct val="0"/>
                </a:spcAft>
                <a:defRPr kumimoji="1" sz="2000">
                  <a:solidFill>
                    <a:schemeClr val="tx1"/>
                  </a:solidFill>
                  <a:latin typeface="Times New Roman" charset="0"/>
                  <a:ea typeface="宋体" charset="0"/>
                </a:defRPr>
              </a:lvl6pPr>
              <a:lvl7pPr marL="2971800" indent="-228600" eaLnBrk="0" fontAlgn="base" hangingPunct="0">
                <a:spcBef>
                  <a:spcPct val="0"/>
                </a:spcBef>
                <a:spcAft>
                  <a:spcPct val="0"/>
                </a:spcAft>
                <a:defRPr kumimoji="1" sz="2000">
                  <a:solidFill>
                    <a:schemeClr val="tx1"/>
                  </a:solidFill>
                  <a:latin typeface="Times New Roman" charset="0"/>
                  <a:ea typeface="宋体" charset="0"/>
                </a:defRPr>
              </a:lvl7pPr>
              <a:lvl8pPr marL="3429000" indent="-228600" eaLnBrk="0" fontAlgn="base" hangingPunct="0">
                <a:spcBef>
                  <a:spcPct val="0"/>
                </a:spcBef>
                <a:spcAft>
                  <a:spcPct val="0"/>
                </a:spcAft>
                <a:defRPr kumimoji="1" sz="2000">
                  <a:solidFill>
                    <a:schemeClr val="tx1"/>
                  </a:solidFill>
                  <a:latin typeface="Times New Roman" charset="0"/>
                  <a:ea typeface="宋体" charset="0"/>
                </a:defRPr>
              </a:lvl8pPr>
              <a:lvl9pPr marL="3886200" indent="-228600" eaLnBrk="0" fontAlgn="base" hangingPunct="0">
                <a:spcBef>
                  <a:spcPct val="0"/>
                </a:spcBef>
                <a:spcAft>
                  <a:spcPct val="0"/>
                </a:spcAft>
                <a:defRPr kumimoji="1" sz="2000">
                  <a:solidFill>
                    <a:schemeClr val="tx1"/>
                  </a:solidFill>
                  <a:latin typeface="Times New Roman" charset="0"/>
                  <a:ea typeface="宋体" charset="0"/>
                </a:defRPr>
              </a:lvl9pPr>
            </a:lstStyle>
            <a:p>
              <a:pPr eaLnBrk="1" hangingPunct="1"/>
              <a:r>
                <a:rPr lang="zh-CN" altLang="en-US" sz="2400">
                  <a:solidFill>
                    <a:srgbClr val="FF0000"/>
                  </a:solidFill>
                  <a:latin typeface="华文新魏" charset="0"/>
                  <a:ea typeface="华文新魏" charset="0"/>
                  <a:cs typeface="华文新魏" charset="0"/>
                </a:rPr>
                <a:t>核心态</a:t>
              </a:r>
            </a:p>
          </p:txBody>
        </p:sp>
        <p:sp>
          <p:nvSpPr>
            <p:cNvPr id="68645" name="Text Box 37"/>
            <p:cNvSpPr txBox="1">
              <a:spLocks noChangeArrowheads="1"/>
            </p:cNvSpPr>
            <p:nvPr/>
          </p:nvSpPr>
          <p:spPr bwMode="auto">
            <a:xfrm>
              <a:off x="1337" y="1402"/>
              <a:ext cx="424" cy="1196"/>
            </a:xfrm>
            <a:prstGeom prst="rect">
              <a:avLst/>
            </a:prstGeom>
            <a:solidFill>
              <a:srgbClr val="FFCC66"/>
            </a:solidFill>
            <a:ln w="19050">
              <a:solidFill>
                <a:srgbClr val="000000"/>
              </a:solidFill>
              <a:miter lim="800000"/>
              <a:headEnd/>
              <a:tailEnd/>
            </a:ln>
            <a:effectLst>
              <a:outerShdw dist="107763" dir="18900000" algn="ctr" rotWithShape="0">
                <a:srgbClr val="808080">
                  <a:alpha val="50000"/>
                </a:srgbClr>
              </a:outerShdw>
            </a:effectLst>
          </p:spPr>
          <p:txBody>
            <a:bodyPr tIns="72000" bIns="72000"/>
            <a:lstStyle>
              <a:lvl1pPr eaLnBrk="0" hangingPunct="0">
                <a:defRPr kumimoji="1" sz="2000">
                  <a:solidFill>
                    <a:schemeClr val="tx1"/>
                  </a:solidFill>
                  <a:latin typeface="Times New Roman" charset="0"/>
                  <a:ea typeface="宋体" charset="0"/>
                  <a:cs typeface="宋体" charset="0"/>
                </a:defRPr>
              </a:lvl1pPr>
              <a:lvl2pPr marL="742950" indent="-285750" eaLnBrk="0" hangingPunct="0">
                <a:defRPr kumimoji="1" sz="2000">
                  <a:solidFill>
                    <a:schemeClr val="tx1"/>
                  </a:solidFill>
                  <a:latin typeface="Times New Roman" charset="0"/>
                  <a:ea typeface="宋体" charset="0"/>
                </a:defRPr>
              </a:lvl2pPr>
              <a:lvl3pPr marL="1143000" indent="-228600" eaLnBrk="0" hangingPunct="0">
                <a:defRPr kumimoji="1" sz="2000">
                  <a:solidFill>
                    <a:schemeClr val="tx1"/>
                  </a:solidFill>
                  <a:latin typeface="Times New Roman" charset="0"/>
                  <a:ea typeface="宋体" charset="0"/>
                </a:defRPr>
              </a:lvl3pPr>
              <a:lvl4pPr marL="1600200" indent="-228600" eaLnBrk="0" hangingPunct="0">
                <a:defRPr kumimoji="1" sz="2000">
                  <a:solidFill>
                    <a:schemeClr val="tx1"/>
                  </a:solidFill>
                  <a:latin typeface="Times New Roman" charset="0"/>
                  <a:ea typeface="宋体" charset="0"/>
                </a:defRPr>
              </a:lvl4pPr>
              <a:lvl5pPr marL="2057400" indent="-228600" eaLnBrk="0" hangingPunct="0">
                <a:defRPr kumimoji="1" sz="2000">
                  <a:solidFill>
                    <a:schemeClr val="tx1"/>
                  </a:solidFill>
                  <a:latin typeface="Times New Roman" charset="0"/>
                  <a:ea typeface="宋体" charset="0"/>
                </a:defRPr>
              </a:lvl5pPr>
              <a:lvl6pPr marL="2514600" indent="-228600" eaLnBrk="0" fontAlgn="base" hangingPunct="0">
                <a:spcBef>
                  <a:spcPct val="0"/>
                </a:spcBef>
                <a:spcAft>
                  <a:spcPct val="0"/>
                </a:spcAft>
                <a:defRPr kumimoji="1" sz="2000">
                  <a:solidFill>
                    <a:schemeClr val="tx1"/>
                  </a:solidFill>
                  <a:latin typeface="Times New Roman" charset="0"/>
                  <a:ea typeface="宋体" charset="0"/>
                </a:defRPr>
              </a:lvl6pPr>
              <a:lvl7pPr marL="2971800" indent="-228600" eaLnBrk="0" fontAlgn="base" hangingPunct="0">
                <a:spcBef>
                  <a:spcPct val="0"/>
                </a:spcBef>
                <a:spcAft>
                  <a:spcPct val="0"/>
                </a:spcAft>
                <a:defRPr kumimoji="1" sz="2000">
                  <a:solidFill>
                    <a:schemeClr val="tx1"/>
                  </a:solidFill>
                  <a:latin typeface="Times New Roman" charset="0"/>
                  <a:ea typeface="宋体" charset="0"/>
                </a:defRPr>
              </a:lvl7pPr>
              <a:lvl8pPr marL="3429000" indent="-228600" eaLnBrk="0" fontAlgn="base" hangingPunct="0">
                <a:spcBef>
                  <a:spcPct val="0"/>
                </a:spcBef>
                <a:spcAft>
                  <a:spcPct val="0"/>
                </a:spcAft>
                <a:defRPr kumimoji="1" sz="2000">
                  <a:solidFill>
                    <a:schemeClr val="tx1"/>
                  </a:solidFill>
                  <a:latin typeface="Times New Roman" charset="0"/>
                  <a:ea typeface="宋体" charset="0"/>
                </a:defRPr>
              </a:lvl8pPr>
              <a:lvl9pPr marL="3886200" indent="-228600" eaLnBrk="0" fontAlgn="base" hangingPunct="0">
                <a:spcBef>
                  <a:spcPct val="0"/>
                </a:spcBef>
                <a:spcAft>
                  <a:spcPct val="0"/>
                </a:spcAft>
                <a:defRPr kumimoji="1" sz="2000">
                  <a:solidFill>
                    <a:schemeClr val="tx1"/>
                  </a:solidFill>
                  <a:latin typeface="Times New Roman" charset="0"/>
                  <a:ea typeface="宋体" charset="0"/>
                </a:defRPr>
              </a:lvl9pPr>
            </a:lstStyle>
            <a:p>
              <a:pPr eaLnBrk="1" hangingPunct="1"/>
              <a:r>
                <a:rPr lang="zh-CN" altLang="en-US" sz="2400">
                  <a:solidFill>
                    <a:srgbClr val="0000FF"/>
                  </a:solidFill>
                  <a:latin typeface="华文新魏" charset="0"/>
                  <a:ea typeface="华文新魏" charset="0"/>
                  <a:cs typeface="华文新魏" charset="0"/>
                </a:rPr>
                <a:t>应用</a:t>
              </a:r>
            </a:p>
            <a:p>
              <a:pPr eaLnBrk="1" hangingPunct="1"/>
              <a:r>
                <a:rPr lang="zh-CN" altLang="en-US" sz="2400">
                  <a:solidFill>
                    <a:srgbClr val="0000FF"/>
                  </a:solidFill>
                  <a:latin typeface="华文新魏" charset="0"/>
                  <a:ea typeface="华文新魏" charset="0"/>
                  <a:cs typeface="华文新魏" charset="0"/>
                </a:rPr>
                <a:t>进程</a:t>
              </a:r>
            </a:p>
          </p:txBody>
        </p:sp>
        <p:sp>
          <p:nvSpPr>
            <p:cNvPr id="68646" name="Text Box 38"/>
            <p:cNvSpPr txBox="1">
              <a:spLocks noChangeArrowheads="1"/>
            </p:cNvSpPr>
            <p:nvPr/>
          </p:nvSpPr>
          <p:spPr bwMode="auto">
            <a:xfrm>
              <a:off x="3243" y="1402"/>
              <a:ext cx="317" cy="1196"/>
            </a:xfrm>
            <a:prstGeom prst="rect">
              <a:avLst/>
            </a:prstGeom>
            <a:solidFill>
              <a:srgbClr val="FFCC66"/>
            </a:solidFill>
            <a:ln w="19050">
              <a:solidFill>
                <a:srgbClr val="000000"/>
              </a:solidFill>
              <a:miter lim="800000"/>
              <a:headEnd/>
              <a:tailEnd/>
            </a:ln>
            <a:effectLst>
              <a:outerShdw dist="107763" dir="18900000" algn="ctr" rotWithShape="0">
                <a:srgbClr val="808080">
                  <a:alpha val="50000"/>
                </a:srgbClr>
              </a:outerShdw>
            </a:effectLst>
          </p:spPr>
          <p:txBody>
            <a:bodyPr lIns="0" tIns="72000" rIns="0" bIns="72000"/>
            <a:lstStyle/>
            <a:p>
              <a:pPr>
                <a:defRPr/>
              </a:pPr>
              <a:r>
                <a:rPr lang="zh-CN" altLang="en-US" sz="2400" dirty="0">
                  <a:solidFill>
                    <a:srgbClr val="0000FF"/>
                  </a:solidFill>
                  <a:latin typeface="华文新魏" pitchFamily="2" charset="-122"/>
                  <a:ea typeface="华文新魏" pitchFamily="2" charset="-122"/>
                </a:rPr>
                <a:t>服务例程</a:t>
              </a:r>
              <a:endParaRPr lang="zh-CN" altLang="en-US" sz="2400" baseline="-25000" dirty="0">
                <a:solidFill>
                  <a:srgbClr val="0000FF"/>
                </a:solidFill>
                <a:latin typeface="华文新魏" pitchFamily="2" charset="-122"/>
                <a:ea typeface="华文新魏" pitchFamily="2" charset="-122"/>
              </a:endParaRPr>
            </a:p>
            <a:p>
              <a:pPr>
                <a:defRPr/>
              </a:pPr>
              <a:endParaRPr lang="en-US" altLang="zh-CN" sz="2400" dirty="0">
                <a:solidFill>
                  <a:srgbClr val="0000FF"/>
                </a:solidFill>
                <a:latin typeface="华文新魏" pitchFamily="2" charset="-122"/>
                <a:ea typeface="华文新魏" pitchFamily="2" charset="-122"/>
                <a:cs typeface="+mn-cs"/>
              </a:endParaRPr>
            </a:p>
          </p:txBody>
        </p:sp>
        <p:sp>
          <p:nvSpPr>
            <p:cNvPr id="68647" name="Text Box 39"/>
            <p:cNvSpPr txBox="1">
              <a:spLocks noChangeArrowheads="1"/>
            </p:cNvSpPr>
            <p:nvPr/>
          </p:nvSpPr>
          <p:spPr bwMode="auto">
            <a:xfrm>
              <a:off x="2184" y="1402"/>
              <a:ext cx="424" cy="1196"/>
            </a:xfrm>
            <a:prstGeom prst="rect">
              <a:avLst/>
            </a:prstGeom>
            <a:solidFill>
              <a:srgbClr val="FFCC66"/>
            </a:solidFill>
            <a:ln w="19050">
              <a:solidFill>
                <a:srgbClr val="000000"/>
              </a:solidFill>
              <a:miter lim="800000"/>
              <a:headEnd/>
              <a:tailEnd/>
            </a:ln>
            <a:effectLst>
              <a:outerShdw dist="107763" dir="18900000" algn="ctr" rotWithShape="0">
                <a:srgbClr val="808080">
                  <a:alpha val="50000"/>
                </a:srgbClr>
              </a:outerShdw>
            </a:effectLst>
          </p:spPr>
          <p:txBody>
            <a:bodyPr tIns="72000" bIns="72000"/>
            <a:lstStyle>
              <a:lvl1pPr eaLnBrk="0" hangingPunct="0">
                <a:defRPr kumimoji="1" sz="2000">
                  <a:solidFill>
                    <a:schemeClr val="tx1"/>
                  </a:solidFill>
                  <a:latin typeface="Times New Roman" charset="0"/>
                  <a:ea typeface="宋体" charset="0"/>
                  <a:cs typeface="宋体" charset="0"/>
                </a:defRPr>
              </a:lvl1pPr>
              <a:lvl2pPr marL="742950" indent="-285750" eaLnBrk="0" hangingPunct="0">
                <a:defRPr kumimoji="1" sz="2000">
                  <a:solidFill>
                    <a:schemeClr val="tx1"/>
                  </a:solidFill>
                  <a:latin typeface="Times New Roman" charset="0"/>
                  <a:ea typeface="宋体" charset="0"/>
                </a:defRPr>
              </a:lvl2pPr>
              <a:lvl3pPr marL="1143000" indent="-228600" eaLnBrk="0" hangingPunct="0">
                <a:defRPr kumimoji="1" sz="2000">
                  <a:solidFill>
                    <a:schemeClr val="tx1"/>
                  </a:solidFill>
                  <a:latin typeface="Times New Roman" charset="0"/>
                  <a:ea typeface="宋体" charset="0"/>
                </a:defRPr>
              </a:lvl3pPr>
              <a:lvl4pPr marL="1600200" indent="-228600" eaLnBrk="0" hangingPunct="0">
                <a:defRPr kumimoji="1" sz="2000">
                  <a:solidFill>
                    <a:schemeClr val="tx1"/>
                  </a:solidFill>
                  <a:latin typeface="Times New Roman" charset="0"/>
                  <a:ea typeface="宋体" charset="0"/>
                </a:defRPr>
              </a:lvl4pPr>
              <a:lvl5pPr marL="2057400" indent="-228600" eaLnBrk="0" hangingPunct="0">
                <a:defRPr kumimoji="1" sz="2000">
                  <a:solidFill>
                    <a:schemeClr val="tx1"/>
                  </a:solidFill>
                  <a:latin typeface="Times New Roman" charset="0"/>
                  <a:ea typeface="宋体" charset="0"/>
                </a:defRPr>
              </a:lvl5pPr>
              <a:lvl6pPr marL="2514600" indent="-228600" eaLnBrk="0" fontAlgn="base" hangingPunct="0">
                <a:spcBef>
                  <a:spcPct val="0"/>
                </a:spcBef>
                <a:spcAft>
                  <a:spcPct val="0"/>
                </a:spcAft>
                <a:defRPr kumimoji="1" sz="2000">
                  <a:solidFill>
                    <a:schemeClr val="tx1"/>
                  </a:solidFill>
                  <a:latin typeface="Times New Roman" charset="0"/>
                  <a:ea typeface="宋体" charset="0"/>
                </a:defRPr>
              </a:lvl6pPr>
              <a:lvl7pPr marL="2971800" indent="-228600" eaLnBrk="0" fontAlgn="base" hangingPunct="0">
                <a:spcBef>
                  <a:spcPct val="0"/>
                </a:spcBef>
                <a:spcAft>
                  <a:spcPct val="0"/>
                </a:spcAft>
                <a:defRPr kumimoji="1" sz="2000">
                  <a:solidFill>
                    <a:schemeClr val="tx1"/>
                  </a:solidFill>
                  <a:latin typeface="Times New Roman" charset="0"/>
                  <a:ea typeface="宋体" charset="0"/>
                </a:defRPr>
              </a:lvl7pPr>
              <a:lvl8pPr marL="3429000" indent="-228600" eaLnBrk="0" fontAlgn="base" hangingPunct="0">
                <a:spcBef>
                  <a:spcPct val="0"/>
                </a:spcBef>
                <a:spcAft>
                  <a:spcPct val="0"/>
                </a:spcAft>
                <a:defRPr kumimoji="1" sz="2000">
                  <a:solidFill>
                    <a:schemeClr val="tx1"/>
                  </a:solidFill>
                  <a:latin typeface="Times New Roman" charset="0"/>
                  <a:ea typeface="宋体" charset="0"/>
                </a:defRPr>
              </a:lvl8pPr>
              <a:lvl9pPr marL="3886200" indent="-228600" eaLnBrk="0" fontAlgn="base" hangingPunct="0">
                <a:spcBef>
                  <a:spcPct val="0"/>
                </a:spcBef>
                <a:spcAft>
                  <a:spcPct val="0"/>
                </a:spcAft>
                <a:defRPr kumimoji="1" sz="2000">
                  <a:solidFill>
                    <a:schemeClr val="tx1"/>
                  </a:solidFill>
                  <a:latin typeface="Times New Roman" charset="0"/>
                  <a:ea typeface="宋体" charset="0"/>
                </a:defRPr>
              </a:lvl9pPr>
            </a:lstStyle>
            <a:p>
              <a:pPr eaLnBrk="1" hangingPunct="1"/>
              <a:r>
                <a:rPr lang="zh-CN" altLang="en-US" sz="2400">
                  <a:solidFill>
                    <a:srgbClr val="0000FF"/>
                  </a:solidFill>
                  <a:latin typeface="华文新魏" charset="0"/>
                  <a:ea typeface="华文新魏" charset="0"/>
                  <a:cs typeface="华文新魏" charset="0"/>
                </a:rPr>
                <a:t>应用</a:t>
              </a:r>
            </a:p>
            <a:p>
              <a:pPr eaLnBrk="1" hangingPunct="1"/>
              <a:r>
                <a:rPr lang="zh-CN" altLang="en-US" sz="2400">
                  <a:solidFill>
                    <a:srgbClr val="0000FF"/>
                  </a:solidFill>
                  <a:latin typeface="华文新魏" charset="0"/>
                  <a:ea typeface="华文新魏" charset="0"/>
                  <a:cs typeface="华文新魏" charset="0"/>
                </a:rPr>
                <a:t>进程</a:t>
              </a:r>
            </a:p>
          </p:txBody>
        </p:sp>
        <p:sp>
          <p:nvSpPr>
            <p:cNvPr id="68648" name="Text Box 40"/>
            <p:cNvSpPr txBox="1">
              <a:spLocks noChangeArrowheads="1"/>
            </p:cNvSpPr>
            <p:nvPr/>
          </p:nvSpPr>
          <p:spPr bwMode="auto">
            <a:xfrm>
              <a:off x="4195" y="1402"/>
              <a:ext cx="318" cy="1196"/>
            </a:xfrm>
            <a:prstGeom prst="rect">
              <a:avLst/>
            </a:prstGeom>
            <a:solidFill>
              <a:srgbClr val="FFCC66"/>
            </a:solidFill>
            <a:ln w="19050">
              <a:solidFill>
                <a:srgbClr val="000000"/>
              </a:solidFill>
              <a:miter lim="800000"/>
              <a:headEnd/>
              <a:tailEnd/>
            </a:ln>
            <a:effectLst>
              <a:outerShdw dist="107763" dir="18900000" algn="ctr" rotWithShape="0">
                <a:srgbClr val="808080">
                  <a:alpha val="50000"/>
                </a:srgbClr>
              </a:outerShdw>
            </a:effectLst>
          </p:spPr>
          <p:txBody>
            <a:bodyPr lIns="0" tIns="72000" rIns="0" bIns="72000"/>
            <a:lstStyle/>
            <a:p>
              <a:pPr>
                <a:defRPr/>
              </a:pPr>
              <a:r>
                <a:rPr lang="zh-CN" altLang="en-US" sz="2400" dirty="0">
                  <a:solidFill>
                    <a:srgbClr val="0000FF"/>
                  </a:solidFill>
                  <a:latin typeface="华文新魏" pitchFamily="2" charset="-122"/>
                  <a:ea typeface="华文新魏" pitchFamily="2" charset="-122"/>
                </a:rPr>
                <a:t>服务例程</a:t>
              </a:r>
              <a:endParaRPr lang="zh-CN" altLang="en-US" sz="2400" baseline="-25000" dirty="0">
                <a:solidFill>
                  <a:srgbClr val="0000FF"/>
                </a:solidFill>
                <a:latin typeface="华文新魏" pitchFamily="2" charset="-122"/>
                <a:ea typeface="华文新魏" pitchFamily="2" charset="-122"/>
              </a:endParaRPr>
            </a:p>
            <a:p>
              <a:pPr>
                <a:defRPr/>
              </a:pPr>
              <a:endParaRPr lang="en-US" altLang="zh-CN" sz="2400" dirty="0">
                <a:solidFill>
                  <a:srgbClr val="0000FF"/>
                </a:solidFill>
                <a:latin typeface="华文新魏" pitchFamily="2" charset="-122"/>
                <a:ea typeface="华文新魏" pitchFamily="2" charset="-122"/>
                <a:cs typeface="+mn-cs"/>
              </a:endParaRPr>
            </a:p>
          </p:txBody>
        </p:sp>
        <p:sp>
          <p:nvSpPr>
            <p:cNvPr id="21520" name="Line 41"/>
            <p:cNvSpPr>
              <a:spLocks noChangeShapeType="1"/>
            </p:cNvSpPr>
            <p:nvPr/>
          </p:nvSpPr>
          <p:spPr bwMode="auto">
            <a:xfrm>
              <a:off x="808" y="2598"/>
              <a:ext cx="4234"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2400"/>
            </a:p>
          </p:txBody>
        </p:sp>
      </p:grpSp>
      <p:sp>
        <p:nvSpPr>
          <p:cNvPr id="2" name="标题 1"/>
          <p:cNvSpPr>
            <a:spLocks noGrp="1"/>
          </p:cNvSpPr>
          <p:nvPr>
            <p:ph type="title"/>
          </p:nvPr>
        </p:nvSpPr>
        <p:spPr/>
        <p:txBody>
          <a:bodyPr/>
          <a:lstStyle/>
          <a:p>
            <a:r>
              <a:rPr kumimoji="1" lang="zh-CN" altLang="en-US" dirty="0"/>
              <a:t>操作系统运行模型</a:t>
            </a:r>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pPr>
                <a:defRPr/>
              </a:pPr>
              <a:t>51</a:t>
            </a:fld>
            <a:endParaRPr lang="en-US" altLang="zh-CN"/>
          </a:p>
        </p:txBody>
      </p:sp>
    </p:spTree>
    <p:extLst>
      <p:ext uri="{BB962C8B-B14F-4D97-AF65-F5344CB8AC3E}">
        <p14:creationId xmlns:p14="http://schemas.microsoft.com/office/powerpoint/2010/main" val="20019918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pPr>
                <a:defRPr/>
              </a:pPr>
              <a:t>52</a:t>
            </a:fld>
            <a:endParaRPr lang="en-US" altLang="zh-CN"/>
          </a:p>
        </p:txBody>
      </p:sp>
      <p:sp>
        <p:nvSpPr>
          <p:cNvPr id="6" name="标题 5">
            <a:extLst>
              <a:ext uri="{FF2B5EF4-FFF2-40B4-BE49-F238E27FC236}">
                <a16:creationId xmlns:a16="http://schemas.microsoft.com/office/drawing/2014/main" id="{DBE942EF-F40B-ED49-B6C8-78FB288FD29B}"/>
              </a:ext>
            </a:extLst>
          </p:cNvPr>
          <p:cNvSpPr>
            <a:spLocks noGrp="1"/>
          </p:cNvSpPr>
          <p:nvPr>
            <p:ph type="title"/>
          </p:nvPr>
        </p:nvSpPr>
        <p:spPr/>
        <p:txBody>
          <a:bodyPr/>
          <a:lstStyle/>
          <a:p>
            <a:r>
              <a:rPr lang="zh-CN" altLang="en-US" dirty="0"/>
              <a:t>操作系统运行机制（</a:t>
            </a:r>
            <a:r>
              <a:rPr lang="en-US" altLang="zh-CN" dirty="0"/>
              <a:t>Linux</a:t>
            </a:r>
            <a:r>
              <a:rPr lang="zh-CN" altLang="en-US" dirty="0"/>
              <a:t>为例）</a:t>
            </a:r>
          </a:p>
        </p:txBody>
      </p:sp>
      <p:sp>
        <p:nvSpPr>
          <p:cNvPr id="39" name="Text Box 4">
            <a:extLst>
              <a:ext uri="{FF2B5EF4-FFF2-40B4-BE49-F238E27FC236}">
                <a16:creationId xmlns:a16="http://schemas.microsoft.com/office/drawing/2014/main" id="{8A67EF14-EA66-344B-BD25-3994C66E07B6}"/>
              </a:ext>
            </a:extLst>
          </p:cNvPr>
          <p:cNvSpPr txBox="1">
            <a:spLocks noChangeArrowheads="1"/>
          </p:cNvSpPr>
          <p:nvPr/>
        </p:nvSpPr>
        <p:spPr bwMode="auto">
          <a:xfrm>
            <a:off x="610989" y="1612920"/>
            <a:ext cx="2879725" cy="396875"/>
          </a:xfrm>
          <a:prstGeom prst="rect">
            <a:avLst/>
          </a:prstGeom>
          <a:noFill/>
          <a:ln w="12700">
            <a:noFill/>
            <a:miter lim="800000"/>
            <a:headEnd/>
            <a:tailEnd/>
          </a:ln>
          <a:effectLst/>
        </p:spPr>
        <p:txBody>
          <a:bodyPr>
            <a:spAutoFit/>
          </a:bodyPr>
          <a:lstStyle/>
          <a:p>
            <a:pPr>
              <a:spcBef>
                <a:spcPct val="50000"/>
              </a:spcBef>
              <a:buClrTx/>
              <a:buFontTx/>
              <a:buNone/>
            </a:pPr>
            <a:r>
              <a:rPr kumimoji="0" lang="zh-CN" altLang="en-US" sz="2000" b="1" dirty="0">
                <a:solidFill>
                  <a:srgbClr val="7030A0"/>
                </a:solidFill>
                <a:effectLst/>
                <a:latin typeface="STXinwei" panose="02010800040101010101" pitchFamily="2" charset="-122"/>
                <a:ea typeface="STXinwei" panose="02010800040101010101" pitchFamily="2" charset="-122"/>
              </a:rPr>
              <a:t>在控制台下输入</a:t>
            </a:r>
            <a:r>
              <a:rPr kumimoji="0" lang="en-US" altLang="zh-CN" sz="2000" b="1" dirty="0" err="1">
                <a:solidFill>
                  <a:srgbClr val="FF0000"/>
                </a:solidFill>
                <a:effectLst/>
                <a:latin typeface="STXinwei" panose="02010800040101010101" pitchFamily="2" charset="-122"/>
                <a:ea typeface="STXinwei" panose="02010800040101010101" pitchFamily="2" charset="-122"/>
              </a:rPr>
              <a:t>ls</a:t>
            </a:r>
            <a:r>
              <a:rPr kumimoji="0" lang="zh-CN" altLang="en-US" sz="2000" b="1" dirty="0">
                <a:solidFill>
                  <a:srgbClr val="7030A0"/>
                </a:solidFill>
                <a:effectLst/>
                <a:latin typeface="STXinwei" panose="02010800040101010101" pitchFamily="2" charset="-122"/>
                <a:ea typeface="STXinwei" panose="02010800040101010101" pitchFamily="2" charset="-122"/>
              </a:rPr>
              <a:t>命令</a:t>
            </a:r>
          </a:p>
        </p:txBody>
      </p:sp>
      <p:sp>
        <p:nvSpPr>
          <p:cNvPr id="40" name="Line 5">
            <a:extLst>
              <a:ext uri="{FF2B5EF4-FFF2-40B4-BE49-F238E27FC236}">
                <a16:creationId xmlns:a16="http://schemas.microsoft.com/office/drawing/2014/main" id="{A5893FC6-3D49-C241-9A02-B1255A6676A0}"/>
              </a:ext>
            </a:extLst>
          </p:cNvPr>
          <p:cNvSpPr>
            <a:spLocks noChangeShapeType="1"/>
          </p:cNvSpPr>
          <p:nvPr/>
        </p:nvSpPr>
        <p:spPr bwMode="auto">
          <a:xfrm>
            <a:off x="1979712" y="1988840"/>
            <a:ext cx="0" cy="215900"/>
          </a:xfrm>
          <a:prstGeom prst="line">
            <a:avLst/>
          </a:prstGeom>
          <a:noFill/>
          <a:ln w="28575">
            <a:solidFill>
              <a:schemeClr val="tx2"/>
            </a:solidFill>
            <a:round/>
            <a:headEnd/>
            <a:tailEnd type="triangle" w="med" len="med"/>
          </a:ln>
          <a:effectLst/>
        </p:spPr>
        <p:txBody>
          <a:bodyPr/>
          <a:lstStyle/>
          <a:p>
            <a:endParaRPr lang="zh-CN" altLang="en-US">
              <a:latin typeface="STXinwei" panose="02010800040101010101" pitchFamily="2" charset="-122"/>
              <a:ea typeface="STXinwei" panose="02010800040101010101" pitchFamily="2" charset="-122"/>
            </a:endParaRPr>
          </a:p>
        </p:txBody>
      </p:sp>
      <p:sp>
        <p:nvSpPr>
          <p:cNvPr id="41" name="Text Box 6">
            <a:extLst>
              <a:ext uri="{FF2B5EF4-FFF2-40B4-BE49-F238E27FC236}">
                <a16:creationId xmlns:a16="http://schemas.microsoft.com/office/drawing/2014/main" id="{F99D662E-1E5E-0846-9D20-ACBDD32CF684}"/>
              </a:ext>
            </a:extLst>
          </p:cNvPr>
          <p:cNvSpPr txBox="1">
            <a:spLocks noChangeArrowheads="1"/>
          </p:cNvSpPr>
          <p:nvPr/>
        </p:nvSpPr>
        <p:spPr bwMode="auto">
          <a:xfrm>
            <a:off x="610989" y="2117745"/>
            <a:ext cx="2808288" cy="701675"/>
          </a:xfrm>
          <a:prstGeom prst="rect">
            <a:avLst/>
          </a:prstGeom>
          <a:noFill/>
          <a:ln w="9525">
            <a:noFill/>
            <a:miter lim="800000"/>
            <a:headEnd/>
            <a:tailEnd/>
          </a:ln>
          <a:effectLst/>
        </p:spPr>
        <p:txBody>
          <a:bodyPr>
            <a:spAutoFit/>
          </a:bodyPr>
          <a:lstStyle/>
          <a:p>
            <a:pPr>
              <a:spcBef>
                <a:spcPct val="50000"/>
              </a:spcBef>
              <a:buClrTx/>
              <a:buFontTx/>
              <a:buNone/>
            </a:pPr>
            <a:r>
              <a:rPr kumimoji="0" lang="en-US" altLang="zh-CN" sz="2000" b="1" dirty="0">
                <a:solidFill>
                  <a:srgbClr val="7030A0"/>
                </a:solidFill>
                <a:effectLst/>
                <a:latin typeface="STXinwei" panose="02010800040101010101" pitchFamily="2" charset="-122"/>
                <a:ea typeface="STXinwei" panose="02010800040101010101" pitchFamily="2" charset="-122"/>
              </a:rPr>
              <a:t>Shell</a:t>
            </a:r>
            <a:r>
              <a:rPr kumimoji="0" lang="zh-CN" altLang="en-US" sz="2000" b="1" dirty="0">
                <a:solidFill>
                  <a:srgbClr val="7030A0"/>
                </a:solidFill>
                <a:effectLst/>
                <a:latin typeface="STXinwei" panose="02010800040101010101" pitchFamily="2" charset="-122"/>
                <a:ea typeface="STXinwei" panose="02010800040101010101" pitchFamily="2" charset="-122"/>
              </a:rPr>
              <a:t>程序</a:t>
            </a:r>
            <a:r>
              <a:rPr kumimoji="0" lang="zh-CN" altLang="en-US" sz="2000" b="1" dirty="0">
                <a:solidFill>
                  <a:srgbClr val="FF0000"/>
                </a:solidFill>
                <a:effectLst/>
                <a:latin typeface="STXinwei" panose="02010800040101010101" pitchFamily="2" charset="-122"/>
                <a:ea typeface="STXinwei" panose="02010800040101010101" pitchFamily="2" charset="-122"/>
              </a:rPr>
              <a:t>分析输入参数</a:t>
            </a:r>
            <a:r>
              <a:rPr kumimoji="0" lang="zh-CN" altLang="en-US" sz="2000" b="1" dirty="0">
                <a:solidFill>
                  <a:srgbClr val="00CC00"/>
                </a:solidFill>
                <a:effectLst/>
                <a:latin typeface="STXinwei" panose="02010800040101010101" pitchFamily="2" charset="-122"/>
                <a:ea typeface="STXinwei" panose="02010800040101010101" pitchFamily="2" charset="-122"/>
              </a:rPr>
              <a:t>，</a:t>
            </a:r>
            <a:r>
              <a:rPr kumimoji="0" lang="zh-CN" altLang="en-US" sz="2000" b="1" dirty="0">
                <a:solidFill>
                  <a:srgbClr val="7030A0"/>
                </a:solidFill>
                <a:effectLst/>
                <a:latin typeface="STXinwei" panose="02010800040101010101" pitchFamily="2" charset="-122"/>
                <a:ea typeface="STXinwei" panose="02010800040101010101" pitchFamily="2" charset="-122"/>
              </a:rPr>
              <a:t>确定这是</a:t>
            </a:r>
            <a:r>
              <a:rPr kumimoji="0" lang="en-US" altLang="zh-CN" sz="2000" b="1" dirty="0" err="1">
                <a:solidFill>
                  <a:srgbClr val="7030A0"/>
                </a:solidFill>
                <a:effectLst/>
                <a:latin typeface="STXinwei" panose="02010800040101010101" pitchFamily="2" charset="-122"/>
                <a:ea typeface="STXinwei" panose="02010800040101010101" pitchFamily="2" charset="-122"/>
              </a:rPr>
              <a:t>ls</a:t>
            </a:r>
            <a:r>
              <a:rPr kumimoji="0" lang="zh-CN" altLang="en-US" sz="2000" b="1" dirty="0">
                <a:solidFill>
                  <a:srgbClr val="7030A0"/>
                </a:solidFill>
                <a:effectLst/>
                <a:latin typeface="STXinwei" panose="02010800040101010101" pitchFamily="2" charset="-122"/>
                <a:ea typeface="STXinwei" panose="02010800040101010101" pitchFamily="2" charset="-122"/>
              </a:rPr>
              <a:t>命令</a:t>
            </a:r>
          </a:p>
        </p:txBody>
      </p:sp>
      <p:sp>
        <p:nvSpPr>
          <p:cNvPr id="42" name="Line 7">
            <a:extLst>
              <a:ext uri="{FF2B5EF4-FFF2-40B4-BE49-F238E27FC236}">
                <a16:creationId xmlns:a16="http://schemas.microsoft.com/office/drawing/2014/main" id="{32A2749A-8451-A042-A918-24E83C8968AE}"/>
              </a:ext>
            </a:extLst>
          </p:cNvPr>
          <p:cNvSpPr>
            <a:spLocks noChangeShapeType="1"/>
          </p:cNvSpPr>
          <p:nvPr/>
        </p:nvSpPr>
        <p:spPr bwMode="auto">
          <a:xfrm>
            <a:off x="1979712" y="2765445"/>
            <a:ext cx="0" cy="288925"/>
          </a:xfrm>
          <a:prstGeom prst="line">
            <a:avLst/>
          </a:prstGeom>
          <a:noFill/>
          <a:ln w="28575">
            <a:solidFill>
              <a:schemeClr val="tx2"/>
            </a:solidFill>
            <a:round/>
            <a:headEnd/>
            <a:tailEnd type="triangle" w="med" len="med"/>
          </a:ln>
          <a:effectLst/>
        </p:spPr>
        <p:txBody>
          <a:bodyPr/>
          <a:lstStyle/>
          <a:p>
            <a:endParaRPr lang="zh-CN" altLang="en-US">
              <a:latin typeface="STXinwei" panose="02010800040101010101" pitchFamily="2" charset="-122"/>
              <a:ea typeface="STXinwei" panose="02010800040101010101" pitchFamily="2" charset="-122"/>
            </a:endParaRPr>
          </a:p>
        </p:txBody>
      </p:sp>
      <p:sp>
        <p:nvSpPr>
          <p:cNvPr id="43" name="Text Box 8">
            <a:extLst>
              <a:ext uri="{FF2B5EF4-FFF2-40B4-BE49-F238E27FC236}">
                <a16:creationId xmlns:a16="http://schemas.microsoft.com/office/drawing/2014/main" id="{47ADA1B9-3575-6D41-B7E5-ABBC6582C051}"/>
              </a:ext>
            </a:extLst>
          </p:cNvPr>
          <p:cNvSpPr txBox="1">
            <a:spLocks noChangeArrowheads="1"/>
          </p:cNvSpPr>
          <p:nvPr/>
        </p:nvSpPr>
        <p:spPr bwMode="auto">
          <a:xfrm>
            <a:off x="610989" y="3052783"/>
            <a:ext cx="2808288" cy="707886"/>
          </a:xfrm>
          <a:prstGeom prst="rect">
            <a:avLst/>
          </a:prstGeom>
          <a:noFill/>
          <a:ln w="9525">
            <a:noFill/>
            <a:miter lim="800000"/>
            <a:headEnd/>
            <a:tailEnd/>
          </a:ln>
          <a:effectLst/>
        </p:spPr>
        <p:txBody>
          <a:bodyPr>
            <a:spAutoFit/>
          </a:bodyPr>
          <a:lstStyle/>
          <a:p>
            <a:pPr>
              <a:spcBef>
                <a:spcPct val="50000"/>
              </a:spcBef>
              <a:buClrTx/>
              <a:buFontTx/>
              <a:buNone/>
            </a:pPr>
            <a:r>
              <a:rPr kumimoji="0" lang="zh-CN" altLang="en-US" sz="2000" b="1" dirty="0">
                <a:solidFill>
                  <a:srgbClr val="7030A0"/>
                </a:solidFill>
                <a:effectLst/>
                <a:latin typeface="STXinwei" panose="02010800040101010101" pitchFamily="2" charset="-122"/>
                <a:ea typeface="STXinwei" panose="02010800040101010101" pitchFamily="2" charset="-122"/>
              </a:rPr>
              <a:t>调用</a:t>
            </a:r>
            <a:r>
              <a:rPr kumimoji="0" lang="en-US" altLang="zh-CN" sz="2000" b="1" dirty="0">
                <a:solidFill>
                  <a:srgbClr val="FF0000"/>
                </a:solidFill>
                <a:effectLst/>
                <a:latin typeface="STXinwei" panose="02010800040101010101" pitchFamily="2" charset="-122"/>
                <a:ea typeface="STXinwei" panose="02010800040101010101" pitchFamily="2" charset="-122"/>
              </a:rPr>
              <a:t>fork</a:t>
            </a:r>
            <a:r>
              <a:rPr kumimoji="0" lang="zh-CN" altLang="en-US" sz="2000" b="1" dirty="0">
                <a:solidFill>
                  <a:srgbClr val="FF0000"/>
                </a:solidFill>
                <a:effectLst/>
                <a:latin typeface="STXinwei" panose="02010800040101010101" pitchFamily="2" charset="-122"/>
                <a:ea typeface="STXinwei" panose="02010800040101010101" pitchFamily="2" charset="-122"/>
              </a:rPr>
              <a:t>系统调用</a:t>
            </a:r>
            <a:r>
              <a:rPr kumimoji="0" lang="zh-CN" altLang="en-US" sz="2000" b="1" dirty="0">
                <a:solidFill>
                  <a:srgbClr val="7030A0"/>
                </a:solidFill>
                <a:effectLst/>
                <a:latin typeface="STXinwei" panose="02010800040101010101" pitchFamily="2" charset="-122"/>
                <a:ea typeface="STXinwei" panose="02010800040101010101" pitchFamily="2" charset="-122"/>
              </a:rPr>
              <a:t>生成一个</a:t>
            </a:r>
            <a:r>
              <a:rPr kumimoji="0" lang="en-US" altLang="zh-CN" sz="2000" b="1" dirty="0">
                <a:solidFill>
                  <a:srgbClr val="7030A0"/>
                </a:solidFill>
                <a:effectLst/>
                <a:latin typeface="STXinwei" panose="02010800040101010101" pitchFamily="2" charset="-122"/>
                <a:ea typeface="STXinwei" panose="02010800040101010101" pitchFamily="2" charset="-122"/>
              </a:rPr>
              <a:t>shell</a:t>
            </a:r>
            <a:r>
              <a:rPr kumimoji="0" lang="zh-CN" altLang="en-US" sz="2000" b="1" dirty="0">
                <a:solidFill>
                  <a:srgbClr val="7030A0"/>
                </a:solidFill>
                <a:effectLst/>
                <a:latin typeface="STXinwei" panose="02010800040101010101" pitchFamily="2" charset="-122"/>
                <a:ea typeface="STXinwei" panose="02010800040101010101" pitchFamily="2" charset="-122"/>
              </a:rPr>
              <a:t>本身的拷贝</a:t>
            </a:r>
          </a:p>
        </p:txBody>
      </p:sp>
      <p:sp>
        <p:nvSpPr>
          <p:cNvPr id="44" name="Line 9">
            <a:extLst>
              <a:ext uri="{FF2B5EF4-FFF2-40B4-BE49-F238E27FC236}">
                <a16:creationId xmlns:a16="http://schemas.microsoft.com/office/drawing/2014/main" id="{6C659435-C050-8E4A-A52B-38E1CF9F4477}"/>
              </a:ext>
            </a:extLst>
          </p:cNvPr>
          <p:cNvSpPr>
            <a:spLocks noChangeShapeType="1"/>
          </p:cNvSpPr>
          <p:nvPr/>
        </p:nvSpPr>
        <p:spPr bwMode="auto">
          <a:xfrm flipV="1">
            <a:off x="3276402" y="2476520"/>
            <a:ext cx="1008062" cy="865188"/>
          </a:xfrm>
          <a:prstGeom prst="line">
            <a:avLst/>
          </a:prstGeom>
          <a:noFill/>
          <a:ln w="28575">
            <a:solidFill>
              <a:schemeClr val="tx2"/>
            </a:solidFill>
            <a:round/>
            <a:headEnd/>
            <a:tailEnd type="triangle" w="med" len="med"/>
          </a:ln>
          <a:effectLst/>
        </p:spPr>
        <p:txBody>
          <a:bodyPr/>
          <a:lstStyle/>
          <a:p>
            <a:endParaRPr lang="zh-CN" altLang="en-US">
              <a:latin typeface="STXinwei" panose="02010800040101010101" pitchFamily="2" charset="-122"/>
              <a:ea typeface="STXinwei" panose="02010800040101010101" pitchFamily="2" charset="-122"/>
            </a:endParaRPr>
          </a:p>
        </p:txBody>
      </p:sp>
      <p:sp>
        <p:nvSpPr>
          <p:cNvPr id="45" name="Text Box 10">
            <a:extLst>
              <a:ext uri="{FF2B5EF4-FFF2-40B4-BE49-F238E27FC236}">
                <a16:creationId xmlns:a16="http://schemas.microsoft.com/office/drawing/2014/main" id="{AD7AC4DB-1BDA-D74B-98D1-1E9319171D70}"/>
              </a:ext>
            </a:extLst>
          </p:cNvPr>
          <p:cNvSpPr txBox="1">
            <a:spLocks noChangeArrowheads="1"/>
          </p:cNvSpPr>
          <p:nvPr/>
        </p:nvSpPr>
        <p:spPr bwMode="auto">
          <a:xfrm>
            <a:off x="3851920" y="2276872"/>
            <a:ext cx="2879725" cy="366713"/>
          </a:xfrm>
          <a:prstGeom prst="rect">
            <a:avLst/>
          </a:prstGeom>
          <a:noFill/>
          <a:ln w="9525">
            <a:noFill/>
            <a:miter lim="800000"/>
            <a:headEnd/>
            <a:tailEnd/>
          </a:ln>
          <a:effectLst/>
        </p:spPr>
        <p:txBody>
          <a:bodyPr>
            <a:spAutoFit/>
          </a:bodyPr>
          <a:lstStyle/>
          <a:p>
            <a:pPr>
              <a:spcBef>
                <a:spcPct val="50000"/>
              </a:spcBef>
              <a:buClrTx/>
              <a:buFontTx/>
              <a:buNone/>
            </a:pPr>
            <a:r>
              <a:rPr kumimoji="0" lang="zh-CN" altLang="en-US" sz="1800" b="1" dirty="0">
                <a:solidFill>
                  <a:srgbClr val="0000FF"/>
                </a:solidFill>
                <a:effectLst/>
                <a:latin typeface="STXinwei" panose="02010800040101010101" pitchFamily="2" charset="-122"/>
                <a:ea typeface="STXinwei" panose="02010800040101010101" pitchFamily="2" charset="-122"/>
              </a:rPr>
              <a:t>什么是系统调用？</a:t>
            </a:r>
          </a:p>
        </p:txBody>
      </p:sp>
      <p:sp>
        <p:nvSpPr>
          <p:cNvPr id="46" name="Line 11">
            <a:extLst>
              <a:ext uri="{FF2B5EF4-FFF2-40B4-BE49-F238E27FC236}">
                <a16:creationId xmlns:a16="http://schemas.microsoft.com/office/drawing/2014/main" id="{89863284-8DA1-3C45-80FE-D7893E7D8669}"/>
              </a:ext>
            </a:extLst>
          </p:cNvPr>
          <p:cNvSpPr>
            <a:spLocks noChangeShapeType="1"/>
          </p:cNvSpPr>
          <p:nvPr/>
        </p:nvSpPr>
        <p:spPr bwMode="auto">
          <a:xfrm>
            <a:off x="3276402" y="1828820"/>
            <a:ext cx="576262" cy="0"/>
          </a:xfrm>
          <a:prstGeom prst="line">
            <a:avLst/>
          </a:prstGeom>
          <a:noFill/>
          <a:ln w="28575">
            <a:solidFill>
              <a:schemeClr val="tx2"/>
            </a:solidFill>
            <a:round/>
            <a:headEnd/>
            <a:tailEnd type="triangle" w="med" len="med"/>
          </a:ln>
          <a:effectLst/>
        </p:spPr>
        <p:txBody>
          <a:bodyPr/>
          <a:lstStyle/>
          <a:p>
            <a:endParaRPr lang="zh-CN" altLang="en-US">
              <a:latin typeface="STXinwei" panose="02010800040101010101" pitchFamily="2" charset="-122"/>
              <a:ea typeface="STXinwei" panose="02010800040101010101" pitchFamily="2" charset="-122"/>
            </a:endParaRPr>
          </a:p>
        </p:txBody>
      </p:sp>
      <p:sp>
        <p:nvSpPr>
          <p:cNvPr id="47" name="Text Box 12">
            <a:extLst>
              <a:ext uri="{FF2B5EF4-FFF2-40B4-BE49-F238E27FC236}">
                <a16:creationId xmlns:a16="http://schemas.microsoft.com/office/drawing/2014/main" id="{BB38F0A1-6536-844C-B681-36B217482C68}"/>
              </a:ext>
            </a:extLst>
          </p:cNvPr>
          <p:cNvSpPr txBox="1">
            <a:spLocks noChangeArrowheads="1"/>
          </p:cNvSpPr>
          <p:nvPr/>
        </p:nvSpPr>
        <p:spPr bwMode="auto">
          <a:xfrm>
            <a:off x="3852664" y="1612920"/>
            <a:ext cx="2376488" cy="641350"/>
          </a:xfrm>
          <a:prstGeom prst="rect">
            <a:avLst/>
          </a:prstGeom>
          <a:noFill/>
          <a:ln w="9525">
            <a:noFill/>
            <a:miter lim="800000"/>
            <a:headEnd/>
            <a:tailEnd/>
          </a:ln>
          <a:effectLst/>
        </p:spPr>
        <p:txBody>
          <a:bodyPr>
            <a:spAutoFit/>
          </a:bodyPr>
          <a:lstStyle/>
          <a:p>
            <a:pPr>
              <a:spcBef>
                <a:spcPct val="50000"/>
              </a:spcBef>
              <a:buClrTx/>
              <a:buFontTx/>
              <a:buNone/>
            </a:pPr>
            <a:r>
              <a:rPr kumimoji="0" lang="zh-CN" altLang="en-US" sz="1800" b="1" dirty="0">
                <a:solidFill>
                  <a:srgbClr val="0000FF"/>
                </a:solidFill>
                <a:effectLst/>
                <a:latin typeface="STXinwei" panose="02010800040101010101" pitchFamily="2" charset="-122"/>
                <a:ea typeface="STXinwei" panose="02010800040101010101" pitchFamily="2" charset="-122"/>
              </a:rPr>
              <a:t>为什么我们敲击键盘就会在终端上显示？</a:t>
            </a:r>
          </a:p>
        </p:txBody>
      </p:sp>
      <p:sp>
        <p:nvSpPr>
          <p:cNvPr id="48" name="Line 13">
            <a:extLst>
              <a:ext uri="{FF2B5EF4-FFF2-40B4-BE49-F238E27FC236}">
                <a16:creationId xmlns:a16="http://schemas.microsoft.com/office/drawing/2014/main" id="{504D4A55-D0E0-E849-9E9E-4A942931225F}"/>
              </a:ext>
            </a:extLst>
          </p:cNvPr>
          <p:cNvSpPr>
            <a:spLocks noChangeShapeType="1"/>
          </p:cNvSpPr>
          <p:nvPr/>
        </p:nvSpPr>
        <p:spPr bwMode="auto">
          <a:xfrm>
            <a:off x="3276402" y="3413145"/>
            <a:ext cx="863600" cy="0"/>
          </a:xfrm>
          <a:prstGeom prst="line">
            <a:avLst/>
          </a:prstGeom>
          <a:noFill/>
          <a:ln w="28575">
            <a:solidFill>
              <a:schemeClr val="tx2"/>
            </a:solidFill>
            <a:round/>
            <a:headEnd/>
            <a:tailEnd type="triangle" w="med" len="med"/>
          </a:ln>
          <a:effectLst/>
        </p:spPr>
        <p:txBody>
          <a:bodyPr/>
          <a:lstStyle/>
          <a:p>
            <a:endParaRPr lang="zh-CN" altLang="en-US">
              <a:latin typeface="STXinwei" panose="02010800040101010101" pitchFamily="2" charset="-122"/>
              <a:ea typeface="STXinwei" panose="02010800040101010101" pitchFamily="2" charset="-122"/>
            </a:endParaRPr>
          </a:p>
        </p:txBody>
      </p:sp>
      <p:sp>
        <p:nvSpPr>
          <p:cNvPr id="49" name="Text Box 14">
            <a:extLst>
              <a:ext uri="{FF2B5EF4-FFF2-40B4-BE49-F238E27FC236}">
                <a16:creationId xmlns:a16="http://schemas.microsoft.com/office/drawing/2014/main" id="{D744F7AA-B6CD-4148-872B-AE3455D4F720}"/>
              </a:ext>
            </a:extLst>
          </p:cNvPr>
          <p:cNvSpPr txBox="1">
            <a:spLocks noChangeArrowheads="1"/>
          </p:cNvSpPr>
          <p:nvPr/>
        </p:nvSpPr>
        <p:spPr bwMode="auto">
          <a:xfrm>
            <a:off x="4140002" y="3844945"/>
            <a:ext cx="2303462" cy="779463"/>
          </a:xfrm>
          <a:prstGeom prst="rect">
            <a:avLst/>
          </a:prstGeom>
          <a:noFill/>
          <a:ln w="9525">
            <a:noFill/>
            <a:miter lim="800000"/>
            <a:headEnd/>
            <a:tailEnd/>
          </a:ln>
          <a:effectLst/>
        </p:spPr>
        <p:txBody>
          <a:bodyPr>
            <a:spAutoFit/>
          </a:bodyPr>
          <a:lstStyle/>
          <a:p>
            <a:pPr>
              <a:spcBef>
                <a:spcPct val="50000"/>
              </a:spcBef>
              <a:buClrTx/>
              <a:buFontTx/>
              <a:buNone/>
            </a:pPr>
            <a:r>
              <a:rPr kumimoji="0" lang="en-US" altLang="zh-CN" sz="1800" b="1" dirty="0">
                <a:solidFill>
                  <a:srgbClr val="0000FF"/>
                </a:solidFill>
                <a:effectLst/>
                <a:latin typeface="STXinwei" panose="02010800040101010101" pitchFamily="2" charset="-122"/>
                <a:ea typeface="STXinwei" panose="02010800040101010101" pitchFamily="2" charset="-122"/>
              </a:rPr>
              <a:t>fork</a:t>
            </a:r>
            <a:r>
              <a:rPr kumimoji="0" lang="zh-CN" altLang="en-US" sz="1800" b="1" dirty="0">
                <a:solidFill>
                  <a:srgbClr val="0000FF"/>
                </a:solidFill>
                <a:effectLst/>
                <a:latin typeface="STXinwei" panose="02010800040101010101" pitchFamily="2" charset="-122"/>
                <a:ea typeface="STXinwei" panose="02010800040101010101" pitchFamily="2" charset="-122"/>
              </a:rPr>
              <a:t>是什么？</a:t>
            </a:r>
          </a:p>
          <a:p>
            <a:pPr>
              <a:spcBef>
                <a:spcPct val="50000"/>
              </a:spcBef>
              <a:buClrTx/>
              <a:buFontTx/>
              <a:buNone/>
            </a:pPr>
            <a:r>
              <a:rPr kumimoji="0" lang="zh-CN" altLang="en-US" sz="1800" b="1" dirty="0">
                <a:solidFill>
                  <a:srgbClr val="0000FF"/>
                </a:solidFill>
                <a:effectLst/>
                <a:latin typeface="STXinwei" panose="02010800040101010101" pitchFamily="2" charset="-122"/>
                <a:ea typeface="STXinwei" panose="02010800040101010101" pitchFamily="2" charset="-122"/>
              </a:rPr>
              <a:t>为什么要调用</a:t>
            </a:r>
            <a:r>
              <a:rPr kumimoji="0" lang="en-US" altLang="zh-CN" sz="1800" b="1" dirty="0">
                <a:solidFill>
                  <a:srgbClr val="0000FF"/>
                </a:solidFill>
                <a:effectLst/>
                <a:latin typeface="STXinwei" panose="02010800040101010101" pitchFamily="2" charset="-122"/>
                <a:ea typeface="STXinwei" panose="02010800040101010101" pitchFamily="2" charset="-122"/>
              </a:rPr>
              <a:t>fork</a:t>
            </a:r>
            <a:r>
              <a:rPr kumimoji="0" lang="zh-CN" altLang="en-US" sz="1800" b="1" dirty="0">
                <a:solidFill>
                  <a:srgbClr val="0000FF"/>
                </a:solidFill>
                <a:effectLst/>
                <a:latin typeface="STXinwei" panose="02010800040101010101" pitchFamily="2" charset="-122"/>
                <a:ea typeface="STXinwei" panose="02010800040101010101" pitchFamily="2" charset="-122"/>
              </a:rPr>
              <a:t>？</a:t>
            </a:r>
          </a:p>
        </p:txBody>
      </p:sp>
      <p:sp>
        <p:nvSpPr>
          <p:cNvPr id="50" name="Line 15">
            <a:extLst>
              <a:ext uri="{FF2B5EF4-FFF2-40B4-BE49-F238E27FC236}">
                <a16:creationId xmlns:a16="http://schemas.microsoft.com/office/drawing/2014/main" id="{568DFFAD-2978-924B-A47B-C8E378376FDD}"/>
              </a:ext>
            </a:extLst>
          </p:cNvPr>
          <p:cNvSpPr>
            <a:spLocks noChangeShapeType="1"/>
          </p:cNvSpPr>
          <p:nvPr/>
        </p:nvSpPr>
        <p:spPr bwMode="auto">
          <a:xfrm>
            <a:off x="6156994" y="1828820"/>
            <a:ext cx="503238" cy="0"/>
          </a:xfrm>
          <a:prstGeom prst="line">
            <a:avLst/>
          </a:prstGeom>
          <a:noFill/>
          <a:ln w="28575">
            <a:solidFill>
              <a:schemeClr val="tx2"/>
            </a:solidFill>
            <a:round/>
            <a:headEnd/>
            <a:tailEnd type="triangle" w="med" len="med"/>
          </a:ln>
          <a:effectLst/>
        </p:spPr>
        <p:txBody>
          <a:bodyPr/>
          <a:lstStyle/>
          <a:p>
            <a:endParaRPr lang="zh-CN" altLang="en-US">
              <a:latin typeface="STXinwei" panose="02010800040101010101" pitchFamily="2" charset="-122"/>
              <a:ea typeface="STXinwei" panose="02010800040101010101" pitchFamily="2" charset="-122"/>
            </a:endParaRPr>
          </a:p>
        </p:txBody>
      </p:sp>
      <p:sp>
        <p:nvSpPr>
          <p:cNvPr id="51" name="Text Box 16">
            <a:extLst>
              <a:ext uri="{FF2B5EF4-FFF2-40B4-BE49-F238E27FC236}">
                <a16:creationId xmlns:a16="http://schemas.microsoft.com/office/drawing/2014/main" id="{076AAF9D-E1AE-5B48-806B-639BC8D62B3F}"/>
              </a:ext>
            </a:extLst>
          </p:cNvPr>
          <p:cNvSpPr txBox="1">
            <a:spLocks noChangeArrowheads="1"/>
          </p:cNvSpPr>
          <p:nvPr/>
        </p:nvSpPr>
        <p:spPr bwMode="auto">
          <a:xfrm>
            <a:off x="6587927" y="1486525"/>
            <a:ext cx="2446710" cy="646331"/>
          </a:xfrm>
          <a:prstGeom prst="rect">
            <a:avLst/>
          </a:prstGeom>
          <a:noFill/>
          <a:ln w="9525">
            <a:noFill/>
            <a:miter lim="800000"/>
            <a:headEnd/>
            <a:tailEnd/>
          </a:ln>
          <a:effectLst/>
        </p:spPr>
        <p:txBody>
          <a:bodyPr wrap="square">
            <a:spAutoFit/>
          </a:bodyPr>
          <a:lstStyle/>
          <a:p>
            <a:pPr>
              <a:spcBef>
                <a:spcPct val="50000"/>
              </a:spcBef>
              <a:buClrTx/>
              <a:buFontTx/>
              <a:buNone/>
            </a:pPr>
            <a:r>
              <a:rPr kumimoji="0" lang="zh-CN" altLang="en-US" sz="1800" b="1" dirty="0">
                <a:solidFill>
                  <a:srgbClr val="0000FF"/>
                </a:solidFill>
                <a:effectLst/>
                <a:latin typeface="STXinwei" panose="02010800040101010101" pitchFamily="2" charset="-122"/>
                <a:ea typeface="STXinwei" panose="02010800040101010101" pitchFamily="2" charset="-122"/>
              </a:rPr>
              <a:t>中断的概念，终端控制台设备驱动的概念</a:t>
            </a:r>
          </a:p>
        </p:txBody>
      </p:sp>
      <p:sp>
        <p:nvSpPr>
          <p:cNvPr id="52" name="Line 17">
            <a:extLst>
              <a:ext uri="{FF2B5EF4-FFF2-40B4-BE49-F238E27FC236}">
                <a16:creationId xmlns:a16="http://schemas.microsoft.com/office/drawing/2014/main" id="{9229332C-5E4D-2541-900F-F311201BA4B1}"/>
              </a:ext>
            </a:extLst>
          </p:cNvPr>
          <p:cNvSpPr>
            <a:spLocks noChangeShapeType="1"/>
          </p:cNvSpPr>
          <p:nvPr/>
        </p:nvSpPr>
        <p:spPr bwMode="auto">
          <a:xfrm>
            <a:off x="6084540" y="2420888"/>
            <a:ext cx="647700" cy="0"/>
          </a:xfrm>
          <a:prstGeom prst="line">
            <a:avLst/>
          </a:prstGeom>
          <a:noFill/>
          <a:ln w="28575">
            <a:solidFill>
              <a:schemeClr val="tx2"/>
            </a:solidFill>
            <a:round/>
            <a:headEnd/>
            <a:tailEnd type="triangle" w="med" len="med"/>
          </a:ln>
          <a:effectLst/>
        </p:spPr>
        <p:txBody>
          <a:bodyPr/>
          <a:lstStyle/>
          <a:p>
            <a:endParaRPr lang="zh-CN" altLang="en-US">
              <a:latin typeface="STXinwei" panose="02010800040101010101" pitchFamily="2" charset="-122"/>
              <a:ea typeface="STXinwei" panose="02010800040101010101" pitchFamily="2" charset="-122"/>
            </a:endParaRPr>
          </a:p>
        </p:txBody>
      </p:sp>
      <p:sp>
        <p:nvSpPr>
          <p:cNvPr id="53" name="Text Box 18">
            <a:extLst>
              <a:ext uri="{FF2B5EF4-FFF2-40B4-BE49-F238E27FC236}">
                <a16:creationId xmlns:a16="http://schemas.microsoft.com/office/drawing/2014/main" id="{586D25E3-4B60-D746-85EE-2782DF994175}"/>
              </a:ext>
            </a:extLst>
          </p:cNvPr>
          <p:cNvSpPr txBox="1">
            <a:spLocks noChangeArrowheads="1"/>
          </p:cNvSpPr>
          <p:nvPr/>
        </p:nvSpPr>
        <p:spPr bwMode="auto">
          <a:xfrm>
            <a:off x="6590730" y="2060848"/>
            <a:ext cx="2517774" cy="915987"/>
          </a:xfrm>
          <a:prstGeom prst="rect">
            <a:avLst/>
          </a:prstGeom>
          <a:noFill/>
          <a:ln w="9525">
            <a:noFill/>
            <a:miter lim="800000"/>
            <a:headEnd/>
            <a:tailEnd/>
          </a:ln>
          <a:effectLst/>
        </p:spPr>
        <p:txBody>
          <a:bodyPr wrap="square">
            <a:spAutoFit/>
          </a:bodyPr>
          <a:lstStyle/>
          <a:p>
            <a:pPr>
              <a:spcBef>
                <a:spcPct val="50000"/>
              </a:spcBef>
              <a:buClrTx/>
              <a:buFontTx/>
              <a:buNone/>
            </a:pPr>
            <a:r>
              <a:rPr kumimoji="0" lang="zh-CN" altLang="en-US" sz="1800" b="1" dirty="0">
                <a:solidFill>
                  <a:srgbClr val="0000FF"/>
                </a:solidFill>
                <a:effectLst/>
                <a:latin typeface="STXinwei" panose="02010800040101010101" pitchFamily="2" charset="-122"/>
                <a:ea typeface="STXinwei" panose="02010800040101010101" pitchFamily="2" charset="-122"/>
              </a:rPr>
              <a:t>保护模式和实模式：内存保护，内核态用户态相关问题</a:t>
            </a:r>
          </a:p>
        </p:txBody>
      </p:sp>
      <p:sp>
        <p:nvSpPr>
          <p:cNvPr id="54" name="Line 19">
            <a:extLst>
              <a:ext uri="{FF2B5EF4-FFF2-40B4-BE49-F238E27FC236}">
                <a16:creationId xmlns:a16="http://schemas.microsoft.com/office/drawing/2014/main" id="{4A4160B7-CBBD-B94E-AEA8-79D10FF46794}"/>
              </a:ext>
            </a:extLst>
          </p:cNvPr>
          <p:cNvSpPr>
            <a:spLocks noChangeShapeType="1"/>
          </p:cNvSpPr>
          <p:nvPr/>
        </p:nvSpPr>
        <p:spPr bwMode="auto">
          <a:xfrm>
            <a:off x="5652889" y="3341708"/>
            <a:ext cx="649288" cy="0"/>
          </a:xfrm>
          <a:prstGeom prst="line">
            <a:avLst/>
          </a:prstGeom>
          <a:noFill/>
          <a:ln w="28575">
            <a:solidFill>
              <a:schemeClr val="tx2"/>
            </a:solidFill>
            <a:round/>
            <a:headEnd/>
            <a:tailEnd type="triangle" w="med" len="med"/>
          </a:ln>
          <a:effectLst/>
        </p:spPr>
        <p:txBody>
          <a:bodyPr/>
          <a:lstStyle/>
          <a:p>
            <a:endParaRPr lang="zh-CN" altLang="en-US">
              <a:latin typeface="STXinwei" panose="02010800040101010101" pitchFamily="2" charset="-122"/>
              <a:ea typeface="STXinwei" panose="02010800040101010101" pitchFamily="2" charset="-122"/>
            </a:endParaRPr>
          </a:p>
        </p:txBody>
      </p:sp>
      <p:sp>
        <p:nvSpPr>
          <p:cNvPr id="55" name="Text Box 20">
            <a:extLst>
              <a:ext uri="{FF2B5EF4-FFF2-40B4-BE49-F238E27FC236}">
                <a16:creationId xmlns:a16="http://schemas.microsoft.com/office/drawing/2014/main" id="{3A66B450-689B-2241-9895-23D97A398B81}"/>
              </a:ext>
            </a:extLst>
          </p:cNvPr>
          <p:cNvSpPr txBox="1">
            <a:spLocks noChangeArrowheads="1"/>
          </p:cNvSpPr>
          <p:nvPr/>
        </p:nvSpPr>
        <p:spPr bwMode="auto">
          <a:xfrm>
            <a:off x="6300589" y="3773508"/>
            <a:ext cx="1727200" cy="646331"/>
          </a:xfrm>
          <a:prstGeom prst="rect">
            <a:avLst/>
          </a:prstGeom>
          <a:noFill/>
          <a:ln w="9525">
            <a:noFill/>
            <a:miter lim="800000"/>
            <a:headEnd/>
            <a:tailEnd/>
          </a:ln>
          <a:effectLst/>
        </p:spPr>
        <p:txBody>
          <a:bodyPr>
            <a:spAutoFit/>
          </a:bodyPr>
          <a:lstStyle/>
          <a:p>
            <a:pPr>
              <a:spcBef>
                <a:spcPct val="50000"/>
              </a:spcBef>
              <a:buClrTx/>
              <a:buFontTx/>
              <a:buNone/>
            </a:pPr>
            <a:r>
              <a:rPr kumimoji="0" lang="zh-CN" altLang="en-US" sz="1800" b="1" dirty="0">
                <a:solidFill>
                  <a:srgbClr val="0000FF"/>
                </a:solidFill>
                <a:effectLst/>
                <a:latin typeface="STXinwei" panose="02010800040101010101" pitchFamily="2" charset="-122"/>
                <a:ea typeface="STXinwei" panose="02010800040101010101" pitchFamily="2" charset="-122"/>
              </a:rPr>
              <a:t>进程的描述，进程的创建</a:t>
            </a:r>
          </a:p>
        </p:txBody>
      </p:sp>
      <p:sp>
        <p:nvSpPr>
          <p:cNvPr id="56" name="Text Box 21">
            <a:extLst>
              <a:ext uri="{FF2B5EF4-FFF2-40B4-BE49-F238E27FC236}">
                <a16:creationId xmlns:a16="http://schemas.microsoft.com/office/drawing/2014/main" id="{76EE4538-321A-E94A-9177-8686BDC4475D}"/>
              </a:ext>
            </a:extLst>
          </p:cNvPr>
          <p:cNvSpPr txBox="1">
            <a:spLocks noChangeArrowheads="1"/>
          </p:cNvSpPr>
          <p:nvPr/>
        </p:nvSpPr>
        <p:spPr bwMode="auto">
          <a:xfrm>
            <a:off x="4140002" y="3125808"/>
            <a:ext cx="1657350" cy="641350"/>
          </a:xfrm>
          <a:prstGeom prst="rect">
            <a:avLst/>
          </a:prstGeom>
          <a:noFill/>
          <a:ln w="9525">
            <a:noFill/>
            <a:miter lim="800000"/>
            <a:headEnd/>
            <a:tailEnd/>
          </a:ln>
          <a:effectLst/>
        </p:spPr>
        <p:txBody>
          <a:bodyPr>
            <a:spAutoFit/>
          </a:bodyPr>
          <a:lstStyle/>
          <a:p>
            <a:pPr>
              <a:spcBef>
                <a:spcPct val="50000"/>
              </a:spcBef>
              <a:buClrTx/>
              <a:buFontTx/>
              <a:buNone/>
            </a:pPr>
            <a:r>
              <a:rPr kumimoji="0" lang="zh-CN" altLang="en-US" sz="1800" b="1">
                <a:solidFill>
                  <a:srgbClr val="0000FF"/>
                </a:solidFill>
                <a:effectLst/>
                <a:latin typeface="STXinwei" panose="02010800040101010101" pitchFamily="2" charset="-122"/>
                <a:ea typeface="STXinwei" panose="02010800040101010101" pitchFamily="2" charset="-122"/>
              </a:rPr>
              <a:t>系统调用是怎么实现的？</a:t>
            </a:r>
          </a:p>
        </p:txBody>
      </p:sp>
      <p:sp>
        <p:nvSpPr>
          <p:cNvPr id="57" name="Text Box 22">
            <a:extLst>
              <a:ext uri="{FF2B5EF4-FFF2-40B4-BE49-F238E27FC236}">
                <a16:creationId xmlns:a16="http://schemas.microsoft.com/office/drawing/2014/main" id="{EC74BC66-4906-0240-B940-55E69BF0BA82}"/>
              </a:ext>
            </a:extLst>
          </p:cNvPr>
          <p:cNvSpPr txBox="1">
            <a:spLocks noChangeArrowheads="1"/>
          </p:cNvSpPr>
          <p:nvPr/>
        </p:nvSpPr>
        <p:spPr bwMode="auto">
          <a:xfrm>
            <a:off x="6227564" y="3052783"/>
            <a:ext cx="2305050" cy="641350"/>
          </a:xfrm>
          <a:prstGeom prst="rect">
            <a:avLst/>
          </a:prstGeom>
          <a:noFill/>
          <a:ln w="9525">
            <a:noFill/>
            <a:miter lim="800000"/>
            <a:headEnd/>
            <a:tailEnd/>
          </a:ln>
          <a:effectLst/>
        </p:spPr>
        <p:txBody>
          <a:bodyPr>
            <a:spAutoFit/>
          </a:bodyPr>
          <a:lstStyle/>
          <a:p>
            <a:pPr>
              <a:spcBef>
                <a:spcPct val="50000"/>
              </a:spcBef>
              <a:buClrTx/>
              <a:buFontTx/>
              <a:buNone/>
            </a:pPr>
            <a:r>
              <a:rPr kumimoji="0" lang="zh-CN" altLang="en-US" sz="1800" b="1" dirty="0">
                <a:solidFill>
                  <a:srgbClr val="0000FF"/>
                </a:solidFill>
                <a:effectLst/>
                <a:latin typeface="STXinwei" panose="02010800040101010101" pitchFamily="2" charset="-122"/>
                <a:ea typeface="STXinwei" panose="02010800040101010101" pitchFamily="2" charset="-122"/>
              </a:rPr>
              <a:t>软中断、异常的概念：陷阱门，系统门</a:t>
            </a:r>
          </a:p>
        </p:txBody>
      </p:sp>
      <p:sp>
        <p:nvSpPr>
          <p:cNvPr id="58" name="Line 23">
            <a:extLst>
              <a:ext uri="{FF2B5EF4-FFF2-40B4-BE49-F238E27FC236}">
                <a16:creationId xmlns:a16="http://schemas.microsoft.com/office/drawing/2014/main" id="{ADD3D6C8-010F-C34A-9A25-8C707513703C}"/>
              </a:ext>
            </a:extLst>
          </p:cNvPr>
          <p:cNvSpPr>
            <a:spLocks noChangeShapeType="1"/>
          </p:cNvSpPr>
          <p:nvPr/>
        </p:nvSpPr>
        <p:spPr bwMode="auto">
          <a:xfrm>
            <a:off x="5796508" y="4005064"/>
            <a:ext cx="647700" cy="0"/>
          </a:xfrm>
          <a:prstGeom prst="line">
            <a:avLst/>
          </a:prstGeom>
          <a:noFill/>
          <a:ln w="28575">
            <a:solidFill>
              <a:schemeClr val="tx2"/>
            </a:solidFill>
            <a:round/>
            <a:headEnd/>
            <a:tailEnd type="triangle" w="med" len="med"/>
          </a:ln>
          <a:effectLst/>
        </p:spPr>
        <p:txBody>
          <a:bodyPr/>
          <a:lstStyle/>
          <a:p>
            <a:endParaRPr lang="zh-CN" altLang="en-US">
              <a:latin typeface="STXinwei" panose="02010800040101010101" pitchFamily="2" charset="-122"/>
              <a:ea typeface="STXinwei" panose="02010800040101010101" pitchFamily="2" charset="-122"/>
            </a:endParaRPr>
          </a:p>
        </p:txBody>
      </p:sp>
      <p:sp>
        <p:nvSpPr>
          <p:cNvPr id="59" name="Line 24">
            <a:extLst>
              <a:ext uri="{FF2B5EF4-FFF2-40B4-BE49-F238E27FC236}">
                <a16:creationId xmlns:a16="http://schemas.microsoft.com/office/drawing/2014/main" id="{AD11D8B3-E285-4041-80BD-78AA7025AEB3}"/>
              </a:ext>
            </a:extLst>
          </p:cNvPr>
          <p:cNvSpPr>
            <a:spLocks noChangeShapeType="1"/>
          </p:cNvSpPr>
          <p:nvPr/>
        </p:nvSpPr>
        <p:spPr bwMode="auto">
          <a:xfrm>
            <a:off x="3276402" y="3484583"/>
            <a:ext cx="863600" cy="720725"/>
          </a:xfrm>
          <a:prstGeom prst="line">
            <a:avLst/>
          </a:prstGeom>
          <a:noFill/>
          <a:ln w="28575">
            <a:solidFill>
              <a:schemeClr val="tx2"/>
            </a:solidFill>
            <a:round/>
            <a:headEnd/>
            <a:tailEnd type="triangle" w="med" len="med"/>
          </a:ln>
          <a:effectLst/>
        </p:spPr>
        <p:txBody>
          <a:bodyPr/>
          <a:lstStyle/>
          <a:p>
            <a:endParaRPr lang="zh-CN" altLang="en-US">
              <a:latin typeface="STXinwei" panose="02010800040101010101" pitchFamily="2" charset="-122"/>
              <a:ea typeface="STXinwei" panose="02010800040101010101" pitchFamily="2" charset="-122"/>
            </a:endParaRPr>
          </a:p>
        </p:txBody>
      </p:sp>
      <p:sp>
        <p:nvSpPr>
          <p:cNvPr id="60" name="Line 25">
            <a:extLst>
              <a:ext uri="{FF2B5EF4-FFF2-40B4-BE49-F238E27FC236}">
                <a16:creationId xmlns:a16="http://schemas.microsoft.com/office/drawing/2014/main" id="{9F355B5D-BE5C-B748-B357-A49D71D365E5}"/>
              </a:ext>
            </a:extLst>
          </p:cNvPr>
          <p:cNvSpPr>
            <a:spLocks noChangeShapeType="1"/>
          </p:cNvSpPr>
          <p:nvPr/>
        </p:nvSpPr>
        <p:spPr bwMode="auto">
          <a:xfrm>
            <a:off x="1979712" y="3717280"/>
            <a:ext cx="0" cy="431800"/>
          </a:xfrm>
          <a:prstGeom prst="line">
            <a:avLst/>
          </a:prstGeom>
          <a:noFill/>
          <a:ln w="28575">
            <a:solidFill>
              <a:schemeClr val="tx2"/>
            </a:solidFill>
            <a:round/>
            <a:headEnd/>
            <a:tailEnd type="triangle" w="med" len="med"/>
          </a:ln>
          <a:effectLst/>
        </p:spPr>
        <p:txBody>
          <a:bodyPr/>
          <a:lstStyle/>
          <a:p>
            <a:endParaRPr lang="zh-CN" altLang="en-US">
              <a:latin typeface="STXinwei" panose="02010800040101010101" pitchFamily="2" charset="-122"/>
              <a:ea typeface="STXinwei" panose="02010800040101010101" pitchFamily="2" charset="-122"/>
            </a:endParaRPr>
          </a:p>
        </p:txBody>
      </p:sp>
      <p:sp>
        <p:nvSpPr>
          <p:cNvPr id="61" name="Text Box 26">
            <a:extLst>
              <a:ext uri="{FF2B5EF4-FFF2-40B4-BE49-F238E27FC236}">
                <a16:creationId xmlns:a16="http://schemas.microsoft.com/office/drawing/2014/main" id="{4A638035-B84A-394C-A207-E66145A43915}"/>
              </a:ext>
            </a:extLst>
          </p:cNvPr>
          <p:cNvSpPr txBox="1">
            <a:spLocks noChangeArrowheads="1"/>
          </p:cNvSpPr>
          <p:nvPr/>
        </p:nvSpPr>
        <p:spPr bwMode="auto">
          <a:xfrm>
            <a:off x="539552" y="4133870"/>
            <a:ext cx="2952750" cy="701675"/>
          </a:xfrm>
          <a:prstGeom prst="rect">
            <a:avLst/>
          </a:prstGeom>
          <a:noFill/>
          <a:ln w="9525">
            <a:noFill/>
            <a:miter lim="800000"/>
            <a:headEnd/>
            <a:tailEnd/>
          </a:ln>
          <a:effectLst/>
        </p:spPr>
        <p:txBody>
          <a:bodyPr>
            <a:spAutoFit/>
          </a:bodyPr>
          <a:lstStyle/>
          <a:p>
            <a:pPr>
              <a:spcBef>
                <a:spcPct val="50000"/>
              </a:spcBef>
              <a:buClrTx/>
              <a:buFontTx/>
              <a:buNone/>
            </a:pPr>
            <a:r>
              <a:rPr kumimoji="0" lang="zh-CN" altLang="en-US" sz="2000" b="1" dirty="0">
                <a:solidFill>
                  <a:srgbClr val="7030A0"/>
                </a:solidFill>
                <a:effectLst/>
                <a:latin typeface="STXinwei" panose="02010800040101010101" pitchFamily="2" charset="-122"/>
                <a:ea typeface="STXinwei" panose="02010800040101010101" pitchFamily="2" charset="-122"/>
              </a:rPr>
              <a:t>调用</a:t>
            </a:r>
            <a:r>
              <a:rPr kumimoji="0" lang="en-US" altLang="zh-CN" sz="2000" b="1" dirty="0">
                <a:solidFill>
                  <a:srgbClr val="FF0000"/>
                </a:solidFill>
                <a:effectLst/>
                <a:latin typeface="STXinwei" panose="02010800040101010101" pitchFamily="2" charset="-122"/>
                <a:ea typeface="STXinwei" panose="02010800040101010101" pitchFamily="2" charset="-122"/>
              </a:rPr>
              <a:t>exec</a:t>
            </a:r>
            <a:r>
              <a:rPr kumimoji="0" lang="zh-CN" altLang="en-US" sz="2000" b="1" dirty="0">
                <a:solidFill>
                  <a:srgbClr val="FF0000"/>
                </a:solidFill>
                <a:effectLst/>
                <a:latin typeface="STXinwei" panose="02010800040101010101" pitchFamily="2" charset="-122"/>
                <a:ea typeface="STXinwei" panose="02010800040101010101" pitchFamily="2" charset="-122"/>
              </a:rPr>
              <a:t>系统调用</a:t>
            </a:r>
            <a:r>
              <a:rPr kumimoji="0" lang="zh-CN" altLang="en-US" sz="2000" b="1" dirty="0">
                <a:solidFill>
                  <a:srgbClr val="7030A0"/>
                </a:solidFill>
                <a:effectLst/>
                <a:latin typeface="STXinwei" panose="02010800040101010101" pitchFamily="2" charset="-122"/>
                <a:ea typeface="STXinwei" panose="02010800040101010101" pitchFamily="2" charset="-122"/>
              </a:rPr>
              <a:t>将</a:t>
            </a:r>
            <a:r>
              <a:rPr kumimoji="0" lang="en-US" altLang="zh-CN" sz="2000" b="1" dirty="0" err="1">
                <a:solidFill>
                  <a:srgbClr val="7030A0"/>
                </a:solidFill>
                <a:effectLst/>
                <a:latin typeface="STXinwei" panose="02010800040101010101" pitchFamily="2" charset="-122"/>
                <a:ea typeface="STXinwei" panose="02010800040101010101" pitchFamily="2" charset="-122"/>
              </a:rPr>
              <a:t>ls</a:t>
            </a:r>
            <a:r>
              <a:rPr kumimoji="0" lang="zh-CN" altLang="en-US" sz="2000" b="1" dirty="0">
                <a:solidFill>
                  <a:srgbClr val="7030A0"/>
                </a:solidFill>
                <a:effectLst/>
                <a:latin typeface="STXinwei" panose="02010800040101010101" pitchFamily="2" charset="-122"/>
                <a:ea typeface="STXinwei" panose="02010800040101010101" pitchFamily="2" charset="-122"/>
              </a:rPr>
              <a:t>的可执行文件装入内存</a:t>
            </a:r>
          </a:p>
        </p:txBody>
      </p:sp>
      <p:sp>
        <p:nvSpPr>
          <p:cNvPr id="62" name="Line 27">
            <a:extLst>
              <a:ext uri="{FF2B5EF4-FFF2-40B4-BE49-F238E27FC236}">
                <a16:creationId xmlns:a16="http://schemas.microsoft.com/office/drawing/2014/main" id="{7FB7F3C2-C84D-A441-B3A5-0E5E79214241}"/>
              </a:ext>
            </a:extLst>
          </p:cNvPr>
          <p:cNvSpPr>
            <a:spLocks noChangeShapeType="1"/>
          </p:cNvSpPr>
          <p:nvPr/>
        </p:nvSpPr>
        <p:spPr bwMode="auto">
          <a:xfrm>
            <a:off x="3347839" y="4492645"/>
            <a:ext cx="647700" cy="0"/>
          </a:xfrm>
          <a:prstGeom prst="line">
            <a:avLst/>
          </a:prstGeom>
          <a:noFill/>
          <a:ln w="28575">
            <a:solidFill>
              <a:schemeClr val="tx2"/>
            </a:solidFill>
            <a:round/>
            <a:headEnd/>
            <a:tailEnd type="triangle" w="med" len="med"/>
          </a:ln>
          <a:effectLst/>
        </p:spPr>
        <p:txBody>
          <a:bodyPr/>
          <a:lstStyle/>
          <a:p>
            <a:endParaRPr lang="zh-CN" altLang="en-US">
              <a:latin typeface="STXinwei" panose="02010800040101010101" pitchFamily="2" charset="-122"/>
              <a:ea typeface="STXinwei" panose="02010800040101010101" pitchFamily="2" charset="-122"/>
            </a:endParaRPr>
          </a:p>
        </p:txBody>
      </p:sp>
      <p:sp>
        <p:nvSpPr>
          <p:cNvPr id="63" name="Text Box 28">
            <a:extLst>
              <a:ext uri="{FF2B5EF4-FFF2-40B4-BE49-F238E27FC236}">
                <a16:creationId xmlns:a16="http://schemas.microsoft.com/office/drawing/2014/main" id="{66CC3800-81EB-584E-9215-72ADDA781FFB}"/>
              </a:ext>
            </a:extLst>
          </p:cNvPr>
          <p:cNvSpPr txBox="1">
            <a:spLocks noChangeArrowheads="1"/>
          </p:cNvSpPr>
          <p:nvPr/>
        </p:nvSpPr>
        <p:spPr bwMode="auto">
          <a:xfrm>
            <a:off x="3995539" y="4060845"/>
            <a:ext cx="3600450" cy="784830"/>
          </a:xfrm>
          <a:prstGeom prst="rect">
            <a:avLst/>
          </a:prstGeom>
          <a:noFill/>
          <a:ln w="9525">
            <a:noFill/>
            <a:miter lim="800000"/>
            <a:headEnd/>
            <a:tailEnd/>
          </a:ln>
          <a:effectLst/>
        </p:spPr>
        <p:txBody>
          <a:bodyPr>
            <a:spAutoFit/>
          </a:bodyPr>
          <a:lstStyle/>
          <a:p>
            <a:pPr>
              <a:spcBef>
                <a:spcPct val="50000"/>
              </a:spcBef>
              <a:buClrTx/>
              <a:buFontTx/>
              <a:buNone/>
            </a:pPr>
            <a:r>
              <a:rPr kumimoji="0" lang="zh-CN" altLang="en-US" sz="1800" b="1" dirty="0">
                <a:solidFill>
                  <a:srgbClr val="0000FF"/>
                </a:solidFill>
                <a:effectLst/>
                <a:latin typeface="STXinwei" panose="02010800040101010101" pitchFamily="2" charset="-122"/>
                <a:ea typeface="STXinwei" panose="02010800040101010101" pitchFamily="2" charset="-122"/>
              </a:rPr>
              <a:t>内存管理模块，进程的地址空间，</a:t>
            </a:r>
            <a:endParaRPr kumimoji="0" lang="en-US" altLang="zh-CN" sz="1800" b="1" dirty="0">
              <a:solidFill>
                <a:srgbClr val="0000FF"/>
              </a:solidFill>
              <a:effectLst/>
              <a:latin typeface="STXinwei" panose="02010800040101010101" pitchFamily="2" charset="-122"/>
              <a:ea typeface="STXinwei" panose="02010800040101010101" pitchFamily="2" charset="-122"/>
            </a:endParaRPr>
          </a:p>
          <a:p>
            <a:pPr>
              <a:spcBef>
                <a:spcPct val="50000"/>
              </a:spcBef>
              <a:buClrTx/>
              <a:buFontTx/>
              <a:buNone/>
            </a:pPr>
            <a:r>
              <a:rPr kumimoji="0" lang="zh-CN" altLang="en-US" sz="1800" b="1" dirty="0">
                <a:solidFill>
                  <a:srgbClr val="0000FF"/>
                </a:solidFill>
                <a:effectLst/>
                <a:latin typeface="STXinwei" panose="02010800040101010101" pitchFamily="2" charset="-122"/>
                <a:ea typeface="STXinwei" panose="02010800040101010101" pitchFamily="2" charset="-122"/>
              </a:rPr>
              <a:t>分页机制，文件系统</a:t>
            </a:r>
          </a:p>
        </p:txBody>
      </p:sp>
      <p:sp>
        <p:nvSpPr>
          <p:cNvPr id="64" name="Line 29">
            <a:extLst>
              <a:ext uri="{FF2B5EF4-FFF2-40B4-BE49-F238E27FC236}">
                <a16:creationId xmlns:a16="http://schemas.microsoft.com/office/drawing/2014/main" id="{022A7169-20AE-654A-89F9-FAB20AD05F7D}"/>
              </a:ext>
            </a:extLst>
          </p:cNvPr>
          <p:cNvSpPr>
            <a:spLocks noChangeShapeType="1"/>
          </p:cNvSpPr>
          <p:nvPr/>
        </p:nvSpPr>
        <p:spPr bwMode="auto">
          <a:xfrm flipH="1">
            <a:off x="1979712" y="4781570"/>
            <a:ext cx="0" cy="360363"/>
          </a:xfrm>
          <a:prstGeom prst="line">
            <a:avLst/>
          </a:prstGeom>
          <a:noFill/>
          <a:ln w="28575">
            <a:solidFill>
              <a:schemeClr val="tx2"/>
            </a:solidFill>
            <a:round/>
            <a:headEnd/>
            <a:tailEnd type="triangle" w="med" len="med"/>
          </a:ln>
          <a:effectLst/>
        </p:spPr>
        <p:txBody>
          <a:bodyPr/>
          <a:lstStyle/>
          <a:p>
            <a:endParaRPr lang="zh-CN" altLang="en-US">
              <a:latin typeface="STXinwei" panose="02010800040101010101" pitchFamily="2" charset="-122"/>
              <a:ea typeface="STXinwei" panose="02010800040101010101" pitchFamily="2" charset="-122"/>
            </a:endParaRPr>
          </a:p>
        </p:txBody>
      </p:sp>
      <p:sp>
        <p:nvSpPr>
          <p:cNvPr id="65" name="Text Box 30">
            <a:extLst>
              <a:ext uri="{FF2B5EF4-FFF2-40B4-BE49-F238E27FC236}">
                <a16:creationId xmlns:a16="http://schemas.microsoft.com/office/drawing/2014/main" id="{78292BA9-02EF-6241-81F5-39377787C204}"/>
              </a:ext>
            </a:extLst>
          </p:cNvPr>
          <p:cNvSpPr txBox="1">
            <a:spLocks noChangeArrowheads="1"/>
          </p:cNvSpPr>
          <p:nvPr/>
        </p:nvSpPr>
        <p:spPr bwMode="auto">
          <a:xfrm>
            <a:off x="971352" y="5141933"/>
            <a:ext cx="2160587" cy="366712"/>
          </a:xfrm>
          <a:prstGeom prst="rect">
            <a:avLst/>
          </a:prstGeom>
          <a:noFill/>
          <a:ln w="9525">
            <a:noFill/>
            <a:miter lim="800000"/>
            <a:headEnd/>
            <a:tailEnd/>
          </a:ln>
          <a:effectLst/>
        </p:spPr>
        <p:txBody>
          <a:bodyPr>
            <a:spAutoFit/>
          </a:bodyPr>
          <a:lstStyle/>
          <a:p>
            <a:pPr>
              <a:spcBef>
                <a:spcPct val="50000"/>
              </a:spcBef>
              <a:buClrTx/>
              <a:buFontTx/>
              <a:buNone/>
            </a:pPr>
            <a:r>
              <a:rPr kumimoji="0" lang="zh-CN" altLang="en-US" sz="1800" b="1" dirty="0">
                <a:solidFill>
                  <a:srgbClr val="7030A0"/>
                </a:solidFill>
                <a:effectLst/>
                <a:latin typeface="STXinwei" panose="02010800040101010101" pitchFamily="2" charset="-122"/>
                <a:ea typeface="STXinwei" panose="02010800040101010101" pitchFamily="2" charset="-122"/>
              </a:rPr>
              <a:t>从系统调用</a:t>
            </a:r>
            <a:r>
              <a:rPr kumimoji="0" lang="zh-CN" altLang="en-US" sz="1800" b="1" dirty="0">
                <a:solidFill>
                  <a:srgbClr val="FF0000"/>
                </a:solidFill>
                <a:effectLst/>
                <a:latin typeface="STXinwei" panose="02010800040101010101" pitchFamily="2" charset="-122"/>
                <a:ea typeface="STXinwei" panose="02010800040101010101" pitchFamily="2" charset="-122"/>
              </a:rPr>
              <a:t>返回</a:t>
            </a:r>
          </a:p>
        </p:txBody>
      </p:sp>
      <p:sp>
        <p:nvSpPr>
          <p:cNvPr id="66" name="Line 31">
            <a:extLst>
              <a:ext uri="{FF2B5EF4-FFF2-40B4-BE49-F238E27FC236}">
                <a16:creationId xmlns:a16="http://schemas.microsoft.com/office/drawing/2014/main" id="{F4EB4205-4C4D-B546-A0D1-0CEF94483F16}"/>
              </a:ext>
            </a:extLst>
          </p:cNvPr>
          <p:cNvSpPr>
            <a:spLocks noChangeShapeType="1"/>
          </p:cNvSpPr>
          <p:nvPr/>
        </p:nvSpPr>
        <p:spPr bwMode="auto">
          <a:xfrm flipV="1">
            <a:off x="2700139" y="5141933"/>
            <a:ext cx="1008063" cy="142875"/>
          </a:xfrm>
          <a:prstGeom prst="line">
            <a:avLst/>
          </a:prstGeom>
          <a:noFill/>
          <a:ln w="28575">
            <a:solidFill>
              <a:schemeClr val="tx2"/>
            </a:solidFill>
            <a:round/>
            <a:headEnd/>
            <a:tailEnd type="triangle" w="med" len="med"/>
          </a:ln>
          <a:effectLst/>
        </p:spPr>
        <p:txBody>
          <a:bodyPr/>
          <a:lstStyle/>
          <a:p>
            <a:endParaRPr lang="zh-CN" altLang="en-US">
              <a:latin typeface="STXinwei" panose="02010800040101010101" pitchFamily="2" charset="-122"/>
              <a:ea typeface="STXinwei" panose="02010800040101010101" pitchFamily="2" charset="-122"/>
            </a:endParaRPr>
          </a:p>
        </p:txBody>
      </p:sp>
      <p:sp>
        <p:nvSpPr>
          <p:cNvPr id="67" name="Text Box 32">
            <a:extLst>
              <a:ext uri="{FF2B5EF4-FFF2-40B4-BE49-F238E27FC236}">
                <a16:creationId xmlns:a16="http://schemas.microsoft.com/office/drawing/2014/main" id="{E3F2B20D-8145-E14A-93FB-58BECACDE3D0}"/>
              </a:ext>
            </a:extLst>
          </p:cNvPr>
          <p:cNvSpPr txBox="1">
            <a:spLocks noChangeArrowheads="1"/>
          </p:cNvSpPr>
          <p:nvPr/>
        </p:nvSpPr>
        <p:spPr bwMode="auto">
          <a:xfrm>
            <a:off x="3636764" y="4926033"/>
            <a:ext cx="2520950" cy="366712"/>
          </a:xfrm>
          <a:prstGeom prst="rect">
            <a:avLst/>
          </a:prstGeom>
          <a:noFill/>
          <a:ln w="9525">
            <a:noFill/>
            <a:miter lim="800000"/>
            <a:headEnd/>
            <a:tailEnd/>
          </a:ln>
          <a:effectLst/>
        </p:spPr>
        <p:txBody>
          <a:bodyPr>
            <a:spAutoFit/>
          </a:bodyPr>
          <a:lstStyle/>
          <a:p>
            <a:pPr>
              <a:spcBef>
                <a:spcPct val="50000"/>
              </a:spcBef>
              <a:buClrTx/>
              <a:buFontTx/>
              <a:buNone/>
            </a:pPr>
            <a:r>
              <a:rPr kumimoji="0" lang="zh-CN" altLang="en-US" sz="1800" b="1" dirty="0">
                <a:solidFill>
                  <a:srgbClr val="0000FF"/>
                </a:solidFill>
                <a:effectLst/>
                <a:latin typeface="STXinwei" panose="02010800040101010101" pitchFamily="2" charset="-122"/>
                <a:ea typeface="STXinwei" panose="02010800040101010101" pitchFamily="2" charset="-122"/>
              </a:rPr>
              <a:t>如何做到正确的返回？</a:t>
            </a:r>
          </a:p>
        </p:txBody>
      </p:sp>
      <p:sp>
        <p:nvSpPr>
          <p:cNvPr id="68" name="Line 33">
            <a:extLst>
              <a:ext uri="{FF2B5EF4-FFF2-40B4-BE49-F238E27FC236}">
                <a16:creationId xmlns:a16="http://schemas.microsoft.com/office/drawing/2014/main" id="{9DE2E81A-5699-C647-899A-295D98918541}"/>
              </a:ext>
            </a:extLst>
          </p:cNvPr>
          <p:cNvSpPr>
            <a:spLocks noChangeShapeType="1"/>
          </p:cNvSpPr>
          <p:nvPr/>
        </p:nvSpPr>
        <p:spPr bwMode="auto">
          <a:xfrm>
            <a:off x="5940227" y="5141933"/>
            <a:ext cx="576262" cy="0"/>
          </a:xfrm>
          <a:prstGeom prst="line">
            <a:avLst/>
          </a:prstGeom>
          <a:noFill/>
          <a:ln w="28575">
            <a:solidFill>
              <a:schemeClr val="tx2"/>
            </a:solidFill>
            <a:round/>
            <a:headEnd/>
            <a:tailEnd type="triangle" w="med" len="med"/>
          </a:ln>
          <a:effectLst/>
        </p:spPr>
        <p:txBody>
          <a:bodyPr/>
          <a:lstStyle/>
          <a:p>
            <a:endParaRPr lang="zh-CN" altLang="en-US">
              <a:latin typeface="STXinwei" panose="02010800040101010101" pitchFamily="2" charset="-122"/>
              <a:ea typeface="STXinwei" panose="02010800040101010101" pitchFamily="2" charset="-122"/>
            </a:endParaRPr>
          </a:p>
        </p:txBody>
      </p:sp>
      <p:sp>
        <p:nvSpPr>
          <p:cNvPr id="69" name="Text Box 34">
            <a:extLst>
              <a:ext uri="{FF2B5EF4-FFF2-40B4-BE49-F238E27FC236}">
                <a16:creationId xmlns:a16="http://schemas.microsoft.com/office/drawing/2014/main" id="{A37FDAED-BDAF-134C-A805-71B29AB64DF8}"/>
              </a:ext>
            </a:extLst>
          </p:cNvPr>
          <p:cNvSpPr txBox="1">
            <a:spLocks noChangeArrowheads="1"/>
          </p:cNvSpPr>
          <p:nvPr/>
        </p:nvSpPr>
        <p:spPr bwMode="auto">
          <a:xfrm>
            <a:off x="6445052" y="4853008"/>
            <a:ext cx="2087562" cy="641350"/>
          </a:xfrm>
          <a:prstGeom prst="rect">
            <a:avLst/>
          </a:prstGeom>
          <a:noFill/>
          <a:ln w="9525">
            <a:noFill/>
            <a:miter lim="800000"/>
            <a:headEnd/>
            <a:tailEnd/>
          </a:ln>
          <a:effectLst/>
        </p:spPr>
        <p:txBody>
          <a:bodyPr>
            <a:spAutoFit/>
          </a:bodyPr>
          <a:lstStyle/>
          <a:p>
            <a:pPr>
              <a:spcBef>
                <a:spcPct val="50000"/>
              </a:spcBef>
              <a:buClrTx/>
              <a:buFontTx/>
              <a:buNone/>
            </a:pPr>
            <a:r>
              <a:rPr kumimoji="0" lang="zh-CN" altLang="en-US" sz="1800" b="1" dirty="0">
                <a:solidFill>
                  <a:srgbClr val="0000FF"/>
                </a:solidFill>
                <a:effectLst/>
                <a:latin typeface="STXinwei" panose="02010800040101010101" pitchFamily="2" charset="-122"/>
                <a:ea typeface="STXinwei" panose="02010800040101010101" pitchFamily="2" charset="-122"/>
              </a:rPr>
              <a:t>堆栈的维护，寄存器的保存与恢复</a:t>
            </a:r>
          </a:p>
        </p:txBody>
      </p:sp>
      <p:sp>
        <p:nvSpPr>
          <p:cNvPr id="70" name="Line 35">
            <a:extLst>
              <a:ext uri="{FF2B5EF4-FFF2-40B4-BE49-F238E27FC236}">
                <a16:creationId xmlns:a16="http://schemas.microsoft.com/office/drawing/2014/main" id="{5C24D2B1-D3BD-B048-A1CC-C34FDAACC6B1}"/>
              </a:ext>
            </a:extLst>
          </p:cNvPr>
          <p:cNvSpPr>
            <a:spLocks noChangeShapeType="1"/>
          </p:cNvSpPr>
          <p:nvPr/>
        </p:nvSpPr>
        <p:spPr bwMode="auto">
          <a:xfrm>
            <a:off x="1979712" y="5508645"/>
            <a:ext cx="0" cy="280988"/>
          </a:xfrm>
          <a:prstGeom prst="line">
            <a:avLst/>
          </a:prstGeom>
          <a:noFill/>
          <a:ln w="28575">
            <a:solidFill>
              <a:schemeClr val="tx2"/>
            </a:solidFill>
            <a:round/>
            <a:headEnd/>
            <a:tailEnd type="triangle" w="med" len="med"/>
          </a:ln>
          <a:effectLst/>
        </p:spPr>
        <p:txBody>
          <a:bodyPr/>
          <a:lstStyle/>
          <a:p>
            <a:endParaRPr lang="zh-CN" altLang="en-US">
              <a:latin typeface="STXinwei" panose="02010800040101010101" pitchFamily="2" charset="-122"/>
              <a:ea typeface="STXinwei" panose="02010800040101010101" pitchFamily="2" charset="-122"/>
            </a:endParaRPr>
          </a:p>
        </p:txBody>
      </p:sp>
      <p:sp>
        <p:nvSpPr>
          <p:cNvPr id="71" name="Text Box 36">
            <a:extLst>
              <a:ext uri="{FF2B5EF4-FFF2-40B4-BE49-F238E27FC236}">
                <a16:creationId xmlns:a16="http://schemas.microsoft.com/office/drawing/2014/main" id="{750E45F4-DE9A-0B4D-BD6D-300BB4AEB725}"/>
              </a:ext>
            </a:extLst>
          </p:cNvPr>
          <p:cNvSpPr txBox="1">
            <a:spLocks noChangeArrowheads="1"/>
          </p:cNvSpPr>
          <p:nvPr/>
        </p:nvSpPr>
        <p:spPr bwMode="auto">
          <a:xfrm>
            <a:off x="684014" y="5789633"/>
            <a:ext cx="2808288" cy="396875"/>
          </a:xfrm>
          <a:prstGeom prst="rect">
            <a:avLst/>
          </a:prstGeom>
          <a:noFill/>
          <a:ln w="9525">
            <a:noFill/>
            <a:miter lim="800000"/>
            <a:headEnd/>
            <a:tailEnd/>
          </a:ln>
          <a:effectLst/>
        </p:spPr>
        <p:txBody>
          <a:bodyPr>
            <a:spAutoFit/>
          </a:bodyPr>
          <a:lstStyle/>
          <a:p>
            <a:pPr>
              <a:spcBef>
                <a:spcPct val="50000"/>
              </a:spcBef>
              <a:buClrTx/>
              <a:buFontTx/>
              <a:buNone/>
            </a:pPr>
            <a:r>
              <a:rPr kumimoji="0" lang="en-US" altLang="zh-CN" sz="2000" b="1" dirty="0">
                <a:solidFill>
                  <a:srgbClr val="FF0000"/>
                </a:solidFill>
                <a:effectLst/>
                <a:latin typeface="STXinwei" panose="02010800040101010101" pitchFamily="2" charset="-122"/>
                <a:ea typeface="STXinwei" panose="02010800040101010101" pitchFamily="2" charset="-122"/>
              </a:rPr>
              <a:t>Shell</a:t>
            </a:r>
            <a:r>
              <a:rPr kumimoji="0" lang="zh-CN" altLang="en-US" sz="2000" b="1" dirty="0">
                <a:solidFill>
                  <a:srgbClr val="7030A0"/>
                </a:solidFill>
                <a:effectLst/>
                <a:latin typeface="STXinwei" panose="02010800040101010101" pitchFamily="2" charset="-122"/>
                <a:ea typeface="STXinwei" panose="02010800040101010101" pitchFamily="2" charset="-122"/>
              </a:rPr>
              <a:t>和</a:t>
            </a:r>
            <a:r>
              <a:rPr kumimoji="0" lang="en-US" altLang="zh-CN" sz="2000" b="1" dirty="0">
                <a:solidFill>
                  <a:srgbClr val="FF0000"/>
                </a:solidFill>
                <a:effectLst/>
                <a:latin typeface="STXinwei" panose="02010800040101010101" pitchFamily="2" charset="-122"/>
                <a:ea typeface="STXinwei" panose="02010800040101010101" pitchFamily="2" charset="-122"/>
              </a:rPr>
              <a:t>ls</a:t>
            </a:r>
            <a:r>
              <a:rPr kumimoji="0" lang="zh-CN" altLang="en-US" sz="2000" b="1" dirty="0">
                <a:solidFill>
                  <a:srgbClr val="7030A0"/>
                </a:solidFill>
                <a:effectLst/>
                <a:latin typeface="STXinwei" panose="02010800040101010101" pitchFamily="2" charset="-122"/>
                <a:ea typeface="STXinwei" panose="02010800040101010101" pitchFamily="2" charset="-122"/>
              </a:rPr>
              <a:t>都得以执行</a:t>
            </a:r>
          </a:p>
        </p:txBody>
      </p:sp>
      <p:sp>
        <p:nvSpPr>
          <p:cNvPr id="72" name="Line 37">
            <a:extLst>
              <a:ext uri="{FF2B5EF4-FFF2-40B4-BE49-F238E27FC236}">
                <a16:creationId xmlns:a16="http://schemas.microsoft.com/office/drawing/2014/main" id="{D9CB0058-C620-8C4F-B757-FCE0C99EA5F1}"/>
              </a:ext>
            </a:extLst>
          </p:cNvPr>
          <p:cNvSpPr>
            <a:spLocks noChangeShapeType="1"/>
          </p:cNvSpPr>
          <p:nvPr/>
        </p:nvSpPr>
        <p:spPr bwMode="auto">
          <a:xfrm flipV="1">
            <a:off x="3419277" y="5934095"/>
            <a:ext cx="576262" cy="0"/>
          </a:xfrm>
          <a:prstGeom prst="line">
            <a:avLst/>
          </a:prstGeom>
          <a:noFill/>
          <a:ln w="28575">
            <a:solidFill>
              <a:schemeClr val="tx2"/>
            </a:solidFill>
            <a:round/>
            <a:headEnd/>
            <a:tailEnd type="triangle" w="med" len="med"/>
          </a:ln>
          <a:effectLst/>
        </p:spPr>
        <p:txBody>
          <a:bodyPr/>
          <a:lstStyle/>
          <a:p>
            <a:endParaRPr lang="zh-CN" altLang="en-US">
              <a:latin typeface="STXinwei" panose="02010800040101010101" pitchFamily="2" charset="-122"/>
              <a:ea typeface="STXinwei" panose="02010800040101010101" pitchFamily="2" charset="-122"/>
            </a:endParaRPr>
          </a:p>
        </p:txBody>
      </p:sp>
      <p:sp>
        <p:nvSpPr>
          <p:cNvPr id="73" name="Text Box 38">
            <a:extLst>
              <a:ext uri="{FF2B5EF4-FFF2-40B4-BE49-F238E27FC236}">
                <a16:creationId xmlns:a16="http://schemas.microsoft.com/office/drawing/2014/main" id="{902C84A4-D889-A54D-A28E-30B1186DA453}"/>
              </a:ext>
            </a:extLst>
          </p:cNvPr>
          <p:cNvSpPr txBox="1">
            <a:spLocks noChangeArrowheads="1"/>
          </p:cNvSpPr>
          <p:nvPr/>
        </p:nvSpPr>
        <p:spPr bwMode="auto">
          <a:xfrm>
            <a:off x="3852664" y="5645170"/>
            <a:ext cx="2520950" cy="641350"/>
          </a:xfrm>
          <a:prstGeom prst="rect">
            <a:avLst/>
          </a:prstGeom>
          <a:noFill/>
          <a:ln w="9525">
            <a:noFill/>
            <a:miter lim="800000"/>
            <a:headEnd/>
            <a:tailEnd/>
          </a:ln>
          <a:effectLst/>
        </p:spPr>
        <p:txBody>
          <a:bodyPr>
            <a:spAutoFit/>
          </a:bodyPr>
          <a:lstStyle/>
          <a:p>
            <a:pPr>
              <a:spcBef>
                <a:spcPct val="50000"/>
              </a:spcBef>
              <a:buClrTx/>
              <a:buFontTx/>
              <a:buNone/>
            </a:pPr>
            <a:r>
              <a:rPr kumimoji="0" lang="zh-CN" altLang="en-US" sz="1800" b="1" dirty="0">
                <a:solidFill>
                  <a:srgbClr val="0000FF"/>
                </a:solidFill>
                <a:effectLst/>
                <a:latin typeface="STXinwei" panose="02010800040101010101" pitchFamily="2" charset="-122"/>
                <a:ea typeface="STXinwei" panose="02010800040101010101" pitchFamily="2" charset="-122"/>
              </a:rPr>
              <a:t>进程的调度，运行队列等待队列的维护</a:t>
            </a:r>
          </a:p>
        </p:txBody>
      </p:sp>
    </p:spTree>
    <p:extLst>
      <p:ext uri="{BB962C8B-B14F-4D97-AF65-F5344CB8AC3E}">
        <p14:creationId xmlns:p14="http://schemas.microsoft.com/office/powerpoint/2010/main" val="703124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xit" presetSubtype="0" fill="hold" grpId="1" nodeType="withEffect">
                                  <p:stCondLst>
                                    <p:cond delay="0"/>
                                  </p:stCondLst>
                                  <p:childTnLst>
                                    <p:set>
                                      <p:cBhvr>
                                        <p:cTn id="26" dur="1" fill="hold">
                                          <p:stCondLst>
                                            <p:cond delay="0"/>
                                          </p:stCondLst>
                                        </p:cTn>
                                        <p:tgtEl>
                                          <p:spTgt spid="46"/>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47"/>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50"/>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51"/>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5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9"/>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9">
                                            <p:txEl>
                                              <p:pRg st="0" end="0"/>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9">
                                            <p:txEl>
                                              <p:pRg st="1" end="1"/>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5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5"/>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60"/>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1"/>
                                        </p:tgtEl>
                                        <p:attrNameLst>
                                          <p:attrName>style.visibility</p:attrName>
                                        </p:attrNameLst>
                                      </p:cBhvr>
                                      <p:to>
                                        <p:strVal val="visible"/>
                                      </p:to>
                                    </p:set>
                                  </p:childTnLst>
                                </p:cTn>
                              </p:par>
                              <p:par>
                                <p:cTn id="83" presetID="1" presetClass="exit" presetSubtype="0" fill="hold" grpId="1" nodeType="withEffect">
                                  <p:stCondLst>
                                    <p:cond delay="0"/>
                                  </p:stCondLst>
                                  <p:childTnLst>
                                    <p:set>
                                      <p:cBhvr>
                                        <p:cTn id="84" dur="1" fill="hold">
                                          <p:stCondLst>
                                            <p:cond delay="0"/>
                                          </p:stCondLst>
                                        </p:cTn>
                                        <p:tgtEl>
                                          <p:spTgt spid="44"/>
                                        </p:tgtEl>
                                        <p:attrNameLst>
                                          <p:attrName>style.visibility</p:attrName>
                                        </p:attrNameLst>
                                      </p:cBhvr>
                                      <p:to>
                                        <p:strVal val="hidden"/>
                                      </p:to>
                                    </p:set>
                                  </p:childTnLst>
                                </p:cTn>
                              </p:par>
                              <p:par>
                                <p:cTn id="85" presetID="1" presetClass="exit" presetSubtype="0" fill="hold" grpId="1" nodeType="withEffect">
                                  <p:stCondLst>
                                    <p:cond delay="0"/>
                                  </p:stCondLst>
                                  <p:childTnLst>
                                    <p:set>
                                      <p:cBhvr>
                                        <p:cTn id="86" dur="1" fill="hold">
                                          <p:stCondLst>
                                            <p:cond delay="0"/>
                                          </p:stCondLst>
                                        </p:cTn>
                                        <p:tgtEl>
                                          <p:spTgt spid="48"/>
                                        </p:tgtEl>
                                        <p:attrNameLst>
                                          <p:attrName>style.visibility</p:attrName>
                                        </p:attrNameLst>
                                      </p:cBhvr>
                                      <p:to>
                                        <p:strVal val="hidden"/>
                                      </p:to>
                                    </p:set>
                                  </p:childTnLst>
                                </p:cTn>
                              </p:par>
                              <p:par>
                                <p:cTn id="87" presetID="1" presetClass="exit" presetSubtype="0" fill="hold" grpId="1" nodeType="withEffect">
                                  <p:stCondLst>
                                    <p:cond delay="0"/>
                                  </p:stCondLst>
                                  <p:childTnLst>
                                    <p:set>
                                      <p:cBhvr>
                                        <p:cTn id="88" dur="1" fill="hold">
                                          <p:stCondLst>
                                            <p:cond delay="0"/>
                                          </p:stCondLst>
                                        </p:cTn>
                                        <p:tgtEl>
                                          <p:spTgt spid="59"/>
                                        </p:tgtEl>
                                        <p:attrNameLst>
                                          <p:attrName>style.visibility</p:attrName>
                                        </p:attrNameLst>
                                      </p:cBhvr>
                                      <p:to>
                                        <p:strVal val="hidden"/>
                                      </p:to>
                                    </p:set>
                                  </p:childTnLst>
                                </p:cTn>
                              </p:par>
                              <p:par>
                                <p:cTn id="89" presetID="1" presetClass="exit" presetSubtype="0" fill="hold" grpId="1" nodeType="withEffect">
                                  <p:stCondLst>
                                    <p:cond delay="0"/>
                                  </p:stCondLst>
                                  <p:childTnLst>
                                    <p:set>
                                      <p:cBhvr>
                                        <p:cTn id="90" dur="1" fill="hold">
                                          <p:stCondLst>
                                            <p:cond delay="0"/>
                                          </p:stCondLst>
                                        </p:cTn>
                                        <p:tgtEl>
                                          <p:spTgt spid="45"/>
                                        </p:tgtEl>
                                        <p:attrNameLst>
                                          <p:attrName>style.visibility</p:attrName>
                                        </p:attrNameLst>
                                      </p:cBhvr>
                                      <p:to>
                                        <p:strVal val="hidden"/>
                                      </p:to>
                                    </p:set>
                                  </p:childTnLst>
                                </p:cTn>
                              </p:par>
                              <p:par>
                                <p:cTn id="91" presetID="1" presetClass="exit" presetSubtype="0" fill="hold" grpId="1" nodeType="withEffect">
                                  <p:stCondLst>
                                    <p:cond delay="0"/>
                                  </p:stCondLst>
                                  <p:childTnLst>
                                    <p:set>
                                      <p:cBhvr>
                                        <p:cTn id="92" dur="1" fill="hold">
                                          <p:stCondLst>
                                            <p:cond delay="0"/>
                                          </p:stCondLst>
                                        </p:cTn>
                                        <p:tgtEl>
                                          <p:spTgt spid="56"/>
                                        </p:tgtEl>
                                        <p:attrNameLst>
                                          <p:attrName>style.visibility</p:attrName>
                                        </p:attrNameLst>
                                      </p:cBhvr>
                                      <p:to>
                                        <p:strVal val="hidden"/>
                                      </p:to>
                                    </p:set>
                                  </p:childTnLst>
                                </p:cTn>
                              </p:par>
                              <p:par>
                                <p:cTn id="93" presetID="1" presetClass="exit" presetSubtype="0" fill="hold" grpId="0" nodeType="withEffect">
                                  <p:stCondLst>
                                    <p:cond delay="0"/>
                                  </p:stCondLst>
                                  <p:childTnLst>
                                    <p:set>
                                      <p:cBhvr>
                                        <p:cTn id="94" dur="1" fill="hold">
                                          <p:stCondLst>
                                            <p:cond delay="0"/>
                                          </p:stCondLst>
                                        </p:cTn>
                                        <p:tgtEl>
                                          <p:spTgt spid="49">
                                            <p:txEl>
                                              <p:pRg st="0" end="0"/>
                                            </p:txEl>
                                          </p:spTgt>
                                        </p:tgtEl>
                                        <p:attrNameLst>
                                          <p:attrName>style.visibility</p:attrName>
                                        </p:attrNameLst>
                                      </p:cBhvr>
                                      <p:to>
                                        <p:strVal val="hidden"/>
                                      </p:to>
                                    </p:set>
                                  </p:childTnLst>
                                </p:cTn>
                              </p:par>
                              <p:par>
                                <p:cTn id="95" presetID="1" presetClass="exit" presetSubtype="0" fill="hold" grpId="0" nodeType="withEffect">
                                  <p:stCondLst>
                                    <p:cond delay="0"/>
                                  </p:stCondLst>
                                  <p:childTnLst>
                                    <p:set>
                                      <p:cBhvr>
                                        <p:cTn id="96" dur="1" fill="hold">
                                          <p:stCondLst>
                                            <p:cond delay="0"/>
                                          </p:stCondLst>
                                        </p:cTn>
                                        <p:tgtEl>
                                          <p:spTgt spid="49">
                                            <p:txEl>
                                              <p:pRg st="1" end="1"/>
                                            </p:txEl>
                                          </p:spTgt>
                                        </p:tgtEl>
                                        <p:attrNameLst>
                                          <p:attrName>style.visibility</p:attrName>
                                        </p:attrNameLst>
                                      </p:cBhvr>
                                      <p:to>
                                        <p:strVal val="hidden"/>
                                      </p:to>
                                    </p:set>
                                  </p:childTnLst>
                                </p:cTn>
                              </p:par>
                              <p:par>
                                <p:cTn id="97" presetID="1" presetClass="exit" presetSubtype="0" fill="hold" grpId="1" nodeType="withEffect">
                                  <p:stCondLst>
                                    <p:cond delay="0"/>
                                  </p:stCondLst>
                                  <p:childTnLst>
                                    <p:set>
                                      <p:cBhvr>
                                        <p:cTn id="98" dur="1" fill="hold">
                                          <p:stCondLst>
                                            <p:cond delay="0"/>
                                          </p:stCondLst>
                                        </p:cTn>
                                        <p:tgtEl>
                                          <p:spTgt spid="52"/>
                                        </p:tgtEl>
                                        <p:attrNameLst>
                                          <p:attrName>style.visibility</p:attrName>
                                        </p:attrNameLst>
                                      </p:cBhvr>
                                      <p:to>
                                        <p:strVal val="hidden"/>
                                      </p:to>
                                    </p:set>
                                  </p:childTnLst>
                                </p:cTn>
                              </p:par>
                              <p:par>
                                <p:cTn id="99" presetID="1" presetClass="exit" presetSubtype="0" fill="hold" grpId="1" nodeType="withEffect">
                                  <p:stCondLst>
                                    <p:cond delay="0"/>
                                  </p:stCondLst>
                                  <p:childTnLst>
                                    <p:set>
                                      <p:cBhvr>
                                        <p:cTn id="100" dur="1" fill="hold">
                                          <p:stCondLst>
                                            <p:cond delay="0"/>
                                          </p:stCondLst>
                                        </p:cTn>
                                        <p:tgtEl>
                                          <p:spTgt spid="57"/>
                                        </p:tgtEl>
                                        <p:attrNameLst>
                                          <p:attrName>style.visibility</p:attrName>
                                        </p:attrNameLst>
                                      </p:cBhvr>
                                      <p:to>
                                        <p:strVal val="hidden"/>
                                      </p:to>
                                    </p:set>
                                  </p:childTnLst>
                                </p:cTn>
                              </p:par>
                              <p:par>
                                <p:cTn id="101" presetID="1" presetClass="exit" presetSubtype="0" fill="hold" grpId="1" nodeType="withEffect">
                                  <p:stCondLst>
                                    <p:cond delay="0"/>
                                  </p:stCondLst>
                                  <p:childTnLst>
                                    <p:set>
                                      <p:cBhvr>
                                        <p:cTn id="102" dur="1" fill="hold">
                                          <p:stCondLst>
                                            <p:cond delay="0"/>
                                          </p:stCondLst>
                                        </p:cTn>
                                        <p:tgtEl>
                                          <p:spTgt spid="54"/>
                                        </p:tgtEl>
                                        <p:attrNameLst>
                                          <p:attrName>style.visibility</p:attrName>
                                        </p:attrNameLst>
                                      </p:cBhvr>
                                      <p:to>
                                        <p:strVal val="hidden"/>
                                      </p:to>
                                    </p:set>
                                  </p:childTnLst>
                                </p:cTn>
                              </p:par>
                              <p:par>
                                <p:cTn id="103" presetID="1" presetClass="exit" presetSubtype="0" fill="hold" grpId="1" nodeType="withEffect">
                                  <p:stCondLst>
                                    <p:cond delay="0"/>
                                  </p:stCondLst>
                                  <p:childTnLst>
                                    <p:set>
                                      <p:cBhvr>
                                        <p:cTn id="104" dur="1" fill="hold">
                                          <p:stCondLst>
                                            <p:cond delay="0"/>
                                          </p:stCondLst>
                                        </p:cTn>
                                        <p:tgtEl>
                                          <p:spTgt spid="58"/>
                                        </p:tgtEl>
                                        <p:attrNameLst>
                                          <p:attrName>style.visibility</p:attrName>
                                        </p:attrNameLst>
                                      </p:cBhvr>
                                      <p:to>
                                        <p:strVal val="hidden"/>
                                      </p:to>
                                    </p:set>
                                  </p:childTnLst>
                                </p:cTn>
                              </p:par>
                              <p:par>
                                <p:cTn id="105" presetID="1" presetClass="exit" presetSubtype="0" fill="hold" grpId="1" nodeType="withEffect">
                                  <p:stCondLst>
                                    <p:cond delay="0"/>
                                  </p:stCondLst>
                                  <p:childTnLst>
                                    <p:set>
                                      <p:cBhvr>
                                        <p:cTn id="106" dur="1" fill="hold">
                                          <p:stCondLst>
                                            <p:cond delay="0"/>
                                          </p:stCondLst>
                                        </p:cTn>
                                        <p:tgtEl>
                                          <p:spTgt spid="55"/>
                                        </p:tgtEl>
                                        <p:attrNameLst>
                                          <p:attrName>style.visibility</p:attrName>
                                        </p:attrNameLst>
                                      </p:cBhvr>
                                      <p:to>
                                        <p:strVal val="hidden"/>
                                      </p:to>
                                    </p:set>
                                  </p:childTnLst>
                                </p:cTn>
                              </p:par>
                              <p:par>
                                <p:cTn id="107" presetID="1" presetClass="exit" presetSubtype="0" fill="hold" grpId="1" nodeType="withEffect">
                                  <p:stCondLst>
                                    <p:cond delay="0"/>
                                  </p:stCondLst>
                                  <p:childTnLst>
                                    <p:set>
                                      <p:cBhvr>
                                        <p:cTn id="108" dur="1" fill="hold">
                                          <p:stCondLst>
                                            <p:cond delay="0"/>
                                          </p:stCondLst>
                                        </p:cTn>
                                        <p:tgtEl>
                                          <p:spTgt spid="53"/>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62"/>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63"/>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64"/>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65"/>
                                        </p:tgtEl>
                                        <p:attrNameLst>
                                          <p:attrName>style.visibility</p:attrName>
                                        </p:attrNameLst>
                                      </p:cBhvr>
                                      <p:to>
                                        <p:strVal val="visible"/>
                                      </p:to>
                                    </p:set>
                                  </p:childTnLst>
                                </p:cTn>
                              </p:par>
                              <p:par>
                                <p:cTn id="121" presetID="1" presetClass="exit" presetSubtype="0" fill="hold" grpId="1" nodeType="withEffect">
                                  <p:stCondLst>
                                    <p:cond delay="0"/>
                                  </p:stCondLst>
                                  <p:childTnLst>
                                    <p:set>
                                      <p:cBhvr>
                                        <p:cTn id="122" dur="1" fill="hold">
                                          <p:stCondLst>
                                            <p:cond delay="0"/>
                                          </p:stCondLst>
                                        </p:cTn>
                                        <p:tgtEl>
                                          <p:spTgt spid="62"/>
                                        </p:tgtEl>
                                        <p:attrNameLst>
                                          <p:attrName>style.visibility</p:attrName>
                                        </p:attrNameLst>
                                      </p:cBhvr>
                                      <p:to>
                                        <p:strVal val="hidden"/>
                                      </p:to>
                                    </p:set>
                                  </p:childTnLst>
                                </p:cTn>
                              </p:par>
                              <p:par>
                                <p:cTn id="123" presetID="1" presetClass="exit" presetSubtype="0" fill="hold" grpId="1" nodeType="withEffect">
                                  <p:stCondLst>
                                    <p:cond delay="0"/>
                                  </p:stCondLst>
                                  <p:childTnLst>
                                    <p:set>
                                      <p:cBhvr>
                                        <p:cTn id="124" dur="1" fill="hold">
                                          <p:stCondLst>
                                            <p:cond delay="0"/>
                                          </p:stCondLst>
                                        </p:cTn>
                                        <p:tgtEl>
                                          <p:spTgt spid="63"/>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66"/>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67">
                                            <p:txEl>
                                              <p:pRg st="0" end="0"/>
                                            </p:txEl>
                                          </p:spTgt>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68"/>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69"/>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70"/>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71"/>
                                        </p:tgtEl>
                                        <p:attrNameLst>
                                          <p:attrName>style.visibility</p:attrName>
                                        </p:attrNameLst>
                                      </p:cBhvr>
                                      <p:to>
                                        <p:strVal val="visible"/>
                                      </p:to>
                                    </p:set>
                                  </p:childTnLst>
                                </p:cTn>
                              </p:par>
                              <p:par>
                                <p:cTn id="143" presetID="1" presetClass="exit" presetSubtype="0" fill="hold" grpId="1" nodeType="withEffect">
                                  <p:stCondLst>
                                    <p:cond delay="0"/>
                                  </p:stCondLst>
                                  <p:childTnLst>
                                    <p:set>
                                      <p:cBhvr>
                                        <p:cTn id="144" dur="1" fill="hold">
                                          <p:stCondLst>
                                            <p:cond delay="0"/>
                                          </p:stCondLst>
                                        </p:cTn>
                                        <p:tgtEl>
                                          <p:spTgt spid="66"/>
                                        </p:tgtEl>
                                        <p:attrNameLst>
                                          <p:attrName>style.visibility</p:attrName>
                                        </p:attrNameLst>
                                      </p:cBhvr>
                                      <p:to>
                                        <p:strVal val="hidden"/>
                                      </p:to>
                                    </p:set>
                                  </p:childTnLst>
                                </p:cTn>
                              </p:par>
                              <p:par>
                                <p:cTn id="145" presetID="1" presetClass="exit" presetSubtype="0" fill="hold" grpId="0" nodeType="withEffect">
                                  <p:stCondLst>
                                    <p:cond delay="0"/>
                                  </p:stCondLst>
                                  <p:childTnLst>
                                    <p:set>
                                      <p:cBhvr>
                                        <p:cTn id="146" dur="1" fill="hold">
                                          <p:stCondLst>
                                            <p:cond delay="0"/>
                                          </p:stCondLst>
                                        </p:cTn>
                                        <p:tgtEl>
                                          <p:spTgt spid="67">
                                            <p:txEl>
                                              <p:pRg st="0" end="0"/>
                                            </p:txEl>
                                          </p:spTgt>
                                        </p:tgtEl>
                                        <p:attrNameLst>
                                          <p:attrName>style.visibility</p:attrName>
                                        </p:attrNameLst>
                                      </p:cBhvr>
                                      <p:to>
                                        <p:strVal val="hidden"/>
                                      </p:to>
                                    </p:set>
                                  </p:childTnLst>
                                </p:cTn>
                              </p:par>
                              <p:par>
                                <p:cTn id="147" presetID="1" presetClass="exit" presetSubtype="0" fill="hold" grpId="1" nodeType="withEffect">
                                  <p:stCondLst>
                                    <p:cond delay="0"/>
                                  </p:stCondLst>
                                  <p:childTnLst>
                                    <p:set>
                                      <p:cBhvr>
                                        <p:cTn id="148" dur="1" fill="hold">
                                          <p:stCondLst>
                                            <p:cond delay="0"/>
                                          </p:stCondLst>
                                        </p:cTn>
                                        <p:tgtEl>
                                          <p:spTgt spid="69"/>
                                        </p:tgtEl>
                                        <p:attrNameLst>
                                          <p:attrName>style.visibility</p:attrName>
                                        </p:attrNameLst>
                                      </p:cBhvr>
                                      <p:to>
                                        <p:strVal val="hidden"/>
                                      </p:to>
                                    </p:set>
                                  </p:childTnLst>
                                </p:cTn>
                              </p:par>
                              <p:par>
                                <p:cTn id="149" presetID="1" presetClass="exit" presetSubtype="0" fill="hold" grpId="1" nodeType="withEffect">
                                  <p:stCondLst>
                                    <p:cond delay="0"/>
                                  </p:stCondLst>
                                  <p:childTnLst>
                                    <p:set>
                                      <p:cBhvr>
                                        <p:cTn id="150" dur="1" fill="hold">
                                          <p:stCondLst>
                                            <p:cond delay="0"/>
                                          </p:stCondLst>
                                        </p:cTn>
                                        <p:tgtEl>
                                          <p:spTgt spid="68"/>
                                        </p:tgtEl>
                                        <p:attrNameLst>
                                          <p:attrName>style.visibility</p:attrName>
                                        </p:attrNameLst>
                                      </p:cBhvr>
                                      <p:to>
                                        <p:strVal val="hidden"/>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72"/>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73"/>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xit" presetSubtype="0" fill="hold" grpId="1" nodeType="clickEffect">
                                  <p:stCondLst>
                                    <p:cond delay="0"/>
                                  </p:stCondLst>
                                  <p:childTnLst>
                                    <p:set>
                                      <p:cBhvr>
                                        <p:cTn id="160" dur="1" fill="hold">
                                          <p:stCondLst>
                                            <p:cond delay="0"/>
                                          </p:stCondLst>
                                        </p:cTn>
                                        <p:tgtEl>
                                          <p:spTgt spid="72"/>
                                        </p:tgtEl>
                                        <p:attrNameLst>
                                          <p:attrName>style.visibility</p:attrName>
                                        </p:attrNameLst>
                                      </p:cBhvr>
                                      <p:to>
                                        <p:strVal val="hidden"/>
                                      </p:to>
                                    </p:set>
                                  </p:childTnLst>
                                </p:cTn>
                              </p:par>
                              <p:par>
                                <p:cTn id="161" presetID="1" presetClass="exit" presetSubtype="0" fill="hold" grpId="1" nodeType="withEffect">
                                  <p:stCondLst>
                                    <p:cond delay="0"/>
                                  </p:stCondLst>
                                  <p:childTnLst>
                                    <p:set>
                                      <p:cBhvr>
                                        <p:cTn id="162" dur="1" fill="hold">
                                          <p:stCondLst>
                                            <p:cond delay="0"/>
                                          </p:stCondLst>
                                        </p:cTn>
                                        <p:tgtEl>
                                          <p:spTgt spid="7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animBg="1"/>
      <p:bldP spid="41" grpId="0"/>
      <p:bldP spid="42" grpId="0" animBg="1"/>
      <p:bldP spid="43" grpId="0"/>
      <p:bldP spid="44" grpId="0" animBg="1"/>
      <p:bldP spid="44" grpId="1" animBg="1"/>
      <p:bldP spid="45" grpId="0"/>
      <p:bldP spid="45" grpId="1"/>
      <p:bldP spid="46" grpId="0" animBg="1"/>
      <p:bldP spid="46" grpId="1" animBg="1"/>
      <p:bldP spid="47" grpId="0"/>
      <p:bldP spid="47" grpId="1"/>
      <p:bldP spid="48" grpId="0" animBg="1"/>
      <p:bldP spid="48" grpId="1" animBg="1"/>
      <p:bldP spid="49" grpId="0" build="allAtOnce"/>
      <p:bldP spid="50" grpId="0" animBg="1"/>
      <p:bldP spid="50" grpId="1" animBg="1"/>
      <p:bldP spid="51" grpId="0"/>
      <p:bldP spid="51" grpId="1"/>
      <p:bldP spid="52" grpId="0" animBg="1"/>
      <p:bldP spid="52" grpId="1" animBg="1"/>
      <p:bldP spid="53" grpId="0"/>
      <p:bldP spid="53" grpId="1"/>
      <p:bldP spid="54" grpId="0" animBg="1"/>
      <p:bldP spid="54" grpId="1" animBg="1"/>
      <p:bldP spid="55" grpId="0"/>
      <p:bldP spid="55" grpId="1"/>
      <p:bldP spid="56" grpId="0"/>
      <p:bldP spid="56" grpId="1"/>
      <p:bldP spid="57" grpId="0"/>
      <p:bldP spid="57" grpId="1"/>
      <p:bldP spid="58" grpId="0" animBg="1"/>
      <p:bldP spid="58" grpId="1" animBg="1"/>
      <p:bldP spid="59" grpId="0" animBg="1"/>
      <p:bldP spid="59" grpId="1" animBg="1"/>
      <p:bldP spid="60" grpId="0" animBg="1"/>
      <p:bldP spid="61" grpId="0"/>
      <p:bldP spid="62" grpId="0" animBg="1"/>
      <p:bldP spid="62" grpId="1" animBg="1"/>
      <p:bldP spid="63" grpId="0"/>
      <p:bldP spid="63" grpId="1"/>
      <p:bldP spid="64" grpId="0" animBg="1"/>
      <p:bldP spid="65" grpId="0"/>
      <p:bldP spid="66" grpId="0" animBg="1"/>
      <p:bldP spid="66" grpId="1" animBg="1"/>
      <p:bldP spid="67" grpId="0" build="allAtOnce"/>
      <p:bldP spid="68" grpId="0" animBg="1"/>
      <p:bldP spid="68" grpId="1" animBg="1"/>
      <p:bldP spid="69" grpId="0"/>
      <p:bldP spid="69" grpId="1"/>
      <p:bldP spid="70" grpId="0" animBg="1"/>
      <p:bldP spid="71" grpId="0"/>
      <p:bldP spid="72" grpId="0" animBg="1"/>
      <p:bldP spid="72" grpId="1" animBg="1"/>
      <p:bldP spid="73" grpId="0"/>
      <p:bldP spid="73" grpId="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习题</a:t>
            </a:r>
          </a:p>
        </p:txBody>
      </p:sp>
      <p:sp>
        <p:nvSpPr>
          <p:cNvPr id="3" name="内容占位符 2"/>
          <p:cNvSpPr>
            <a:spLocks noGrp="1"/>
          </p:cNvSpPr>
          <p:nvPr>
            <p:ph idx="1"/>
          </p:nvPr>
        </p:nvSpPr>
        <p:spPr>
          <a:xfrm>
            <a:off x="179512" y="1124744"/>
            <a:ext cx="8784976" cy="5001419"/>
          </a:xfrm>
        </p:spPr>
        <p:txBody>
          <a:bodyPr/>
          <a:lstStyle/>
          <a:p>
            <a:r>
              <a:rPr lang="zh-CN" altLang="en-US" dirty="0"/>
              <a:t>习题一：</a:t>
            </a:r>
            <a:endParaRPr lang="en-US" altLang="zh-CN" dirty="0"/>
          </a:p>
          <a:p>
            <a:r>
              <a:rPr lang="zh-CN" altLang="en-US" dirty="0"/>
              <a:t>思考题：</a:t>
            </a:r>
            <a:r>
              <a:rPr lang="en-US" altLang="zh-CN" dirty="0"/>
              <a:t>1</a:t>
            </a:r>
            <a:r>
              <a:rPr lang="zh-CN" altLang="en-US" dirty="0"/>
              <a:t>、</a:t>
            </a:r>
            <a:r>
              <a:rPr lang="en-US" altLang="zh-CN" dirty="0"/>
              <a:t>11</a:t>
            </a:r>
          </a:p>
          <a:p>
            <a:r>
              <a:rPr lang="zh-CN" altLang="en-US" dirty="0"/>
              <a:t>应用题：</a:t>
            </a:r>
            <a:r>
              <a:rPr lang="en-US" altLang="zh-CN" dirty="0"/>
              <a:t>7</a:t>
            </a:r>
          </a:p>
          <a:p>
            <a:r>
              <a:rPr lang="zh-CN" altLang="en-US" dirty="0"/>
              <a:t>下下周一</a:t>
            </a:r>
            <a:r>
              <a:rPr lang="en-US" altLang="zh-CN" dirty="0"/>
              <a:t>(9.16)</a:t>
            </a:r>
            <a:r>
              <a:rPr lang="zh-CN" altLang="en-US" dirty="0"/>
              <a:t>上课前交</a:t>
            </a:r>
            <a:r>
              <a:rPr lang="en-US" altLang="zh-CN" dirty="0"/>
              <a:t>(</a:t>
            </a:r>
            <a:r>
              <a:rPr lang="zh-CN" altLang="en-US" dirty="0"/>
              <a:t>可提交电子版，微信发给我</a:t>
            </a:r>
            <a:r>
              <a:rPr lang="en-US" altLang="zh-CN" dirty="0"/>
              <a:t>)</a:t>
            </a:r>
            <a:endParaRPr lang="zh-CN" altLang="en-US" dirty="0"/>
          </a:p>
        </p:txBody>
      </p:sp>
      <p:sp>
        <p:nvSpPr>
          <p:cNvPr id="4" name="日期占位符 3"/>
          <p:cNvSpPr>
            <a:spLocks noGrp="1"/>
          </p:cNvSpPr>
          <p:nvPr>
            <p:ph type="dt" sz="half" idx="10"/>
          </p:nvPr>
        </p:nvSpPr>
        <p:spPr/>
        <p:txBody>
          <a:bodyPr/>
          <a:lstStyle/>
          <a:p>
            <a:fld id="{5AC8EB17-5290-4DBE-B95A-78F7652B1597}" type="datetime1">
              <a:rPr lang="zh-CN" altLang="en-US" smtClean="0"/>
              <a:t>2019/9/23</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53</a:t>
            </a:fld>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资源管理技术小结</a:t>
            </a:r>
          </a:p>
        </p:txBody>
      </p:sp>
      <p:sp>
        <p:nvSpPr>
          <p:cNvPr id="43" name="Rectangle 3"/>
          <p:cNvSpPr txBox="1">
            <a:spLocks noChangeArrowheads="1"/>
          </p:cNvSpPr>
          <p:nvPr/>
        </p:nvSpPr>
        <p:spPr>
          <a:xfrm>
            <a:off x="685800" y="836613"/>
            <a:ext cx="7772400" cy="583247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华文新魏" pitchFamily="2" charset="-122"/>
                <a:ea typeface="华文新魏" pitchFamily="2"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华文新魏" pitchFamily="2" charset="-122"/>
                <a:ea typeface="华文新魏" pitchFamily="2"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华文新魏" pitchFamily="2" charset="-122"/>
                <a:ea typeface="华文新魏" pitchFamily="2"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华文新魏" pitchFamily="2" charset="-122"/>
                <a:ea typeface="华文新魏" pitchFamily="2"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华文新魏" pitchFamily="2" charset="-122"/>
                <a:ea typeface="华文新魏" pitchFamily="2"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altLang="zh-CN" sz="3600"/>
          </a:p>
          <a:p>
            <a:endParaRPr lang="en-US" altLang="zh-CN"/>
          </a:p>
        </p:txBody>
      </p:sp>
      <p:grpSp>
        <p:nvGrpSpPr>
          <p:cNvPr id="44" name="Group 44"/>
          <p:cNvGrpSpPr/>
          <p:nvPr/>
        </p:nvGrpSpPr>
        <p:grpSpPr bwMode="auto">
          <a:xfrm>
            <a:off x="1417638" y="1052513"/>
            <a:ext cx="7039993" cy="5616575"/>
            <a:chOff x="521" y="572"/>
            <a:chExt cx="4246" cy="3538"/>
          </a:xfrm>
        </p:grpSpPr>
        <p:sp>
          <p:nvSpPr>
            <p:cNvPr id="60" name="Text Box 25"/>
            <p:cNvSpPr txBox="1">
              <a:spLocks noChangeArrowheads="1"/>
            </p:cNvSpPr>
            <p:nvPr/>
          </p:nvSpPr>
          <p:spPr bwMode="auto">
            <a:xfrm>
              <a:off x="3094" y="3169"/>
              <a:ext cx="1673" cy="603"/>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1600" noProof="1">
                  <a:solidFill>
                    <a:srgbClr val="FF3399"/>
                  </a:solidFill>
                  <a:latin typeface="华文新魏" pitchFamily="2" charset="-122"/>
                  <a:ea typeface="华文新魏" pitchFamily="2" charset="-122"/>
                </a:rPr>
                <a:t>时分复用共享</a:t>
              </a:r>
            </a:p>
            <a:p>
              <a:pPr algn="just"/>
              <a:endParaRPr lang="zh-CN" altLang="en-US" sz="1600">
                <a:solidFill>
                  <a:srgbClr val="FF3399"/>
                </a:solidFill>
                <a:latin typeface="华文新魏" pitchFamily="2" charset="-122"/>
                <a:ea typeface="华文新魏" pitchFamily="2" charset="-122"/>
              </a:endParaRPr>
            </a:p>
            <a:p>
              <a:pPr algn="just"/>
              <a:r>
                <a:rPr lang="zh-CN" altLang="en-US" sz="1600" noProof="1">
                  <a:solidFill>
                    <a:srgbClr val="FF3399"/>
                  </a:solidFill>
                  <a:latin typeface="华文新魏" pitchFamily="2" charset="-122"/>
                  <a:ea typeface="华文新魏" pitchFamily="2" charset="-122"/>
                </a:rPr>
                <a:t>空分复用共享</a:t>
              </a:r>
              <a:endParaRPr lang="zh-CN" altLang="en-US" sz="1600">
                <a:solidFill>
                  <a:srgbClr val="FF3399"/>
                </a:solidFill>
                <a:latin typeface="华文新魏" pitchFamily="2" charset="-122"/>
                <a:ea typeface="华文新魏" pitchFamily="2" charset="-122"/>
              </a:endParaRPr>
            </a:p>
          </p:txBody>
        </p:sp>
        <p:sp>
          <p:nvSpPr>
            <p:cNvPr id="45" name="Line 5"/>
            <p:cNvSpPr>
              <a:spLocks noChangeShapeType="1"/>
            </p:cNvSpPr>
            <p:nvPr/>
          </p:nvSpPr>
          <p:spPr bwMode="auto">
            <a:xfrm>
              <a:off x="4059" y="3274"/>
              <a:ext cx="508" cy="20"/>
            </a:xfrm>
            <a:prstGeom prst="line">
              <a:avLst/>
            </a:prstGeom>
            <a:noFill/>
            <a:ln w="19050">
              <a:solidFill>
                <a:schemeClr val="tx2"/>
              </a:solidFill>
              <a:prstDash val="dash"/>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6" name="Oval 6"/>
            <p:cNvSpPr>
              <a:spLocks noChangeArrowheads="1"/>
            </p:cNvSpPr>
            <p:nvPr/>
          </p:nvSpPr>
          <p:spPr bwMode="auto">
            <a:xfrm>
              <a:off x="1727" y="1288"/>
              <a:ext cx="1323" cy="1324"/>
            </a:xfrm>
            <a:prstGeom prst="ellipse">
              <a:avLst/>
            </a:prstGeom>
            <a:solidFill>
              <a:srgbClr val="FFCCCC"/>
            </a:solidFill>
            <a:ln w="9525">
              <a:solidFill>
                <a:srgbClr val="0000FF"/>
              </a:solidFill>
              <a:round/>
            </a:ln>
          </p:spPr>
          <p:txBody>
            <a:bodyPr/>
            <a:lstStyle/>
            <a:p>
              <a:endParaRPr lang="zh-CN" altLang="en-US"/>
            </a:p>
          </p:txBody>
        </p:sp>
        <p:sp>
          <p:nvSpPr>
            <p:cNvPr id="47" name="Text Box 7"/>
            <p:cNvSpPr txBox="1">
              <a:spLocks noChangeArrowheads="1"/>
            </p:cNvSpPr>
            <p:nvPr/>
          </p:nvSpPr>
          <p:spPr bwMode="auto">
            <a:xfrm>
              <a:off x="1983" y="1480"/>
              <a:ext cx="817" cy="963"/>
            </a:xfrm>
            <a:prstGeom prst="rect">
              <a:avLst/>
            </a:prstGeom>
            <a:solidFill>
              <a:srgbClr val="FFCCCC"/>
            </a:solidFill>
            <a:ln>
              <a:noFill/>
            </a:ln>
            <a:extLst>
              <a:ext uri="{91240B29-F687-4F45-9708-019B960494DF}">
                <a14:hiddenLine xmlns:a14="http://schemas.microsoft.com/office/drawing/2010/main" w="9525">
                  <a:solidFill>
                    <a:srgbClr val="0000FF"/>
                  </a:solidFill>
                  <a:miter lim="800000"/>
                  <a:headEnd/>
                  <a:tailEnd/>
                </a14:hiddenLine>
              </a:ext>
            </a:extLst>
          </p:spPr>
          <p:txBody>
            <a:bodyPr/>
            <a:lstStyle/>
            <a:p>
              <a:r>
                <a:rPr lang="zh-CN" altLang="en-US" sz="1800">
                  <a:solidFill>
                    <a:srgbClr val="FF3399"/>
                  </a:solidFill>
                  <a:latin typeface="华文新魏" pitchFamily="2" charset="-122"/>
                  <a:ea typeface="华文新魏" pitchFamily="2" charset="-122"/>
                </a:rPr>
                <a:t>操作系统</a:t>
              </a:r>
            </a:p>
            <a:p>
              <a:r>
                <a:rPr lang="zh-CN" altLang="en-US" sz="1800">
                  <a:solidFill>
                    <a:srgbClr val="FF3399"/>
                  </a:solidFill>
                  <a:latin typeface="华文新魏" pitchFamily="2" charset="-122"/>
                  <a:ea typeface="华文新魏" pitchFamily="2" charset="-122"/>
                </a:rPr>
                <a:t>资源管理</a:t>
              </a:r>
              <a:r>
                <a:rPr lang="en-US" altLang="zh-CN" sz="1800">
                  <a:solidFill>
                    <a:srgbClr val="FF3399"/>
                  </a:solidFill>
                  <a:latin typeface="华文新魏" pitchFamily="2" charset="-122"/>
                  <a:ea typeface="华文新魏" pitchFamily="2" charset="-122"/>
                </a:rPr>
                <a:t>(</a:t>
              </a:r>
              <a:r>
                <a:rPr lang="zh-CN" altLang="en-US" sz="1800">
                  <a:solidFill>
                    <a:srgbClr val="FF3399"/>
                  </a:solidFill>
                  <a:latin typeface="华文新魏" pitchFamily="2" charset="-122"/>
                  <a:ea typeface="华文新魏" pitchFamily="2" charset="-122"/>
                </a:rPr>
                <a:t>复用、虚化、抽象</a:t>
              </a:r>
              <a:r>
                <a:rPr lang="en-US" altLang="zh-CN" sz="1800">
                  <a:solidFill>
                    <a:srgbClr val="FF3399"/>
                  </a:solidFill>
                  <a:latin typeface="华文新魏" pitchFamily="2" charset="-122"/>
                  <a:ea typeface="华文新魏" pitchFamily="2" charset="-122"/>
                </a:rPr>
                <a:t>)</a:t>
              </a:r>
            </a:p>
          </p:txBody>
        </p:sp>
        <p:sp>
          <p:nvSpPr>
            <p:cNvPr id="48" name="Line 8"/>
            <p:cNvSpPr>
              <a:spLocks noChangeShapeType="1"/>
            </p:cNvSpPr>
            <p:nvPr/>
          </p:nvSpPr>
          <p:spPr bwMode="auto">
            <a:xfrm>
              <a:off x="1593" y="1549"/>
              <a:ext cx="215" cy="240"/>
            </a:xfrm>
            <a:prstGeom prst="line">
              <a:avLst/>
            </a:prstGeom>
            <a:noFill/>
            <a:ln w="9525">
              <a:solidFill>
                <a:srgbClr val="0000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 name="Line 9"/>
            <p:cNvSpPr>
              <a:spLocks noChangeShapeType="1"/>
            </p:cNvSpPr>
            <p:nvPr/>
          </p:nvSpPr>
          <p:spPr bwMode="auto">
            <a:xfrm flipH="1">
              <a:off x="2987" y="1549"/>
              <a:ext cx="215" cy="240"/>
            </a:xfrm>
            <a:prstGeom prst="line">
              <a:avLst/>
            </a:prstGeom>
            <a:noFill/>
            <a:ln w="9525">
              <a:solidFill>
                <a:srgbClr val="0000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 name="Text Box 10"/>
            <p:cNvSpPr txBox="1">
              <a:spLocks noChangeArrowheads="1"/>
            </p:cNvSpPr>
            <p:nvPr/>
          </p:nvSpPr>
          <p:spPr bwMode="auto">
            <a:xfrm>
              <a:off x="1486" y="2906"/>
              <a:ext cx="1394" cy="1204"/>
            </a:xfrm>
            <a:prstGeom prst="rect">
              <a:avLst/>
            </a:prstGeom>
            <a:solidFill>
              <a:schemeClr val="accent1"/>
            </a:solidFill>
            <a:ln w="9525">
              <a:solidFill>
                <a:srgbClr val="0000FF"/>
              </a:solidFill>
              <a:miter lim="800000"/>
            </a:ln>
            <a:effectLst>
              <a:outerShdw dist="107763" dir="2700000" algn="ctr" rotWithShape="0">
                <a:srgbClr val="808080"/>
              </a:outerShdw>
            </a:effectLst>
          </p:spPr>
          <p:txBody>
            <a:bodyPr/>
            <a:lstStyle/>
            <a:p>
              <a:r>
                <a:rPr lang="zh-CN" altLang="en-US" sz="1400" dirty="0">
                  <a:solidFill>
                    <a:srgbClr val="FF3399"/>
                  </a:solidFill>
                  <a:latin typeface="华文新魏" pitchFamily="2" charset="-122"/>
                  <a:ea typeface="华文新魏" pitchFamily="2" charset="-122"/>
                </a:rPr>
                <a:t>处    </a:t>
              </a:r>
              <a:r>
                <a:rPr lang="en-US" altLang="zh-CN" sz="1400" dirty="0">
                  <a:solidFill>
                    <a:srgbClr val="FF3399"/>
                  </a:solidFill>
                  <a:latin typeface="华文新魏" pitchFamily="2" charset="-122"/>
                  <a:ea typeface="华文新魏" pitchFamily="2" charset="-122"/>
                </a:rPr>
                <a:t>     </a:t>
              </a:r>
              <a:r>
                <a:rPr lang="zh-CN" altLang="en-US" sz="1400" dirty="0">
                  <a:solidFill>
                    <a:srgbClr val="FF3399"/>
                  </a:solidFill>
                  <a:latin typeface="华文新魏" pitchFamily="2" charset="-122"/>
                  <a:ea typeface="华文新魏" pitchFamily="2" charset="-122"/>
                </a:rPr>
                <a:t> </a:t>
              </a:r>
              <a:r>
                <a:rPr lang="en-US" altLang="zh-CN" sz="1400" dirty="0">
                  <a:solidFill>
                    <a:srgbClr val="FF3399"/>
                  </a:solidFill>
                  <a:latin typeface="华文新魏" pitchFamily="2" charset="-122"/>
                  <a:ea typeface="华文新魏" pitchFamily="2" charset="-122"/>
                </a:rPr>
                <a:t>I         I         </a:t>
              </a:r>
              <a:r>
                <a:rPr lang="zh-CN" altLang="en-US" sz="1400" dirty="0">
                  <a:solidFill>
                    <a:srgbClr val="FF3399"/>
                  </a:solidFill>
                  <a:latin typeface="华文新魏" pitchFamily="2" charset="-122"/>
                  <a:ea typeface="华文新魏" pitchFamily="2" charset="-122"/>
                </a:rPr>
                <a:t>主  </a:t>
              </a:r>
              <a:r>
                <a:rPr lang="en-US" altLang="zh-CN" sz="1400" dirty="0">
                  <a:solidFill>
                    <a:srgbClr val="FF3399"/>
                  </a:solidFill>
                  <a:latin typeface="华文新魏" pitchFamily="2" charset="-122"/>
                  <a:ea typeface="华文新魏" pitchFamily="2" charset="-122"/>
                </a:rPr>
                <a:t>   </a:t>
              </a:r>
              <a:r>
                <a:rPr lang="zh-CN" altLang="en-US" sz="1400" dirty="0">
                  <a:solidFill>
                    <a:srgbClr val="FF3399"/>
                  </a:solidFill>
                  <a:latin typeface="华文新魏" pitchFamily="2" charset="-122"/>
                  <a:ea typeface="华文新魏" pitchFamily="2" charset="-122"/>
                </a:rPr>
                <a:t>辅</a:t>
              </a:r>
            </a:p>
            <a:p>
              <a:r>
                <a:rPr lang="zh-CN" altLang="en-US" sz="1400" dirty="0">
                  <a:solidFill>
                    <a:srgbClr val="FF3399"/>
                  </a:solidFill>
                  <a:latin typeface="华文新魏" pitchFamily="2" charset="-122"/>
                  <a:ea typeface="华文新魏" pitchFamily="2" charset="-122"/>
                </a:rPr>
                <a:t>理    </a:t>
              </a:r>
              <a:r>
                <a:rPr lang="en-US" altLang="zh-CN" sz="1400" dirty="0">
                  <a:solidFill>
                    <a:srgbClr val="FF3399"/>
                  </a:solidFill>
                  <a:latin typeface="华文新魏" pitchFamily="2" charset="-122"/>
                  <a:ea typeface="华文新魏" pitchFamily="2" charset="-122"/>
                </a:rPr>
                <a:t>      </a:t>
              </a:r>
              <a:r>
                <a:rPr lang="zh-CN" altLang="en-US" sz="1400" dirty="0">
                  <a:solidFill>
                    <a:srgbClr val="FF3399"/>
                  </a:solidFill>
                  <a:latin typeface="华文新魏" pitchFamily="2" charset="-122"/>
                  <a:ea typeface="华文新魏" pitchFamily="2" charset="-122"/>
                </a:rPr>
                <a:t> </a:t>
              </a:r>
              <a:r>
                <a:rPr lang="en-US" altLang="zh-CN" sz="1400" dirty="0">
                  <a:solidFill>
                    <a:srgbClr val="FF3399"/>
                  </a:solidFill>
                  <a:latin typeface="华文新魏" pitchFamily="2" charset="-122"/>
                  <a:ea typeface="华文新魏" pitchFamily="2" charset="-122"/>
                </a:rPr>
                <a:t>/        /     </a:t>
              </a:r>
            </a:p>
            <a:p>
              <a:r>
                <a:rPr lang="zh-CN" altLang="en-US" sz="1400" dirty="0">
                  <a:solidFill>
                    <a:srgbClr val="FF3399"/>
                  </a:solidFill>
                  <a:latin typeface="华文新魏" pitchFamily="2" charset="-122"/>
                  <a:ea typeface="华文新魏" pitchFamily="2" charset="-122"/>
                </a:rPr>
                <a:t>器     </a:t>
              </a:r>
              <a:r>
                <a:rPr lang="en-US" altLang="zh-CN" sz="1400" dirty="0">
                  <a:solidFill>
                    <a:srgbClr val="FF3399"/>
                  </a:solidFill>
                  <a:latin typeface="华文新魏" pitchFamily="2" charset="-122"/>
                  <a:ea typeface="华文新魏" pitchFamily="2" charset="-122"/>
                </a:rPr>
                <a:t>    O       O  </a:t>
              </a:r>
            </a:p>
            <a:p>
              <a:r>
                <a:rPr lang="en-US" altLang="zh-CN" sz="1400" dirty="0">
                  <a:solidFill>
                    <a:srgbClr val="FF3399"/>
                  </a:solidFill>
                  <a:latin typeface="华文新魏" pitchFamily="2" charset="-122"/>
                  <a:ea typeface="华文新魏" pitchFamily="2" charset="-122"/>
                </a:rPr>
                <a:t>             </a:t>
              </a:r>
              <a:r>
                <a:rPr lang="zh-CN" altLang="en-US" sz="1400" dirty="0">
                  <a:solidFill>
                    <a:srgbClr val="FF3399"/>
                  </a:solidFill>
                  <a:latin typeface="华文新魏" pitchFamily="2" charset="-122"/>
                  <a:ea typeface="华文新魏" pitchFamily="2" charset="-122"/>
                </a:rPr>
                <a:t>设   设 </a:t>
              </a:r>
              <a:r>
                <a:rPr lang="en-US" altLang="zh-CN" sz="1400" dirty="0">
                  <a:solidFill>
                    <a:srgbClr val="FF3399"/>
                  </a:solidFill>
                  <a:latin typeface="华文新魏" pitchFamily="2" charset="-122"/>
                  <a:ea typeface="华文新魏" pitchFamily="2" charset="-122"/>
                </a:rPr>
                <a:t>        </a:t>
              </a:r>
              <a:r>
                <a:rPr lang="zh-CN" altLang="en-US" sz="1400" dirty="0">
                  <a:solidFill>
                    <a:srgbClr val="FF3399"/>
                  </a:solidFill>
                  <a:latin typeface="华文新魏" pitchFamily="2" charset="-122"/>
                  <a:ea typeface="华文新魏" pitchFamily="2" charset="-122"/>
                </a:rPr>
                <a:t> 存  </a:t>
              </a:r>
              <a:r>
                <a:rPr lang="en-US" altLang="zh-CN" sz="1400" dirty="0">
                  <a:solidFill>
                    <a:srgbClr val="FF3399"/>
                  </a:solidFill>
                  <a:latin typeface="华文新魏" pitchFamily="2" charset="-122"/>
                  <a:ea typeface="华文新魏" pitchFamily="2" charset="-122"/>
                </a:rPr>
                <a:t>   </a:t>
              </a:r>
              <a:r>
                <a:rPr lang="zh-CN" altLang="en-US" sz="1400" dirty="0">
                  <a:solidFill>
                    <a:srgbClr val="FF3399"/>
                  </a:solidFill>
                  <a:latin typeface="华文新魏" pitchFamily="2" charset="-122"/>
                  <a:ea typeface="华文新魏" pitchFamily="2" charset="-122"/>
                </a:rPr>
                <a:t>存     </a:t>
              </a:r>
            </a:p>
            <a:p>
              <a:pPr lvl="1"/>
              <a:r>
                <a:rPr lang="zh-CN" altLang="en-US" sz="1400" dirty="0">
                  <a:solidFill>
                    <a:srgbClr val="FF3399"/>
                  </a:solidFill>
                  <a:latin typeface="华文新魏" pitchFamily="2" charset="-122"/>
                  <a:ea typeface="华文新魏" pitchFamily="2" charset="-122"/>
                </a:rPr>
                <a:t>  备   备        </a:t>
              </a:r>
            </a:p>
            <a:p>
              <a:r>
                <a:rPr lang="zh-CN" altLang="en-US" sz="1200" dirty="0">
                  <a:solidFill>
                    <a:srgbClr val="FF3399"/>
                  </a:solidFill>
                  <a:latin typeface="华文新魏" pitchFamily="2" charset="-122"/>
                  <a:ea typeface="华文新魏" pitchFamily="2" charset="-122"/>
                </a:rPr>
                <a:t>            </a:t>
              </a:r>
            </a:p>
            <a:p>
              <a:r>
                <a:rPr lang="zh-CN" altLang="en-US" sz="1200" dirty="0">
                  <a:solidFill>
                    <a:srgbClr val="FF3399"/>
                  </a:solidFill>
                  <a:latin typeface="华文新魏" pitchFamily="2" charset="-122"/>
                  <a:ea typeface="华文新魏" pitchFamily="2" charset="-122"/>
                </a:rPr>
                <a:t>          </a:t>
              </a:r>
            </a:p>
            <a:p>
              <a:endParaRPr lang="zh-CN" altLang="en-US" sz="1200" dirty="0">
                <a:solidFill>
                  <a:srgbClr val="FF3399"/>
                </a:solidFill>
                <a:latin typeface="华文新魏" pitchFamily="2" charset="-122"/>
                <a:ea typeface="华文新魏" pitchFamily="2" charset="-122"/>
              </a:endParaRPr>
            </a:p>
            <a:p>
              <a:r>
                <a:rPr lang="zh-CN" altLang="en-US" sz="1200" dirty="0">
                  <a:solidFill>
                    <a:srgbClr val="FF3399"/>
                  </a:solidFill>
                  <a:latin typeface="华文新魏" pitchFamily="2" charset="-122"/>
                  <a:ea typeface="华文新魏" pitchFamily="2" charset="-122"/>
                </a:rPr>
                <a:t>         </a:t>
              </a:r>
              <a:r>
                <a:rPr lang="zh-CN" altLang="en-US" sz="1400" dirty="0">
                  <a:solidFill>
                    <a:srgbClr val="FF3399"/>
                  </a:solidFill>
                  <a:latin typeface="华文新魏" pitchFamily="2" charset="-122"/>
                  <a:ea typeface="华文新魏" pitchFamily="2" charset="-122"/>
                </a:rPr>
                <a:t>物理计算机</a:t>
              </a:r>
            </a:p>
            <a:p>
              <a:r>
                <a:rPr lang="zh-CN" altLang="en-US" sz="1200" dirty="0">
                  <a:solidFill>
                    <a:srgbClr val="FF3399"/>
                  </a:solidFill>
                  <a:latin typeface="华文新魏" pitchFamily="2" charset="-122"/>
                  <a:ea typeface="华文新魏" pitchFamily="2" charset="-122"/>
                </a:rPr>
                <a:t>  </a:t>
              </a:r>
            </a:p>
            <a:p>
              <a:r>
                <a:rPr lang="zh-CN" altLang="en-US" sz="1200" dirty="0">
                  <a:solidFill>
                    <a:srgbClr val="FF3399"/>
                  </a:solidFill>
                  <a:latin typeface="华文新魏" pitchFamily="2" charset="-122"/>
                  <a:ea typeface="华文新魏" pitchFamily="2" charset="-122"/>
                </a:rPr>
                <a:t>   </a:t>
              </a:r>
            </a:p>
            <a:p>
              <a:r>
                <a:rPr lang="zh-CN" altLang="en-US" sz="1200" dirty="0">
                  <a:solidFill>
                    <a:srgbClr val="FF3399"/>
                  </a:solidFill>
                  <a:latin typeface="华文新魏" pitchFamily="2" charset="-122"/>
                  <a:ea typeface="华文新魏" pitchFamily="2" charset="-122"/>
                </a:rPr>
                <a:t> </a:t>
              </a:r>
            </a:p>
            <a:p>
              <a:endParaRPr lang="zh-CN" altLang="en-US" sz="1200" dirty="0">
                <a:solidFill>
                  <a:srgbClr val="FF3399"/>
                </a:solidFill>
                <a:latin typeface="华文新魏" pitchFamily="2" charset="-122"/>
                <a:ea typeface="华文新魏" pitchFamily="2" charset="-122"/>
              </a:endParaRPr>
            </a:p>
            <a:p>
              <a:endParaRPr lang="en-US" altLang="zh-CN" sz="1200" dirty="0">
                <a:solidFill>
                  <a:srgbClr val="FF3399"/>
                </a:solidFill>
                <a:latin typeface="华文新魏" pitchFamily="2" charset="-122"/>
                <a:ea typeface="华文新魏" pitchFamily="2" charset="-122"/>
              </a:endParaRPr>
            </a:p>
          </p:txBody>
        </p:sp>
        <p:sp>
          <p:nvSpPr>
            <p:cNvPr id="51" name="Line 11"/>
            <p:cNvSpPr>
              <a:spLocks noChangeShapeType="1"/>
            </p:cNvSpPr>
            <p:nvPr/>
          </p:nvSpPr>
          <p:spPr bwMode="auto">
            <a:xfrm>
              <a:off x="1486" y="3875"/>
              <a:ext cx="1394" cy="0"/>
            </a:xfrm>
            <a:prstGeom prst="line">
              <a:avLst/>
            </a:prstGeom>
            <a:noFill/>
            <a:ln w="9525">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52" name="Line 12"/>
            <p:cNvSpPr>
              <a:spLocks noChangeShapeType="1"/>
            </p:cNvSpPr>
            <p:nvPr/>
          </p:nvSpPr>
          <p:spPr bwMode="auto">
            <a:xfrm flipH="1">
              <a:off x="1593" y="2464"/>
              <a:ext cx="429" cy="484"/>
            </a:xfrm>
            <a:prstGeom prst="line">
              <a:avLst/>
            </a:prstGeom>
            <a:noFill/>
            <a:ln w="28575">
              <a:solidFill>
                <a:srgbClr val="0000FF"/>
              </a:solidFill>
              <a:prstDash val="dash"/>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 name="Line 13"/>
            <p:cNvSpPr>
              <a:spLocks noChangeShapeType="1"/>
            </p:cNvSpPr>
            <p:nvPr/>
          </p:nvSpPr>
          <p:spPr bwMode="auto">
            <a:xfrm flipH="1">
              <a:off x="1915" y="2582"/>
              <a:ext cx="214" cy="352"/>
            </a:xfrm>
            <a:prstGeom prst="line">
              <a:avLst/>
            </a:prstGeom>
            <a:noFill/>
            <a:ln w="28575">
              <a:solidFill>
                <a:srgbClr val="0000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 name="Line 14"/>
            <p:cNvSpPr>
              <a:spLocks noChangeShapeType="1"/>
            </p:cNvSpPr>
            <p:nvPr/>
          </p:nvSpPr>
          <p:spPr bwMode="auto">
            <a:xfrm flipH="1">
              <a:off x="2237" y="2582"/>
              <a:ext cx="107" cy="352"/>
            </a:xfrm>
            <a:prstGeom prst="line">
              <a:avLst/>
            </a:prstGeom>
            <a:noFill/>
            <a:ln w="28575">
              <a:solidFill>
                <a:srgbClr val="0000FF"/>
              </a:solidFill>
              <a:prstDash val="dash"/>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5" name="Line 15"/>
            <p:cNvSpPr>
              <a:spLocks noChangeShapeType="1"/>
            </p:cNvSpPr>
            <p:nvPr/>
          </p:nvSpPr>
          <p:spPr bwMode="auto">
            <a:xfrm>
              <a:off x="2499" y="2582"/>
              <a:ext cx="59" cy="352"/>
            </a:xfrm>
            <a:prstGeom prst="line">
              <a:avLst/>
            </a:prstGeom>
            <a:noFill/>
            <a:ln w="28575">
              <a:solidFill>
                <a:srgbClr val="0000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 name="Line 16"/>
            <p:cNvSpPr>
              <a:spLocks noChangeShapeType="1"/>
            </p:cNvSpPr>
            <p:nvPr/>
          </p:nvSpPr>
          <p:spPr bwMode="auto">
            <a:xfrm>
              <a:off x="2666" y="2582"/>
              <a:ext cx="107" cy="352"/>
            </a:xfrm>
            <a:prstGeom prst="line">
              <a:avLst/>
            </a:prstGeom>
            <a:noFill/>
            <a:ln w="28575">
              <a:solidFill>
                <a:srgbClr val="0000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57" name="Group 17"/>
            <p:cNvGrpSpPr/>
            <p:nvPr/>
          </p:nvGrpSpPr>
          <p:grpSpPr bwMode="auto">
            <a:xfrm>
              <a:off x="3175" y="1187"/>
              <a:ext cx="992" cy="1085"/>
              <a:chOff x="3420" y="2844"/>
              <a:chExt cx="1620" cy="1560"/>
            </a:xfrm>
          </p:grpSpPr>
          <p:sp>
            <p:nvSpPr>
              <p:cNvPr id="77" name="Text Box 18"/>
              <p:cNvSpPr txBox="1">
                <a:spLocks noChangeArrowheads="1"/>
              </p:cNvSpPr>
              <p:nvPr/>
            </p:nvSpPr>
            <p:spPr bwMode="auto">
              <a:xfrm>
                <a:off x="3420" y="2844"/>
                <a:ext cx="1620" cy="1560"/>
              </a:xfrm>
              <a:prstGeom prst="rect">
                <a:avLst/>
              </a:prstGeom>
              <a:solidFill>
                <a:schemeClr val="accent1"/>
              </a:solidFill>
              <a:ln w="9525">
                <a:solidFill>
                  <a:srgbClr val="0000FF"/>
                </a:solidFill>
                <a:miter lim="800000"/>
              </a:ln>
              <a:effectLst>
                <a:outerShdw dist="35921" dir="2700000" algn="ctr" rotWithShape="0">
                  <a:srgbClr val="808080"/>
                </a:outerShdw>
              </a:effectLst>
            </p:spPr>
            <p:txBody>
              <a:bodyPr/>
              <a:lstStyle/>
              <a:p>
                <a:r>
                  <a:rPr lang="zh-CN" altLang="en-US" sz="1400" dirty="0">
                    <a:solidFill>
                      <a:srgbClr val="FF3399"/>
                    </a:solidFill>
                    <a:latin typeface="华文新魏" pitchFamily="2" charset="-122"/>
                    <a:ea typeface="华文新魏" pitchFamily="2" charset="-122"/>
                  </a:rPr>
                  <a:t>虚  </a:t>
                </a:r>
                <a:r>
                  <a:rPr lang="en-US" altLang="zh-CN" sz="1400" dirty="0">
                    <a:solidFill>
                      <a:srgbClr val="FF3399"/>
                    </a:solidFill>
                    <a:latin typeface="华文新魏" pitchFamily="2" charset="-122"/>
                    <a:ea typeface="华文新魏" pitchFamily="2" charset="-122"/>
                  </a:rPr>
                  <a:t>    </a:t>
                </a:r>
                <a:r>
                  <a:rPr lang="zh-CN" altLang="en-US" sz="1400" dirty="0">
                    <a:solidFill>
                      <a:srgbClr val="FF3399"/>
                    </a:solidFill>
                    <a:latin typeface="华文新魏" pitchFamily="2" charset="-122"/>
                    <a:ea typeface="华文新魏" pitchFamily="2" charset="-122"/>
                  </a:rPr>
                  <a:t>虚   虚   </a:t>
                </a:r>
                <a:r>
                  <a:rPr lang="en-US" altLang="zh-CN" sz="1400" dirty="0">
                    <a:solidFill>
                      <a:srgbClr val="FF3399"/>
                    </a:solidFill>
                    <a:latin typeface="华文新魏" pitchFamily="2" charset="-122"/>
                    <a:ea typeface="华文新魏" pitchFamily="2" charset="-122"/>
                  </a:rPr>
                  <a:t>   </a:t>
                </a:r>
                <a:r>
                  <a:rPr lang="zh-CN" altLang="en-US" sz="1400" dirty="0">
                    <a:solidFill>
                      <a:srgbClr val="FF3399"/>
                    </a:solidFill>
                    <a:latin typeface="华文新魏" pitchFamily="2" charset="-122"/>
                    <a:ea typeface="华文新魏" pitchFamily="2" charset="-122"/>
                  </a:rPr>
                  <a:t>虚</a:t>
                </a:r>
              </a:p>
              <a:p>
                <a:r>
                  <a:rPr lang="zh-CN" altLang="en-US" sz="1400" dirty="0">
                    <a:solidFill>
                      <a:srgbClr val="FF3399"/>
                    </a:solidFill>
                    <a:latin typeface="华文新魏" pitchFamily="2" charset="-122"/>
                    <a:ea typeface="华文新魏" pitchFamily="2" charset="-122"/>
                  </a:rPr>
                  <a:t>处  </a:t>
                </a:r>
                <a:r>
                  <a:rPr lang="en-US" altLang="zh-CN" sz="1400" dirty="0">
                    <a:solidFill>
                      <a:srgbClr val="FF3399"/>
                    </a:solidFill>
                    <a:latin typeface="华文新魏" pitchFamily="2" charset="-122"/>
                    <a:ea typeface="华文新魏" pitchFamily="2" charset="-122"/>
                  </a:rPr>
                  <a:t>    </a:t>
                </a:r>
                <a:r>
                  <a:rPr lang="zh-CN" altLang="en-US" sz="1400" dirty="0">
                    <a:solidFill>
                      <a:srgbClr val="FF3399"/>
                    </a:solidFill>
                    <a:latin typeface="华文新魏" pitchFamily="2" charset="-122"/>
                    <a:ea typeface="华文新魏" pitchFamily="2" charset="-122"/>
                  </a:rPr>
                  <a:t>主   辅   </a:t>
                </a:r>
                <a:r>
                  <a:rPr lang="en-US" altLang="zh-CN" sz="1400" dirty="0">
                    <a:solidFill>
                      <a:srgbClr val="FF3399"/>
                    </a:solidFill>
                    <a:latin typeface="华文新魏" pitchFamily="2" charset="-122"/>
                    <a:ea typeface="华文新魏" pitchFamily="2" charset="-122"/>
                  </a:rPr>
                  <a:t>   </a:t>
                </a:r>
                <a:r>
                  <a:rPr lang="zh-CN" altLang="en-US" sz="1400" dirty="0">
                    <a:solidFill>
                      <a:srgbClr val="FF3399"/>
                    </a:solidFill>
                    <a:latin typeface="华文新魏" pitchFamily="2" charset="-122"/>
                    <a:ea typeface="华文新魏" pitchFamily="2" charset="-122"/>
                  </a:rPr>
                  <a:t>设</a:t>
                </a:r>
              </a:p>
              <a:p>
                <a:r>
                  <a:rPr lang="zh-CN" altLang="en-US" sz="1400" dirty="0">
                    <a:solidFill>
                      <a:srgbClr val="FF3399"/>
                    </a:solidFill>
                    <a:latin typeface="华文新魏" pitchFamily="2" charset="-122"/>
                    <a:ea typeface="华文新魏" pitchFamily="2" charset="-122"/>
                  </a:rPr>
                  <a:t>理  </a:t>
                </a:r>
                <a:r>
                  <a:rPr lang="en-US" altLang="zh-CN" sz="1400" dirty="0">
                    <a:solidFill>
                      <a:srgbClr val="FF3399"/>
                    </a:solidFill>
                    <a:latin typeface="华文新魏" pitchFamily="2" charset="-122"/>
                    <a:ea typeface="华文新魏" pitchFamily="2" charset="-122"/>
                  </a:rPr>
                  <a:t>    </a:t>
                </a:r>
                <a:r>
                  <a:rPr lang="zh-CN" altLang="en-US" sz="1400" dirty="0">
                    <a:solidFill>
                      <a:srgbClr val="FF3399"/>
                    </a:solidFill>
                    <a:latin typeface="华文新魏" pitchFamily="2" charset="-122"/>
                    <a:ea typeface="华文新魏" pitchFamily="2" charset="-122"/>
                  </a:rPr>
                  <a:t>存   存   </a:t>
                </a:r>
                <a:r>
                  <a:rPr lang="en-US" altLang="zh-CN" sz="1400" dirty="0">
                    <a:solidFill>
                      <a:srgbClr val="FF3399"/>
                    </a:solidFill>
                    <a:latin typeface="华文新魏" pitchFamily="2" charset="-122"/>
                    <a:ea typeface="华文新魏" pitchFamily="2" charset="-122"/>
                  </a:rPr>
                  <a:t>   </a:t>
                </a:r>
                <a:r>
                  <a:rPr lang="zh-CN" altLang="en-US" sz="1400" dirty="0">
                    <a:solidFill>
                      <a:srgbClr val="FF3399"/>
                    </a:solidFill>
                    <a:latin typeface="华文新魏" pitchFamily="2" charset="-122"/>
                    <a:ea typeface="华文新魏" pitchFamily="2" charset="-122"/>
                  </a:rPr>
                  <a:t>备</a:t>
                </a:r>
              </a:p>
              <a:p>
                <a:r>
                  <a:rPr lang="zh-CN" altLang="en-US" sz="1400" dirty="0">
                    <a:solidFill>
                      <a:srgbClr val="FF3399"/>
                    </a:solidFill>
                    <a:latin typeface="华文新魏" pitchFamily="2" charset="-122"/>
                    <a:ea typeface="华文新魏" pitchFamily="2" charset="-122"/>
                  </a:rPr>
                  <a:t>器</a:t>
                </a:r>
              </a:p>
              <a:p>
                <a:r>
                  <a:rPr lang="zh-CN" altLang="en-US" sz="1200" dirty="0">
                    <a:solidFill>
                      <a:srgbClr val="FF3399"/>
                    </a:solidFill>
                    <a:latin typeface="华文新魏" pitchFamily="2" charset="-122"/>
                    <a:ea typeface="华文新魏" pitchFamily="2" charset="-122"/>
                  </a:rPr>
                  <a:t>   </a:t>
                </a:r>
              </a:p>
              <a:p>
                <a:r>
                  <a:rPr lang="zh-CN" altLang="en-US" sz="1200" dirty="0">
                    <a:solidFill>
                      <a:srgbClr val="FF3399"/>
                    </a:solidFill>
                    <a:latin typeface="华文新魏" pitchFamily="2" charset="-122"/>
                    <a:ea typeface="华文新魏" pitchFamily="2" charset="-122"/>
                  </a:rPr>
                  <a:t>     </a:t>
                </a:r>
              </a:p>
              <a:p>
                <a:r>
                  <a:rPr lang="zh-CN" altLang="en-US" sz="1200" dirty="0">
                    <a:solidFill>
                      <a:srgbClr val="FF3399"/>
                    </a:solidFill>
                    <a:latin typeface="华文新魏" pitchFamily="2" charset="-122"/>
                    <a:ea typeface="华文新魏" pitchFamily="2" charset="-122"/>
                  </a:rPr>
                  <a:t>     </a:t>
                </a:r>
                <a:r>
                  <a:rPr lang="zh-CN" altLang="en-US" sz="1400" dirty="0">
                    <a:solidFill>
                      <a:srgbClr val="FF3399"/>
                    </a:solidFill>
                    <a:latin typeface="华文新魏" pitchFamily="2" charset="-122"/>
                    <a:ea typeface="华文新魏" pitchFamily="2" charset="-122"/>
                  </a:rPr>
                  <a:t>虚拟机</a:t>
                </a:r>
                <a:r>
                  <a:rPr lang="en-US" altLang="zh-CN" sz="1400" dirty="0">
                    <a:solidFill>
                      <a:srgbClr val="FF3399"/>
                    </a:solidFill>
                    <a:latin typeface="华文新魏" pitchFamily="2" charset="-122"/>
                    <a:ea typeface="华文新魏" pitchFamily="2" charset="-122"/>
                  </a:rPr>
                  <a:t>n</a:t>
                </a:r>
              </a:p>
              <a:p>
                <a:endParaRPr lang="en-US" altLang="zh-CN" sz="1400" dirty="0">
                  <a:solidFill>
                    <a:srgbClr val="FF3399"/>
                  </a:solidFill>
                  <a:latin typeface="华文新魏" pitchFamily="2" charset="-122"/>
                  <a:ea typeface="华文新魏" pitchFamily="2" charset="-122"/>
                </a:endParaRPr>
              </a:p>
              <a:p>
                <a:r>
                  <a:rPr lang="en-US" altLang="zh-CN" sz="1200" dirty="0">
                    <a:solidFill>
                      <a:srgbClr val="FF3399"/>
                    </a:solidFill>
                    <a:latin typeface="华文新魏" pitchFamily="2" charset="-122"/>
                    <a:ea typeface="华文新魏" pitchFamily="2" charset="-122"/>
                  </a:rPr>
                  <a:t>      </a:t>
                </a:r>
              </a:p>
            </p:txBody>
          </p:sp>
          <p:sp>
            <p:nvSpPr>
              <p:cNvPr id="78" name="Line 19"/>
              <p:cNvSpPr>
                <a:spLocks noChangeShapeType="1"/>
              </p:cNvSpPr>
              <p:nvPr/>
            </p:nvSpPr>
            <p:spPr bwMode="auto">
              <a:xfrm>
                <a:off x="3420" y="3936"/>
                <a:ext cx="1620" cy="0"/>
              </a:xfrm>
              <a:prstGeom prst="line">
                <a:avLst/>
              </a:prstGeom>
              <a:noFill/>
              <a:ln w="9525">
                <a:solidFill>
                  <a:srgbClr val="0000FF"/>
                </a:solidFill>
                <a:round/>
              </a:ln>
              <a:effectLst>
                <a:outerShdw dist="35921" dir="2700000" algn="ctr" rotWithShape="0">
                  <a:srgbClr val="808080"/>
                </a:outerShdw>
              </a:effectLst>
              <a:extLst>
                <a:ext uri="{909E8E84-426E-40DD-AFC4-6F175D3DCCD1}">
                  <a14:hiddenFill xmlns:a14="http://schemas.microsoft.com/office/drawing/2010/main">
                    <a:noFill/>
                  </a14:hiddenFill>
                </a:ext>
              </a:extLst>
            </p:spPr>
            <p:txBody>
              <a:bodyPr/>
              <a:lstStyle/>
              <a:p>
                <a:endParaRPr lang="zh-CN" altLang="en-US"/>
              </a:p>
            </p:txBody>
          </p:sp>
          <p:sp>
            <p:nvSpPr>
              <p:cNvPr id="79" name="Line 20"/>
              <p:cNvSpPr>
                <a:spLocks noChangeShapeType="1"/>
              </p:cNvSpPr>
              <p:nvPr/>
            </p:nvSpPr>
            <p:spPr bwMode="auto">
              <a:xfrm>
                <a:off x="4140" y="2844"/>
                <a:ext cx="0" cy="1092"/>
              </a:xfrm>
              <a:prstGeom prst="line">
                <a:avLst/>
              </a:prstGeom>
              <a:noFill/>
              <a:ln w="9525">
                <a:solidFill>
                  <a:srgbClr val="0000FF"/>
                </a:solidFill>
                <a:round/>
              </a:ln>
              <a:effectLst>
                <a:outerShdw dist="35921" dir="2700000" algn="ctr" rotWithShape="0">
                  <a:srgbClr val="808080"/>
                </a:outerShdw>
              </a:effectLst>
              <a:extLst>
                <a:ext uri="{909E8E84-426E-40DD-AFC4-6F175D3DCCD1}">
                  <a14:hiddenFill xmlns:a14="http://schemas.microsoft.com/office/drawing/2010/main">
                    <a:noFill/>
                  </a14:hiddenFill>
                </a:ext>
              </a:extLst>
            </p:spPr>
            <p:txBody>
              <a:bodyPr/>
              <a:lstStyle/>
              <a:p>
                <a:endParaRPr lang="zh-CN" altLang="en-US"/>
              </a:p>
            </p:txBody>
          </p:sp>
          <p:sp>
            <p:nvSpPr>
              <p:cNvPr id="80" name="Line 21"/>
              <p:cNvSpPr>
                <a:spLocks noChangeShapeType="1"/>
              </p:cNvSpPr>
              <p:nvPr/>
            </p:nvSpPr>
            <p:spPr bwMode="auto">
              <a:xfrm>
                <a:off x="3780" y="2844"/>
                <a:ext cx="0" cy="1092"/>
              </a:xfrm>
              <a:prstGeom prst="line">
                <a:avLst/>
              </a:prstGeom>
              <a:noFill/>
              <a:ln w="9525">
                <a:solidFill>
                  <a:srgbClr val="0000FF"/>
                </a:solidFill>
                <a:round/>
              </a:ln>
              <a:effectLst>
                <a:outerShdw dist="35921" dir="2700000" algn="ctr" rotWithShape="0">
                  <a:srgbClr val="808080"/>
                </a:outerShdw>
              </a:effectLst>
              <a:extLst>
                <a:ext uri="{909E8E84-426E-40DD-AFC4-6F175D3DCCD1}">
                  <a14:hiddenFill xmlns:a14="http://schemas.microsoft.com/office/drawing/2010/main">
                    <a:noFill/>
                  </a14:hiddenFill>
                </a:ext>
              </a:extLst>
            </p:spPr>
            <p:txBody>
              <a:bodyPr/>
              <a:lstStyle/>
              <a:p>
                <a:endParaRPr lang="zh-CN" altLang="en-US"/>
              </a:p>
            </p:txBody>
          </p:sp>
          <p:sp>
            <p:nvSpPr>
              <p:cNvPr id="81" name="Line 22"/>
              <p:cNvSpPr>
                <a:spLocks noChangeShapeType="1"/>
              </p:cNvSpPr>
              <p:nvPr/>
            </p:nvSpPr>
            <p:spPr bwMode="auto">
              <a:xfrm>
                <a:off x="4500" y="2844"/>
                <a:ext cx="0" cy="1092"/>
              </a:xfrm>
              <a:prstGeom prst="line">
                <a:avLst/>
              </a:prstGeom>
              <a:noFill/>
              <a:ln w="9525">
                <a:solidFill>
                  <a:srgbClr val="0000FF"/>
                </a:solidFill>
                <a:round/>
              </a:ln>
              <a:effectLst>
                <a:outerShdw dist="35921" dir="2700000" algn="ctr" rotWithShape="0">
                  <a:srgbClr val="808080"/>
                </a:outerShdw>
              </a:effectLst>
              <a:extLst>
                <a:ext uri="{909E8E84-426E-40DD-AFC4-6F175D3DCCD1}">
                  <a14:hiddenFill xmlns:a14="http://schemas.microsoft.com/office/drawing/2010/main">
                    <a:noFill/>
                  </a14:hiddenFill>
                </a:ext>
              </a:extLst>
            </p:spPr>
            <p:txBody>
              <a:bodyPr/>
              <a:lstStyle/>
              <a:p>
                <a:endParaRPr lang="zh-CN" altLang="en-US"/>
              </a:p>
            </p:txBody>
          </p:sp>
        </p:grpSp>
        <p:sp>
          <p:nvSpPr>
            <p:cNvPr id="58" name="Oval 23"/>
            <p:cNvSpPr>
              <a:spLocks noChangeArrowheads="1"/>
            </p:cNvSpPr>
            <p:nvPr/>
          </p:nvSpPr>
          <p:spPr bwMode="auto">
            <a:xfrm>
              <a:off x="3309" y="572"/>
              <a:ext cx="751" cy="481"/>
            </a:xfrm>
            <a:prstGeom prst="ellipse">
              <a:avLst/>
            </a:prstGeom>
            <a:solidFill>
              <a:srgbClr val="FFCCCC"/>
            </a:solidFill>
            <a:ln w="9525">
              <a:solidFill>
                <a:srgbClr val="0000FF"/>
              </a:solidFill>
              <a:round/>
            </a:ln>
          </p:spPr>
          <p:txBody>
            <a:bodyPr/>
            <a:lstStyle/>
            <a:p>
              <a:endParaRPr lang="zh-CN" altLang="en-US"/>
            </a:p>
          </p:txBody>
        </p:sp>
        <p:sp>
          <p:nvSpPr>
            <p:cNvPr id="59" name="Text Box 24"/>
            <p:cNvSpPr txBox="1">
              <a:spLocks noChangeArrowheads="1"/>
            </p:cNvSpPr>
            <p:nvPr/>
          </p:nvSpPr>
          <p:spPr bwMode="auto">
            <a:xfrm>
              <a:off x="3379" y="695"/>
              <a:ext cx="644" cy="241"/>
            </a:xfrm>
            <a:prstGeom prst="rect">
              <a:avLst/>
            </a:prstGeom>
            <a:solidFill>
              <a:srgbClr val="FFCCCC"/>
            </a:solidFill>
            <a:ln>
              <a:noFill/>
            </a:ln>
            <a:extLst>
              <a:ext uri="{91240B29-F687-4F45-9708-019B960494DF}">
                <a14:hiddenLine xmlns:a14="http://schemas.microsoft.com/office/drawing/2010/main" w="9525">
                  <a:solidFill>
                    <a:srgbClr val="0000FF"/>
                  </a:solidFill>
                  <a:miter lim="800000"/>
                  <a:headEnd/>
                  <a:tailEnd/>
                </a14:hiddenLine>
              </a:ext>
            </a:extLst>
          </p:spPr>
          <p:txBody>
            <a:bodyPr/>
            <a:lstStyle/>
            <a:p>
              <a:r>
                <a:rPr lang="zh-CN" altLang="en-US" sz="1800" dirty="0">
                  <a:solidFill>
                    <a:srgbClr val="FF3399"/>
                  </a:solidFill>
                  <a:latin typeface="华文新魏" pitchFamily="2" charset="-122"/>
                  <a:ea typeface="华文新魏" pitchFamily="2" charset="-122"/>
                </a:rPr>
                <a:t>进程</a:t>
              </a:r>
              <a:r>
                <a:rPr lang="en-US" altLang="zh-CN" sz="1800" dirty="0" err="1">
                  <a:solidFill>
                    <a:srgbClr val="FF3399"/>
                  </a:solidFill>
                  <a:latin typeface="华文新魏" pitchFamily="2" charset="-122"/>
                  <a:ea typeface="华文新魏" pitchFamily="2" charset="-122"/>
                </a:rPr>
                <a:t>Pn</a:t>
              </a:r>
              <a:endParaRPr lang="en-US" altLang="zh-CN" sz="1800" dirty="0">
                <a:solidFill>
                  <a:srgbClr val="FF3399"/>
                </a:solidFill>
                <a:latin typeface="华文新魏" pitchFamily="2" charset="-122"/>
                <a:ea typeface="华文新魏" pitchFamily="2" charset="-122"/>
              </a:endParaRPr>
            </a:p>
          </p:txBody>
        </p:sp>
        <p:sp>
          <p:nvSpPr>
            <p:cNvPr id="61" name="Line 26"/>
            <p:cNvSpPr>
              <a:spLocks noChangeShapeType="1"/>
            </p:cNvSpPr>
            <p:nvPr/>
          </p:nvSpPr>
          <p:spPr bwMode="auto">
            <a:xfrm>
              <a:off x="4059" y="3612"/>
              <a:ext cx="536" cy="0"/>
            </a:xfrm>
            <a:prstGeom prst="line">
              <a:avLst/>
            </a:prstGeom>
            <a:noFill/>
            <a:ln w="19050">
              <a:solidFill>
                <a:schemeClr val="tx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2" name="Text Box 28"/>
            <p:cNvSpPr txBox="1">
              <a:spLocks noChangeArrowheads="1"/>
            </p:cNvSpPr>
            <p:nvPr/>
          </p:nvSpPr>
          <p:spPr bwMode="auto">
            <a:xfrm>
              <a:off x="2237" y="827"/>
              <a:ext cx="429" cy="241"/>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200" b="1">
                  <a:solidFill>
                    <a:srgbClr val="FF3399"/>
                  </a:solidFill>
                  <a:latin typeface="Times New Roman" panose="02020603050405020304"/>
                  <a:ea typeface="华文新魏" pitchFamily="2" charset="-122"/>
                </a:rPr>
                <a:t>…</a:t>
              </a:r>
              <a:endParaRPr lang="en-US" altLang="zh-CN" sz="1200">
                <a:solidFill>
                  <a:srgbClr val="FF3399"/>
                </a:solidFill>
                <a:latin typeface="华文新魏" pitchFamily="2" charset="-122"/>
                <a:ea typeface="华文新魏" pitchFamily="2" charset="-122"/>
              </a:endParaRPr>
            </a:p>
          </p:txBody>
        </p:sp>
        <p:sp>
          <p:nvSpPr>
            <p:cNvPr id="63" name="Line 29"/>
            <p:cNvSpPr>
              <a:spLocks noChangeShapeType="1"/>
            </p:cNvSpPr>
            <p:nvPr/>
          </p:nvSpPr>
          <p:spPr bwMode="auto">
            <a:xfrm>
              <a:off x="1808" y="2912"/>
              <a:ext cx="0" cy="96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4" name="Line 30"/>
            <p:cNvSpPr>
              <a:spLocks noChangeShapeType="1"/>
            </p:cNvSpPr>
            <p:nvPr/>
          </p:nvSpPr>
          <p:spPr bwMode="auto">
            <a:xfrm>
              <a:off x="2022" y="2934"/>
              <a:ext cx="0" cy="96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5" name="Line 31"/>
            <p:cNvSpPr>
              <a:spLocks noChangeShapeType="1"/>
            </p:cNvSpPr>
            <p:nvPr/>
          </p:nvSpPr>
          <p:spPr bwMode="auto">
            <a:xfrm>
              <a:off x="2344" y="2934"/>
              <a:ext cx="0" cy="96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6" name="Line 32"/>
            <p:cNvSpPr>
              <a:spLocks noChangeShapeType="1"/>
            </p:cNvSpPr>
            <p:nvPr/>
          </p:nvSpPr>
          <p:spPr bwMode="auto">
            <a:xfrm>
              <a:off x="2558" y="2934"/>
              <a:ext cx="0" cy="96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67" name="Group 33"/>
            <p:cNvGrpSpPr/>
            <p:nvPr/>
          </p:nvGrpSpPr>
          <p:grpSpPr bwMode="auto">
            <a:xfrm>
              <a:off x="521" y="1218"/>
              <a:ext cx="1072" cy="1011"/>
              <a:chOff x="3420" y="2844"/>
              <a:chExt cx="1620" cy="1560"/>
            </a:xfrm>
          </p:grpSpPr>
          <p:sp>
            <p:nvSpPr>
              <p:cNvPr id="72" name="Text Box 34"/>
              <p:cNvSpPr txBox="1">
                <a:spLocks noChangeArrowheads="1"/>
              </p:cNvSpPr>
              <p:nvPr/>
            </p:nvSpPr>
            <p:spPr bwMode="auto">
              <a:xfrm>
                <a:off x="3420" y="2844"/>
                <a:ext cx="1530" cy="1560"/>
              </a:xfrm>
              <a:prstGeom prst="rect">
                <a:avLst/>
              </a:prstGeom>
              <a:solidFill>
                <a:schemeClr val="accent1"/>
              </a:solidFill>
              <a:ln w="9525">
                <a:solidFill>
                  <a:srgbClr val="0000FF"/>
                </a:solidFill>
                <a:miter lim="800000"/>
              </a:ln>
              <a:effectLst>
                <a:outerShdw dist="35921" dir="2700000" algn="ctr" rotWithShape="0">
                  <a:srgbClr val="808080"/>
                </a:outerShdw>
              </a:effectLst>
            </p:spPr>
            <p:txBody>
              <a:bodyPr/>
              <a:lstStyle/>
              <a:p>
                <a:r>
                  <a:rPr lang="zh-CN" altLang="en-US" sz="1400" dirty="0">
                    <a:solidFill>
                      <a:srgbClr val="FF3399"/>
                    </a:solidFill>
                    <a:latin typeface="华文新魏" pitchFamily="2" charset="-122"/>
                    <a:ea typeface="华文新魏" pitchFamily="2" charset="-122"/>
                  </a:rPr>
                  <a:t>虚   </a:t>
                </a:r>
                <a:r>
                  <a:rPr lang="en-US" altLang="zh-CN" sz="1400" dirty="0">
                    <a:solidFill>
                      <a:srgbClr val="FF3399"/>
                    </a:solidFill>
                    <a:latin typeface="华文新魏" pitchFamily="2" charset="-122"/>
                    <a:ea typeface="华文新魏" pitchFamily="2" charset="-122"/>
                  </a:rPr>
                  <a:t>   </a:t>
                </a:r>
                <a:r>
                  <a:rPr lang="zh-CN" altLang="en-US" sz="1400" dirty="0">
                    <a:solidFill>
                      <a:srgbClr val="FF3399"/>
                    </a:solidFill>
                    <a:latin typeface="华文新魏" pitchFamily="2" charset="-122"/>
                    <a:ea typeface="华文新魏" pitchFamily="2" charset="-122"/>
                  </a:rPr>
                  <a:t>虚  </a:t>
                </a:r>
                <a:r>
                  <a:rPr lang="en-US" altLang="zh-CN" sz="1400" dirty="0">
                    <a:solidFill>
                      <a:srgbClr val="FF3399"/>
                    </a:solidFill>
                    <a:latin typeface="华文新魏" pitchFamily="2" charset="-122"/>
                    <a:ea typeface="华文新魏" pitchFamily="2" charset="-122"/>
                  </a:rPr>
                  <a:t>     </a:t>
                </a:r>
                <a:r>
                  <a:rPr lang="zh-CN" altLang="en-US" sz="1400" dirty="0">
                    <a:solidFill>
                      <a:srgbClr val="FF3399"/>
                    </a:solidFill>
                    <a:latin typeface="华文新魏" pitchFamily="2" charset="-122"/>
                    <a:ea typeface="华文新魏" pitchFamily="2" charset="-122"/>
                  </a:rPr>
                  <a:t>虚  </a:t>
                </a:r>
                <a:r>
                  <a:rPr lang="en-US" altLang="zh-CN" sz="1400" dirty="0">
                    <a:solidFill>
                      <a:srgbClr val="FF3399"/>
                    </a:solidFill>
                    <a:latin typeface="华文新魏" pitchFamily="2" charset="-122"/>
                    <a:ea typeface="华文新魏" pitchFamily="2" charset="-122"/>
                  </a:rPr>
                  <a:t>   </a:t>
                </a:r>
                <a:r>
                  <a:rPr lang="zh-CN" altLang="en-US" sz="1400" dirty="0">
                    <a:solidFill>
                      <a:srgbClr val="FF3399"/>
                    </a:solidFill>
                    <a:latin typeface="华文新魏" pitchFamily="2" charset="-122"/>
                    <a:ea typeface="华文新魏" pitchFamily="2" charset="-122"/>
                  </a:rPr>
                  <a:t>虚</a:t>
                </a:r>
              </a:p>
              <a:p>
                <a:r>
                  <a:rPr lang="zh-CN" altLang="en-US" sz="1400" dirty="0">
                    <a:solidFill>
                      <a:srgbClr val="FF3399"/>
                    </a:solidFill>
                    <a:latin typeface="华文新魏" pitchFamily="2" charset="-122"/>
                    <a:ea typeface="华文新魏" pitchFamily="2" charset="-122"/>
                  </a:rPr>
                  <a:t>处   </a:t>
                </a:r>
                <a:r>
                  <a:rPr lang="en-US" altLang="zh-CN" sz="1400" dirty="0">
                    <a:solidFill>
                      <a:srgbClr val="FF3399"/>
                    </a:solidFill>
                    <a:latin typeface="华文新魏" pitchFamily="2" charset="-122"/>
                    <a:ea typeface="华文新魏" pitchFamily="2" charset="-122"/>
                  </a:rPr>
                  <a:t>   </a:t>
                </a:r>
                <a:r>
                  <a:rPr lang="zh-CN" altLang="en-US" sz="1400" dirty="0">
                    <a:solidFill>
                      <a:srgbClr val="FF3399"/>
                    </a:solidFill>
                    <a:latin typeface="华文新魏" pitchFamily="2" charset="-122"/>
                    <a:ea typeface="华文新魏" pitchFamily="2" charset="-122"/>
                  </a:rPr>
                  <a:t>主  </a:t>
                </a:r>
                <a:r>
                  <a:rPr lang="en-US" altLang="zh-CN" sz="1400" dirty="0">
                    <a:solidFill>
                      <a:srgbClr val="FF3399"/>
                    </a:solidFill>
                    <a:latin typeface="华文新魏" pitchFamily="2" charset="-122"/>
                    <a:ea typeface="华文新魏" pitchFamily="2" charset="-122"/>
                  </a:rPr>
                  <a:t>     </a:t>
                </a:r>
                <a:r>
                  <a:rPr lang="zh-CN" altLang="en-US" sz="1400" dirty="0">
                    <a:solidFill>
                      <a:srgbClr val="FF3399"/>
                    </a:solidFill>
                    <a:latin typeface="华文新魏" pitchFamily="2" charset="-122"/>
                    <a:ea typeface="华文新魏" pitchFamily="2" charset="-122"/>
                  </a:rPr>
                  <a:t>辅  </a:t>
                </a:r>
                <a:r>
                  <a:rPr lang="en-US" altLang="zh-CN" sz="1400" dirty="0">
                    <a:solidFill>
                      <a:srgbClr val="FF3399"/>
                    </a:solidFill>
                    <a:latin typeface="华文新魏" pitchFamily="2" charset="-122"/>
                    <a:ea typeface="华文新魏" pitchFamily="2" charset="-122"/>
                  </a:rPr>
                  <a:t>   </a:t>
                </a:r>
                <a:r>
                  <a:rPr lang="zh-CN" altLang="en-US" sz="1400" dirty="0">
                    <a:solidFill>
                      <a:srgbClr val="FF3399"/>
                    </a:solidFill>
                    <a:latin typeface="华文新魏" pitchFamily="2" charset="-122"/>
                    <a:ea typeface="华文新魏" pitchFamily="2" charset="-122"/>
                  </a:rPr>
                  <a:t>设</a:t>
                </a:r>
              </a:p>
              <a:p>
                <a:r>
                  <a:rPr lang="zh-CN" altLang="en-US" sz="1400" dirty="0">
                    <a:solidFill>
                      <a:srgbClr val="FF3399"/>
                    </a:solidFill>
                    <a:latin typeface="华文新魏" pitchFamily="2" charset="-122"/>
                    <a:ea typeface="华文新魏" pitchFamily="2" charset="-122"/>
                  </a:rPr>
                  <a:t>理   </a:t>
                </a:r>
                <a:r>
                  <a:rPr lang="en-US" altLang="zh-CN" sz="1400" dirty="0">
                    <a:solidFill>
                      <a:srgbClr val="FF3399"/>
                    </a:solidFill>
                    <a:latin typeface="华文新魏" pitchFamily="2" charset="-122"/>
                    <a:ea typeface="华文新魏" pitchFamily="2" charset="-122"/>
                  </a:rPr>
                  <a:t>   </a:t>
                </a:r>
                <a:r>
                  <a:rPr lang="zh-CN" altLang="en-US" sz="1400" dirty="0">
                    <a:solidFill>
                      <a:srgbClr val="FF3399"/>
                    </a:solidFill>
                    <a:latin typeface="华文新魏" pitchFamily="2" charset="-122"/>
                    <a:ea typeface="华文新魏" pitchFamily="2" charset="-122"/>
                  </a:rPr>
                  <a:t>存  </a:t>
                </a:r>
                <a:r>
                  <a:rPr lang="en-US" altLang="zh-CN" sz="1400" dirty="0">
                    <a:solidFill>
                      <a:srgbClr val="FF3399"/>
                    </a:solidFill>
                    <a:latin typeface="华文新魏" pitchFamily="2" charset="-122"/>
                    <a:ea typeface="华文新魏" pitchFamily="2" charset="-122"/>
                  </a:rPr>
                  <a:t>     </a:t>
                </a:r>
                <a:r>
                  <a:rPr lang="zh-CN" altLang="en-US" sz="1400" dirty="0">
                    <a:solidFill>
                      <a:srgbClr val="FF3399"/>
                    </a:solidFill>
                    <a:latin typeface="华文新魏" pitchFamily="2" charset="-122"/>
                    <a:ea typeface="华文新魏" pitchFamily="2" charset="-122"/>
                  </a:rPr>
                  <a:t>存  </a:t>
                </a:r>
                <a:r>
                  <a:rPr lang="en-US" altLang="zh-CN" sz="1400" dirty="0">
                    <a:solidFill>
                      <a:srgbClr val="FF3399"/>
                    </a:solidFill>
                    <a:latin typeface="华文新魏" pitchFamily="2" charset="-122"/>
                    <a:ea typeface="华文新魏" pitchFamily="2" charset="-122"/>
                  </a:rPr>
                  <a:t>   </a:t>
                </a:r>
                <a:r>
                  <a:rPr lang="zh-CN" altLang="en-US" sz="1400" dirty="0">
                    <a:solidFill>
                      <a:srgbClr val="FF3399"/>
                    </a:solidFill>
                    <a:latin typeface="华文新魏" pitchFamily="2" charset="-122"/>
                    <a:ea typeface="华文新魏" pitchFamily="2" charset="-122"/>
                  </a:rPr>
                  <a:t>备</a:t>
                </a:r>
              </a:p>
              <a:p>
                <a:r>
                  <a:rPr lang="zh-CN" altLang="en-US" sz="1400" dirty="0">
                    <a:solidFill>
                      <a:srgbClr val="FF3399"/>
                    </a:solidFill>
                    <a:latin typeface="华文新魏" pitchFamily="2" charset="-122"/>
                    <a:ea typeface="华文新魏" pitchFamily="2" charset="-122"/>
                  </a:rPr>
                  <a:t>器</a:t>
                </a:r>
                <a:r>
                  <a:rPr lang="zh-CN" altLang="en-US" sz="1200" dirty="0">
                    <a:solidFill>
                      <a:srgbClr val="FF3399"/>
                    </a:solidFill>
                    <a:latin typeface="华文新魏" pitchFamily="2" charset="-122"/>
                    <a:ea typeface="华文新魏" pitchFamily="2" charset="-122"/>
                  </a:rPr>
                  <a:t>       </a:t>
                </a:r>
              </a:p>
              <a:p>
                <a:endParaRPr lang="zh-CN" altLang="en-US" sz="1200" dirty="0">
                  <a:solidFill>
                    <a:srgbClr val="FF3399"/>
                  </a:solidFill>
                  <a:latin typeface="华文新魏" pitchFamily="2" charset="-122"/>
                  <a:ea typeface="华文新魏" pitchFamily="2" charset="-122"/>
                </a:endParaRPr>
              </a:p>
              <a:p>
                <a:r>
                  <a:rPr lang="zh-CN" altLang="en-US" sz="1200" dirty="0">
                    <a:solidFill>
                      <a:srgbClr val="FF3399"/>
                    </a:solidFill>
                    <a:latin typeface="华文新魏" pitchFamily="2" charset="-122"/>
                    <a:ea typeface="华文新魏" pitchFamily="2" charset="-122"/>
                  </a:rPr>
                  <a:t>       </a:t>
                </a:r>
              </a:p>
              <a:p>
                <a:r>
                  <a:rPr lang="zh-CN" altLang="en-US" sz="1200" dirty="0">
                    <a:solidFill>
                      <a:srgbClr val="FF3399"/>
                    </a:solidFill>
                    <a:latin typeface="华文新魏" pitchFamily="2" charset="-122"/>
                    <a:ea typeface="华文新魏" pitchFamily="2" charset="-122"/>
                  </a:rPr>
                  <a:t>      </a:t>
                </a:r>
                <a:r>
                  <a:rPr lang="zh-CN" altLang="en-US" sz="1400" dirty="0">
                    <a:solidFill>
                      <a:srgbClr val="FF3399"/>
                    </a:solidFill>
                    <a:latin typeface="华文新魏" pitchFamily="2" charset="-122"/>
                    <a:ea typeface="华文新魏" pitchFamily="2" charset="-122"/>
                  </a:rPr>
                  <a:t>虚拟机</a:t>
                </a:r>
                <a:r>
                  <a:rPr lang="en-US" altLang="zh-CN" sz="1400" dirty="0">
                    <a:solidFill>
                      <a:srgbClr val="FF3399"/>
                    </a:solidFill>
                    <a:latin typeface="华文新魏" pitchFamily="2" charset="-122"/>
                    <a:ea typeface="华文新魏" pitchFamily="2" charset="-122"/>
                  </a:rPr>
                  <a:t>1</a:t>
                </a:r>
              </a:p>
              <a:p>
                <a:endParaRPr lang="en-US" altLang="zh-CN" sz="1400" dirty="0">
                  <a:solidFill>
                    <a:srgbClr val="FF3399"/>
                  </a:solidFill>
                  <a:latin typeface="华文新魏" pitchFamily="2" charset="-122"/>
                  <a:ea typeface="华文新魏" pitchFamily="2" charset="-122"/>
                </a:endParaRPr>
              </a:p>
              <a:p>
                <a:r>
                  <a:rPr lang="en-US" altLang="zh-CN" sz="1200" dirty="0">
                    <a:solidFill>
                      <a:srgbClr val="FF3399"/>
                    </a:solidFill>
                    <a:latin typeface="华文新魏" pitchFamily="2" charset="-122"/>
                    <a:ea typeface="华文新魏" pitchFamily="2" charset="-122"/>
                  </a:rPr>
                  <a:t>      </a:t>
                </a:r>
              </a:p>
            </p:txBody>
          </p:sp>
          <p:sp>
            <p:nvSpPr>
              <p:cNvPr id="73" name="Line 35"/>
              <p:cNvSpPr>
                <a:spLocks noChangeShapeType="1"/>
              </p:cNvSpPr>
              <p:nvPr/>
            </p:nvSpPr>
            <p:spPr bwMode="auto">
              <a:xfrm>
                <a:off x="3420" y="3936"/>
                <a:ext cx="1620" cy="0"/>
              </a:xfrm>
              <a:prstGeom prst="line">
                <a:avLst/>
              </a:prstGeom>
              <a:noFill/>
              <a:ln w="9525">
                <a:solidFill>
                  <a:srgbClr val="0000FF"/>
                </a:solidFill>
                <a:round/>
              </a:ln>
              <a:effectLst>
                <a:outerShdw dist="35921" dir="2700000" algn="ctr" rotWithShape="0">
                  <a:srgbClr val="808080"/>
                </a:outerShdw>
              </a:effectLst>
              <a:extLst>
                <a:ext uri="{909E8E84-426E-40DD-AFC4-6F175D3DCCD1}">
                  <a14:hiddenFill xmlns:a14="http://schemas.microsoft.com/office/drawing/2010/main">
                    <a:noFill/>
                  </a14:hiddenFill>
                </a:ext>
              </a:extLst>
            </p:spPr>
            <p:txBody>
              <a:bodyPr/>
              <a:lstStyle/>
              <a:p>
                <a:endParaRPr lang="zh-CN" altLang="en-US"/>
              </a:p>
            </p:txBody>
          </p:sp>
          <p:sp>
            <p:nvSpPr>
              <p:cNvPr id="74" name="Line 36"/>
              <p:cNvSpPr>
                <a:spLocks noChangeShapeType="1"/>
              </p:cNvSpPr>
              <p:nvPr/>
            </p:nvSpPr>
            <p:spPr bwMode="auto">
              <a:xfrm>
                <a:off x="4140" y="2844"/>
                <a:ext cx="0" cy="1092"/>
              </a:xfrm>
              <a:prstGeom prst="line">
                <a:avLst/>
              </a:prstGeom>
              <a:noFill/>
              <a:ln w="9525">
                <a:solidFill>
                  <a:srgbClr val="0000FF"/>
                </a:solidFill>
                <a:round/>
              </a:ln>
              <a:effectLst>
                <a:outerShdw dist="35921" dir="2700000" algn="ctr" rotWithShape="0">
                  <a:srgbClr val="808080"/>
                </a:outerShdw>
              </a:effectLst>
              <a:extLst>
                <a:ext uri="{909E8E84-426E-40DD-AFC4-6F175D3DCCD1}">
                  <a14:hiddenFill xmlns:a14="http://schemas.microsoft.com/office/drawing/2010/main">
                    <a:noFill/>
                  </a14:hiddenFill>
                </a:ext>
              </a:extLst>
            </p:spPr>
            <p:txBody>
              <a:bodyPr/>
              <a:lstStyle/>
              <a:p>
                <a:endParaRPr lang="zh-CN" altLang="en-US"/>
              </a:p>
            </p:txBody>
          </p:sp>
          <p:sp>
            <p:nvSpPr>
              <p:cNvPr id="75" name="Line 37"/>
              <p:cNvSpPr>
                <a:spLocks noChangeShapeType="1"/>
              </p:cNvSpPr>
              <p:nvPr/>
            </p:nvSpPr>
            <p:spPr bwMode="auto">
              <a:xfrm>
                <a:off x="3780" y="2844"/>
                <a:ext cx="0" cy="1092"/>
              </a:xfrm>
              <a:prstGeom prst="line">
                <a:avLst/>
              </a:prstGeom>
              <a:noFill/>
              <a:ln w="9525">
                <a:solidFill>
                  <a:srgbClr val="0000FF"/>
                </a:solidFill>
                <a:round/>
              </a:ln>
              <a:effectLst>
                <a:outerShdw dist="35921" dir="2700000" algn="ctr" rotWithShape="0">
                  <a:srgbClr val="808080"/>
                </a:outerShdw>
              </a:effectLst>
              <a:extLst>
                <a:ext uri="{909E8E84-426E-40DD-AFC4-6F175D3DCCD1}">
                  <a14:hiddenFill xmlns:a14="http://schemas.microsoft.com/office/drawing/2010/main">
                    <a:noFill/>
                  </a14:hiddenFill>
                </a:ext>
              </a:extLst>
            </p:spPr>
            <p:txBody>
              <a:bodyPr/>
              <a:lstStyle/>
              <a:p>
                <a:endParaRPr lang="zh-CN" altLang="en-US"/>
              </a:p>
            </p:txBody>
          </p:sp>
          <p:sp>
            <p:nvSpPr>
              <p:cNvPr id="76" name="Line 38"/>
              <p:cNvSpPr>
                <a:spLocks noChangeShapeType="1"/>
              </p:cNvSpPr>
              <p:nvPr/>
            </p:nvSpPr>
            <p:spPr bwMode="auto">
              <a:xfrm>
                <a:off x="4500" y="2844"/>
                <a:ext cx="0" cy="1092"/>
              </a:xfrm>
              <a:prstGeom prst="line">
                <a:avLst/>
              </a:prstGeom>
              <a:noFill/>
              <a:ln w="9525">
                <a:solidFill>
                  <a:srgbClr val="0000FF"/>
                </a:solidFill>
                <a:round/>
              </a:ln>
              <a:effectLst>
                <a:outerShdw dist="35921" dir="2700000" algn="ctr" rotWithShape="0">
                  <a:srgbClr val="808080"/>
                </a:outerShdw>
              </a:effectLst>
              <a:extLst>
                <a:ext uri="{909E8E84-426E-40DD-AFC4-6F175D3DCCD1}">
                  <a14:hiddenFill xmlns:a14="http://schemas.microsoft.com/office/drawing/2010/main">
                    <a:noFill/>
                  </a14:hiddenFill>
                </a:ext>
              </a:extLst>
            </p:spPr>
            <p:txBody>
              <a:bodyPr/>
              <a:lstStyle/>
              <a:p>
                <a:endParaRPr lang="zh-CN" altLang="en-US"/>
              </a:p>
            </p:txBody>
          </p:sp>
        </p:grpSp>
        <p:sp>
          <p:nvSpPr>
            <p:cNvPr id="68" name="Oval 39"/>
            <p:cNvSpPr>
              <a:spLocks noChangeArrowheads="1"/>
            </p:cNvSpPr>
            <p:nvPr/>
          </p:nvSpPr>
          <p:spPr bwMode="auto">
            <a:xfrm>
              <a:off x="550" y="604"/>
              <a:ext cx="812" cy="449"/>
            </a:xfrm>
            <a:prstGeom prst="ellipse">
              <a:avLst/>
            </a:prstGeom>
            <a:solidFill>
              <a:srgbClr val="FFCCCC"/>
            </a:solidFill>
            <a:ln w="9525">
              <a:solidFill>
                <a:srgbClr val="0000FF"/>
              </a:solidFill>
              <a:round/>
            </a:ln>
          </p:spPr>
          <p:txBody>
            <a:bodyPr/>
            <a:lstStyle/>
            <a:p>
              <a:endParaRPr lang="zh-CN" altLang="en-US"/>
            </a:p>
          </p:txBody>
        </p:sp>
        <p:sp>
          <p:nvSpPr>
            <p:cNvPr id="69" name="Text Box 40"/>
            <p:cNvSpPr txBox="1">
              <a:spLocks noChangeArrowheads="1"/>
            </p:cNvSpPr>
            <p:nvPr/>
          </p:nvSpPr>
          <p:spPr bwMode="auto">
            <a:xfrm>
              <a:off x="666" y="695"/>
              <a:ext cx="606" cy="241"/>
            </a:xfrm>
            <a:prstGeom prst="rect">
              <a:avLst/>
            </a:prstGeom>
            <a:solidFill>
              <a:srgbClr val="FFCCCC"/>
            </a:solidFill>
            <a:ln>
              <a:noFill/>
            </a:ln>
            <a:extLst>
              <a:ext uri="{91240B29-F687-4F45-9708-019B960494DF}">
                <a14:hiddenLine xmlns:a14="http://schemas.microsoft.com/office/drawing/2010/main" w="9525">
                  <a:solidFill>
                    <a:srgbClr val="0000FF"/>
                  </a:solidFill>
                  <a:miter lim="800000"/>
                  <a:headEnd/>
                  <a:tailEnd/>
                </a14:hiddenLine>
              </a:ext>
            </a:extLst>
          </p:spPr>
          <p:txBody>
            <a:bodyPr/>
            <a:lstStyle/>
            <a:p>
              <a:r>
                <a:rPr lang="zh-CN" altLang="en-US" sz="1800">
                  <a:solidFill>
                    <a:srgbClr val="FF3399"/>
                  </a:solidFill>
                  <a:latin typeface="华文新魏" pitchFamily="2" charset="-122"/>
                  <a:ea typeface="华文新魏" pitchFamily="2" charset="-122"/>
                </a:rPr>
                <a:t>进程</a:t>
              </a:r>
              <a:r>
                <a:rPr lang="en-US" altLang="zh-CN" sz="1800">
                  <a:solidFill>
                    <a:srgbClr val="FF3399"/>
                  </a:solidFill>
                  <a:latin typeface="华文新魏" pitchFamily="2" charset="-122"/>
                  <a:ea typeface="华文新魏" pitchFamily="2" charset="-122"/>
                </a:rPr>
                <a:t>P1</a:t>
              </a:r>
            </a:p>
          </p:txBody>
        </p:sp>
        <p:sp>
          <p:nvSpPr>
            <p:cNvPr id="70" name="Line 41"/>
            <p:cNvSpPr>
              <a:spLocks noChangeShapeType="1"/>
            </p:cNvSpPr>
            <p:nvPr/>
          </p:nvSpPr>
          <p:spPr bwMode="auto">
            <a:xfrm>
              <a:off x="950" y="1053"/>
              <a:ext cx="0" cy="118"/>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 name="Line 42"/>
            <p:cNvSpPr>
              <a:spLocks noChangeShapeType="1"/>
            </p:cNvSpPr>
            <p:nvPr/>
          </p:nvSpPr>
          <p:spPr bwMode="auto">
            <a:xfrm>
              <a:off x="3631" y="1053"/>
              <a:ext cx="0" cy="118"/>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3" name="日期占位符 2"/>
          <p:cNvSpPr>
            <a:spLocks noGrp="1"/>
          </p:cNvSpPr>
          <p:nvPr>
            <p:ph type="dt" sz="half" idx="10"/>
          </p:nvPr>
        </p:nvSpPr>
        <p:spPr/>
        <p:txBody>
          <a:bodyPr/>
          <a:lstStyle/>
          <a:p>
            <a:fld id="{695EF51F-0541-434C-A5C8-E7FCC2FC0242}" type="datetime1">
              <a:rPr lang="zh-CN" altLang="en-US" smtClean="0"/>
              <a:t>2019/9/23</a:t>
            </a:fld>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6</a:t>
            </a:fld>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操作系统中最基础的抽象</a:t>
            </a:r>
          </a:p>
        </p:txBody>
      </p:sp>
      <p:sp>
        <p:nvSpPr>
          <p:cNvPr id="3" name="内容占位符 2"/>
          <p:cNvSpPr>
            <a:spLocks noGrp="1"/>
          </p:cNvSpPr>
          <p:nvPr>
            <p:ph idx="1"/>
          </p:nvPr>
        </p:nvSpPr>
        <p:spPr/>
        <p:txBody>
          <a:bodyPr/>
          <a:lstStyle/>
          <a:p>
            <a:r>
              <a:rPr lang="zh-CN" altLang="en-US" dirty="0"/>
              <a:t>进程</a:t>
            </a:r>
            <a:endParaRPr lang="en-US" altLang="zh-CN" dirty="0"/>
          </a:p>
          <a:p>
            <a:pPr lvl="1"/>
            <a:r>
              <a:rPr lang="zh-CN" altLang="en-US" dirty="0"/>
              <a:t>是对已进入主存</a:t>
            </a:r>
            <a:r>
              <a:rPr lang="zh-CN" altLang="en-US" dirty="0">
                <a:solidFill>
                  <a:srgbClr val="FF0000"/>
                </a:solidFill>
              </a:rPr>
              <a:t>正在运行的程序</a:t>
            </a:r>
            <a:r>
              <a:rPr lang="zh-CN" altLang="en-US" dirty="0"/>
              <a:t>在处理器上操作的</a:t>
            </a:r>
            <a:r>
              <a:rPr lang="zh-CN" altLang="en-US" dirty="0">
                <a:solidFill>
                  <a:srgbClr val="FF0000"/>
                </a:solidFill>
              </a:rPr>
              <a:t>状态集</a:t>
            </a:r>
            <a:r>
              <a:rPr lang="zh-CN" altLang="en-US" dirty="0"/>
              <a:t>的抽象</a:t>
            </a:r>
            <a:endParaRPr lang="en-US" altLang="zh-CN" dirty="0"/>
          </a:p>
          <a:p>
            <a:r>
              <a:rPr lang="zh-CN" altLang="en-US" dirty="0"/>
              <a:t>虚存</a:t>
            </a:r>
            <a:endParaRPr lang="en-US" altLang="zh-CN" dirty="0"/>
          </a:p>
          <a:p>
            <a:pPr lvl="1"/>
            <a:r>
              <a:rPr lang="zh-CN" altLang="en-US" dirty="0"/>
              <a:t>是对物理主存的抽象，进程可获得一个硕大的连续地址空间来存放可执行程序和数据，可使用虚拟地址来引用物理主存单元</a:t>
            </a:r>
            <a:endParaRPr lang="en-US" altLang="zh-CN" dirty="0"/>
          </a:p>
          <a:p>
            <a:r>
              <a:rPr lang="zh-CN" altLang="en-US" dirty="0"/>
              <a:t>文件</a:t>
            </a:r>
            <a:endParaRPr lang="en-US" altLang="zh-CN" dirty="0"/>
          </a:p>
          <a:p>
            <a:pPr lvl="1"/>
            <a:r>
              <a:rPr lang="zh-CN" altLang="en-US" dirty="0"/>
              <a:t>是对磁盘之类存储设备的抽象 。</a:t>
            </a:r>
          </a:p>
        </p:txBody>
      </p:sp>
      <p:sp>
        <p:nvSpPr>
          <p:cNvPr id="4" name="日期占位符 3"/>
          <p:cNvSpPr>
            <a:spLocks noGrp="1"/>
          </p:cNvSpPr>
          <p:nvPr>
            <p:ph type="dt" sz="half" idx="10"/>
          </p:nvPr>
        </p:nvSpPr>
        <p:spPr/>
        <p:txBody>
          <a:bodyPr/>
          <a:lstStyle/>
          <a:p>
            <a:fld id="{66B0E179-BE49-41E4-8400-C249D95B165A}" type="datetime1">
              <a:rPr lang="zh-CN" altLang="en-US" smtClean="0"/>
              <a:t>2019/9/23</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7</a:t>
            </a:fld>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Text Box 5"/>
          <p:cNvSpPr txBox="1">
            <a:spLocks noChangeArrowheads="1"/>
          </p:cNvSpPr>
          <p:nvPr/>
        </p:nvSpPr>
        <p:spPr bwMode="auto">
          <a:xfrm>
            <a:off x="539552" y="1556792"/>
            <a:ext cx="4032448" cy="4680520"/>
          </a:xfrm>
          <a:prstGeom prst="rect">
            <a:avLst/>
          </a:prstGeom>
          <a:solidFill>
            <a:srgbClr val="CC99FF"/>
          </a:solidFill>
          <a:ln w="9525">
            <a:solidFill>
              <a:srgbClr val="000000"/>
            </a:solidFill>
            <a:miter lim="800000"/>
            <a:headEnd/>
            <a:tailEnd/>
          </a:ln>
          <a:effectLst>
            <a:outerShdw dist="107763" dir="18900000" algn="ctr" rotWithShape="0">
              <a:srgbClr val="808080">
                <a:alpha val="50000"/>
              </a:srgbClr>
            </a:outerShdw>
          </a:effectLst>
        </p:spPr>
        <p:txBody>
          <a:bodyPr/>
          <a:lstStyle/>
          <a:p>
            <a:pPr>
              <a:defRPr/>
            </a:pPr>
            <a:r>
              <a:rPr lang="zh-CN" altLang="en-US" sz="2400" b="1" spc="-100" dirty="0">
                <a:solidFill>
                  <a:srgbClr val="FF0000"/>
                </a:solidFill>
                <a:latin typeface="STXinwei" panose="02010800040101010101" pitchFamily="2" charset="-122"/>
                <a:ea typeface="STXinwei" panose="02010800040101010101" pitchFamily="2" charset="-122"/>
                <a:cs typeface="Times"/>
              </a:rPr>
              <a:t>进 程（</a:t>
            </a:r>
            <a:r>
              <a:rPr lang="en-US" altLang="zh-CN" sz="2400" b="1" spc="-100" dirty="0">
                <a:solidFill>
                  <a:srgbClr val="FF0000"/>
                </a:solidFill>
                <a:latin typeface="STXinwei" panose="02010800040101010101" pitchFamily="2" charset="-122"/>
                <a:ea typeface="STXinwei" panose="02010800040101010101" pitchFamily="2" charset="-122"/>
                <a:cs typeface="Times"/>
              </a:rPr>
              <a:t>process</a:t>
            </a:r>
            <a:r>
              <a:rPr lang="zh-CN" altLang="en-US" sz="2400" b="1" spc="-100" dirty="0">
                <a:solidFill>
                  <a:srgbClr val="FF0000"/>
                </a:solidFill>
                <a:latin typeface="STXinwei" panose="02010800040101010101" pitchFamily="2" charset="-122"/>
                <a:ea typeface="STXinwei" panose="02010800040101010101" pitchFamily="2" charset="-122"/>
                <a:cs typeface="Times"/>
              </a:rPr>
              <a:t>）</a:t>
            </a:r>
            <a:endParaRPr lang="en-US" altLang="zh-CN" sz="2400" b="1" spc="-100" dirty="0">
              <a:solidFill>
                <a:srgbClr val="FF0000"/>
              </a:solidFill>
              <a:latin typeface="STXinwei" panose="02010800040101010101" pitchFamily="2" charset="-122"/>
              <a:ea typeface="STXinwei" panose="02010800040101010101" pitchFamily="2" charset="-122"/>
              <a:cs typeface="Times"/>
            </a:endParaRPr>
          </a:p>
          <a:p>
            <a:pPr>
              <a:defRPr/>
            </a:pPr>
            <a:r>
              <a:rPr lang="zh-CN" altLang="en-US" sz="2000" b="1" spc="-100" dirty="0">
                <a:latin typeface="STXinwei" panose="02010800040101010101" pitchFamily="2" charset="-122"/>
                <a:ea typeface="STXinwei" panose="02010800040101010101" pitchFamily="2" charset="-122"/>
                <a:cs typeface="Times"/>
              </a:rPr>
              <a:t>（进程是处理器的一种抽象）</a:t>
            </a:r>
          </a:p>
          <a:p>
            <a:pPr algn="just">
              <a:spcBef>
                <a:spcPts val="1550"/>
              </a:spcBef>
              <a:spcAft>
                <a:spcPts val="775"/>
              </a:spcAft>
              <a:defRPr/>
            </a:pPr>
            <a:r>
              <a:rPr lang="zh-CN" altLang="en-US" sz="2000" b="1" dirty="0">
                <a:solidFill>
                  <a:srgbClr val="0000FF"/>
                </a:solidFill>
                <a:latin typeface="STXinwei" panose="02010800040101010101" pitchFamily="2" charset="-122"/>
                <a:ea typeface="STXinwei" panose="02010800040101010101" pitchFamily="2" charset="-122"/>
                <a:cs typeface="Times"/>
              </a:rPr>
              <a:t>用户：</a:t>
            </a:r>
            <a:r>
              <a:rPr lang="zh-CN" altLang="en-US" sz="2000" b="1" dirty="0">
                <a:latin typeface="STXinwei" panose="02010800040101010101" pitchFamily="2" charset="-122"/>
                <a:ea typeface="STXinwei" panose="02010800040101010101" pitchFamily="2" charset="-122"/>
                <a:cs typeface="Times"/>
              </a:rPr>
              <a:t>运行应用程序，以进程方式执行</a:t>
            </a:r>
          </a:p>
          <a:p>
            <a:pPr algn="just">
              <a:spcBef>
                <a:spcPts val="1550"/>
              </a:spcBef>
              <a:spcAft>
                <a:spcPts val="775"/>
              </a:spcAft>
              <a:defRPr/>
            </a:pPr>
            <a:r>
              <a:rPr lang="en-US" altLang="zh-CN" sz="2000" b="1" dirty="0">
                <a:latin typeface="STXinwei" panose="02010800040101010101" pitchFamily="2" charset="-122"/>
                <a:ea typeface="STXinwei" panose="02010800040101010101" pitchFamily="2" charset="-122"/>
                <a:cs typeface="Times"/>
              </a:rPr>
              <a:t>—</a:t>
            </a:r>
            <a:r>
              <a:rPr lang="zh-CN" altLang="en-US" sz="2000" b="1" dirty="0">
                <a:solidFill>
                  <a:srgbClr val="0000FF"/>
                </a:solidFill>
                <a:latin typeface="STXinwei" panose="02010800040101010101" pitchFamily="2" charset="-122"/>
                <a:ea typeface="STXinwei" panose="02010800040101010101" pitchFamily="2" charset="-122"/>
                <a:cs typeface="Times"/>
              </a:rPr>
              <a:t>虚拟机界面</a:t>
            </a:r>
            <a:r>
              <a:rPr lang="en-US" altLang="zh-CN" sz="2000" b="1" dirty="0">
                <a:latin typeface="STXinwei" panose="02010800040101010101" pitchFamily="2" charset="-122"/>
                <a:ea typeface="STXinwei" panose="02010800040101010101" pitchFamily="2" charset="-122"/>
                <a:cs typeface="Times"/>
              </a:rPr>
              <a:t>—fork()</a:t>
            </a:r>
            <a:r>
              <a:rPr lang="zh-CN" altLang="en-US" sz="2000" b="1" dirty="0">
                <a:latin typeface="STXinwei" panose="02010800040101010101" pitchFamily="2" charset="-122"/>
                <a:ea typeface="STXinwei" panose="02010800040101010101" pitchFamily="2" charset="-122"/>
                <a:cs typeface="Times"/>
              </a:rPr>
              <a:t>、</a:t>
            </a:r>
            <a:r>
              <a:rPr lang="en-US" altLang="zh-CN" sz="2000" b="1" dirty="0">
                <a:latin typeface="STXinwei" panose="02010800040101010101" pitchFamily="2" charset="-122"/>
                <a:ea typeface="STXinwei" panose="02010800040101010101" pitchFamily="2" charset="-122"/>
                <a:cs typeface="Times"/>
              </a:rPr>
              <a:t>wait()</a:t>
            </a:r>
            <a:r>
              <a:rPr lang="zh-CN" altLang="en-US" sz="2000" b="1" dirty="0">
                <a:latin typeface="STXinwei" panose="02010800040101010101" pitchFamily="2" charset="-122"/>
                <a:ea typeface="STXinwei" panose="02010800040101010101" pitchFamily="2" charset="-122"/>
                <a:cs typeface="Times"/>
              </a:rPr>
              <a:t>、</a:t>
            </a:r>
            <a:r>
              <a:rPr lang="en-US" altLang="zh-CN" sz="2000" b="1" dirty="0">
                <a:latin typeface="STXinwei" panose="02010800040101010101" pitchFamily="2" charset="-122"/>
                <a:ea typeface="STXinwei" panose="02010800040101010101" pitchFamily="2" charset="-122"/>
                <a:cs typeface="Times"/>
              </a:rPr>
              <a:t>exec()</a:t>
            </a:r>
            <a:r>
              <a:rPr lang="is-IS" altLang="zh-CN" sz="2000" b="1" dirty="0">
                <a:latin typeface="STXinwei" panose="02010800040101010101" pitchFamily="2" charset="-122"/>
                <a:ea typeface="STXinwei" panose="02010800040101010101" pitchFamily="2" charset="-122"/>
                <a:cs typeface="Times"/>
              </a:rPr>
              <a:t>…</a:t>
            </a:r>
            <a:r>
              <a:rPr lang="en-US" altLang="zh-CN" sz="2000" b="1" dirty="0">
                <a:latin typeface="STXinwei" panose="02010800040101010101" pitchFamily="2" charset="-122"/>
                <a:ea typeface="STXinwei" panose="02010800040101010101" pitchFamily="2" charset="-122"/>
                <a:cs typeface="Times"/>
              </a:rPr>
              <a:t>..</a:t>
            </a:r>
            <a:endParaRPr lang="is-IS" altLang="zh-CN" sz="2000" b="1" dirty="0">
              <a:latin typeface="STXinwei" panose="02010800040101010101" pitchFamily="2" charset="-122"/>
              <a:ea typeface="STXinwei" panose="02010800040101010101" pitchFamily="2" charset="-122"/>
              <a:cs typeface="Times"/>
            </a:endParaRPr>
          </a:p>
          <a:p>
            <a:pPr algn="l">
              <a:spcBef>
                <a:spcPts val="1550"/>
              </a:spcBef>
              <a:spcAft>
                <a:spcPts val="775"/>
              </a:spcAft>
              <a:defRPr/>
            </a:pPr>
            <a:r>
              <a:rPr lang="zh-CN" altLang="en-US" sz="2000" b="1" dirty="0">
                <a:latin typeface="STXinwei" panose="02010800040101010101" pitchFamily="2" charset="-122"/>
                <a:ea typeface="STXinwei" panose="02010800040101010101" pitchFamily="2" charset="-122"/>
                <a:cs typeface="Times"/>
              </a:rPr>
              <a:t>   </a:t>
            </a:r>
            <a:r>
              <a:rPr lang="en-US" altLang="zh-CN" sz="2000" b="1" dirty="0">
                <a:latin typeface="STXinwei" panose="02010800040101010101" pitchFamily="2" charset="-122"/>
                <a:ea typeface="STXinwei" panose="02010800040101010101" pitchFamily="2" charset="-122"/>
                <a:cs typeface="Times"/>
              </a:rPr>
              <a:t>OS</a:t>
            </a:r>
            <a:r>
              <a:rPr lang="zh-CN" altLang="en-US" sz="2000" b="1" dirty="0">
                <a:latin typeface="STXinwei" panose="02010800040101010101" pitchFamily="2" charset="-122"/>
                <a:ea typeface="STXinwei" panose="02010800040101010101" pitchFamily="2" charset="-122"/>
                <a:cs typeface="Times"/>
              </a:rPr>
              <a:t>：进程及其管理</a:t>
            </a:r>
            <a:endParaRPr lang="en-US" altLang="zh-CN" sz="2000" b="1" dirty="0">
              <a:latin typeface="STXinwei" panose="02010800040101010101" pitchFamily="2" charset="-122"/>
              <a:ea typeface="STXinwei" panose="02010800040101010101" pitchFamily="2" charset="-122"/>
              <a:cs typeface="Times"/>
            </a:endParaRPr>
          </a:p>
          <a:p>
            <a:pPr algn="just">
              <a:spcBef>
                <a:spcPts val="1550"/>
              </a:spcBef>
              <a:spcAft>
                <a:spcPts val="775"/>
              </a:spcAft>
              <a:defRPr/>
            </a:pPr>
            <a:r>
              <a:rPr lang="en-US" altLang="zh-CN" sz="2000" b="1" dirty="0">
                <a:latin typeface="STXinwei" panose="02010800040101010101" pitchFamily="2" charset="-122"/>
                <a:ea typeface="STXinwei" panose="02010800040101010101" pitchFamily="2" charset="-122"/>
                <a:cs typeface="Times"/>
              </a:rPr>
              <a:t>—</a:t>
            </a:r>
            <a:r>
              <a:rPr lang="zh-CN" altLang="en-US" sz="2000" b="1" dirty="0">
                <a:solidFill>
                  <a:srgbClr val="0000FF"/>
                </a:solidFill>
                <a:latin typeface="STXinwei" panose="02010800040101010101" pitchFamily="2" charset="-122"/>
                <a:ea typeface="STXinwei" panose="02010800040101010101" pitchFamily="2" charset="-122"/>
                <a:cs typeface="Times"/>
              </a:rPr>
              <a:t>物理机界面</a:t>
            </a:r>
            <a:r>
              <a:rPr lang="en-US" altLang="zh-CN" sz="2000" b="1" dirty="0">
                <a:latin typeface="STXinwei" panose="02010800040101010101" pitchFamily="2" charset="-122"/>
                <a:ea typeface="STXinwei" panose="02010800040101010101" pitchFamily="2" charset="-122"/>
                <a:cs typeface="Times"/>
              </a:rPr>
              <a:t>—</a:t>
            </a:r>
            <a:r>
              <a:rPr lang="zh-CN" altLang="en-US" sz="2000" b="1" dirty="0">
                <a:latin typeface="STXinwei" panose="02010800040101010101" pitchFamily="2" charset="-122"/>
                <a:ea typeface="STXinwei" panose="02010800040101010101" pitchFamily="2" charset="-122"/>
                <a:cs typeface="Times"/>
              </a:rPr>
              <a:t>进程调度和上下文切换</a:t>
            </a:r>
            <a:endParaRPr lang="en-US" altLang="zh-CN" sz="2000" b="1" dirty="0">
              <a:latin typeface="STXinwei" panose="02010800040101010101" pitchFamily="2" charset="-122"/>
              <a:ea typeface="STXinwei" panose="02010800040101010101" pitchFamily="2" charset="-122"/>
              <a:cs typeface="Times"/>
            </a:endParaRPr>
          </a:p>
          <a:p>
            <a:pPr algn="l">
              <a:spcBef>
                <a:spcPts val="1550"/>
              </a:spcBef>
              <a:spcAft>
                <a:spcPts val="775"/>
              </a:spcAft>
              <a:defRPr/>
            </a:pPr>
            <a:r>
              <a:rPr lang="zh-CN" altLang="zh-CN" sz="2000" b="1" dirty="0">
                <a:latin typeface="STXinwei" panose="02010800040101010101" pitchFamily="2" charset="-122"/>
                <a:ea typeface="STXinwei" panose="02010800040101010101" pitchFamily="2" charset="-122"/>
                <a:cs typeface="Times"/>
              </a:rPr>
              <a:t> </a:t>
            </a:r>
            <a:r>
              <a:rPr lang="zh-CN" altLang="en-US" sz="2000" b="1" dirty="0">
                <a:latin typeface="STXinwei" panose="02010800040101010101" pitchFamily="2" charset="-122"/>
                <a:ea typeface="STXinwei" panose="02010800040101010101" pitchFamily="2" charset="-122"/>
                <a:cs typeface="Times"/>
              </a:rPr>
              <a:t>   硬件：处理器</a:t>
            </a:r>
          </a:p>
          <a:p>
            <a:pPr>
              <a:defRPr/>
            </a:pPr>
            <a:endParaRPr lang="zh-CN" sz="2400" dirty="0">
              <a:latin typeface="STXinwei" panose="02010800040101010101" pitchFamily="2" charset="-122"/>
              <a:ea typeface="STXinwei" panose="02010800040101010101" pitchFamily="2" charset="-122"/>
            </a:endParaRPr>
          </a:p>
        </p:txBody>
      </p:sp>
      <p:sp>
        <p:nvSpPr>
          <p:cNvPr id="22545" name="Text Box 17"/>
          <p:cNvSpPr txBox="1">
            <a:spLocks noChangeArrowheads="1"/>
          </p:cNvSpPr>
          <p:nvPr/>
        </p:nvSpPr>
        <p:spPr bwMode="auto">
          <a:xfrm>
            <a:off x="5003800" y="2205162"/>
            <a:ext cx="3528640" cy="3600102"/>
          </a:xfrm>
          <a:prstGeom prst="rect">
            <a:avLst/>
          </a:prstGeom>
          <a:solidFill>
            <a:srgbClr val="00CCFF"/>
          </a:solidFill>
          <a:ln w="9525">
            <a:solidFill>
              <a:srgbClr val="000000"/>
            </a:solidFill>
            <a:miter lim="800000"/>
            <a:headEnd/>
            <a:tailEnd/>
          </a:ln>
          <a:effectLst>
            <a:outerShdw dist="35921" dir="2700000" algn="ctr" rotWithShape="0">
              <a:srgbClr val="B2B2B2"/>
            </a:outerShdw>
          </a:effectLst>
        </p:spPr>
        <p:txBody>
          <a:bodyPr/>
          <a:lstStyle/>
          <a:p>
            <a:pPr algn="l">
              <a:defRPr/>
            </a:pPr>
            <a:r>
              <a:rPr lang="zh-CN" altLang="en-US" sz="2000" b="1" spc="-100" dirty="0">
                <a:latin typeface="STXinwei" panose="02010800040101010101" pitchFamily="2" charset="-122"/>
                <a:ea typeface="STXinwei" panose="02010800040101010101" pitchFamily="2" charset="-122"/>
              </a:rPr>
              <a:t>    </a:t>
            </a:r>
            <a:r>
              <a:rPr lang="zh-CN" altLang="zh-CN" sz="2000" b="1" spc="-100" dirty="0">
                <a:latin typeface="STXinwei" panose="02010800040101010101" pitchFamily="2" charset="-122"/>
                <a:ea typeface="STXinwei" panose="02010800040101010101" pitchFamily="2" charset="-122"/>
              </a:rPr>
              <a:t>进程是对于进入内存的执行程序在处理器上</a:t>
            </a:r>
            <a:r>
              <a:rPr lang="zh-CN" altLang="zh-CN" sz="2000" b="1" spc="-100" dirty="0">
                <a:solidFill>
                  <a:srgbClr val="FF0000"/>
                </a:solidFill>
                <a:latin typeface="STXinwei" panose="02010800040101010101" pitchFamily="2" charset="-122"/>
                <a:ea typeface="STXinwei" panose="02010800040101010101" pitchFamily="2" charset="-122"/>
              </a:rPr>
              <a:t>操作的状态集的一个抽象</a:t>
            </a:r>
            <a:r>
              <a:rPr lang="zh-CN" altLang="en-US" sz="2000" b="1" spc="-100" dirty="0">
                <a:latin typeface="STXinwei" panose="02010800040101010101" pitchFamily="2" charset="-122"/>
                <a:ea typeface="STXinwei" panose="02010800040101010101" pitchFamily="2" charset="-122"/>
              </a:rPr>
              <a:t>。</a:t>
            </a:r>
            <a:r>
              <a:rPr lang="zh-CN" altLang="zh-CN" sz="2000" b="1" spc="-100" dirty="0">
                <a:latin typeface="STXinwei" panose="02010800040101010101" pitchFamily="2" charset="-122"/>
                <a:ea typeface="STXinwei" panose="02010800040101010101" pitchFamily="2" charset="-122"/>
              </a:rPr>
              <a:t>进程抽象的效果是让用户感觉到有自己独享的处理器，从而，可为用户提供</a:t>
            </a:r>
            <a:r>
              <a:rPr lang="zh-CN" altLang="zh-CN" sz="2000" b="1" spc="-100" dirty="0">
                <a:solidFill>
                  <a:srgbClr val="FF0000"/>
                </a:solidFill>
                <a:latin typeface="STXinwei" panose="02010800040101010101" pitchFamily="2" charset="-122"/>
                <a:ea typeface="STXinwei" panose="02010800040101010101" pitchFamily="2" charset="-122"/>
              </a:rPr>
              <a:t>多任务</a:t>
            </a:r>
            <a:r>
              <a:rPr lang="zh-CN" altLang="zh-CN" sz="2000" b="1" spc="-100" dirty="0">
                <a:latin typeface="STXinwei" panose="02010800040101010101" pitchFamily="2" charset="-122"/>
                <a:ea typeface="STXinwei" panose="02010800040101010101" pitchFamily="2" charset="-122"/>
              </a:rPr>
              <a:t>操作系统和</a:t>
            </a:r>
            <a:r>
              <a:rPr lang="zh-CN" altLang="zh-CN" sz="2000" b="1" spc="-100" dirty="0">
                <a:solidFill>
                  <a:srgbClr val="FF0000"/>
                </a:solidFill>
                <a:latin typeface="STXinwei" panose="02010800040101010101" pitchFamily="2" charset="-122"/>
                <a:ea typeface="STXinwei" panose="02010800040101010101" pitchFamily="2" charset="-122"/>
              </a:rPr>
              <a:t>分时</a:t>
            </a:r>
            <a:r>
              <a:rPr lang="zh-CN" altLang="zh-CN" sz="2000" b="1" spc="-100" dirty="0">
                <a:latin typeface="STXinwei" panose="02010800040101010101" pitchFamily="2" charset="-122"/>
                <a:ea typeface="STXinwei" panose="02010800040101010101" pitchFamily="2" charset="-122"/>
              </a:rPr>
              <a:t>操作系统。</a:t>
            </a:r>
            <a:endParaRPr lang="en-US" altLang="zh-CN" sz="2000" b="1" spc="-100" dirty="0">
              <a:latin typeface="STXinwei" panose="02010800040101010101" pitchFamily="2" charset="-122"/>
              <a:ea typeface="STXinwei" panose="02010800040101010101" pitchFamily="2" charset="-122"/>
            </a:endParaRPr>
          </a:p>
          <a:p>
            <a:pPr algn="l">
              <a:defRPr/>
            </a:pPr>
            <a:r>
              <a:rPr lang="zh-CN" altLang="zh-CN" sz="2000" b="1" spc="-100" dirty="0">
                <a:latin typeface="STXinwei" panose="02010800040101010101" pitchFamily="2" charset="-122"/>
                <a:ea typeface="STXinwei" panose="02010800040101010101" pitchFamily="2" charset="-122"/>
              </a:rPr>
              <a:t> </a:t>
            </a:r>
            <a:r>
              <a:rPr lang="zh-CN" altLang="en-US" sz="2000" b="1" spc="-100" dirty="0">
                <a:latin typeface="STXinwei" panose="02010800040101010101" pitchFamily="2" charset="-122"/>
                <a:ea typeface="STXinwei" panose="02010800040101010101" pitchFamily="2" charset="-122"/>
              </a:rPr>
              <a:t>    进程是并发和并行操作的基础。概念上每个进程都是一个自治执行单元；实际上是透明地共享一个或多个处理器。</a:t>
            </a:r>
            <a:endParaRPr lang="zh-CN" altLang="zh-CN" sz="2000" b="1" spc="-100" dirty="0">
              <a:latin typeface="STXinwei" panose="02010800040101010101" pitchFamily="2" charset="-122"/>
              <a:ea typeface="STXinwei" panose="02010800040101010101" pitchFamily="2" charset="-122"/>
            </a:endParaRPr>
          </a:p>
          <a:p>
            <a:pPr algn="just">
              <a:defRPr/>
            </a:pPr>
            <a:endParaRPr lang="en-US" altLang="zh-CN" sz="1500" dirty="0">
              <a:latin typeface="STXinwei" panose="02010800040101010101" pitchFamily="2" charset="-122"/>
              <a:ea typeface="STXinwei" panose="02010800040101010101" pitchFamily="2" charset="-122"/>
            </a:endParaRPr>
          </a:p>
          <a:p>
            <a:pPr algn="just">
              <a:defRPr/>
            </a:pPr>
            <a:endParaRPr lang="zh-CN" altLang="zh-CN" sz="1100" dirty="0">
              <a:latin typeface="STXinwei" panose="02010800040101010101" pitchFamily="2" charset="-122"/>
              <a:ea typeface="STXinwei" panose="02010800040101010101" pitchFamily="2" charset="-122"/>
            </a:endParaRPr>
          </a:p>
        </p:txBody>
      </p:sp>
      <p:sp>
        <p:nvSpPr>
          <p:cNvPr id="3" name="标题 2"/>
          <p:cNvSpPr>
            <a:spLocks noGrp="1"/>
          </p:cNvSpPr>
          <p:nvPr>
            <p:ph type="title"/>
          </p:nvPr>
        </p:nvSpPr>
        <p:spPr/>
        <p:txBody>
          <a:bodyPr/>
          <a:lstStyle/>
          <a:p>
            <a:r>
              <a:rPr lang="zh-CN" altLang="en-US" dirty="0">
                <a:latin typeface="华文新魏" pitchFamily="2" charset="-122"/>
                <a:ea typeface="华文新魏" pitchFamily="2" charset="-122"/>
              </a:rPr>
              <a:t>操作系统的基础抽象</a:t>
            </a:r>
            <a:r>
              <a:rPr lang="en-US" altLang="zh-CN" dirty="0">
                <a:latin typeface="华文新魏" pitchFamily="2" charset="-122"/>
                <a:ea typeface="华文新魏" pitchFamily="2" charset="-122"/>
              </a:rPr>
              <a:t>—</a:t>
            </a:r>
            <a:r>
              <a:rPr lang="zh-CN" altLang="en-US" dirty="0">
                <a:solidFill>
                  <a:srgbClr val="FF0000"/>
                </a:solidFill>
                <a:latin typeface="华文新魏" pitchFamily="2" charset="-122"/>
                <a:ea typeface="华文新魏" pitchFamily="2" charset="-122"/>
              </a:rPr>
              <a:t>进程抽象</a:t>
            </a:r>
            <a:endParaRPr kumimoji="1" lang="zh-CN" altLang="en-US" dirty="0">
              <a:solidFill>
                <a:srgbClr val="FF0000"/>
              </a:solidFill>
            </a:endParaRPr>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pPr>
                <a:defRPr/>
              </a:pPr>
              <a:t>8</a:t>
            </a:fld>
            <a:endParaRPr lang="en-US" altLang="zh-CN"/>
          </a:p>
        </p:txBody>
      </p:sp>
    </p:spTree>
    <p:extLst>
      <p:ext uri="{BB962C8B-B14F-4D97-AF65-F5344CB8AC3E}">
        <p14:creationId xmlns:p14="http://schemas.microsoft.com/office/powerpoint/2010/main" val="783493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grpId="0" nodeType="withEffect">
                                  <p:stCondLst>
                                    <p:cond delay="0"/>
                                  </p:stCondLst>
                                  <p:childTnLst>
                                    <p:set>
                                      <p:cBhvr>
                                        <p:cTn id="6" dur="1" fill="hold">
                                          <p:stCondLst>
                                            <p:cond delay="0"/>
                                          </p:stCondLst>
                                        </p:cTn>
                                        <p:tgtEl>
                                          <p:spTgt spid="22545"/>
                                        </p:tgtEl>
                                        <p:attrNameLst>
                                          <p:attrName>style.visibility</p:attrName>
                                        </p:attrNameLst>
                                      </p:cBhvr>
                                      <p:to>
                                        <p:strVal val="visible"/>
                                      </p:to>
                                    </p:set>
                                    <p:animEffect transition="in" filter="wheel(4)">
                                      <p:cBhvr>
                                        <p:cTn id="7" dur="2000"/>
                                        <p:tgtEl>
                                          <p:spTgt spid="225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4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9" name="Text Box 11"/>
          <p:cNvSpPr txBox="1">
            <a:spLocks noChangeArrowheads="1"/>
          </p:cNvSpPr>
          <p:nvPr/>
        </p:nvSpPr>
        <p:spPr bwMode="auto">
          <a:xfrm>
            <a:off x="683568" y="1989138"/>
            <a:ext cx="3601095" cy="3744118"/>
          </a:xfrm>
          <a:prstGeom prst="rect">
            <a:avLst/>
          </a:prstGeom>
          <a:solidFill>
            <a:srgbClr val="CCFF99"/>
          </a:solidFill>
          <a:ln w="9525">
            <a:solidFill>
              <a:srgbClr val="000000"/>
            </a:solidFill>
            <a:miter lim="800000"/>
            <a:headEnd/>
            <a:tailEnd/>
          </a:ln>
          <a:effectLst>
            <a:outerShdw blurRad="50800" dist="38100" dir="18900000" algn="bl" rotWithShape="0">
              <a:prstClr val="black">
                <a:alpha val="40000"/>
              </a:prstClr>
            </a:outerShdw>
          </a:effectLst>
        </p:spPr>
        <p:txBody>
          <a:bodyPr/>
          <a:lstStyle/>
          <a:p>
            <a:pPr>
              <a:spcAft>
                <a:spcPts val="1200"/>
              </a:spcAft>
              <a:defRPr/>
            </a:pPr>
            <a:r>
              <a:rPr lang="zh-CN" altLang="en-US" sz="2400" b="1" spc="-100" dirty="0">
                <a:solidFill>
                  <a:srgbClr val="FF0000"/>
                </a:solidFill>
                <a:latin typeface="STXinwei" panose="02010800040101010101" pitchFamily="2" charset="-122"/>
                <a:ea typeface="STXinwei" panose="02010800040101010101" pitchFamily="2" charset="-122"/>
                <a:cs typeface="Times"/>
              </a:rPr>
              <a:t>虚 存</a:t>
            </a:r>
            <a:r>
              <a:rPr lang="en-US" altLang="zh-CN" sz="2400" b="1" spc="-100" dirty="0">
                <a:solidFill>
                  <a:srgbClr val="FF0000"/>
                </a:solidFill>
                <a:latin typeface="STXinwei" panose="02010800040101010101" pitchFamily="2" charset="-122"/>
                <a:ea typeface="STXinwei" panose="02010800040101010101" pitchFamily="2" charset="-122"/>
                <a:cs typeface="Times"/>
              </a:rPr>
              <a:t>(virtual  memory) </a:t>
            </a:r>
          </a:p>
          <a:p>
            <a:pPr algn="just">
              <a:spcAft>
                <a:spcPts val="1200"/>
              </a:spcAft>
              <a:defRPr/>
            </a:pPr>
            <a:r>
              <a:rPr lang="zh-CN" altLang="en-US" sz="2400" b="1" spc="-100" dirty="0">
                <a:latin typeface="STXinwei" panose="02010800040101010101" pitchFamily="2" charset="-122"/>
                <a:ea typeface="STXinwei" panose="02010800040101010101" pitchFamily="2" charset="-122"/>
                <a:cs typeface="Times"/>
              </a:rPr>
              <a:t>（虚存是内存的一种抽象）</a:t>
            </a:r>
            <a:endParaRPr lang="en-US" altLang="zh-CN" sz="2400" b="1" spc="-100" dirty="0">
              <a:latin typeface="STXinwei" panose="02010800040101010101" pitchFamily="2" charset="-122"/>
              <a:ea typeface="STXinwei" panose="02010800040101010101" pitchFamily="2" charset="-122"/>
              <a:cs typeface="Times"/>
            </a:endParaRPr>
          </a:p>
          <a:p>
            <a:pPr algn="l">
              <a:spcAft>
                <a:spcPts val="1200"/>
              </a:spcAft>
              <a:defRPr/>
            </a:pPr>
            <a:r>
              <a:rPr lang="zh-CN" altLang="en-US" sz="2000" b="1" dirty="0">
                <a:solidFill>
                  <a:srgbClr val="0000FF"/>
                </a:solidFill>
                <a:latin typeface="STXinwei" panose="02010800040101010101" pitchFamily="2" charset="-122"/>
                <a:ea typeface="STXinwei" panose="02010800040101010101" pitchFamily="2" charset="-122"/>
                <a:cs typeface="Times"/>
              </a:rPr>
              <a:t>用户</a:t>
            </a:r>
            <a:r>
              <a:rPr lang="zh-CN" altLang="en-US" sz="2000" b="1" dirty="0">
                <a:latin typeface="STXinwei" panose="02010800040101010101" pitchFamily="2" charset="-122"/>
                <a:ea typeface="STXinwei" panose="02010800040101010101" pitchFamily="2" charset="-122"/>
                <a:cs typeface="Times"/>
              </a:rPr>
              <a:t>：运行应用程序，使用逻辑地址</a:t>
            </a:r>
            <a:endParaRPr lang="en-US" altLang="zh-CN" sz="2000" b="1" dirty="0">
              <a:latin typeface="STXinwei" panose="02010800040101010101" pitchFamily="2" charset="-122"/>
              <a:ea typeface="STXinwei" panose="02010800040101010101" pitchFamily="2" charset="-122"/>
              <a:cs typeface="Times"/>
            </a:endParaRPr>
          </a:p>
          <a:p>
            <a:pPr algn="l">
              <a:spcAft>
                <a:spcPts val="1200"/>
              </a:spcAft>
              <a:defRPr/>
            </a:pPr>
            <a:r>
              <a:rPr lang="en-US" altLang="zh-CN" sz="2000" b="1" dirty="0">
                <a:latin typeface="STXinwei" panose="02010800040101010101" pitchFamily="2" charset="-122"/>
                <a:ea typeface="STXinwei" panose="02010800040101010101" pitchFamily="2" charset="-122"/>
                <a:cs typeface="Times"/>
              </a:rPr>
              <a:t>—</a:t>
            </a:r>
            <a:r>
              <a:rPr lang="zh-CN" altLang="en-US" sz="2000" b="1" dirty="0">
                <a:solidFill>
                  <a:srgbClr val="0000FF"/>
                </a:solidFill>
                <a:latin typeface="STXinwei" panose="02010800040101010101" pitchFamily="2" charset="-122"/>
                <a:ea typeface="STXinwei" panose="02010800040101010101" pitchFamily="2" charset="-122"/>
                <a:cs typeface="Times"/>
              </a:rPr>
              <a:t>虚拟机界面</a:t>
            </a:r>
            <a:r>
              <a:rPr lang="en-US" altLang="zh-CN" sz="2000" b="1" dirty="0">
                <a:latin typeface="STXinwei" panose="02010800040101010101" pitchFamily="2" charset="-122"/>
                <a:ea typeface="STXinwei" panose="02010800040101010101" pitchFamily="2" charset="-122"/>
                <a:cs typeface="Times"/>
              </a:rPr>
              <a:t>—</a:t>
            </a:r>
            <a:r>
              <a:rPr lang="zh-CN" altLang="en-US" sz="2000" b="1" dirty="0">
                <a:latin typeface="STXinwei" panose="02010800040101010101" pitchFamily="2" charset="-122"/>
                <a:ea typeface="STXinwei" panose="02010800040101010101" pitchFamily="2" charset="-122"/>
                <a:cs typeface="Times"/>
              </a:rPr>
              <a:t>虚拟地址</a:t>
            </a:r>
            <a:endParaRPr lang="en-US" altLang="zh-CN" sz="2000" b="1" dirty="0">
              <a:latin typeface="STXinwei" panose="02010800040101010101" pitchFamily="2" charset="-122"/>
              <a:ea typeface="STXinwei" panose="02010800040101010101" pitchFamily="2" charset="-122"/>
              <a:cs typeface="Times"/>
            </a:endParaRPr>
          </a:p>
          <a:p>
            <a:pPr algn="l">
              <a:spcAft>
                <a:spcPts val="1200"/>
              </a:spcAft>
              <a:defRPr/>
            </a:pPr>
            <a:r>
              <a:rPr lang="zh-CN" altLang="zh-CN" sz="2000" b="1" dirty="0">
                <a:latin typeface="STXinwei" panose="02010800040101010101" pitchFamily="2" charset="-122"/>
                <a:ea typeface="STXinwei" panose="02010800040101010101" pitchFamily="2" charset="-122"/>
                <a:cs typeface="Times"/>
              </a:rPr>
              <a:t> </a:t>
            </a:r>
            <a:r>
              <a:rPr lang="zh-CN" altLang="en-US" sz="2000" b="1" dirty="0">
                <a:latin typeface="STXinwei" panose="02010800040101010101" pitchFamily="2" charset="-122"/>
                <a:ea typeface="STXinwei" panose="02010800040101010101" pitchFamily="2" charset="-122"/>
                <a:cs typeface="Times"/>
              </a:rPr>
              <a:t>   </a:t>
            </a:r>
            <a:r>
              <a:rPr lang="en-US" altLang="zh-CN" sz="2000" b="1" dirty="0">
                <a:latin typeface="STXinwei" panose="02010800040101010101" pitchFamily="2" charset="-122"/>
                <a:ea typeface="STXinwei" panose="02010800040101010101" pitchFamily="2" charset="-122"/>
                <a:cs typeface="Times"/>
              </a:rPr>
              <a:t>OS:</a:t>
            </a:r>
            <a:r>
              <a:rPr lang="zh-CN" altLang="en-US" sz="2000" b="1" dirty="0">
                <a:latin typeface="STXinwei" panose="02010800040101010101" pitchFamily="2" charset="-122"/>
                <a:ea typeface="STXinwei" panose="02010800040101010101" pitchFamily="2" charset="-122"/>
                <a:cs typeface="Times"/>
              </a:rPr>
              <a:t>虚存及其管理</a:t>
            </a:r>
            <a:endParaRPr lang="en-US" altLang="zh-CN" sz="2000" b="1" dirty="0">
              <a:latin typeface="STXinwei" panose="02010800040101010101" pitchFamily="2" charset="-122"/>
              <a:ea typeface="STXinwei" panose="02010800040101010101" pitchFamily="2" charset="-122"/>
              <a:cs typeface="Times"/>
            </a:endParaRPr>
          </a:p>
          <a:p>
            <a:pPr algn="l">
              <a:spcAft>
                <a:spcPts val="1200"/>
              </a:spcAft>
              <a:defRPr/>
            </a:pPr>
            <a:r>
              <a:rPr lang="en-US" altLang="zh-CN" sz="2000" b="1" dirty="0">
                <a:latin typeface="STXinwei" panose="02010800040101010101" pitchFamily="2" charset="-122"/>
                <a:ea typeface="STXinwei" panose="02010800040101010101" pitchFamily="2" charset="-122"/>
                <a:cs typeface="Times"/>
              </a:rPr>
              <a:t>—</a:t>
            </a:r>
            <a:r>
              <a:rPr lang="zh-CN" altLang="en-US" sz="2000" b="1" dirty="0">
                <a:solidFill>
                  <a:srgbClr val="0000FF"/>
                </a:solidFill>
                <a:latin typeface="STXinwei" panose="02010800040101010101" pitchFamily="2" charset="-122"/>
                <a:ea typeface="STXinwei" panose="02010800040101010101" pitchFamily="2" charset="-122"/>
                <a:cs typeface="Times"/>
              </a:rPr>
              <a:t>物理机界面</a:t>
            </a:r>
            <a:r>
              <a:rPr lang="en-US" altLang="zh-CN" sz="2000" b="1" dirty="0">
                <a:latin typeface="STXinwei" panose="02010800040101010101" pitchFamily="2" charset="-122"/>
                <a:ea typeface="STXinwei" panose="02010800040101010101" pitchFamily="2" charset="-122"/>
                <a:cs typeface="Times"/>
              </a:rPr>
              <a:t>—</a:t>
            </a:r>
            <a:r>
              <a:rPr lang="zh-CN" altLang="en-US" sz="2000" b="1" dirty="0">
                <a:latin typeface="STXinwei" panose="02010800040101010101" pitchFamily="2" charset="-122"/>
                <a:ea typeface="STXinwei" panose="02010800040101010101" pitchFamily="2" charset="-122"/>
                <a:cs typeface="Times"/>
              </a:rPr>
              <a:t>物理地址</a:t>
            </a:r>
            <a:endParaRPr lang="en-US" altLang="zh-CN" sz="2000" b="1" dirty="0">
              <a:latin typeface="STXinwei" panose="02010800040101010101" pitchFamily="2" charset="-122"/>
              <a:ea typeface="STXinwei" panose="02010800040101010101" pitchFamily="2" charset="-122"/>
              <a:cs typeface="Times"/>
            </a:endParaRPr>
          </a:p>
          <a:p>
            <a:pPr algn="l">
              <a:spcAft>
                <a:spcPts val="1200"/>
              </a:spcAft>
              <a:defRPr/>
            </a:pPr>
            <a:r>
              <a:rPr lang="zh-CN" altLang="zh-CN" sz="2000" b="1" dirty="0">
                <a:latin typeface="STXinwei" panose="02010800040101010101" pitchFamily="2" charset="-122"/>
                <a:ea typeface="STXinwei" panose="02010800040101010101" pitchFamily="2" charset="-122"/>
                <a:cs typeface="Times"/>
              </a:rPr>
              <a:t> </a:t>
            </a:r>
            <a:r>
              <a:rPr lang="zh-CN" altLang="en-US" sz="2000" b="1" dirty="0">
                <a:latin typeface="STXinwei" panose="02010800040101010101" pitchFamily="2" charset="-122"/>
                <a:ea typeface="STXinwei" panose="02010800040101010101" pitchFamily="2" charset="-122"/>
                <a:cs typeface="Times"/>
              </a:rPr>
              <a:t>   硬件</a:t>
            </a:r>
            <a:r>
              <a:rPr lang="en-US" altLang="zh-CN" sz="2000" b="1" dirty="0">
                <a:latin typeface="STXinwei" panose="02010800040101010101" pitchFamily="2" charset="-122"/>
                <a:ea typeface="STXinwei" panose="02010800040101010101" pitchFamily="2" charset="-122"/>
                <a:cs typeface="Times"/>
              </a:rPr>
              <a:t>:</a:t>
            </a:r>
            <a:r>
              <a:rPr lang="zh-CN" altLang="en-US" sz="2000" b="1" dirty="0">
                <a:latin typeface="STXinwei" panose="02010800040101010101" pitchFamily="2" charset="-122"/>
                <a:ea typeface="STXinwei" panose="02010800040101010101" pitchFamily="2" charset="-122"/>
                <a:cs typeface="Times"/>
              </a:rPr>
              <a:t>主存</a:t>
            </a:r>
            <a:r>
              <a:rPr lang="en-US" altLang="zh-CN" sz="2000" b="1" dirty="0">
                <a:latin typeface="STXinwei" panose="02010800040101010101" pitchFamily="2" charset="-122"/>
                <a:ea typeface="STXinwei" panose="02010800040101010101" pitchFamily="2" charset="-122"/>
                <a:cs typeface="Times"/>
              </a:rPr>
              <a:t>+</a:t>
            </a:r>
            <a:r>
              <a:rPr lang="zh-CN" altLang="en-US" sz="2000" b="1" dirty="0">
                <a:latin typeface="STXinwei" panose="02010800040101010101" pitchFamily="2" charset="-122"/>
                <a:ea typeface="STXinwei" panose="02010800040101010101" pitchFamily="2" charset="-122"/>
                <a:cs typeface="Times"/>
              </a:rPr>
              <a:t>辅存</a:t>
            </a:r>
          </a:p>
        </p:txBody>
      </p:sp>
      <p:sp>
        <p:nvSpPr>
          <p:cNvPr id="22545" name="Text Box 17"/>
          <p:cNvSpPr txBox="1">
            <a:spLocks noChangeArrowheads="1"/>
          </p:cNvSpPr>
          <p:nvPr/>
        </p:nvSpPr>
        <p:spPr bwMode="auto">
          <a:xfrm>
            <a:off x="4859338" y="1989138"/>
            <a:ext cx="3457078" cy="3744118"/>
          </a:xfrm>
          <a:prstGeom prst="rect">
            <a:avLst/>
          </a:prstGeom>
          <a:solidFill>
            <a:srgbClr val="66FFCC"/>
          </a:solidFill>
          <a:ln w="9525">
            <a:solidFill>
              <a:srgbClr val="000000"/>
            </a:solidFill>
            <a:miter lim="800000"/>
            <a:headEnd/>
            <a:tailEnd/>
          </a:ln>
          <a:effectLst>
            <a:outerShdw dist="35921" dir="2700000" algn="ctr" rotWithShape="0">
              <a:srgbClr val="B2B2B2"/>
            </a:outerShdw>
          </a:effectLst>
        </p:spPr>
        <p:txBody>
          <a:bodyPr/>
          <a:lstStyle/>
          <a:p>
            <a:pPr algn="just">
              <a:defRPr/>
            </a:pPr>
            <a:r>
              <a:rPr lang="zh-CN" altLang="en-US" sz="2000" b="1" dirty="0">
                <a:latin typeface="STXinwei" panose="02010800040101010101" pitchFamily="2" charset="-122"/>
                <a:ea typeface="STXinwei" panose="02010800040101010101" pitchFamily="2" charset="-122"/>
                <a:cs typeface="Times"/>
              </a:rPr>
              <a:t>   </a:t>
            </a:r>
            <a:r>
              <a:rPr lang="zh-CN" altLang="zh-CN" sz="2000" b="1" dirty="0">
                <a:latin typeface="STXinwei" panose="02010800040101010101" pitchFamily="2" charset="-122"/>
                <a:ea typeface="STXinwei" panose="02010800040101010101" pitchFamily="2" charset="-122"/>
                <a:cs typeface="Times"/>
              </a:rPr>
              <a:t>虚存抽象的效果是给用户造成假象，感觉独占了一个连续地址空间，编写应用程序的长度不受物理内存大小限制。</a:t>
            </a:r>
            <a:endParaRPr lang="en-US" altLang="zh-CN" sz="2000" b="1" dirty="0">
              <a:latin typeface="STXinwei" panose="02010800040101010101" pitchFamily="2" charset="-122"/>
              <a:ea typeface="STXinwei" panose="02010800040101010101" pitchFamily="2" charset="-122"/>
              <a:cs typeface="Times"/>
            </a:endParaRPr>
          </a:p>
          <a:p>
            <a:pPr algn="just">
              <a:defRPr/>
            </a:pPr>
            <a:r>
              <a:rPr lang="zh-CN" altLang="zh-CN" sz="2000" b="1" dirty="0">
                <a:latin typeface="STXinwei" panose="02010800040101010101" pitchFamily="2" charset="-122"/>
                <a:ea typeface="STXinwei" panose="02010800040101010101" pitchFamily="2" charset="-122"/>
                <a:cs typeface="Times"/>
              </a:rPr>
              <a:t> </a:t>
            </a:r>
            <a:r>
              <a:rPr lang="zh-CN" altLang="en-US" sz="2000" b="1" dirty="0">
                <a:latin typeface="STXinwei" panose="02010800040101010101" pitchFamily="2" charset="-122"/>
                <a:ea typeface="STXinwei" panose="02010800040101010101" pitchFamily="2" charset="-122"/>
                <a:cs typeface="Times"/>
              </a:rPr>
              <a:t>   </a:t>
            </a:r>
            <a:r>
              <a:rPr lang="zh-CN" altLang="zh-CN" sz="2000" b="1" dirty="0">
                <a:latin typeface="STXinwei" panose="02010800040101010101" pitchFamily="2" charset="-122"/>
                <a:ea typeface="STXinwei" panose="02010800040101010101" pitchFamily="2" charset="-122"/>
                <a:cs typeface="Times"/>
              </a:rPr>
              <a:t>虚存是通过结合对内存和外存的管理来实现的，把一个进程的虚存中的内容存储在磁盘上，用内存作为磁盘的高速缓存，以此为用户提供比物理内存空间大得多的虚拟内存空间。 </a:t>
            </a:r>
          </a:p>
          <a:p>
            <a:pPr algn="just">
              <a:defRPr/>
            </a:pPr>
            <a:endParaRPr lang="zh-CN" altLang="zh-CN" sz="1800" dirty="0">
              <a:latin typeface="STXinwei" panose="02010800040101010101" pitchFamily="2" charset="-122"/>
              <a:ea typeface="STXinwei" panose="02010800040101010101" pitchFamily="2" charset="-122"/>
            </a:endParaRPr>
          </a:p>
        </p:txBody>
      </p:sp>
      <p:sp>
        <p:nvSpPr>
          <p:cNvPr id="3" name="标题 2"/>
          <p:cNvSpPr>
            <a:spLocks noGrp="1"/>
          </p:cNvSpPr>
          <p:nvPr>
            <p:ph type="title"/>
          </p:nvPr>
        </p:nvSpPr>
        <p:spPr/>
        <p:txBody>
          <a:bodyPr/>
          <a:lstStyle/>
          <a:p>
            <a:r>
              <a:rPr lang="zh-CN" altLang="en-US" dirty="0">
                <a:latin typeface="华文新魏" pitchFamily="2" charset="-122"/>
                <a:ea typeface="华文新魏" pitchFamily="2" charset="-122"/>
              </a:rPr>
              <a:t>操作系统的基础抽象</a:t>
            </a:r>
            <a:r>
              <a:rPr lang="en-US" altLang="zh-CN" dirty="0">
                <a:latin typeface="华文新魏" pitchFamily="2" charset="-122"/>
                <a:ea typeface="华文新魏" pitchFamily="2" charset="-122"/>
              </a:rPr>
              <a:t>—</a:t>
            </a:r>
            <a:r>
              <a:rPr lang="zh-CN" altLang="en-US" dirty="0">
                <a:solidFill>
                  <a:srgbClr val="FF0000"/>
                </a:solidFill>
                <a:latin typeface="华文新魏" pitchFamily="2" charset="-122"/>
                <a:ea typeface="华文新魏" pitchFamily="2" charset="-122"/>
              </a:rPr>
              <a:t>虚存抽象</a:t>
            </a:r>
            <a:endParaRPr kumimoji="1" lang="zh-CN" altLang="en-US" dirty="0">
              <a:solidFill>
                <a:srgbClr val="FF0000"/>
              </a:solidFill>
            </a:endParaRPr>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pPr>
                <a:defRPr/>
              </a:pPr>
              <a:t>9</a:t>
            </a:fld>
            <a:endParaRPr lang="en-US" altLang="zh-CN"/>
          </a:p>
        </p:txBody>
      </p:sp>
    </p:spTree>
    <p:extLst>
      <p:ext uri="{BB962C8B-B14F-4D97-AF65-F5344CB8AC3E}">
        <p14:creationId xmlns:p14="http://schemas.microsoft.com/office/powerpoint/2010/main" val="1960409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grpId="0" nodeType="withEffect">
                                  <p:stCondLst>
                                    <p:cond delay="0"/>
                                  </p:stCondLst>
                                  <p:childTnLst>
                                    <p:set>
                                      <p:cBhvr>
                                        <p:cTn id="6" dur="1" fill="hold">
                                          <p:stCondLst>
                                            <p:cond delay="0"/>
                                          </p:stCondLst>
                                        </p:cTn>
                                        <p:tgtEl>
                                          <p:spTgt spid="22545"/>
                                        </p:tgtEl>
                                        <p:attrNameLst>
                                          <p:attrName>style.visibility</p:attrName>
                                        </p:attrNameLst>
                                      </p:cBhvr>
                                      <p:to>
                                        <p:strVal val="visible"/>
                                      </p:to>
                                    </p:set>
                                    <p:animEffect transition="in" filter="wheel(4)">
                                      <p:cBhvr>
                                        <p:cTn id="7" dur="2000"/>
                                        <p:tgtEl>
                                          <p:spTgt spid="225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45"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974</TotalTime>
  <Words>4741</Words>
  <Application>Microsoft Office PowerPoint</Application>
  <PresentationFormat>如螢幕大小 (4:3)</PresentationFormat>
  <Paragraphs>631</Paragraphs>
  <Slides>53</Slides>
  <Notes>3</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53</vt:i4>
      </vt:variant>
    </vt:vector>
  </HeadingPairs>
  <TitlesOfParts>
    <vt:vector size="61" baseType="lpstr">
      <vt:lpstr>宋体</vt:lpstr>
      <vt:lpstr>STXinwei</vt:lpstr>
      <vt:lpstr>STXinwei</vt:lpstr>
      <vt:lpstr>Arial</vt:lpstr>
      <vt:lpstr>Calibri</vt:lpstr>
      <vt:lpstr>Times New Roman</vt:lpstr>
      <vt:lpstr>Wingdings</vt:lpstr>
      <vt:lpstr>Office 主题</vt:lpstr>
      <vt:lpstr>第一章 操作系统概论</vt:lpstr>
      <vt:lpstr>操作系统核心技术</vt:lpstr>
      <vt:lpstr>资源复用</vt:lpstr>
      <vt:lpstr>资源虚拟化</vt:lpstr>
      <vt:lpstr>资源抽象</vt:lpstr>
      <vt:lpstr>资源管理技术小结</vt:lpstr>
      <vt:lpstr>操作系统中最基础的抽象</vt:lpstr>
      <vt:lpstr>操作系统的基础抽象—进程抽象</vt:lpstr>
      <vt:lpstr>操作系统的基础抽象—虚存抽象</vt:lpstr>
      <vt:lpstr>操作系统的基础抽象—文件抽象</vt:lpstr>
      <vt:lpstr>基础抽象的包含关系</vt:lpstr>
      <vt:lpstr>其他资源抽象</vt:lpstr>
      <vt:lpstr>操作系统主要特性</vt:lpstr>
      <vt:lpstr>操作系统主要特性—并发性</vt:lpstr>
      <vt:lpstr> </vt:lpstr>
      <vt:lpstr>操作系统主要特性—并发性</vt:lpstr>
      <vt:lpstr>操作系统主要特性—并发性</vt:lpstr>
      <vt:lpstr>操作系统主要特性—共享性</vt:lpstr>
      <vt:lpstr>共享性 vs. 并发性</vt:lpstr>
      <vt:lpstr>操作系统主要特性—异步性</vt:lpstr>
      <vt:lpstr>操作系统主要特性—异步性</vt:lpstr>
      <vt:lpstr>操作系统提供的服务与接口</vt:lpstr>
      <vt:lpstr>操作系统提供的基本服务</vt:lpstr>
      <vt:lpstr>操作系统提供的接口</vt:lpstr>
      <vt:lpstr>操作系统提供的程序接口(1)</vt:lpstr>
      <vt:lpstr>操作系统提供的程序接口 (2)</vt:lpstr>
      <vt:lpstr>操作系统提供的程序接口 (3)</vt:lpstr>
      <vt:lpstr>PowerPoint 簡報</vt:lpstr>
      <vt:lpstr>操作系统提供的程序接口 (4)</vt:lpstr>
      <vt:lpstr>操作系统提供的程序接口 (5)</vt:lpstr>
      <vt:lpstr>系统调用的实现</vt:lpstr>
      <vt:lpstr>系统调用的参数传递</vt:lpstr>
      <vt:lpstr>系统调用与函数调用的区别</vt:lpstr>
      <vt:lpstr>操作系统提供的作业接口</vt:lpstr>
      <vt:lpstr>命令解释程序</vt:lpstr>
      <vt:lpstr>Linux命令解释器shell</vt:lpstr>
      <vt:lpstr>1.4 操作系统构件与运行模型</vt:lpstr>
      <vt:lpstr>操作系统构件</vt:lpstr>
      <vt:lpstr>操作系统内核 (1)</vt:lpstr>
      <vt:lpstr>操作系统内核(2)</vt:lpstr>
      <vt:lpstr>操作系统内核(3)</vt:lpstr>
      <vt:lpstr>操作系统内核(4)</vt:lpstr>
      <vt:lpstr>操作系统内核(5)</vt:lpstr>
      <vt:lpstr>内核的作用</vt:lpstr>
      <vt:lpstr>内核的基本属性</vt:lpstr>
      <vt:lpstr>虚拟机的概念</vt:lpstr>
      <vt:lpstr>内核设计思想</vt:lpstr>
      <vt:lpstr>内核模块与应用程序的差别</vt:lpstr>
      <vt:lpstr>操作系统运行模型</vt:lpstr>
      <vt:lpstr>操作系统运行模型</vt:lpstr>
      <vt:lpstr>操作系统运行模型</vt:lpstr>
      <vt:lpstr>操作系统运行机制（Linux为例）</vt:lpstr>
      <vt:lpstr>习题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操作系统</dc:title>
  <dc:creator>huajingyu</dc:creator>
  <cp:lastModifiedBy>Sherry Chen</cp:lastModifiedBy>
  <cp:revision>133</cp:revision>
  <dcterms:created xsi:type="dcterms:W3CDTF">2013-07-21T01:03:00Z</dcterms:created>
  <dcterms:modified xsi:type="dcterms:W3CDTF">2019-09-23T12:27:04Z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2052-11.1.0.8976</vt:lpwstr>
  </property>
</Properties>
</file>