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23"/>
  </p:notesMasterIdLst>
  <p:sldIdLst>
    <p:sldId id="256" r:id="rId2"/>
    <p:sldId id="321" r:id="rId3"/>
    <p:sldId id="299" r:id="rId4"/>
    <p:sldId id="300" r:id="rId5"/>
    <p:sldId id="301" r:id="rId6"/>
    <p:sldId id="302" r:id="rId7"/>
    <p:sldId id="303" r:id="rId8"/>
    <p:sldId id="304" r:id="rId9"/>
    <p:sldId id="305" r:id="rId10"/>
    <p:sldId id="306" r:id="rId11"/>
    <p:sldId id="307" r:id="rId12"/>
    <p:sldId id="308" r:id="rId13"/>
    <p:sldId id="309" r:id="rId14"/>
    <p:sldId id="313" r:id="rId15"/>
    <p:sldId id="314" r:id="rId16"/>
    <p:sldId id="315" r:id="rId17"/>
    <p:sldId id="316" r:id="rId18"/>
    <p:sldId id="317" r:id="rId19"/>
    <p:sldId id="336" r:id="rId20"/>
    <p:sldId id="337" r:id="rId21"/>
    <p:sldId id="323" r:id="rId22"/>
    <p:sldId id="504" r:id="rId23"/>
    <p:sldId id="324" r:id="rId24"/>
    <p:sldId id="325" r:id="rId25"/>
    <p:sldId id="834" r:id="rId26"/>
    <p:sldId id="497" r:id="rId27"/>
    <p:sldId id="835" r:id="rId28"/>
    <p:sldId id="326" r:id="rId29"/>
    <p:sldId id="327" r:id="rId30"/>
    <p:sldId id="328" r:id="rId31"/>
    <p:sldId id="330" r:id="rId32"/>
    <p:sldId id="331" r:id="rId33"/>
    <p:sldId id="332" r:id="rId34"/>
    <p:sldId id="333" r:id="rId35"/>
    <p:sldId id="334" r:id="rId36"/>
    <p:sldId id="335" r:id="rId37"/>
    <p:sldId id="499" r:id="rId38"/>
    <p:sldId id="338" r:id="rId39"/>
    <p:sldId id="339" r:id="rId40"/>
    <p:sldId id="340" r:id="rId41"/>
    <p:sldId id="341" r:id="rId42"/>
    <p:sldId id="342" r:id="rId43"/>
    <p:sldId id="343" r:id="rId44"/>
    <p:sldId id="344" r:id="rId45"/>
    <p:sldId id="638" r:id="rId46"/>
    <p:sldId id="498" r:id="rId47"/>
    <p:sldId id="345" r:id="rId48"/>
    <p:sldId id="346" r:id="rId49"/>
    <p:sldId id="505" r:id="rId50"/>
    <p:sldId id="348" r:id="rId51"/>
    <p:sldId id="349" r:id="rId52"/>
    <p:sldId id="350" r:id="rId53"/>
    <p:sldId id="351" r:id="rId54"/>
    <p:sldId id="352" r:id="rId55"/>
    <p:sldId id="354" r:id="rId56"/>
    <p:sldId id="355" r:id="rId57"/>
    <p:sldId id="357" r:id="rId58"/>
    <p:sldId id="359" r:id="rId59"/>
    <p:sldId id="360" r:id="rId60"/>
    <p:sldId id="361" r:id="rId61"/>
    <p:sldId id="362" r:id="rId62"/>
    <p:sldId id="864" r:id="rId63"/>
    <p:sldId id="363" r:id="rId64"/>
    <p:sldId id="365" r:id="rId65"/>
    <p:sldId id="368" r:id="rId66"/>
    <p:sldId id="639" r:id="rId67"/>
    <p:sldId id="370" r:id="rId68"/>
    <p:sldId id="371" r:id="rId69"/>
    <p:sldId id="865" r:id="rId70"/>
    <p:sldId id="866" r:id="rId71"/>
    <p:sldId id="867" r:id="rId72"/>
    <p:sldId id="837" r:id="rId73"/>
    <p:sldId id="838" r:id="rId74"/>
    <p:sldId id="839" r:id="rId75"/>
    <p:sldId id="840" r:id="rId76"/>
    <p:sldId id="843" r:id="rId77"/>
    <p:sldId id="844" r:id="rId78"/>
    <p:sldId id="841" r:id="rId79"/>
    <p:sldId id="842" r:id="rId80"/>
    <p:sldId id="852" r:id="rId81"/>
    <p:sldId id="853" r:id="rId82"/>
    <p:sldId id="854" r:id="rId83"/>
    <p:sldId id="856" r:id="rId84"/>
    <p:sldId id="858" r:id="rId85"/>
    <p:sldId id="859" r:id="rId86"/>
    <p:sldId id="860" r:id="rId87"/>
    <p:sldId id="863" r:id="rId88"/>
    <p:sldId id="861" r:id="rId89"/>
    <p:sldId id="500" r:id="rId90"/>
    <p:sldId id="372" r:id="rId91"/>
    <p:sldId id="373" r:id="rId92"/>
    <p:sldId id="374" r:id="rId93"/>
    <p:sldId id="375" r:id="rId94"/>
    <p:sldId id="376" r:id="rId95"/>
    <p:sldId id="377" r:id="rId96"/>
    <p:sldId id="379" r:id="rId97"/>
    <p:sldId id="640" r:id="rId98"/>
    <p:sldId id="378" r:id="rId99"/>
    <p:sldId id="644" r:id="rId100"/>
    <p:sldId id="380" r:id="rId101"/>
    <p:sldId id="381" r:id="rId102"/>
    <p:sldId id="382" r:id="rId103"/>
    <p:sldId id="383" r:id="rId104"/>
    <p:sldId id="646" r:id="rId105"/>
    <p:sldId id="384" r:id="rId106"/>
    <p:sldId id="387" r:id="rId107"/>
    <p:sldId id="872" r:id="rId108"/>
    <p:sldId id="873" r:id="rId109"/>
    <p:sldId id="874" r:id="rId110"/>
    <p:sldId id="392" r:id="rId111"/>
    <p:sldId id="389" r:id="rId112"/>
    <p:sldId id="390" r:id="rId113"/>
    <p:sldId id="391" r:id="rId114"/>
    <p:sldId id="875" r:id="rId115"/>
    <p:sldId id="876" r:id="rId116"/>
    <p:sldId id="877" r:id="rId117"/>
    <p:sldId id="647" r:id="rId118"/>
    <p:sldId id="648" r:id="rId119"/>
    <p:sldId id="649" r:id="rId120"/>
    <p:sldId id="650" r:id="rId121"/>
    <p:sldId id="651" r:id="rId122"/>
    <p:sldId id="652" r:id="rId123"/>
    <p:sldId id="845" r:id="rId124"/>
    <p:sldId id="880" r:id="rId125"/>
    <p:sldId id="881" r:id="rId126"/>
    <p:sldId id="882" r:id="rId127"/>
    <p:sldId id="849" r:id="rId128"/>
    <p:sldId id="850" r:id="rId129"/>
    <p:sldId id="851" r:id="rId130"/>
    <p:sldId id="869" r:id="rId131"/>
    <p:sldId id="870" r:id="rId132"/>
    <p:sldId id="884" r:id="rId133"/>
    <p:sldId id="871" r:id="rId134"/>
    <p:sldId id="502" r:id="rId135"/>
    <p:sldId id="434" r:id="rId136"/>
    <p:sldId id="435" r:id="rId137"/>
    <p:sldId id="436" r:id="rId138"/>
    <p:sldId id="437" r:id="rId139"/>
    <p:sldId id="439" r:id="rId140"/>
    <p:sldId id="440" r:id="rId141"/>
    <p:sldId id="441" r:id="rId142"/>
    <p:sldId id="510" r:id="rId143"/>
    <p:sldId id="444" r:id="rId144"/>
    <p:sldId id="823" r:id="rId145"/>
    <p:sldId id="445" r:id="rId146"/>
    <p:sldId id="447" r:id="rId147"/>
    <p:sldId id="448" r:id="rId148"/>
    <p:sldId id="449" r:id="rId149"/>
    <p:sldId id="450" r:id="rId150"/>
    <p:sldId id="511" r:id="rId151"/>
    <p:sldId id="451" r:id="rId152"/>
    <p:sldId id="452" r:id="rId153"/>
    <p:sldId id="453" r:id="rId154"/>
    <p:sldId id="454" r:id="rId155"/>
    <p:sldId id="455" r:id="rId156"/>
    <p:sldId id="456" r:id="rId157"/>
    <p:sldId id="458" r:id="rId158"/>
    <p:sldId id="462" r:id="rId159"/>
    <p:sldId id="821" r:id="rId160"/>
    <p:sldId id="885" r:id="rId161"/>
    <p:sldId id="464" r:id="rId162"/>
    <p:sldId id="465" r:id="rId163"/>
    <p:sldId id="822" r:id="rId164"/>
    <p:sldId id="512" r:id="rId165"/>
    <p:sldId id="469" r:id="rId166"/>
    <p:sldId id="470" r:id="rId167"/>
    <p:sldId id="471" r:id="rId168"/>
    <p:sldId id="472" r:id="rId169"/>
    <p:sldId id="473" r:id="rId170"/>
    <p:sldId id="474" r:id="rId171"/>
    <p:sldId id="475" r:id="rId172"/>
    <p:sldId id="476" r:id="rId173"/>
    <p:sldId id="477" r:id="rId174"/>
    <p:sldId id="478" r:id="rId175"/>
    <p:sldId id="501" r:id="rId176"/>
    <p:sldId id="396" r:id="rId177"/>
    <p:sldId id="397" r:id="rId178"/>
    <p:sldId id="398" r:id="rId179"/>
    <p:sldId id="400" r:id="rId180"/>
    <p:sldId id="399" r:id="rId181"/>
    <p:sldId id="401" r:id="rId182"/>
    <p:sldId id="402" r:id="rId183"/>
    <p:sldId id="403" r:id="rId184"/>
    <p:sldId id="698" r:id="rId185"/>
    <p:sldId id="404" r:id="rId186"/>
    <p:sldId id="405" r:id="rId187"/>
    <p:sldId id="513" r:id="rId188"/>
    <p:sldId id="514" r:id="rId189"/>
    <p:sldId id="515" r:id="rId190"/>
    <p:sldId id="520" r:id="rId191"/>
    <p:sldId id="523" r:id="rId192"/>
    <p:sldId id="524" r:id="rId193"/>
    <p:sldId id="525" r:id="rId194"/>
    <p:sldId id="526" r:id="rId195"/>
    <p:sldId id="527" r:id="rId196"/>
    <p:sldId id="528" r:id="rId197"/>
    <p:sldId id="529" r:id="rId198"/>
    <p:sldId id="532" r:id="rId199"/>
    <p:sldId id="411" r:id="rId200"/>
    <p:sldId id="412" r:id="rId201"/>
    <p:sldId id="413" r:id="rId202"/>
    <p:sldId id="507" r:id="rId203"/>
    <p:sldId id="414" r:id="rId204"/>
    <p:sldId id="415" r:id="rId205"/>
    <p:sldId id="418" r:id="rId206"/>
    <p:sldId id="533" r:id="rId207"/>
    <p:sldId id="534" r:id="rId208"/>
    <p:sldId id="535" r:id="rId209"/>
    <p:sldId id="536" r:id="rId210"/>
    <p:sldId id="537" r:id="rId211"/>
    <p:sldId id="538" r:id="rId212"/>
    <p:sldId id="539" r:id="rId213"/>
    <p:sldId id="540" r:id="rId214"/>
    <p:sldId id="541" r:id="rId215"/>
    <p:sldId id="508" r:id="rId216"/>
    <p:sldId id="421" r:id="rId217"/>
    <p:sldId id="424" r:id="rId218"/>
    <p:sldId id="425" r:id="rId219"/>
    <p:sldId id="509" r:id="rId220"/>
    <p:sldId id="427" r:id="rId221"/>
    <p:sldId id="428" r:id="rId222"/>
    <p:sldId id="429" r:id="rId223"/>
    <p:sldId id="430" r:id="rId224"/>
    <p:sldId id="431" r:id="rId225"/>
    <p:sldId id="432" r:id="rId226"/>
    <p:sldId id="654" r:id="rId227"/>
    <p:sldId id="655" r:id="rId228"/>
    <p:sldId id="656" r:id="rId229"/>
    <p:sldId id="657" r:id="rId230"/>
    <p:sldId id="658" r:id="rId231"/>
    <p:sldId id="659" r:id="rId232"/>
    <p:sldId id="660" r:id="rId233"/>
    <p:sldId id="661" r:id="rId234"/>
    <p:sldId id="662" r:id="rId235"/>
    <p:sldId id="663" r:id="rId236"/>
    <p:sldId id="664" r:id="rId237"/>
    <p:sldId id="665" r:id="rId238"/>
    <p:sldId id="666" r:id="rId239"/>
    <p:sldId id="667" r:id="rId240"/>
    <p:sldId id="668" r:id="rId241"/>
    <p:sldId id="669" r:id="rId242"/>
    <p:sldId id="670" r:id="rId243"/>
    <p:sldId id="671" r:id="rId244"/>
    <p:sldId id="672" r:id="rId245"/>
    <p:sldId id="673" r:id="rId246"/>
    <p:sldId id="674" r:id="rId247"/>
    <p:sldId id="675" r:id="rId248"/>
    <p:sldId id="676" r:id="rId249"/>
    <p:sldId id="677" r:id="rId250"/>
    <p:sldId id="678" r:id="rId251"/>
    <p:sldId id="679" r:id="rId252"/>
    <p:sldId id="680" r:id="rId253"/>
    <p:sldId id="681" r:id="rId254"/>
    <p:sldId id="682" r:id="rId255"/>
    <p:sldId id="683" r:id="rId256"/>
    <p:sldId id="684" r:id="rId257"/>
    <p:sldId id="685" r:id="rId258"/>
    <p:sldId id="686" r:id="rId259"/>
    <p:sldId id="687" r:id="rId260"/>
    <p:sldId id="688" r:id="rId261"/>
    <p:sldId id="886" r:id="rId262"/>
    <p:sldId id="689" r:id="rId263"/>
    <p:sldId id="690" r:id="rId264"/>
    <p:sldId id="691" r:id="rId265"/>
    <p:sldId id="692" r:id="rId266"/>
    <p:sldId id="693" r:id="rId267"/>
    <p:sldId id="694" r:id="rId268"/>
    <p:sldId id="812" r:id="rId269"/>
    <p:sldId id="813" r:id="rId270"/>
    <p:sldId id="814" r:id="rId271"/>
    <p:sldId id="815" r:id="rId272"/>
    <p:sldId id="816" r:id="rId273"/>
    <p:sldId id="817" r:id="rId274"/>
    <p:sldId id="818" r:id="rId275"/>
    <p:sldId id="819" r:id="rId276"/>
    <p:sldId id="700" r:id="rId277"/>
    <p:sldId id="701" r:id="rId278"/>
    <p:sldId id="702" r:id="rId279"/>
    <p:sldId id="704" r:id="rId280"/>
    <p:sldId id="705" r:id="rId281"/>
    <p:sldId id="763" r:id="rId282"/>
    <p:sldId id="764" r:id="rId283"/>
    <p:sldId id="765" r:id="rId284"/>
    <p:sldId id="766" r:id="rId285"/>
    <p:sldId id="769" r:id="rId286"/>
    <p:sldId id="770" r:id="rId287"/>
    <p:sldId id="774" r:id="rId288"/>
    <p:sldId id="775" r:id="rId289"/>
    <p:sldId id="776" r:id="rId290"/>
    <p:sldId id="777" r:id="rId291"/>
    <p:sldId id="778" r:id="rId292"/>
    <p:sldId id="784" r:id="rId293"/>
    <p:sldId id="785" r:id="rId294"/>
    <p:sldId id="786" r:id="rId295"/>
    <p:sldId id="788" r:id="rId296"/>
    <p:sldId id="789" r:id="rId297"/>
    <p:sldId id="791" r:id="rId298"/>
    <p:sldId id="792" r:id="rId299"/>
    <p:sldId id="793" r:id="rId300"/>
    <p:sldId id="804" r:id="rId301"/>
    <p:sldId id="805" r:id="rId302"/>
    <p:sldId id="806" r:id="rId303"/>
    <p:sldId id="807" r:id="rId304"/>
    <p:sldId id="808" r:id="rId305"/>
    <p:sldId id="809" r:id="rId306"/>
    <p:sldId id="810" r:id="rId307"/>
    <p:sldId id="811" r:id="rId308"/>
    <p:sldId id="503" r:id="rId309"/>
    <p:sldId id="480" r:id="rId310"/>
    <p:sldId id="481" r:id="rId311"/>
    <p:sldId id="482" r:id="rId312"/>
    <p:sldId id="829" r:id="rId313"/>
    <p:sldId id="483" r:id="rId314"/>
    <p:sldId id="484" r:id="rId315"/>
    <p:sldId id="486" r:id="rId316"/>
    <p:sldId id="826" r:id="rId317"/>
    <p:sldId id="487" r:id="rId318"/>
    <p:sldId id="827" r:id="rId319"/>
    <p:sldId id="828" r:id="rId320"/>
    <p:sldId id="830" r:id="rId321"/>
    <p:sldId id="433" r:id="rId322"/>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000"/>
    <a:srgbClr val="FF66FF"/>
    <a:srgbClr val="CBFFFE"/>
    <a:srgbClr val="80FF00"/>
    <a:srgbClr val="66FFFF"/>
    <a:srgbClr val="FFFF66"/>
    <a:srgbClr val="CC66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7" autoAdjust="0"/>
    <p:restoredTop sz="92434" autoAdjust="0"/>
  </p:normalViewPr>
  <p:slideViewPr>
    <p:cSldViewPr>
      <p:cViewPr varScale="1">
        <p:scale>
          <a:sx n="101" d="100"/>
          <a:sy n="101" d="100"/>
        </p:scale>
        <p:origin x="206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presProps" Target="presProp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theme" Target="theme/theme1.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tableStyles" Target="tableStyle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viewProps" Target="viewProp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F65257B-888D-47A6-888A-402FB565835F}" type="slidenum">
              <a:rPr lang="en-US" altLang="zh-CN"/>
              <a:pPr>
                <a:defRPr/>
              </a:pPr>
              <a:t>‹#›</a:t>
            </a:fld>
            <a:endParaRPr lang="en-US" altLang="zh-CN"/>
          </a:p>
        </p:txBody>
      </p:sp>
    </p:spTree>
    <p:extLst>
      <p:ext uri="{BB962C8B-B14F-4D97-AF65-F5344CB8AC3E}">
        <p14:creationId xmlns:p14="http://schemas.microsoft.com/office/powerpoint/2010/main" val="352125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663F88B-6D4E-49CF-9380-CA2E712846E7}" type="slidenum">
              <a:rPr lang="en-US" altLang="zh-CN" smtClean="0">
                <a:latin typeface="Arial" charset="0"/>
              </a:rPr>
              <a:pPr eaLnBrk="1" hangingPunct="1"/>
              <a:t>1</a:t>
            </a:fld>
            <a:endParaRPr lang="en-US" altLang="zh-CN">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A04B4EFE-8D0A-F545-9B46-A104FC92B0EA}" type="slidenum">
              <a:rPr lang="en-US" altLang="zh-CN" sz="1200"/>
              <a:pPr eaLnBrk="1" hangingPunct="1"/>
              <a:t>136</a:t>
            </a:fld>
            <a:endParaRPr lang="en-US" altLang="zh-CN" sz="1200"/>
          </a:p>
        </p:txBody>
      </p:sp>
      <p:sp>
        <p:nvSpPr>
          <p:cNvPr id="51203"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1204"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050883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FC18F3D5-F492-224F-8E37-589F9B3F472B}" type="slidenum">
              <a:rPr lang="en-US" altLang="zh-CN" sz="1200"/>
              <a:pPr eaLnBrk="1" hangingPunct="1"/>
              <a:t>139</a:t>
            </a:fld>
            <a:endParaRPr lang="en-US" altLang="zh-CN" sz="1200"/>
          </a:p>
        </p:txBody>
      </p:sp>
      <p:sp>
        <p:nvSpPr>
          <p:cNvPr id="52227"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2228"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48204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21C2CA0A-9CA0-0C42-97AC-6DCF8359A35C}" type="slidenum">
              <a:rPr lang="en-US" altLang="zh-CN" sz="1200"/>
              <a:pPr eaLnBrk="1" hangingPunct="1"/>
              <a:t>141</a:t>
            </a:fld>
            <a:endParaRPr lang="en-US" altLang="zh-CN" sz="1200"/>
          </a:p>
        </p:txBody>
      </p:sp>
      <p:sp>
        <p:nvSpPr>
          <p:cNvPr id="53251"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3252"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3677178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21C2CA0A-9CA0-0C42-97AC-6DCF8359A35C}" type="slidenum">
              <a:rPr lang="en-US" altLang="zh-CN" sz="1200"/>
              <a:pPr eaLnBrk="1" hangingPunct="1"/>
              <a:t>142</a:t>
            </a:fld>
            <a:endParaRPr lang="en-US" altLang="zh-CN" sz="1200"/>
          </a:p>
        </p:txBody>
      </p:sp>
      <p:sp>
        <p:nvSpPr>
          <p:cNvPr id="53251"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3252"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411575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669CE53B-6AC8-CF4E-AD33-827037222DBA}" type="slidenum">
              <a:rPr lang="en-US" altLang="zh-CN" sz="1200"/>
              <a:pPr eaLnBrk="1" hangingPunct="1"/>
              <a:t>172</a:t>
            </a:fld>
            <a:endParaRPr lang="en-US" altLang="zh-CN" sz="1200"/>
          </a:p>
        </p:txBody>
      </p:sp>
      <p:sp>
        <p:nvSpPr>
          <p:cNvPr id="56323"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6324"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2282880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7AA08ADB-EA3F-124E-B5FD-BABE93A91BF1}" type="slidenum">
              <a:rPr lang="en-US" altLang="zh-CN" sz="1200"/>
              <a:pPr eaLnBrk="1" hangingPunct="1"/>
              <a:t>173</a:t>
            </a:fld>
            <a:endParaRPr lang="en-US" altLang="zh-CN" sz="1200"/>
          </a:p>
        </p:txBody>
      </p:sp>
      <p:sp>
        <p:nvSpPr>
          <p:cNvPr id="57347"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7348"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98891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Process P</a:t>
            </a:r>
            <a:r>
              <a:rPr lang="zh-CN" altLang="zh-CN" sz="1200" kern="1200" dirty="0">
                <a:solidFill>
                  <a:schemeClr val="tx1"/>
                </a:solidFill>
                <a:effectLst/>
                <a:latin typeface="Arial" charset="0"/>
                <a:ea typeface="宋体" pitchFamily="2" charset="-122"/>
                <a:cs typeface="+mn-cs"/>
              </a:rPr>
              <a:t>左</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while(true)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P(S1)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if (countu1==1) P(wait);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过独木桥</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V(S2)</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countd1++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if ((countu1==0)&amp;(countd1==3))</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{countd1=0; V(wait);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err="1">
                <a:solidFill>
                  <a:schemeClr val="tx1"/>
                </a:solidFill>
                <a:effectLst/>
                <a:latin typeface="Arial" charset="0"/>
                <a:ea typeface="宋体" pitchFamily="2" charset="-122"/>
                <a:cs typeface="+mn-cs"/>
              </a:rPr>
              <a:t>coend</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85</a:t>
            </a:fld>
            <a:endParaRPr lang="en-US" altLang="zh-CN"/>
          </a:p>
        </p:txBody>
      </p:sp>
    </p:spTree>
    <p:extLst>
      <p:ext uri="{BB962C8B-B14F-4D97-AF65-F5344CB8AC3E}">
        <p14:creationId xmlns:p14="http://schemas.microsoft.com/office/powerpoint/2010/main" val="358374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Process P</a:t>
            </a:r>
            <a:r>
              <a:rPr lang="zh-CN" altLang="zh-CN" sz="1200" kern="1200" dirty="0">
                <a:solidFill>
                  <a:schemeClr val="tx1"/>
                </a:solidFill>
                <a:effectLst/>
                <a:latin typeface="Arial" charset="0"/>
                <a:ea typeface="宋体" pitchFamily="2" charset="-122"/>
                <a:cs typeface="+mn-cs"/>
              </a:rPr>
              <a:t>左</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while(true)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P(S1)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if (countu1==1) P(wait);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过独木桥</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V(S2)</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P(mutex1);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countu1--;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countd1++</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if ((countu1==0)&amp;(countd1==3))</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{countd1=0; V(wait);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V(mutex1);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en-US" altLang="zh-CN" sz="1200" kern="1200" dirty="0" err="1">
                <a:solidFill>
                  <a:schemeClr val="tx1"/>
                </a:solidFill>
                <a:effectLst/>
                <a:latin typeface="Arial" charset="0"/>
                <a:ea typeface="宋体" pitchFamily="2" charset="-122"/>
                <a:cs typeface="+mn-cs"/>
              </a:rPr>
              <a:t>coend</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88</a:t>
            </a:fld>
            <a:endParaRPr lang="en-US" altLang="zh-CN"/>
          </a:p>
        </p:txBody>
      </p:sp>
    </p:spTree>
    <p:extLst>
      <p:ext uri="{BB962C8B-B14F-4D97-AF65-F5344CB8AC3E}">
        <p14:creationId xmlns:p14="http://schemas.microsoft.com/office/powerpoint/2010/main" val="385554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108</a:t>
            </a:fld>
            <a:endParaRPr lang="en-US" altLang="zh-CN"/>
          </a:p>
        </p:txBody>
      </p:sp>
    </p:spTree>
    <p:extLst>
      <p:ext uri="{BB962C8B-B14F-4D97-AF65-F5344CB8AC3E}">
        <p14:creationId xmlns:p14="http://schemas.microsoft.com/office/powerpoint/2010/main" val="293566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109</a:t>
            </a:fld>
            <a:endParaRPr lang="en-US" altLang="zh-CN"/>
          </a:p>
        </p:txBody>
      </p:sp>
    </p:spTree>
    <p:extLst>
      <p:ext uri="{BB962C8B-B14F-4D97-AF65-F5344CB8AC3E}">
        <p14:creationId xmlns:p14="http://schemas.microsoft.com/office/powerpoint/2010/main" val="954326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131</a:t>
            </a:fld>
            <a:endParaRPr lang="en-US" altLang="zh-CN"/>
          </a:p>
        </p:txBody>
      </p:sp>
    </p:spTree>
    <p:extLst>
      <p:ext uri="{BB962C8B-B14F-4D97-AF65-F5344CB8AC3E}">
        <p14:creationId xmlns:p14="http://schemas.microsoft.com/office/powerpoint/2010/main" val="227364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132</a:t>
            </a:fld>
            <a:endParaRPr lang="en-US" altLang="zh-CN"/>
          </a:p>
        </p:txBody>
      </p:sp>
    </p:spTree>
    <p:extLst>
      <p:ext uri="{BB962C8B-B14F-4D97-AF65-F5344CB8AC3E}">
        <p14:creationId xmlns:p14="http://schemas.microsoft.com/office/powerpoint/2010/main" val="401881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133</a:t>
            </a:fld>
            <a:endParaRPr lang="en-US" altLang="zh-CN"/>
          </a:p>
        </p:txBody>
      </p:sp>
    </p:spTree>
    <p:extLst>
      <p:ext uri="{BB962C8B-B14F-4D97-AF65-F5344CB8AC3E}">
        <p14:creationId xmlns:p14="http://schemas.microsoft.com/office/powerpoint/2010/main" val="133158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fld id="{D17CBE8C-8E71-5947-8524-F48FDDCFE1D9}" type="slidenum">
              <a:rPr lang="en-US" altLang="zh-CN" sz="1200"/>
              <a:pPr eaLnBrk="1" hangingPunct="1"/>
              <a:t>135</a:t>
            </a:fld>
            <a:endParaRPr lang="en-US" altLang="zh-CN" sz="1200"/>
          </a:p>
        </p:txBody>
      </p:sp>
      <p:sp>
        <p:nvSpPr>
          <p:cNvPr id="50179" name="Rectangle 2"/>
          <p:cNvSpPr>
            <a:spLocks noGrp="1" noRot="1" noChangeAspect="1" noChangeArrowheads="1" noTextEdit="1"/>
          </p:cNvSpPr>
          <p:nvPr>
            <p:ph type="sldImg"/>
          </p:nvPr>
        </p:nvSpPr>
        <p:spPr>
          <a:xfrm>
            <a:off x="915988" y="757238"/>
            <a:ext cx="4951412" cy="3714750"/>
          </a:xfrm>
          <a:solidFill>
            <a:srgbClr val="FFFFFF"/>
          </a:solidFill>
          <a:ln/>
        </p:spPr>
      </p:sp>
      <p:sp>
        <p:nvSpPr>
          <p:cNvPr id="50180" name="Rectangle 3"/>
          <p:cNvSpPr>
            <a:spLocks noGrp="1" noChangeArrowheads="1"/>
          </p:cNvSpPr>
          <p:nvPr>
            <p:ph type="body" idx="1"/>
          </p:nvPr>
        </p:nvSpPr>
        <p:spPr>
          <a:xfrm>
            <a:off x="914225" y="4698841"/>
            <a:ext cx="4953491" cy="4472555"/>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zh-CN">
              <a:latin typeface="Times New Roman" charset="0"/>
              <a:ea typeface="宋体" charset="0"/>
            </a:endParaRPr>
          </a:p>
        </p:txBody>
      </p:sp>
    </p:spTree>
    <p:extLst>
      <p:ext uri="{BB962C8B-B14F-4D97-AF65-F5344CB8AC3E}">
        <p14:creationId xmlns:p14="http://schemas.microsoft.com/office/powerpoint/2010/main" val="1295102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itchFamily="2" charset="2"/>
              <a:buNone/>
              <a:defRPr>
                <a:latin typeface="Times New Roman" pitchFamily="18" charset="0"/>
                <a:cs typeface="Times New Roman"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324376684"/>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itchFamily="18" charset="0"/>
                <a:cs typeface="Times New Roman" pitchFamily="18" charset="0"/>
              </a:defRPr>
            </a:lvl1pPr>
            <a:lvl2pPr>
              <a:spcBef>
                <a:spcPts val="0"/>
              </a:spcBef>
              <a:defRPr b="1">
                <a:latin typeface="华文新魏"/>
                <a:ea typeface="华文新魏"/>
                <a:cs typeface="华文新魏"/>
              </a:defRPr>
            </a:lvl2pPr>
            <a:lvl3pPr>
              <a:spcBef>
                <a:spcPts val="0"/>
              </a:spcBef>
              <a:defRPr b="1">
                <a:latin typeface="Times New Roman" pitchFamily="18" charset="0"/>
                <a:cs typeface="Times New Roman" pitchFamily="18" charset="0"/>
              </a:defRPr>
            </a:lvl3pPr>
            <a:lvl4pPr>
              <a:spcBef>
                <a:spcPts val="0"/>
              </a:spcBef>
              <a:defRPr b="1">
                <a:latin typeface="Times New Roman" pitchFamily="18" charset="0"/>
                <a:cs typeface="Times New Roman" pitchFamily="18" charset="0"/>
              </a:defRPr>
            </a:lvl4pPr>
            <a:lvl5pPr>
              <a:spcBef>
                <a:spcPts val="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57860716"/>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p>
        </p:txBody>
      </p:sp>
      <p:sp>
        <p:nvSpPr>
          <p:cNvPr id="3" name="表格占位符 2"/>
          <p:cNvSpPr>
            <a:spLocks noGrp="1"/>
          </p:cNvSpPr>
          <p:nvPr>
            <p:ph type="tbl" idx="1"/>
          </p:nvPr>
        </p:nvSpPr>
        <p:spPr>
          <a:xfrm>
            <a:off x="584172" y="1323960"/>
            <a:ext cx="8532812" cy="5449887"/>
          </a:xfrm>
        </p:spPr>
        <p:txBody>
          <a:bodyPr/>
          <a:lstStyle/>
          <a:p>
            <a:pPr lvl="0"/>
            <a:endParaRPr lang="zh-CN" alt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F2544F69-7562-46B6-A671-74F04BE63891}" type="slidenum">
              <a:rPr lang="en-US" altLang="zh-CN"/>
              <a:pPr>
                <a:defRPr/>
              </a:pPr>
              <a:t>‹#›</a:t>
            </a:fld>
            <a:endParaRPr lang="en-US" altLang="zh-CN"/>
          </a:p>
        </p:txBody>
      </p:sp>
    </p:spTree>
    <p:extLst>
      <p:ext uri="{BB962C8B-B14F-4D97-AF65-F5344CB8AC3E}">
        <p14:creationId xmlns:p14="http://schemas.microsoft.com/office/powerpoint/2010/main" val="1182647820"/>
      </p:ext>
    </p:extLst>
  </p:cSld>
  <p:clrMapOvr>
    <a:masterClrMapping/>
  </p:clrMapOvr>
  <p:transition>
    <p:wedg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11" descr="校徽"/>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itchFamily="18" charset="0"/>
                <a:cs typeface="Times New Roman" pitchFamily="18" charset="0"/>
              </a:defRPr>
            </a:lvl1pPr>
          </a:lstStyle>
          <a:p>
            <a:pPr>
              <a:defRPr/>
            </a:pPr>
            <a:fld id="{7A2B9967-6818-474F-95A7-40AE71F6EFEC}"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28" r:id="rId1"/>
    <p:sldLayoutId id="2147484027" r:id="rId2"/>
    <p:sldLayoutId id="2147484029" r:id="rId3"/>
  </p:sldLayoutIdLst>
  <p:transition spd="slow">
    <p:wipe dir="r"/>
  </p:transition>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第三章 并发进程</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0000FF"/>
                </a:solidFill>
                <a:latin typeface="华文新魏"/>
                <a:ea typeface="华文新魏"/>
                <a:cs typeface="华文新魏"/>
              </a:rPr>
              <a:t>史书瑜</a:t>
            </a:r>
            <a:endParaRPr lang="en-US" altLang="zh-CN" sz="2800" b="1" dirty="0">
              <a:solidFill>
                <a:srgbClr val="0000FF"/>
              </a:solidFill>
              <a:latin typeface="华文新魏"/>
              <a:ea typeface="华文新魏"/>
              <a:cs typeface="华文新魏"/>
            </a:endParaRPr>
          </a:p>
          <a:p>
            <a:r>
              <a:rPr lang="en-US" altLang="zh-CN" sz="2800" b="1" dirty="0">
                <a:solidFill>
                  <a:srgbClr val="0000FF"/>
                </a:solidFill>
                <a:latin typeface="华文新魏"/>
                <a:ea typeface="华文新魏"/>
                <a:cs typeface="华文新魏"/>
              </a:rPr>
              <a:t>ssy@nju.edu.cn</a:t>
            </a:r>
          </a:p>
          <a:p>
            <a:r>
              <a:rPr lang="zh-CN" altLang="en-US" sz="2800" b="1" dirty="0">
                <a:solidFill>
                  <a:srgbClr val="0000FF"/>
                </a:solidFill>
                <a:latin typeface="华文新魏"/>
                <a:ea typeface="华文新魏"/>
                <a:cs typeface="华文新魏"/>
              </a:rPr>
              <a:t>南京大学</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并发本质</a:t>
            </a:r>
          </a:p>
        </p:txBody>
      </p:sp>
      <p:sp>
        <p:nvSpPr>
          <p:cNvPr id="3" name="内容占位符 2"/>
          <p:cNvSpPr>
            <a:spLocks noGrp="1"/>
          </p:cNvSpPr>
          <p:nvPr>
            <p:ph idx="1"/>
          </p:nvPr>
        </p:nvSpPr>
        <p:spPr>
          <a:xfrm>
            <a:off x="107504" y="1340768"/>
            <a:ext cx="8964488" cy="4968552"/>
          </a:xfrm>
        </p:spPr>
        <p:txBody>
          <a:bodyPr wrap="square" rIns="108000">
            <a:noAutofit/>
          </a:bodyPr>
          <a:lstStyle/>
          <a:p>
            <a:r>
              <a:rPr lang="zh-CN" altLang="en-US" dirty="0">
                <a:latin typeface="STXinwei" panose="02010800040101010101" pitchFamily="2" charset="-122"/>
                <a:ea typeface="STXinwei" panose="02010800040101010101" pitchFamily="2" charset="-122"/>
                <a:cs typeface="华文新魏" charset="0"/>
              </a:rPr>
              <a:t>并发的实质是一个处理器在几个进程之间的</a:t>
            </a:r>
            <a:r>
              <a:rPr lang="zh-CN" altLang="en-US" dirty="0">
                <a:solidFill>
                  <a:srgbClr val="FF0000"/>
                </a:solidFill>
                <a:latin typeface="STXinwei" panose="02010800040101010101" pitchFamily="2" charset="-122"/>
                <a:ea typeface="STXinwei" panose="02010800040101010101" pitchFamily="2" charset="-122"/>
                <a:cs typeface="华文新魏" charset="0"/>
              </a:rPr>
              <a:t>多路复用</a:t>
            </a:r>
            <a:endParaRPr lang="en-US" altLang="zh-CN" dirty="0">
              <a:latin typeface="STXinwei" panose="02010800040101010101" pitchFamily="2" charset="-122"/>
              <a:ea typeface="STXinwei" panose="02010800040101010101" pitchFamily="2" charset="-122"/>
              <a:cs typeface="华文新魏" charset="0"/>
            </a:endParaRPr>
          </a:p>
          <a:p>
            <a:pPr lvl="1"/>
            <a:r>
              <a:rPr lang="zh-CN" altLang="en-US" dirty="0">
                <a:latin typeface="STXinwei" panose="02010800040101010101" pitchFamily="2" charset="-122"/>
                <a:ea typeface="STXinwei" panose="02010800040101010101" pitchFamily="2" charset="-122"/>
                <a:cs typeface="华文新魏" charset="0"/>
              </a:rPr>
              <a:t>并发是对</a:t>
            </a:r>
            <a:r>
              <a:rPr lang="zh-CN" altLang="en-US" dirty="0">
                <a:solidFill>
                  <a:srgbClr val="FF0000"/>
                </a:solidFill>
                <a:latin typeface="STXinwei" panose="02010800040101010101" pitchFamily="2" charset="-122"/>
                <a:ea typeface="STXinwei" panose="02010800040101010101" pitchFamily="2" charset="-122"/>
                <a:cs typeface="华文新魏" charset="0"/>
              </a:rPr>
              <a:t>有限物理资源</a:t>
            </a:r>
            <a:r>
              <a:rPr lang="zh-CN" altLang="en-US" dirty="0">
                <a:latin typeface="STXinwei" panose="02010800040101010101" pitchFamily="2" charset="-122"/>
                <a:ea typeface="STXinwei" panose="02010800040101010101" pitchFamily="2" charset="-122"/>
                <a:cs typeface="华文新魏" charset="0"/>
              </a:rPr>
              <a:t>强制行使</a:t>
            </a:r>
            <a:r>
              <a:rPr lang="zh-CN" altLang="en-US" dirty="0">
                <a:solidFill>
                  <a:srgbClr val="FF0000"/>
                </a:solidFill>
                <a:latin typeface="STXinwei" panose="02010800040101010101" pitchFamily="2" charset="-122"/>
                <a:ea typeface="STXinwei" panose="02010800040101010101" pitchFamily="2" charset="-122"/>
                <a:cs typeface="华文新魏" charset="0"/>
              </a:rPr>
              <a:t>多用户共享</a:t>
            </a:r>
            <a:r>
              <a:rPr lang="zh-CN" altLang="en-US" dirty="0">
                <a:latin typeface="STXinwei" panose="02010800040101010101" pitchFamily="2" charset="-122"/>
                <a:ea typeface="STXinwei" panose="02010800040101010101" pitchFamily="2" charset="-122"/>
                <a:cs typeface="华文新魏" charset="0"/>
              </a:rPr>
              <a:t>，消除计算机部件之间的互等现象，以提高系统资源利用率</a:t>
            </a:r>
            <a:endParaRPr lang="en-US" altLang="zh-CN" dirty="0">
              <a:latin typeface="STXinwei" panose="02010800040101010101" pitchFamily="2" charset="-122"/>
              <a:ea typeface="STXinwei" panose="02010800040101010101" pitchFamily="2" charset="-122"/>
              <a:cs typeface="华文新魏" charset="0"/>
            </a:endParaRPr>
          </a:p>
          <a:p>
            <a:r>
              <a:rPr lang="zh-CN" altLang="zh-CN" dirty="0">
                <a:latin typeface="STXinwei" panose="02010800040101010101" pitchFamily="2" charset="-122"/>
                <a:ea typeface="STXinwei" panose="02010800040101010101" pitchFamily="2" charset="-122"/>
              </a:rPr>
              <a:t>并发程序设计 （</a:t>
            </a:r>
            <a:r>
              <a:rPr lang="en-US" altLang="zh-CN" dirty="0">
                <a:latin typeface="STXinwei" panose="02010800040101010101" pitchFamily="2" charset="-122"/>
                <a:ea typeface="STXinwei" panose="02010800040101010101" pitchFamily="2" charset="-122"/>
              </a:rPr>
              <a:t>concurrent programming</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一个程序被设计成可与其他程序并发执行的程序设计方法 </a:t>
            </a:r>
            <a:endParaRPr lang="en-US" altLang="zh-CN" dirty="0">
              <a:latin typeface="STXinwei" panose="02010800040101010101" pitchFamily="2" charset="-122"/>
              <a:ea typeface="STXinwei" panose="02010800040101010101" pitchFamily="2" charset="-122"/>
            </a:endParaRPr>
          </a:p>
          <a:p>
            <a:pPr marL="447675" lvl="1" indent="-447675">
              <a:lnSpc>
                <a:spcPct val="85000"/>
              </a:lnSpc>
              <a:buClr>
                <a:srgbClr val="CC6600"/>
              </a:buClr>
              <a:buSzPct val="70000"/>
              <a:buFont typeface="Wingdings" pitchFamily="2" charset="2"/>
              <a:buChar char="n"/>
            </a:pPr>
            <a:r>
              <a:rPr kumimoji="1" lang="zh-CN" altLang="en-US" sz="2800" dirty="0">
                <a:latin typeface="STXinwei" panose="02010800040101010101" pitchFamily="2" charset="-122"/>
                <a:ea typeface="STXinwei" panose="02010800040101010101" pitchFamily="2" charset="-122"/>
                <a:cs typeface="Times New Roman" pitchFamily="18" charset="0"/>
              </a:rPr>
              <a:t>并发程序特点</a:t>
            </a:r>
            <a:endParaRPr kumimoji="1" lang="en-US" altLang="zh-CN" sz="2800" dirty="0">
              <a:latin typeface="STXinwei" panose="02010800040101010101" pitchFamily="2" charset="-122"/>
              <a:ea typeface="STXinwei" panose="02010800040101010101" pitchFamily="2" charset="-122"/>
              <a:cs typeface="Times New Roman" pitchFamily="18" charset="0"/>
            </a:endParaRPr>
          </a:p>
          <a:p>
            <a:pPr marL="852488" lvl="2" indent="-447675">
              <a:buClr>
                <a:srgbClr val="CC6600"/>
              </a:buClr>
            </a:pPr>
            <a:r>
              <a:rPr kumimoji="1" lang="zh-CN" altLang="en-US" dirty="0">
                <a:latin typeface="STXinwei" panose="02010800040101010101" pitchFamily="2" charset="-122"/>
                <a:ea typeface="STXinwei" panose="02010800040101010101" pitchFamily="2" charset="-122"/>
                <a:cs typeface="华文新魏"/>
              </a:rPr>
              <a:t>对于</a:t>
            </a:r>
            <a:r>
              <a:rPr kumimoji="1" lang="zh-CN" altLang="en-US" dirty="0">
                <a:solidFill>
                  <a:srgbClr val="FF0000"/>
                </a:solidFill>
                <a:latin typeface="STXinwei" panose="02010800040101010101" pitchFamily="2" charset="-122"/>
                <a:ea typeface="STXinwei" panose="02010800040101010101" pitchFamily="2" charset="-122"/>
                <a:cs typeface="华文新魏"/>
              </a:rPr>
              <a:t>单处理器系统</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可让处理器和各</a:t>
            </a:r>
            <a:r>
              <a:rPr kumimoji="1" lang="en-US" altLang="zh-CN" dirty="0">
                <a:latin typeface="STXinwei" panose="02010800040101010101" pitchFamily="2" charset="-122"/>
                <a:ea typeface="STXinwei" panose="02010800040101010101" pitchFamily="2" charset="-122"/>
                <a:cs typeface="华文新魏"/>
              </a:rPr>
              <a:t>I/O</a:t>
            </a:r>
            <a:r>
              <a:rPr kumimoji="1" lang="zh-CN" altLang="en-US" dirty="0">
                <a:latin typeface="STXinwei" panose="02010800040101010101" pitchFamily="2" charset="-122"/>
                <a:ea typeface="STXinwei" panose="02010800040101010101" pitchFamily="2" charset="-122"/>
                <a:cs typeface="华文新魏"/>
              </a:rPr>
              <a:t>设备同时工作</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发挥硬部件的并行能力</a:t>
            </a:r>
          </a:p>
          <a:p>
            <a:pPr marL="852488" lvl="2" indent="-447675">
              <a:buClr>
                <a:srgbClr val="CC6600"/>
              </a:buClr>
            </a:pPr>
            <a:r>
              <a:rPr kumimoji="1" lang="zh-CN" altLang="en-US" dirty="0">
                <a:latin typeface="STXinwei" panose="02010800040101010101" pitchFamily="2" charset="-122"/>
                <a:ea typeface="STXinwei" panose="02010800040101010101" pitchFamily="2" charset="-122"/>
                <a:cs typeface="华文新魏"/>
              </a:rPr>
              <a:t>对于</a:t>
            </a:r>
            <a:r>
              <a:rPr kumimoji="1" lang="zh-CN" altLang="en-US" dirty="0">
                <a:solidFill>
                  <a:srgbClr val="FF0000"/>
                </a:solidFill>
                <a:latin typeface="STXinwei" panose="02010800040101010101" pitchFamily="2" charset="-122"/>
                <a:ea typeface="STXinwei" panose="02010800040101010101" pitchFamily="2" charset="-122"/>
                <a:cs typeface="华文新魏"/>
              </a:rPr>
              <a:t>多处理器系统</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可让各进程在不同处理器上物理地并行，加快计算速度</a:t>
            </a:r>
          </a:p>
          <a:p>
            <a:pPr marL="852488" lvl="2" indent="-447675">
              <a:buClr>
                <a:srgbClr val="CC6600"/>
              </a:buClr>
            </a:pPr>
            <a:r>
              <a:rPr kumimoji="1" lang="zh-CN" altLang="en-US" dirty="0">
                <a:latin typeface="STXinwei" panose="02010800040101010101" pitchFamily="2" charset="-122"/>
                <a:ea typeface="STXinwei" panose="02010800040101010101" pitchFamily="2" charset="-122"/>
                <a:cs typeface="华文新魏"/>
              </a:rPr>
              <a:t>简化程序设计任务</a:t>
            </a:r>
          </a:p>
          <a:p>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a:t>
            </a:fld>
            <a:endParaRPr lang="en-US" altLang="zh-CN" dirty="0"/>
          </a:p>
        </p:txBody>
      </p:sp>
    </p:spTree>
    <p:extLst>
      <p:ext uri="{BB962C8B-B14F-4D97-AF65-F5344CB8AC3E}">
        <p14:creationId xmlns:p14="http://schemas.microsoft.com/office/powerpoint/2010/main" val="3521812127"/>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管程的实现：</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方法</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管程实现需要</a:t>
            </a:r>
            <a:r>
              <a:rPr lang="zh-CN" altLang="zh-CN" dirty="0">
                <a:solidFill>
                  <a:srgbClr val="FF0000"/>
                </a:solidFill>
                <a:latin typeface="华文新魏"/>
                <a:cs typeface="华文新魏"/>
              </a:rPr>
              <a:t>组合使用</a:t>
            </a:r>
            <a:r>
              <a:rPr lang="zh-CN" altLang="zh-CN" dirty="0">
                <a:solidFill>
                  <a:srgbClr val="0000FF"/>
                </a:solidFill>
                <a:latin typeface="华文新魏"/>
                <a:cs typeface="华文新魏"/>
              </a:rPr>
              <a:t>锁</a:t>
            </a:r>
            <a:r>
              <a:rPr lang="zh-CN" altLang="zh-CN" dirty="0">
                <a:latin typeface="华文新魏"/>
                <a:cs typeface="华文新魏"/>
              </a:rPr>
              <a:t>和</a:t>
            </a:r>
            <a:r>
              <a:rPr lang="zh-CN" altLang="zh-CN" dirty="0">
                <a:solidFill>
                  <a:srgbClr val="0000FF"/>
                </a:solidFill>
                <a:latin typeface="华文新魏"/>
                <a:cs typeface="华文新魏"/>
              </a:rPr>
              <a:t>条件变量</a:t>
            </a:r>
            <a:r>
              <a:rPr lang="zh-CN" altLang="zh-CN" dirty="0">
                <a:latin typeface="华文新魏"/>
                <a:cs typeface="华文新魏"/>
              </a:rPr>
              <a:t>两种同步机制 </a:t>
            </a:r>
            <a:endParaRPr lang="en-US" altLang="zh-CN" dirty="0">
              <a:latin typeface="华文新魏"/>
              <a:cs typeface="华文新魏"/>
            </a:endParaRPr>
          </a:p>
          <a:p>
            <a:pPr lvl="1" eaLnBrk="1" hangingPunct="1"/>
            <a:r>
              <a:rPr lang="zh-CN" altLang="en-US" dirty="0">
                <a:solidFill>
                  <a:srgbClr val="FF0000"/>
                </a:solidFill>
              </a:rPr>
              <a:t>锁</a:t>
            </a:r>
            <a:r>
              <a:rPr lang="zh-CN" altLang="en-US" dirty="0"/>
              <a:t>：实现对</a:t>
            </a:r>
            <a:r>
              <a:rPr lang="zh-CN" altLang="en-US" dirty="0">
                <a:solidFill>
                  <a:srgbClr val="0000FF"/>
                </a:solidFill>
              </a:rPr>
              <a:t>管程过程</a:t>
            </a:r>
            <a:r>
              <a:rPr lang="zh-CN" altLang="en-US" dirty="0"/>
              <a:t>及</a:t>
            </a:r>
            <a:r>
              <a:rPr lang="zh-CN" altLang="en-US" dirty="0">
                <a:solidFill>
                  <a:srgbClr val="0000FF"/>
                </a:solidFill>
              </a:rPr>
              <a:t>共享资源</a:t>
            </a:r>
            <a:r>
              <a:rPr lang="zh-CN" altLang="en-US" dirty="0"/>
              <a:t>的</a:t>
            </a:r>
            <a:r>
              <a:rPr lang="zh-CN" altLang="en-US" dirty="0">
                <a:solidFill>
                  <a:srgbClr val="FF0000"/>
                </a:solidFill>
              </a:rPr>
              <a:t>互斥访问</a:t>
            </a:r>
            <a:endParaRPr lang="en-US" altLang="zh-CN" dirty="0">
              <a:solidFill>
                <a:srgbClr val="FF0000"/>
              </a:solidFill>
            </a:endParaRPr>
          </a:p>
          <a:p>
            <a:pPr lvl="2" eaLnBrk="1" hangingPunct="1"/>
            <a:r>
              <a:rPr lang="zh-CN" altLang="en-US" dirty="0">
                <a:latin typeface="华文新魏"/>
                <a:ea typeface="华文新魏"/>
                <a:cs typeface="华文新魏"/>
              </a:rPr>
              <a:t>使用</a:t>
            </a:r>
            <a:r>
              <a:rPr lang="en-US" altLang="zh-CN" dirty="0">
                <a:solidFill>
                  <a:srgbClr val="0000FF"/>
                </a:solidFill>
                <a:latin typeface="华文新魏"/>
                <a:ea typeface="华文新魏"/>
                <a:cs typeface="华文新魏"/>
              </a:rPr>
              <a:t>P</a:t>
            </a:r>
            <a:r>
              <a:rPr lang="zh-CN" altLang="en-US" dirty="0">
                <a:latin typeface="华文新魏"/>
                <a:ea typeface="华文新魏"/>
                <a:cs typeface="华文新魏"/>
              </a:rPr>
              <a:t>和</a:t>
            </a:r>
            <a:r>
              <a:rPr lang="en-US" altLang="zh-CN" dirty="0">
                <a:solidFill>
                  <a:srgbClr val="0000FF"/>
                </a:solidFill>
                <a:latin typeface="华文新魏"/>
                <a:ea typeface="华文新魏"/>
                <a:cs typeface="华文新魏"/>
              </a:rPr>
              <a:t>V</a:t>
            </a:r>
            <a:r>
              <a:rPr lang="zh-CN" altLang="en-US" dirty="0">
                <a:latin typeface="华文新魏"/>
                <a:ea typeface="华文新魏"/>
                <a:cs typeface="华文新魏"/>
              </a:rPr>
              <a:t>操作原语来实现</a:t>
            </a:r>
            <a:endParaRPr lang="zh-CN" altLang="en-US" dirty="0">
              <a:solidFill>
                <a:srgbClr val="FF0000"/>
              </a:solidFill>
              <a:latin typeface="华文新魏"/>
              <a:ea typeface="华文新魏"/>
              <a:cs typeface="华文新魏"/>
            </a:endParaRPr>
          </a:p>
          <a:p>
            <a:pPr lvl="1" algn="just" eaLnBrk="1" hangingPunct="1"/>
            <a:r>
              <a:rPr lang="zh-CN" altLang="en-US" dirty="0">
                <a:solidFill>
                  <a:srgbClr val="FF0000"/>
                </a:solidFill>
              </a:rPr>
              <a:t>条件变量</a:t>
            </a:r>
            <a:r>
              <a:rPr lang="zh-CN" altLang="en-US" dirty="0"/>
              <a:t>：实现对发起</a:t>
            </a:r>
            <a:r>
              <a:rPr lang="en-US" altLang="zh-CN" dirty="0">
                <a:solidFill>
                  <a:srgbClr val="0000FF"/>
                </a:solidFill>
              </a:rPr>
              <a:t>wait</a:t>
            </a:r>
            <a:r>
              <a:rPr lang="zh-CN" altLang="en-US" dirty="0">
                <a:solidFill>
                  <a:srgbClr val="0000FF"/>
                </a:solidFill>
              </a:rPr>
              <a:t>（）</a:t>
            </a:r>
            <a:r>
              <a:rPr lang="zh-CN" altLang="en-US" dirty="0"/>
              <a:t>和</a:t>
            </a:r>
            <a:r>
              <a:rPr lang="en-US" altLang="zh-CN" dirty="0">
                <a:solidFill>
                  <a:srgbClr val="0000FF"/>
                </a:solidFill>
              </a:rPr>
              <a:t>signal</a:t>
            </a:r>
            <a:r>
              <a:rPr lang="zh-CN" altLang="en-US" dirty="0">
                <a:solidFill>
                  <a:srgbClr val="0000FF"/>
                </a:solidFill>
              </a:rPr>
              <a:t>（）</a:t>
            </a:r>
            <a:r>
              <a:rPr lang="zh-CN" altLang="en-US" dirty="0"/>
              <a:t>调用的</a:t>
            </a:r>
            <a:r>
              <a:rPr lang="zh-CN" altLang="en-US" dirty="0">
                <a:solidFill>
                  <a:srgbClr val="FF0000"/>
                </a:solidFill>
              </a:rPr>
              <a:t>进程在管程内的执行控制</a:t>
            </a:r>
            <a:endParaRPr lang="en-US" altLang="zh-CN" dirty="0">
              <a:solidFill>
                <a:srgbClr val="FF0000"/>
              </a:solidFill>
            </a:endParaRPr>
          </a:p>
          <a:p>
            <a:pPr lvl="2" algn="just" eaLnBrk="1" hangingPunct="1"/>
            <a:r>
              <a:rPr lang="zh-CN" altLang="zh-CN" dirty="0">
                <a:latin typeface="华文新魏"/>
                <a:ea typeface="华文新魏"/>
                <a:cs typeface="华文新魏"/>
              </a:rPr>
              <a:t>当</a:t>
            </a:r>
            <a:r>
              <a:rPr lang="zh-CN" altLang="zh-CN" dirty="0">
                <a:solidFill>
                  <a:srgbClr val="FF0000"/>
                </a:solidFill>
                <a:latin typeface="华文新魏"/>
                <a:ea typeface="华文新魏"/>
                <a:cs typeface="华文新魏"/>
              </a:rPr>
              <a:t>进程等待资源</a:t>
            </a:r>
            <a:r>
              <a:rPr lang="zh-CN" altLang="zh-CN" dirty="0">
                <a:latin typeface="华文新魏"/>
                <a:ea typeface="华文新魏"/>
                <a:cs typeface="华文新魏"/>
              </a:rPr>
              <a:t>时，执行</a:t>
            </a:r>
            <a:r>
              <a:rPr lang="en-US" altLang="zh-CN" dirty="0">
                <a:solidFill>
                  <a:srgbClr val="0000FF"/>
                </a:solidFill>
                <a:latin typeface="华文新魏"/>
                <a:ea typeface="华文新魏"/>
                <a:cs typeface="华文新魏"/>
              </a:rPr>
              <a:t>wait()</a:t>
            </a:r>
            <a:r>
              <a:rPr lang="zh-CN" altLang="zh-CN" dirty="0">
                <a:latin typeface="华文新魏"/>
                <a:ea typeface="华文新魏"/>
                <a:cs typeface="华文新魏"/>
              </a:rPr>
              <a:t>操作并</a:t>
            </a:r>
            <a:r>
              <a:rPr lang="zh-CN" altLang="zh-CN" dirty="0">
                <a:solidFill>
                  <a:srgbClr val="0000FF"/>
                </a:solidFill>
                <a:latin typeface="华文新魏"/>
                <a:ea typeface="华文新魏"/>
                <a:cs typeface="华文新魏"/>
              </a:rPr>
              <a:t>在条件变量上阻塞</a:t>
            </a:r>
            <a:r>
              <a:rPr lang="zh-CN" altLang="zh-CN" dirty="0">
                <a:latin typeface="华文新魏"/>
                <a:ea typeface="华文新魏"/>
                <a:cs typeface="华文新魏"/>
              </a:rPr>
              <a:t>，直到资源可用时</a:t>
            </a:r>
            <a:r>
              <a:rPr lang="zh-CN" altLang="en-US" dirty="0">
                <a:latin typeface="华文新魏"/>
                <a:ea typeface="华文新魏"/>
                <a:cs typeface="华文新魏"/>
              </a:rPr>
              <a:t>，</a:t>
            </a:r>
            <a:r>
              <a:rPr lang="zh-CN" altLang="zh-CN" dirty="0">
                <a:latin typeface="华文新魏"/>
                <a:ea typeface="华文新魏"/>
                <a:cs typeface="华文新魏"/>
              </a:rPr>
              <a:t>由伙伴进程来唤醒它</a:t>
            </a:r>
            <a:endParaRPr lang="en-US" altLang="zh-CN" dirty="0">
              <a:latin typeface="华文新魏"/>
              <a:ea typeface="华文新魏"/>
              <a:cs typeface="华文新魏"/>
            </a:endParaRPr>
          </a:p>
          <a:p>
            <a:pPr lvl="2" algn="just" eaLnBrk="1" hangingPunct="1"/>
            <a:r>
              <a:rPr lang="zh-CN" altLang="en-US" dirty="0">
                <a:latin typeface="华文新魏"/>
                <a:ea typeface="华文新魏"/>
                <a:cs typeface="华文新魏"/>
              </a:rPr>
              <a:t>释放资源时，进程</a:t>
            </a:r>
            <a:r>
              <a:rPr lang="zh-CN" altLang="zh-CN" dirty="0">
                <a:latin typeface="华文新魏"/>
                <a:ea typeface="华文新魏"/>
                <a:cs typeface="华文新魏"/>
              </a:rPr>
              <a:t>执行</a:t>
            </a:r>
            <a:r>
              <a:rPr lang="en-US" altLang="zh-CN" dirty="0">
                <a:solidFill>
                  <a:srgbClr val="0000FF"/>
                </a:solidFill>
                <a:latin typeface="华文新魏"/>
                <a:ea typeface="华文新魏"/>
                <a:cs typeface="华文新魏"/>
              </a:rPr>
              <a:t>signal()</a:t>
            </a:r>
            <a:r>
              <a:rPr lang="zh-CN" altLang="zh-CN" dirty="0">
                <a:latin typeface="华文新魏"/>
                <a:ea typeface="华文新魏"/>
                <a:cs typeface="华文新魏"/>
              </a:rPr>
              <a:t>操作</a:t>
            </a:r>
            <a:r>
              <a:rPr lang="zh-CN" altLang="en-US" dirty="0">
                <a:latin typeface="华文新魏"/>
                <a:ea typeface="华文新魏"/>
                <a:cs typeface="华文新魏"/>
              </a:rPr>
              <a:t>并</a:t>
            </a:r>
            <a:r>
              <a:rPr lang="zh-CN" altLang="zh-CN" dirty="0">
                <a:latin typeface="华文新魏"/>
                <a:ea typeface="华文新魏"/>
                <a:cs typeface="华文新魏"/>
              </a:rPr>
              <a:t>挂起，直到被它释放的进程退出管程或产生其他等待条件为止</a:t>
            </a:r>
            <a:endParaRPr lang="en-US" altLang="zh-CN" dirty="0">
              <a:latin typeface="华文新魏"/>
              <a:ea typeface="华文新魏"/>
              <a:cs typeface="华文新魏"/>
            </a:endParaRPr>
          </a:p>
          <a:p>
            <a:pPr lvl="2" algn="just" eaLnBrk="1" hangingPunct="1"/>
            <a:r>
              <a:rPr lang="en-US" altLang="zh-CN" dirty="0">
                <a:latin typeface="华文新魏"/>
                <a:ea typeface="华文新魏"/>
                <a:cs typeface="华文新魏"/>
              </a:rPr>
              <a:t>wait()</a:t>
            </a:r>
            <a:r>
              <a:rPr lang="zh-CN" altLang="zh-CN" dirty="0">
                <a:latin typeface="华文新魏"/>
                <a:ea typeface="华文新魏"/>
                <a:cs typeface="华文新魏"/>
              </a:rPr>
              <a:t>和</a:t>
            </a:r>
            <a:r>
              <a:rPr lang="en-US" altLang="zh-CN" dirty="0">
                <a:latin typeface="华文新魏"/>
                <a:ea typeface="华文新魏"/>
                <a:cs typeface="华文新魏"/>
              </a:rPr>
              <a:t>signal()</a:t>
            </a:r>
            <a:r>
              <a:rPr lang="zh-CN" altLang="zh-CN" dirty="0">
                <a:latin typeface="华文新魏"/>
                <a:ea typeface="华文新魏"/>
                <a:cs typeface="华文新魏"/>
              </a:rPr>
              <a:t>操作可被设计成两个</a:t>
            </a:r>
            <a:r>
              <a:rPr lang="zh-CN" altLang="zh-CN" dirty="0">
                <a:solidFill>
                  <a:srgbClr val="FF0000"/>
                </a:solidFill>
                <a:latin typeface="华文新魏"/>
                <a:ea typeface="华文新魏"/>
                <a:cs typeface="华文新魏"/>
              </a:rPr>
              <a:t>可中断过程</a:t>
            </a:r>
            <a:r>
              <a:rPr lang="zh-CN" altLang="zh-CN" dirty="0">
                <a:latin typeface="华文新魏"/>
                <a:ea typeface="华文新魏"/>
                <a:cs typeface="华文新魏"/>
              </a:rPr>
              <a:t> </a:t>
            </a:r>
            <a:endParaRPr kumimoji="1" lang="zh-CN" altLang="en-US"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100</a:t>
            </a:fld>
            <a:endParaRPr lang="en-US" altLang="zh-CN" dirty="0"/>
          </a:p>
        </p:txBody>
      </p:sp>
    </p:spTree>
    <p:extLst>
      <p:ext uri="{BB962C8B-B14F-4D97-AF65-F5344CB8AC3E}">
        <p14:creationId xmlns:p14="http://schemas.microsoft.com/office/powerpoint/2010/main" val="1972247376"/>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101</a:t>
            </a:fld>
            <a:endParaRPr lang="en-US" altLang="zh-CN" dirty="0"/>
          </a:p>
        </p:txBody>
      </p:sp>
      <p:sp>
        <p:nvSpPr>
          <p:cNvPr id="4" name="内容占位符 3"/>
          <p:cNvSpPr>
            <a:spLocks noGrp="1"/>
          </p:cNvSpPr>
          <p:nvPr>
            <p:ph idx="1"/>
          </p:nvPr>
        </p:nvSpPr>
        <p:spPr/>
        <p:txBody>
          <a:bodyPr/>
          <a:lstStyle/>
          <a:p>
            <a:r>
              <a:rPr kumimoji="1" lang="zh-CN" altLang="en-US" dirty="0">
                <a:latin typeface="华文新魏"/>
                <a:cs typeface="华文新魏"/>
              </a:rPr>
              <a:t>互斥信号量</a:t>
            </a:r>
            <a:r>
              <a:rPr kumimoji="1" lang="en-US" altLang="zh-CN" dirty="0" err="1">
                <a:solidFill>
                  <a:srgbClr val="0000FF"/>
                </a:solidFill>
                <a:latin typeface="华文新魏"/>
                <a:cs typeface="华文新魏"/>
              </a:rPr>
              <a:t>mutex</a:t>
            </a:r>
            <a:r>
              <a:rPr kumimoji="1" lang="zh-CN" altLang="en-US" dirty="0">
                <a:latin typeface="华文新魏"/>
                <a:cs typeface="华文新魏"/>
              </a:rPr>
              <a:t>，控制</a:t>
            </a:r>
            <a:r>
              <a:rPr kumimoji="1" lang="zh-CN" altLang="en-US" dirty="0">
                <a:solidFill>
                  <a:srgbClr val="FF0000"/>
                </a:solidFill>
                <a:latin typeface="华文新魏"/>
                <a:cs typeface="华文新魏"/>
              </a:rPr>
              <a:t>管程中任何过程</a:t>
            </a:r>
            <a:r>
              <a:rPr kumimoji="1" lang="zh-CN" altLang="en-US" dirty="0">
                <a:latin typeface="华文新魏"/>
                <a:cs typeface="华文新魏"/>
              </a:rPr>
              <a:t>的访问</a:t>
            </a:r>
            <a:endParaRPr kumimoji="1" lang="en-US" altLang="zh-CN" dirty="0">
              <a:latin typeface="华文新魏"/>
              <a:cs typeface="华文新魏"/>
            </a:endParaRPr>
          </a:p>
          <a:p>
            <a:pPr lvl="1"/>
            <a:r>
              <a:rPr kumimoji="1" lang="zh-CN" altLang="en-US" dirty="0"/>
              <a:t>每个管程使用一个用于管程中过程互斥调用的信号量</a:t>
            </a:r>
            <a:r>
              <a:rPr kumimoji="1" lang="en-US" altLang="zh-CN" dirty="0" err="1">
                <a:solidFill>
                  <a:srgbClr val="0000FF"/>
                </a:solidFill>
              </a:rPr>
              <a:t>mutex</a:t>
            </a:r>
            <a:r>
              <a:rPr kumimoji="1" lang="zh-CN" altLang="en-US" dirty="0"/>
              <a:t>（初值为</a:t>
            </a:r>
            <a:r>
              <a:rPr kumimoji="1" lang="en-US" altLang="zh-CN" dirty="0"/>
              <a:t>1</a:t>
            </a:r>
            <a:r>
              <a:rPr kumimoji="1" lang="zh-CN" altLang="en-US" dirty="0"/>
              <a:t>）</a:t>
            </a:r>
          </a:p>
          <a:p>
            <a:pPr lvl="1"/>
            <a:r>
              <a:rPr kumimoji="1" lang="zh-CN" altLang="en-US" dirty="0"/>
              <a:t>进程调用管程中的任何过程时，应执行</a:t>
            </a:r>
            <a:r>
              <a:rPr kumimoji="1" lang="en-US" altLang="zh-CN" dirty="0">
                <a:solidFill>
                  <a:srgbClr val="0000FF"/>
                </a:solidFill>
              </a:rPr>
              <a:t>P(</a:t>
            </a:r>
            <a:r>
              <a:rPr kumimoji="1" lang="en-US" altLang="zh-CN" dirty="0" err="1">
                <a:solidFill>
                  <a:srgbClr val="0000FF"/>
                </a:solidFill>
              </a:rPr>
              <a:t>mutex</a:t>
            </a:r>
            <a:r>
              <a:rPr kumimoji="1" lang="en-US" altLang="zh-CN" dirty="0">
                <a:solidFill>
                  <a:srgbClr val="0000FF"/>
                </a:solidFill>
              </a:rPr>
              <a:t>)</a:t>
            </a:r>
          </a:p>
          <a:p>
            <a:pPr lvl="1"/>
            <a:r>
              <a:rPr kumimoji="1" lang="zh-CN" altLang="en-US" dirty="0"/>
              <a:t>进程退出管程时应</a:t>
            </a:r>
            <a:r>
              <a:rPr kumimoji="1" lang="zh-CN" altLang="en-US" dirty="0">
                <a:solidFill>
                  <a:srgbClr val="FF0000"/>
                </a:solidFill>
              </a:rPr>
              <a:t>执行</a:t>
            </a:r>
            <a:r>
              <a:rPr kumimoji="1" lang="en-US" altLang="zh-CN" dirty="0">
                <a:solidFill>
                  <a:srgbClr val="0000FF"/>
                </a:solidFill>
              </a:rPr>
              <a:t>V(</a:t>
            </a:r>
            <a:r>
              <a:rPr kumimoji="1" lang="en-US" altLang="zh-CN" dirty="0" err="1">
                <a:solidFill>
                  <a:srgbClr val="0000FF"/>
                </a:solidFill>
              </a:rPr>
              <a:t>mutex</a:t>
            </a:r>
            <a:r>
              <a:rPr kumimoji="1" lang="en-US" altLang="zh-CN" dirty="0">
                <a:solidFill>
                  <a:srgbClr val="0000FF"/>
                </a:solidFill>
              </a:rPr>
              <a:t>)</a:t>
            </a:r>
            <a:r>
              <a:rPr kumimoji="1" lang="zh-CN" altLang="en-US" dirty="0"/>
              <a:t>开放管程，以便让其他调用者进入</a:t>
            </a:r>
          </a:p>
          <a:p>
            <a:pPr lvl="1"/>
            <a:r>
              <a:rPr kumimoji="1" lang="zh-CN" altLang="en-US" dirty="0"/>
              <a:t>为了使进程在等待资源期间，其他进程能进入管程，故在</a:t>
            </a:r>
            <a:r>
              <a:rPr kumimoji="1" lang="en-US" altLang="zh-CN" dirty="0">
                <a:solidFill>
                  <a:srgbClr val="0000FF"/>
                </a:solidFill>
              </a:rPr>
              <a:t>wait</a:t>
            </a:r>
            <a:r>
              <a:rPr kumimoji="1" lang="zh-CN" altLang="en-US" dirty="0">
                <a:solidFill>
                  <a:srgbClr val="0000FF"/>
                </a:solidFill>
              </a:rPr>
              <a:t>操作</a:t>
            </a:r>
            <a:r>
              <a:rPr kumimoji="1" lang="zh-CN" altLang="en-US" dirty="0"/>
              <a:t>中也必须</a:t>
            </a:r>
            <a:r>
              <a:rPr kumimoji="1" lang="zh-CN" altLang="en-US" dirty="0">
                <a:solidFill>
                  <a:srgbClr val="FF0000"/>
                </a:solidFill>
              </a:rPr>
              <a:t>执行</a:t>
            </a:r>
            <a:r>
              <a:rPr kumimoji="1" lang="en-US" altLang="zh-CN" dirty="0">
                <a:solidFill>
                  <a:srgbClr val="0000FF"/>
                </a:solidFill>
              </a:rPr>
              <a:t>V(</a:t>
            </a:r>
            <a:r>
              <a:rPr kumimoji="1" lang="en-US" altLang="zh-CN" dirty="0" err="1">
                <a:solidFill>
                  <a:srgbClr val="0000FF"/>
                </a:solidFill>
              </a:rPr>
              <a:t>mutex</a:t>
            </a:r>
            <a:r>
              <a:rPr kumimoji="1" lang="en-US" altLang="zh-CN" dirty="0">
                <a:solidFill>
                  <a:srgbClr val="0000FF"/>
                </a:solidFill>
              </a:rPr>
              <a:t>)</a:t>
            </a:r>
            <a:r>
              <a:rPr kumimoji="1" lang="zh-CN" altLang="en-US" dirty="0"/>
              <a:t>，否则会妨碍其他进程进入管程，导致无法释放资源</a:t>
            </a:r>
          </a:p>
          <a:p>
            <a:endParaRPr kumimoji="1" lang="zh-CN" altLang="en-US" dirty="0"/>
          </a:p>
        </p:txBody>
      </p:sp>
      <p:sp>
        <p:nvSpPr>
          <p:cNvPr id="3" name="矩形 2">
            <a:extLst>
              <a:ext uri="{FF2B5EF4-FFF2-40B4-BE49-F238E27FC236}">
                <a16:creationId xmlns:a16="http://schemas.microsoft.com/office/drawing/2014/main" id="{0014A4A0-F2D1-F14B-A1BC-679E2682A079}"/>
              </a:ext>
            </a:extLst>
          </p:cNvPr>
          <p:cNvSpPr/>
          <p:nvPr/>
        </p:nvSpPr>
        <p:spPr>
          <a:xfrm>
            <a:off x="395536" y="4750112"/>
            <a:ext cx="8676456" cy="1631216"/>
          </a:xfrm>
          <a:prstGeom prst="rect">
            <a:avLst/>
          </a:prstGeom>
        </p:spPr>
        <p:txBody>
          <a:bodyPr wrap="square">
            <a:spAutoFit/>
          </a:bodyPr>
          <a:lstStyle/>
          <a:p>
            <a:pPr marL="0" indent="0" algn="l">
              <a:buNone/>
            </a:pP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a:latin typeface="STXinwei" panose="02010800040101010101" pitchFamily="2" charset="-122"/>
                <a:ea typeface="STXinwei" panose="02010800040101010101" pitchFamily="2" charset="-122"/>
                <a:cs typeface="华文新魏"/>
              </a:rPr>
              <a:t>typedef struct </a:t>
            </a:r>
            <a:r>
              <a:rPr kumimoji="1" lang="en-US" altLang="zh-CN" sz="2000" b="1" dirty="0" err="1">
                <a:latin typeface="STXinwei" panose="02010800040101010101" pitchFamily="2" charset="-122"/>
                <a:ea typeface="STXinwei" panose="02010800040101010101" pitchFamily="2" charset="-122"/>
                <a:cs typeface="华文新魏"/>
              </a:rPr>
              <a:t>InterfaceModule</a:t>
            </a:r>
            <a:r>
              <a:rPr kumimoji="1" lang="en-US" altLang="zh-CN" sz="2000" b="1" dirty="0">
                <a:latin typeface="STXinwei" panose="02010800040101010101" pitchFamily="2" charset="-122"/>
                <a:ea typeface="STXinwei" panose="02010800040101010101" pitchFamily="2" charset="-122"/>
                <a:cs typeface="华文新魏"/>
              </a:rPr>
              <a:t> { </a:t>
            </a: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a:latin typeface="STXinwei" panose="02010800040101010101" pitchFamily="2" charset="-122"/>
                <a:ea typeface="STXinwei" panose="02010800040101010101" pitchFamily="2" charset="-122"/>
                <a:cs typeface="华文新魏"/>
              </a:rPr>
              <a:t>/*</a:t>
            </a:r>
            <a:r>
              <a:rPr kumimoji="1" lang="en-US" altLang="zh-CN" sz="2000" b="1" dirty="0" err="1">
                <a:latin typeface="STXinwei" panose="02010800040101010101" pitchFamily="2" charset="-122"/>
                <a:ea typeface="STXinwei" panose="02010800040101010101" pitchFamily="2" charset="-122"/>
                <a:cs typeface="华文新魏"/>
              </a:rPr>
              <a:t>InterfaceModule</a:t>
            </a:r>
            <a:r>
              <a:rPr kumimoji="1" lang="zh-CN" altLang="en-US" sz="2000" b="1" dirty="0">
                <a:latin typeface="STXinwei" panose="02010800040101010101" pitchFamily="2" charset="-122"/>
                <a:ea typeface="STXinwei" panose="02010800040101010101" pitchFamily="2" charset="-122"/>
                <a:cs typeface="华文新魏"/>
              </a:rPr>
              <a:t>是结构体的名字</a:t>
            </a:r>
            <a:r>
              <a:rPr kumimoji="1" lang="en-US" altLang="zh-CN" sz="2000" b="1" dirty="0">
                <a:latin typeface="STXinwei" panose="02010800040101010101" pitchFamily="2" charset="-122"/>
                <a:ea typeface="STXinwei" panose="02010800040101010101" pitchFamily="2" charset="-122"/>
                <a:cs typeface="华文新魏"/>
              </a:rPr>
              <a:t>*/</a:t>
            </a:r>
            <a:endParaRPr kumimoji="1" lang="zh-CN" altLang="en-US" sz="2000" b="1" dirty="0">
              <a:latin typeface="STXinwei" panose="02010800040101010101" pitchFamily="2" charset="-122"/>
              <a:ea typeface="STXinwei" panose="02010800040101010101" pitchFamily="2" charset="-122"/>
              <a:cs typeface="华文新魏"/>
            </a:endParaRPr>
          </a:p>
          <a:p>
            <a:pPr marL="449262" lvl="1" indent="0" algn="l">
              <a:buNone/>
            </a:pPr>
            <a:r>
              <a:rPr kumimoji="1" lang="en-US" altLang="zh-CN" sz="2000" b="1" dirty="0">
                <a:latin typeface="STXinwei" panose="02010800040101010101" pitchFamily="2" charset="-122"/>
                <a:ea typeface="STXinwei" panose="02010800040101010101" pitchFamily="2" charset="-122"/>
              </a:rPr>
              <a:t>semaphore </a:t>
            </a:r>
            <a:r>
              <a:rPr kumimoji="1" lang="en-US" altLang="zh-CN" sz="2000" b="1" dirty="0">
                <a:solidFill>
                  <a:srgbClr val="FF0000"/>
                </a:solidFill>
                <a:latin typeface="STXinwei" panose="02010800040101010101" pitchFamily="2" charset="-122"/>
                <a:ea typeface="STXinwei" panose="02010800040101010101" pitchFamily="2" charset="-122"/>
              </a:rPr>
              <a:t>mutex</a:t>
            </a:r>
            <a:r>
              <a:rPr kumimoji="1" lang="en-US" altLang="zh-CN" sz="2000" b="1" dirty="0">
                <a:latin typeface="STXinwei" panose="02010800040101010101" pitchFamily="2" charset="-122"/>
                <a:ea typeface="STXinwei" panose="02010800040101010101" pitchFamily="2" charset="-122"/>
              </a:rPr>
              <a:t>;       /*</a:t>
            </a:r>
            <a:r>
              <a:rPr kumimoji="1" lang="zh-CN" altLang="en-US" sz="2000" b="1" dirty="0">
                <a:latin typeface="STXinwei" panose="02010800040101010101" pitchFamily="2" charset="-122"/>
                <a:ea typeface="STXinwei" panose="02010800040101010101" pitchFamily="2" charset="-122"/>
              </a:rPr>
              <a:t>进程调用管程过程前使用的互斥信号量</a:t>
            </a:r>
            <a:r>
              <a:rPr kumimoji="1" lang="en-US" altLang="zh-CN" sz="2000" b="1" dirty="0">
                <a:latin typeface="STXinwei" panose="02010800040101010101" pitchFamily="2" charset="-122"/>
                <a:ea typeface="STXinwei" panose="02010800040101010101" pitchFamily="2" charset="-122"/>
              </a:rPr>
              <a:t>*/</a:t>
            </a:r>
            <a:endParaRPr kumimoji="1" lang="zh-CN" altLang="en-US" sz="2000" b="1" dirty="0">
              <a:latin typeface="STXinwei" panose="02010800040101010101" pitchFamily="2" charset="-122"/>
              <a:ea typeface="STXinwei" panose="02010800040101010101" pitchFamily="2" charset="-122"/>
            </a:endParaRPr>
          </a:p>
          <a:p>
            <a:pPr marL="449262" lvl="1" indent="0" algn="l">
              <a:buNone/>
            </a:pPr>
            <a:r>
              <a:rPr kumimoji="1" lang="en-US" altLang="zh-CN" sz="2000" b="1" dirty="0">
                <a:latin typeface="STXinwei" panose="02010800040101010101" pitchFamily="2" charset="-122"/>
                <a:ea typeface="STXinwei" panose="02010800040101010101" pitchFamily="2" charset="-122"/>
              </a:rPr>
              <a:t>semaphore </a:t>
            </a:r>
            <a:r>
              <a:rPr kumimoji="1" lang="en-US" altLang="zh-CN" sz="2000" b="1" dirty="0">
                <a:solidFill>
                  <a:srgbClr val="800000"/>
                </a:solidFill>
                <a:latin typeface="STXinwei" panose="02010800040101010101" pitchFamily="2" charset="-122"/>
                <a:ea typeface="STXinwei" panose="02010800040101010101" pitchFamily="2" charset="-122"/>
              </a:rPr>
              <a:t>next</a:t>
            </a:r>
            <a:r>
              <a:rPr kumimoji="1" lang="en-US" altLang="zh-CN" sz="2000" b="1" dirty="0">
                <a:latin typeface="STXinwei" panose="02010800040101010101" pitchFamily="2" charset="-122"/>
                <a:ea typeface="STXinwei" panose="02010800040101010101" pitchFamily="2" charset="-122"/>
              </a:rPr>
              <a:t>; /*</a:t>
            </a:r>
            <a:r>
              <a:rPr kumimoji="1" lang="zh-CN" altLang="en-US" sz="2000" b="1" dirty="0">
                <a:latin typeface="STXinwei" panose="02010800040101010101" pitchFamily="2" charset="-122"/>
                <a:ea typeface="STXinwei" panose="02010800040101010101" pitchFamily="2" charset="-122"/>
              </a:rPr>
              <a:t>发出</a:t>
            </a:r>
            <a:r>
              <a:rPr kumimoji="1" lang="en-US" altLang="zh-CN" sz="2000" b="1" dirty="0">
                <a:latin typeface="STXinwei" panose="02010800040101010101" pitchFamily="2" charset="-122"/>
                <a:ea typeface="STXinwei" panose="02010800040101010101" pitchFamily="2" charset="-122"/>
              </a:rPr>
              <a:t>signal</a:t>
            </a:r>
            <a:r>
              <a:rPr kumimoji="1" lang="zh-CN" altLang="en-US" sz="2000" b="1" dirty="0">
                <a:latin typeface="STXinwei" panose="02010800040101010101" pitchFamily="2" charset="-122"/>
                <a:ea typeface="STXinwei" panose="02010800040101010101" pitchFamily="2" charset="-122"/>
              </a:rPr>
              <a:t>的进程挂起自己的信号量</a:t>
            </a:r>
            <a:r>
              <a:rPr kumimoji="1" lang="en-US" altLang="zh-CN" sz="2000" b="1" dirty="0">
                <a:latin typeface="STXinwei" panose="02010800040101010101" pitchFamily="2" charset="-122"/>
                <a:ea typeface="STXinwei" panose="02010800040101010101" pitchFamily="2" charset="-122"/>
              </a:rPr>
              <a:t>*/</a:t>
            </a:r>
            <a:endParaRPr kumimoji="1" lang="zh-CN" altLang="en-US" sz="2000" b="1" dirty="0">
              <a:latin typeface="STXinwei" panose="02010800040101010101" pitchFamily="2" charset="-122"/>
              <a:ea typeface="STXinwei" panose="02010800040101010101" pitchFamily="2" charset="-122"/>
            </a:endParaRPr>
          </a:p>
          <a:p>
            <a:pPr marL="0" indent="0" algn="l">
              <a:buNone/>
            </a:pP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err="1">
                <a:latin typeface="STXinwei" panose="02010800040101010101" pitchFamily="2" charset="-122"/>
                <a:ea typeface="STXinwei" panose="02010800040101010101" pitchFamily="2" charset="-122"/>
                <a:cs typeface="华文新魏"/>
              </a:rPr>
              <a:t>int</a:t>
            </a:r>
            <a:r>
              <a:rPr kumimoji="1" lang="en-US" altLang="zh-CN" sz="2000" b="1" dirty="0">
                <a:latin typeface="STXinwei" panose="02010800040101010101" pitchFamily="2" charset="-122"/>
                <a:ea typeface="STXinwei" panose="02010800040101010101" pitchFamily="2" charset="-122"/>
                <a:cs typeface="华文新魏"/>
              </a:rPr>
              <a:t> </a:t>
            </a:r>
            <a:r>
              <a:rPr kumimoji="1" lang="en-US" altLang="zh-CN" sz="2000" b="1"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b="1" dirty="0">
                <a:latin typeface="STXinwei" panose="02010800040101010101" pitchFamily="2" charset="-122"/>
                <a:ea typeface="STXinwei" panose="02010800040101010101" pitchFamily="2" charset="-122"/>
                <a:cs typeface="华文新魏"/>
              </a:rPr>
              <a:t>;    /*</a:t>
            </a:r>
            <a:r>
              <a:rPr kumimoji="1" lang="zh-CN" altLang="en-US" sz="2000" b="1" dirty="0">
                <a:latin typeface="STXinwei" panose="02010800040101010101" pitchFamily="2" charset="-122"/>
                <a:ea typeface="STXinwei" panose="02010800040101010101" pitchFamily="2" charset="-122"/>
                <a:cs typeface="华文新魏"/>
              </a:rPr>
              <a:t>在</a:t>
            </a:r>
            <a:r>
              <a:rPr kumimoji="1" lang="en-US" altLang="zh-CN" sz="2000" b="1" dirty="0">
                <a:latin typeface="STXinwei" panose="02010800040101010101" pitchFamily="2" charset="-122"/>
                <a:ea typeface="STXinwei" panose="02010800040101010101" pitchFamily="2" charset="-122"/>
                <a:cs typeface="华文新魏"/>
              </a:rPr>
              <a:t>next</a:t>
            </a:r>
            <a:r>
              <a:rPr kumimoji="1" lang="zh-CN" altLang="en-US" sz="2000" b="1" dirty="0">
                <a:latin typeface="STXinwei" panose="02010800040101010101" pitchFamily="2" charset="-122"/>
                <a:ea typeface="STXinwei" panose="02010800040101010101" pitchFamily="2" charset="-122"/>
                <a:cs typeface="华文新魏"/>
              </a:rPr>
              <a:t>上等待的进程数</a:t>
            </a:r>
            <a:r>
              <a:rPr kumimoji="1" lang="en-US" altLang="zh-CN" sz="2000" b="1" dirty="0">
                <a:latin typeface="STXinwei" panose="02010800040101010101" pitchFamily="2" charset="-122"/>
                <a:ea typeface="STXinwei" panose="02010800040101010101" pitchFamily="2" charset="-122"/>
                <a:cs typeface="华文新魏"/>
              </a:rPr>
              <a:t>*/</a:t>
            </a:r>
            <a:endParaRPr kumimoji="1" lang="zh-CN" altLang="en-US" sz="2000" b="1" dirty="0">
              <a:latin typeface="STXinwei" panose="02010800040101010101" pitchFamily="2" charset="-122"/>
              <a:ea typeface="STXinwei" panose="02010800040101010101" pitchFamily="2" charset="-122"/>
              <a:cs typeface="华文新魏"/>
            </a:endParaRPr>
          </a:p>
          <a:p>
            <a:pPr marL="0" indent="0" algn="l">
              <a:buNone/>
            </a:pPr>
            <a:r>
              <a:rPr kumimoji="1" lang="zh-CN" altLang="en-US" sz="2000" b="1" dirty="0">
                <a:latin typeface="STXinwei" panose="02010800040101010101" pitchFamily="2" charset="-122"/>
                <a:ea typeface="STXinwei" panose="02010800040101010101" pitchFamily="2" charset="-122"/>
                <a:cs typeface="华文新魏"/>
              </a:rPr>
              <a:t>  </a:t>
            </a:r>
            <a:r>
              <a:rPr kumimoji="1" lang="en-US" altLang="zh-CN" sz="2000" b="1" dirty="0">
                <a:latin typeface="STXinwei" panose="02010800040101010101" pitchFamily="2" charset="-122"/>
                <a:ea typeface="STXinwei" panose="02010800040101010101" pitchFamily="2" charset="-122"/>
                <a:cs typeface="华文新魏"/>
              </a:rPr>
              <a:t>};</a:t>
            </a:r>
          </a:p>
        </p:txBody>
      </p:sp>
    </p:spTree>
    <p:extLst>
      <p:ext uri="{BB962C8B-B14F-4D97-AF65-F5344CB8AC3E}">
        <p14:creationId xmlns:p14="http://schemas.microsoft.com/office/powerpoint/2010/main" val="3131065509"/>
      </p:ext>
    </p:extLst>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102</a:t>
            </a:fld>
            <a:endParaRPr lang="en-US" altLang="zh-CN" dirty="0"/>
          </a:p>
        </p:txBody>
      </p:sp>
      <p:sp>
        <p:nvSpPr>
          <p:cNvPr id="4" name="内容占位符 3"/>
          <p:cNvSpPr>
            <a:spLocks noGrp="1"/>
          </p:cNvSpPr>
          <p:nvPr>
            <p:ph idx="1"/>
          </p:nvPr>
        </p:nvSpPr>
        <p:spPr>
          <a:xfrm>
            <a:off x="179512" y="1196752"/>
            <a:ext cx="8856984" cy="4968552"/>
          </a:xfrm>
        </p:spPr>
        <p:txBody>
          <a:bodyPr/>
          <a:lstStyle/>
          <a:p>
            <a:r>
              <a:rPr kumimoji="1" lang="zh-CN" altLang="zh-CN" dirty="0">
                <a:solidFill>
                  <a:srgbClr val="FF0000"/>
                </a:solidFill>
                <a:latin typeface="华文新魏"/>
                <a:cs typeface="华文新魏"/>
              </a:rPr>
              <a:t>挂起</a:t>
            </a:r>
            <a:r>
              <a:rPr kumimoji="1" lang="zh-CN" altLang="zh-CN" dirty="0">
                <a:latin typeface="华文新魏"/>
                <a:cs typeface="华文新魏"/>
              </a:rPr>
              <a:t>发出</a:t>
            </a:r>
            <a:r>
              <a:rPr kumimoji="1" lang="en-US" altLang="zh-CN" dirty="0">
                <a:solidFill>
                  <a:srgbClr val="0000FF"/>
                </a:solidFill>
                <a:latin typeface="华文新魏"/>
                <a:cs typeface="华文新魏"/>
              </a:rPr>
              <a:t>signal()</a:t>
            </a:r>
            <a:r>
              <a:rPr kumimoji="1" lang="zh-CN" altLang="zh-CN" dirty="0">
                <a:latin typeface="华文新魏"/>
                <a:cs typeface="华文新魏"/>
              </a:rPr>
              <a:t>操作</a:t>
            </a:r>
            <a:r>
              <a:rPr kumimoji="1" lang="zh-CN" altLang="en-US" dirty="0">
                <a:latin typeface="华文新魏"/>
                <a:cs typeface="华文新魏"/>
              </a:rPr>
              <a:t>释放资源</a:t>
            </a:r>
            <a:r>
              <a:rPr kumimoji="1" lang="zh-CN" altLang="zh-CN" dirty="0">
                <a:latin typeface="华文新魏"/>
                <a:cs typeface="华文新魏"/>
              </a:rPr>
              <a:t>的进程的</a:t>
            </a:r>
            <a:r>
              <a:rPr kumimoji="1" lang="en-US" altLang="zh-CN" dirty="0">
                <a:solidFill>
                  <a:srgbClr val="0000FF"/>
                </a:solidFill>
                <a:latin typeface="华文新魏"/>
                <a:cs typeface="华文新魏"/>
              </a:rPr>
              <a:t>next</a:t>
            </a:r>
            <a:r>
              <a:rPr kumimoji="1" lang="zh-CN" altLang="en-US" dirty="0">
                <a:latin typeface="华文新魏"/>
                <a:cs typeface="华文新魏"/>
              </a:rPr>
              <a:t>和</a:t>
            </a:r>
            <a:r>
              <a:rPr kumimoji="1" lang="en-US" altLang="zh-CN" dirty="0">
                <a:solidFill>
                  <a:srgbClr val="0000FF"/>
                </a:solidFill>
                <a:latin typeface="华文新魏"/>
                <a:cs typeface="华文新魏"/>
              </a:rPr>
              <a:t>next-count</a:t>
            </a:r>
          </a:p>
          <a:p>
            <a:pPr lvl="1"/>
            <a:r>
              <a:rPr kumimoji="1" lang="zh-CN" altLang="en-US" dirty="0"/>
              <a:t>对</a:t>
            </a:r>
            <a:r>
              <a:rPr kumimoji="1" lang="zh-CN" altLang="en-US" dirty="0">
                <a:solidFill>
                  <a:srgbClr val="FF0000"/>
                </a:solidFill>
              </a:rPr>
              <a:t>每个管程</a:t>
            </a:r>
            <a:r>
              <a:rPr kumimoji="1" lang="zh-CN" altLang="en-US" dirty="0"/>
              <a:t>引</a:t>
            </a:r>
            <a:r>
              <a:rPr kumimoji="1" lang="zh-CN" altLang="en-US" dirty="0">
                <a:solidFill>
                  <a:srgbClr val="FF0000"/>
                </a:solidFill>
              </a:rPr>
              <a:t>入信号量</a:t>
            </a:r>
            <a:r>
              <a:rPr kumimoji="1" lang="en-US" altLang="zh-CN" dirty="0">
                <a:solidFill>
                  <a:srgbClr val="FF0000"/>
                </a:solidFill>
              </a:rPr>
              <a:t>next</a:t>
            </a:r>
            <a:r>
              <a:rPr kumimoji="1" lang="zh-CN" altLang="en-US" dirty="0"/>
              <a:t>（初值为</a:t>
            </a:r>
            <a:r>
              <a:rPr kumimoji="1" lang="en-US" altLang="zh-CN" dirty="0"/>
              <a:t>0</a:t>
            </a:r>
            <a:r>
              <a:rPr kumimoji="1" lang="zh-CN" altLang="en-US" dirty="0"/>
              <a:t>）</a:t>
            </a:r>
            <a:endParaRPr kumimoji="1" lang="en-US" altLang="zh-CN" dirty="0"/>
          </a:p>
          <a:p>
            <a:pPr lvl="2"/>
            <a:r>
              <a:rPr kumimoji="1" lang="zh-CN" altLang="en-US" dirty="0">
                <a:latin typeface="华文新魏"/>
                <a:ea typeface="华文新魏"/>
                <a:cs typeface="华文新魏"/>
              </a:rPr>
              <a:t>发出</a:t>
            </a:r>
            <a:r>
              <a:rPr kumimoji="1" lang="en-US" altLang="zh-CN" dirty="0">
                <a:solidFill>
                  <a:srgbClr val="0000FF"/>
                </a:solidFill>
                <a:latin typeface="华文新魏"/>
                <a:ea typeface="华文新魏"/>
                <a:cs typeface="华文新魏"/>
              </a:rPr>
              <a:t>signal</a:t>
            </a:r>
            <a:r>
              <a:rPr kumimoji="1" lang="zh-CN" altLang="en-US" dirty="0">
                <a:solidFill>
                  <a:srgbClr val="0000FF"/>
                </a:solidFill>
                <a:latin typeface="华文新魏"/>
                <a:ea typeface="华文新魏"/>
                <a:cs typeface="华文新魏"/>
              </a:rPr>
              <a:t>（）操作</a:t>
            </a:r>
            <a:r>
              <a:rPr kumimoji="1" lang="zh-CN" altLang="en-US" dirty="0">
                <a:latin typeface="华文新魏"/>
                <a:ea typeface="华文新魏"/>
                <a:cs typeface="华文新魏"/>
              </a:rPr>
              <a:t>的进程应该</a:t>
            </a:r>
            <a:r>
              <a:rPr kumimoji="1" lang="zh-CN" altLang="en-US" dirty="0">
                <a:solidFill>
                  <a:srgbClr val="0000FF"/>
                </a:solidFill>
                <a:latin typeface="华文新魏"/>
                <a:ea typeface="华文新魏"/>
                <a:cs typeface="华文新魏"/>
              </a:rPr>
              <a:t>用</a:t>
            </a:r>
            <a:r>
              <a:rPr kumimoji="1" lang="en-US" altLang="zh-CN" dirty="0">
                <a:solidFill>
                  <a:srgbClr val="0000FF"/>
                </a:solidFill>
                <a:latin typeface="华文新魏"/>
                <a:ea typeface="华文新魏"/>
                <a:cs typeface="华文新魏"/>
              </a:rPr>
              <a:t>P(next)</a:t>
            </a:r>
            <a:r>
              <a:rPr kumimoji="1" lang="zh-CN" altLang="en-US" dirty="0">
                <a:solidFill>
                  <a:srgbClr val="0000FF"/>
                </a:solidFill>
                <a:latin typeface="华文新魏"/>
                <a:ea typeface="华文新魏"/>
                <a:cs typeface="华文新魏"/>
              </a:rPr>
              <a:t>挂起自己</a:t>
            </a:r>
            <a:r>
              <a:rPr kumimoji="1" lang="zh-CN" altLang="en-US" dirty="0">
                <a:latin typeface="华文新魏"/>
                <a:ea typeface="华文新魏"/>
                <a:cs typeface="华文新魏"/>
              </a:rPr>
              <a:t>，直到被释放进程退出管程或产生其他等待条件</a:t>
            </a:r>
          </a:p>
          <a:p>
            <a:pPr lvl="2"/>
            <a:r>
              <a:rPr kumimoji="1" lang="zh-CN" altLang="en-US" dirty="0">
                <a:latin typeface="华文新魏"/>
                <a:ea typeface="华文新魏"/>
                <a:cs typeface="华文新魏"/>
              </a:rPr>
              <a:t>进程在</a:t>
            </a:r>
            <a:r>
              <a:rPr kumimoji="1" lang="zh-CN" altLang="en-US" dirty="0">
                <a:solidFill>
                  <a:srgbClr val="0000FF"/>
                </a:solidFill>
                <a:latin typeface="华文新魏"/>
                <a:ea typeface="华文新魏"/>
                <a:cs typeface="华文新魏"/>
              </a:rPr>
              <a:t>退出管程</a:t>
            </a:r>
            <a:r>
              <a:rPr kumimoji="1" lang="zh-CN" altLang="en-US" dirty="0">
                <a:latin typeface="华文新魏"/>
                <a:ea typeface="华文新魏"/>
                <a:cs typeface="华文新魏"/>
              </a:rPr>
              <a:t>的过程前，须检查</a:t>
            </a:r>
            <a:r>
              <a:rPr kumimoji="1" lang="zh-CN" altLang="en-US" dirty="0">
                <a:solidFill>
                  <a:srgbClr val="0000FF"/>
                </a:solidFill>
                <a:latin typeface="华文新魏"/>
                <a:ea typeface="华文新魏"/>
                <a:cs typeface="华文新魏"/>
              </a:rPr>
              <a:t>是否有</a:t>
            </a:r>
            <a:r>
              <a:rPr kumimoji="1" lang="zh-CN" altLang="en-US" dirty="0">
                <a:latin typeface="华文新魏"/>
                <a:ea typeface="华文新魏"/>
                <a:cs typeface="华文新魏"/>
              </a:rPr>
              <a:t>别的进程在信号量</a:t>
            </a:r>
            <a:r>
              <a:rPr kumimoji="1" lang="en-US" altLang="zh-CN" dirty="0">
                <a:solidFill>
                  <a:srgbClr val="0000FF"/>
                </a:solidFill>
                <a:latin typeface="华文新魏"/>
                <a:ea typeface="华文新魏"/>
                <a:cs typeface="华文新魏"/>
              </a:rPr>
              <a:t>next</a:t>
            </a:r>
            <a:r>
              <a:rPr kumimoji="1" lang="zh-CN" altLang="en-US" dirty="0">
                <a:solidFill>
                  <a:srgbClr val="0000FF"/>
                </a:solidFill>
                <a:latin typeface="华文新魏"/>
                <a:ea typeface="华文新魏"/>
                <a:cs typeface="华文新魏"/>
              </a:rPr>
              <a:t>上等待</a:t>
            </a:r>
            <a:r>
              <a:rPr kumimoji="1" lang="zh-CN" altLang="en-US" dirty="0">
                <a:latin typeface="华文新魏"/>
                <a:ea typeface="华文新魏"/>
                <a:cs typeface="华文新魏"/>
              </a:rPr>
              <a:t>，若有，则用</a:t>
            </a:r>
            <a:r>
              <a:rPr kumimoji="1" lang="en-US" altLang="zh-CN" dirty="0">
                <a:solidFill>
                  <a:srgbClr val="0000FF"/>
                </a:solidFill>
                <a:latin typeface="华文新魏"/>
                <a:ea typeface="华文新魏"/>
                <a:cs typeface="华文新魏"/>
              </a:rPr>
              <a:t>V(next)</a:t>
            </a:r>
            <a:r>
              <a:rPr kumimoji="1" lang="zh-CN" altLang="en-US" dirty="0">
                <a:latin typeface="华文新魏"/>
                <a:ea typeface="华文新魏"/>
                <a:cs typeface="华文新魏"/>
              </a:rPr>
              <a:t>唤醒它</a:t>
            </a:r>
            <a:endParaRPr kumimoji="1" lang="en-US" altLang="zh-CN" dirty="0">
              <a:latin typeface="华文新魏"/>
              <a:ea typeface="华文新魏"/>
              <a:cs typeface="华文新魏"/>
            </a:endParaRPr>
          </a:p>
          <a:p>
            <a:pPr lvl="1"/>
            <a:r>
              <a:rPr kumimoji="1" lang="en-US" altLang="zh-CN" dirty="0"/>
              <a:t>next-count</a:t>
            </a:r>
            <a:r>
              <a:rPr kumimoji="1" lang="zh-CN" altLang="en-US" dirty="0"/>
              <a:t>（初值为</a:t>
            </a:r>
            <a:r>
              <a:rPr kumimoji="1" lang="en-US" altLang="zh-CN" dirty="0"/>
              <a:t>0</a:t>
            </a:r>
            <a:r>
              <a:rPr kumimoji="1" lang="zh-CN" altLang="en-US" dirty="0"/>
              <a:t>），用来记录在</a:t>
            </a:r>
            <a:r>
              <a:rPr kumimoji="1" lang="en-US" altLang="zh-CN" dirty="0"/>
              <a:t>next</a:t>
            </a:r>
            <a:r>
              <a:rPr kumimoji="1" lang="zh-CN" altLang="en-US" dirty="0"/>
              <a:t>上等待的进程个数</a:t>
            </a:r>
          </a:p>
        </p:txBody>
      </p:sp>
      <p:sp>
        <p:nvSpPr>
          <p:cNvPr id="5" name="矩形 4">
            <a:extLst>
              <a:ext uri="{FF2B5EF4-FFF2-40B4-BE49-F238E27FC236}">
                <a16:creationId xmlns:a16="http://schemas.microsoft.com/office/drawing/2014/main" id="{DCF6CF4C-6BA8-7F48-984A-8C9AFC179B93}"/>
              </a:ext>
            </a:extLst>
          </p:cNvPr>
          <p:cNvSpPr/>
          <p:nvPr/>
        </p:nvSpPr>
        <p:spPr>
          <a:xfrm>
            <a:off x="467544" y="4365104"/>
            <a:ext cx="8065269" cy="2308324"/>
          </a:xfrm>
          <a:prstGeom prst="rect">
            <a:avLst/>
          </a:prstGeom>
        </p:spPr>
        <p:txBody>
          <a:bodyPr wrap="square">
            <a:spAutoFit/>
          </a:bodyPr>
          <a:lstStyle/>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void </a:t>
            </a:r>
            <a:r>
              <a:rPr lang="en-US" altLang="zh-CN" b="1" dirty="0">
                <a:solidFill>
                  <a:srgbClr val="0000FF"/>
                </a:solidFill>
                <a:latin typeface="STXinwei" panose="02010800040101010101" pitchFamily="2" charset="-122"/>
                <a:ea typeface="STXinwei" panose="02010800040101010101" pitchFamily="2" charset="-122"/>
                <a:cs typeface="华文新魏"/>
              </a:rPr>
              <a:t>signal</a:t>
            </a:r>
            <a:r>
              <a:rPr lang="en-US" altLang="zh-CN" b="1" dirty="0">
                <a:latin typeface="STXinwei" panose="02010800040101010101" pitchFamily="2" charset="-122"/>
                <a:ea typeface="STXinwei" panose="02010800040101010101" pitchFamily="2" charset="-122"/>
                <a:cs typeface="华文新魏"/>
              </a:rPr>
              <a:t>(semaphore </a:t>
            </a:r>
            <a:r>
              <a:rPr lang="en-US" altLang="zh-CN" b="1" dirty="0">
                <a:solidFill>
                  <a:srgbClr val="FF0000"/>
                </a:solidFill>
                <a:latin typeface="STXinwei" panose="02010800040101010101" pitchFamily="2" charset="-122"/>
                <a:ea typeface="STXinwei" panose="02010800040101010101" pitchFamily="2" charset="-122"/>
                <a:cs typeface="华文新魏"/>
              </a:rPr>
              <a:t>&amp;</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int</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&amp;</a:t>
            </a:r>
            <a:r>
              <a:rPr lang="en-US" altLang="zh-CN" b="1" dirty="0" err="1">
                <a:solidFill>
                  <a:srgbClr val="FF0000"/>
                </a:solidFill>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InterfaceModule</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008000"/>
                </a:solidFill>
                <a:latin typeface="STXinwei" panose="02010800040101010101" pitchFamily="2" charset="-122"/>
                <a:ea typeface="STXinwei" panose="02010800040101010101" pitchFamily="2" charset="-122"/>
                <a:cs typeface="华文新魏"/>
              </a:rPr>
              <a:t>&amp;IM</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if(</a:t>
            </a:r>
            <a:r>
              <a:rPr lang="en-US" altLang="zh-CN" b="1" dirty="0" err="1">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&gt;0) {／*</a:t>
            </a:r>
            <a:r>
              <a:rPr lang="en-US" altLang="zh-CN" b="1" dirty="0" err="1">
                <a:latin typeface="STXinwei" panose="02010800040101010101" pitchFamily="2" charset="-122"/>
                <a:ea typeface="STXinwei" panose="02010800040101010101" pitchFamily="2" charset="-122"/>
                <a:cs typeface="华文新魏"/>
              </a:rPr>
              <a:t>判断是否有等待资源的进程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zh-CN"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.next_count</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a:t>
            </a:r>
            <a:r>
              <a:rPr lang="en-US" altLang="zh-CN" b="1" dirty="0" err="1">
                <a:latin typeface="STXinwei" panose="02010800040101010101" pitchFamily="2" charset="-122"/>
                <a:ea typeface="STXinwei" panose="02010800040101010101" pitchFamily="2" charset="-122"/>
                <a:cs typeface="华文新魏"/>
              </a:rPr>
              <a:t>发出signal</a:t>
            </a:r>
            <a:r>
              <a:rPr lang="en-US" altLang="zh-CN" b="1" dirty="0">
                <a:latin typeface="STXinwei" panose="02010800040101010101" pitchFamily="2" charset="-122"/>
                <a:ea typeface="STXinwei" panose="02010800040101010101" pitchFamily="2" charset="-122"/>
                <a:cs typeface="华文新魏"/>
              </a:rPr>
              <a:t>()操作的进程数加１*/</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   V(</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solidFill>
                  <a:srgbClr val="FF0000"/>
                </a:solidFill>
                <a:latin typeface="STXinwei" panose="02010800040101010101" pitchFamily="2" charset="-122"/>
                <a:ea typeface="STXinwei" panose="02010800040101010101" pitchFamily="2" charset="-122"/>
                <a:cs typeface="华文新魏"/>
              </a:rPr>
              <a:t>); </a:t>
            </a:r>
            <a:r>
              <a:rPr lang="zh-CN" altLang="zh-CN" b="1" dirty="0">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释放一个等待资源的进程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P(</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a:t>
            </a:r>
            <a:r>
              <a:rPr lang="en-US" altLang="zh-CN"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发出signal</a:t>
            </a:r>
            <a:r>
              <a:rPr lang="en-US" altLang="zh-CN" b="1" dirty="0">
                <a:latin typeface="STXinwei" panose="02010800040101010101" pitchFamily="2" charset="-122"/>
                <a:ea typeface="STXinwei" panose="02010800040101010101" pitchFamily="2" charset="-122"/>
                <a:cs typeface="华文新魏"/>
              </a:rPr>
              <a:t>()</a:t>
            </a:r>
            <a:r>
              <a:rPr lang="en-US" altLang="zh-CN" b="1" dirty="0" err="1">
                <a:latin typeface="STXinwei" panose="02010800040101010101" pitchFamily="2" charset="-122"/>
                <a:ea typeface="STXinwei" panose="02010800040101010101" pitchFamily="2" charset="-122"/>
                <a:cs typeface="华文新魏"/>
              </a:rPr>
              <a:t>操作的进程阻塞自己</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a:t>
            </a:r>
          </a:p>
        </p:txBody>
      </p:sp>
    </p:spTree>
    <p:extLst>
      <p:ext uri="{BB962C8B-B14F-4D97-AF65-F5344CB8AC3E}">
        <p14:creationId xmlns:p14="http://schemas.microsoft.com/office/powerpoint/2010/main" val="2501473059"/>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103</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solidFill>
                  <a:srgbClr val="FF0000"/>
                </a:solidFill>
              </a:rPr>
              <a:t>挂起</a:t>
            </a:r>
            <a:r>
              <a:rPr kumimoji="1" lang="zh-CN" altLang="zh-CN" dirty="0">
                <a:latin typeface="华文新魏"/>
                <a:cs typeface="华文新魏"/>
              </a:rPr>
              <a:t>发出</a:t>
            </a:r>
            <a:r>
              <a:rPr kumimoji="1" lang="en-US" altLang="zh-CN" dirty="0">
                <a:solidFill>
                  <a:srgbClr val="0000FF"/>
                </a:solidFill>
                <a:latin typeface="华文新魏"/>
                <a:cs typeface="华文新魏"/>
              </a:rPr>
              <a:t>wait()</a:t>
            </a:r>
            <a:r>
              <a:rPr kumimoji="1" lang="zh-CN" altLang="zh-CN" dirty="0">
                <a:latin typeface="华文新魏"/>
                <a:cs typeface="华文新魏"/>
              </a:rPr>
              <a:t>操作</a:t>
            </a:r>
            <a:r>
              <a:rPr lang="zh-CN" altLang="zh-CN" dirty="0"/>
              <a:t>的进程的信号量</a:t>
            </a:r>
            <a:r>
              <a:rPr kumimoji="1" lang="en-US" altLang="zh-CN" dirty="0">
                <a:solidFill>
                  <a:srgbClr val="0000FF"/>
                </a:solidFill>
                <a:latin typeface="华文新魏"/>
                <a:cs typeface="华文新魏"/>
              </a:rPr>
              <a:t>x-</a:t>
            </a:r>
            <a:r>
              <a:rPr kumimoji="1" lang="en-US" altLang="zh-CN" dirty="0" err="1">
                <a:solidFill>
                  <a:srgbClr val="0000FF"/>
                </a:solidFill>
                <a:latin typeface="华文新魏"/>
                <a:cs typeface="华文新魏"/>
              </a:rPr>
              <a:t>sem</a:t>
            </a:r>
            <a:r>
              <a:rPr kumimoji="1" lang="zh-CN" altLang="en-US" dirty="0">
                <a:latin typeface="华文新魏"/>
                <a:cs typeface="华文新魏"/>
              </a:rPr>
              <a:t>和</a:t>
            </a:r>
            <a:r>
              <a:rPr kumimoji="1" lang="en-US" altLang="zh-CN" dirty="0">
                <a:solidFill>
                  <a:srgbClr val="0000FF"/>
                </a:solidFill>
                <a:latin typeface="华文新魏"/>
                <a:cs typeface="华文新魏"/>
              </a:rPr>
              <a:t>x-count</a:t>
            </a:r>
          </a:p>
          <a:p>
            <a:pPr lvl="1"/>
            <a:r>
              <a:rPr kumimoji="1" lang="zh-CN" altLang="en-US" dirty="0"/>
              <a:t>引入信号量</a:t>
            </a:r>
            <a:r>
              <a:rPr kumimoji="1" lang="en-US" altLang="zh-CN" dirty="0"/>
              <a:t>x-</a:t>
            </a:r>
            <a:r>
              <a:rPr kumimoji="1" lang="en-US" altLang="zh-CN" dirty="0" err="1"/>
              <a:t>sem</a:t>
            </a:r>
            <a:r>
              <a:rPr kumimoji="1" lang="zh-CN" altLang="en-US" dirty="0"/>
              <a:t>（初值为</a:t>
            </a:r>
            <a:r>
              <a:rPr kumimoji="1" lang="en-US" altLang="zh-CN" dirty="0"/>
              <a:t>0</a:t>
            </a:r>
            <a:r>
              <a:rPr kumimoji="1" lang="zh-CN" altLang="en-US" dirty="0"/>
              <a:t>），申请资源得不到满足时，执行</a:t>
            </a:r>
            <a:r>
              <a:rPr kumimoji="1" lang="en-US" altLang="zh-CN" dirty="0">
                <a:solidFill>
                  <a:srgbClr val="0000FF"/>
                </a:solidFill>
              </a:rPr>
              <a:t>P(x-</a:t>
            </a:r>
            <a:r>
              <a:rPr kumimoji="1" lang="en-US" altLang="zh-CN" dirty="0" err="1">
                <a:solidFill>
                  <a:srgbClr val="0000FF"/>
                </a:solidFill>
              </a:rPr>
              <a:t>sem</a:t>
            </a:r>
            <a:r>
              <a:rPr kumimoji="1" lang="en-US" altLang="zh-CN" dirty="0"/>
              <a:t>)</a:t>
            </a:r>
            <a:r>
              <a:rPr kumimoji="1" lang="zh-CN" altLang="en-US" dirty="0"/>
              <a:t>挂起</a:t>
            </a:r>
            <a:endParaRPr kumimoji="1" lang="en-US" altLang="zh-CN" dirty="0"/>
          </a:p>
          <a:p>
            <a:pPr lvl="1"/>
            <a:r>
              <a:rPr kumimoji="1" lang="zh-CN" altLang="en-US" dirty="0"/>
              <a:t>由于释放资源时，需要知道是否有别的进程在等待资源，用计数器</a:t>
            </a:r>
            <a:r>
              <a:rPr kumimoji="1" lang="en-US" altLang="zh-CN" dirty="0"/>
              <a:t>x-count</a:t>
            </a:r>
            <a:r>
              <a:rPr kumimoji="1" lang="zh-CN" altLang="en-US" dirty="0"/>
              <a:t>（初值为</a:t>
            </a:r>
            <a:r>
              <a:rPr kumimoji="1" lang="en-US" altLang="zh-CN" dirty="0"/>
              <a:t>0</a:t>
            </a:r>
            <a:r>
              <a:rPr kumimoji="1" lang="zh-CN" altLang="en-US" dirty="0"/>
              <a:t>）记录等待资源的进程数</a:t>
            </a:r>
          </a:p>
          <a:p>
            <a:pPr lvl="1"/>
            <a:r>
              <a:rPr kumimoji="1" lang="zh-CN" altLang="en-US" dirty="0"/>
              <a:t>执行</a:t>
            </a:r>
            <a:r>
              <a:rPr kumimoji="1" lang="en-US" altLang="zh-CN" dirty="0">
                <a:solidFill>
                  <a:srgbClr val="0000FF"/>
                </a:solidFill>
              </a:rPr>
              <a:t>signal()</a:t>
            </a:r>
            <a:r>
              <a:rPr kumimoji="1" lang="zh-CN" altLang="en-US" dirty="0">
                <a:solidFill>
                  <a:srgbClr val="0000FF"/>
                </a:solidFill>
              </a:rPr>
              <a:t>操作</a:t>
            </a:r>
            <a:r>
              <a:rPr kumimoji="1" lang="zh-CN" altLang="en-US" dirty="0"/>
              <a:t>时，应让等待资源的诸进程中的某个进程立即恢复运行，而不让其他进程抢先进入管程，这可以用</a:t>
            </a:r>
            <a:r>
              <a:rPr kumimoji="1" lang="en-US" altLang="zh-CN" dirty="0">
                <a:solidFill>
                  <a:srgbClr val="0000FF"/>
                </a:solidFill>
              </a:rPr>
              <a:t>V(x-</a:t>
            </a:r>
            <a:r>
              <a:rPr kumimoji="1" lang="en-US" altLang="zh-CN" dirty="0" err="1">
                <a:solidFill>
                  <a:srgbClr val="0000FF"/>
                </a:solidFill>
              </a:rPr>
              <a:t>sem</a:t>
            </a:r>
            <a:r>
              <a:rPr kumimoji="1" lang="en-US" altLang="zh-CN" dirty="0">
                <a:solidFill>
                  <a:srgbClr val="0000FF"/>
                </a:solidFill>
              </a:rPr>
              <a:t>)</a:t>
            </a:r>
            <a:r>
              <a:rPr kumimoji="1" lang="zh-CN" altLang="en-US" dirty="0"/>
              <a:t>来实现</a:t>
            </a: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670820" y="4221088"/>
            <a:ext cx="7933628" cy="2585323"/>
          </a:xfrm>
          <a:prstGeom prst="rect">
            <a:avLst/>
          </a:prstGeom>
        </p:spPr>
        <p:txBody>
          <a:bodyPr wrap="square">
            <a:spAutoFit/>
          </a:bodyPr>
          <a:lstStyle/>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void </a:t>
            </a:r>
            <a:r>
              <a:rPr lang="en-US" altLang="zh-CN" b="1" dirty="0">
                <a:solidFill>
                  <a:srgbClr val="0000FF"/>
                </a:solidFill>
                <a:latin typeface="STXinwei" panose="02010800040101010101" pitchFamily="2" charset="-122"/>
                <a:ea typeface="STXinwei" panose="02010800040101010101" pitchFamily="2" charset="-122"/>
                <a:cs typeface="华文新魏"/>
              </a:rPr>
              <a:t>wait</a:t>
            </a:r>
            <a:r>
              <a:rPr lang="en-US" altLang="zh-CN" b="1" dirty="0">
                <a:latin typeface="STXinwei" panose="02010800040101010101" pitchFamily="2" charset="-122"/>
                <a:ea typeface="STXinwei" panose="02010800040101010101" pitchFamily="2" charset="-122"/>
                <a:cs typeface="华文新魏"/>
              </a:rPr>
              <a:t>(semaphore &amp;</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int</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&amp;</a:t>
            </a:r>
            <a:r>
              <a:rPr lang="en-US" altLang="zh-CN" b="1" dirty="0" err="1">
                <a:solidFill>
                  <a:srgbClr val="FF0000"/>
                </a:solidFill>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a:t>
            </a:r>
            <a:r>
              <a:rPr lang="zh-CN" altLang="en-US"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InterfaceModule</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008000"/>
                </a:solidFill>
                <a:latin typeface="STXinwei" panose="02010800040101010101" pitchFamily="2" charset="-122"/>
                <a:ea typeface="STXinwei" panose="02010800040101010101" pitchFamily="2" charset="-122"/>
                <a:cs typeface="华文新魏"/>
              </a:rPr>
              <a:t>&amp;IM</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x_count</a:t>
            </a:r>
            <a:r>
              <a:rPr lang="en-US" altLang="zh-CN" b="1" dirty="0">
                <a:latin typeface="STXinwei" panose="02010800040101010101" pitchFamily="2" charset="-122"/>
                <a:ea typeface="STXinwei" panose="02010800040101010101" pitchFamily="2" charset="-122"/>
                <a:cs typeface="华文新魏"/>
              </a:rPr>
              <a:t>++; ／*等待资源的进程数加１，x_count初始化为０*/</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if(</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.next_count</a:t>
            </a:r>
            <a:r>
              <a:rPr lang="en-US" altLang="zh-CN" b="1" dirty="0">
                <a:latin typeface="STXinwei" panose="02010800040101010101" pitchFamily="2" charset="-122"/>
                <a:ea typeface="STXinwei" panose="02010800040101010101" pitchFamily="2" charset="-122"/>
                <a:cs typeface="华文新魏"/>
              </a:rPr>
              <a:t>&gt;0) {／*</a:t>
            </a:r>
            <a:r>
              <a:rPr lang="en-US" altLang="zh-CN" b="1" dirty="0" err="1">
                <a:latin typeface="STXinwei" panose="02010800040101010101" pitchFamily="2" charset="-122"/>
                <a:ea typeface="STXinwei" panose="02010800040101010101" pitchFamily="2" charset="-122"/>
                <a:cs typeface="华文新魏"/>
              </a:rPr>
              <a:t>判断有否发出signal</a:t>
            </a:r>
            <a:r>
              <a:rPr lang="en-US" altLang="zh-CN" b="1" dirty="0">
                <a:latin typeface="STXinwei" panose="02010800040101010101" pitchFamily="2" charset="-122"/>
                <a:ea typeface="STXinwei" panose="02010800040101010101" pitchFamily="2" charset="-122"/>
                <a:cs typeface="华文新魏"/>
              </a:rPr>
              <a:t>()</a:t>
            </a:r>
            <a:r>
              <a:rPr lang="en-US" altLang="zh-CN" b="1" dirty="0" err="1">
                <a:latin typeface="STXinwei" panose="02010800040101010101" pitchFamily="2" charset="-122"/>
                <a:ea typeface="STXinwei" panose="02010800040101010101" pitchFamily="2" charset="-122"/>
                <a:cs typeface="华文新魏"/>
              </a:rPr>
              <a:t>操作的进程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a:t>
            </a:r>
            <a:r>
              <a:rPr lang="en-US" altLang="zh-CN" b="1" dirty="0">
                <a:latin typeface="STXinwei" panose="02010800040101010101" pitchFamily="2" charset="-122"/>
                <a:ea typeface="STXinwei" panose="02010800040101010101" pitchFamily="2" charset="-122"/>
                <a:cs typeface="华文新魏"/>
              </a:rPr>
              <a:t> count--;</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V(</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.next</a:t>
            </a:r>
            <a:r>
              <a:rPr lang="en-US" altLang="zh-CN" b="1" dirty="0">
                <a:latin typeface="STXinwei" panose="02010800040101010101" pitchFamily="2" charset="-122"/>
                <a:ea typeface="STXinwei" panose="02010800040101010101" pitchFamily="2" charset="-122"/>
                <a:cs typeface="华文新魏"/>
              </a:rPr>
              <a:t>); </a:t>
            </a:r>
            <a:r>
              <a:rPr lang="zh-CN" altLang="zh-CN" b="1" dirty="0">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若有就释放一个</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 else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V(</a:t>
            </a:r>
            <a:r>
              <a:rPr lang="en-US" altLang="zh-CN" b="1" dirty="0" err="1">
                <a:solidFill>
                  <a:srgbClr val="008000"/>
                </a:solidFill>
                <a:latin typeface="STXinwei" panose="02010800040101010101" pitchFamily="2" charset="-122"/>
                <a:ea typeface="STXinwei" panose="02010800040101010101" pitchFamily="2" charset="-122"/>
                <a:cs typeface="华文新魏"/>
              </a:rPr>
              <a:t>IM</a:t>
            </a:r>
            <a:r>
              <a:rPr lang="en-US" altLang="zh-CN" b="1" dirty="0" err="1">
                <a:latin typeface="STXinwei" panose="02010800040101010101" pitchFamily="2" charset="-122"/>
                <a:ea typeface="STXinwei" panose="02010800040101010101" pitchFamily="2" charset="-122"/>
                <a:cs typeface="华文新魏"/>
              </a:rPr>
              <a:t>.mutex</a:t>
            </a:r>
            <a:r>
              <a:rPr lang="en-US" altLang="zh-CN" b="1"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否则开放管程</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endParaRPr lang="en-US" altLang="zh-CN" b="1" dirty="0">
              <a:latin typeface="STXinwei" panose="02010800040101010101" pitchFamily="2" charset="-122"/>
              <a:ea typeface="STXinwei" panose="02010800040101010101" pitchFamily="2" charset="-122"/>
              <a:cs typeface="华文新魏"/>
            </a:endParaRP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 </a:t>
            </a:r>
            <a:r>
              <a:rPr lang="zh-CN" altLang="en-US"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r>
              <a:rPr lang="en-US" altLang="zh-CN" b="1" dirty="0">
                <a:solidFill>
                  <a:srgbClr val="FF0000"/>
                </a:solidFill>
                <a:latin typeface="STXinwei" panose="02010800040101010101" pitchFamily="2" charset="-122"/>
                <a:ea typeface="STXinwei" panose="02010800040101010101" pitchFamily="2" charset="-122"/>
                <a:cs typeface="华文新魏"/>
              </a:rPr>
              <a:t>P(</a:t>
            </a:r>
            <a:r>
              <a:rPr lang="en-US" altLang="zh-CN" b="1" dirty="0" err="1">
                <a:solidFill>
                  <a:srgbClr val="FF0000"/>
                </a:solidFill>
                <a:latin typeface="STXinwei" panose="02010800040101010101" pitchFamily="2" charset="-122"/>
                <a:ea typeface="STXinwei" panose="02010800040101010101" pitchFamily="2" charset="-122"/>
                <a:cs typeface="华文新魏"/>
              </a:rPr>
              <a:t>x_sem</a:t>
            </a:r>
            <a:r>
              <a:rPr lang="en-US" altLang="zh-CN" b="1" dirty="0">
                <a:solidFill>
                  <a:srgbClr val="FF0000"/>
                </a:solidFill>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 </a:t>
            </a:r>
            <a:r>
              <a:rPr lang="zh-CN" altLang="zh-CN" b="1" dirty="0">
                <a:latin typeface="STXinwei" panose="02010800040101010101" pitchFamily="2" charset="-122"/>
                <a:ea typeface="STXinwei" panose="02010800040101010101" pitchFamily="2" charset="-122"/>
                <a:cs typeface="华文新魏"/>
              </a:rPr>
              <a:t>／</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等待资源的进程阻塞自己，</a:t>
            </a:r>
            <a:r>
              <a:rPr lang="en-US" altLang="zh-CN" b="1" dirty="0">
                <a:latin typeface="STXinwei" panose="02010800040101010101" pitchFamily="2" charset="-122"/>
                <a:ea typeface="STXinwei" panose="02010800040101010101" pitchFamily="2" charset="-122"/>
                <a:cs typeface="华文新魏"/>
              </a:rPr>
              <a:t>x</a:t>
            </a:r>
            <a:r>
              <a:rPr lang="en-US" altLang="zh-CN" b="1" u="sng" dirty="0">
                <a:latin typeface="STXinwei" panose="02010800040101010101" pitchFamily="2" charset="-122"/>
                <a:ea typeface="STXinwei" panose="02010800040101010101" pitchFamily="2" charset="-122"/>
                <a:cs typeface="华文新魏"/>
              </a:rPr>
              <a:t> </a:t>
            </a:r>
            <a:r>
              <a:rPr lang="en-US" altLang="zh-CN" b="1" dirty="0" err="1">
                <a:latin typeface="STXinwei" panose="02010800040101010101" pitchFamily="2" charset="-122"/>
                <a:ea typeface="STXinwei" panose="02010800040101010101" pitchFamily="2" charset="-122"/>
                <a:cs typeface="华文新魏"/>
              </a:rPr>
              <a:t>sem</a:t>
            </a:r>
            <a:r>
              <a:rPr lang="zh-CN" altLang="zh-CN" b="1" dirty="0">
                <a:latin typeface="STXinwei" panose="02010800040101010101" pitchFamily="2" charset="-122"/>
                <a:ea typeface="STXinwei" panose="02010800040101010101" pitchFamily="2" charset="-122"/>
                <a:cs typeface="华文新魏"/>
              </a:rPr>
              <a:t>初始化为０</a:t>
            </a:r>
            <a:r>
              <a:rPr lang="en-US" altLang="zh-CN" b="1" dirty="0">
                <a:latin typeface="STXinwei" panose="02010800040101010101" pitchFamily="2" charset="-122"/>
                <a:ea typeface="STXinwei" panose="02010800040101010101" pitchFamily="2" charset="-122"/>
                <a:cs typeface="华文新魏"/>
              </a:rPr>
              <a:t>*/</a:t>
            </a:r>
            <a:r>
              <a:rPr lang="zh-CN" altLang="zh-CN" b="1" dirty="0">
                <a:latin typeface="STXinwei" panose="02010800040101010101" pitchFamily="2" charset="-122"/>
                <a:ea typeface="STXinwei" panose="02010800040101010101" pitchFamily="2" charset="-122"/>
                <a:cs typeface="华文新魏"/>
              </a:rPr>
              <a:t> </a:t>
            </a:r>
            <a:r>
              <a:rPr lang="en-US" altLang="zh-CN" b="1" dirty="0">
                <a:latin typeface="STXinwei" panose="02010800040101010101" pitchFamily="2" charset="-122"/>
                <a:ea typeface="STXinwei" panose="02010800040101010101" pitchFamily="2" charset="-122"/>
                <a:cs typeface="华文新魏"/>
              </a:rPr>
              <a:t> </a:t>
            </a:r>
          </a:p>
          <a:p>
            <a:pPr marL="0" indent="0" algn="l" eaLnBrk="1" hangingPunct="1">
              <a:buNone/>
            </a:pPr>
            <a:r>
              <a:rPr lang="en-US" altLang="zh-CN" b="1" dirty="0">
                <a:latin typeface="STXinwei" panose="02010800040101010101" pitchFamily="2" charset="-122"/>
                <a:ea typeface="STXinwei" panose="02010800040101010101" pitchFamily="2" charset="-122"/>
                <a:cs typeface="华文新魏"/>
              </a:rPr>
              <a:t>}</a:t>
            </a:r>
          </a:p>
        </p:txBody>
      </p:sp>
    </p:spTree>
    <p:extLst>
      <p:ext uri="{BB962C8B-B14F-4D97-AF65-F5344CB8AC3E}">
        <p14:creationId xmlns:p14="http://schemas.microsoft.com/office/powerpoint/2010/main" val="2616585220"/>
      </p:ext>
    </p:extLst>
  </p:cSld>
  <p:clrMapOvr>
    <a:masterClrMapping/>
  </p:clrMapOvr>
  <p:transition spd="slow">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Rectangle 81"/>
          <p:cNvSpPr>
            <a:spLocks noChangeArrowheads="1"/>
          </p:cNvSpPr>
          <p:nvPr/>
        </p:nvSpPr>
        <p:spPr bwMode="auto">
          <a:xfrm>
            <a:off x="5868937" y="2204539"/>
            <a:ext cx="3167559" cy="4103950"/>
          </a:xfrm>
          <a:prstGeom prst="rect">
            <a:avLst/>
          </a:prstGeom>
          <a:solidFill>
            <a:srgbClr val="FFCC99"/>
          </a:solidFill>
          <a:ln w="9525">
            <a:solidFill>
              <a:srgbClr val="FFFFFF"/>
            </a:solidFill>
            <a:miter lim="800000"/>
            <a:headEnd/>
            <a:tailEnd/>
          </a:ln>
        </p:spPr>
        <p:txBody>
          <a:bodyPr/>
          <a:lstStyle/>
          <a:p>
            <a:endParaRPr lang="zh-CN" altLang="en-US">
              <a:latin typeface="STXinwei" panose="02010800040101010101" pitchFamily="2" charset="-122"/>
              <a:ea typeface="STXinwei" panose="02010800040101010101" pitchFamily="2" charset="-122"/>
            </a:endParaRPr>
          </a:p>
        </p:txBody>
      </p:sp>
      <p:sp>
        <p:nvSpPr>
          <p:cNvPr id="6170" name="Rectangle 82"/>
          <p:cNvSpPr>
            <a:spLocks noChangeArrowheads="1"/>
          </p:cNvSpPr>
          <p:nvPr/>
        </p:nvSpPr>
        <p:spPr bwMode="auto">
          <a:xfrm>
            <a:off x="3493194" y="2524100"/>
            <a:ext cx="2349615" cy="3527573"/>
          </a:xfrm>
          <a:prstGeom prst="rect">
            <a:avLst/>
          </a:prstGeom>
          <a:solidFill>
            <a:srgbClr val="9999FF">
              <a:alpha val="49803"/>
            </a:srgbClr>
          </a:solidFill>
          <a:ln w="9525">
            <a:solidFill>
              <a:srgbClr val="000000"/>
            </a:solidFill>
            <a:miter lim="800000"/>
            <a:headEnd/>
            <a:tailEnd/>
          </a:ln>
        </p:spPr>
        <p:txBody>
          <a:bodyPr/>
          <a:lstStyle/>
          <a:p>
            <a:endParaRPr lang="zh-CN" altLang="en-US">
              <a:latin typeface="STXinwei" panose="02010800040101010101" pitchFamily="2" charset="-122"/>
              <a:ea typeface="STXinwei" panose="02010800040101010101" pitchFamily="2" charset="-122"/>
            </a:endParaRPr>
          </a:p>
        </p:txBody>
      </p:sp>
      <p:sp>
        <p:nvSpPr>
          <p:cNvPr id="17510" name="Text Box 102"/>
          <p:cNvSpPr txBox="1">
            <a:spLocks noChangeArrowheads="1"/>
          </p:cNvSpPr>
          <p:nvPr/>
        </p:nvSpPr>
        <p:spPr bwMode="auto">
          <a:xfrm>
            <a:off x="6589477" y="2836365"/>
            <a:ext cx="1807880" cy="304239"/>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ea typeface="STXinwei" panose="02010800040101010101" pitchFamily="2" charset="-122"/>
                <a:cs typeface="Times New Roman" panose="02020603050405020304" pitchFamily="18" charset="0"/>
              </a:rPr>
              <a:t>局部数据</a:t>
            </a:r>
            <a:endParaRPr lang="zh-CN" sz="1500" dirty="0">
              <a:ea typeface="STXinwei" panose="02010800040101010101" pitchFamily="2" charset="-122"/>
              <a:cs typeface="Times New Roman" panose="02020603050405020304" pitchFamily="18" charset="0"/>
            </a:endParaRPr>
          </a:p>
        </p:txBody>
      </p:sp>
      <p:sp>
        <p:nvSpPr>
          <p:cNvPr id="17511" name="Text Box 103"/>
          <p:cNvSpPr txBox="1">
            <a:spLocks noChangeArrowheads="1"/>
          </p:cNvSpPr>
          <p:nvPr/>
        </p:nvSpPr>
        <p:spPr bwMode="auto">
          <a:xfrm>
            <a:off x="6589477" y="3213563"/>
            <a:ext cx="1807880" cy="287459"/>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Times New Roman" panose="02020603050405020304" pitchFamily="18" charset="0"/>
                <a:ea typeface="STXinwei" panose="02010800040101010101" pitchFamily="2" charset="-122"/>
                <a:cs typeface="Times New Roman" panose="02020603050405020304" pitchFamily="18" charset="0"/>
              </a:rPr>
              <a:t>条件变量</a:t>
            </a:r>
            <a:r>
              <a:rPr lang="en-US" altLang="zh-CN" sz="15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endParaRPr lang="zh-CN" altLang="en-US" sz="15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17512" name="Text Box 104"/>
          <p:cNvSpPr txBox="1">
            <a:spLocks noChangeArrowheads="1"/>
          </p:cNvSpPr>
          <p:nvPr/>
        </p:nvSpPr>
        <p:spPr bwMode="auto">
          <a:xfrm>
            <a:off x="6157354" y="3644752"/>
            <a:ext cx="2664086" cy="86383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过程</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1</a:t>
            </a:r>
          </a:p>
          <a:p>
            <a:pPr eaLnBrk="1" hangingPunct="1"/>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if</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 </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r>
              <a:rPr lang="en-US" altLang="zh-CN" sz="1500" b="1"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不满足</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，执行</a:t>
            </a:r>
            <a:r>
              <a:rPr lang="en-US" altLang="zh-CN"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wait()</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p>
          <a:p>
            <a:pPr eaLnBrk="1" hangingPunct="1"/>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过程</a:t>
            </a:r>
            <a:r>
              <a:rPr lang="en-US" alt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1</a:t>
            </a:r>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后续语句；</a:t>
            </a:r>
            <a:endParaRPr 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17513" name="Text Box 105"/>
          <p:cNvSpPr txBox="1">
            <a:spLocks noChangeArrowheads="1"/>
          </p:cNvSpPr>
          <p:nvPr/>
        </p:nvSpPr>
        <p:spPr bwMode="auto">
          <a:xfrm>
            <a:off x="6086004" y="4725276"/>
            <a:ext cx="2664086" cy="1134514"/>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过程</a:t>
            </a:r>
            <a:r>
              <a:rPr lang="zh-CN"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2</a:t>
            </a:r>
            <a:endPar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endParaRPr>
          </a:p>
          <a:p>
            <a:pPr eaLnBrk="1" hangingPunct="1"/>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释放</a:t>
            </a:r>
            <a:r>
              <a:rPr lang="en-US" altLang="zh-CN" sz="1500" b="1"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资源</a:t>
            </a:r>
            <a:r>
              <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执行</a:t>
            </a:r>
            <a:r>
              <a:rPr lang="en-US" altLang="zh-CN"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signal</a:t>
            </a:r>
            <a:r>
              <a:rPr lang="zh-CN" altLang="en-US"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r>
              <a:rPr lang="en-US" altLang="zh-CN" sz="1500" b="1"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r>
              <a:rPr lang="zh-CN" altLang="en-US"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a:t>
            </a:r>
            <a:endParaRPr lang="en-US" alt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endParaRPr>
          </a:p>
          <a:p>
            <a:pPr eaLnBrk="1" hangingPunct="1"/>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过程</a:t>
            </a:r>
            <a:r>
              <a:rPr lang="en-US" alt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2</a:t>
            </a:r>
            <a:r>
              <a:rPr lang="zh-CN" altLang="en-US"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后续语句</a:t>
            </a:r>
            <a:r>
              <a:rPr lang="en-US" altLang="zh-CN" sz="1500" b="1" dirty="0">
                <a:solidFill>
                  <a:srgbClr val="008000"/>
                </a:solidFill>
                <a:latin typeface="Times New Roman" panose="02020603050405020304" pitchFamily="18" charset="0"/>
                <a:ea typeface="STXinwei" panose="02010800040101010101" pitchFamily="2" charset="-122"/>
                <a:cs typeface="Times New Roman" panose="02020603050405020304" pitchFamily="18" charset="0"/>
              </a:rPr>
              <a:t>;</a:t>
            </a:r>
          </a:p>
          <a:p>
            <a:pPr eaLnBrk="1" hangingPunct="1"/>
            <a:endParaRPr lang="zh-CN" sz="1500" b="1"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177" name="Text Box 106"/>
          <p:cNvSpPr txBox="1">
            <a:spLocks noChangeArrowheads="1"/>
          </p:cNvSpPr>
          <p:nvPr/>
        </p:nvSpPr>
        <p:spPr bwMode="auto">
          <a:xfrm>
            <a:off x="8005432" y="6048754"/>
            <a:ext cx="7235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ea typeface="STXinwei" panose="02010800040101010101" pitchFamily="2" charset="-122"/>
                <a:cs typeface="Times New Roman" panose="02020603050405020304" pitchFamily="18" charset="0"/>
              </a:rPr>
              <a:t>出口</a:t>
            </a:r>
          </a:p>
          <a:p>
            <a:pPr eaLnBrk="1" hangingPunct="1"/>
            <a:endParaRPr lang="zh-CN" sz="1800" dirty="0">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179" name="Line 108"/>
          <p:cNvSpPr>
            <a:spLocks noChangeShapeType="1"/>
          </p:cNvSpPr>
          <p:nvPr/>
        </p:nvSpPr>
        <p:spPr bwMode="auto">
          <a:xfrm>
            <a:off x="7643655" y="6048754"/>
            <a:ext cx="0" cy="41951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80" name="Text Box 109"/>
          <p:cNvSpPr txBox="1">
            <a:spLocks noChangeArrowheads="1"/>
          </p:cNvSpPr>
          <p:nvPr/>
        </p:nvSpPr>
        <p:spPr bwMode="auto">
          <a:xfrm>
            <a:off x="8005432" y="2241748"/>
            <a:ext cx="6421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STXinwei" panose="02010800040101010101" pitchFamily="2" charset="-122"/>
                <a:ea typeface="STXinwei" panose="02010800040101010101" pitchFamily="2" charset="-122"/>
              </a:rPr>
              <a:t>入口</a:t>
            </a:r>
          </a:p>
          <a:p>
            <a:pPr eaLnBrk="1" hangingPunct="1"/>
            <a:endParaRPr lang="zh-CN" sz="1800" dirty="0">
              <a:latin typeface="STXinwei" panose="02010800040101010101" pitchFamily="2" charset="-122"/>
              <a:ea typeface="STXinwei" panose="02010800040101010101" pitchFamily="2" charset="-122"/>
            </a:endParaRPr>
          </a:p>
        </p:txBody>
      </p:sp>
      <p:sp>
        <p:nvSpPr>
          <p:cNvPr id="6181" name="Text Box 110"/>
          <p:cNvSpPr txBox="1">
            <a:spLocks noChangeArrowheads="1"/>
          </p:cNvSpPr>
          <p:nvPr/>
        </p:nvSpPr>
        <p:spPr bwMode="auto">
          <a:xfrm>
            <a:off x="6015658" y="2526288"/>
            <a:ext cx="1251145"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STXinwei" panose="02010800040101010101" pitchFamily="2" charset="-122"/>
                <a:ea typeface="STXinwei" panose="02010800040101010101" pitchFamily="2" charset="-122"/>
              </a:rPr>
              <a:t>管程工作区</a:t>
            </a:r>
          </a:p>
          <a:p>
            <a:pPr eaLnBrk="1" hangingPunct="1"/>
            <a:endParaRPr lang="zh-CN" dirty="0">
              <a:latin typeface="STXinwei" panose="02010800040101010101" pitchFamily="2" charset="-122"/>
              <a:ea typeface="STXinwei" panose="02010800040101010101" pitchFamily="2" charset="-122"/>
            </a:endParaRPr>
          </a:p>
        </p:txBody>
      </p:sp>
      <p:grpSp>
        <p:nvGrpSpPr>
          <p:cNvPr id="6182" name="Group 111"/>
          <p:cNvGrpSpPr>
            <a:grpSpLocks/>
          </p:cNvGrpSpPr>
          <p:nvPr/>
        </p:nvGrpSpPr>
        <p:grpSpPr bwMode="auto">
          <a:xfrm>
            <a:off x="7462766" y="1404177"/>
            <a:ext cx="361777" cy="977652"/>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grpSp>
      <p:sp>
        <p:nvSpPr>
          <p:cNvPr id="6183" name="Line 123"/>
          <p:cNvSpPr>
            <a:spLocks noChangeShapeType="1"/>
          </p:cNvSpPr>
          <p:nvPr/>
        </p:nvSpPr>
        <p:spPr bwMode="auto">
          <a:xfrm>
            <a:off x="7643655" y="2381829"/>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84" name="Line 124"/>
          <p:cNvSpPr>
            <a:spLocks noChangeShapeType="1"/>
          </p:cNvSpPr>
          <p:nvPr/>
        </p:nvSpPr>
        <p:spPr bwMode="auto">
          <a:xfrm>
            <a:off x="7643655" y="1124744"/>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8005432" y="1264096"/>
            <a:ext cx="823043" cy="69894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STXinwei" panose="02010800040101010101" pitchFamily="2" charset="-122"/>
                <a:ea typeface="STXinwei" panose="02010800040101010101" pitchFamily="2" charset="-122"/>
              </a:rPr>
              <a:t>等待调用过程的进程队列</a:t>
            </a:r>
          </a:p>
          <a:p>
            <a:pPr eaLnBrk="1" hangingPunct="1"/>
            <a:endParaRPr lang="zh-CN" dirty="0">
              <a:solidFill>
                <a:srgbClr val="FF0000"/>
              </a:solidFill>
              <a:latin typeface="STXinwei" panose="02010800040101010101" pitchFamily="2" charset="-122"/>
              <a:ea typeface="STXinwei" panose="02010800040101010101" pitchFamily="2" charset="-122"/>
            </a:endParaRPr>
          </a:p>
        </p:txBody>
      </p:sp>
      <p:sp>
        <p:nvSpPr>
          <p:cNvPr id="6186" name="Text Box 126"/>
          <p:cNvSpPr txBox="1">
            <a:spLocks noChangeArrowheads="1"/>
          </p:cNvSpPr>
          <p:nvPr/>
        </p:nvSpPr>
        <p:spPr bwMode="auto">
          <a:xfrm>
            <a:off x="3820878" y="2564957"/>
            <a:ext cx="1184820"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管程等待区</a:t>
            </a:r>
          </a:p>
          <a:p>
            <a:pPr eaLnBrk="1" hangingPunct="1"/>
            <a:endParaRPr lang="zh-CN" dirty="0">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187" name="Line 127"/>
          <p:cNvSpPr>
            <a:spLocks noChangeShapeType="1"/>
          </p:cNvSpPr>
          <p:nvPr/>
        </p:nvSpPr>
        <p:spPr bwMode="auto">
          <a:xfrm>
            <a:off x="5834770" y="2521181"/>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88" name="Line 128"/>
          <p:cNvSpPr>
            <a:spLocks noChangeShapeType="1"/>
          </p:cNvSpPr>
          <p:nvPr/>
        </p:nvSpPr>
        <p:spPr bwMode="auto">
          <a:xfrm>
            <a:off x="7824543" y="2521181"/>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89" name="Line 129"/>
          <p:cNvSpPr>
            <a:spLocks noChangeShapeType="1"/>
          </p:cNvSpPr>
          <p:nvPr/>
        </p:nvSpPr>
        <p:spPr bwMode="auto">
          <a:xfrm>
            <a:off x="5834770" y="6048754"/>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90" name="Line 130"/>
          <p:cNvSpPr>
            <a:spLocks noChangeShapeType="1"/>
          </p:cNvSpPr>
          <p:nvPr/>
        </p:nvSpPr>
        <p:spPr bwMode="auto">
          <a:xfrm>
            <a:off x="7824543" y="6048754"/>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91" name="Line 131"/>
          <p:cNvSpPr>
            <a:spLocks noChangeShapeType="1"/>
          </p:cNvSpPr>
          <p:nvPr/>
        </p:nvSpPr>
        <p:spPr bwMode="auto">
          <a:xfrm>
            <a:off x="8909874" y="2521181"/>
            <a:ext cx="0" cy="352757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92" name="Line 132"/>
          <p:cNvSpPr>
            <a:spLocks noChangeShapeType="1"/>
          </p:cNvSpPr>
          <p:nvPr/>
        </p:nvSpPr>
        <p:spPr bwMode="auto">
          <a:xfrm>
            <a:off x="7462766" y="2521181"/>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93" name="Line 133"/>
          <p:cNvSpPr>
            <a:spLocks noChangeShapeType="1"/>
          </p:cNvSpPr>
          <p:nvPr/>
        </p:nvSpPr>
        <p:spPr bwMode="auto">
          <a:xfrm>
            <a:off x="7824543" y="2521181"/>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6194" name="Line 134"/>
          <p:cNvSpPr>
            <a:spLocks noChangeShapeType="1"/>
          </p:cNvSpPr>
          <p:nvPr/>
        </p:nvSpPr>
        <p:spPr bwMode="auto">
          <a:xfrm>
            <a:off x="7462766" y="6048754"/>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195" name="Line 135"/>
          <p:cNvSpPr>
            <a:spLocks noChangeShapeType="1"/>
          </p:cNvSpPr>
          <p:nvPr/>
        </p:nvSpPr>
        <p:spPr bwMode="auto">
          <a:xfrm>
            <a:off x="7824543" y="6048754"/>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nvGrpSpPr>
          <p:cNvPr id="6198" name="Group 138"/>
          <p:cNvGrpSpPr>
            <a:grpSpLocks/>
          </p:cNvGrpSpPr>
          <p:nvPr/>
        </p:nvGrpSpPr>
        <p:grpSpPr bwMode="auto">
          <a:xfrm>
            <a:off x="3594767" y="3942424"/>
            <a:ext cx="1655130" cy="279433"/>
            <a:chOff x="2421" y="8676"/>
            <a:chExt cx="1440" cy="312"/>
          </a:xfrm>
        </p:grpSpPr>
        <p:sp>
          <p:nvSpPr>
            <p:cNvPr id="6205" name="Line 139"/>
            <p:cNvSpPr>
              <a:spLocks noChangeShapeType="1"/>
            </p:cNvSpPr>
            <p:nvPr/>
          </p:nvSpPr>
          <p:spPr bwMode="auto">
            <a:xfrm>
              <a:off x="2421" y="867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6" name="Line 140"/>
            <p:cNvSpPr>
              <a:spLocks noChangeShapeType="1"/>
            </p:cNvSpPr>
            <p:nvPr/>
          </p:nvSpPr>
          <p:spPr bwMode="auto">
            <a:xfrm>
              <a:off x="2421" y="8988"/>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7" name="Line 141"/>
            <p:cNvSpPr>
              <a:spLocks noChangeShapeType="1"/>
            </p:cNvSpPr>
            <p:nvPr/>
          </p:nvSpPr>
          <p:spPr bwMode="auto">
            <a:xfrm>
              <a:off x="38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8" name="Line 142"/>
            <p:cNvSpPr>
              <a:spLocks noChangeShapeType="1"/>
            </p:cNvSpPr>
            <p:nvPr/>
          </p:nvSpPr>
          <p:spPr bwMode="auto">
            <a:xfrm>
              <a:off x="36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9" name="Line 143"/>
            <p:cNvSpPr>
              <a:spLocks noChangeShapeType="1"/>
            </p:cNvSpPr>
            <p:nvPr/>
          </p:nvSpPr>
          <p:spPr bwMode="auto">
            <a:xfrm>
              <a:off x="35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0" name="Line 144"/>
            <p:cNvSpPr>
              <a:spLocks noChangeShapeType="1"/>
            </p:cNvSpPr>
            <p:nvPr/>
          </p:nvSpPr>
          <p:spPr bwMode="auto">
            <a:xfrm>
              <a:off x="332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1" name="Line 145"/>
            <p:cNvSpPr>
              <a:spLocks noChangeShapeType="1"/>
            </p:cNvSpPr>
            <p:nvPr/>
          </p:nvSpPr>
          <p:spPr bwMode="auto">
            <a:xfrm>
              <a:off x="314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2" name="Line 146"/>
            <p:cNvSpPr>
              <a:spLocks noChangeShapeType="1"/>
            </p:cNvSpPr>
            <p:nvPr/>
          </p:nvSpPr>
          <p:spPr bwMode="auto">
            <a:xfrm>
              <a:off x="29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3" name="Line 147"/>
            <p:cNvSpPr>
              <a:spLocks noChangeShapeType="1"/>
            </p:cNvSpPr>
            <p:nvPr/>
          </p:nvSpPr>
          <p:spPr bwMode="auto">
            <a:xfrm>
              <a:off x="27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14" name="Line 148"/>
            <p:cNvSpPr>
              <a:spLocks noChangeShapeType="1"/>
            </p:cNvSpPr>
            <p:nvPr/>
          </p:nvSpPr>
          <p:spPr bwMode="auto">
            <a:xfrm>
              <a:off x="26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sp>
        <p:nvSpPr>
          <p:cNvPr id="6199" name="Text Box 149"/>
          <p:cNvSpPr txBox="1">
            <a:spLocks noChangeArrowheads="1"/>
          </p:cNvSpPr>
          <p:nvPr/>
        </p:nvSpPr>
        <p:spPr bwMode="auto">
          <a:xfrm>
            <a:off x="3687816" y="3048716"/>
            <a:ext cx="1749594" cy="323209"/>
          </a:xfrm>
          <a:prstGeom prst="rect">
            <a:avLst/>
          </a:prstGeom>
          <a:noFill/>
          <a:ln w="12700" cmpd="sng">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condition </a:t>
            </a:r>
            <a:r>
              <a:rPr lang="en-US" alt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endParaRPr 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6200" name="Line 150"/>
          <p:cNvSpPr>
            <a:spLocks noChangeShapeType="1"/>
          </p:cNvSpPr>
          <p:nvPr/>
        </p:nvSpPr>
        <p:spPr bwMode="auto">
          <a:xfrm flipH="1" flipV="1">
            <a:off x="5221759" y="4077398"/>
            <a:ext cx="1058198" cy="0"/>
          </a:xfrm>
          <a:prstGeom prst="line">
            <a:avLst/>
          </a:prstGeom>
          <a:noFill/>
          <a:ln w="9525">
            <a:solidFill>
              <a:srgbClr val="000000"/>
            </a:solidFill>
            <a:round/>
            <a:headEnd type="none"/>
            <a:tailEnd type="triangle"/>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1" name="Line 151"/>
          <p:cNvSpPr>
            <a:spLocks noChangeShapeType="1"/>
          </p:cNvSpPr>
          <p:nvPr/>
        </p:nvSpPr>
        <p:spPr bwMode="auto">
          <a:xfrm flipH="1" flipV="1">
            <a:off x="3636974" y="4098557"/>
            <a:ext cx="0" cy="288188"/>
          </a:xfrm>
          <a:prstGeom prst="line">
            <a:avLst/>
          </a:prstGeom>
          <a:noFill/>
          <a:ln w="9525">
            <a:solidFill>
              <a:srgbClr val="660066"/>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3" name="Line 153"/>
          <p:cNvSpPr>
            <a:spLocks noChangeShapeType="1"/>
          </p:cNvSpPr>
          <p:nvPr/>
        </p:nvSpPr>
        <p:spPr bwMode="auto">
          <a:xfrm>
            <a:off x="3636974" y="4364857"/>
            <a:ext cx="2808548" cy="15180"/>
          </a:xfrm>
          <a:prstGeom prst="line">
            <a:avLst/>
          </a:prstGeom>
          <a:noFill/>
          <a:ln w="9525">
            <a:solidFill>
              <a:srgbClr val="660066"/>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204" name="Text Box 154"/>
          <p:cNvSpPr txBox="1">
            <a:spLocks noChangeArrowheads="1"/>
          </p:cNvSpPr>
          <p:nvPr/>
        </p:nvSpPr>
        <p:spPr bwMode="auto">
          <a:xfrm>
            <a:off x="4644925" y="3644751"/>
            <a:ext cx="1206928" cy="177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wait(</a:t>
            </a:r>
            <a:r>
              <a:rPr lang="en-US" alt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endParaRPr 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endParaRPr>
          </a:p>
        </p:txBody>
      </p:sp>
      <p:cxnSp>
        <p:nvCxnSpPr>
          <p:cNvPr id="6149" name="AutoShape 173"/>
          <p:cNvCxnSpPr>
            <a:cxnSpLocks noChangeShapeType="1"/>
          </p:cNvCxnSpPr>
          <p:nvPr/>
        </p:nvCxnSpPr>
        <p:spPr bwMode="auto">
          <a:xfrm>
            <a:off x="5869458" y="2596331"/>
            <a:ext cx="0" cy="3524654"/>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管程信号量处理逻辑</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104</a:t>
            </a:fld>
            <a:endParaRPr lang="en-US" altLang="zh-CN" dirty="0"/>
          </a:p>
        </p:txBody>
      </p:sp>
      <p:sp>
        <p:nvSpPr>
          <p:cNvPr id="106" name="Line 171"/>
          <p:cNvSpPr>
            <a:spLocks noChangeShapeType="1"/>
          </p:cNvSpPr>
          <p:nvPr/>
        </p:nvSpPr>
        <p:spPr bwMode="auto">
          <a:xfrm>
            <a:off x="4429298" y="4365104"/>
            <a:ext cx="1872208" cy="807021"/>
          </a:xfrm>
          <a:prstGeom prst="line">
            <a:avLst/>
          </a:prstGeom>
          <a:noFill/>
          <a:ln w="9525">
            <a:solidFill>
              <a:srgbClr val="660066"/>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nvGrpSpPr>
          <p:cNvPr id="62" name="Group 155"/>
          <p:cNvGrpSpPr>
            <a:grpSpLocks/>
          </p:cNvGrpSpPr>
          <p:nvPr/>
        </p:nvGrpSpPr>
        <p:grpSpPr bwMode="auto">
          <a:xfrm>
            <a:off x="3564720" y="4725157"/>
            <a:ext cx="2808794" cy="590968"/>
            <a:chOff x="2733" y="14093"/>
            <a:chExt cx="2795" cy="810"/>
          </a:xfrm>
        </p:grpSpPr>
        <p:grpSp>
          <p:nvGrpSpPr>
            <p:cNvPr id="63" name="Group 156"/>
            <p:cNvGrpSpPr>
              <a:grpSpLocks/>
            </p:cNvGrpSpPr>
            <p:nvPr/>
          </p:nvGrpSpPr>
          <p:grpSpPr bwMode="auto">
            <a:xfrm>
              <a:off x="2733" y="14519"/>
              <a:ext cx="1646" cy="384"/>
              <a:chOff x="1964" y="8159"/>
              <a:chExt cx="1453" cy="313"/>
            </a:xfrm>
          </p:grpSpPr>
          <p:sp>
            <p:nvSpPr>
              <p:cNvPr id="68" name="Line 157"/>
              <p:cNvSpPr>
                <a:spLocks noChangeShapeType="1"/>
              </p:cNvSpPr>
              <p:nvPr/>
            </p:nvSpPr>
            <p:spPr bwMode="auto">
              <a:xfrm>
                <a:off x="1977" y="8160"/>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9" name="Line 158"/>
              <p:cNvSpPr>
                <a:spLocks noChangeShapeType="1"/>
              </p:cNvSpPr>
              <p:nvPr/>
            </p:nvSpPr>
            <p:spPr bwMode="auto">
              <a:xfrm>
                <a:off x="1964" y="8472"/>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0" name="Line 159"/>
              <p:cNvSpPr>
                <a:spLocks noChangeShapeType="1"/>
              </p:cNvSpPr>
              <p:nvPr/>
            </p:nvSpPr>
            <p:spPr bwMode="auto">
              <a:xfrm>
                <a:off x="341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1" name="Line 160"/>
              <p:cNvSpPr>
                <a:spLocks noChangeShapeType="1"/>
              </p:cNvSpPr>
              <p:nvPr/>
            </p:nvSpPr>
            <p:spPr bwMode="auto">
              <a:xfrm>
                <a:off x="323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2" name="Line 161"/>
              <p:cNvSpPr>
                <a:spLocks noChangeShapeType="1"/>
              </p:cNvSpPr>
              <p:nvPr/>
            </p:nvSpPr>
            <p:spPr bwMode="auto">
              <a:xfrm>
                <a:off x="30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3" name="Line 162"/>
              <p:cNvSpPr>
                <a:spLocks noChangeShapeType="1"/>
              </p:cNvSpPr>
              <p:nvPr/>
            </p:nvSpPr>
            <p:spPr bwMode="auto">
              <a:xfrm>
                <a:off x="291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4" name="Line 163"/>
              <p:cNvSpPr>
                <a:spLocks noChangeShapeType="1"/>
              </p:cNvSpPr>
              <p:nvPr/>
            </p:nvSpPr>
            <p:spPr bwMode="auto">
              <a:xfrm>
                <a:off x="273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5" name="Line 164"/>
              <p:cNvSpPr>
                <a:spLocks noChangeShapeType="1"/>
              </p:cNvSpPr>
              <p:nvPr/>
            </p:nvSpPr>
            <p:spPr bwMode="auto">
              <a:xfrm>
                <a:off x="2556" y="8159"/>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6" name="Line 165"/>
              <p:cNvSpPr>
                <a:spLocks noChangeShapeType="1"/>
              </p:cNvSpPr>
              <p:nvPr/>
            </p:nvSpPr>
            <p:spPr bwMode="auto">
              <a:xfrm>
                <a:off x="237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77" name="Line 166"/>
              <p:cNvSpPr>
                <a:spLocks noChangeShapeType="1"/>
              </p:cNvSpPr>
              <p:nvPr/>
            </p:nvSpPr>
            <p:spPr bwMode="auto">
              <a:xfrm>
                <a:off x="21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sp>
          <p:nvSpPr>
            <p:cNvPr id="66" name="Line 171"/>
            <p:cNvSpPr>
              <a:spLocks noChangeShapeType="1"/>
            </p:cNvSpPr>
            <p:nvPr/>
          </p:nvSpPr>
          <p:spPr bwMode="auto">
            <a:xfrm flipV="1">
              <a:off x="4453" y="14716"/>
              <a:ext cx="1075" cy="0"/>
            </a:xfrm>
            <a:prstGeom prst="line">
              <a:avLst/>
            </a:prstGeom>
            <a:noFill/>
            <a:ln w="9525">
              <a:solidFill>
                <a:srgbClr val="0000FF"/>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67" name="Text Box 172"/>
            <p:cNvSpPr txBox="1">
              <a:spLocks noChangeArrowheads="1"/>
            </p:cNvSpPr>
            <p:nvPr/>
          </p:nvSpPr>
          <p:spPr bwMode="auto">
            <a:xfrm>
              <a:off x="3807" y="14093"/>
              <a:ext cx="1332" cy="39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signal(</a:t>
              </a:r>
              <a:r>
                <a:rPr lang="en-US" altLang="zh-CN" sz="1600" dirty="0">
                  <a:solidFill>
                    <a:srgbClr val="FF0000"/>
                  </a:solidFill>
                  <a:latin typeface="Times New Roman" panose="02020603050405020304" pitchFamily="18" charset="0"/>
                  <a:ea typeface="STXinwei" panose="02010800040101010101" pitchFamily="2" charset="-122"/>
                  <a:cs typeface="Times New Roman" panose="02020603050405020304" pitchFamily="18" charset="0"/>
                </a:rPr>
                <a:t>c</a:t>
              </a:r>
              <a:r>
                <a:rPr lang="en-US" alt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rPr>
                <a:t>)</a:t>
              </a:r>
              <a:endParaRPr lang="zh-CN" sz="1600" dirty="0">
                <a:solidFill>
                  <a:srgbClr val="0000FF"/>
                </a:solidFill>
                <a:latin typeface="Times New Roman" panose="02020603050405020304" pitchFamily="18" charset="0"/>
                <a:ea typeface="STXinwei" panose="02010800040101010101" pitchFamily="2" charset="-122"/>
                <a:cs typeface="Times New Roman" panose="02020603050405020304" pitchFamily="18" charset="0"/>
              </a:endParaRPr>
            </a:p>
          </p:txBody>
        </p:sp>
      </p:grpSp>
      <p:grpSp>
        <p:nvGrpSpPr>
          <p:cNvPr id="8" name="组 7"/>
          <p:cNvGrpSpPr/>
          <p:nvPr/>
        </p:nvGrpSpPr>
        <p:grpSpPr>
          <a:xfrm>
            <a:off x="3564993" y="5172125"/>
            <a:ext cx="2808521" cy="288189"/>
            <a:chOff x="899383" y="5517075"/>
            <a:chExt cx="2808521" cy="288189"/>
          </a:xfrm>
        </p:grpSpPr>
        <p:sp>
          <p:nvSpPr>
            <p:cNvPr id="79" name="Line 169"/>
            <p:cNvSpPr>
              <a:spLocks noChangeShapeType="1"/>
            </p:cNvSpPr>
            <p:nvPr/>
          </p:nvSpPr>
          <p:spPr bwMode="auto">
            <a:xfrm flipH="1" flipV="1">
              <a:off x="970734" y="5517075"/>
              <a:ext cx="0" cy="288189"/>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sp>
          <p:nvSpPr>
            <p:cNvPr id="80" name="Line 170"/>
            <p:cNvSpPr>
              <a:spLocks noChangeShapeType="1"/>
            </p:cNvSpPr>
            <p:nvPr/>
          </p:nvSpPr>
          <p:spPr bwMode="auto">
            <a:xfrm flipV="1">
              <a:off x="899383" y="5805107"/>
              <a:ext cx="2808521" cy="157"/>
            </a:xfrm>
            <a:prstGeom prst="line">
              <a:avLst/>
            </a:prstGeom>
            <a:noFill/>
            <a:ln w="952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ea typeface="STXinwei" panose="02010800040101010101" pitchFamily="2" charset="-122"/>
                <a:cs typeface="Times New Roman" panose="02020603050405020304" pitchFamily="18" charset="0"/>
              </a:endParaRPr>
            </a:p>
          </p:txBody>
        </p:sp>
      </p:grpSp>
      <p:sp>
        <p:nvSpPr>
          <p:cNvPr id="81" name="Text Box 125"/>
          <p:cNvSpPr txBox="1">
            <a:spLocks noChangeArrowheads="1"/>
          </p:cNvSpPr>
          <p:nvPr/>
        </p:nvSpPr>
        <p:spPr bwMode="auto">
          <a:xfrm>
            <a:off x="35495" y="3068960"/>
            <a:ext cx="1663385" cy="2664296"/>
          </a:xfrm>
          <a:prstGeom prst="rect">
            <a:avLst/>
          </a:prstGeom>
          <a:solidFill>
            <a:srgbClr val="CBFFFE"/>
          </a:solidFill>
          <a:ln>
            <a:noFill/>
          </a:ln>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en-US" altLang="zh-CN" sz="1600" b="1" dirty="0">
                <a:solidFill>
                  <a:srgbClr val="292929"/>
                </a:solidFill>
                <a:latin typeface="STXinwei" panose="02010800040101010101" pitchFamily="2" charset="-122"/>
                <a:ea typeface="STXinwei" panose="02010800040101010101" pitchFamily="2" charset="-122"/>
              </a:rPr>
              <a:t>wait</a:t>
            </a:r>
            <a:r>
              <a:rPr lang="zh-CN" altLang="en-US" sz="1600" b="1" dirty="0">
                <a:solidFill>
                  <a:srgbClr val="292929"/>
                </a:solidFill>
                <a:latin typeface="STXinwei" panose="02010800040101010101" pitchFamily="2" charset="-122"/>
                <a:ea typeface="STXinwei" panose="02010800040101010101" pitchFamily="2" charset="-122"/>
                <a:cs typeface="Times"/>
              </a:rPr>
              <a:t>(</a:t>
            </a:r>
            <a:r>
              <a:rPr lang="en-US" altLang="zh-CN" sz="1600" b="1" dirty="0">
                <a:solidFill>
                  <a:srgbClr val="292929"/>
                </a:solidFill>
                <a:latin typeface="STXinwei" panose="02010800040101010101" pitchFamily="2" charset="-122"/>
                <a:ea typeface="STXinwei" panose="02010800040101010101" pitchFamily="2" charset="-122"/>
                <a:cs typeface="Times"/>
              </a:rPr>
              <a:t>)</a:t>
            </a:r>
            <a:r>
              <a:rPr lang="en-US" altLang="zh-CN" sz="1600" b="1" dirty="0">
                <a:solidFill>
                  <a:srgbClr val="292929"/>
                </a:solidFill>
                <a:latin typeface="STXinwei" panose="02010800040101010101" pitchFamily="2" charset="-122"/>
                <a:ea typeface="STXinwei" panose="02010800040101010101" pitchFamily="2" charset="-122"/>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x-</a:t>
            </a:r>
            <a:r>
              <a:rPr lang="en-US" altLang="zh-CN" sz="1600" b="1" dirty="0" err="1">
                <a:solidFill>
                  <a:srgbClr val="0000FF"/>
                </a:solidFill>
                <a:latin typeface="STXinwei" panose="02010800040101010101" pitchFamily="2" charset="-122"/>
                <a:ea typeface="STXinwei" panose="02010800040101010101" pitchFamily="2" charset="-122"/>
                <a:cs typeface="华文新魏"/>
              </a:rPr>
              <a:t>sem</a:t>
            </a:r>
            <a:r>
              <a:rPr lang="zh-CN" altLang="en-US" sz="1600" b="1" dirty="0">
                <a:solidFill>
                  <a:srgbClr val="292929"/>
                </a:solidFill>
                <a:latin typeface="STXinwei" panose="02010800040101010101" pitchFamily="2" charset="-122"/>
                <a:ea typeface="STXinwei" panose="02010800040101010101" pitchFamily="2" charset="-122"/>
                <a:cs typeface="华文新魏"/>
              </a:rPr>
              <a:t>,</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latin typeface="STXinwei" panose="02010800040101010101" pitchFamily="2" charset="-122"/>
                <a:ea typeface="STXinwei" panose="02010800040101010101" pitchFamily="2" charset="-122"/>
                <a:cs typeface="华文新魏"/>
              </a:rPr>
              <a:t>++</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292929"/>
                </a:solidFill>
                <a:latin typeface="STXinwei" panose="02010800040101010101" pitchFamily="2" charset="-122"/>
                <a:ea typeface="STXinwei" panose="02010800040101010101" pitchFamily="2" charset="-122"/>
                <a:cs typeface="华文新魏"/>
              </a:rPr>
              <a:t>if(</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next-count&gt;0</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a:t>
            </a:r>
            <a:r>
              <a:rPr lang="en-US" altLang="zh-CN" sz="1600" b="1" dirty="0">
                <a:solidFill>
                  <a:srgbClr val="292929"/>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V(next);</a:t>
            </a:r>
          </a:p>
          <a:p>
            <a:pPr algn="l" eaLnBrk="1" hangingPunct="1"/>
            <a:r>
              <a:rPr lang="zh-CN" altLang="en-US" sz="1600" b="1" dirty="0">
                <a:solidFill>
                  <a:srgbClr val="292929"/>
                </a:solidFill>
                <a:latin typeface="STXinwei" panose="02010800040101010101" pitchFamily="2" charset="-122"/>
                <a:ea typeface="STXinwei" panose="02010800040101010101" pitchFamily="2" charset="-122"/>
                <a:cs typeface="华文新魏"/>
              </a:rPr>
              <a:t>  </a:t>
            </a:r>
            <a:r>
              <a:rPr lang="en-US" altLang="zh-CN" sz="1600" b="1" dirty="0">
                <a:solidFill>
                  <a:srgbClr val="292929"/>
                </a:solidFill>
                <a:latin typeface="STXinwei" panose="02010800040101010101" pitchFamily="2" charset="-122"/>
                <a:ea typeface="STXinwei" panose="02010800040101010101" pitchFamily="2" charset="-122"/>
                <a:cs typeface="华文新魏"/>
              </a:rPr>
              <a:t>else</a:t>
            </a:r>
          </a:p>
          <a:p>
            <a:pPr algn="l" eaLnBrk="1" hangingPunct="1"/>
            <a:r>
              <a:rPr lang="zh-CN" altLang="zh-CN" sz="1600" b="1" dirty="0">
                <a:solidFill>
                  <a:srgbClr val="008000"/>
                </a:solidFill>
                <a:latin typeface="STXinwei" panose="02010800040101010101" pitchFamily="2" charset="-122"/>
                <a:ea typeface="STXinwei" panose="02010800040101010101" pitchFamily="2" charset="-122"/>
                <a:cs typeface="华文新魏"/>
              </a:rPr>
              <a:t> </a:t>
            </a:r>
            <a:r>
              <a:rPr lang="zh-CN" altLang="en-US" sz="1600" b="1" dirty="0">
                <a:solidFill>
                  <a:srgbClr val="008000"/>
                </a:solidFill>
                <a:latin typeface="STXinwei" panose="02010800040101010101" pitchFamily="2" charset="-122"/>
                <a:ea typeface="STXinwei" panose="02010800040101010101" pitchFamily="2" charset="-122"/>
                <a:cs typeface="华文新魏"/>
              </a:rPr>
              <a:t>  </a:t>
            </a:r>
            <a:r>
              <a:rPr lang="en-US" altLang="zh-CN" sz="1600" dirty="0">
                <a:solidFill>
                  <a:srgbClr val="008000"/>
                </a:solidFill>
                <a:latin typeface="STXinwei" panose="02010800040101010101" pitchFamily="2" charset="-122"/>
                <a:ea typeface="STXinwei" panose="02010800040101010101" pitchFamily="2" charset="-122"/>
                <a:cs typeface="华文新魏"/>
              </a:rPr>
              <a:t>V(</a:t>
            </a:r>
            <a:r>
              <a:rPr lang="en-US" altLang="zh-CN" sz="1600" dirty="0" err="1">
                <a:solidFill>
                  <a:srgbClr val="008000"/>
                </a:solidFill>
                <a:latin typeface="STXinwei" panose="02010800040101010101" pitchFamily="2" charset="-122"/>
                <a:ea typeface="STXinwei" panose="02010800040101010101" pitchFamily="2" charset="-122"/>
                <a:cs typeface="华文新魏"/>
              </a:rPr>
              <a:t>mutex</a:t>
            </a:r>
            <a:r>
              <a:rPr lang="en-US" altLang="zh-CN" sz="1600" dirty="0">
                <a:solidFill>
                  <a:srgbClr val="008000"/>
                </a:solidFill>
                <a:latin typeface="STXinwei" panose="02010800040101010101" pitchFamily="2" charset="-122"/>
                <a:ea typeface="STXinwei" panose="02010800040101010101" pitchFamily="2" charset="-122"/>
                <a:cs typeface="华文新魏"/>
              </a:rPr>
              <a:t>)</a:t>
            </a:r>
            <a:r>
              <a:rPr lang="zh-CN" altLang="en-US" sz="1600" dirty="0">
                <a:solidFill>
                  <a:srgbClr val="008000"/>
                </a:solidFill>
                <a:latin typeface="STXinwei" panose="02010800040101010101" pitchFamily="2" charset="-122"/>
                <a:ea typeface="STXinwei" panose="02010800040101010101" pitchFamily="2" charset="-122"/>
                <a:cs typeface="华文新魏"/>
              </a:rPr>
              <a:t>;</a:t>
            </a:r>
            <a:endParaRPr lang="en-US" altLang="zh-CN" sz="1600" b="1" dirty="0">
              <a:solidFill>
                <a:srgbClr val="008000"/>
              </a:solidFill>
              <a:latin typeface="STXinwei" panose="02010800040101010101" pitchFamily="2" charset="-122"/>
              <a:ea typeface="STXinwei" panose="02010800040101010101" pitchFamily="2" charset="-122"/>
              <a:cs typeface="华文新魏"/>
            </a:endParaRPr>
          </a:p>
          <a:p>
            <a:pPr algn="l" eaLnBrk="1" hangingPunct="1"/>
            <a:r>
              <a:rPr lang="zh-CN" altLang="zh-CN" sz="1600" b="1" dirty="0">
                <a:solidFill>
                  <a:srgbClr val="0000FF"/>
                </a:solidFill>
                <a:latin typeface="STXinwei" panose="02010800040101010101" pitchFamily="2" charset="-122"/>
                <a:ea typeface="STXinwei" panose="02010800040101010101" pitchFamily="2" charset="-122"/>
                <a:cs typeface="华文新魏"/>
              </a:rPr>
              <a:t> </a:t>
            </a:r>
            <a:r>
              <a:rPr lang="zh-CN" altLang="en-US" sz="1600" b="1" dirty="0">
                <a:solidFill>
                  <a:srgbClr val="0000FF"/>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P(x-</a:t>
            </a:r>
            <a:r>
              <a:rPr lang="en-US" altLang="zh-CN" sz="1600" b="1" dirty="0" err="1">
                <a:solidFill>
                  <a:srgbClr val="0000FF"/>
                </a:solidFill>
                <a:latin typeface="STXinwei" panose="02010800040101010101" pitchFamily="2" charset="-122"/>
                <a:ea typeface="STXinwei" panose="02010800040101010101" pitchFamily="2" charset="-122"/>
                <a:cs typeface="华文新魏"/>
              </a:rPr>
              <a:t>sem</a:t>
            </a:r>
            <a:r>
              <a:rPr lang="en-US" altLang="zh-CN" sz="1600" b="1" dirty="0">
                <a:solidFill>
                  <a:srgbClr val="0000FF"/>
                </a:solidFill>
                <a:latin typeface="STXinwei" panose="02010800040101010101" pitchFamily="2" charset="-122"/>
                <a:ea typeface="STXinwei" panose="02010800040101010101" pitchFamily="2" charset="-122"/>
                <a:cs typeface="华文新魏"/>
              </a:rPr>
              <a:t>);</a:t>
            </a:r>
          </a:p>
          <a:p>
            <a:pPr algn="l" eaLnBrk="1" hangingPunct="1"/>
            <a:r>
              <a:rPr lang="zh-CN" altLang="zh-CN" sz="1600" b="1" dirty="0">
                <a:solidFill>
                  <a:srgbClr val="292929"/>
                </a:solidFill>
                <a:latin typeface="STXinwei" panose="02010800040101010101" pitchFamily="2" charset="-122"/>
                <a:ea typeface="STXinwei" panose="02010800040101010101" pitchFamily="2" charset="-122"/>
                <a:cs typeface="华文新魏"/>
              </a:rPr>
              <a:t>}</a:t>
            </a:r>
            <a:endParaRPr lang="en-US" altLang="zh-CN" sz="1600" b="1" dirty="0">
              <a:solidFill>
                <a:srgbClr val="292929"/>
              </a:solidFill>
              <a:latin typeface="STXinwei" panose="02010800040101010101" pitchFamily="2" charset="-122"/>
              <a:ea typeface="STXinwei" panose="02010800040101010101" pitchFamily="2" charset="-122"/>
              <a:cs typeface="华文新魏"/>
            </a:endParaRPr>
          </a:p>
          <a:p>
            <a:pPr eaLnBrk="1" hangingPunct="1"/>
            <a:endParaRPr lang="en-US" altLang="zh-CN" sz="1600" dirty="0">
              <a:solidFill>
                <a:srgbClr val="FF0000"/>
              </a:solidFill>
              <a:latin typeface="STXinwei" panose="02010800040101010101" pitchFamily="2" charset="-122"/>
              <a:ea typeface="STXinwei" panose="02010800040101010101" pitchFamily="2" charset="-122"/>
            </a:endParaRPr>
          </a:p>
          <a:p>
            <a:pPr eaLnBrk="1" hangingPunct="1"/>
            <a:endParaRPr lang="zh-CN" sz="1600" dirty="0">
              <a:solidFill>
                <a:srgbClr val="FF0000"/>
              </a:solidFill>
              <a:latin typeface="STXinwei" panose="02010800040101010101" pitchFamily="2" charset="-122"/>
              <a:ea typeface="STXinwei" panose="02010800040101010101" pitchFamily="2" charset="-122"/>
            </a:endParaRPr>
          </a:p>
        </p:txBody>
      </p:sp>
      <p:sp>
        <p:nvSpPr>
          <p:cNvPr id="82" name="Text Box 125"/>
          <p:cNvSpPr txBox="1">
            <a:spLocks noChangeArrowheads="1"/>
          </p:cNvSpPr>
          <p:nvPr/>
        </p:nvSpPr>
        <p:spPr bwMode="auto">
          <a:xfrm>
            <a:off x="1691680" y="3068960"/>
            <a:ext cx="1800200" cy="2592288"/>
          </a:xfrm>
          <a:prstGeom prst="rect">
            <a:avLst/>
          </a:prstGeom>
          <a:solidFill>
            <a:srgbClr val="CCFFCC"/>
          </a:solidFill>
          <a:ln>
            <a:noFill/>
          </a:ln>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en-US" altLang="zh-CN" sz="1600" b="1" dirty="0">
                <a:latin typeface="STXinwei" panose="02010800040101010101" pitchFamily="2" charset="-122"/>
                <a:ea typeface="STXinwei" panose="02010800040101010101" pitchFamily="2" charset="-122"/>
              </a:rPr>
              <a:t>signal</a:t>
            </a:r>
            <a:r>
              <a:rPr lang="zh-CN" altLang="en-US" sz="1600" b="1" dirty="0">
                <a:latin typeface="STXinwei" panose="02010800040101010101" pitchFamily="2" charset="-122"/>
                <a:ea typeface="STXinwei" panose="02010800040101010101" pitchFamily="2" charset="-122"/>
              </a:rPr>
              <a:t>(</a:t>
            </a:r>
            <a:r>
              <a:rPr lang="en-US" altLang="zh-CN" sz="1600" b="1" dirty="0">
                <a:latin typeface="STXinwei" panose="02010800040101010101" pitchFamily="2" charset="-122"/>
                <a:ea typeface="STXinwei" panose="02010800040101010101" pitchFamily="2" charset="-122"/>
              </a:rPr>
              <a:t>){</a:t>
            </a:r>
          </a:p>
          <a:p>
            <a:pPr algn="l" eaLnBrk="1" hangingPunct="1"/>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next</a:t>
            </a:r>
            <a:r>
              <a:rPr lang="zh-CN" altLang="en-US" sz="1600" b="1" dirty="0">
                <a:latin typeface="STXinwei" panose="02010800040101010101" pitchFamily="2" charset="-122"/>
                <a:ea typeface="STXinwei" panose="02010800040101010101" pitchFamily="2" charset="-122"/>
                <a:cs typeface="华文新魏"/>
              </a:rPr>
              <a:t>,</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a:t>
            </a:r>
            <a:r>
              <a:rPr lang="en-US" altLang="zh-CN" sz="1600" b="1" dirty="0">
                <a:latin typeface="STXinwei" panose="02010800040101010101" pitchFamily="2" charset="-122"/>
                <a:ea typeface="STXinwei" panose="02010800040101010101" pitchFamily="2" charset="-122"/>
                <a:cs typeface="华文新魏"/>
              </a:rPr>
              <a:t>;</a:t>
            </a:r>
          </a:p>
          <a:p>
            <a:pPr algn="l" eaLnBrk="1" hangingPunct="1"/>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latin typeface="STXinwei" panose="02010800040101010101" pitchFamily="2" charset="-122"/>
                <a:ea typeface="STXinwei" panose="02010800040101010101" pitchFamily="2" charset="-122"/>
                <a:cs typeface="华文新魏"/>
              </a:rPr>
              <a:t>if</a:t>
            </a:r>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latin typeface="STXinwei" panose="02010800040101010101" pitchFamily="2" charset="-122"/>
                <a:ea typeface="STXinwei" panose="02010800040101010101" pitchFamily="2" charset="-122"/>
                <a:cs typeface="华文新魏"/>
              </a:rPr>
              <a:t>(</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latin typeface="STXinwei" panose="02010800040101010101" pitchFamily="2" charset="-122"/>
                <a:ea typeface="STXinwei" panose="02010800040101010101" pitchFamily="2" charset="-122"/>
                <a:cs typeface="华文新魏"/>
              </a:rPr>
              <a:t>&gt;0){</a:t>
            </a:r>
          </a:p>
          <a:p>
            <a:pPr algn="l" eaLnBrk="1" hangingPunct="1"/>
            <a:r>
              <a:rPr lang="zh-CN" altLang="en-US" sz="1600" b="1" dirty="0">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x-count</a:t>
            </a:r>
            <a:r>
              <a:rPr lang="en-US" altLang="zh-CN" sz="1600" b="1" dirty="0">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FF0000"/>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next-count++;</a:t>
            </a:r>
            <a:endParaRPr lang="en-US" altLang="zh-CN" sz="1600" b="1" dirty="0">
              <a:latin typeface="STXinwei" panose="02010800040101010101" pitchFamily="2" charset="-122"/>
              <a:ea typeface="STXinwei" panose="02010800040101010101" pitchFamily="2" charset="-122"/>
              <a:cs typeface="华文新魏"/>
            </a:endParaRPr>
          </a:p>
          <a:p>
            <a:pPr algn="l" eaLnBrk="1" hangingPunct="1"/>
            <a:r>
              <a:rPr lang="zh-CN" altLang="zh-CN" sz="1600" b="1" dirty="0">
                <a:solidFill>
                  <a:srgbClr val="0000FF"/>
                </a:solidFill>
                <a:latin typeface="STXinwei" panose="02010800040101010101" pitchFamily="2" charset="-122"/>
                <a:ea typeface="STXinwei" panose="02010800040101010101" pitchFamily="2" charset="-122"/>
                <a:cs typeface="华文新魏"/>
              </a:rPr>
              <a:t> </a:t>
            </a:r>
            <a:r>
              <a:rPr lang="zh-CN" altLang="en-US" sz="1600" b="1" dirty="0">
                <a:solidFill>
                  <a:srgbClr val="0000FF"/>
                </a:solidFill>
                <a:latin typeface="STXinwei" panose="02010800040101010101" pitchFamily="2" charset="-122"/>
                <a:ea typeface="STXinwei" panose="02010800040101010101" pitchFamily="2" charset="-122"/>
                <a:cs typeface="华文新魏"/>
              </a:rPr>
              <a:t>  </a:t>
            </a:r>
            <a:r>
              <a:rPr lang="en-US" altLang="zh-CN" sz="1600" b="1" dirty="0">
                <a:solidFill>
                  <a:srgbClr val="0000FF"/>
                </a:solidFill>
                <a:latin typeface="STXinwei" panose="02010800040101010101" pitchFamily="2" charset="-122"/>
                <a:ea typeface="STXinwei" panose="02010800040101010101" pitchFamily="2" charset="-122"/>
                <a:cs typeface="华文新魏"/>
              </a:rPr>
              <a:t>V(x-</a:t>
            </a:r>
            <a:r>
              <a:rPr lang="en-US" altLang="zh-CN" sz="1600" b="1" dirty="0" err="1">
                <a:solidFill>
                  <a:srgbClr val="0000FF"/>
                </a:solidFill>
                <a:latin typeface="STXinwei" panose="02010800040101010101" pitchFamily="2" charset="-122"/>
                <a:ea typeface="STXinwei" panose="02010800040101010101" pitchFamily="2" charset="-122"/>
                <a:cs typeface="华文新魏"/>
              </a:rPr>
              <a:t>sem</a:t>
            </a:r>
            <a:r>
              <a:rPr lang="en-US" altLang="zh-CN" sz="1600" b="1" dirty="0">
                <a:solidFill>
                  <a:srgbClr val="0000FF"/>
                </a:solidFill>
                <a:latin typeface="STXinwei" panose="02010800040101010101" pitchFamily="2" charset="-122"/>
                <a:ea typeface="STXinwei" panose="02010800040101010101" pitchFamily="2" charset="-122"/>
                <a:cs typeface="华文新魏"/>
              </a:rPr>
              <a:t>);</a:t>
            </a:r>
          </a:p>
          <a:p>
            <a:pPr algn="l" eaLnBrk="1" hangingPunct="1"/>
            <a:r>
              <a:rPr lang="zh-CN" altLang="en-US" sz="1600" b="1" dirty="0">
                <a:solidFill>
                  <a:srgbClr val="FF0000"/>
                </a:solidFill>
                <a:latin typeface="STXinwei" panose="02010800040101010101" pitchFamily="2" charset="-122"/>
                <a:ea typeface="STXinwei" panose="02010800040101010101" pitchFamily="2" charset="-122"/>
                <a:cs typeface="华文新魏"/>
              </a:rPr>
              <a:t>    </a:t>
            </a:r>
            <a:r>
              <a:rPr lang="en-US" altLang="zh-CN" sz="1600" b="1" dirty="0">
                <a:solidFill>
                  <a:srgbClr val="FF0000"/>
                </a:solidFill>
                <a:latin typeface="STXinwei" panose="02010800040101010101" pitchFamily="2" charset="-122"/>
                <a:ea typeface="STXinwei" panose="02010800040101010101" pitchFamily="2" charset="-122"/>
                <a:cs typeface="华文新魏"/>
              </a:rPr>
              <a:t>P(next);</a:t>
            </a:r>
          </a:p>
          <a:p>
            <a:pPr algn="l" eaLnBrk="1" hangingPunct="1"/>
            <a:r>
              <a:rPr lang="zh-CN" altLang="en-US" sz="1600" b="1" dirty="0">
                <a:latin typeface="STXinwei" panose="02010800040101010101" pitchFamily="2" charset="-122"/>
                <a:ea typeface="STXinwei" panose="02010800040101010101" pitchFamily="2" charset="-122"/>
              </a:rPr>
              <a:t>  </a:t>
            </a:r>
            <a:r>
              <a:rPr lang="en-US" altLang="zh-CN" sz="1600" b="1" dirty="0">
                <a:latin typeface="STXinwei" panose="02010800040101010101" pitchFamily="2" charset="-122"/>
                <a:ea typeface="STXinwei" panose="02010800040101010101" pitchFamily="2" charset="-122"/>
              </a:rPr>
              <a:t>}</a:t>
            </a:r>
          </a:p>
          <a:p>
            <a:pPr algn="l" eaLnBrk="1" hangingPunct="1"/>
            <a:r>
              <a:rPr lang="zh-CN" altLang="zh-CN" sz="1600" b="1" dirty="0">
                <a:latin typeface="STXinwei" panose="02010800040101010101" pitchFamily="2" charset="-122"/>
                <a:ea typeface="STXinwei" panose="02010800040101010101" pitchFamily="2" charset="-122"/>
                <a:cs typeface="华文新魏"/>
              </a:rPr>
              <a:t>}</a:t>
            </a:r>
            <a:endParaRPr lang="en-US" altLang="zh-CN" sz="1600" b="1" dirty="0">
              <a:latin typeface="STXinwei" panose="02010800040101010101" pitchFamily="2" charset="-122"/>
              <a:ea typeface="STXinwei" panose="02010800040101010101" pitchFamily="2" charset="-122"/>
              <a:cs typeface="华文新魏"/>
            </a:endParaRPr>
          </a:p>
        </p:txBody>
      </p:sp>
      <p:sp>
        <p:nvSpPr>
          <p:cNvPr id="3" name="矩形 2"/>
          <p:cNvSpPr/>
          <p:nvPr/>
        </p:nvSpPr>
        <p:spPr>
          <a:xfrm>
            <a:off x="3773843" y="3933056"/>
            <a:ext cx="1412566" cy="338554"/>
          </a:xfrm>
          <a:prstGeom prst="rect">
            <a:avLst/>
          </a:prstGeom>
          <a:solidFill>
            <a:srgbClr val="CBFFFE">
              <a:alpha val="68000"/>
            </a:srgbClr>
          </a:solidFill>
        </p:spPr>
        <p:txBody>
          <a:bodyPr wrap="none">
            <a:spAutoFit/>
          </a:bodyPr>
          <a:lstStyle/>
          <a:p>
            <a:r>
              <a:rPr lang="en-US" altLang="zh-CN" sz="1600" b="1" dirty="0">
                <a:solidFill>
                  <a:srgbClr val="0000FF"/>
                </a:solidFill>
                <a:ea typeface="STXinwei" panose="02010800040101010101" pitchFamily="2" charset="-122"/>
                <a:cs typeface="Times New Roman" panose="02020603050405020304" pitchFamily="18" charset="0"/>
              </a:rPr>
              <a:t>x-</a:t>
            </a:r>
            <a:r>
              <a:rPr lang="en-US" altLang="zh-CN" sz="1600" b="1" dirty="0" err="1">
                <a:solidFill>
                  <a:srgbClr val="0000FF"/>
                </a:solidFill>
                <a:ea typeface="STXinwei" panose="02010800040101010101" pitchFamily="2" charset="-122"/>
                <a:cs typeface="Times New Roman" panose="02020603050405020304" pitchFamily="18" charset="0"/>
              </a:rPr>
              <a:t>sem</a:t>
            </a:r>
            <a:r>
              <a:rPr lang="zh-CN" altLang="en-US" sz="1600" b="1" dirty="0">
                <a:solidFill>
                  <a:srgbClr val="292929"/>
                </a:solidFill>
                <a:ea typeface="STXinwei" panose="02010800040101010101" pitchFamily="2" charset="-122"/>
                <a:cs typeface="Times New Roman" panose="02020603050405020304" pitchFamily="18" charset="0"/>
              </a:rPr>
              <a:t>,</a:t>
            </a:r>
            <a:r>
              <a:rPr lang="en-US" altLang="zh-CN" sz="1600" b="1" dirty="0">
                <a:solidFill>
                  <a:srgbClr val="0000FF"/>
                </a:solidFill>
                <a:ea typeface="STXinwei" panose="02010800040101010101" pitchFamily="2" charset="-122"/>
                <a:cs typeface="Times New Roman" panose="02020603050405020304" pitchFamily="18" charset="0"/>
              </a:rPr>
              <a:t>x-count</a:t>
            </a:r>
            <a:endParaRPr lang="zh-CN" altLang="en-US" sz="1600" dirty="0">
              <a:ea typeface="STXinwei" panose="02010800040101010101" pitchFamily="2" charset="-122"/>
              <a:cs typeface="Times New Roman" panose="02020603050405020304" pitchFamily="18" charset="0"/>
            </a:endParaRPr>
          </a:p>
        </p:txBody>
      </p:sp>
      <p:sp>
        <p:nvSpPr>
          <p:cNvPr id="4" name="矩形 3"/>
          <p:cNvSpPr/>
          <p:nvPr/>
        </p:nvSpPr>
        <p:spPr>
          <a:xfrm>
            <a:off x="3540772" y="4962654"/>
            <a:ext cx="1702709" cy="338554"/>
          </a:xfrm>
          <a:prstGeom prst="rect">
            <a:avLst/>
          </a:prstGeom>
          <a:solidFill>
            <a:srgbClr val="CCFFCC">
              <a:alpha val="67000"/>
            </a:srgbClr>
          </a:solidFill>
        </p:spPr>
        <p:txBody>
          <a:bodyPr wrap="none">
            <a:spAutoFit/>
          </a:bodyPr>
          <a:lstStyle/>
          <a:p>
            <a:r>
              <a:rPr lang="zh-CN" altLang="en-US" sz="1600" b="1" dirty="0">
                <a:ea typeface="STXinwei" panose="02010800040101010101" pitchFamily="2" charset="-122"/>
                <a:cs typeface="Times New Roman" panose="02020603050405020304" pitchFamily="18" charset="0"/>
              </a:rPr>
              <a:t> </a:t>
            </a:r>
            <a:r>
              <a:rPr lang="en-US" altLang="zh-CN" sz="1600" b="1" dirty="0">
                <a:solidFill>
                  <a:srgbClr val="FF0000"/>
                </a:solidFill>
                <a:ea typeface="STXinwei" panose="02010800040101010101" pitchFamily="2" charset="-122"/>
                <a:cs typeface="Times New Roman" panose="02020603050405020304" pitchFamily="18" charset="0"/>
              </a:rPr>
              <a:t>next</a:t>
            </a:r>
            <a:r>
              <a:rPr lang="zh-CN" altLang="en-US" sz="1600" b="1" dirty="0">
                <a:ea typeface="STXinwei" panose="02010800040101010101" pitchFamily="2" charset="-122"/>
                <a:cs typeface="Times New Roman" panose="02020603050405020304" pitchFamily="18" charset="0"/>
              </a:rPr>
              <a:t>,</a:t>
            </a:r>
            <a:r>
              <a:rPr lang="en-US" altLang="zh-CN" sz="1600" b="1" dirty="0">
                <a:solidFill>
                  <a:srgbClr val="FF0000"/>
                </a:solidFill>
                <a:ea typeface="STXinwei" panose="02010800040101010101" pitchFamily="2" charset="-122"/>
                <a:cs typeface="Times New Roman" panose="02020603050405020304" pitchFamily="18" charset="0"/>
              </a:rPr>
              <a:t>next-count</a:t>
            </a:r>
            <a:r>
              <a:rPr lang="en-US" altLang="zh-CN" sz="1600" b="1" dirty="0">
                <a:ea typeface="STXinwei" panose="02010800040101010101" pitchFamily="2" charset="-122"/>
                <a:cs typeface="Times New Roman" panose="02020603050405020304" pitchFamily="18" charset="0"/>
              </a:rPr>
              <a:t>;</a:t>
            </a:r>
            <a:endParaRPr lang="zh-CN" altLang="en-US" sz="1600" dirty="0">
              <a:ea typeface="STXinwei" panose="02010800040101010101" pitchFamily="2" charset="-122"/>
              <a:cs typeface="Times New Roman" panose="02020603050405020304" pitchFamily="18" charset="0"/>
            </a:endParaRPr>
          </a:p>
        </p:txBody>
      </p:sp>
      <p:sp>
        <p:nvSpPr>
          <p:cNvPr id="9" name="矩形 8"/>
          <p:cNvSpPr/>
          <p:nvPr/>
        </p:nvSpPr>
        <p:spPr>
          <a:xfrm>
            <a:off x="7198752" y="2411596"/>
            <a:ext cx="872355" cy="369332"/>
          </a:xfrm>
          <a:prstGeom prst="rect">
            <a:avLst/>
          </a:prstGeom>
          <a:solidFill>
            <a:srgbClr val="FFFF66"/>
          </a:solidFill>
        </p:spPr>
        <p:txBody>
          <a:bodyPr wrap="none">
            <a:spAutoFit/>
          </a:bodyPr>
          <a:lstStyle/>
          <a:p>
            <a:r>
              <a:rPr lang="zh-CN" altLang="en-US" b="1" dirty="0">
                <a:solidFill>
                  <a:srgbClr val="008000"/>
                </a:solidFill>
                <a:latin typeface="STXinwei" panose="02010800040101010101" pitchFamily="2" charset="-122"/>
                <a:ea typeface="STXinwei" panose="02010800040101010101" pitchFamily="2" charset="-122"/>
                <a:cs typeface="华文新魏"/>
              </a:rPr>
              <a:t> </a:t>
            </a:r>
            <a:r>
              <a:rPr lang="en-US" altLang="zh-CN" dirty="0" err="1">
                <a:solidFill>
                  <a:srgbClr val="008000"/>
                </a:solidFill>
                <a:latin typeface="STXinwei" panose="02010800040101010101" pitchFamily="2" charset="-122"/>
                <a:ea typeface="STXinwei" panose="02010800040101010101" pitchFamily="2" charset="-122"/>
                <a:cs typeface="华文新魏"/>
              </a:rPr>
              <a:t>mutex</a:t>
            </a:r>
            <a:endParaRPr lang="zh-CN" altLang="en-US"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3586737586"/>
      </p:ext>
    </p:extLst>
  </p:cSld>
  <p:clrMapOvr>
    <a:masterClrMapping/>
  </p:clrMapOvr>
  <p:transition spd="slow">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管程数据结构与操作</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000" dirty="0">
                <a:latin typeface="STXinwei" panose="02010800040101010101" pitchFamily="2" charset="-122"/>
                <a:ea typeface="STXinwei" panose="02010800040101010101" pitchFamily="2" charset="-122"/>
                <a:cs typeface="华文新魏"/>
              </a:rPr>
              <a:t>typedef struct InterfaceModule { </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/*InterfaceModule</a:t>
            </a:r>
            <a:r>
              <a:rPr kumimoji="1" lang="zh-CN" altLang="en-US" sz="2000" dirty="0">
                <a:latin typeface="STXinwei" panose="02010800040101010101" pitchFamily="2" charset="-122"/>
                <a:ea typeface="STXinwei" panose="02010800040101010101" pitchFamily="2" charset="-122"/>
                <a:cs typeface="华文新魏"/>
              </a:rPr>
              <a:t>是结构体的名字</a:t>
            </a:r>
            <a:r>
              <a:rPr kumimoji="1" lang="en-US" altLang="zh-CN" sz="2000" dirty="0">
                <a:latin typeface="STXinwei" panose="02010800040101010101" pitchFamily="2" charset="-122"/>
                <a:ea typeface="STXinwei" panose="02010800040101010101" pitchFamily="2" charset="-122"/>
                <a:cs typeface="华文新魏"/>
              </a:rPr>
              <a:t>*/</a:t>
            </a:r>
            <a:endParaRPr kumimoji="1" lang="zh-CN" altLang="en-US" sz="2000" dirty="0">
              <a:latin typeface="STXinwei" panose="02010800040101010101" pitchFamily="2" charset="-122"/>
              <a:ea typeface="STXinwei" panose="02010800040101010101" pitchFamily="2" charset="-122"/>
              <a:cs typeface="华文新魏"/>
            </a:endParaRPr>
          </a:p>
          <a:p>
            <a:pPr marL="449262" lvl="1" indent="0">
              <a:buNone/>
            </a:pPr>
            <a:r>
              <a:rPr kumimoji="1" lang="en-US" altLang="zh-CN" sz="2000" dirty="0">
                <a:latin typeface="STXinwei" panose="02010800040101010101" pitchFamily="2" charset="-122"/>
                <a:ea typeface="STXinwei" panose="02010800040101010101" pitchFamily="2" charset="-122"/>
              </a:rPr>
              <a:t>semaphore </a:t>
            </a:r>
            <a:r>
              <a:rPr kumimoji="1" lang="en-US" altLang="zh-CN" sz="2000" dirty="0" err="1">
                <a:solidFill>
                  <a:srgbClr val="FF0000"/>
                </a:solidFill>
                <a:latin typeface="STXinwei" panose="02010800040101010101" pitchFamily="2" charset="-122"/>
                <a:ea typeface="STXinwei" panose="02010800040101010101" pitchFamily="2" charset="-122"/>
              </a:rPr>
              <a:t>mutex</a:t>
            </a:r>
            <a:r>
              <a:rPr kumimoji="1" lang="en-US" altLang="zh-CN" sz="2000" dirty="0">
                <a:latin typeface="STXinwei" panose="02010800040101010101" pitchFamily="2" charset="-122"/>
                <a:ea typeface="STXinwei" panose="02010800040101010101" pitchFamily="2" charset="-122"/>
              </a:rPr>
              <a:t>;       /*</a:t>
            </a:r>
            <a:r>
              <a:rPr kumimoji="1" lang="zh-CN" altLang="en-US" sz="2000" dirty="0">
                <a:latin typeface="STXinwei" panose="02010800040101010101" pitchFamily="2" charset="-122"/>
                <a:ea typeface="STXinwei" panose="02010800040101010101" pitchFamily="2" charset="-122"/>
              </a:rPr>
              <a:t>进程调用管程过程前使用的互斥信号量</a:t>
            </a:r>
            <a:r>
              <a:rPr kumimoji="1" lang="en-US" altLang="zh-CN" sz="2000" dirty="0">
                <a:latin typeface="STXinwei" panose="02010800040101010101" pitchFamily="2" charset="-122"/>
                <a:ea typeface="STXinwei" panose="02010800040101010101" pitchFamily="2" charset="-122"/>
              </a:rPr>
              <a:t>*/</a:t>
            </a:r>
            <a:endParaRPr kumimoji="1" lang="zh-CN" altLang="en-US" sz="2000" dirty="0">
              <a:latin typeface="STXinwei" panose="02010800040101010101" pitchFamily="2" charset="-122"/>
              <a:ea typeface="STXinwei" panose="02010800040101010101" pitchFamily="2" charset="-122"/>
            </a:endParaRPr>
          </a:p>
          <a:p>
            <a:pPr marL="449262" lvl="1" indent="0">
              <a:buNone/>
            </a:pPr>
            <a:r>
              <a:rPr kumimoji="1" lang="en-US" altLang="zh-CN" sz="2000" dirty="0">
                <a:latin typeface="STXinwei" panose="02010800040101010101" pitchFamily="2" charset="-122"/>
                <a:ea typeface="STXinwei" panose="02010800040101010101" pitchFamily="2" charset="-122"/>
              </a:rPr>
              <a:t>semaphore </a:t>
            </a:r>
            <a:r>
              <a:rPr kumimoji="1" lang="en-US" altLang="zh-CN" sz="2000" dirty="0">
                <a:solidFill>
                  <a:srgbClr val="800000"/>
                </a:solidFill>
                <a:latin typeface="STXinwei" panose="02010800040101010101" pitchFamily="2" charset="-122"/>
                <a:ea typeface="STXinwei" panose="02010800040101010101" pitchFamily="2" charset="-122"/>
              </a:rPr>
              <a:t>next</a:t>
            </a:r>
            <a:r>
              <a:rPr kumimoji="1" lang="en-US" altLang="zh-CN" sz="2000" dirty="0">
                <a:latin typeface="STXinwei" panose="02010800040101010101" pitchFamily="2" charset="-122"/>
                <a:ea typeface="STXinwei" panose="02010800040101010101" pitchFamily="2" charset="-122"/>
              </a:rPr>
              <a:t>; /*</a:t>
            </a:r>
            <a:r>
              <a:rPr kumimoji="1" lang="zh-CN" altLang="en-US" sz="2000" dirty="0">
                <a:latin typeface="STXinwei" panose="02010800040101010101" pitchFamily="2" charset="-122"/>
                <a:ea typeface="STXinwei" panose="02010800040101010101" pitchFamily="2" charset="-122"/>
              </a:rPr>
              <a:t>发出</a:t>
            </a:r>
            <a:r>
              <a:rPr kumimoji="1" lang="en-US" altLang="zh-CN" sz="2000" dirty="0">
                <a:latin typeface="STXinwei" panose="02010800040101010101" pitchFamily="2" charset="-122"/>
                <a:ea typeface="STXinwei" panose="02010800040101010101" pitchFamily="2" charset="-122"/>
              </a:rPr>
              <a:t>signal</a:t>
            </a:r>
            <a:r>
              <a:rPr kumimoji="1" lang="zh-CN" altLang="en-US" sz="2000" dirty="0">
                <a:latin typeface="STXinwei" panose="02010800040101010101" pitchFamily="2" charset="-122"/>
                <a:ea typeface="STXinwei" panose="02010800040101010101" pitchFamily="2" charset="-122"/>
              </a:rPr>
              <a:t>的进程挂起自己的信号量</a:t>
            </a:r>
            <a:r>
              <a:rPr kumimoji="1" lang="en-US" altLang="zh-CN" sz="2000" dirty="0">
                <a:latin typeface="STXinwei" panose="02010800040101010101" pitchFamily="2" charset="-122"/>
                <a:ea typeface="STXinwei" panose="02010800040101010101" pitchFamily="2" charset="-122"/>
              </a:rPr>
              <a:t>*/</a:t>
            </a:r>
            <a:endParaRPr kumimoji="1" lang="zh-CN" altLang="en-US" sz="2000" dirty="0">
              <a:latin typeface="STXinwei" panose="02010800040101010101" pitchFamily="2" charset="-122"/>
              <a:ea typeface="STXinwei" panose="02010800040101010101" pitchFamily="2" charset="-122"/>
            </a:endParaRP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int </a:t>
            </a:r>
            <a:r>
              <a:rPr kumimoji="1"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dirty="0">
                <a:latin typeface="STXinwei" panose="02010800040101010101" pitchFamily="2" charset="-122"/>
                <a:ea typeface="STXinwei" panose="02010800040101010101" pitchFamily="2" charset="-122"/>
                <a:cs typeface="华文新魏"/>
              </a:rPr>
              <a:t>;    /*</a:t>
            </a:r>
            <a:r>
              <a:rPr kumimoji="1" lang="zh-CN" altLang="en-US" sz="2000" dirty="0">
                <a:latin typeface="STXinwei" panose="02010800040101010101" pitchFamily="2" charset="-122"/>
                <a:ea typeface="STXinwei" panose="02010800040101010101" pitchFamily="2" charset="-122"/>
                <a:cs typeface="华文新魏"/>
              </a:rPr>
              <a:t>在</a:t>
            </a:r>
            <a:r>
              <a:rPr kumimoji="1" lang="en-US" altLang="zh-CN" sz="2000" dirty="0">
                <a:latin typeface="STXinwei" panose="02010800040101010101" pitchFamily="2" charset="-122"/>
                <a:ea typeface="STXinwei" panose="02010800040101010101" pitchFamily="2" charset="-122"/>
                <a:cs typeface="华文新魏"/>
              </a:rPr>
              <a:t>next</a:t>
            </a:r>
            <a:r>
              <a:rPr kumimoji="1" lang="zh-CN" altLang="en-US" sz="2000" dirty="0">
                <a:latin typeface="STXinwei" panose="02010800040101010101" pitchFamily="2" charset="-122"/>
                <a:ea typeface="STXinwei" panose="02010800040101010101" pitchFamily="2" charset="-122"/>
                <a:cs typeface="华文新魏"/>
              </a:rPr>
              <a:t>上等待的进程数</a:t>
            </a:r>
            <a:r>
              <a:rPr kumimoji="1" lang="en-US" altLang="zh-CN" sz="2000" dirty="0">
                <a:latin typeface="STXinwei" panose="02010800040101010101" pitchFamily="2" charset="-122"/>
                <a:ea typeface="STXinwei" panose="02010800040101010101" pitchFamily="2" charset="-122"/>
                <a:cs typeface="华文新魏"/>
              </a:rPr>
              <a:t>*/</a:t>
            </a:r>
            <a:endParaRPr kumimoji="1" lang="zh-CN" altLang="en-US" sz="2000" dirty="0">
              <a:latin typeface="STXinwei" panose="02010800040101010101" pitchFamily="2" charset="-122"/>
              <a:ea typeface="STXinwei" panose="02010800040101010101" pitchFamily="2" charset="-122"/>
              <a:cs typeface="华文新魏"/>
            </a:endParaRP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a:t>
            </a:r>
          </a:p>
          <a:p>
            <a:pPr marL="0" indent="0">
              <a:buNone/>
            </a:pP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err="1">
                <a:latin typeface="STXinwei" panose="02010800040101010101" pitchFamily="2" charset="-122"/>
                <a:ea typeface="STXinwei" panose="02010800040101010101" pitchFamily="2" charset="-122"/>
                <a:cs typeface="华文新魏"/>
              </a:rPr>
              <a:t>mutex</a:t>
            </a:r>
            <a:r>
              <a:rPr kumimoji="1" lang="en-US" altLang="zh-CN" sz="2000" dirty="0">
                <a:latin typeface="STXinwei" panose="02010800040101010101" pitchFamily="2" charset="-122"/>
                <a:ea typeface="STXinwei" panose="02010800040101010101" pitchFamily="2" charset="-122"/>
                <a:cs typeface="华文新魏"/>
              </a:rPr>
              <a:t>=1;</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a:latin typeface="STXinwei" panose="02010800040101010101" pitchFamily="2" charset="-122"/>
                <a:ea typeface="STXinwei" panose="02010800040101010101" pitchFamily="2" charset="-122"/>
                <a:cs typeface="华文新魏"/>
              </a:rPr>
              <a:t>next=0;</a:t>
            </a:r>
            <a:r>
              <a:rPr kumimoji="1" lang="zh-CN" altLang="en-US" sz="2000" dirty="0">
                <a:latin typeface="STXinwei" panose="02010800040101010101" pitchFamily="2" charset="-122"/>
                <a:ea typeface="STXinwei" panose="02010800040101010101" pitchFamily="2" charset="-122"/>
                <a:cs typeface="华文新魏"/>
              </a:rPr>
              <a:t> </a:t>
            </a:r>
            <a:r>
              <a:rPr kumimoji="1"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kumimoji="1" lang="en-US" altLang="zh-CN" sz="2000" dirty="0">
                <a:latin typeface="STXinwei" panose="02010800040101010101" pitchFamily="2" charset="-122"/>
                <a:ea typeface="STXinwei" panose="02010800040101010101" pitchFamily="2" charset="-122"/>
                <a:cs typeface="华文新魏"/>
              </a:rPr>
              <a:t>=0;/*</a:t>
            </a:r>
            <a:r>
              <a:rPr kumimoji="1" lang="zh-CN" altLang="en-US" sz="2000" dirty="0">
                <a:latin typeface="STXinwei" panose="02010800040101010101" pitchFamily="2" charset="-122"/>
                <a:ea typeface="STXinwei" panose="02010800040101010101" pitchFamily="2" charset="-122"/>
                <a:cs typeface="华文新魏"/>
              </a:rPr>
              <a:t>初始化语句</a:t>
            </a:r>
            <a:r>
              <a:rPr kumimoji="1" lang="en-US" altLang="zh-CN" sz="2000" dirty="0">
                <a:latin typeface="STXinwei" panose="02010800040101010101" pitchFamily="2" charset="-122"/>
                <a:ea typeface="STXinwei" panose="02010800040101010101" pitchFamily="2" charset="-122"/>
                <a:cs typeface="华文新魏"/>
              </a:rPr>
              <a:t>*/</a:t>
            </a:r>
            <a:endParaRPr lang="en-US" altLang="zh-CN" sz="2000" dirty="0">
              <a:latin typeface="STXinwei" panose="02010800040101010101" pitchFamily="2" charset="-122"/>
              <a:ea typeface="STXinwei" panose="02010800040101010101" pitchFamily="2" charset="-122"/>
              <a:cs typeface="华文新魏"/>
            </a:endParaRPr>
          </a:p>
          <a:p>
            <a:pPr marL="0" indent="0" eaLnBrk="1" hangingPunct="1">
              <a:buNone/>
            </a:pPr>
            <a:r>
              <a:rPr lang="zh-CN" altLang="zh-CN" sz="2000" dirty="0">
                <a:latin typeface="STXinwei" panose="02010800040101010101" pitchFamily="2" charset="-122"/>
                <a:ea typeface="STXinwei" panose="02010800040101010101" pitchFamily="2" charset="-122"/>
                <a:cs typeface="华文新魏"/>
              </a:rPr>
              <a:t> </a:t>
            </a: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void </a:t>
            </a:r>
            <a:r>
              <a:rPr lang="en-US" altLang="zh-CN" sz="2000" dirty="0">
                <a:solidFill>
                  <a:srgbClr val="0000FF"/>
                </a:solidFill>
                <a:latin typeface="STXinwei" panose="02010800040101010101" pitchFamily="2" charset="-122"/>
                <a:ea typeface="STXinwei" panose="02010800040101010101" pitchFamily="2" charset="-122"/>
                <a:cs typeface="华文新魏"/>
              </a:rPr>
              <a:t>enter(InterfaceModule &amp;IM) </a:t>
            </a:r>
            <a:r>
              <a:rPr lang="en-US" altLang="zh-CN" sz="2000" dirty="0">
                <a:latin typeface="STXinwei" panose="02010800040101010101" pitchFamily="2" charset="-122"/>
                <a:ea typeface="STXinwei" panose="02010800040101010101" pitchFamily="2" charset="-122"/>
                <a:cs typeface="华文新魏"/>
              </a:rPr>
              <a:t>{</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P(</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FF0000"/>
                </a:solidFill>
                <a:latin typeface="STXinwei" panose="02010800040101010101" pitchFamily="2" charset="-122"/>
                <a:ea typeface="STXinwei" panose="02010800040101010101" pitchFamily="2" charset="-122"/>
                <a:cs typeface="华文新魏"/>
              </a:rPr>
              <a:t>mutex</a:t>
            </a:r>
            <a:r>
              <a:rPr lang="en-US" altLang="zh-CN" sz="2000" dirty="0">
                <a:latin typeface="STXinwei" panose="02010800040101010101" pitchFamily="2" charset="-122"/>
                <a:ea typeface="STXinwei" panose="02010800040101010101" pitchFamily="2" charset="-122"/>
                <a:cs typeface="华文新魏"/>
              </a:rPr>
              <a:t>); ／*互斥进入管程*/         </a:t>
            </a: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a:t>
            </a:r>
            <a:endParaRPr kumimoji="1" lang="en-US" altLang="zh-CN" sz="2000" dirty="0">
              <a:latin typeface="STXinwei" panose="02010800040101010101" pitchFamily="2" charset="-122"/>
              <a:ea typeface="STXinwei" panose="02010800040101010101" pitchFamily="2" charset="-122"/>
              <a:cs typeface="华文新魏"/>
            </a:endParaRP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solidFill>
                  <a:srgbClr val="0000FF"/>
                </a:solidFill>
                <a:latin typeface="STXinwei" panose="02010800040101010101" pitchFamily="2" charset="-122"/>
                <a:ea typeface="STXinwei" panose="02010800040101010101" pitchFamily="2" charset="-122"/>
                <a:cs typeface="华文新魏"/>
              </a:rPr>
              <a:t>void leave(InterfaceModule &amp;IM) </a:t>
            </a:r>
            <a:r>
              <a:rPr lang="en-US" altLang="zh-CN" sz="2000" dirty="0">
                <a:latin typeface="STXinwei" panose="02010800040101010101" pitchFamily="2" charset="-122"/>
                <a:ea typeface="STXinwei" panose="02010800040101010101" pitchFamily="2" charset="-122"/>
                <a:cs typeface="华文新魏"/>
              </a:rPr>
              <a:t>{</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if(</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7030A0"/>
                </a:solidFill>
                <a:latin typeface="STXinwei" panose="02010800040101010101" pitchFamily="2" charset="-122"/>
                <a:ea typeface="STXinwei" panose="02010800040101010101" pitchFamily="2" charset="-122"/>
                <a:cs typeface="华文新魏"/>
              </a:rPr>
              <a:t>next_count</a:t>
            </a:r>
            <a:r>
              <a:rPr lang="en-US" altLang="zh-CN" sz="2000" dirty="0">
                <a:latin typeface="STXinwei" panose="02010800040101010101" pitchFamily="2" charset="-122"/>
                <a:ea typeface="STXinwei" panose="02010800040101010101" pitchFamily="2" charset="-122"/>
                <a:cs typeface="华文新魏"/>
              </a:rPr>
              <a:t>&gt;0) </a:t>
            </a:r>
            <a:r>
              <a:rPr lang="zh-CN" altLang="zh-CN" sz="2000" dirty="0">
                <a:latin typeface="STXinwei" panose="02010800040101010101" pitchFamily="2" charset="-122"/>
                <a:ea typeface="STXinwei" panose="02010800040101010101" pitchFamily="2" charset="-122"/>
                <a:cs typeface="华文新魏"/>
              </a:rPr>
              <a:t>{</a:t>
            </a:r>
            <a:r>
              <a:rPr lang="en-US" altLang="zh-CN" sz="2000" dirty="0">
                <a:latin typeface="STXinwei" panose="02010800040101010101" pitchFamily="2" charset="-122"/>
                <a:ea typeface="STXinwei" panose="02010800040101010101" pitchFamily="2" charset="-122"/>
              </a:rPr>
              <a:t>／*</a:t>
            </a:r>
            <a:r>
              <a:rPr lang="en-US" altLang="zh-CN" sz="2000" dirty="0" err="1">
                <a:latin typeface="STXinwei" panose="02010800040101010101" pitchFamily="2" charset="-122"/>
                <a:ea typeface="STXinwei" panose="02010800040101010101" pitchFamily="2" charset="-122"/>
              </a:rPr>
              <a:t>判断有否发出signal</a:t>
            </a:r>
            <a:r>
              <a:rPr lang="en-US" altLang="zh-CN" sz="2000" dirty="0">
                <a:latin typeface="STXinwei" panose="02010800040101010101" pitchFamily="2" charset="-122"/>
                <a:ea typeface="STXinwei" panose="02010800040101010101" pitchFamily="2" charset="-122"/>
              </a:rPr>
              <a:t>()操作的进程*/</a:t>
            </a:r>
            <a:r>
              <a:rPr lang="zh-CN" altLang="zh-CN"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7030A0"/>
                </a:solidFill>
                <a:latin typeface="STXinwei" panose="02010800040101010101" pitchFamily="2" charset="-122"/>
                <a:ea typeface="STXinwei" panose="02010800040101010101" pitchFamily="2" charset="-122"/>
                <a:cs typeface="华文新魏"/>
              </a:rPr>
              <a:t>next</a:t>
            </a:r>
            <a:r>
              <a:rPr lang="en-US" altLang="zh-CN" sz="2000" u="sng" dirty="0">
                <a:solidFill>
                  <a:srgbClr val="7030A0"/>
                </a:solidFill>
                <a:latin typeface="STXinwei" panose="02010800040101010101" pitchFamily="2" charset="-122"/>
                <a:ea typeface="STXinwei" panose="02010800040101010101" pitchFamily="2" charset="-122"/>
                <a:cs typeface="华文新魏"/>
              </a:rPr>
              <a:t> </a:t>
            </a:r>
            <a:r>
              <a:rPr lang="en-US" altLang="zh-CN" sz="2000" dirty="0">
                <a:solidFill>
                  <a:srgbClr val="7030A0"/>
                </a:solidFill>
                <a:latin typeface="STXinwei" panose="02010800040101010101" pitchFamily="2" charset="-122"/>
                <a:ea typeface="STXinwei" panose="02010800040101010101" pitchFamily="2" charset="-122"/>
                <a:cs typeface="华文新魏"/>
              </a:rPr>
              <a:t>count-</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C00000"/>
                </a:solidFill>
                <a:latin typeface="STXinwei" panose="02010800040101010101" pitchFamily="2" charset="-122"/>
                <a:ea typeface="STXinwei" panose="02010800040101010101" pitchFamily="2" charset="-122"/>
                <a:cs typeface="华文新魏"/>
              </a:rPr>
              <a:t>next</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   }else</a:t>
            </a:r>
          </a:p>
          <a:p>
            <a:pPr marL="0" indent="0" eaLnBrk="1" hangingPunct="1">
              <a:buNone/>
            </a:pPr>
            <a:r>
              <a:rPr lang="zh-CN" altLang="zh-CN" sz="2000" dirty="0">
                <a:latin typeface="STXinwei" panose="02010800040101010101" pitchFamily="2" charset="-122"/>
                <a:ea typeface="STXinwei" panose="02010800040101010101" pitchFamily="2" charset="-122"/>
                <a:cs typeface="华文新魏"/>
              </a:rPr>
              <a:t> </a:t>
            </a:r>
            <a:r>
              <a:rPr lang="zh-CN" altLang="en-US"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cs typeface="华文新魏"/>
              </a:rPr>
              <a:t>V(</a:t>
            </a:r>
            <a:r>
              <a:rPr lang="en-US" altLang="zh-CN" sz="2000" dirty="0" err="1">
                <a:latin typeface="STXinwei" panose="02010800040101010101" pitchFamily="2" charset="-122"/>
                <a:ea typeface="STXinwei" panose="02010800040101010101" pitchFamily="2" charset="-122"/>
                <a:cs typeface="华文新魏"/>
              </a:rPr>
              <a:t>IM.</a:t>
            </a:r>
            <a:r>
              <a:rPr lang="en-US" altLang="zh-CN" sz="2000" dirty="0" err="1">
                <a:solidFill>
                  <a:srgbClr val="FF0000"/>
                </a:solidFill>
                <a:latin typeface="STXinwei" panose="02010800040101010101" pitchFamily="2" charset="-122"/>
                <a:ea typeface="STXinwei" panose="02010800040101010101" pitchFamily="2" charset="-122"/>
                <a:cs typeface="华文新魏"/>
              </a:rPr>
              <a:t>mutex</a:t>
            </a:r>
            <a:r>
              <a:rPr lang="en-US" altLang="zh-CN" sz="2000" dirty="0">
                <a:latin typeface="STXinwei" panose="02010800040101010101" pitchFamily="2" charset="-122"/>
                <a:ea typeface="STXinwei" panose="02010800040101010101" pitchFamily="2" charset="-122"/>
                <a:cs typeface="华文新魏"/>
              </a:rPr>
              <a:t>); </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否则开放管程</a:t>
            </a:r>
            <a:r>
              <a:rPr lang="en-US" altLang="zh-CN" sz="2000" dirty="0">
                <a:latin typeface="STXinwei" panose="02010800040101010101" pitchFamily="2" charset="-122"/>
                <a:ea typeface="STXinwei" panose="02010800040101010101" pitchFamily="2" charset="-122"/>
              </a:rPr>
              <a:t>*/</a:t>
            </a:r>
            <a:r>
              <a:rPr lang="zh-CN" altLang="zh-CN"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cs typeface="华文新魏"/>
              </a:rPr>
              <a:t>    </a:t>
            </a:r>
          </a:p>
          <a:p>
            <a:pPr marL="0" indent="0" eaLnBrk="1" hangingPunct="1">
              <a:buNone/>
            </a:pPr>
            <a:r>
              <a:rPr lang="en-US" altLang="zh-CN" sz="2000" dirty="0">
                <a:latin typeface="STXinwei" panose="02010800040101010101" pitchFamily="2" charset="-122"/>
                <a:ea typeface="STXinwei" panose="02010800040101010101" pitchFamily="2" charset="-122"/>
                <a:cs typeface="华文新魏"/>
              </a:rPr>
              <a:t>}</a:t>
            </a:r>
          </a:p>
          <a:p>
            <a:pPr marL="0" indent="0">
              <a:buNone/>
            </a:pPr>
            <a:endParaRPr kumimoji="1" lang="zh-CN" altLang="en-US" sz="2000" dirty="0">
              <a:latin typeface="STXinwei" panose="02010800040101010101" pitchFamily="2" charset="-122"/>
              <a:ea typeface="STXinwei" panose="02010800040101010101" pitchFamily="2" charset="-122"/>
            </a:endParaRPr>
          </a:p>
          <a:p>
            <a:pPr marL="0" indent="0">
              <a:buNone/>
            </a:pPr>
            <a:endParaRPr kumimoji="1" lang="zh-CN" altLang="en-US" sz="2000" dirty="0">
              <a:latin typeface="STXinwei" panose="02010800040101010101" pitchFamily="2" charset="-122"/>
              <a:ea typeface="STXinwei" panose="02010800040101010101" pitchFamily="2"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105</a:t>
            </a:fld>
            <a:endParaRPr lang="en-US" altLang="zh-CN" dirty="0"/>
          </a:p>
        </p:txBody>
      </p:sp>
    </p:spTree>
    <p:extLst>
      <p:ext uri="{BB962C8B-B14F-4D97-AF65-F5344CB8AC3E}">
        <p14:creationId xmlns:p14="http://schemas.microsoft.com/office/powerpoint/2010/main" val="1046794229"/>
      </p:ext>
    </p:extLst>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79512" y="1219200"/>
            <a:ext cx="8964488" cy="5450160"/>
          </a:xfrm>
        </p:spPr>
        <p:txBody>
          <a:bodyPr/>
          <a:lstStyle/>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signal</a:t>
            </a:r>
            <a:r>
              <a:rPr lang="en-US" altLang="zh-CN" sz="2000" dirty="0">
                <a:latin typeface="华文新魏"/>
                <a:cs typeface="华文新魏"/>
              </a:rPr>
              <a:t>(semaphore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x_sem</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InterfaceModule </a:t>
            </a:r>
            <a:r>
              <a:rPr lang="en-US" altLang="zh-CN" sz="2000" dirty="0">
                <a:solidFill>
                  <a:srgbClr val="008000"/>
                </a:solidFill>
                <a:latin typeface="华文新魏"/>
                <a:cs typeface="华文新魏"/>
              </a:rPr>
              <a:t>&amp;IM</a:t>
            </a:r>
            <a:r>
              <a:rPr lang="en-US" altLang="zh-CN" sz="2000" dirty="0">
                <a:latin typeface="华文新魏"/>
                <a:cs typeface="华文新魏"/>
              </a:rPr>
              <a:t>) {</a:t>
            </a:r>
          </a:p>
          <a:p>
            <a:pPr marL="0" indent="0" eaLnBrk="1" hangingPunct="1">
              <a:buNone/>
            </a:pPr>
            <a:r>
              <a:rPr lang="zh-CN" altLang="en-US" sz="2000" dirty="0">
                <a:latin typeface="华文新魏"/>
                <a:cs typeface="华文新魏"/>
              </a:rPr>
              <a:t>  </a:t>
            </a:r>
            <a:r>
              <a:rPr lang="en-US" altLang="zh-CN" sz="2000" dirty="0">
                <a:latin typeface="华文新魏"/>
                <a:cs typeface="华文新魏"/>
              </a:rPr>
              <a:t> if(</a:t>
            </a:r>
            <a:r>
              <a:rPr lang="en-US" altLang="zh-CN" sz="2000" dirty="0" err="1">
                <a:latin typeface="华文新魏"/>
                <a:cs typeface="华文新魏"/>
              </a:rPr>
              <a:t>x_count</a:t>
            </a:r>
            <a:r>
              <a:rPr lang="en-US" altLang="zh-CN" sz="2000" dirty="0">
                <a:latin typeface="华文新魏"/>
                <a:cs typeface="华文新魏"/>
              </a:rPr>
              <a:t>&gt;0) {／*判断是否有等待资源的进程*/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zh-CN" altLang="zh-CN" sz="2000" dirty="0">
                <a:latin typeface="华文新魏"/>
                <a:cs typeface="华文新魏"/>
              </a:rPr>
              <a:t> </a:t>
            </a:r>
            <a:r>
              <a:rPr lang="zh-CN" altLang="en-US" sz="2000" dirty="0">
                <a:latin typeface="华文新魏"/>
                <a:cs typeface="华文新魏"/>
              </a:rPr>
              <a:t>     </a:t>
            </a:r>
            <a:r>
              <a:rPr lang="en-US" altLang="zh-CN" sz="2000" dirty="0" err="1">
                <a:latin typeface="华文新魏"/>
                <a:cs typeface="华文新魏"/>
              </a:rPr>
              <a:t>x_count</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     </a:t>
            </a:r>
            <a:r>
              <a:rPr lang="en-US" altLang="zh-CN" sz="2000" dirty="0" err="1">
                <a:latin typeface="华文新魏"/>
                <a:cs typeface="华文新魏"/>
              </a:rPr>
              <a:t>IM.next_count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a:t>
            </a:r>
            <a:r>
              <a:rPr lang="en-US" altLang="zh-CN" sz="2000" dirty="0" err="1">
                <a:latin typeface="华文新魏"/>
                <a:cs typeface="华文新魏"/>
              </a:rPr>
              <a:t>发出signal</a:t>
            </a:r>
            <a:r>
              <a:rPr lang="en-US" altLang="zh-CN" sz="2000" dirty="0">
                <a:latin typeface="华文新魏"/>
                <a:cs typeface="华文新魏"/>
              </a:rPr>
              <a:t>()操作的进程数加１*/</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en-US" altLang="zh-CN" sz="2000" dirty="0">
                <a:solidFill>
                  <a:srgbClr val="FF0000"/>
                </a:solidFill>
                <a:latin typeface="华文新魏"/>
                <a:cs typeface="华文新魏"/>
              </a:rPr>
              <a:t>   V(</a:t>
            </a:r>
            <a:r>
              <a:rPr lang="en-US" altLang="zh-CN" sz="2000" dirty="0" err="1">
                <a:solidFill>
                  <a:srgbClr val="FF0000"/>
                </a:solidFill>
                <a:latin typeface="华文新魏"/>
                <a:cs typeface="华文新魏"/>
              </a:rPr>
              <a:t>x_sem</a:t>
            </a:r>
            <a:r>
              <a:rPr lang="en-US" altLang="zh-CN" sz="2000" dirty="0">
                <a:solidFill>
                  <a:srgbClr val="FF0000"/>
                </a:solidFill>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释放一个等待资源的进程</a:t>
            </a:r>
            <a:r>
              <a:rPr lang="en-US" altLang="zh-CN" sz="2000" dirty="0">
                <a:latin typeface="华文新魏"/>
                <a:cs typeface="华文新魏"/>
              </a:rPr>
              <a:t>*/</a:t>
            </a:r>
            <a:r>
              <a:rPr lang="zh-CN" altLang="zh-CN" sz="2000" dirty="0">
                <a:latin typeface="华文新魏"/>
                <a:cs typeface="华文新魏"/>
              </a:rPr>
              <a:t> </a:t>
            </a:r>
            <a:r>
              <a:rPr lang="en-US" altLang="zh-CN" sz="2000" dirty="0">
                <a:solidFill>
                  <a:srgbClr val="FF0000"/>
                </a:solidFill>
                <a:latin typeface="华文新魏"/>
                <a:cs typeface="华文新魏"/>
              </a:rPr>
              <a:t>      </a:t>
            </a:r>
          </a:p>
          <a:p>
            <a:pPr marL="0" indent="0" eaLnBrk="1" hangingPunct="1">
              <a:buNone/>
            </a:pPr>
            <a:r>
              <a:rPr lang="en-US" altLang="zh-CN" sz="2000" dirty="0">
                <a:latin typeface="华文新魏"/>
                <a:cs typeface="华文新魏"/>
              </a:rPr>
              <a:t>     P(</a:t>
            </a:r>
            <a:r>
              <a:rPr lang="en-US" altLang="zh-CN" sz="2000" dirty="0" err="1">
                <a:latin typeface="华文新魏"/>
                <a:cs typeface="华文新魏"/>
              </a:rPr>
              <a:t>IM.next</a:t>
            </a:r>
            <a:r>
              <a:rPr lang="en-US" altLang="zh-CN" sz="2000" dirty="0">
                <a:latin typeface="华文新魏"/>
                <a:cs typeface="华文新魏"/>
              </a:rPr>
              <a:t>); ／*</a:t>
            </a:r>
            <a:r>
              <a:rPr lang="en-US" altLang="zh-CN" sz="2000" dirty="0" err="1">
                <a:latin typeface="华文新魏"/>
                <a:cs typeface="华文新魏"/>
              </a:rPr>
              <a:t>发出signal</a:t>
            </a:r>
            <a:r>
              <a:rPr lang="en-US" altLang="zh-CN" sz="2000" dirty="0">
                <a:latin typeface="华文新魏"/>
                <a:cs typeface="华文新魏"/>
              </a:rPr>
              <a:t>()操作的进程阻塞自己*/</a:t>
            </a:r>
            <a:r>
              <a:rPr lang="zh-CN" altLang="zh-CN" sz="2000" dirty="0">
                <a:latin typeface="华文新魏"/>
                <a:cs typeface="华文新魏"/>
              </a:rPr>
              <a:t> </a:t>
            </a:r>
            <a:r>
              <a:rPr lang="en-US" altLang="zh-CN" sz="2000" dirty="0">
                <a:latin typeface="华文新魏"/>
                <a:cs typeface="华文新魏"/>
              </a:rPr>
              <a:t>      </a:t>
            </a:r>
          </a:p>
          <a:p>
            <a:pPr marL="0" indent="0" eaLnBrk="1" hangingPunct="1">
              <a:buNone/>
            </a:pPr>
            <a:r>
              <a:rPr lang="zh-CN" altLang="en-US" sz="2000" dirty="0">
                <a:latin typeface="华文新魏"/>
                <a:cs typeface="华文新魏"/>
              </a:rPr>
              <a:t>  </a:t>
            </a:r>
            <a:r>
              <a:rPr lang="en-US" altLang="zh-CN" sz="2000" dirty="0">
                <a:latin typeface="华文新魏"/>
                <a:cs typeface="华文新魏"/>
              </a:rPr>
              <a:t>}</a:t>
            </a:r>
          </a:p>
          <a:p>
            <a:pPr marL="0" indent="0" eaLnBrk="1" hangingPunct="1">
              <a:buNone/>
            </a:pPr>
            <a:r>
              <a:rPr lang="en-US" altLang="zh-CN" sz="2000" dirty="0">
                <a:latin typeface="华文新魏"/>
                <a:cs typeface="华文新魏"/>
              </a:rPr>
              <a:t>}</a:t>
            </a:r>
          </a:p>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wait</a:t>
            </a:r>
            <a:r>
              <a:rPr lang="en-US" altLang="zh-CN" sz="2000" dirty="0">
                <a:latin typeface="华文新魏"/>
                <a:cs typeface="华文新魏"/>
              </a:rPr>
              <a:t>(semaphore &amp;</a:t>
            </a:r>
            <a:r>
              <a:rPr lang="en-US" altLang="zh-CN" sz="2000" dirty="0" err="1">
                <a:solidFill>
                  <a:srgbClr val="FF0000"/>
                </a:solidFill>
                <a:latin typeface="华文新魏"/>
                <a:cs typeface="华文新魏"/>
              </a:rPr>
              <a:t>x_sem</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 </a:t>
            </a:r>
            <a:r>
              <a:rPr lang="en-US" altLang="zh-CN" sz="2000" dirty="0">
                <a:solidFill>
                  <a:srgbClr val="FF0000"/>
                </a:solidFill>
                <a:latin typeface="华文新魏"/>
                <a:cs typeface="华文新魏"/>
              </a:rPr>
              <a:t>&amp;</a:t>
            </a:r>
            <a:r>
              <a:rPr lang="en-US" altLang="zh-CN" sz="2000" dirty="0" err="1">
                <a:solidFill>
                  <a:srgbClr val="FF0000"/>
                </a:solidFill>
                <a:latin typeface="华文新魏"/>
                <a:cs typeface="华文新魏"/>
              </a:rPr>
              <a:t>x_count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InterfaceModule </a:t>
            </a:r>
            <a:r>
              <a:rPr lang="en-US" altLang="zh-CN" sz="2000" dirty="0">
                <a:solidFill>
                  <a:srgbClr val="008000"/>
                </a:solidFill>
                <a:latin typeface="华文新魏"/>
                <a:cs typeface="华文新魏"/>
              </a:rPr>
              <a:t>&amp;IM</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 </a:t>
            </a:r>
            <a:r>
              <a:rPr lang="en-US" altLang="zh-CN" sz="2000" dirty="0" err="1">
                <a:latin typeface="华文新魏"/>
                <a:cs typeface="华文新魏"/>
              </a:rPr>
              <a:t>x_count</a:t>
            </a:r>
            <a:r>
              <a:rPr lang="en-US" altLang="zh-CN" sz="2000" dirty="0">
                <a:latin typeface="华文新魏"/>
                <a:cs typeface="华文新魏"/>
              </a:rPr>
              <a:t>++; ／*等待资源的进程数加１，x_count初始化为０*/</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if(</a:t>
            </a:r>
            <a:r>
              <a:rPr lang="en-US" altLang="zh-CN" sz="2000" dirty="0" err="1">
                <a:latin typeface="华文新魏"/>
                <a:cs typeface="华文新魏"/>
              </a:rPr>
              <a:t>IM.next_count</a:t>
            </a:r>
            <a:r>
              <a:rPr lang="en-US" altLang="zh-CN" sz="2000" dirty="0">
                <a:latin typeface="华文新魏"/>
                <a:cs typeface="华文新魏"/>
              </a:rPr>
              <a:t>&gt;0) {／*</a:t>
            </a:r>
            <a:r>
              <a:rPr lang="en-US" altLang="zh-CN" sz="2000" dirty="0" err="1">
                <a:latin typeface="华文新魏"/>
                <a:cs typeface="华文新魏"/>
              </a:rPr>
              <a:t>判断有否发出signal</a:t>
            </a:r>
            <a:r>
              <a:rPr lang="en-US" altLang="zh-CN" sz="2000" dirty="0">
                <a:latin typeface="华文新魏"/>
                <a:cs typeface="华文新魏"/>
              </a:rPr>
              <a:t>()操作的进程*/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en-US" altLang="zh-CN" sz="2000" dirty="0" err="1">
                <a:latin typeface="华文新魏"/>
                <a:cs typeface="华文新魏"/>
              </a:rPr>
              <a:t>IM.next</a:t>
            </a:r>
            <a:r>
              <a:rPr lang="en-US" altLang="zh-CN" sz="2000" dirty="0">
                <a:latin typeface="华文新魏"/>
                <a:cs typeface="华文新魏"/>
              </a:rPr>
              <a:t> count--;</a:t>
            </a:r>
          </a:p>
          <a:p>
            <a:pPr marL="0" indent="0" eaLnBrk="1" hangingPunct="1">
              <a:buNone/>
            </a:pPr>
            <a:r>
              <a:rPr lang="en-US" altLang="zh-CN" sz="2000" dirty="0">
                <a:latin typeface="华文新魏"/>
                <a:cs typeface="华文新魏"/>
              </a:rPr>
              <a:t>        V(</a:t>
            </a:r>
            <a:r>
              <a:rPr lang="en-US" altLang="zh-CN" sz="2000" dirty="0" err="1">
                <a:latin typeface="华文新魏"/>
                <a:cs typeface="华文新魏"/>
              </a:rPr>
              <a:t>IM.next</a:t>
            </a:r>
            <a:r>
              <a:rPr lang="en-US" altLang="zh-CN" sz="2000" dirty="0">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若有就释放一个</a:t>
            </a:r>
            <a:r>
              <a:rPr lang="en-US" altLang="zh-CN" sz="2000" dirty="0">
                <a:latin typeface="华文新魏"/>
                <a:cs typeface="华文新魏"/>
              </a:rPr>
              <a:t>*/</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 else </a:t>
            </a:r>
          </a:p>
          <a:p>
            <a:pPr marL="0" indent="0" eaLnBrk="1" hangingPunct="1">
              <a:buNone/>
            </a:pPr>
            <a:r>
              <a:rPr lang="en-US" altLang="zh-CN" sz="2000" dirty="0">
                <a:latin typeface="华文新魏"/>
                <a:cs typeface="华文新魏"/>
              </a:rPr>
              <a:t>        V(</a:t>
            </a:r>
            <a:r>
              <a:rPr lang="en-US" altLang="zh-CN" sz="2000" dirty="0" err="1">
                <a:latin typeface="华文新魏"/>
                <a:cs typeface="华文新魏"/>
              </a:rPr>
              <a:t>IM.mutex</a:t>
            </a:r>
            <a:r>
              <a:rPr lang="en-US" altLang="zh-CN" sz="2000" dirty="0">
                <a:latin typeface="华文新魏"/>
                <a:cs typeface="华文新魏"/>
              </a:rPr>
              <a:t>); ／*否则开放管程*/</a:t>
            </a:r>
            <a:r>
              <a:rPr lang="zh-CN" altLang="zh-CN" sz="2000" dirty="0">
                <a:latin typeface="华文新魏"/>
                <a:cs typeface="华文新魏"/>
              </a:rPr>
              <a:t> </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 </a:t>
            </a:r>
            <a:r>
              <a:rPr lang="en-US" altLang="zh-CN" sz="2000" dirty="0">
                <a:solidFill>
                  <a:srgbClr val="FF0000"/>
                </a:solidFill>
                <a:latin typeface="华文新魏"/>
                <a:cs typeface="华文新魏"/>
              </a:rPr>
              <a:t>P(</a:t>
            </a:r>
            <a:r>
              <a:rPr lang="en-US" altLang="zh-CN" sz="2000" dirty="0" err="1">
                <a:solidFill>
                  <a:srgbClr val="FF0000"/>
                </a:solidFill>
                <a:latin typeface="华文新魏"/>
                <a:cs typeface="华文新魏"/>
              </a:rPr>
              <a:t>x_sem</a:t>
            </a:r>
            <a:r>
              <a:rPr lang="en-US" altLang="zh-CN" sz="2000" dirty="0">
                <a:solidFill>
                  <a:srgbClr val="FF0000"/>
                </a:solidFill>
                <a:latin typeface="华文新魏"/>
                <a:cs typeface="华文新魏"/>
              </a:rPr>
              <a:t>);</a:t>
            </a:r>
            <a:r>
              <a:rPr lang="en-US" altLang="zh-CN" sz="2000" dirty="0">
                <a:latin typeface="华文新魏"/>
                <a:cs typeface="华文新魏"/>
              </a:rPr>
              <a:t> </a:t>
            </a:r>
            <a:r>
              <a:rPr lang="zh-CN" altLang="zh-CN" sz="2000" dirty="0">
                <a:latin typeface="华文新魏"/>
                <a:cs typeface="华文新魏"/>
              </a:rPr>
              <a:t>／</a:t>
            </a:r>
            <a:r>
              <a:rPr lang="en-US" altLang="zh-CN" sz="2000" dirty="0">
                <a:latin typeface="华文新魏"/>
                <a:cs typeface="华文新魏"/>
              </a:rPr>
              <a:t>*</a:t>
            </a:r>
            <a:r>
              <a:rPr lang="zh-CN" altLang="zh-CN" sz="2000" dirty="0">
                <a:latin typeface="华文新魏"/>
                <a:cs typeface="华文新魏"/>
              </a:rPr>
              <a:t>等待资源的进程阻塞自己，</a:t>
            </a:r>
            <a:r>
              <a:rPr lang="en-US" altLang="zh-CN" sz="2000" dirty="0">
                <a:latin typeface="华文新魏"/>
                <a:cs typeface="华文新魏"/>
              </a:rPr>
              <a:t>x</a:t>
            </a:r>
            <a:r>
              <a:rPr lang="en-US" altLang="zh-CN" sz="2000" u="sng" dirty="0">
                <a:latin typeface="华文新魏"/>
                <a:cs typeface="华文新魏"/>
              </a:rPr>
              <a:t> </a:t>
            </a:r>
            <a:r>
              <a:rPr lang="en-US" altLang="zh-CN" sz="2000" dirty="0" err="1">
                <a:latin typeface="华文新魏"/>
                <a:cs typeface="华文新魏"/>
              </a:rPr>
              <a:t>sem</a:t>
            </a:r>
            <a:r>
              <a:rPr lang="zh-CN" altLang="zh-CN" sz="2000" dirty="0">
                <a:latin typeface="华文新魏"/>
                <a:cs typeface="华文新魏"/>
              </a:rPr>
              <a:t>初始化为０</a:t>
            </a:r>
            <a:r>
              <a:rPr lang="en-US" altLang="zh-CN" sz="2000" dirty="0">
                <a:latin typeface="华文新魏"/>
                <a:cs typeface="华文新魏"/>
              </a:rPr>
              <a:t>*/</a:t>
            </a:r>
            <a:r>
              <a:rPr lang="zh-CN" altLang="zh-CN" sz="2000" dirty="0">
                <a:latin typeface="华文新魏"/>
                <a:cs typeface="华文新魏"/>
              </a:rPr>
              <a:t> </a:t>
            </a:r>
            <a:r>
              <a:rPr lang="en-US" altLang="zh-CN" sz="2000" dirty="0">
                <a:latin typeface="华文新魏"/>
                <a:cs typeface="华文新魏"/>
              </a:rPr>
              <a:t> </a:t>
            </a:r>
          </a:p>
          <a:p>
            <a:pPr marL="0" indent="0" eaLnBrk="1" hangingPunct="1">
              <a:buNone/>
            </a:pPr>
            <a:r>
              <a:rPr lang="en-US" altLang="zh-CN" sz="2000" dirty="0">
                <a:latin typeface="华文新魏"/>
                <a:cs typeface="华文新魏"/>
              </a:rPr>
              <a:t>}</a:t>
            </a: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管程数据结构与操作</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106</a:t>
            </a:fld>
            <a:endParaRPr lang="en-US" altLang="zh-CN" dirty="0"/>
          </a:p>
        </p:txBody>
      </p:sp>
    </p:spTree>
    <p:extLst>
      <p:ext uri="{BB962C8B-B14F-4D97-AF65-F5344CB8AC3E}">
        <p14:creationId xmlns:p14="http://schemas.microsoft.com/office/powerpoint/2010/main" val="1970053094"/>
      </p:ext>
    </p:extLst>
  </p:cSld>
  <p:clrMapOvr>
    <a:masterClrMapping/>
  </p:clrMapOvr>
  <p:transition spd="slow">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107</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latin typeface="华文新魏"/>
                <a:ea typeface="华文新魏"/>
              </a:rPr>
              <a:t>用信号量实现管程</a:t>
            </a:r>
          </a:p>
          <a:p>
            <a:pPr lvl="1"/>
            <a:r>
              <a:rPr kumimoji="1" lang="zh-CN" altLang="zh-CN" dirty="0">
                <a:latin typeface="华文新魏"/>
                <a:ea typeface="华文新魏"/>
              </a:rPr>
              <a:t>用管程实现信号量</a:t>
            </a:r>
          </a:p>
          <a:p>
            <a:endParaRPr kumimoji="1" lang="zh-CN" altLang="en-US" dirty="0"/>
          </a:p>
        </p:txBody>
      </p:sp>
    </p:spTree>
    <p:extLst>
      <p:ext uri="{BB962C8B-B14F-4D97-AF65-F5344CB8AC3E}">
        <p14:creationId xmlns:p14="http://schemas.microsoft.com/office/powerpoint/2010/main" val="1586489658"/>
      </p:ext>
    </p:extLst>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108</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solidFill>
                  <a:srgbClr val="FF0000"/>
                </a:solidFill>
                <a:latin typeface="华文新魏"/>
                <a:ea typeface="华文新魏"/>
              </a:rPr>
              <a:t>用信号量实现管程</a:t>
            </a:r>
            <a:r>
              <a:rPr kumimoji="1" lang="zh-CN" altLang="en-US" dirty="0">
                <a:latin typeface="华文新魏"/>
                <a:ea typeface="华文新魏"/>
              </a:rPr>
              <a:t>（</a:t>
            </a:r>
            <a:r>
              <a:rPr kumimoji="1" lang="en-US" altLang="zh-CN" dirty="0">
                <a:latin typeface="华文新魏"/>
                <a:ea typeface="华文新魏"/>
              </a:rPr>
              <a:t>Hoare</a:t>
            </a:r>
            <a:r>
              <a:rPr kumimoji="1" lang="zh-CN" altLang="en-US" dirty="0">
                <a:latin typeface="华文新魏"/>
                <a:ea typeface="华文新魏"/>
              </a:rPr>
              <a:t>是其中实现方法之一）</a:t>
            </a:r>
            <a:endParaRPr kumimoji="1" lang="zh-CN" altLang="zh-CN" dirty="0">
              <a:latin typeface="华文新魏"/>
              <a:ea typeface="华文新魏"/>
            </a:endParaRP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203581" y="2300300"/>
            <a:ext cx="4440427" cy="2862322"/>
          </a:xfrm>
          <a:prstGeom prst="rect">
            <a:avLst/>
          </a:prstGeom>
        </p:spPr>
        <p:txBody>
          <a:bodyPr wrap="square">
            <a:spAutoFit/>
          </a:bodyPr>
          <a:lstStyle/>
          <a:p>
            <a:pPr algn="l"/>
            <a:r>
              <a:rPr lang="en-US" altLang="zh-CN" b="1" dirty="0">
                <a:latin typeface="STXinwei" panose="02010800040101010101" pitchFamily="2" charset="-122"/>
                <a:ea typeface="STXinwei" panose="02010800040101010101" pitchFamily="2" charset="-122"/>
              </a:rPr>
              <a:t>semaphore </a:t>
            </a:r>
            <a:r>
              <a:rPr lang="en-US" altLang="zh-CN" b="1" dirty="0" err="1">
                <a:latin typeface="STXinwei" panose="02010800040101010101" pitchFamily="2" charset="-122"/>
                <a:ea typeface="STXinwei" panose="02010800040101010101" pitchFamily="2" charset="-122"/>
              </a:rPr>
              <a:t>mutex,c</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mutex=1;c=0;</a:t>
            </a:r>
          </a:p>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enter-monitor</a:t>
            </a:r>
            <a:r>
              <a:rPr lang="en-US" altLang="zh-CN" b="1" dirty="0">
                <a:latin typeface="STXinwei" panose="02010800040101010101" pitchFamily="2" charset="-122"/>
                <a:ea typeface="STXinwei" panose="02010800040101010101" pitchFamily="2" charset="-122"/>
              </a:rPr>
              <a:t>(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进入管程代码，保证互斥</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P(mutex);</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leave-monitor-normally(</a:t>
            </a:r>
            <a:r>
              <a:rPr lang="en-US" altLang="zh-CN" b="1" dirty="0">
                <a:latin typeface="STXinwei" panose="02010800040101010101" pitchFamily="2" charset="-122"/>
                <a:ea typeface="STXinwei" panose="02010800040101010101" pitchFamily="2" charset="-122"/>
              </a:rPr>
              <a:t> )   {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不发信号退出管程</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V(mutex);</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en-US" altLang="zh-CN" b="1" dirty="0">
              <a:latin typeface="STXinwei" panose="02010800040101010101" pitchFamily="2" charset="-122"/>
              <a:ea typeface="STXinwei" panose="02010800040101010101" pitchFamily="2" charset="-122"/>
              <a:cs typeface="华文新魏"/>
            </a:endParaRPr>
          </a:p>
        </p:txBody>
      </p:sp>
      <p:sp>
        <p:nvSpPr>
          <p:cNvPr id="7" name="矩形 6">
            <a:extLst>
              <a:ext uri="{FF2B5EF4-FFF2-40B4-BE49-F238E27FC236}">
                <a16:creationId xmlns:a16="http://schemas.microsoft.com/office/drawing/2014/main" id="{08F85CFB-CADF-B047-995F-D9C1D0F6BCB0}"/>
              </a:ext>
            </a:extLst>
          </p:cNvPr>
          <p:cNvSpPr/>
          <p:nvPr/>
        </p:nvSpPr>
        <p:spPr>
          <a:xfrm>
            <a:off x="4283968" y="2276872"/>
            <a:ext cx="4799156" cy="3416320"/>
          </a:xfrm>
          <a:prstGeom prst="rect">
            <a:avLst/>
          </a:prstGeom>
        </p:spPr>
        <p:txBody>
          <a:bodyPr wrap="square">
            <a:spAutoFit/>
          </a:bodyPr>
          <a:lstStyle/>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leave-with-signal</a:t>
            </a:r>
            <a:r>
              <a:rPr lang="en-US" altLang="zh-CN" b="1" dirty="0">
                <a:latin typeface="STXinwei" panose="02010800040101010101" pitchFamily="2" charset="-122"/>
                <a:ea typeface="STXinwei" panose="02010800040101010101" pitchFamily="2" charset="-122"/>
              </a:rPr>
              <a:t>(c) {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在条件</a:t>
            </a:r>
            <a:r>
              <a:rPr lang="en-US" altLang="zh-CN" b="1" dirty="0">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上发信号并退出管程，释放一个</a:t>
            </a:r>
            <a:endParaRPr lang="en-US"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等待</a:t>
            </a:r>
            <a:r>
              <a:rPr lang="en-US" altLang="zh-CN" b="1" dirty="0">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条件的进程。</a:t>
            </a:r>
            <a:r>
              <a:rPr lang="zh-CN" altLang="en-US" b="1" dirty="0">
                <a:latin typeface="STXinwei" panose="02010800040101010101" pitchFamily="2" charset="-122"/>
                <a:ea typeface="STXinwei" panose="02010800040101010101" pitchFamily="2" charset="-122"/>
              </a:rPr>
              <a:t>此</a:t>
            </a:r>
            <a:r>
              <a:rPr lang="zh-CN" altLang="zh-CN" b="1" dirty="0">
                <a:latin typeface="STXinwei" panose="02010800040101010101" pitchFamily="2" charset="-122"/>
                <a:ea typeface="STXinwei" panose="02010800040101010101" pitchFamily="2" charset="-122"/>
              </a:rPr>
              <a:t>时</a:t>
            </a:r>
            <a:r>
              <a:rPr lang="zh-CN" altLang="en-US" b="1" dirty="0">
                <a:latin typeface="STXinwei" panose="02010800040101010101" pitchFamily="2" charset="-122"/>
                <a:ea typeface="STXinwei" panose="02010800040101010101" pitchFamily="2" charset="-122"/>
              </a:rPr>
              <a:t>未</a:t>
            </a:r>
            <a:r>
              <a:rPr lang="zh-CN" altLang="zh-CN" b="1" dirty="0">
                <a:latin typeface="STXinwei" panose="02010800040101010101" pitchFamily="2" charset="-122"/>
                <a:ea typeface="STXinwei" panose="02010800040101010101" pitchFamily="2" charset="-122"/>
              </a:rPr>
              <a:t>开放管程，因为</a:t>
            </a:r>
            <a:endParaRPr lang="en-US"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刚刚被释放的进程已在管程中。</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V(c) </a:t>
            </a:r>
            <a:r>
              <a:rPr lang="zh-CN" altLang="en-US" b="1" dirty="0">
                <a:latin typeface="STXinwei" panose="02010800040101010101" pitchFamily="2" charset="-122"/>
                <a:ea typeface="STXinwei" panose="02010800040101010101" pitchFamily="2" charset="-122"/>
              </a:rPr>
              <a:t>；</a:t>
            </a:r>
            <a:r>
              <a:rPr lang="en-US" altLang="zh-CN" b="1" dirty="0">
                <a:latin typeface="STXinwei" panose="02010800040101010101" pitchFamily="2" charset="-122"/>
                <a:ea typeface="STXinwei" panose="02010800040101010101" pitchFamily="2" charset="-122"/>
              </a:rPr>
              <a:t>                    </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procedure</a:t>
            </a:r>
            <a:r>
              <a:rPr lang="en-US" altLang="zh-CN" b="1" dirty="0">
                <a:solidFill>
                  <a:srgbClr val="0000FF"/>
                </a:solidFill>
                <a:latin typeface="STXinwei" panose="02010800040101010101" pitchFamily="2" charset="-122"/>
                <a:ea typeface="STXinwei" panose="02010800040101010101" pitchFamily="2" charset="-122"/>
              </a:rPr>
              <a:t> wait(c)</a:t>
            </a:r>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等待条件</a:t>
            </a:r>
            <a:r>
              <a:rPr lang="en-US" altLang="zh-CN" b="1" dirty="0">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，开放管程</a:t>
            </a:r>
            <a:r>
              <a:rPr lang="en-US" altLang="zh-CN" b="1" dirty="0">
                <a:latin typeface="STXinwei" panose="02010800040101010101" pitchFamily="2" charset="-122"/>
                <a:ea typeface="STXinwei" panose="02010800040101010101" pitchFamily="2" charset="-122"/>
              </a:rPr>
              <a:t>*/</a:t>
            </a:r>
          </a:p>
          <a:p>
            <a:pPr algn="l"/>
            <a:r>
              <a:rPr lang="en-US" altLang="zh-CN" b="1" dirty="0">
                <a:latin typeface="STXinwei" panose="02010800040101010101" pitchFamily="2" charset="-122"/>
                <a:ea typeface="STXinwei" panose="02010800040101010101" pitchFamily="2" charset="-122"/>
              </a:rPr>
              <a:t>  V(mutex);</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P(c);</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marL="0" indent="0" algn="l" eaLnBrk="1" hangingPunct="1">
              <a:buNone/>
            </a:pPr>
            <a:r>
              <a:rPr lang="zh-CN" altLang="zh-CN" b="1" dirty="0">
                <a:latin typeface="STXinwei" panose="02010800040101010101" pitchFamily="2" charset="-122"/>
                <a:ea typeface="STXinwei" panose="02010800040101010101" pitchFamily="2" charset="-122"/>
              </a:rPr>
              <a:t> </a:t>
            </a:r>
            <a:r>
              <a:rPr lang="en-US" altLang="zh-CN" b="1" dirty="0">
                <a:latin typeface="STXinwei" panose="02010800040101010101" pitchFamily="2" charset="-122"/>
                <a:ea typeface="STXinwei" panose="02010800040101010101" pitchFamily="2" charset="-122"/>
              </a:rPr>
              <a:t> </a:t>
            </a:r>
          </a:p>
          <a:p>
            <a:pPr marL="0" indent="0" algn="l" eaLnBrk="1" hangingPunct="1">
              <a:buNone/>
            </a:pPr>
            <a:endParaRPr lang="en-US" altLang="zh-CN" b="1"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2787433043"/>
      </p:ext>
    </p:extLst>
  </p:cSld>
  <p:clrMapOvr>
    <a:masterClrMapping/>
  </p:clrMapOvr>
  <p:transition spd="slow">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109</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solidFill>
                  <a:srgbClr val="FF0000"/>
                </a:solidFill>
              </a:rPr>
              <a:t>用管程实现信号量</a:t>
            </a: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194748" y="2492896"/>
            <a:ext cx="4440427" cy="2246769"/>
          </a:xfrm>
          <a:prstGeom prst="rect">
            <a:avLst/>
          </a:prstGeom>
        </p:spPr>
        <p:txBody>
          <a:bodyPr wrap="square">
            <a:spAutoFit/>
          </a:bodyPr>
          <a:lstStyle/>
          <a:p>
            <a:pPr algn="l"/>
            <a:r>
              <a:rPr lang="en-US" altLang="zh-CN" sz="2000" b="1" dirty="0">
                <a:latin typeface="STXinwei" panose="02010800040101010101" pitchFamily="2" charset="-122"/>
                <a:ea typeface="STXinwei" panose="02010800040101010101" pitchFamily="2" charset="-122"/>
              </a:rPr>
              <a:t>type semaphore= MONTOR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cond</a:t>
            </a:r>
            <a:r>
              <a:rPr lang="en-US" altLang="zh-CN" sz="2000" b="1" dirty="0">
                <a:latin typeface="STXinwei" panose="02010800040101010101" pitchFamily="2" charset="-122"/>
                <a:ea typeface="STXinwei" panose="02010800040101010101" pitchFamily="2" charset="-122"/>
              </a:rPr>
              <a:t> S;S=0;</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int</a:t>
            </a:r>
            <a:r>
              <a:rPr lang="en-US" altLang="zh-CN" sz="2000" b="1" dirty="0">
                <a:latin typeface="STXinwei" panose="02010800040101010101" pitchFamily="2" charset="-122"/>
                <a:ea typeface="STXinwei" panose="02010800040101010101" pitchFamily="2" charset="-122"/>
              </a:rPr>
              <a:t> C,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 C=</a:t>
            </a:r>
            <a:r>
              <a:rPr lang="zh-CN" altLang="zh-CN" sz="2000" b="1" dirty="0">
                <a:latin typeface="STXinwei" panose="02010800040101010101" pitchFamily="2" charset="-122"/>
                <a:ea typeface="STXinwei" panose="02010800040101010101" pitchFamily="2" charset="-122"/>
              </a:rPr>
              <a:t>初值</a:t>
            </a:r>
            <a:r>
              <a:rPr lang="en-US" altLang="zh-CN" sz="2000" b="1" dirty="0">
                <a:latin typeface="STXinwei" panose="02010800040101010101" pitchFamily="2" charset="-122"/>
                <a:ea typeface="STXinwei" panose="02010800040101010101" pitchFamily="2" charset="-122"/>
              </a:rPr>
              <a:t>;</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InterfaceModule</a:t>
            </a:r>
            <a:r>
              <a:rPr lang="en-US" altLang="zh-CN" sz="2000" b="1" dirty="0">
                <a:latin typeface="STXinwei" panose="02010800040101010101" pitchFamily="2" charset="-122"/>
                <a:ea typeface="STXinwei" panose="02010800040101010101" pitchFamily="2" charset="-122"/>
              </a:rPr>
              <a:t> 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DEFINE </a:t>
            </a:r>
            <a:r>
              <a:rPr lang="en-US" altLang="zh-CN" sz="2000" b="1" dirty="0">
                <a:solidFill>
                  <a:srgbClr val="0000FF"/>
                </a:solidFill>
                <a:latin typeface="STXinwei" panose="02010800040101010101" pitchFamily="2" charset="-122"/>
                <a:ea typeface="STXinwei" panose="02010800040101010101" pitchFamily="2" charset="-122"/>
              </a:rPr>
              <a:t>P</a:t>
            </a:r>
            <a:r>
              <a:rPr lang="en-US" altLang="zh-CN" sz="2000" b="1" dirty="0">
                <a:latin typeface="STXinwei" panose="02010800040101010101" pitchFamily="2" charset="-122"/>
                <a:ea typeface="STXinwei" panose="02010800040101010101" pitchFamily="2" charset="-122"/>
              </a:rPr>
              <a:t>,</a:t>
            </a:r>
            <a:r>
              <a:rPr lang="en-US" altLang="zh-CN" sz="2000" b="1" dirty="0">
                <a:solidFill>
                  <a:srgbClr val="0000FF"/>
                </a:solidFill>
                <a:latin typeface="STXinwei" panose="02010800040101010101" pitchFamily="2" charset="-122"/>
                <a:ea typeface="STXinwei" panose="02010800040101010101" pitchFamily="2" charset="-122"/>
              </a:rPr>
              <a:t>V</a:t>
            </a:r>
            <a:r>
              <a:rPr lang="en-US" altLang="zh-CN" sz="2000" b="1" dirty="0">
                <a:latin typeface="STXinwei" panose="02010800040101010101" pitchFamily="2" charset="-122"/>
                <a:ea typeface="STXinwei" panose="02010800040101010101" pitchFamily="2" charset="-122"/>
              </a:rPr>
              <a:t>;</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USE enter, leave, wait, signal</a:t>
            </a:r>
            <a:r>
              <a:rPr lang="zh-CN" altLang="zh-CN" sz="2000" b="1" dirty="0">
                <a:latin typeface="STXinwei" panose="02010800040101010101" pitchFamily="2" charset="-122"/>
                <a:ea typeface="STXinwei" panose="02010800040101010101" pitchFamily="2" charset="-122"/>
              </a:rPr>
              <a:t>；</a:t>
            </a:r>
          </a:p>
          <a:p>
            <a:pPr algn="l"/>
            <a:r>
              <a:rPr lang="en-US" altLang="zh-CN" sz="2000" b="1" dirty="0">
                <a:latin typeface="STXinwei" panose="02010800040101010101" pitchFamily="2" charset="-122"/>
                <a:ea typeface="STXinwei" panose="02010800040101010101" pitchFamily="2" charset="-122"/>
              </a:rPr>
              <a:t>  </a:t>
            </a:r>
            <a:endParaRPr lang="en-US" altLang="zh-CN" sz="2000" b="1" dirty="0">
              <a:latin typeface="STXinwei" panose="02010800040101010101" pitchFamily="2" charset="-122"/>
              <a:ea typeface="STXinwei" panose="02010800040101010101" pitchFamily="2" charset="-122"/>
              <a:cs typeface="华文新魏"/>
            </a:endParaRPr>
          </a:p>
        </p:txBody>
      </p:sp>
      <p:sp>
        <p:nvSpPr>
          <p:cNvPr id="8" name="矩形 7">
            <a:extLst>
              <a:ext uri="{FF2B5EF4-FFF2-40B4-BE49-F238E27FC236}">
                <a16:creationId xmlns:a16="http://schemas.microsoft.com/office/drawing/2014/main" id="{D02098F5-1057-9448-B019-C154637DE3F7}"/>
              </a:ext>
            </a:extLst>
          </p:cNvPr>
          <p:cNvSpPr/>
          <p:nvPr/>
        </p:nvSpPr>
        <p:spPr>
          <a:xfrm>
            <a:off x="4324675" y="2276872"/>
            <a:ext cx="4440427" cy="4093428"/>
          </a:xfrm>
          <a:prstGeom prst="rect">
            <a:avLst/>
          </a:prstGeom>
        </p:spPr>
        <p:txBody>
          <a:bodyPr wrap="square">
            <a:spAutoFit/>
          </a:bodyPr>
          <a:lstStyle/>
          <a:p>
            <a:pPr algn="l"/>
            <a:r>
              <a:rPr lang="en-US" altLang="zh-CN" sz="2000" b="1" dirty="0">
                <a:latin typeface="STXinwei" panose="02010800040101010101" pitchFamily="2" charset="-122"/>
                <a:ea typeface="STXinwei" panose="02010800040101010101" pitchFamily="2" charset="-122"/>
              </a:rPr>
              <a:t>procedure </a:t>
            </a:r>
            <a:r>
              <a:rPr lang="en-US" altLang="zh-CN" sz="2000" b="1" dirty="0">
                <a:solidFill>
                  <a:srgbClr val="0000FF"/>
                </a:solidFill>
                <a:latin typeface="STXinwei" panose="02010800040101010101" pitchFamily="2" charset="-122"/>
                <a:ea typeface="STXinwei" panose="02010800040101010101" pitchFamily="2" charset="-122"/>
              </a:rPr>
              <a:t>P</a:t>
            </a:r>
            <a:r>
              <a:rPr lang="en-US" altLang="zh-CN" sz="2000" b="1" dirty="0">
                <a:latin typeface="STXinwei" panose="02010800040101010101" pitchFamily="2" charset="-122"/>
                <a:ea typeface="STXinwei" panose="02010800040101010101" pitchFamily="2" charset="-122"/>
              </a:rPr>
              <a:t>( )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enter(IM);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C--;</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if (C&lt;0) wait(S,</a:t>
            </a:r>
            <a:r>
              <a:rPr lang="zh-CN" altLang="en-US"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a:t>
            </a:r>
            <a:r>
              <a:rPr lang="zh-CN" altLang="en-US" sz="2000" b="1" dirty="0">
                <a:latin typeface="STXinwei" panose="02010800040101010101" pitchFamily="2" charset="-122"/>
                <a:ea typeface="STXinwei" panose="02010800040101010101" pitchFamily="2" charset="-122"/>
              </a:rPr>
              <a:t> </a:t>
            </a:r>
            <a:r>
              <a:rPr lang="en-US" altLang="zh-CN" sz="2000" b="1" dirty="0">
                <a:latin typeface="STXinwei" panose="02010800040101010101" pitchFamily="2" charset="-122"/>
                <a:ea typeface="STXinwei" panose="02010800040101010101" pitchFamily="2" charset="-122"/>
              </a:rPr>
              <a:t>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leave(IM);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procedure </a:t>
            </a:r>
            <a:r>
              <a:rPr lang="en-US" altLang="zh-CN" sz="2000" b="1" dirty="0">
                <a:solidFill>
                  <a:srgbClr val="0000FF"/>
                </a:solidFill>
                <a:latin typeface="STXinwei" panose="02010800040101010101" pitchFamily="2" charset="-122"/>
                <a:ea typeface="STXinwei" panose="02010800040101010101" pitchFamily="2" charset="-122"/>
              </a:rPr>
              <a:t>V</a:t>
            </a:r>
            <a:r>
              <a:rPr lang="en-US" altLang="zh-CN" sz="2000" b="1" dirty="0">
                <a:latin typeface="STXinwei" panose="02010800040101010101" pitchFamily="2" charset="-122"/>
                <a:ea typeface="STXinwei" panose="02010800040101010101" pitchFamily="2" charset="-122"/>
              </a:rPr>
              <a:t>( )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enter(IM);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C++;</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if(C&lt;=0) signal(S,</a:t>
            </a:r>
            <a:r>
              <a:rPr lang="zh-CN" altLang="en-US"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a:t>
            </a:r>
            <a:r>
              <a:rPr lang="zh-CN" altLang="en-US" sz="2000" b="1" dirty="0">
                <a:latin typeface="STXinwei" panose="02010800040101010101" pitchFamily="2" charset="-122"/>
                <a:ea typeface="STXinwei" panose="02010800040101010101" pitchFamily="2" charset="-122"/>
              </a:rPr>
              <a:t> </a:t>
            </a:r>
            <a:r>
              <a:rPr lang="en-US" altLang="zh-CN" sz="2000" b="1" dirty="0">
                <a:latin typeface="STXinwei" panose="02010800040101010101" pitchFamily="2" charset="-122"/>
                <a:ea typeface="STXinwei" panose="02010800040101010101" pitchFamily="2" charset="-122"/>
              </a:rPr>
              <a:t>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leave(IM);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p>
          <a:p>
            <a:pPr algn="l"/>
            <a:r>
              <a:rPr lang="en-US" altLang="zh-CN" sz="2000" b="1" dirty="0">
                <a:latin typeface="STXinwei" panose="02010800040101010101" pitchFamily="2" charset="-122"/>
                <a:ea typeface="STXinwei" panose="02010800040101010101" pitchFamily="2" charset="-122"/>
              </a:rPr>
              <a:t>}</a:t>
            </a:r>
            <a:endParaRPr lang="en-US" altLang="zh-CN" sz="2000" b="1"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387901560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并发进程分类</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无关的并发进程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并发进程分别在</a:t>
            </a:r>
            <a:r>
              <a:rPr lang="zh-CN" altLang="en-US" dirty="0">
                <a:solidFill>
                  <a:srgbClr val="FF0000"/>
                </a:solidFill>
                <a:latin typeface="华文新魏" charset="0"/>
                <a:ea typeface="华文新魏" charset="0"/>
                <a:cs typeface="华文新魏" charset="0"/>
              </a:rPr>
              <a:t>不同的变量集合</a:t>
            </a:r>
            <a:r>
              <a:rPr lang="zh-CN" altLang="en-US" dirty="0">
                <a:latin typeface="华文新魏" charset="0"/>
                <a:ea typeface="华文新魏" charset="0"/>
                <a:cs typeface="华文新魏" charset="0"/>
              </a:rPr>
              <a:t>上操作</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一个进程的执行与其他并发进程的进展无关</a:t>
            </a:r>
            <a:endParaRPr lang="en-US" altLang="zh-CN" dirty="0">
              <a:latin typeface="华文新魏" charset="0"/>
              <a:ea typeface="华文新魏" charset="0"/>
              <a:cs typeface="华文新魏" charset="0"/>
            </a:endParaRPr>
          </a:p>
          <a:p>
            <a:pPr lvl="1" algn="just" eaLnBrk="1" hangingPunct="1"/>
            <a:r>
              <a:rPr lang="zh-CN" altLang="zh-CN" dirty="0"/>
              <a:t>一个进程</a:t>
            </a:r>
            <a:r>
              <a:rPr lang="zh-CN" altLang="zh-CN" dirty="0">
                <a:solidFill>
                  <a:srgbClr val="FF0000"/>
                </a:solidFill>
              </a:rPr>
              <a:t>不会改变</a:t>
            </a:r>
            <a:r>
              <a:rPr lang="zh-CN" altLang="zh-CN" dirty="0"/>
              <a:t>另一个与其并发执行的进程的变量</a:t>
            </a:r>
            <a:endParaRPr lang="en-US" altLang="zh-CN" dirty="0"/>
          </a:p>
          <a:p>
            <a:pPr algn="just" eaLnBrk="1" hangingPunct="1"/>
            <a:r>
              <a:rPr lang="zh-CN" altLang="en-US" dirty="0"/>
              <a:t>交互的并发进程</a:t>
            </a:r>
            <a:endParaRPr lang="en-US" altLang="zh-CN" dirty="0"/>
          </a:p>
          <a:p>
            <a:pPr lvl="1" algn="just" eaLnBrk="1" hangingPunct="1"/>
            <a:r>
              <a:rPr lang="zh-CN" altLang="zh-CN" dirty="0"/>
              <a:t>并发进程</a:t>
            </a:r>
            <a:r>
              <a:rPr lang="zh-CN" altLang="zh-CN" dirty="0">
                <a:solidFill>
                  <a:srgbClr val="FF0000"/>
                </a:solidFill>
              </a:rPr>
              <a:t>共享某些变量</a:t>
            </a:r>
            <a:r>
              <a:rPr lang="zh-CN" altLang="zh-CN" dirty="0"/>
              <a:t>，一个进程的执行可能会影响其他进程的执行结果</a:t>
            </a:r>
            <a:endParaRPr lang="en-US" altLang="zh-CN" dirty="0"/>
          </a:p>
          <a:p>
            <a:pPr lvl="1" algn="just" eaLnBrk="1" hangingPunct="1"/>
            <a:r>
              <a:rPr lang="zh-CN" altLang="zh-CN" dirty="0"/>
              <a:t>交互的并发进程之间</a:t>
            </a:r>
            <a:r>
              <a:rPr lang="zh-CN" altLang="zh-CN" dirty="0">
                <a:solidFill>
                  <a:srgbClr val="FF0000"/>
                </a:solidFill>
              </a:rPr>
              <a:t>具有制约关系</a:t>
            </a:r>
            <a:r>
              <a:rPr lang="zh-CN" altLang="zh-CN" dirty="0"/>
              <a:t>，进程的交互</a:t>
            </a:r>
            <a:r>
              <a:rPr lang="zh-CN" altLang="zh-CN" dirty="0">
                <a:solidFill>
                  <a:srgbClr val="FF0000"/>
                </a:solidFill>
              </a:rPr>
              <a:t>必须是有控制的</a:t>
            </a:r>
            <a:r>
              <a:rPr lang="zh-CN" altLang="zh-CN" dirty="0"/>
              <a:t>，否则会出现不正确的计算结果 </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a:t>
            </a:fld>
            <a:endParaRPr lang="en-US" altLang="zh-CN" dirty="0"/>
          </a:p>
        </p:txBody>
      </p:sp>
    </p:spTree>
    <p:extLst>
      <p:ext uri="{BB962C8B-B14F-4D97-AF65-F5344CB8AC3E}">
        <p14:creationId xmlns:p14="http://schemas.microsoft.com/office/powerpoint/2010/main" val="3215862851"/>
      </p:ext>
    </p:extLst>
  </p:cSld>
  <p:clrMapOvr>
    <a:masterClrMapping/>
  </p:clrMapOvr>
  <p:transition spd="slow">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35496" y="1124744"/>
            <a:ext cx="6192688" cy="3004592"/>
          </a:xfrm>
        </p:spPr>
        <p:txBody>
          <a:bodyPr/>
          <a:lstStyle/>
          <a:p>
            <a:pPr marL="0" indent="0" eaLnBrk="1" hangingPunct="1">
              <a:buNone/>
            </a:pPr>
            <a:r>
              <a:rPr lang="en-US" altLang="zh-CN" sz="2000" dirty="0">
                <a:solidFill>
                  <a:srgbClr val="008000"/>
                </a:solidFill>
                <a:latin typeface="华文新魏" charset="0"/>
                <a:ea typeface="华文新魏" charset="0"/>
                <a:cs typeface="华文新魏" charset="0"/>
              </a:rPr>
              <a:t>type </a:t>
            </a:r>
            <a:r>
              <a:rPr lang="en-US" altLang="zh-CN" sz="2000" dirty="0" err="1">
                <a:solidFill>
                  <a:srgbClr val="008000"/>
                </a:solidFill>
                <a:latin typeface="华文新魏" charset="0"/>
                <a:ea typeface="华文新魏" charset="0"/>
                <a:cs typeface="华文新魏" charset="0"/>
              </a:rPr>
              <a:t>producer_consumer</a:t>
            </a:r>
            <a:r>
              <a:rPr lang="en-US" altLang="zh-CN" sz="2000" dirty="0">
                <a:solidFill>
                  <a:srgbClr val="008000"/>
                </a:solidFill>
                <a:latin typeface="华文新魏" charset="0"/>
                <a:ea typeface="华文新魏" charset="0"/>
                <a:cs typeface="华文新魏" charset="0"/>
              </a:rPr>
              <a:t>=monitor</a:t>
            </a:r>
          </a:p>
          <a:p>
            <a:pPr marL="0" indent="0" eaLnBrk="1" hangingPunct="1">
              <a:buNone/>
            </a:pPr>
            <a:r>
              <a:rPr lang="en-US" altLang="zh-CN" sz="2000" dirty="0">
                <a:solidFill>
                  <a:srgbClr val="008000"/>
                </a:solidFill>
                <a:latin typeface="华文新魏" charset="0"/>
                <a:ea typeface="华文新魏" charset="0"/>
                <a:cs typeface="华文新魏" charset="0"/>
              </a:rPr>
              <a:t>item B[k];     /*</a:t>
            </a:r>
            <a:r>
              <a:rPr lang="zh-CN" altLang="en-US" sz="2000" dirty="0">
                <a:solidFill>
                  <a:srgbClr val="008000"/>
                </a:solidFill>
                <a:latin typeface="华文新魏" charset="0"/>
                <a:ea typeface="华文新魏" charset="0"/>
                <a:cs typeface="华文新魏" charset="0"/>
              </a:rPr>
              <a:t>缓冲区个数</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8000"/>
                </a:solidFill>
                <a:latin typeface="华文新魏" charset="0"/>
                <a:ea typeface="华文新魏" charset="0"/>
                <a:cs typeface="华文新魏" charset="0"/>
              </a:rPr>
              <a:t>int in,</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out;    /*</a:t>
            </a:r>
            <a:r>
              <a:rPr lang="zh-CN" altLang="en-US" sz="2000" dirty="0">
                <a:solidFill>
                  <a:srgbClr val="008000"/>
                </a:solidFill>
                <a:latin typeface="华文新魏" charset="0"/>
                <a:ea typeface="华文新魏" charset="0"/>
                <a:cs typeface="华文新魏" charset="0"/>
              </a:rPr>
              <a:t>存取指针</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8000"/>
                </a:solidFill>
                <a:latin typeface="华文新魏" charset="0"/>
                <a:ea typeface="华文新魏" charset="0"/>
                <a:cs typeface="华文新魏" charset="0"/>
              </a:rPr>
              <a:t>int </a:t>
            </a:r>
            <a:r>
              <a:rPr lang="en-US" altLang="zh-CN" sz="2000" dirty="0">
                <a:solidFill>
                  <a:srgbClr val="FF0000"/>
                </a:solidFill>
                <a:latin typeface="华文新魏" charset="0"/>
                <a:ea typeface="华文新魏" charset="0"/>
                <a:cs typeface="华文新魏" charset="0"/>
              </a:rPr>
              <a:t>count</a:t>
            </a:r>
            <a:r>
              <a:rPr lang="en-US" altLang="zh-CN" sz="2000" dirty="0">
                <a:solidFill>
                  <a:srgbClr val="008000"/>
                </a:solidFill>
                <a:latin typeface="华文新魏" charset="0"/>
                <a:ea typeface="华文新魏" charset="0"/>
                <a:cs typeface="华文新魏" charset="0"/>
              </a:rPr>
              <a:t>;     /*</a:t>
            </a:r>
            <a:r>
              <a:rPr lang="zh-CN" altLang="en-US" sz="2000" dirty="0">
                <a:solidFill>
                  <a:srgbClr val="008000"/>
                </a:solidFill>
                <a:latin typeface="华文新魏" charset="0"/>
                <a:ea typeface="华文新魏" charset="0"/>
                <a:cs typeface="华文新魏" charset="0"/>
              </a:rPr>
              <a:t>缓冲中产品数</a:t>
            </a:r>
            <a:r>
              <a:rPr lang="en-US" altLang="zh-CN" sz="2000" dirty="0">
                <a:solidFill>
                  <a:srgbClr val="008000"/>
                </a:solidFill>
                <a:latin typeface="华文新魏" charset="0"/>
                <a:ea typeface="华文新魏" charset="0"/>
                <a:cs typeface="华文新魏" charset="0"/>
              </a:rPr>
              <a:t>*/</a:t>
            </a:r>
            <a:endParaRPr lang="zh-CN" altLang="en-US" sz="2000" dirty="0">
              <a:solidFill>
                <a:srgbClr val="008000"/>
              </a:solidFill>
              <a:latin typeface="华文新魏" charset="0"/>
              <a:ea typeface="华文新魏" charset="0"/>
              <a:cs typeface="华文新魏" charset="0"/>
            </a:endParaRPr>
          </a:p>
          <a:p>
            <a:pPr marL="0" indent="0" eaLnBrk="1" hangingPunct="1">
              <a:buNone/>
            </a:pPr>
            <a:r>
              <a:rPr lang="en-US" altLang="zh-CN" sz="2000" dirty="0">
                <a:solidFill>
                  <a:srgbClr val="0000FF"/>
                </a:solidFill>
                <a:latin typeface="华文新魏" charset="0"/>
                <a:ea typeface="华文新魏" charset="0"/>
                <a:cs typeface="华文新魏" charset="0"/>
              </a:rPr>
              <a:t>cond </a:t>
            </a:r>
            <a:r>
              <a:rPr lang="en-US" altLang="zh-CN" sz="2000" dirty="0">
                <a:solidFill>
                  <a:srgbClr val="800000"/>
                </a:solidFill>
                <a:latin typeface="华文新魏" charset="0"/>
                <a:ea typeface="华文新魏" charset="0"/>
                <a:cs typeface="华文新魏" charset="0"/>
              </a:rPr>
              <a:t>notfull</a:t>
            </a:r>
            <a:r>
              <a:rPr lang="en-US" altLang="zh-CN" sz="2000" dirty="0">
                <a:solidFill>
                  <a:srgbClr val="008000"/>
                </a:solidFill>
                <a:latin typeface="华文新魏" charset="0"/>
                <a:ea typeface="华文新魏" charset="0"/>
                <a:cs typeface="华文新魏" charset="0"/>
              </a:rPr>
              <a:t>=0,</a:t>
            </a:r>
            <a:r>
              <a:rPr lang="zh-CN" altLang="en-US" sz="2000" dirty="0">
                <a:solidFill>
                  <a:srgbClr val="008000"/>
                </a:solidFill>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a:t>
            </a:r>
            <a:r>
              <a:rPr lang="en-US" altLang="zh-CN" sz="2000" dirty="0">
                <a:solidFill>
                  <a:srgbClr val="008000"/>
                </a:solidFill>
                <a:latin typeface="华文新魏" charset="0"/>
                <a:ea typeface="华文新魏" charset="0"/>
                <a:cs typeface="华文新魏" charset="0"/>
              </a:rPr>
              <a:t>=0; /*</a:t>
            </a:r>
            <a:r>
              <a:rPr lang="zh-CN" altLang="en-US" sz="2000" dirty="0">
                <a:solidFill>
                  <a:srgbClr val="008000"/>
                </a:solidFill>
                <a:latin typeface="华文新魏" charset="0"/>
                <a:ea typeface="华文新魏" charset="0"/>
                <a:cs typeface="华文新魏" charset="0"/>
              </a:rPr>
              <a:t>条件变量</a:t>
            </a:r>
            <a:r>
              <a:rPr lang="en-US" altLang="zh-CN" sz="2000" dirty="0">
                <a:solidFill>
                  <a:srgbClr val="008000"/>
                </a:solidFill>
                <a:latin typeface="华文新魏" charset="0"/>
                <a:ea typeface="华文新魏" charset="0"/>
                <a:cs typeface="华文新魏" charset="0"/>
              </a:rPr>
              <a:t>*/</a:t>
            </a:r>
            <a:endParaRPr lang="zh-CN" altLang="en-GB" sz="2000" dirty="0">
              <a:solidFill>
                <a:srgbClr val="008000"/>
              </a:solidFill>
              <a:latin typeface="华文新魏" charset="0"/>
              <a:ea typeface="华文新魏" charset="0"/>
              <a:cs typeface="华文新魏" charset="0"/>
            </a:endParaRPr>
          </a:p>
          <a:p>
            <a:pPr marL="0" indent="0" eaLnBrk="1" hangingPunct="1">
              <a:buNone/>
            </a:pPr>
            <a:r>
              <a:rPr lang="en-GB" altLang="zh-CN" sz="2000" dirty="0">
                <a:solidFill>
                  <a:srgbClr val="008000"/>
                </a:solidFill>
                <a:latin typeface="华文新魏" charset="0"/>
                <a:ea typeface="华文新魏" charset="0"/>
                <a:cs typeface="华文新魏" charset="0"/>
              </a:rPr>
              <a:t>int </a:t>
            </a:r>
            <a:r>
              <a:rPr lang="en-US" altLang="zh-CN" sz="2000" dirty="0">
                <a:solidFill>
                  <a:srgbClr val="800000"/>
                </a:solidFill>
                <a:latin typeface="华文新魏" charset="0"/>
                <a:ea typeface="华文新魏" charset="0"/>
                <a:cs typeface="华文新魏" charset="0"/>
              </a:rPr>
              <a:t>notfull_count</a:t>
            </a:r>
            <a:r>
              <a:rPr lang="en-US" altLang="zh-CN" sz="2000" dirty="0">
                <a:solidFill>
                  <a:srgbClr val="008000"/>
                </a:solidFill>
                <a:latin typeface="华文新魏" charset="0"/>
                <a:ea typeface="华文新魏" charset="0"/>
                <a:cs typeface="华文新魏" charset="0"/>
              </a:rPr>
              <a:t>=0,</a:t>
            </a:r>
            <a:r>
              <a:rPr lang="zh-CN" altLang="en-US" sz="2000" dirty="0">
                <a:solidFill>
                  <a:srgbClr val="008000"/>
                </a:solidFill>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notempty_count</a:t>
            </a:r>
            <a:r>
              <a:rPr lang="en-US" altLang="zh-CN" sz="2000" dirty="0">
                <a:solidFill>
                  <a:srgbClr val="008000"/>
                </a:solidFill>
                <a:latin typeface="华文新魏" charset="0"/>
                <a:ea typeface="华文新魏" charset="0"/>
                <a:cs typeface="华文新魏" charset="0"/>
              </a:rPr>
              <a:t>=0;</a:t>
            </a:r>
          </a:p>
          <a:p>
            <a:pPr marL="0" indent="0" eaLnBrk="1" hangingPunct="1">
              <a:buNone/>
            </a:pPr>
            <a:r>
              <a:rPr lang="en-US" altLang="zh-CN" sz="2000" dirty="0">
                <a:solidFill>
                  <a:srgbClr val="008000"/>
                </a:solidFill>
                <a:latin typeface="华文新魏" charset="0"/>
                <a:ea typeface="华文新魏" charset="0"/>
                <a:cs typeface="华文新魏" charset="0"/>
              </a:rPr>
              <a:t>InterfaceModule IM;</a:t>
            </a:r>
          </a:p>
          <a:p>
            <a:pPr marL="0" indent="0" eaLnBrk="1" hangingPunct="1">
              <a:buNone/>
            </a:pPr>
            <a:r>
              <a:rPr lang="en-US" altLang="zh-CN" sz="2000" dirty="0">
                <a:solidFill>
                  <a:srgbClr val="008000"/>
                </a:solidFill>
                <a:latin typeface="华文新魏" charset="0"/>
                <a:ea typeface="华文新魏" charset="0"/>
                <a:cs typeface="华文新魏" charset="0"/>
              </a:rPr>
              <a:t>define append,</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take;</a:t>
            </a:r>
          </a:p>
          <a:p>
            <a:pPr marL="0" indent="0" eaLnBrk="1" hangingPunct="1">
              <a:buNone/>
            </a:pPr>
            <a:r>
              <a:rPr lang="en-US" altLang="zh-CN" sz="2000" dirty="0">
                <a:solidFill>
                  <a:srgbClr val="008000"/>
                </a:solidFill>
                <a:latin typeface="华文新魏" charset="0"/>
                <a:ea typeface="华文新魏" charset="0"/>
                <a:cs typeface="华文新魏" charset="0"/>
              </a:rPr>
              <a:t>use enter,</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leave,</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wait,</a:t>
            </a:r>
            <a:r>
              <a:rPr lang="zh-CN" altLang="en-US" sz="2000" dirty="0">
                <a:solidFill>
                  <a:srgbClr val="008000"/>
                </a:solidFill>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signal</a:t>
            </a:r>
            <a:r>
              <a:rPr lang="zh-CN" altLang="en-GB" sz="2000" dirty="0">
                <a:solidFill>
                  <a:srgbClr val="008000"/>
                </a:solidFill>
                <a:latin typeface="华文新魏" charset="0"/>
                <a:ea typeface="华文新魏" charset="0"/>
                <a:cs typeface="华文新魏" charset="0"/>
              </a:rPr>
              <a:t>；</a:t>
            </a:r>
          </a:p>
          <a:p>
            <a:pPr marL="0" indent="0" eaLnBrk="1" hangingPunct="1">
              <a:buNone/>
            </a:pPr>
            <a:endParaRPr lang="en-US" altLang="zh-CN" sz="2000"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管程解决生产者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110</a:t>
            </a:fld>
            <a:endParaRPr lang="en-US" altLang="zh-CN" dirty="0"/>
          </a:p>
        </p:txBody>
      </p:sp>
      <p:sp>
        <p:nvSpPr>
          <p:cNvPr id="6" name="Rectangle 3"/>
          <p:cNvSpPr txBox="1">
            <a:spLocks noChangeArrowheads="1"/>
          </p:cNvSpPr>
          <p:nvPr/>
        </p:nvSpPr>
        <p:spPr bwMode="auto">
          <a:xfrm>
            <a:off x="37728" y="3789041"/>
            <a:ext cx="5470376" cy="2952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append(item x) </a:t>
            </a:r>
            <a:r>
              <a:rPr lang="en-US" altLang="zh-CN" sz="20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enter(IM);</a:t>
            </a: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if(</a:t>
            </a:r>
            <a:r>
              <a:rPr lang="en-US" altLang="zh-CN" sz="2000" dirty="0">
                <a:solidFill>
                  <a:srgbClr val="FF0000"/>
                </a:solidFill>
                <a:latin typeface="华文新魏" charset="0"/>
                <a:ea typeface="华文新魏" charset="0"/>
                <a:cs typeface="华文新魏" charset="0"/>
              </a:rPr>
              <a:t>count==k</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缓冲已满</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wait(</a:t>
            </a:r>
            <a:r>
              <a:rPr lang="en-US" altLang="zh-CN" sz="2000" dirty="0">
                <a:solidFill>
                  <a:srgbClr val="800000"/>
                </a:solidFill>
                <a:latin typeface="华文新魏" charset="0"/>
                <a:ea typeface="华文新魏" charset="0"/>
                <a:cs typeface="华文新魏" charset="0"/>
              </a:rPr>
              <a:t>notfull</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800000"/>
                </a:solidFill>
                <a:latin typeface="华文新魏" charset="0"/>
                <a:ea typeface="华文新魏" charset="0"/>
                <a:cs typeface="华文新魏" charset="0"/>
              </a:rPr>
              <a:t>notfull_count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B[in]=x;</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in=(in+1)%k;</a:t>
            </a:r>
          </a:p>
          <a:p>
            <a:pPr marL="0" indent="0" eaLnBrk="1" hangingPunct="1">
              <a:lnSpc>
                <a:spcPct val="9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count++</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增加一个产品</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signal(</a:t>
            </a:r>
            <a:r>
              <a:rPr lang="en-US" altLang="zh-CN" sz="2000" dirty="0">
                <a:solidFill>
                  <a:srgbClr val="FF66FF"/>
                </a:solidFill>
                <a:latin typeface="华文新魏" charset="0"/>
                <a:ea typeface="华文新魏" charset="0"/>
                <a:cs typeface="华文新魏" charset="0"/>
              </a:rPr>
              <a:t>notempty</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 </a:t>
            </a:r>
          </a:p>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唤醒等待消费者</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leave(IM);</a:t>
            </a:r>
          </a:p>
          <a:p>
            <a:pPr marL="0" indent="0" eaLnBrk="1" hangingPunct="1">
              <a:lnSpc>
                <a:spcPct val="90000"/>
              </a:lnSpc>
              <a:buFont typeface="Wingdings" pitchFamily="2" charset="2"/>
              <a:buNone/>
            </a:pPr>
            <a:r>
              <a:rPr lang="en-US" altLang="zh-CN" sz="2000" dirty="0">
                <a:latin typeface="华文新魏" charset="0"/>
                <a:ea typeface="华文新魏" charset="0"/>
                <a:cs typeface="华文新魏" charset="0"/>
              </a:rPr>
              <a:t>}</a:t>
            </a:r>
          </a:p>
        </p:txBody>
      </p:sp>
      <p:sp>
        <p:nvSpPr>
          <p:cNvPr id="7" name="Rectangle 3"/>
          <p:cNvSpPr txBox="1">
            <a:spLocks noChangeArrowheads="1"/>
          </p:cNvSpPr>
          <p:nvPr/>
        </p:nvSpPr>
        <p:spPr bwMode="auto">
          <a:xfrm>
            <a:off x="4464496" y="2852936"/>
            <a:ext cx="4860032" cy="3312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80000"/>
              </a:lnSpc>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take(item &amp;x)</a:t>
            </a:r>
            <a:r>
              <a:rPr lang="en-US" altLang="zh-CN" sz="2000" dirty="0">
                <a:latin typeface="华文新魏" charset="0"/>
                <a:ea typeface="华文新魏" charset="0"/>
                <a:cs typeface="华文新魏" charset="0"/>
              </a:rPr>
              <a:t> {</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enter(IM);</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if(</a:t>
            </a:r>
            <a:r>
              <a:rPr lang="en-US" altLang="zh-CN" sz="2000" dirty="0">
                <a:solidFill>
                  <a:srgbClr val="FF0000"/>
                </a:solidFill>
                <a:latin typeface="华文新魏" charset="0"/>
                <a:ea typeface="华文新魏" charset="0"/>
                <a:cs typeface="华文新魏" charset="0"/>
              </a:rPr>
              <a:t>count==0</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endParaRPr lang="en-US" altLang="zh-CN"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wait(</a:t>
            </a:r>
            <a:r>
              <a:rPr lang="en-US" altLang="zh-CN" sz="2000" dirty="0">
                <a:solidFill>
                  <a:srgbClr val="FF66FF"/>
                </a:solidFill>
                <a:latin typeface="华文新魏" charset="0"/>
                <a:ea typeface="华文新魏" charset="0"/>
                <a:cs typeface="华文新魏" charset="0"/>
              </a:rPr>
              <a:t>notempty</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FF66FF"/>
                </a:solidFill>
                <a:latin typeface="华文新魏" charset="0"/>
                <a:ea typeface="华文新魏" charset="0"/>
                <a:cs typeface="华文新魏" charset="0"/>
              </a:rPr>
              <a:t>notempty_count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                                                                                      </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缓冲已空</a:t>
            </a:r>
            <a:r>
              <a:rPr lang="en-US" altLang="zh-CN" sz="2000" dirty="0">
                <a:latin typeface="华文新魏" charset="0"/>
                <a:ea typeface="华文新魏" charset="0"/>
                <a:cs typeface="华文新魏" charset="0"/>
              </a:rPr>
              <a:t>*/</a:t>
            </a: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x=B[out];</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out=(out+1)%k;</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zh-CN" altLang="en-US" sz="2000" dirty="0">
                <a:solidFill>
                  <a:srgbClr val="FF0000"/>
                </a:solidFill>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count--</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减少一个产品</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signal(</a:t>
            </a:r>
            <a:r>
              <a:rPr lang="en-US" altLang="zh-CN" sz="2000" dirty="0">
                <a:solidFill>
                  <a:srgbClr val="800000"/>
                </a:solidFill>
                <a:latin typeface="华文新魏" charset="0"/>
                <a:ea typeface="华文新魏" charset="0"/>
                <a:cs typeface="华文新魏" charset="0"/>
              </a:rPr>
              <a:t>notfull</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800000"/>
                </a:solidFill>
                <a:latin typeface="华文新魏" charset="0"/>
                <a:ea typeface="华文新魏" charset="0"/>
                <a:cs typeface="华文新魏" charset="0"/>
              </a:rPr>
              <a:t>notfull_count</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r>
              <a:rPr lang="en-US" altLang="zh-CN" sz="2000" dirty="0">
                <a:solidFill>
                  <a:srgbClr val="008000"/>
                </a:solidFill>
                <a:latin typeface="华文新魏" charset="0"/>
                <a:ea typeface="华文新魏" charset="0"/>
                <a:cs typeface="华文新魏" charset="0"/>
              </a:rPr>
              <a:t>IM</a:t>
            </a:r>
            <a:r>
              <a:rPr lang="en-US" altLang="zh-CN" sz="2000" dirty="0">
                <a:latin typeface="华文新魏" charset="0"/>
                <a:ea typeface="华文新魏" charset="0"/>
                <a:cs typeface="华文新魏" charset="0"/>
              </a:rPr>
              <a:t>)</a:t>
            </a:r>
          </a:p>
          <a:p>
            <a:pPr marL="0" indent="0" eaLnBrk="1" hangingPunct="1">
              <a:lnSpc>
                <a:spcPct val="80000"/>
              </a:lnSpc>
              <a:buFont typeface="Wingdings" pitchFamily="2" charset="2"/>
              <a:buNone/>
            </a:pPr>
            <a:r>
              <a:rPr lang="zh-CN"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唤醒等待生产者</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lnSpc>
                <a:spcPct val="80000"/>
              </a:lnSpc>
              <a:buFont typeface="Wingdings" pitchFamily="2" charset="2"/>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leave(IM);</a:t>
            </a:r>
          </a:p>
          <a:p>
            <a:pPr marL="0" indent="0" eaLnBrk="1" hangingPunct="1">
              <a:lnSpc>
                <a:spcPct val="80000"/>
              </a:lnSpc>
              <a:buFont typeface="Wingdings" pitchFamily="2" charset="2"/>
              <a:buNone/>
            </a:pPr>
            <a:r>
              <a:rPr lang="en-US" altLang="zh-CN" sz="2000" dirty="0">
                <a:latin typeface="华文新魏" charset="0"/>
                <a:ea typeface="华文新魏" charset="0"/>
                <a:cs typeface="华文新魏" charset="0"/>
              </a:rPr>
              <a:t>}</a:t>
            </a:r>
          </a:p>
        </p:txBody>
      </p:sp>
    </p:spTree>
    <p:extLst>
      <p:ext uri="{BB962C8B-B14F-4D97-AF65-F5344CB8AC3E}">
        <p14:creationId xmlns:p14="http://schemas.microsoft.com/office/powerpoint/2010/main" val="2226915609"/>
      </p:ext>
    </p:extLst>
  </p:cSld>
  <p:clrMapOvr>
    <a:masterClrMapping/>
  </p:clrMapOvr>
  <p:transition spd="slow">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使用管程解决进程同步问题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latin typeface="华文新魏" charset="0"/>
                <a:ea typeface="华文新魏" charset="0"/>
                <a:cs typeface="华文新魏" charset="0"/>
              </a:rPr>
              <a:t>霍尔管程解决五个哲学家就餐问题</a:t>
            </a:r>
            <a:endParaRPr lang="en-US" altLang="zh-CN" dirty="0">
              <a:latin typeface="华文新魏" charset="0"/>
              <a:ea typeface="华文新魏" charset="0"/>
              <a:cs typeface="华文新魏" charset="0"/>
            </a:endParaRPr>
          </a:p>
          <a:p>
            <a:pPr marL="449262" lvl="1" indent="0" eaLnBrk="1" hangingPunct="1">
              <a:buNone/>
            </a:pP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type </a:t>
            </a:r>
            <a:r>
              <a:rPr lang="en-US" altLang="zh-CN" sz="2200" dirty="0" err="1">
                <a:latin typeface="华文新魏" charset="0"/>
                <a:ea typeface="华文新魏" charset="0"/>
                <a:cs typeface="华文新魏" charset="0"/>
              </a:rPr>
              <a:t>dining_philosophers</a:t>
            </a:r>
            <a:r>
              <a:rPr lang="en-US" altLang="zh-CN" sz="2200" dirty="0">
                <a:latin typeface="华文新魏" charset="0"/>
                <a:ea typeface="华文新魏" charset="0"/>
                <a:cs typeface="华文新魏" charset="0"/>
              </a:rPr>
              <a:t>=monitor</a:t>
            </a:r>
          </a:p>
          <a:p>
            <a:pPr marL="449262" lvl="1" indent="0" eaLnBrk="1" hangingPunct="1">
              <a:buNone/>
            </a:pPr>
            <a:r>
              <a:rPr lang="zh-CN" altLang="zh-CN" sz="2200"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表示哲学家</a:t>
            </a:r>
            <a:r>
              <a:rPr lang="en-US" altLang="zh-CN" sz="2200" dirty="0" err="1">
                <a:latin typeface="华文新魏" charset="0"/>
                <a:ea typeface="华文新魏" charset="0"/>
                <a:cs typeface="华文新魏" charset="0"/>
              </a:rPr>
              <a:t>i</a:t>
            </a:r>
            <a:r>
              <a:rPr lang="zh-CN" altLang="en-US" sz="2200" dirty="0">
                <a:latin typeface="华文新魏" charset="0"/>
                <a:ea typeface="华文新魏" charset="0"/>
                <a:cs typeface="华文新魏" charset="0"/>
              </a:rPr>
              <a:t>的状态</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a:t>
            </a:r>
            <a:r>
              <a:rPr lang="en-US" altLang="zh-CN" sz="2200" dirty="0" err="1">
                <a:solidFill>
                  <a:srgbClr val="0000FF"/>
                </a:solidFill>
                <a:latin typeface="华文新魏" charset="0"/>
                <a:ea typeface="华文新魏" charset="0"/>
                <a:cs typeface="华文新魏" charset="0"/>
              </a:rPr>
              <a:t>enum</a:t>
            </a:r>
            <a:r>
              <a:rPr lang="en-US" altLang="zh-CN" sz="2200" dirty="0">
                <a:solidFill>
                  <a:srgbClr val="0000FF"/>
                </a:solidFill>
                <a:latin typeface="华文新魏" charset="0"/>
                <a:ea typeface="华文新魏" charset="0"/>
                <a:cs typeface="华文新魏" charset="0"/>
              </a:rPr>
              <a:t> {thinking,</a:t>
            </a:r>
            <a:r>
              <a:rPr lang="zh-CN" altLang="en-US" sz="2200" dirty="0">
                <a:solidFill>
                  <a:srgbClr val="0000FF"/>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hungry,</a:t>
            </a:r>
            <a:r>
              <a:rPr lang="zh-CN" altLang="en-US" sz="2200" dirty="0">
                <a:solidFill>
                  <a:srgbClr val="0000FF"/>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eating} </a:t>
            </a:r>
            <a:r>
              <a:rPr lang="en-US" altLang="zh-CN" sz="2200" dirty="0">
                <a:latin typeface="华文新魏" charset="0"/>
                <a:ea typeface="华文新魏" charset="0"/>
                <a:cs typeface="华文新魏" charset="0"/>
              </a:rPr>
              <a:t>state[5];</a:t>
            </a:r>
          </a:p>
          <a:p>
            <a:pPr marL="449262" lvl="1" indent="0" eaLnBrk="1" hangingPunct="1">
              <a:buNone/>
            </a:pPr>
            <a:r>
              <a:rPr lang="zh-CN" altLang="en-US" sz="2200" dirty="0"/>
              <a:t>/</a:t>
            </a:r>
            <a:r>
              <a:rPr lang="en-US" altLang="zh-CN" sz="2200" dirty="0"/>
              <a:t>/</a:t>
            </a:r>
            <a:r>
              <a:rPr lang="zh-CN" altLang="en-US" sz="2200" dirty="0"/>
              <a:t>哲学家</a:t>
            </a:r>
            <a:r>
              <a:rPr lang="en-US" altLang="zh-CN" sz="2200" dirty="0" err="1"/>
              <a:t>i</a:t>
            </a:r>
            <a:r>
              <a:rPr lang="zh-CN" altLang="en-US" sz="2200" dirty="0"/>
              <a:t>饥饿不能获得两只筷子时进入信号量等待队列</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cond self[5];</a:t>
            </a:r>
            <a:r>
              <a:rPr lang="zh-CN" altLang="en-US" sz="2200" dirty="0">
                <a:latin typeface="华文新魏" charset="0"/>
                <a:ea typeface="华文新魏" charset="0"/>
                <a:cs typeface="华文新魏" charset="0"/>
              </a:rPr>
              <a:t> </a:t>
            </a:r>
            <a:r>
              <a:rPr lang="en-US" altLang="zh-CN" sz="2200" dirty="0"/>
              <a:t>self [5] =0; </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int </a:t>
            </a:r>
            <a:r>
              <a:rPr lang="en-US" altLang="zh-CN" sz="2200" dirty="0" err="1">
                <a:latin typeface="华文新魏" charset="0"/>
                <a:ea typeface="华文新魏" charset="0"/>
                <a:cs typeface="华文新魏" charset="0"/>
              </a:rPr>
              <a:t>self_count</a:t>
            </a:r>
            <a:r>
              <a:rPr lang="en-US" altLang="zh-CN" sz="2200" dirty="0">
                <a:latin typeface="华文新魏" charset="0"/>
                <a:ea typeface="华文新魏" charset="0"/>
                <a:cs typeface="华文新魏" charset="0"/>
              </a:rPr>
              <a:t>[5];</a:t>
            </a:r>
            <a:r>
              <a:rPr lang="en-US" altLang="zh-CN" sz="2200" dirty="0"/>
              <a:t> self</a:t>
            </a:r>
            <a:r>
              <a:rPr lang="en-US" altLang="zh-CN" sz="2200" u="sng" dirty="0"/>
              <a:t> </a:t>
            </a:r>
            <a:r>
              <a:rPr lang="en-US" altLang="zh-CN" sz="2200" dirty="0"/>
              <a:t>count[5]=0;</a:t>
            </a:r>
            <a:r>
              <a:rPr lang="zh-CN" altLang="en-US" sz="2200" dirty="0"/>
              <a:t> </a:t>
            </a:r>
            <a:endParaRPr lang="en-US" altLang="zh-CN" sz="2200" dirty="0">
              <a:latin typeface="华文新魏" charset="0"/>
              <a:ea typeface="华文新魏" charset="0"/>
              <a:cs typeface="华文新魏" charset="0"/>
            </a:endParaRPr>
          </a:p>
          <a:p>
            <a:pPr marL="449262" lvl="1" indent="0" eaLnBrk="1" hangingPunct="1">
              <a:buNone/>
            </a:pPr>
            <a:r>
              <a:rPr lang="en-US" altLang="zh-CN" sz="2200" dirty="0">
                <a:latin typeface="华文新魏" charset="0"/>
                <a:ea typeface="华文新魏" charset="0"/>
                <a:cs typeface="华文新魏" charset="0"/>
              </a:rPr>
              <a:t>  InterfaceModule IM;</a:t>
            </a:r>
          </a:p>
          <a:p>
            <a:pPr marL="449262" lvl="1" indent="0" eaLnBrk="1" hangingPunct="1">
              <a:buNone/>
            </a:pPr>
            <a:r>
              <a:rPr lang="en-US" altLang="zh-CN" sz="2200" dirty="0">
                <a:latin typeface="华文新魏" charset="0"/>
                <a:ea typeface="华文新魏" charset="0"/>
                <a:cs typeface="华文新魏" charset="0"/>
              </a:rPr>
              <a:t>  for (int </a:t>
            </a:r>
            <a:r>
              <a:rPr lang="en-US" altLang="zh-CN" sz="2200" dirty="0" err="1">
                <a:latin typeface="华文新魏" charset="0"/>
                <a:ea typeface="华文新魏" charset="0"/>
                <a:cs typeface="华文新魏" charset="0"/>
              </a:rPr>
              <a:t>i</a:t>
            </a:r>
            <a:r>
              <a:rPr lang="en-US" altLang="zh-CN" sz="2200" dirty="0">
                <a:latin typeface="华文新魏" charset="0"/>
                <a:ea typeface="华文新魏" charset="0"/>
                <a:cs typeface="华文新魏" charset="0"/>
              </a:rPr>
              <a:t>=0;i&lt;5;i++)/*</a:t>
            </a:r>
            <a:r>
              <a:rPr lang="zh-CN" altLang="en-US" sz="2200" dirty="0">
                <a:latin typeface="华文新魏" charset="0"/>
                <a:ea typeface="华文新魏" charset="0"/>
                <a:cs typeface="华文新魏" charset="0"/>
              </a:rPr>
              <a:t>初始化，</a:t>
            </a:r>
            <a:r>
              <a:rPr lang="en-US" altLang="zh-CN" sz="2200" dirty="0" err="1">
                <a:latin typeface="华文新魏" charset="0"/>
                <a:ea typeface="华文新魏" charset="0"/>
                <a:cs typeface="华文新魏" charset="0"/>
              </a:rPr>
              <a:t>i</a:t>
            </a:r>
            <a:r>
              <a:rPr lang="zh-CN" altLang="en-US" sz="2200" dirty="0">
                <a:latin typeface="华文新魏" charset="0"/>
                <a:ea typeface="华文新魏" charset="0"/>
                <a:cs typeface="华文新魏" charset="0"/>
              </a:rPr>
              <a:t>为进程号</a:t>
            </a:r>
            <a:r>
              <a:rPr lang="en-US" altLang="zh-CN" sz="2200" dirty="0">
                <a:latin typeface="华文新魏" charset="0"/>
                <a:ea typeface="华文新魏" charset="0"/>
                <a:cs typeface="华文新魏" charset="0"/>
              </a:rPr>
              <a:t>*/</a:t>
            </a:r>
            <a:endParaRPr lang="zh-CN" altLang="en-US" sz="2200" dirty="0">
              <a:latin typeface="华文新魏" charset="0"/>
              <a:ea typeface="华文新魏" charset="0"/>
              <a:cs typeface="华文新魏" charset="0"/>
            </a:endParaRPr>
          </a:p>
          <a:p>
            <a:pPr marL="449262" lvl="1" indent="0" eaLnBrk="1" hangingPunct="1">
              <a:buNone/>
            </a:pP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state[</a:t>
            </a:r>
            <a:r>
              <a:rPr lang="en-US" altLang="zh-CN" sz="2200" dirty="0" err="1">
                <a:latin typeface="华文新魏" charset="0"/>
                <a:ea typeface="华文新魏" charset="0"/>
                <a:cs typeface="华文新魏" charset="0"/>
              </a:rPr>
              <a:t>i</a:t>
            </a:r>
            <a:r>
              <a:rPr lang="en-US" altLang="zh-CN" sz="2200" dirty="0">
                <a:latin typeface="华文新魏" charset="0"/>
                <a:ea typeface="华文新魏" charset="0"/>
                <a:cs typeface="华文新魏" charset="0"/>
              </a:rPr>
              <a:t>]=thinking;</a:t>
            </a:r>
          </a:p>
          <a:p>
            <a:pPr marL="449262" lvl="1" indent="0" eaLnBrk="1" hangingPunct="1">
              <a:buNone/>
            </a:pPr>
            <a:r>
              <a:rPr lang="en-US" altLang="zh-CN" sz="2200" dirty="0">
                <a:latin typeface="华文新魏" charset="0"/>
                <a:ea typeface="华文新魏" charset="0"/>
                <a:cs typeface="华文新魏" charset="0"/>
              </a:rPr>
              <a:t> define pickup,</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putdown;</a:t>
            </a:r>
          </a:p>
          <a:p>
            <a:pPr marL="449262" lvl="1" indent="0" eaLnBrk="1" hangingPunct="1">
              <a:buNone/>
            </a:pPr>
            <a:r>
              <a:rPr lang="en-US" altLang="zh-CN" sz="2200" dirty="0">
                <a:latin typeface="华文新魏" charset="0"/>
                <a:ea typeface="华文新魏" charset="0"/>
                <a:cs typeface="华文新魏" charset="0"/>
              </a:rPr>
              <a:t> use enter,</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leave,</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wait,</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signal</a:t>
            </a:r>
            <a:r>
              <a:rPr lang="zh-CN" altLang="en-US" sz="2200" dirty="0">
                <a:latin typeface="华文新魏" charset="0"/>
                <a:ea typeface="华文新魏" charset="0"/>
                <a:cs typeface="华文新魏" charset="0"/>
              </a:rPr>
              <a:t>；</a:t>
            </a: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111</a:t>
            </a:fld>
            <a:endParaRPr lang="en-US" altLang="zh-CN" dirty="0"/>
          </a:p>
        </p:txBody>
      </p:sp>
    </p:spTree>
    <p:extLst>
      <p:ext uri="{BB962C8B-B14F-4D97-AF65-F5344CB8AC3E}">
        <p14:creationId xmlns:p14="http://schemas.microsoft.com/office/powerpoint/2010/main" val="248108509"/>
      </p:ext>
    </p:extLst>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1475656" y="1222127"/>
            <a:ext cx="6192688" cy="5159201"/>
          </a:xfrm>
        </p:spPr>
        <p:txBody>
          <a:bodyPr/>
          <a:lstStyle/>
          <a:p>
            <a:pPr marL="0" indent="0" eaLnBrk="1" hangingPunct="1">
              <a:buNone/>
            </a:pPr>
            <a:r>
              <a:rPr lang="en-US" altLang="zh-CN" sz="2200" dirty="0">
                <a:latin typeface="华文新魏"/>
                <a:cs typeface="华文新魏"/>
              </a:rPr>
              <a:t>void </a:t>
            </a:r>
            <a:r>
              <a:rPr lang="en-US" altLang="zh-CN" sz="2200" dirty="0">
                <a:solidFill>
                  <a:srgbClr val="0000FF"/>
                </a:solidFill>
                <a:latin typeface="华文新魏"/>
                <a:cs typeface="华文新魏"/>
              </a:rPr>
              <a:t>pickup(int </a:t>
            </a:r>
            <a:r>
              <a:rPr lang="en-US" altLang="zh-CN" sz="2200" dirty="0" err="1">
                <a:solidFill>
                  <a:srgbClr val="0000FF"/>
                </a:solidFill>
                <a:latin typeface="华文新魏"/>
                <a:cs typeface="华文新魏"/>
              </a:rPr>
              <a:t>i</a:t>
            </a:r>
            <a:r>
              <a:rPr lang="en-US" altLang="zh-CN" sz="2200" dirty="0">
                <a:solidFill>
                  <a:srgbClr val="0000FF"/>
                </a:solidFill>
                <a:latin typeface="华文新魏"/>
                <a:cs typeface="华文新魏"/>
              </a:rPr>
              <a:t>) </a:t>
            </a:r>
            <a:r>
              <a:rPr lang="en-US" altLang="zh-CN" sz="2200" dirty="0">
                <a:latin typeface="华文新魏"/>
                <a:cs typeface="华文新魏"/>
              </a:rPr>
              <a:t>{         /*</a:t>
            </a:r>
            <a:r>
              <a:rPr lang="en-US" altLang="zh-CN" sz="2200" dirty="0" err="1">
                <a:latin typeface="华文新魏"/>
                <a:cs typeface="华文新魏"/>
              </a:rPr>
              <a:t>i</a:t>
            </a:r>
            <a:r>
              <a:rPr lang="en-US" altLang="zh-CN" sz="2200" dirty="0">
                <a:latin typeface="华文新魏"/>
                <a:cs typeface="华文新魏"/>
              </a:rPr>
              <a:t>=0,1,...,4*/</a:t>
            </a:r>
          </a:p>
          <a:p>
            <a:pPr marL="0" indent="0" eaLnBrk="1" hangingPunct="1">
              <a:buNone/>
            </a:pPr>
            <a:r>
              <a:rPr lang="en-US" altLang="zh-CN" sz="2200" dirty="0">
                <a:latin typeface="华文新魏"/>
                <a:cs typeface="华文新魏"/>
              </a:rPr>
              <a:t>       enter(IM);</a:t>
            </a:r>
          </a:p>
          <a:p>
            <a:pPr marL="0" indent="0" eaLnBrk="1" hangingPunct="1">
              <a:buNone/>
            </a:pPr>
            <a:r>
              <a:rPr lang="en-US" altLang="zh-CN" sz="2200" dirty="0">
                <a:latin typeface="华文新魏"/>
                <a:cs typeface="华文新魏"/>
              </a:rPr>
              <a:t>       state[</a:t>
            </a:r>
            <a:r>
              <a:rPr lang="en-US" altLang="zh-CN" sz="2200" dirty="0" err="1">
                <a:latin typeface="华文新魏"/>
                <a:cs typeface="华文新魏"/>
              </a:rPr>
              <a:t>i</a:t>
            </a:r>
            <a:r>
              <a:rPr lang="en-US" altLang="zh-CN" sz="2200" dirty="0">
                <a:latin typeface="华文新魏"/>
                <a:cs typeface="华文新魏"/>
              </a:rPr>
              <a:t>]=hungry;</a:t>
            </a:r>
          </a:p>
          <a:p>
            <a:pPr marL="0" indent="0" eaLnBrk="1" hangingPunct="1">
              <a:buNone/>
            </a:pPr>
            <a:r>
              <a:rPr lang="en-US" altLang="zh-CN" sz="2200" dirty="0">
                <a:solidFill>
                  <a:srgbClr val="FF0000"/>
                </a:solidFill>
                <a:latin typeface="华文新魏"/>
                <a:cs typeface="华文新魏"/>
              </a:rPr>
              <a:t>       test(</a:t>
            </a:r>
            <a:r>
              <a:rPr lang="en-US" altLang="zh-CN" sz="2200" dirty="0" err="1">
                <a:solidFill>
                  <a:srgbClr val="FF0000"/>
                </a:solidFill>
                <a:latin typeface="华文新魏"/>
                <a:cs typeface="华文新魏"/>
              </a:rPr>
              <a:t>i</a:t>
            </a:r>
            <a:r>
              <a:rPr lang="en-US" altLang="zh-CN" sz="2200" dirty="0">
                <a:solidFill>
                  <a:srgbClr val="FF0000"/>
                </a:solidFill>
                <a:latin typeface="华文新魏"/>
                <a:cs typeface="华文新魏"/>
              </a:rPr>
              <a:t>);</a:t>
            </a:r>
          </a:p>
          <a:p>
            <a:pPr marL="0" indent="0" eaLnBrk="1" hangingPunct="1">
              <a:buNone/>
            </a:pPr>
            <a:r>
              <a:rPr lang="en-US" altLang="zh-CN" sz="2200" dirty="0">
                <a:latin typeface="华文新魏"/>
                <a:cs typeface="华文新魏"/>
              </a:rPr>
              <a:t>       if(state[</a:t>
            </a:r>
            <a:r>
              <a:rPr lang="en-US" altLang="zh-CN" sz="2200" dirty="0" err="1">
                <a:latin typeface="华文新魏"/>
                <a:cs typeface="华文新魏"/>
              </a:rPr>
              <a:t>i</a:t>
            </a:r>
            <a:r>
              <a:rPr lang="en-US" altLang="zh-CN" sz="2200" dirty="0">
                <a:latin typeface="华文新魏"/>
                <a:cs typeface="华文新魏"/>
              </a:rPr>
              <a:t>]!=eating)</a:t>
            </a:r>
          </a:p>
          <a:p>
            <a:pPr marL="0" indent="0" eaLnBrk="1" hangingPunct="1">
              <a:buNone/>
            </a:pPr>
            <a:r>
              <a:rPr lang="en-US" altLang="zh-CN" sz="2200" dirty="0">
                <a:solidFill>
                  <a:srgbClr val="008000"/>
                </a:solidFill>
                <a:latin typeface="华文新魏"/>
                <a:cs typeface="华文新魏"/>
              </a:rPr>
              <a:t>          </a:t>
            </a:r>
            <a:r>
              <a:rPr lang="zh-CN" altLang="en-US" sz="2200" dirty="0">
                <a:solidFill>
                  <a:srgbClr val="008000"/>
                </a:solidFill>
                <a:latin typeface="华文新魏"/>
                <a:cs typeface="华文新魏"/>
              </a:rPr>
              <a:t>  </a:t>
            </a:r>
            <a:r>
              <a:rPr lang="en-US" altLang="zh-CN" sz="2200" dirty="0">
                <a:solidFill>
                  <a:srgbClr val="008000"/>
                </a:solidFill>
                <a:latin typeface="华文新魏"/>
                <a:cs typeface="华文新魏"/>
              </a:rPr>
              <a:t>wait(self[</a:t>
            </a:r>
            <a:r>
              <a:rPr lang="en-US" altLang="zh-CN" sz="2200" dirty="0" err="1">
                <a:solidFill>
                  <a:srgbClr val="008000"/>
                </a:solidFill>
                <a:latin typeface="华文新魏"/>
                <a:cs typeface="华文新魏"/>
              </a:rPr>
              <a:t>i</a:t>
            </a:r>
            <a:r>
              <a:rPr lang="en-US" altLang="zh-CN" sz="2200" dirty="0">
                <a:solidFill>
                  <a:srgbClr val="008000"/>
                </a:solidFill>
                <a:latin typeface="华文新魏"/>
                <a:cs typeface="华文新魏"/>
              </a:rPr>
              <a:t>],</a:t>
            </a:r>
            <a:r>
              <a:rPr lang="zh-CN" altLang="en-US" sz="2200" dirty="0">
                <a:solidFill>
                  <a:srgbClr val="008000"/>
                </a:solidFill>
                <a:latin typeface="华文新魏"/>
                <a:cs typeface="华文新魏"/>
              </a:rPr>
              <a:t> </a:t>
            </a:r>
            <a:r>
              <a:rPr lang="en-US" altLang="zh-CN" sz="2200" dirty="0" err="1">
                <a:solidFill>
                  <a:srgbClr val="008000"/>
                </a:solidFill>
                <a:latin typeface="华文新魏"/>
                <a:cs typeface="华文新魏"/>
              </a:rPr>
              <a:t>self_count</a:t>
            </a:r>
            <a:r>
              <a:rPr lang="en-US" altLang="zh-CN" sz="2200" dirty="0">
                <a:solidFill>
                  <a:srgbClr val="008000"/>
                </a:solidFill>
                <a:latin typeface="华文新魏"/>
                <a:cs typeface="华文新魏"/>
              </a:rPr>
              <a:t>[</a:t>
            </a:r>
            <a:r>
              <a:rPr lang="en-US" altLang="zh-CN" sz="2200" dirty="0" err="1">
                <a:solidFill>
                  <a:srgbClr val="008000"/>
                </a:solidFill>
                <a:latin typeface="华文新魏"/>
                <a:cs typeface="华文新魏"/>
              </a:rPr>
              <a:t>i</a:t>
            </a:r>
            <a:r>
              <a:rPr lang="en-US" altLang="zh-CN" sz="2200" dirty="0">
                <a:solidFill>
                  <a:srgbClr val="008000"/>
                </a:solidFill>
                <a:latin typeface="华文新魏"/>
                <a:cs typeface="华文新魏"/>
              </a:rPr>
              <a:t>],</a:t>
            </a:r>
            <a:r>
              <a:rPr lang="zh-CN" altLang="en-US" sz="2200" dirty="0">
                <a:solidFill>
                  <a:srgbClr val="008000"/>
                </a:solidFill>
                <a:latin typeface="华文新魏"/>
                <a:cs typeface="华文新魏"/>
              </a:rPr>
              <a:t> </a:t>
            </a:r>
            <a:r>
              <a:rPr lang="en-US" altLang="zh-CN" sz="2200" dirty="0">
                <a:solidFill>
                  <a:srgbClr val="008000"/>
                </a:solidFill>
                <a:latin typeface="华文新魏"/>
                <a:cs typeface="华文新魏"/>
              </a:rPr>
              <a:t>IM);</a:t>
            </a:r>
          </a:p>
          <a:p>
            <a:pPr marL="0" indent="0" eaLnBrk="1" hangingPunct="1">
              <a:buNone/>
            </a:pPr>
            <a:r>
              <a:rPr lang="en-US" altLang="zh-CN" sz="2200" dirty="0">
                <a:latin typeface="华文新魏"/>
                <a:cs typeface="华文新魏"/>
              </a:rPr>
              <a:t>       leave(IM);</a:t>
            </a:r>
          </a:p>
          <a:p>
            <a:pPr marL="0" indent="0" eaLnBrk="1" hangingPunct="1">
              <a:buNone/>
            </a:pPr>
            <a:r>
              <a:rPr lang="en-US" altLang="zh-CN" sz="2200" dirty="0">
                <a:latin typeface="华文新魏"/>
                <a:cs typeface="华文新魏"/>
              </a:rPr>
              <a:t>}</a:t>
            </a:r>
          </a:p>
          <a:p>
            <a:pPr marL="0" indent="0" eaLnBrk="1" hangingPunct="1">
              <a:buNone/>
            </a:pPr>
            <a:r>
              <a:rPr lang="en-US" altLang="zh-CN" sz="2200" dirty="0">
                <a:latin typeface="华文新魏"/>
                <a:cs typeface="华文新魏"/>
              </a:rPr>
              <a:t>void </a:t>
            </a:r>
            <a:r>
              <a:rPr lang="en-US" altLang="zh-CN" sz="2200" dirty="0">
                <a:solidFill>
                  <a:srgbClr val="0000FF"/>
                </a:solidFill>
                <a:latin typeface="华文新魏"/>
                <a:cs typeface="华文新魏"/>
              </a:rPr>
              <a:t>putdown(int </a:t>
            </a:r>
            <a:r>
              <a:rPr lang="en-US" altLang="zh-CN" sz="2200" dirty="0" err="1">
                <a:solidFill>
                  <a:srgbClr val="0000FF"/>
                </a:solidFill>
                <a:latin typeface="华文新魏"/>
                <a:cs typeface="华文新魏"/>
              </a:rPr>
              <a:t>i</a:t>
            </a:r>
            <a:r>
              <a:rPr lang="en-US" altLang="zh-CN" sz="2200" dirty="0">
                <a:solidFill>
                  <a:srgbClr val="0000FF"/>
                </a:solidFill>
                <a:latin typeface="华文新魏"/>
                <a:cs typeface="华文新魏"/>
              </a:rPr>
              <a:t>) </a:t>
            </a:r>
            <a:r>
              <a:rPr lang="en-US" altLang="zh-CN" sz="2200" dirty="0">
                <a:latin typeface="华文新魏"/>
                <a:cs typeface="华文新魏"/>
              </a:rPr>
              <a:t>{       /*</a:t>
            </a:r>
            <a:r>
              <a:rPr lang="en-US" altLang="zh-CN" sz="2200" dirty="0" err="1">
                <a:latin typeface="华文新魏"/>
                <a:cs typeface="华文新魏"/>
              </a:rPr>
              <a:t>i</a:t>
            </a:r>
            <a:r>
              <a:rPr lang="en-US" altLang="zh-CN" sz="2200" dirty="0">
                <a:latin typeface="华文新魏"/>
                <a:cs typeface="华文新魏"/>
              </a:rPr>
              <a:t>=0,1,2,..,4*/</a:t>
            </a:r>
          </a:p>
          <a:p>
            <a:pPr marL="0" indent="0" eaLnBrk="1" hangingPunct="1">
              <a:buNone/>
            </a:pPr>
            <a:r>
              <a:rPr lang="en-US" altLang="zh-CN" sz="2200" dirty="0">
                <a:latin typeface="华文新魏"/>
                <a:cs typeface="华文新魏"/>
              </a:rPr>
              <a:t>     enter(IM);</a:t>
            </a:r>
          </a:p>
          <a:p>
            <a:pPr marL="0" indent="0" eaLnBrk="1" hangingPunct="1">
              <a:buNone/>
            </a:pPr>
            <a:r>
              <a:rPr lang="en-US" altLang="zh-CN" sz="2200" dirty="0">
                <a:latin typeface="华文新魏"/>
                <a:cs typeface="华文新魏"/>
              </a:rPr>
              <a:t>     state[</a:t>
            </a:r>
            <a:r>
              <a:rPr lang="en-US" altLang="zh-CN" sz="2200" dirty="0" err="1">
                <a:latin typeface="华文新魏"/>
                <a:cs typeface="华文新魏"/>
              </a:rPr>
              <a:t>i</a:t>
            </a:r>
            <a:r>
              <a:rPr lang="en-US" altLang="zh-CN" sz="2200" dirty="0">
                <a:latin typeface="华文新魏"/>
                <a:cs typeface="华文新魏"/>
              </a:rPr>
              <a:t>]=thinking;</a:t>
            </a:r>
          </a:p>
          <a:p>
            <a:pPr marL="0" indent="0" eaLnBrk="1" hangingPunct="1">
              <a:buNone/>
            </a:pPr>
            <a:r>
              <a:rPr lang="en-US" altLang="zh-CN" sz="2200" dirty="0">
                <a:latin typeface="华文新魏"/>
                <a:cs typeface="华文新魏"/>
              </a:rPr>
              <a:t>   </a:t>
            </a:r>
            <a:r>
              <a:rPr lang="zh-CN" altLang="en-US" sz="2200" dirty="0">
                <a:latin typeface="华文新魏"/>
                <a:cs typeface="华文新魏"/>
              </a:rPr>
              <a:t>  </a:t>
            </a:r>
            <a:r>
              <a:rPr lang="en-US" altLang="zh-CN" sz="2200" dirty="0">
                <a:latin typeface="华文新魏"/>
                <a:cs typeface="华文新魏"/>
              </a:rPr>
              <a:t>test((i-1)%5);</a:t>
            </a:r>
          </a:p>
          <a:p>
            <a:pPr marL="0" indent="0" eaLnBrk="1" hangingPunct="1">
              <a:buNone/>
            </a:pPr>
            <a:r>
              <a:rPr lang="en-US" altLang="zh-CN" sz="2200" dirty="0">
                <a:latin typeface="华文新魏"/>
                <a:cs typeface="华文新魏"/>
              </a:rPr>
              <a:t>   </a:t>
            </a:r>
            <a:r>
              <a:rPr lang="zh-CN" altLang="en-US" sz="2200" dirty="0">
                <a:latin typeface="华文新魏"/>
                <a:cs typeface="华文新魏"/>
              </a:rPr>
              <a:t>  </a:t>
            </a:r>
            <a:r>
              <a:rPr lang="en-US" altLang="zh-CN" sz="2200" dirty="0">
                <a:latin typeface="华文新魏"/>
                <a:cs typeface="华文新魏"/>
              </a:rPr>
              <a:t>test((i+1)%5);</a:t>
            </a:r>
          </a:p>
          <a:p>
            <a:pPr marL="0" indent="0" eaLnBrk="1" hangingPunct="1">
              <a:buNone/>
            </a:pPr>
            <a:r>
              <a:rPr lang="en-US" altLang="zh-CN" sz="2200" dirty="0">
                <a:latin typeface="华文新魏"/>
                <a:cs typeface="华文新魏"/>
              </a:rPr>
              <a:t>     leave(IM);</a:t>
            </a:r>
          </a:p>
          <a:p>
            <a:pPr marL="0" indent="0" eaLnBrk="1" hangingPunct="1">
              <a:buNone/>
            </a:pPr>
            <a:r>
              <a:rPr lang="en-US" altLang="zh-CN" sz="2200" dirty="0">
                <a:latin typeface="华文新魏"/>
                <a:cs typeface="华文新魏"/>
              </a:rPr>
              <a:t>}</a:t>
            </a:r>
            <a:endParaRPr lang="en-US" altLang="zh-CN" sz="2200" dirty="0">
              <a:solidFill>
                <a:srgbClr val="006600"/>
              </a:solidFill>
              <a:latin typeface="华文新魏"/>
              <a:cs typeface="华文新魏"/>
            </a:endParaRPr>
          </a:p>
          <a:p>
            <a:pPr marL="0" indent="0" eaLnBrk="1" hangingPunct="1">
              <a:buNone/>
            </a:pPr>
            <a:endParaRPr lang="en-US" altLang="zh-CN" sz="2200" dirty="0">
              <a:solidFill>
                <a:srgbClr val="006600"/>
              </a:solidFill>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霍尔管程解决五个哲学家就餐问题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112</a:t>
            </a:fld>
            <a:endParaRPr lang="en-US" altLang="zh-CN" dirty="0"/>
          </a:p>
        </p:txBody>
      </p:sp>
    </p:spTree>
    <p:extLst>
      <p:ext uri="{BB962C8B-B14F-4D97-AF65-F5344CB8AC3E}">
        <p14:creationId xmlns:p14="http://schemas.microsoft.com/office/powerpoint/2010/main" val="674521539"/>
      </p:ext>
    </p:extLst>
  </p:cSld>
  <p:clrMapOvr>
    <a:masterClrMapping/>
  </p:clrMapOvr>
  <p:transition spd="slow">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115616" y="1268760"/>
            <a:ext cx="7416824" cy="5112568"/>
          </a:xfrm>
        </p:spPr>
        <p:txBody>
          <a:bodyPr/>
          <a:lstStyle/>
          <a:p>
            <a:pPr marL="0" indent="0" eaLnBrk="1" hangingPunct="1">
              <a:buNone/>
            </a:pPr>
            <a:r>
              <a:rPr lang="en-US" altLang="zh-CN" sz="2000" dirty="0">
                <a:latin typeface="华文新魏"/>
                <a:cs typeface="华文新魏"/>
              </a:rPr>
              <a:t>void </a:t>
            </a:r>
            <a:r>
              <a:rPr lang="en-US" altLang="zh-CN" sz="2000" dirty="0">
                <a:solidFill>
                  <a:srgbClr val="0000FF"/>
                </a:solidFill>
                <a:latin typeface="华文新魏"/>
                <a:cs typeface="华文新魏"/>
              </a:rPr>
              <a:t>test(int k)  </a:t>
            </a:r>
            <a:r>
              <a:rPr lang="en-US" altLang="zh-CN" sz="2000" dirty="0">
                <a:latin typeface="华文新魏"/>
                <a:cs typeface="华文新魏"/>
              </a:rPr>
              <a:t>{       //k=0,1,...,4</a:t>
            </a:r>
          </a:p>
          <a:p>
            <a:pPr marL="0" indent="0" eaLnBrk="1" hangingPunct="1">
              <a:buNone/>
            </a:pPr>
            <a:r>
              <a:rPr lang="zh-CN" altLang="zh-CN" sz="2000" dirty="0">
                <a:latin typeface="华文新魏"/>
                <a:cs typeface="华文新魏"/>
              </a:rPr>
              <a:t> </a:t>
            </a:r>
            <a:r>
              <a:rPr lang="zh-CN" altLang="en-US" sz="2000" dirty="0">
                <a:latin typeface="华文新魏"/>
                <a:cs typeface="华文新魏"/>
              </a:rPr>
              <a:t>    </a:t>
            </a:r>
            <a:r>
              <a:rPr lang="en-US" altLang="zh-CN" sz="2000" dirty="0">
                <a:solidFill>
                  <a:srgbClr val="FF0000"/>
                </a:solidFill>
                <a:latin typeface="华文新魏"/>
                <a:cs typeface="华文新魏"/>
              </a:rPr>
              <a:t>if((state[(k-1)%5]</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eating)</a:t>
            </a:r>
            <a:r>
              <a:rPr lang="zh-CN" altLang="en-US" sz="2000" dirty="0">
                <a:solidFill>
                  <a:srgbClr val="FF0000"/>
                </a:solidFill>
                <a:latin typeface="华文新魏"/>
                <a:cs typeface="华文新魏"/>
              </a:rPr>
              <a:t> </a:t>
            </a:r>
            <a:r>
              <a:rPr lang="en-US" altLang="zh-CN" sz="2000" dirty="0">
                <a:latin typeface="华文新魏"/>
                <a:cs typeface="华文新魏"/>
              </a:rPr>
              <a:t>&amp;&amp;</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(state[(k+1)%5]</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eating)</a:t>
            </a:r>
            <a:r>
              <a:rPr lang="zh-CN" altLang="en-US" sz="2000" dirty="0">
                <a:solidFill>
                  <a:srgbClr val="FF0000"/>
                </a:solidFill>
                <a:latin typeface="华文新魏"/>
                <a:cs typeface="华文新魏"/>
              </a:rPr>
              <a:t> </a:t>
            </a:r>
            <a:r>
              <a:rPr lang="en-US" altLang="zh-CN" sz="2000" dirty="0">
                <a:solidFill>
                  <a:srgbClr val="292929"/>
                </a:solidFill>
                <a:latin typeface="华文新魏"/>
                <a:cs typeface="华文新魏"/>
              </a:rPr>
              <a:t>&amp;&amp;</a:t>
            </a:r>
            <a:r>
              <a:rPr lang="zh-CN" altLang="en-US" sz="2000" dirty="0">
                <a:solidFill>
                  <a:srgbClr val="FF0000"/>
                </a:solidFill>
                <a:latin typeface="华文新魏"/>
                <a:cs typeface="华文新魏"/>
              </a:rPr>
              <a:t> </a:t>
            </a:r>
            <a:endParaRPr lang="en-US" altLang="zh-CN" sz="2000" dirty="0">
              <a:solidFill>
                <a:srgbClr val="FF0000"/>
              </a:solidFill>
              <a:latin typeface="华文新魏"/>
              <a:cs typeface="华文新魏"/>
            </a:endParaRPr>
          </a:p>
          <a:p>
            <a:pPr marL="0" indent="0" eaLnBrk="1" hangingPunct="1">
              <a:buNone/>
            </a:pPr>
            <a:r>
              <a:rPr lang="zh-CN" altLang="zh-CN" sz="2000" dirty="0">
                <a:solidFill>
                  <a:srgbClr val="FF0000"/>
                </a:solidFill>
                <a:latin typeface="华文新魏"/>
                <a:cs typeface="华文新魏"/>
              </a:rPr>
              <a:t> </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(state[k]</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a:t>
            </a:r>
            <a:r>
              <a:rPr lang="zh-CN" altLang="en-US" sz="2000" dirty="0">
                <a:solidFill>
                  <a:srgbClr val="FF0000"/>
                </a:solidFill>
                <a:latin typeface="华文新魏"/>
                <a:cs typeface="华文新魏"/>
              </a:rPr>
              <a:t> </a:t>
            </a:r>
            <a:r>
              <a:rPr lang="en-US" altLang="zh-CN" sz="2000" dirty="0">
                <a:solidFill>
                  <a:srgbClr val="FF0000"/>
                </a:solidFill>
                <a:latin typeface="华文新魏"/>
                <a:cs typeface="华文新魏"/>
              </a:rPr>
              <a:t>hungry)</a:t>
            </a:r>
            <a:r>
              <a:rPr lang="en-US" altLang="zh-CN" sz="2000" dirty="0">
                <a:latin typeface="华文新魏"/>
                <a:cs typeface="华文新魏"/>
              </a:rPr>
              <a:t>) {</a:t>
            </a:r>
          </a:p>
          <a:p>
            <a:pPr marL="0" indent="0" eaLnBrk="1" hangingPunct="1">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state[k]=eating;</a:t>
            </a:r>
          </a:p>
          <a:p>
            <a:pPr marL="0" indent="0" eaLnBrk="1" hangingPunct="1">
              <a:buNone/>
            </a:pP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signal(self[k],</a:t>
            </a:r>
            <a:r>
              <a:rPr lang="zh-CN" altLang="en-US" sz="2000" dirty="0">
                <a:solidFill>
                  <a:srgbClr val="008000"/>
                </a:solidFill>
                <a:latin typeface="华文新魏"/>
                <a:cs typeface="华文新魏"/>
              </a:rPr>
              <a:t> </a:t>
            </a:r>
            <a:r>
              <a:rPr lang="en-US" altLang="zh-CN" sz="2000" dirty="0" err="1">
                <a:solidFill>
                  <a:srgbClr val="008000"/>
                </a:solidFill>
                <a:latin typeface="华文新魏"/>
                <a:cs typeface="华文新魏"/>
              </a:rPr>
              <a:t>self_count</a:t>
            </a:r>
            <a:r>
              <a:rPr lang="en-US" altLang="zh-CN" sz="2000" dirty="0">
                <a:solidFill>
                  <a:srgbClr val="008000"/>
                </a:solidFill>
                <a:latin typeface="华文新魏"/>
                <a:cs typeface="华文新魏"/>
              </a:rPr>
              <a:t>[k],</a:t>
            </a: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IM);</a:t>
            </a:r>
          </a:p>
          <a:p>
            <a:pPr marL="0" indent="0" eaLnBrk="1" hangingPunct="1">
              <a:buNone/>
            </a:pPr>
            <a:r>
              <a:rPr lang="zh-CN" altLang="en-US" sz="2000" dirty="0">
                <a:latin typeface="华文新魏"/>
                <a:cs typeface="华文新魏"/>
              </a:rPr>
              <a:t>   </a:t>
            </a:r>
            <a:r>
              <a:rPr lang="en-US" altLang="zh-CN" sz="2000" dirty="0">
                <a:latin typeface="华文新魏"/>
                <a:cs typeface="华文新魏"/>
              </a:rPr>
              <a:t>}</a:t>
            </a:r>
          </a:p>
          <a:p>
            <a:pPr marL="0" indent="0" eaLnBrk="1" hangingPunct="1">
              <a:buNone/>
            </a:pPr>
            <a:r>
              <a:rPr lang="en-US" altLang="zh-CN" sz="2000" dirty="0">
                <a:latin typeface="华文新魏"/>
                <a:cs typeface="华文新魏"/>
              </a:rPr>
              <a:t>}</a:t>
            </a:r>
          </a:p>
          <a:p>
            <a:pPr marL="0" indent="0">
              <a:buNone/>
            </a:pPr>
            <a:r>
              <a:rPr lang="en-US" altLang="zh-CN" sz="2000" dirty="0">
                <a:latin typeface="华文新魏"/>
                <a:cs typeface="华文新魏"/>
              </a:rPr>
              <a:t>cobegin</a:t>
            </a:r>
            <a:endParaRPr lang="zh-CN" altLang="zh-CN" sz="2000" dirty="0">
              <a:latin typeface="华文新魏"/>
              <a:cs typeface="华文新魏"/>
            </a:endParaRPr>
          </a:p>
          <a:p>
            <a:pPr marL="0" indent="0">
              <a:buNone/>
            </a:pPr>
            <a:r>
              <a:rPr lang="en-US" altLang="zh-CN" sz="2000" dirty="0">
                <a:latin typeface="华文新魏"/>
                <a:cs typeface="华文新魏"/>
              </a:rPr>
              <a:t>process philosopher</a:t>
            </a:r>
            <a:r>
              <a:rPr lang="en-US" altLang="zh-CN" sz="2000" u="sng" dirty="0">
                <a:latin typeface="华文新魏"/>
                <a:cs typeface="华文新魏"/>
              </a:rPr>
              <a:t> </a:t>
            </a:r>
            <a:r>
              <a:rPr lang="en-US" altLang="zh-CN" sz="2000" dirty="0" err="1">
                <a:latin typeface="华文新魏"/>
                <a:cs typeface="华文新魏"/>
              </a:rPr>
              <a:t>i</a:t>
            </a:r>
            <a:r>
              <a:rPr lang="en-US" altLang="zh-CN" sz="2000" dirty="0">
                <a:latin typeface="华文新魏"/>
                <a:cs typeface="华文新魏"/>
              </a:rPr>
              <a:t>( ) {  ／*i＝0，1，…,4*/</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thinking( );</a:t>
            </a:r>
            <a:endParaRPr lang="zh-CN" altLang="zh-CN" sz="2000" dirty="0">
              <a:latin typeface="华文新魏"/>
              <a:cs typeface="华文新魏"/>
            </a:endParaRPr>
          </a:p>
          <a:p>
            <a:pPr marL="0" indent="0">
              <a:buNone/>
            </a:pPr>
            <a:r>
              <a:rPr lang="en-US" altLang="zh-CN" sz="2000" dirty="0">
                <a:latin typeface="华文新魏"/>
                <a:cs typeface="华文新魏"/>
              </a:rPr>
              <a:t>　   dining</a:t>
            </a:r>
            <a:r>
              <a:rPr lang="en-US" altLang="zh-CN" sz="2000" u="sng" dirty="0">
                <a:latin typeface="华文新魏"/>
                <a:cs typeface="华文新魏"/>
              </a:rPr>
              <a:t>  </a:t>
            </a:r>
            <a:r>
              <a:rPr lang="en-US" altLang="zh-CN" sz="2000" dirty="0" err="1">
                <a:latin typeface="华文新魏"/>
                <a:cs typeface="华文新魏"/>
              </a:rPr>
              <a:t>philosophers.pickup</a:t>
            </a:r>
            <a:r>
              <a:rPr lang="en-US" altLang="zh-CN" sz="2000" dirty="0">
                <a:latin typeface="华文新魏"/>
                <a:cs typeface="华文新魏"/>
              </a:rPr>
              <a:t>(</a:t>
            </a:r>
            <a:r>
              <a:rPr lang="en-US" altLang="zh-CN" sz="2000" dirty="0" err="1">
                <a:latin typeface="华文新魏"/>
                <a:cs typeface="华文新魏"/>
              </a:rPr>
              <a:t>i</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eating( );</a:t>
            </a:r>
            <a:endParaRPr lang="zh-CN" altLang="zh-CN" sz="2000" dirty="0">
              <a:latin typeface="华文新魏"/>
              <a:cs typeface="华文新魏"/>
            </a:endParaRPr>
          </a:p>
          <a:p>
            <a:pPr marL="0" indent="0">
              <a:buNone/>
            </a:pPr>
            <a:r>
              <a:rPr lang="en-US" altLang="zh-CN" sz="2000" dirty="0">
                <a:latin typeface="华文新魏"/>
                <a:cs typeface="华文新魏"/>
              </a:rPr>
              <a:t>　   dining</a:t>
            </a:r>
            <a:r>
              <a:rPr lang="en-US" altLang="zh-CN" sz="2000" u="sng" dirty="0">
                <a:latin typeface="华文新魏"/>
                <a:cs typeface="华文新魏"/>
              </a:rPr>
              <a:t>  </a:t>
            </a:r>
            <a:r>
              <a:rPr lang="en-US" altLang="zh-CN" sz="2000" dirty="0" err="1">
                <a:latin typeface="华文新魏"/>
                <a:cs typeface="华文新魏"/>
              </a:rPr>
              <a:t>philosophers.putdown</a:t>
            </a:r>
            <a:r>
              <a:rPr lang="en-US" altLang="zh-CN" sz="2000" dirty="0">
                <a:latin typeface="华文新魏"/>
                <a:cs typeface="华文新魏"/>
              </a:rPr>
              <a:t>(</a:t>
            </a:r>
            <a:r>
              <a:rPr lang="en-US" altLang="zh-CN" sz="2000" dirty="0" err="1">
                <a:latin typeface="华文新魏"/>
                <a:cs typeface="华文新魏"/>
              </a:rPr>
              <a:t>i</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zh-CN" altLang="zh-CN" sz="2000" dirty="0">
                <a:latin typeface="华文新魏"/>
                <a:cs typeface="华文新魏"/>
              </a:rPr>
              <a:t> </a:t>
            </a:r>
            <a:r>
              <a:rPr lang="zh-CN" altLang="en-US" sz="2000" dirty="0">
                <a:latin typeface="华文新魏"/>
                <a:cs typeface="华文新魏"/>
              </a:rPr>
              <a:t> </a:t>
            </a:r>
            <a:r>
              <a:rPr lang="zh-CN" altLang="zh-CN" sz="2000" dirty="0">
                <a:latin typeface="华文新魏"/>
                <a:cs typeface="华文新魏"/>
              </a:rPr>
              <a:t>}</a:t>
            </a:r>
            <a:endParaRPr lang="en-US" altLang="zh-CN" sz="2000" dirty="0">
              <a:latin typeface="华文新魏"/>
              <a:cs typeface="华文新魏"/>
            </a:endParaRPr>
          </a:p>
          <a:p>
            <a:pPr marL="0" indent="0">
              <a:buNone/>
            </a:pPr>
            <a:r>
              <a:rPr lang="zh-CN" altLang="zh-CN" sz="2000" dirty="0">
                <a:latin typeface="华文新魏"/>
                <a:cs typeface="华文新魏"/>
              </a:rPr>
              <a:t>}</a:t>
            </a: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霍尔管程实现五个哲学家就餐问题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113</a:t>
            </a:fld>
            <a:endParaRPr lang="en-US" altLang="zh-CN" dirty="0"/>
          </a:p>
        </p:txBody>
      </p:sp>
    </p:spTree>
    <p:extLst>
      <p:ext uri="{BB962C8B-B14F-4D97-AF65-F5344CB8AC3E}">
        <p14:creationId xmlns:p14="http://schemas.microsoft.com/office/powerpoint/2010/main" val="2105672617"/>
      </p:ext>
    </p:extLst>
  </p:cSld>
  <p:clrMapOvr>
    <a:masterClrMapping/>
  </p:clrMapOvr>
  <p:transition spd="slow">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霍尔管程解决理发师问题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114</a:t>
            </a:fld>
            <a:endParaRPr lang="en-US" altLang="zh-CN" dirty="0"/>
          </a:p>
        </p:txBody>
      </p:sp>
      <p:sp>
        <p:nvSpPr>
          <p:cNvPr id="6" name="Rectangle 3">
            <a:extLst>
              <a:ext uri="{FF2B5EF4-FFF2-40B4-BE49-F238E27FC236}">
                <a16:creationId xmlns:a16="http://schemas.microsoft.com/office/drawing/2014/main" id="{4521A9AE-3BB7-914D-B457-FC68C2D79E23}"/>
              </a:ext>
            </a:extLst>
          </p:cNvPr>
          <p:cNvSpPr txBox="1">
            <a:spLocks noChangeArrowheads="1"/>
          </p:cNvSpPr>
          <p:nvPr/>
        </p:nvSpPr>
        <p:spPr bwMode="auto">
          <a:xfrm>
            <a:off x="323529" y="1340768"/>
            <a:ext cx="8795692"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2000" kern="0" dirty="0">
                <a:latin typeface="华文新魏"/>
              </a:rPr>
              <a:t>type  </a:t>
            </a:r>
            <a:r>
              <a:rPr lang="en-US" altLang="zh-CN" sz="2000" kern="0" dirty="0" err="1">
                <a:latin typeface="华文新魏"/>
              </a:rPr>
              <a:t>sleepy_barber</a:t>
            </a:r>
            <a:r>
              <a:rPr lang="en-US" altLang="zh-CN" sz="2000" kern="0" dirty="0">
                <a:latin typeface="华文新魏"/>
              </a:rPr>
              <a:t>=monitor{</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cond</a:t>
            </a:r>
            <a:r>
              <a:rPr lang="en-US" altLang="zh-CN" sz="2000" kern="0" dirty="0">
                <a:latin typeface="华文新魏"/>
              </a:rPr>
              <a:t> </a:t>
            </a:r>
            <a:r>
              <a:rPr lang="en-US" altLang="zh-CN" sz="2000" kern="0" dirty="0">
                <a:solidFill>
                  <a:srgbClr val="7030A0"/>
                </a:solidFill>
                <a:latin typeface="华文新魏"/>
              </a:rPr>
              <a:t>stool</a:t>
            </a:r>
            <a:r>
              <a:rPr lang="en-US" altLang="zh-CN" sz="2000" kern="0" dirty="0">
                <a:latin typeface="华文新魏"/>
              </a:rPr>
              <a:t>; </a:t>
            </a:r>
            <a:r>
              <a:rPr lang="en-US" altLang="zh-CN" sz="2000" kern="0" dirty="0">
                <a:solidFill>
                  <a:srgbClr val="7030A0"/>
                </a:solidFill>
                <a:latin typeface="华文新魏"/>
              </a:rPr>
              <a:t>stool</a:t>
            </a:r>
            <a:r>
              <a:rPr lang="en-US" altLang="zh-CN" sz="2000" kern="0" dirty="0">
                <a:latin typeface="华文新魏"/>
              </a:rPr>
              <a:t>=0;         /*</a:t>
            </a:r>
            <a:r>
              <a:rPr lang="zh-CN" altLang="zh-CN" sz="2000" kern="0" dirty="0">
                <a:latin typeface="华文新魏"/>
              </a:rPr>
              <a:t>理发椅，无顾客时，理发师睡眠</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cond</a:t>
            </a:r>
            <a:r>
              <a:rPr lang="en-US" altLang="zh-CN" sz="2000" kern="0" dirty="0">
                <a:latin typeface="华文新魏"/>
              </a:rPr>
              <a:t> </a:t>
            </a:r>
            <a:r>
              <a:rPr lang="en-US" altLang="zh-CN" sz="2000" kern="0" dirty="0">
                <a:solidFill>
                  <a:srgbClr val="008000"/>
                </a:solidFill>
                <a:latin typeface="华文新魏"/>
              </a:rPr>
              <a:t>chair</a:t>
            </a:r>
            <a:r>
              <a:rPr lang="en-US" altLang="zh-CN" sz="2000" kern="0" dirty="0">
                <a:latin typeface="华文新魏"/>
              </a:rPr>
              <a:t>; </a:t>
            </a:r>
            <a:r>
              <a:rPr lang="en-US" altLang="zh-CN" sz="2000" kern="0" dirty="0">
                <a:solidFill>
                  <a:srgbClr val="008000"/>
                </a:solidFill>
                <a:latin typeface="华文新魏"/>
              </a:rPr>
              <a:t>chair</a:t>
            </a:r>
            <a:r>
              <a:rPr lang="en-US" altLang="zh-CN" sz="2000" kern="0" dirty="0">
                <a:latin typeface="华文新魏"/>
              </a:rPr>
              <a:t>=0;        /*</a:t>
            </a:r>
            <a:r>
              <a:rPr lang="zh-CN" altLang="zh-CN" sz="2000" kern="0" dirty="0">
                <a:latin typeface="华文新魏"/>
              </a:rPr>
              <a:t>顾客多时，让等候顾客座的椅子，</a:t>
            </a:r>
            <a:r>
              <a:rPr lang="en-US" altLang="zh-CN" sz="2000" kern="0" dirty="0">
                <a:solidFill>
                  <a:srgbClr val="008000"/>
                </a:solidFill>
                <a:latin typeface="华文新魏"/>
              </a:rPr>
              <a:t>chair</a:t>
            </a:r>
            <a:r>
              <a:rPr lang="en-US" altLang="zh-CN" sz="2000" kern="0" dirty="0">
                <a:latin typeface="华文新魏"/>
              </a:rPr>
              <a:t>&lt;N*/</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int</a:t>
            </a:r>
            <a:r>
              <a:rPr lang="en-US" altLang="zh-CN" sz="2000" kern="0" dirty="0">
                <a:latin typeface="华文新魏"/>
              </a:rPr>
              <a:t> </a:t>
            </a:r>
            <a:r>
              <a:rPr lang="en-US" altLang="zh-CN" sz="2000" kern="0" dirty="0" err="1">
                <a:solidFill>
                  <a:srgbClr val="7030A0"/>
                </a:solidFill>
                <a:latin typeface="华文新魏"/>
              </a:rPr>
              <a:t>stool_count</a:t>
            </a:r>
            <a:r>
              <a:rPr lang="en-US" altLang="zh-CN" sz="2000" kern="0" dirty="0">
                <a:latin typeface="华文新魏"/>
              </a:rPr>
              <a:t>; </a:t>
            </a:r>
            <a:r>
              <a:rPr lang="en-US" altLang="zh-CN" sz="2000" kern="0" dirty="0" err="1">
                <a:solidFill>
                  <a:srgbClr val="7030A0"/>
                </a:solidFill>
                <a:latin typeface="华文新魏"/>
              </a:rPr>
              <a:t>stool_count</a:t>
            </a:r>
            <a:r>
              <a:rPr lang="en-US" altLang="zh-CN" sz="2000" kern="0" dirty="0">
                <a:solidFill>
                  <a:srgbClr val="7030A0"/>
                </a:solidFill>
                <a:latin typeface="华文新魏"/>
              </a:rPr>
              <a:t>=0</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int</a:t>
            </a:r>
            <a:r>
              <a:rPr lang="en-US" altLang="zh-CN" sz="2000" kern="0" dirty="0">
                <a:latin typeface="华文新魏"/>
              </a:rPr>
              <a:t> </a:t>
            </a:r>
            <a:r>
              <a:rPr lang="en-US" altLang="zh-CN" sz="2000" kern="0" dirty="0" err="1">
                <a:solidFill>
                  <a:srgbClr val="008000"/>
                </a:solidFill>
                <a:latin typeface="华文新魏"/>
              </a:rPr>
              <a:t>chair_count</a:t>
            </a:r>
            <a:r>
              <a:rPr lang="en-US" altLang="zh-CN" sz="2000" kern="0" dirty="0">
                <a:latin typeface="华文新魏"/>
              </a:rPr>
              <a:t>; </a:t>
            </a:r>
            <a:r>
              <a:rPr lang="en-US" altLang="zh-CN" sz="2000" kern="0" dirty="0" err="1">
                <a:solidFill>
                  <a:srgbClr val="008000"/>
                </a:solidFill>
                <a:latin typeface="华文新魏"/>
              </a:rPr>
              <a:t>chair_count</a:t>
            </a:r>
            <a:r>
              <a:rPr lang="en-US" altLang="zh-CN" sz="2000" kern="0" dirty="0">
                <a:solidFill>
                  <a:srgbClr val="008000"/>
                </a:solidFill>
                <a:latin typeface="华文新魏"/>
              </a:rPr>
              <a:t>=0</a:t>
            </a:r>
            <a:r>
              <a:rPr lang="en-US" altLang="zh-CN" sz="2000" kern="0" dirty="0">
                <a:latin typeface="华文新魏"/>
              </a:rPr>
              <a:t>;</a:t>
            </a:r>
            <a:endParaRPr lang="zh-CN" altLang="zh-CN" sz="2000" kern="0" dirty="0">
              <a:latin typeface="华文新魏"/>
            </a:endParaRPr>
          </a:p>
          <a:p>
            <a:pPr marL="0" indent="0">
              <a:buNone/>
            </a:pPr>
            <a:r>
              <a:rPr lang="zh-CN" altLang="en-US" sz="2000" kern="0" dirty="0">
                <a:latin typeface="华文新魏"/>
              </a:rPr>
              <a:t>  </a:t>
            </a:r>
            <a:r>
              <a:rPr lang="en-US" altLang="zh-CN" sz="2000" kern="0" dirty="0" err="1">
                <a:latin typeface="华文新魏"/>
              </a:rPr>
              <a:t>int</a:t>
            </a:r>
            <a:r>
              <a:rPr lang="en-US" altLang="zh-CN" sz="2000" kern="0" dirty="0">
                <a:latin typeface="华文新魏"/>
              </a:rPr>
              <a:t> waiting=0;             /*</a:t>
            </a:r>
            <a:r>
              <a:rPr lang="zh-CN" altLang="zh-CN" sz="2000" kern="0" dirty="0">
                <a:latin typeface="华文新魏"/>
              </a:rPr>
              <a:t>等候顾客个数</a:t>
            </a:r>
            <a:r>
              <a:rPr lang="en-US" altLang="zh-CN" sz="2000" kern="0" dirty="0">
                <a:latin typeface="华文新魏"/>
              </a:rPr>
              <a:t>*/</a:t>
            </a:r>
            <a:endParaRPr lang="zh-CN" altLang="zh-CN" sz="2000" kern="0" dirty="0">
              <a:latin typeface="华文新魏"/>
            </a:endParaRPr>
          </a:p>
          <a:p>
            <a:pPr marL="0" indent="0">
              <a:buNone/>
            </a:pPr>
            <a:r>
              <a:rPr lang="zh-CN" altLang="en-US" sz="2000" kern="0" dirty="0">
                <a:latin typeface="华文新魏"/>
              </a:rPr>
              <a:t>  </a:t>
            </a:r>
            <a:r>
              <a:rPr lang="en-US" altLang="zh-CN" sz="2000" kern="0" dirty="0" err="1">
                <a:latin typeface="华文新魏"/>
              </a:rPr>
              <a:t>InterfaceModule</a:t>
            </a:r>
            <a:r>
              <a:rPr lang="en-US" altLang="zh-CN" sz="2000" kern="0" dirty="0">
                <a:latin typeface="华文新魏"/>
              </a:rPr>
              <a:t> IM;</a:t>
            </a:r>
            <a:endParaRPr lang="zh-CN" altLang="zh-CN" sz="2000" kern="0" dirty="0">
              <a:latin typeface="华文新魏"/>
            </a:endParaRPr>
          </a:p>
          <a:p>
            <a:pPr marL="0" indent="0">
              <a:buNone/>
            </a:pPr>
            <a:r>
              <a:rPr lang="en-US" altLang="zh-CN" sz="2000" kern="0" dirty="0">
                <a:latin typeface="华文新魏"/>
              </a:rPr>
              <a:t>  DEFINE </a:t>
            </a:r>
            <a:r>
              <a:rPr lang="en-US" altLang="zh-CN" sz="2000" kern="0" dirty="0" err="1">
                <a:solidFill>
                  <a:srgbClr val="0000FF"/>
                </a:solidFill>
                <a:latin typeface="华文新魏"/>
              </a:rPr>
              <a:t>sleepy</a:t>
            </a:r>
            <a:r>
              <a:rPr lang="en-US" altLang="zh-CN" sz="2000" kern="0" dirty="0" err="1">
                <a:latin typeface="华文新魏"/>
              </a:rPr>
              <a:t>,</a:t>
            </a:r>
            <a:r>
              <a:rPr lang="en-US" altLang="zh-CN" sz="2000" kern="0" dirty="0" err="1">
                <a:solidFill>
                  <a:srgbClr val="0000FF"/>
                </a:solidFill>
                <a:latin typeface="华文新魏"/>
              </a:rPr>
              <a:t>customer_enter</a:t>
            </a:r>
            <a:r>
              <a:rPr lang="en-US" altLang="zh-CN" sz="2000" kern="0" dirty="0" err="1">
                <a:latin typeface="华文新魏"/>
              </a:rPr>
              <a:t>,</a:t>
            </a:r>
            <a:r>
              <a:rPr lang="en-US" altLang="zh-CN" sz="2000" kern="0" dirty="0" err="1">
                <a:solidFill>
                  <a:srgbClr val="0000FF"/>
                </a:solidFill>
                <a:latin typeface="华文新魏"/>
              </a:rPr>
              <a:t>customer_leave</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USE </a:t>
            </a:r>
            <a:r>
              <a:rPr lang="en-US" altLang="zh-CN" sz="2000" kern="0" dirty="0" err="1">
                <a:latin typeface="华文新魏"/>
              </a:rPr>
              <a:t>enter,wait,signal,leave</a:t>
            </a:r>
            <a:r>
              <a:rPr lang="en-US" altLang="zh-CN" sz="2000" kern="0" dirty="0">
                <a:latin typeface="华文新魏"/>
              </a:rPr>
              <a:t>;</a:t>
            </a:r>
            <a:endParaRPr lang="zh-CN" altLang="zh-CN" sz="2000" kern="0" dirty="0">
              <a:latin typeface="华文新魏"/>
            </a:endParaRP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3186172757"/>
      </p:ext>
    </p:extLst>
  </p:cSld>
  <p:clrMapOvr>
    <a:masterClrMapping/>
  </p:clrMapOvr>
  <p:transition spd="slow">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霍尔管程解决理发师问题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115</a:t>
            </a:fld>
            <a:endParaRPr lang="en-US" altLang="zh-CN" dirty="0"/>
          </a:p>
        </p:txBody>
      </p:sp>
      <p:sp>
        <p:nvSpPr>
          <p:cNvPr id="6" name="Rectangle 3">
            <a:extLst>
              <a:ext uri="{FF2B5EF4-FFF2-40B4-BE49-F238E27FC236}">
                <a16:creationId xmlns:a16="http://schemas.microsoft.com/office/drawing/2014/main" id="{4521A9AE-3BB7-914D-B457-FC68C2D79E23}"/>
              </a:ext>
            </a:extLst>
          </p:cNvPr>
          <p:cNvSpPr txBox="1">
            <a:spLocks noChangeArrowheads="1"/>
          </p:cNvSpPr>
          <p:nvPr/>
        </p:nvSpPr>
        <p:spPr bwMode="auto">
          <a:xfrm>
            <a:off x="323528" y="1303500"/>
            <a:ext cx="5040560"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1800" kern="0" dirty="0">
                <a:latin typeface="华文新魏"/>
              </a:rPr>
              <a:t>procedure </a:t>
            </a:r>
            <a:r>
              <a:rPr lang="en-US" altLang="zh-CN" sz="1800" kern="0" dirty="0">
                <a:solidFill>
                  <a:srgbClr val="0000FF"/>
                </a:solidFill>
                <a:latin typeface="华文新魏"/>
              </a:rPr>
              <a:t>sleep</a:t>
            </a:r>
            <a:r>
              <a:rPr lang="en-US" altLang="zh-CN" sz="1800" kern="0" dirty="0">
                <a:latin typeface="华文新魏"/>
              </a:rPr>
              <a:t>( ) {</a:t>
            </a:r>
            <a:endParaRPr lang="zh-CN" altLang="zh-CN" sz="1800" kern="0" dirty="0">
              <a:latin typeface="华文新魏"/>
            </a:endParaRPr>
          </a:p>
          <a:p>
            <a:pPr marL="0" indent="0">
              <a:buNone/>
            </a:pPr>
            <a:r>
              <a:rPr lang="en-US" altLang="zh-CN" sz="1800" kern="0" dirty="0">
                <a:latin typeface="华文新魏"/>
              </a:rPr>
              <a:t>    enter(IM);</a:t>
            </a:r>
            <a:endParaRPr lang="zh-CN" altLang="zh-CN" sz="1800" kern="0" dirty="0">
              <a:latin typeface="华文新魏"/>
            </a:endParaRPr>
          </a:p>
          <a:p>
            <a:pPr marL="0" indent="0">
              <a:buNone/>
            </a:pPr>
            <a:r>
              <a:rPr lang="en-US" altLang="zh-CN" sz="1800" kern="0" dirty="0">
                <a:latin typeface="华文新魏"/>
              </a:rPr>
              <a:t>   if(waiting==0)  </a:t>
            </a:r>
          </a:p>
          <a:p>
            <a:pPr marL="0" indent="0">
              <a:buNone/>
            </a:pPr>
            <a:r>
              <a:rPr lang="en-US" altLang="zh-CN" sz="1800" kern="0" dirty="0">
                <a:latin typeface="华文新魏"/>
              </a:rPr>
              <a:t>     </a:t>
            </a:r>
            <a:r>
              <a:rPr lang="en-US" altLang="zh-CN" sz="1800" kern="0" dirty="0">
                <a:solidFill>
                  <a:srgbClr val="7030A0"/>
                </a:solidFill>
                <a:latin typeface="华文新魏"/>
              </a:rPr>
              <a:t>wait(</a:t>
            </a:r>
            <a:r>
              <a:rPr lang="en-US" altLang="zh-CN" sz="1800" kern="0" dirty="0" err="1">
                <a:solidFill>
                  <a:srgbClr val="7030A0"/>
                </a:solidFill>
                <a:latin typeface="华文新魏"/>
              </a:rPr>
              <a:t>stool,stool_count,IM</a:t>
            </a:r>
            <a:r>
              <a:rPr lang="en-US" altLang="zh-CN" sz="1800" kern="0" dirty="0">
                <a:solidFill>
                  <a:srgbClr val="7030A0"/>
                </a:solidFill>
                <a:latin typeface="华文新魏"/>
              </a:rPr>
              <a:t>);</a:t>
            </a:r>
            <a:endParaRPr lang="zh-CN" altLang="zh-CN" sz="1800" kern="0" dirty="0">
              <a:solidFill>
                <a:srgbClr val="7030A0"/>
              </a:solidFill>
              <a:latin typeface="华文新魏"/>
            </a:endParaRPr>
          </a:p>
          <a:p>
            <a:pPr marL="0" indent="0">
              <a:buNone/>
            </a:pPr>
            <a:r>
              <a:rPr lang="en-US" altLang="zh-CN" sz="1800" kern="0" dirty="0">
                <a:latin typeface="华文新魏"/>
              </a:rPr>
              <a:t>  leave(IM);</a:t>
            </a:r>
            <a:endParaRPr lang="zh-CN" altLang="zh-CN" sz="1800" kern="0" dirty="0">
              <a:latin typeface="华文新魏"/>
            </a:endParaRPr>
          </a:p>
          <a:p>
            <a:pPr marL="0" indent="0">
              <a:buNone/>
            </a:pPr>
            <a:r>
              <a:rPr lang="en-US" altLang="zh-CN" sz="1800" kern="0" dirty="0">
                <a:latin typeface="华文新魏"/>
              </a:rPr>
              <a:t>}</a:t>
            </a:r>
            <a:endParaRPr lang="zh-CN" altLang="zh-CN" sz="1800" kern="0" dirty="0">
              <a:latin typeface="华文新魏"/>
            </a:endParaRPr>
          </a:p>
          <a:p>
            <a:pPr marL="0" indent="0">
              <a:buNone/>
            </a:pPr>
            <a:r>
              <a:rPr lang="en-US" altLang="zh-CN" sz="1800" kern="0" dirty="0">
                <a:latin typeface="华文新魏"/>
              </a:rPr>
              <a:t>procedure </a:t>
            </a:r>
            <a:r>
              <a:rPr lang="en-US" altLang="zh-CN" sz="1800" kern="0" dirty="0" err="1">
                <a:solidFill>
                  <a:srgbClr val="0000FF"/>
                </a:solidFill>
                <a:latin typeface="华文新魏"/>
              </a:rPr>
              <a:t>customer_enter</a:t>
            </a:r>
            <a:r>
              <a:rPr lang="en-US" altLang="zh-CN" sz="1800" kern="0" dirty="0">
                <a:latin typeface="华文新魏"/>
              </a:rPr>
              <a:t>( ) {</a:t>
            </a:r>
            <a:endParaRPr lang="zh-CN" altLang="zh-CN" sz="1800" kern="0" dirty="0">
              <a:latin typeface="华文新魏"/>
            </a:endParaRPr>
          </a:p>
          <a:p>
            <a:pPr marL="0" indent="0">
              <a:buNone/>
            </a:pPr>
            <a:r>
              <a:rPr lang="en-US" altLang="zh-CN" sz="1800" kern="0" dirty="0">
                <a:latin typeface="华文新魏"/>
              </a:rPr>
              <a:t>  enter(IM);</a:t>
            </a:r>
            <a:endParaRPr lang="zh-CN" altLang="zh-CN" sz="1800" kern="0" dirty="0">
              <a:latin typeface="华文新魏"/>
            </a:endParaRPr>
          </a:p>
          <a:p>
            <a:pPr marL="0" indent="0">
              <a:buNone/>
            </a:pPr>
            <a:r>
              <a:rPr lang="en-US" altLang="zh-CN" sz="1800" kern="0" dirty="0">
                <a:latin typeface="华文新魏"/>
              </a:rPr>
              <a:t>  if(waiting&lt;N)  {</a:t>
            </a:r>
            <a:endParaRPr lang="zh-CN" altLang="zh-CN" sz="1800" kern="0" dirty="0">
              <a:latin typeface="华文新魏"/>
            </a:endParaRPr>
          </a:p>
          <a:p>
            <a:pPr marL="0" indent="0">
              <a:buNone/>
            </a:pPr>
            <a:r>
              <a:rPr lang="en-US" altLang="zh-CN" sz="1800" kern="0" dirty="0">
                <a:latin typeface="华文新魏"/>
              </a:rPr>
              <a:t>    waiting++;</a:t>
            </a:r>
            <a:endParaRPr lang="zh-CN" altLang="zh-CN" sz="1800" kern="0" dirty="0">
              <a:latin typeface="华文新魏"/>
            </a:endParaRPr>
          </a:p>
          <a:p>
            <a:pPr marL="0" indent="0">
              <a:buNone/>
            </a:pPr>
            <a:r>
              <a:rPr lang="en-US" altLang="zh-CN" sz="1800" kern="0" dirty="0">
                <a:latin typeface="华文新魏"/>
              </a:rPr>
              <a:t>  if(waiting==1)  </a:t>
            </a:r>
          </a:p>
          <a:p>
            <a:pPr marL="0" indent="0">
              <a:buNone/>
            </a:pPr>
            <a:r>
              <a:rPr lang="en-US" altLang="zh-CN" sz="1800" kern="0" dirty="0">
                <a:solidFill>
                  <a:srgbClr val="7030A0"/>
                </a:solidFill>
                <a:latin typeface="华文新魏"/>
              </a:rPr>
              <a:t>    signal(</a:t>
            </a:r>
            <a:r>
              <a:rPr lang="en-US" altLang="zh-CN" sz="1800" kern="0" dirty="0" err="1">
                <a:solidFill>
                  <a:srgbClr val="7030A0"/>
                </a:solidFill>
                <a:latin typeface="华文新魏"/>
              </a:rPr>
              <a:t>stool,stool_count,IM</a:t>
            </a:r>
            <a:r>
              <a:rPr lang="en-US" altLang="zh-CN" sz="1800" kern="0" dirty="0">
                <a:solidFill>
                  <a:srgbClr val="7030A0"/>
                </a:solidFill>
                <a:latin typeface="华文新魏"/>
              </a:rPr>
              <a:t>);</a:t>
            </a:r>
            <a:endParaRPr lang="zh-CN" altLang="zh-CN" sz="1800" kern="0" dirty="0">
              <a:solidFill>
                <a:srgbClr val="7030A0"/>
              </a:solidFill>
              <a:latin typeface="华文新魏"/>
            </a:endParaRPr>
          </a:p>
          <a:p>
            <a:pPr marL="0" indent="0">
              <a:buNone/>
            </a:pPr>
            <a:r>
              <a:rPr lang="en-US" altLang="zh-CN" sz="1800" kern="0" dirty="0">
                <a:latin typeface="华文新魏"/>
              </a:rPr>
              <a:t>  else  </a:t>
            </a:r>
            <a:r>
              <a:rPr lang="en-US" altLang="zh-CN" sz="1800" kern="0" dirty="0">
                <a:solidFill>
                  <a:srgbClr val="008000"/>
                </a:solidFill>
                <a:latin typeface="华文新魏"/>
              </a:rPr>
              <a:t>wait(</a:t>
            </a:r>
            <a:r>
              <a:rPr lang="en-US" altLang="zh-CN" sz="1800" kern="0" dirty="0" err="1">
                <a:solidFill>
                  <a:srgbClr val="008000"/>
                </a:solidFill>
                <a:latin typeface="华文新魏"/>
              </a:rPr>
              <a:t>chair,chair_count,IM</a:t>
            </a:r>
            <a:r>
              <a:rPr lang="en-US" altLang="zh-CN" sz="1800" kern="0" dirty="0">
                <a:solidFill>
                  <a:srgbClr val="008000"/>
                </a:solidFill>
                <a:latin typeface="华文新魏"/>
              </a:rPr>
              <a:t>);</a:t>
            </a:r>
            <a:endParaRPr lang="zh-CN" altLang="zh-CN" sz="1800" kern="0" dirty="0">
              <a:solidFill>
                <a:srgbClr val="008000"/>
              </a:solidFill>
              <a:latin typeface="华文新魏"/>
            </a:endParaRPr>
          </a:p>
          <a:p>
            <a:pPr marL="0" indent="0">
              <a:buNone/>
            </a:pPr>
            <a:r>
              <a:rPr lang="en-US" altLang="zh-CN" sz="1800" kern="0" dirty="0">
                <a:latin typeface="华文新魏"/>
              </a:rPr>
              <a:t>  }</a:t>
            </a:r>
            <a:endParaRPr lang="zh-CN" altLang="zh-CN" sz="1800" kern="0" dirty="0">
              <a:latin typeface="华文新魏"/>
            </a:endParaRPr>
          </a:p>
          <a:p>
            <a:pPr marL="0" indent="0">
              <a:buNone/>
            </a:pPr>
            <a:r>
              <a:rPr lang="en-US" altLang="zh-CN" sz="1800" kern="0" dirty="0">
                <a:latin typeface="华文新魏"/>
              </a:rPr>
              <a:t>  else</a:t>
            </a:r>
            <a:endParaRPr lang="zh-CN" altLang="zh-CN" sz="1800" kern="0" dirty="0">
              <a:latin typeface="华文新魏"/>
            </a:endParaRPr>
          </a:p>
          <a:p>
            <a:pPr marL="0" indent="0">
              <a:buNone/>
            </a:pPr>
            <a:r>
              <a:rPr lang="en-US" altLang="zh-CN" sz="1800" kern="0" dirty="0">
                <a:latin typeface="华文新魏"/>
              </a:rPr>
              <a:t>      /*</a:t>
            </a:r>
            <a:r>
              <a:rPr lang="zh-CN" altLang="zh-CN" sz="1800" kern="0" dirty="0">
                <a:latin typeface="华文新魏"/>
              </a:rPr>
              <a:t>人满了，顾客离开</a:t>
            </a:r>
            <a:r>
              <a:rPr lang="en-US" altLang="zh-CN" sz="1800" kern="0" dirty="0">
                <a:latin typeface="华文新魏"/>
              </a:rPr>
              <a:t>*/</a:t>
            </a:r>
            <a:endParaRPr lang="zh-CN" altLang="zh-CN" sz="1800" kern="0" dirty="0">
              <a:latin typeface="华文新魏"/>
            </a:endParaRPr>
          </a:p>
          <a:p>
            <a:pPr marL="0" indent="0">
              <a:buNone/>
            </a:pPr>
            <a:r>
              <a:rPr lang="en-US" altLang="zh-CN" sz="1800" kern="0" dirty="0">
                <a:latin typeface="华文新魏"/>
              </a:rPr>
              <a:t>  leave(IM);</a:t>
            </a:r>
          </a:p>
          <a:p>
            <a:pPr marL="0" indent="0">
              <a:buNone/>
            </a:pPr>
            <a:r>
              <a:rPr lang="en-US" altLang="zh-CN" sz="1800" kern="0" dirty="0">
                <a:latin typeface="华文新魏"/>
              </a:rPr>
              <a:t>}</a:t>
            </a:r>
          </a:p>
        </p:txBody>
      </p:sp>
      <p:sp>
        <p:nvSpPr>
          <p:cNvPr id="7" name="Rectangle 3">
            <a:extLst>
              <a:ext uri="{FF2B5EF4-FFF2-40B4-BE49-F238E27FC236}">
                <a16:creationId xmlns:a16="http://schemas.microsoft.com/office/drawing/2014/main" id="{B46B831A-AA06-9C44-A0C6-FE55D039D11C}"/>
              </a:ext>
            </a:extLst>
          </p:cNvPr>
          <p:cNvSpPr txBox="1">
            <a:spLocks noChangeArrowheads="1"/>
          </p:cNvSpPr>
          <p:nvPr/>
        </p:nvSpPr>
        <p:spPr bwMode="auto">
          <a:xfrm>
            <a:off x="4511082" y="1412776"/>
            <a:ext cx="4314935" cy="3960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1800" kern="0" dirty="0">
                <a:latin typeface="华文新魏"/>
              </a:rPr>
              <a:t>procedure </a:t>
            </a:r>
            <a:r>
              <a:rPr lang="en-US" altLang="zh-CN" sz="1800" kern="0" dirty="0" err="1">
                <a:solidFill>
                  <a:srgbClr val="0000FF"/>
                </a:solidFill>
                <a:latin typeface="华文新魏"/>
              </a:rPr>
              <a:t>customer_leave</a:t>
            </a:r>
            <a:r>
              <a:rPr lang="en-US" altLang="zh-CN" sz="1800" kern="0" dirty="0">
                <a:solidFill>
                  <a:srgbClr val="0000FF"/>
                </a:solidFill>
                <a:latin typeface="华文新魏"/>
              </a:rPr>
              <a:t> </a:t>
            </a:r>
            <a:r>
              <a:rPr lang="en-US" altLang="zh-CN" sz="1800" kern="0" dirty="0">
                <a:latin typeface="华文新魏"/>
              </a:rPr>
              <a:t>( ) {</a:t>
            </a:r>
            <a:endParaRPr lang="zh-CN" altLang="zh-CN" sz="1800" kern="0" dirty="0">
              <a:latin typeface="华文新魏"/>
            </a:endParaRPr>
          </a:p>
          <a:p>
            <a:pPr marL="0" indent="0">
              <a:buNone/>
            </a:pPr>
            <a:r>
              <a:rPr lang="en-US" altLang="zh-CN" sz="1800" kern="0" dirty="0">
                <a:latin typeface="华文新魏"/>
              </a:rPr>
              <a:t>   enter(IM);</a:t>
            </a:r>
            <a:endParaRPr lang="zh-CN" altLang="zh-CN" sz="1800" kern="0" dirty="0">
              <a:latin typeface="华文新魏"/>
            </a:endParaRPr>
          </a:p>
          <a:p>
            <a:pPr marL="0" indent="0">
              <a:buNone/>
            </a:pPr>
            <a:r>
              <a:rPr lang="en-US" altLang="zh-CN" sz="1800" kern="0" dirty="0">
                <a:latin typeface="华文新魏"/>
              </a:rPr>
              <a:t>   waiting­­--;</a:t>
            </a:r>
            <a:endParaRPr lang="zh-CN" altLang="zh-CN" sz="1800" kern="0" dirty="0">
              <a:latin typeface="华文新魏"/>
            </a:endParaRPr>
          </a:p>
          <a:p>
            <a:pPr marL="0" indent="0">
              <a:buNone/>
            </a:pPr>
            <a:r>
              <a:rPr lang="en-US" altLang="zh-CN" sz="1800" kern="0" dirty="0">
                <a:latin typeface="华文新魏"/>
              </a:rPr>
              <a:t>   if(waiting&lt;&gt;0)         </a:t>
            </a:r>
          </a:p>
          <a:p>
            <a:pPr marL="0" indent="0">
              <a:buNone/>
            </a:pPr>
            <a:r>
              <a:rPr lang="en-US" altLang="zh-CN" sz="1800" kern="0" dirty="0">
                <a:solidFill>
                  <a:srgbClr val="008000"/>
                </a:solidFill>
                <a:latin typeface="华文新魏"/>
              </a:rPr>
              <a:t>     signal(</a:t>
            </a:r>
            <a:r>
              <a:rPr lang="en-US" altLang="zh-CN" sz="1800" kern="0" dirty="0" err="1">
                <a:solidFill>
                  <a:srgbClr val="008000"/>
                </a:solidFill>
                <a:latin typeface="华文新魏"/>
              </a:rPr>
              <a:t>chair,chair_count,IM</a:t>
            </a:r>
            <a:r>
              <a:rPr lang="en-US" altLang="zh-CN" sz="1800" kern="0" dirty="0">
                <a:solidFill>
                  <a:srgbClr val="008000"/>
                </a:solidFill>
                <a:latin typeface="华文新魏"/>
              </a:rPr>
              <a:t>);</a:t>
            </a:r>
            <a:endParaRPr lang="zh-CN" altLang="zh-CN" sz="1800" kern="0" dirty="0">
              <a:solidFill>
                <a:srgbClr val="008000"/>
              </a:solidFill>
              <a:latin typeface="华文新魏"/>
            </a:endParaRPr>
          </a:p>
          <a:p>
            <a:pPr marL="0" indent="0">
              <a:buNone/>
            </a:pPr>
            <a:r>
              <a:rPr lang="en-US" altLang="zh-CN" sz="1800" kern="0" dirty="0">
                <a:latin typeface="华文新魏"/>
              </a:rPr>
              <a:t>   leave(IM);</a:t>
            </a:r>
            <a:endParaRPr lang="zh-CN" altLang="zh-CN" sz="1800" kern="0" dirty="0">
              <a:latin typeface="华文新魏"/>
            </a:endParaRPr>
          </a:p>
          <a:p>
            <a:pPr marL="0" indent="0">
              <a:buNone/>
            </a:pPr>
            <a:r>
              <a:rPr lang="en-US" altLang="zh-CN" sz="1800" kern="0" dirty="0">
                <a:latin typeface="华文新魏"/>
              </a:rPr>
              <a:t> }</a:t>
            </a:r>
            <a:endParaRPr lang="zh-CN" altLang="zh-CN" sz="1800" kern="0" dirty="0">
              <a:latin typeface="华文新魏"/>
            </a:endParaRPr>
          </a:p>
          <a:p>
            <a:pPr marL="0" indent="0">
              <a:buNone/>
            </a:pPr>
            <a:endParaRPr lang="en-US" altLang="zh-CN" sz="1800" kern="0" dirty="0">
              <a:latin typeface="华文新魏"/>
            </a:endParaRPr>
          </a:p>
          <a:p>
            <a:pPr marL="0" indent="0" eaLnBrk="1" hangingPunct="1">
              <a:buFont typeface="Wingdings" pitchFamily="2" charset="2"/>
              <a:buNone/>
            </a:pPr>
            <a:endParaRPr lang="en-US" altLang="zh-CN" sz="1800" kern="0" dirty="0">
              <a:latin typeface="华文新魏"/>
              <a:cs typeface="华文新魏"/>
            </a:endParaRPr>
          </a:p>
        </p:txBody>
      </p:sp>
    </p:spTree>
    <p:extLst>
      <p:ext uri="{BB962C8B-B14F-4D97-AF65-F5344CB8AC3E}">
        <p14:creationId xmlns:p14="http://schemas.microsoft.com/office/powerpoint/2010/main" val="674776579"/>
      </p:ext>
    </p:extLst>
  </p:cSld>
  <p:clrMapOvr>
    <a:masterClrMapping/>
  </p:clrMapOvr>
  <p:transition spd="slow">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霍尔管程解决理发师问题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116</a:t>
            </a:fld>
            <a:endParaRPr lang="en-US" altLang="zh-CN" dirty="0"/>
          </a:p>
        </p:txBody>
      </p:sp>
      <p:sp>
        <p:nvSpPr>
          <p:cNvPr id="7" name="Rectangle 3">
            <a:extLst>
              <a:ext uri="{FF2B5EF4-FFF2-40B4-BE49-F238E27FC236}">
                <a16:creationId xmlns:a16="http://schemas.microsoft.com/office/drawing/2014/main" id="{B46B831A-AA06-9C44-A0C6-FE55D039D11C}"/>
              </a:ext>
            </a:extLst>
          </p:cNvPr>
          <p:cNvSpPr txBox="1">
            <a:spLocks noChangeArrowheads="1"/>
          </p:cNvSpPr>
          <p:nvPr/>
        </p:nvSpPr>
        <p:spPr bwMode="auto">
          <a:xfrm>
            <a:off x="1907704" y="1283050"/>
            <a:ext cx="4824536"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kern="0" dirty="0" err="1">
                <a:latin typeface="华文新魏"/>
              </a:rPr>
              <a:t>cobegin</a:t>
            </a:r>
            <a:endParaRPr lang="zh-CN" altLang="zh-CN" sz="2000" kern="0" dirty="0">
              <a:latin typeface="华文新魏"/>
            </a:endParaRPr>
          </a:p>
          <a:p>
            <a:pPr marL="0" indent="0">
              <a:buNone/>
            </a:pPr>
            <a:r>
              <a:rPr lang="en-US" altLang="zh-CN" sz="2000" kern="0" dirty="0">
                <a:latin typeface="华文新魏"/>
              </a:rPr>
              <a:t>  process </a:t>
            </a:r>
            <a:r>
              <a:rPr lang="en-US" altLang="zh-CN" sz="2000" kern="0" dirty="0">
                <a:solidFill>
                  <a:srgbClr val="0000FF"/>
                </a:solidFill>
                <a:latin typeface="华文新魏"/>
              </a:rPr>
              <a:t>barber</a:t>
            </a:r>
            <a:r>
              <a:rPr lang="en-US" altLang="zh-CN" sz="2000" kern="0" dirty="0">
                <a:latin typeface="华文新魏"/>
              </a:rPr>
              <a:t>( ) {</a:t>
            </a:r>
            <a:endParaRPr lang="zh-CN" altLang="zh-CN" sz="2000" kern="0" dirty="0">
              <a:latin typeface="华文新魏"/>
            </a:endParaRPr>
          </a:p>
          <a:p>
            <a:pPr marL="0" indent="0">
              <a:buNone/>
            </a:pPr>
            <a:r>
              <a:rPr lang="en-US" altLang="zh-CN" sz="2000" kern="0" dirty="0">
                <a:latin typeface="华文新魏"/>
              </a:rPr>
              <a:t>     while(true) {</a:t>
            </a:r>
            <a:endParaRPr lang="zh-CN" altLang="zh-CN" sz="2000" kern="0" dirty="0">
              <a:latin typeface="华文新魏"/>
            </a:endParaRPr>
          </a:p>
          <a:p>
            <a:pPr marL="0" indent="0">
              <a:buNone/>
            </a:pPr>
            <a:r>
              <a:rPr lang="en-US" altLang="zh-CN" sz="2000" kern="0" dirty="0">
                <a:latin typeface="华文新魏"/>
              </a:rPr>
              <a:t>       </a:t>
            </a:r>
            <a:r>
              <a:rPr lang="en-US" altLang="zh-CN" sz="2000" kern="0" dirty="0" err="1">
                <a:latin typeface="华文新魏"/>
              </a:rPr>
              <a:t>sleepy_barber.sleep</a:t>
            </a:r>
            <a:r>
              <a:rPr lang="en-US" altLang="zh-CN" sz="2000" kern="0" dirty="0">
                <a:latin typeface="华文新魏"/>
              </a:rPr>
              <a:t>( );</a:t>
            </a:r>
            <a:endParaRPr lang="zh-CN" altLang="zh-CN" sz="2000" kern="0" dirty="0">
              <a:latin typeface="华文新魏"/>
            </a:endParaRPr>
          </a:p>
          <a:p>
            <a:pPr marL="0" indent="0">
              <a:buNone/>
            </a:pPr>
            <a:r>
              <a:rPr lang="en-US" altLang="zh-CN" sz="2000" kern="0" dirty="0">
                <a:latin typeface="华文新魏"/>
              </a:rPr>
              <a:t>       cut  hair();</a:t>
            </a:r>
            <a:endParaRPr lang="zh-CN" altLang="zh-CN" sz="2000" kern="0" dirty="0">
              <a:latin typeface="华文新魏"/>
            </a:endParaRPr>
          </a:p>
          <a:p>
            <a:pPr marL="0" indent="0">
              <a:buNone/>
            </a:pPr>
            <a:r>
              <a:rPr lang="en-US" altLang="zh-CN" sz="2000" kern="0" dirty="0">
                <a:latin typeface="华文新魏"/>
              </a:rPr>
              <a:t>     } </a:t>
            </a:r>
          </a:p>
          <a:p>
            <a:pPr marL="0" indent="0">
              <a:buNone/>
            </a:pPr>
            <a:r>
              <a:rPr lang="en-US" altLang="zh-CN" sz="2000" kern="0" dirty="0">
                <a:latin typeface="华文新魏"/>
              </a:rPr>
              <a:t>  }</a:t>
            </a:r>
            <a:r>
              <a:rPr lang="zh-CN" altLang="zh-CN" sz="2000" kern="0" dirty="0">
                <a:latin typeface="华文新魏"/>
              </a:rPr>
              <a:t>　</a:t>
            </a:r>
            <a:endParaRPr lang="en-US" altLang="zh-CN" sz="2000" kern="0" dirty="0">
              <a:latin typeface="华文新魏"/>
            </a:endParaRPr>
          </a:p>
          <a:p>
            <a:pPr marL="0" indent="0">
              <a:buNone/>
            </a:pPr>
            <a:endParaRPr lang="zh-CN" altLang="zh-CN" sz="2000" kern="0" dirty="0">
              <a:latin typeface="华文新魏"/>
            </a:endParaRPr>
          </a:p>
          <a:p>
            <a:pPr marL="0" indent="0">
              <a:buNone/>
            </a:pPr>
            <a:r>
              <a:rPr lang="en-US" altLang="zh-CN" sz="2000" kern="0" dirty="0">
                <a:latin typeface="华文新魏"/>
              </a:rPr>
              <a:t>  process </a:t>
            </a:r>
            <a:r>
              <a:rPr lang="en-US" altLang="zh-CN" sz="2000" kern="0" dirty="0">
                <a:solidFill>
                  <a:srgbClr val="0000FF"/>
                </a:solidFill>
                <a:latin typeface="华文新魏"/>
              </a:rPr>
              <a:t>customer</a:t>
            </a:r>
            <a:r>
              <a:rPr lang="en-US" altLang="zh-CN" sz="2000" kern="0" dirty="0">
                <a:latin typeface="华文新魏"/>
              </a:rPr>
              <a:t>() {</a:t>
            </a:r>
            <a:endParaRPr lang="zh-CN" altLang="zh-CN" sz="2000" kern="0" dirty="0">
              <a:latin typeface="华文新魏"/>
            </a:endParaRPr>
          </a:p>
          <a:p>
            <a:pPr marL="0" indent="0">
              <a:buNone/>
            </a:pPr>
            <a:r>
              <a:rPr lang="en-US" altLang="zh-CN" sz="2000" kern="0" dirty="0">
                <a:latin typeface="华文新魏"/>
              </a:rPr>
              <a:t>     while(true) {</a:t>
            </a:r>
            <a:endParaRPr lang="zh-CN" altLang="zh-CN" sz="2000" kern="0" dirty="0">
              <a:latin typeface="华文新魏"/>
            </a:endParaRP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  </a:t>
            </a:r>
            <a:r>
              <a:rPr lang="en-US" altLang="zh-CN" sz="2000" kern="0" dirty="0" err="1">
                <a:latin typeface="华文新魏"/>
              </a:rPr>
              <a:t>sleepy_barber</a:t>
            </a:r>
            <a:r>
              <a:rPr lang="en-US" altLang="zh-CN" sz="2000" kern="0" dirty="0">
                <a:latin typeface="华文新魏"/>
              </a:rPr>
              <a:t>. </a:t>
            </a:r>
            <a:r>
              <a:rPr lang="en-US" altLang="zh-CN" sz="2000" kern="0" dirty="0" err="1">
                <a:latin typeface="华文新魏"/>
              </a:rPr>
              <a:t>customer_enter</a:t>
            </a:r>
            <a:r>
              <a:rPr lang="en-US" altLang="zh-CN" sz="2000" kern="0" dirty="0">
                <a:latin typeface="华文新魏"/>
              </a:rPr>
              <a:t>( ) </a:t>
            </a:r>
            <a:r>
              <a:rPr lang="zh-CN" altLang="zh-CN" sz="2000" kern="0" dirty="0">
                <a:latin typeface="华文新魏"/>
              </a:rPr>
              <a:t>；</a:t>
            </a: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  </a:t>
            </a:r>
            <a:r>
              <a:rPr lang="en-US" altLang="zh-CN" sz="2000" kern="0" dirty="0" err="1">
                <a:latin typeface="华文新魏"/>
              </a:rPr>
              <a:t>get_haircut</a:t>
            </a:r>
            <a:r>
              <a:rPr lang="en-US" altLang="zh-CN" sz="2000" kern="0" dirty="0">
                <a:latin typeface="华文新魏"/>
              </a:rPr>
              <a:t>()</a:t>
            </a:r>
            <a:r>
              <a:rPr lang="zh-CN" altLang="zh-CN" sz="2000" kern="0" dirty="0">
                <a:latin typeface="华文新魏"/>
              </a:rPr>
              <a:t>；</a:t>
            </a: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  </a:t>
            </a:r>
            <a:r>
              <a:rPr lang="en-US" altLang="zh-CN" sz="2000" kern="0" dirty="0" err="1">
                <a:latin typeface="华文新魏"/>
              </a:rPr>
              <a:t>sleepy_barber</a:t>
            </a:r>
            <a:r>
              <a:rPr lang="en-US" altLang="zh-CN" sz="2000" kern="0" dirty="0">
                <a:latin typeface="华文新魏"/>
              </a:rPr>
              <a:t>. </a:t>
            </a:r>
            <a:r>
              <a:rPr lang="en-US" altLang="zh-CN" sz="2000" kern="0" dirty="0" err="1">
                <a:latin typeface="华文新魏"/>
              </a:rPr>
              <a:t>customer_leave</a:t>
            </a:r>
            <a:r>
              <a:rPr lang="en-US" altLang="zh-CN" sz="2000" kern="0" dirty="0">
                <a:latin typeface="华文新魏"/>
              </a:rPr>
              <a:t>( ) </a:t>
            </a:r>
            <a:r>
              <a:rPr lang="zh-CN" altLang="zh-CN" sz="2000" kern="0" dirty="0">
                <a:latin typeface="华文新魏"/>
              </a:rPr>
              <a:t>；</a:t>
            </a:r>
          </a:p>
          <a:p>
            <a:pPr marL="0" indent="0">
              <a:buNone/>
            </a:pPr>
            <a:r>
              <a:rPr lang="en-US" altLang="zh-CN" sz="2000" kern="0" dirty="0">
                <a:latin typeface="华文新魏"/>
              </a:rPr>
              <a:t> </a:t>
            </a:r>
            <a:r>
              <a:rPr lang="zh-CN" altLang="zh-CN" sz="2000" kern="0" dirty="0">
                <a:latin typeface="华文新魏"/>
              </a:rPr>
              <a:t>　</a:t>
            </a:r>
            <a:r>
              <a:rPr lang="en-US" altLang="zh-CN" sz="2000" kern="0" dirty="0">
                <a:latin typeface="华文新魏"/>
              </a:rPr>
              <a:t>}</a:t>
            </a:r>
            <a:endParaRPr lang="zh-CN" altLang="zh-CN" sz="2000" kern="0" dirty="0">
              <a:latin typeface="华文新魏"/>
            </a:endParaRPr>
          </a:p>
          <a:p>
            <a:pPr marL="0" indent="0">
              <a:buNone/>
            </a:pPr>
            <a:r>
              <a:rPr lang="en-US" altLang="zh-CN" sz="2000" kern="0" dirty="0">
                <a:latin typeface="华文新魏"/>
              </a:rPr>
              <a:t>  }</a:t>
            </a:r>
            <a:endParaRPr lang="zh-CN" altLang="zh-CN" sz="2000" kern="0" dirty="0">
              <a:latin typeface="华文新魏"/>
            </a:endParaRPr>
          </a:p>
          <a:p>
            <a:pPr marL="0" indent="0">
              <a:buNone/>
            </a:pPr>
            <a:r>
              <a:rPr lang="en-US" altLang="zh-CN" sz="2000" kern="0" dirty="0" err="1">
                <a:latin typeface="华文新魏"/>
              </a:rPr>
              <a:t>coend</a:t>
            </a:r>
            <a:endParaRPr lang="zh-CN" altLang="zh-CN" sz="2000" kern="0" dirty="0">
              <a:latin typeface="华文新魏"/>
            </a:endParaRPr>
          </a:p>
          <a:p>
            <a:pPr marL="0" indent="0">
              <a:buNone/>
            </a:pPr>
            <a:endParaRPr lang="zh-CN" altLang="zh-CN" sz="2000" kern="0" dirty="0">
              <a:latin typeface="华文新魏"/>
            </a:endParaRP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679213423"/>
      </p:ext>
    </p:extLst>
  </p:cSld>
  <p:clrMapOvr>
    <a:masterClrMapping/>
  </p:clrMapOvr>
  <p:transition spd="slow">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吸烟者问题</a:t>
            </a:r>
            <a:r>
              <a:rPr lang="en-US" altLang="zh-CN" dirty="0"/>
              <a:t>(</a:t>
            </a:r>
            <a:r>
              <a:rPr lang="en-US" altLang="zh-CN" dirty="0" err="1"/>
              <a:t>Patil</a:t>
            </a:r>
            <a:r>
              <a:rPr lang="zh-CN" altLang="zh-CN" dirty="0"/>
              <a:t>，</a:t>
            </a:r>
            <a:r>
              <a:rPr lang="en-US" altLang="zh-CN" dirty="0"/>
              <a:t>1971)</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117</a:t>
            </a:fld>
            <a:endParaRPr lang="en-US" altLang="zh-CN" dirty="0"/>
          </a:p>
        </p:txBody>
      </p:sp>
      <p:sp>
        <p:nvSpPr>
          <p:cNvPr id="3" name="内容占位符 2"/>
          <p:cNvSpPr>
            <a:spLocks noGrp="1"/>
          </p:cNvSpPr>
          <p:nvPr>
            <p:ph idx="1"/>
          </p:nvPr>
        </p:nvSpPr>
        <p:spPr/>
        <p:txBody>
          <a:bodyPr/>
          <a:lstStyle/>
          <a:p>
            <a:r>
              <a:rPr lang="zh-CN" altLang="zh-CN" dirty="0"/>
              <a:t>三个吸烟者在一个房间内，还有一个香烟供应者</a:t>
            </a:r>
            <a:endParaRPr lang="en-US" altLang="zh-CN" dirty="0"/>
          </a:p>
          <a:p>
            <a:r>
              <a:rPr lang="zh-CN" altLang="zh-CN" dirty="0"/>
              <a:t>为了制造并抽掉香烟，每个吸烟者需要三样东西：</a:t>
            </a:r>
            <a:r>
              <a:rPr lang="zh-CN" altLang="zh-CN" dirty="0">
                <a:solidFill>
                  <a:srgbClr val="0000FF"/>
                </a:solidFill>
              </a:rPr>
              <a:t>烟草</a:t>
            </a:r>
            <a:r>
              <a:rPr lang="zh-CN" altLang="zh-CN" dirty="0"/>
              <a:t>、</a:t>
            </a:r>
            <a:r>
              <a:rPr lang="zh-CN" altLang="zh-CN" dirty="0">
                <a:solidFill>
                  <a:srgbClr val="0000FF"/>
                </a:solidFill>
              </a:rPr>
              <a:t>纸</a:t>
            </a:r>
            <a:r>
              <a:rPr lang="zh-CN" altLang="zh-CN" dirty="0"/>
              <a:t>和</a:t>
            </a:r>
            <a:r>
              <a:rPr lang="zh-CN" altLang="zh-CN" dirty="0">
                <a:solidFill>
                  <a:srgbClr val="0000FF"/>
                </a:solidFill>
              </a:rPr>
              <a:t>火柴</a:t>
            </a:r>
            <a:r>
              <a:rPr lang="zh-CN" altLang="zh-CN" dirty="0"/>
              <a:t>，供应者有丰富货物提供</a:t>
            </a:r>
            <a:endParaRPr lang="en-US" altLang="zh-CN" dirty="0"/>
          </a:p>
          <a:p>
            <a:pPr lvl="1"/>
            <a:r>
              <a:rPr lang="zh-CN" altLang="zh-CN" dirty="0"/>
              <a:t>三个吸烟者中，第一个有自己的烟草，第二个有自己的纸和第三个有自己的火柴</a:t>
            </a:r>
            <a:endParaRPr lang="en-US" altLang="zh-CN" dirty="0"/>
          </a:p>
          <a:p>
            <a:pPr lvl="1"/>
            <a:r>
              <a:rPr lang="zh-CN" altLang="zh-CN" dirty="0"/>
              <a:t>供应者</a:t>
            </a:r>
            <a:r>
              <a:rPr lang="zh-CN" altLang="zh-CN" dirty="0">
                <a:solidFill>
                  <a:srgbClr val="FF0000"/>
                </a:solidFill>
              </a:rPr>
              <a:t>随机地</a:t>
            </a:r>
            <a:r>
              <a:rPr lang="zh-CN" altLang="zh-CN" dirty="0"/>
              <a:t>将</a:t>
            </a:r>
            <a:r>
              <a:rPr lang="zh-CN" altLang="zh-CN" dirty="0">
                <a:solidFill>
                  <a:srgbClr val="0000FF"/>
                </a:solidFill>
              </a:rPr>
              <a:t>两样东西</a:t>
            </a:r>
            <a:r>
              <a:rPr lang="zh-CN" altLang="zh-CN" dirty="0"/>
              <a:t>放在桌子上，允许</a:t>
            </a:r>
            <a:r>
              <a:rPr lang="zh-CN" altLang="zh-CN" dirty="0">
                <a:solidFill>
                  <a:srgbClr val="FF0000"/>
                </a:solidFill>
              </a:rPr>
              <a:t>一个吸烟者</a:t>
            </a:r>
            <a:r>
              <a:rPr lang="zh-CN" altLang="zh-CN" dirty="0"/>
              <a:t>吸烟</a:t>
            </a:r>
            <a:endParaRPr lang="en-US" altLang="zh-CN" dirty="0"/>
          </a:p>
          <a:p>
            <a:pPr lvl="1"/>
            <a:r>
              <a:rPr lang="zh-CN" altLang="zh-CN" dirty="0"/>
              <a:t>当吸烟者完成吸烟后唤醒供应者，供应者再把两样东西放在桌子上，唤醒另一个吸烟者</a:t>
            </a:r>
            <a:endParaRPr lang="en-US" altLang="zh-CN" dirty="0"/>
          </a:p>
          <a:p>
            <a:r>
              <a:rPr lang="zh-CN" altLang="en-US" dirty="0"/>
              <a:t>同步实现要求</a:t>
            </a:r>
            <a:endParaRPr lang="en-US" altLang="zh-CN" dirty="0"/>
          </a:p>
          <a:p>
            <a:pPr lvl="1"/>
            <a:r>
              <a:rPr lang="zh-CN" altLang="zh-CN" dirty="0"/>
              <a:t>信号量和</a:t>
            </a:r>
            <a:r>
              <a:rPr lang="en-US" altLang="zh-CN" dirty="0"/>
              <a:t>P</a:t>
            </a:r>
            <a:r>
              <a:rPr lang="zh-CN" altLang="zh-CN" dirty="0"/>
              <a:t>、</a:t>
            </a:r>
            <a:r>
              <a:rPr lang="en-US" altLang="zh-CN" dirty="0"/>
              <a:t>V</a:t>
            </a:r>
            <a:r>
              <a:rPr lang="zh-CN" altLang="zh-CN" dirty="0"/>
              <a:t>操作</a:t>
            </a:r>
            <a:endParaRPr lang="en-US" altLang="zh-CN" dirty="0"/>
          </a:p>
          <a:p>
            <a:pPr lvl="1"/>
            <a:r>
              <a:rPr lang="zh-CN" altLang="zh-CN" dirty="0"/>
              <a:t>管程 </a:t>
            </a:r>
            <a:endParaRPr kumimoji="1" lang="zh-CN" altLang="en-US" dirty="0"/>
          </a:p>
        </p:txBody>
      </p:sp>
    </p:spTree>
    <p:extLst>
      <p:ext uri="{BB962C8B-B14F-4D97-AF65-F5344CB8AC3E}">
        <p14:creationId xmlns:p14="http://schemas.microsoft.com/office/powerpoint/2010/main" val="4187816739"/>
      </p:ext>
    </p:extLst>
  </p:cSld>
  <p:clrMapOvr>
    <a:masterClrMapping/>
  </p:clrMapOvr>
  <p:transition spd="slow">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1560" y="1268760"/>
            <a:ext cx="8280920" cy="5112568"/>
          </a:xfrm>
        </p:spPr>
        <p:txBody>
          <a:bodyPr/>
          <a:lstStyle/>
          <a:p>
            <a:pPr marL="0"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80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S2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FF66FF"/>
                </a:solidFill>
                <a:latin typeface="华文新魏"/>
                <a:cs typeface="华文新魏"/>
              </a:rPr>
              <a:t>S3</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solidFill>
                  <a:srgbClr val="FF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S1=S2=S3=0;</a:t>
            </a:r>
            <a:endParaRPr lang="zh-CN" altLang="zh-CN" sz="2000" dirty="0">
              <a:latin typeface="华文新魏"/>
              <a:cs typeface="华文新魏"/>
            </a:endParaRPr>
          </a:p>
          <a:p>
            <a:pPr marL="0" indent="0">
              <a:buNone/>
            </a:pPr>
            <a:r>
              <a:rPr lang="en-US" altLang="zh-CN" sz="2000" dirty="0" err="1">
                <a:latin typeface="华文新魏"/>
                <a:cs typeface="华文新魏"/>
              </a:rPr>
              <a:t>bool</a:t>
            </a:r>
            <a:r>
              <a:rPr lang="en-US" altLang="zh-CN" sz="2000" dirty="0">
                <a:latin typeface="华文新魏"/>
                <a:cs typeface="华文新魏"/>
              </a:rPr>
              <a:t> flag1,flag2,flag3;</a:t>
            </a:r>
            <a:r>
              <a:rPr lang="zh-CN" altLang="en-US" sz="2000" dirty="0">
                <a:latin typeface="华文新魏"/>
                <a:cs typeface="华文新魏"/>
              </a:rPr>
              <a:t> </a:t>
            </a:r>
            <a:r>
              <a:rPr lang="en-US" altLang="zh-CN" sz="2000" dirty="0">
                <a:latin typeface="华文新魏"/>
                <a:cs typeface="华文新魏"/>
              </a:rPr>
              <a:t>/*flage1</a:t>
            </a:r>
            <a:r>
              <a:rPr lang="zh-CN" altLang="zh-CN" sz="2000" dirty="0">
                <a:latin typeface="华文新魏"/>
                <a:cs typeface="华文新魏"/>
              </a:rPr>
              <a:t>、</a:t>
            </a:r>
            <a:r>
              <a:rPr lang="en-US" altLang="zh-CN" sz="2000" dirty="0">
                <a:latin typeface="华文新魏"/>
                <a:cs typeface="华文新魏"/>
              </a:rPr>
              <a:t>flage2</a:t>
            </a:r>
            <a:r>
              <a:rPr lang="zh-CN" altLang="zh-CN" sz="2000" dirty="0">
                <a:latin typeface="华文新魏"/>
                <a:cs typeface="华文新魏"/>
              </a:rPr>
              <a:t>、</a:t>
            </a:r>
            <a:r>
              <a:rPr lang="en-US" altLang="zh-CN" sz="2000" dirty="0">
                <a:latin typeface="华文新魏"/>
                <a:cs typeface="华文新魏"/>
              </a:rPr>
              <a:t>flage3</a:t>
            </a:r>
            <a:r>
              <a:rPr lang="zh-CN" altLang="zh-CN" sz="2000" dirty="0">
                <a:latin typeface="华文新魏"/>
                <a:cs typeface="华文新魏"/>
              </a:rPr>
              <a:t>代表烟草、纸、火柴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flag1=flag2=flag3=true;</a:t>
            </a:r>
            <a:endParaRPr lang="zh-CN" altLang="zh-CN" sz="2000" dirty="0">
              <a:latin typeface="华文新魏"/>
              <a:cs typeface="华文新魏"/>
            </a:endParaRPr>
          </a:p>
          <a:p>
            <a:pPr marL="0" indent="0">
              <a:buNone/>
            </a:pPr>
            <a:r>
              <a:rPr lang="en-US" altLang="zh-CN" sz="2000" dirty="0">
                <a:latin typeface="华文新魏"/>
                <a:cs typeface="华文新魏"/>
              </a:rPr>
              <a:t>cobegin</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latin typeface="华文新魏"/>
                <a:cs typeface="华文新魏"/>
              </a:rPr>
              <a:t>供应者</a:t>
            </a: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P(S);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取两样香烟原料放桌上，由</a:t>
            </a:r>
            <a:r>
              <a:rPr lang="en-US" altLang="zh-CN" sz="2000" dirty="0" err="1">
                <a:latin typeface="华文新魏"/>
                <a:cs typeface="华文新魏"/>
              </a:rPr>
              <a:t>flagi</a:t>
            </a:r>
            <a:r>
              <a:rPr lang="zh-CN" altLang="zh-CN" sz="2000" dirty="0">
                <a:latin typeface="华文新魏"/>
                <a:cs typeface="华文新魏"/>
              </a:rPr>
              <a:t>标记</a:t>
            </a:r>
            <a:r>
              <a:rPr lang="en-US" altLang="zh-CN" sz="2000" dirty="0">
                <a:latin typeface="华文新魏"/>
                <a:cs typeface="华文新魏"/>
              </a:rPr>
              <a:t>*/; </a:t>
            </a:r>
          </a:p>
          <a:p>
            <a:pPr marL="0" indent="0">
              <a:buNone/>
            </a:pPr>
            <a:r>
              <a:rPr lang="zh-CN" altLang="en-US" sz="2000" dirty="0">
                <a:latin typeface="华文新魏"/>
                <a:cs typeface="华文新魏"/>
              </a:rPr>
              <a:t>     </a:t>
            </a:r>
            <a:r>
              <a:rPr lang="en-US" altLang="zh-CN" sz="2000" dirty="0">
                <a:latin typeface="华文新魏"/>
                <a:cs typeface="华文新魏"/>
              </a:rPr>
              <a:t>if(flag2</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800000"/>
                </a:solidFill>
                <a:latin typeface="华文新魏"/>
                <a:cs typeface="华文新魏"/>
              </a:rPr>
              <a:t>V(S1)</a:t>
            </a:r>
            <a:r>
              <a:rPr lang="en-US" altLang="zh-CN" sz="2000" dirty="0">
                <a:latin typeface="华文新魏"/>
                <a:cs typeface="华文新魏"/>
              </a:rPr>
              <a:t>;             /*</a:t>
            </a:r>
            <a:r>
              <a:rPr lang="zh-CN" altLang="zh-CN" sz="2000" dirty="0">
                <a:latin typeface="华文新魏"/>
                <a:cs typeface="华文新魏"/>
              </a:rPr>
              <a:t>供纸和火柴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if( flag1</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008000"/>
                </a:solidFill>
                <a:latin typeface="华文新魏"/>
                <a:cs typeface="华文新魏"/>
              </a:rPr>
              <a:t>V(S2)</a:t>
            </a:r>
            <a:r>
              <a:rPr lang="en-US" altLang="zh-CN" sz="2000" dirty="0">
                <a:latin typeface="华文新魏"/>
                <a:cs typeface="华文新魏"/>
              </a:rPr>
              <a:t>;      /*</a:t>
            </a:r>
            <a:r>
              <a:rPr lang="zh-CN" altLang="zh-CN" sz="2000" dirty="0">
                <a:latin typeface="华文新魏"/>
                <a:cs typeface="华文新魏"/>
              </a:rPr>
              <a:t>供烟草和火柴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a:t>
            </a:r>
            <a:r>
              <a:rPr lang="en-US" altLang="zh-CN" sz="2000" dirty="0">
                <a:solidFill>
                  <a:srgbClr val="FF66FF"/>
                </a:solidFill>
                <a:latin typeface="华文新魏"/>
                <a:cs typeface="华文新魏"/>
              </a:rPr>
              <a:t>V(S3)</a:t>
            </a:r>
            <a:r>
              <a:rPr lang="en-US" altLang="zh-CN" sz="2000" dirty="0">
                <a:latin typeface="华文新魏"/>
                <a:cs typeface="华文新魏"/>
              </a:rPr>
              <a:t>;                  /*</a:t>
            </a:r>
            <a:r>
              <a:rPr lang="zh-CN" altLang="zh-CN" sz="2000" dirty="0">
                <a:latin typeface="华文新魏"/>
                <a:cs typeface="华文新魏"/>
              </a:rPr>
              <a:t>供烟草和纸</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118</a:t>
            </a:fld>
            <a:endParaRPr lang="en-US" altLang="zh-CN" dirty="0"/>
          </a:p>
        </p:txBody>
      </p:sp>
    </p:spTree>
    <p:extLst>
      <p:ext uri="{BB962C8B-B14F-4D97-AF65-F5344CB8AC3E}">
        <p14:creationId xmlns:p14="http://schemas.microsoft.com/office/powerpoint/2010/main" val="577297240"/>
      </p:ext>
    </p:extLst>
  </p:cSld>
  <p:clrMapOvr>
    <a:masterClrMapping/>
  </p:clrMapOvr>
  <p:transition spd="slow">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55576" y="1340768"/>
            <a:ext cx="7416824" cy="5112568"/>
          </a:xfrm>
        </p:spPr>
        <p:txBody>
          <a:bodyPr/>
          <a:lstStyle/>
          <a:p>
            <a:pPr marL="0" indent="0">
              <a:buNone/>
            </a:pPr>
            <a:r>
              <a:rPr lang="en-US" altLang="zh-CN" sz="2000" dirty="0">
                <a:latin typeface="华文新魏"/>
                <a:cs typeface="华文新魏"/>
              </a:rPr>
              <a:t>process </a:t>
            </a:r>
            <a:r>
              <a:rPr lang="zh-CN" altLang="zh-CN" sz="2000" dirty="0">
                <a:solidFill>
                  <a:srgbClr val="800000"/>
                </a:solidFill>
                <a:latin typeface="华文新魏"/>
                <a:cs typeface="华文新魏"/>
              </a:rPr>
              <a:t>吸烟者</a:t>
            </a:r>
            <a:r>
              <a:rPr lang="en-US" altLang="zh-CN" sz="2000" dirty="0">
                <a:solidFill>
                  <a:srgbClr val="800000"/>
                </a:solidFill>
                <a:latin typeface="华文新魏"/>
                <a:cs typeface="华文新魏"/>
              </a:rPr>
              <a:t>1(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800000"/>
                </a:solidFill>
                <a:latin typeface="华文新魏"/>
                <a:cs typeface="华文新魏"/>
              </a:rPr>
              <a:t>  P(S1);</a:t>
            </a:r>
            <a:endParaRPr lang="zh-CN" altLang="zh-CN" sz="2000" dirty="0">
              <a:solidFill>
                <a:srgbClr val="80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process </a:t>
            </a:r>
            <a:r>
              <a:rPr lang="zh-CN" altLang="zh-CN" sz="2000" dirty="0">
                <a:solidFill>
                  <a:srgbClr val="008000"/>
                </a:solidFill>
                <a:latin typeface="华文新魏"/>
                <a:cs typeface="华文新魏"/>
              </a:rPr>
              <a:t>吸烟者</a:t>
            </a:r>
            <a:r>
              <a:rPr lang="en-US" altLang="zh-CN" sz="2000" dirty="0">
                <a:solidFill>
                  <a:srgbClr val="008000"/>
                </a:solidFill>
                <a:latin typeface="华文新魏"/>
                <a:cs typeface="华文新魏"/>
              </a:rPr>
              <a:t>2(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008000"/>
                </a:solidFill>
                <a:latin typeface="华文新魏"/>
                <a:cs typeface="华文新魏"/>
              </a:rPr>
              <a:t> P(S2);</a:t>
            </a:r>
            <a:endParaRPr lang="zh-CN" altLang="zh-CN" sz="2000" dirty="0">
              <a:solidFill>
                <a:srgbClr val="008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 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119</a:t>
            </a:fld>
            <a:endParaRPr lang="en-US" altLang="zh-CN" dirty="0"/>
          </a:p>
        </p:txBody>
      </p:sp>
      <p:sp>
        <p:nvSpPr>
          <p:cNvPr id="6" name="Rectangle 3"/>
          <p:cNvSpPr txBox="1">
            <a:spLocks noChangeArrowheads="1"/>
          </p:cNvSpPr>
          <p:nvPr/>
        </p:nvSpPr>
        <p:spPr bwMode="auto">
          <a:xfrm>
            <a:off x="4644008" y="1268760"/>
            <a:ext cx="4032448"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dirty="0">
                <a:latin typeface="华文新魏"/>
                <a:cs typeface="华文新魏"/>
              </a:rPr>
              <a:t>process </a:t>
            </a:r>
            <a:r>
              <a:rPr lang="zh-CN" altLang="zh-CN" sz="2000" dirty="0">
                <a:solidFill>
                  <a:srgbClr val="FF66FF"/>
                </a:solidFill>
                <a:latin typeface="华文新魏"/>
                <a:cs typeface="华文新魏"/>
              </a:rPr>
              <a:t>吸烟者</a:t>
            </a:r>
            <a:r>
              <a:rPr lang="en-US" altLang="zh-CN" sz="2000" dirty="0">
                <a:solidFill>
                  <a:srgbClr val="FF66FF"/>
                </a:solidFill>
                <a:latin typeface="华文新魏"/>
                <a:cs typeface="华文新魏"/>
              </a:rPr>
              <a:t>3(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66FF"/>
                </a:solidFill>
                <a:latin typeface="华文新魏"/>
                <a:cs typeface="华文新魏"/>
              </a:rPr>
              <a:t> P(S3);</a:t>
            </a:r>
            <a:endParaRPr lang="zh-CN" altLang="zh-CN" sz="2000" dirty="0">
              <a:solidFill>
                <a:srgbClr val="FF66FF"/>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err="1">
                <a:latin typeface="华文新魏"/>
                <a:cs typeface="华文新魏"/>
              </a:rPr>
              <a:t>coend</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Tree>
    <p:extLst>
      <p:ext uri="{BB962C8B-B14F-4D97-AF65-F5344CB8AC3E}">
        <p14:creationId xmlns:p14="http://schemas.microsoft.com/office/powerpoint/2010/main" val="2380670564"/>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Bernstein</a:t>
            </a:r>
            <a:r>
              <a:rPr lang="zh-CN" altLang="en-US" dirty="0">
                <a:latin typeface="华文新魏" charset="0"/>
                <a:ea typeface="华文新魏" charset="0"/>
                <a:cs typeface="华文新魏" charset="0"/>
              </a:rPr>
              <a:t>条件</a:t>
            </a:r>
            <a:r>
              <a:rPr lang="zh-CN" altLang="en-US" sz="4000" dirty="0">
                <a:latin typeface="Times New Roman" charset="0"/>
                <a:ea typeface="隶书" charset="0"/>
                <a:cs typeface="隶书" charset="0"/>
              </a:rPr>
              <a:t>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a:latin typeface="STXinwei" panose="02010800040101010101" pitchFamily="2" charset="-122"/>
                <a:ea typeface="STXinwei" panose="02010800040101010101" pitchFamily="2" charset="-122"/>
                <a:cs typeface="华文新魏" charset="0"/>
              </a:rPr>
              <a:t>Bernstein</a:t>
            </a:r>
            <a:r>
              <a:rPr lang="zh-CN" altLang="en-US" dirty="0">
                <a:latin typeface="STXinwei" panose="02010800040101010101" pitchFamily="2" charset="-122"/>
                <a:ea typeface="STXinwei" panose="02010800040101010101" pitchFamily="2" charset="-122"/>
                <a:cs typeface="华文新魏" charset="0"/>
              </a:rPr>
              <a:t>条件：并发进程的无关性是进程的执行与时间无关的一个</a:t>
            </a:r>
            <a:r>
              <a:rPr lang="zh-CN" altLang="en-US" dirty="0">
                <a:solidFill>
                  <a:srgbClr val="FF0000"/>
                </a:solidFill>
                <a:latin typeface="STXinwei" panose="02010800040101010101" pitchFamily="2" charset="-122"/>
                <a:ea typeface="STXinwei" panose="02010800040101010101" pitchFamily="2" charset="-122"/>
                <a:cs typeface="华文新魏" charset="0"/>
              </a:rPr>
              <a:t>充分条件</a:t>
            </a:r>
            <a:endParaRPr lang="en-US" altLang="zh-CN" dirty="0">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cs typeface="华文新魏" charset="0"/>
              </a:rPr>
              <a:t>假设</a:t>
            </a:r>
            <a:endParaRPr lang="en-US" altLang="zh-CN" dirty="0">
              <a:latin typeface="STXinwei" panose="02010800040101010101" pitchFamily="2" charset="-122"/>
              <a:ea typeface="STXinwei" panose="02010800040101010101" pitchFamily="2" charset="-122"/>
              <a:cs typeface="华文新魏" charset="0"/>
            </a:endParaRPr>
          </a:p>
          <a:p>
            <a:pPr lvl="1"/>
            <a:r>
              <a:rPr lang="en-US" altLang="zh-CN" dirty="0">
                <a:latin typeface="STXinwei" panose="02010800040101010101" pitchFamily="2" charset="-122"/>
                <a:ea typeface="STXinwei" panose="02010800040101010101" pitchFamily="2" charset="-122"/>
                <a:cs typeface="华文新魏" charset="0"/>
              </a:rPr>
              <a:t>R(pi)={a1,a2,…an}</a:t>
            </a:r>
            <a:r>
              <a:rPr lang="zh-CN" altLang="en-US" dirty="0">
                <a:latin typeface="STXinwei" panose="02010800040101010101" pitchFamily="2" charset="-122"/>
                <a:ea typeface="STXinwei" panose="02010800040101010101" pitchFamily="2" charset="-122"/>
                <a:cs typeface="华文新魏" charset="0"/>
              </a:rPr>
              <a:t>，程序</a:t>
            </a:r>
            <a:r>
              <a:rPr lang="en-US" altLang="zh-CN" dirty="0">
                <a:latin typeface="STXinwei" panose="02010800040101010101" pitchFamily="2" charset="-122"/>
                <a:ea typeface="STXinwei" panose="02010800040101010101" pitchFamily="2" charset="-122"/>
                <a:cs typeface="华文新魏" charset="0"/>
              </a:rPr>
              <a:t>pi</a:t>
            </a:r>
            <a:r>
              <a:rPr lang="zh-CN" altLang="en-US" dirty="0">
                <a:latin typeface="STXinwei" panose="02010800040101010101" pitchFamily="2" charset="-122"/>
                <a:ea typeface="STXinwei" panose="02010800040101010101" pitchFamily="2" charset="-122"/>
                <a:cs typeface="华文新魏" charset="0"/>
              </a:rPr>
              <a:t>在执行期间的</a:t>
            </a:r>
            <a:r>
              <a:rPr lang="zh-CN" altLang="en-US" dirty="0">
                <a:solidFill>
                  <a:srgbClr val="0000FF"/>
                </a:solidFill>
                <a:latin typeface="STXinwei" panose="02010800040101010101" pitchFamily="2" charset="-122"/>
                <a:ea typeface="STXinwei" panose="02010800040101010101" pitchFamily="2" charset="-122"/>
                <a:cs typeface="华文新魏" charset="0"/>
              </a:rPr>
              <a:t>引用变量集</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lvl="1"/>
            <a:r>
              <a:rPr lang="en-US" altLang="zh-CN" dirty="0">
                <a:latin typeface="STXinwei" panose="02010800040101010101" pitchFamily="2" charset="-122"/>
                <a:ea typeface="STXinwei" panose="02010800040101010101" pitchFamily="2" charset="-122"/>
                <a:cs typeface="华文新魏" charset="0"/>
              </a:rPr>
              <a:t>W(pi)={b1,b2,…</a:t>
            </a:r>
            <a:r>
              <a:rPr lang="en-US" altLang="zh-CN" dirty="0" err="1">
                <a:latin typeface="STXinwei" panose="02010800040101010101" pitchFamily="2" charset="-122"/>
                <a:ea typeface="STXinwei" panose="02010800040101010101" pitchFamily="2" charset="-122"/>
                <a:cs typeface="华文新魏" charset="0"/>
              </a:rPr>
              <a:t>bm</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，程序</a:t>
            </a:r>
            <a:r>
              <a:rPr lang="en-US" altLang="zh-CN" dirty="0">
                <a:latin typeface="STXinwei" panose="02010800040101010101" pitchFamily="2" charset="-122"/>
                <a:ea typeface="STXinwei" panose="02010800040101010101" pitchFamily="2" charset="-122"/>
                <a:cs typeface="华文新魏" charset="0"/>
              </a:rPr>
              <a:t>pi</a:t>
            </a:r>
            <a:r>
              <a:rPr lang="zh-CN" altLang="en-US" dirty="0">
                <a:latin typeface="STXinwei" panose="02010800040101010101" pitchFamily="2" charset="-122"/>
                <a:ea typeface="STXinwei" panose="02010800040101010101" pitchFamily="2" charset="-122"/>
                <a:cs typeface="华文新魏" charset="0"/>
              </a:rPr>
              <a:t>在执行期间的</a:t>
            </a:r>
            <a:r>
              <a:rPr lang="zh-CN" altLang="en-US" dirty="0">
                <a:solidFill>
                  <a:srgbClr val="0000FF"/>
                </a:solidFill>
                <a:latin typeface="STXinwei" panose="02010800040101010101" pitchFamily="2" charset="-122"/>
                <a:ea typeface="STXinwei" panose="02010800040101010101" pitchFamily="2" charset="-122"/>
                <a:cs typeface="华文新魏" charset="0"/>
              </a:rPr>
              <a:t>改变变量集</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cs typeface="华文新魏" charset="0"/>
              </a:rPr>
              <a:t>若两个程序的变量集</a:t>
            </a:r>
            <a:r>
              <a:rPr lang="zh-CN" altLang="en-US" dirty="0">
                <a:solidFill>
                  <a:srgbClr val="0000FF"/>
                </a:solidFill>
                <a:latin typeface="STXinwei" panose="02010800040101010101" pitchFamily="2" charset="-122"/>
                <a:ea typeface="STXinwei" panose="02010800040101010101" pitchFamily="2" charset="-122"/>
                <a:cs typeface="华文新魏" charset="0"/>
              </a:rPr>
              <a:t>交集之和为空集</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lvl="1"/>
            <a:r>
              <a:rPr lang="en-US" altLang="zh-CN" dirty="0">
                <a:solidFill>
                  <a:srgbClr val="800000"/>
                </a:solidFill>
                <a:latin typeface="STXinwei" panose="02010800040101010101" pitchFamily="2" charset="-122"/>
                <a:ea typeface="STXinwei" panose="02010800040101010101" pitchFamily="2" charset="-122"/>
              </a:rPr>
              <a:t>R(p1)∩W(p2)</a:t>
            </a:r>
            <a:r>
              <a:rPr lang="en-US" altLang="zh-CN" dirty="0">
                <a:latin typeface="STXinwei" panose="02010800040101010101" pitchFamily="2" charset="-122"/>
                <a:ea typeface="STXinwei" panose="02010800040101010101" pitchFamily="2" charset="-122"/>
              </a:rPr>
              <a:t>∪</a:t>
            </a:r>
            <a:r>
              <a:rPr lang="en-US" altLang="zh-CN" dirty="0">
                <a:solidFill>
                  <a:srgbClr val="800000"/>
                </a:solidFill>
                <a:latin typeface="STXinwei" panose="02010800040101010101" pitchFamily="2" charset="-122"/>
                <a:ea typeface="STXinwei" panose="02010800040101010101" pitchFamily="2" charset="-122"/>
              </a:rPr>
              <a:t>R(p2)∩W(p1)</a:t>
            </a:r>
            <a:r>
              <a:rPr lang="en-US" altLang="zh-CN" dirty="0">
                <a:latin typeface="STXinwei" panose="02010800040101010101" pitchFamily="2" charset="-122"/>
                <a:ea typeface="STXinwei" panose="02010800040101010101" pitchFamily="2" charset="-122"/>
              </a:rPr>
              <a:t>∪</a:t>
            </a:r>
            <a:r>
              <a:rPr lang="en-US" altLang="zh-CN" dirty="0">
                <a:solidFill>
                  <a:srgbClr val="008000"/>
                </a:solidFill>
                <a:latin typeface="STXinwei" panose="02010800040101010101" pitchFamily="2" charset="-122"/>
                <a:ea typeface="STXinwei" panose="02010800040101010101" pitchFamily="2" charset="-122"/>
              </a:rPr>
              <a:t>W(p1)∩W(p2)</a:t>
            </a:r>
            <a:r>
              <a:rPr lang="en-US" altLang="zh-CN" dirty="0">
                <a:latin typeface="STXinwei" panose="02010800040101010101" pitchFamily="2" charset="-122"/>
                <a:ea typeface="STXinwei" panose="02010800040101010101" pitchFamily="2" charset="-122"/>
              </a:rPr>
              <a:t>={   }</a:t>
            </a:r>
          </a:p>
          <a:p>
            <a:pPr lvl="2"/>
            <a:r>
              <a:rPr lang="en-US" altLang="zh-CN" dirty="0">
                <a:latin typeface="STXinwei" panose="02010800040101010101" pitchFamily="2" charset="-122"/>
                <a:ea typeface="STXinwei" panose="02010800040101010101" pitchFamily="2" charset="-122"/>
                <a:cs typeface="华文新魏"/>
              </a:rPr>
              <a:t>R(P1)∩W(P2)∪R(P2)∩W(P1)</a:t>
            </a:r>
            <a:r>
              <a:rPr lang="zh-CN" altLang="zh-CN" dirty="0">
                <a:latin typeface="STXinwei" panose="02010800040101010101" pitchFamily="2" charset="-122"/>
                <a:ea typeface="STXinwei" panose="02010800040101010101" pitchFamily="2" charset="-122"/>
                <a:cs typeface="华文新魏"/>
              </a:rPr>
              <a:t>＝</a:t>
            </a:r>
            <a:r>
              <a:rPr lang="en-US" altLang="zh-CN" dirty="0" err="1">
                <a:ea typeface="STXinwei" panose="02010800040101010101" pitchFamily="2" charset="-122"/>
              </a:rPr>
              <a:t>Ø</a:t>
            </a:r>
            <a:r>
              <a:rPr lang="zh-CN" altLang="zh-CN" dirty="0">
                <a:ea typeface="STXinwei" panose="02010800040101010101" pitchFamily="2" charset="-122"/>
              </a:rPr>
              <a:t> </a:t>
            </a:r>
            <a:r>
              <a:rPr lang="zh-CN" altLang="zh-CN" dirty="0">
                <a:latin typeface="STXinwei" panose="02010800040101010101" pitchFamily="2" charset="-122"/>
                <a:ea typeface="STXinwei" panose="02010800040101010101" pitchFamily="2" charset="-122"/>
                <a:cs typeface="华文新魏"/>
              </a:rPr>
              <a:t>，表明程序在</a:t>
            </a:r>
            <a:r>
              <a:rPr lang="zh-CN" altLang="zh-CN" dirty="0">
                <a:solidFill>
                  <a:srgbClr val="FF0000"/>
                </a:solidFill>
                <a:latin typeface="STXinwei" panose="02010800040101010101" pitchFamily="2" charset="-122"/>
                <a:ea typeface="STXinwei" panose="02010800040101010101" pitchFamily="2" charset="-122"/>
                <a:cs typeface="华文新魏"/>
              </a:rPr>
              <a:t>两次读操作之间</a:t>
            </a:r>
            <a:r>
              <a:rPr lang="zh-CN" altLang="zh-CN" dirty="0">
                <a:latin typeface="STXinwei" panose="02010800040101010101" pitchFamily="2" charset="-122"/>
                <a:ea typeface="STXinwei" panose="02010800040101010101" pitchFamily="2" charset="-122"/>
                <a:cs typeface="华文新魏"/>
              </a:rPr>
              <a:t>，存储单元的数据不会被改变</a:t>
            </a:r>
            <a:endParaRPr lang="en-US" altLang="zh-CN" dirty="0">
              <a:latin typeface="STXinwei" panose="02010800040101010101" pitchFamily="2" charset="-122"/>
              <a:ea typeface="STXinwei" panose="02010800040101010101" pitchFamily="2" charset="-122"/>
              <a:cs typeface="华文新魏"/>
            </a:endParaRPr>
          </a:p>
          <a:p>
            <a:pPr lvl="2"/>
            <a:r>
              <a:rPr lang="en-US" altLang="zh-CN" dirty="0">
                <a:latin typeface="STXinwei" panose="02010800040101010101" pitchFamily="2" charset="-122"/>
                <a:ea typeface="STXinwei" panose="02010800040101010101" pitchFamily="2" charset="-122"/>
                <a:cs typeface="华文新魏"/>
              </a:rPr>
              <a:t>W(P1)∩W(P2)</a:t>
            </a:r>
            <a:r>
              <a:rPr lang="zh-CN" altLang="zh-CN" dirty="0">
                <a:latin typeface="STXinwei" panose="02010800040101010101" pitchFamily="2" charset="-122"/>
                <a:ea typeface="STXinwei" panose="02010800040101010101" pitchFamily="2" charset="-122"/>
                <a:cs typeface="华文新魏"/>
              </a:rPr>
              <a:t>＝</a:t>
            </a:r>
            <a:r>
              <a:rPr lang="en-US" altLang="zh-CN" dirty="0" err="1">
                <a:ea typeface="STXinwei" panose="02010800040101010101" pitchFamily="2" charset="-122"/>
              </a:rPr>
              <a:t>Ø</a:t>
            </a:r>
            <a:r>
              <a:rPr lang="zh-CN" altLang="zh-CN" dirty="0">
                <a:ea typeface="STXinwei" panose="02010800040101010101" pitchFamily="2" charset="-122"/>
              </a:rPr>
              <a:t> </a:t>
            </a:r>
            <a:r>
              <a:rPr lang="zh-CN" altLang="zh-CN" dirty="0">
                <a:latin typeface="STXinwei" panose="02010800040101010101" pitchFamily="2" charset="-122"/>
                <a:ea typeface="STXinwei" panose="02010800040101010101" pitchFamily="2" charset="-122"/>
                <a:cs typeface="华文新魏"/>
              </a:rPr>
              <a:t>，表明程序的</a:t>
            </a:r>
            <a:r>
              <a:rPr lang="zh-CN" altLang="zh-CN" dirty="0">
                <a:solidFill>
                  <a:srgbClr val="FF0000"/>
                </a:solidFill>
                <a:latin typeface="STXinwei" panose="02010800040101010101" pitchFamily="2" charset="-122"/>
                <a:ea typeface="STXinwei" panose="02010800040101010101" pitchFamily="2" charset="-122"/>
                <a:cs typeface="华文新魏"/>
              </a:rPr>
              <a:t>写操作结果</a:t>
            </a:r>
            <a:r>
              <a:rPr lang="zh-CN" altLang="zh-CN" dirty="0">
                <a:latin typeface="STXinwei" panose="02010800040101010101" pitchFamily="2" charset="-122"/>
                <a:ea typeface="STXinwei" panose="02010800040101010101" pitchFamily="2" charset="-122"/>
                <a:cs typeface="华文新魏"/>
              </a:rPr>
              <a:t>不会丢失 </a:t>
            </a:r>
            <a:endParaRPr lang="en-US" altLang="zh-CN" dirty="0">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cs typeface="华文新魏" charset="0"/>
              </a:rPr>
              <a:t>则并发进程的执行与时间无关</a:t>
            </a:r>
          </a:p>
          <a:p>
            <a:r>
              <a:rPr lang="zh-CN" altLang="en-US" dirty="0">
                <a:solidFill>
                  <a:srgbClr val="FF0000"/>
                </a:solidFill>
                <a:latin typeface="STXinwei" panose="02010800040101010101" pitchFamily="2" charset="-122"/>
                <a:ea typeface="STXinwei" panose="02010800040101010101" pitchFamily="2" charset="-122"/>
              </a:rPr>
              <a:t>只要</a:t>
            </a:r>
            <a:r>
              <a:rPr lang="zh-CN" altLang="zh-CN" dirty="0">
                <a:solidFill>
                  <a:srgbClr val="FF0000"/>
                </a:solidFill>
                <a:latin typeface="STXinwei" panose="02010800040101010101" pitchFamily="2" charset="-122"/>
                <a:ea typeface="STXinwei" panose="02010800040101010101" pitchFamily="2" charset="-122"/>
              </a:rPr>
              <a:t>要满足</a:t>
            </a:r>
            <a:r>
              <a:rPr lang="en-US" altLang="zh-CN" dirty="0">
                <a:solidFill>
                  <a:srgbClr val="FF0000"/>
                </a:solidFill>
                <a:latin typeface="STXinwei" panose="02010800040101010101" pitchFamily="2" charset="-122"/>
                <a:ea typeface="STXinwei" panose="02010800040101010101" pitchFamily="2" charset="-122"/>
              </a:rPr>
              <a:t>Bernstein</a:t>
            </a:r>
            <a:r>
              <a:rPr lang="zh-CN" altLang="zh-CN" dirty="0">
                <a:solidFill>
                  <a:srgbClr val="FF0000"/>
                </a:solidFill>
                <a:latin typeface="STXinwei" panose="02010800040101010101" pitchFamily="2" charset="-122"/>
                <a:ea typeface="STXinwei" panose="02010800040101010101" pitchFamily="2" charset="-122"/>
              </a:rPr>
              <a:t>条件，并发执行的程序就可以保持</a:t>
            </a:r>
            <a:r>
              <a:rPr lang="zh-CN" altLang="zh-CN" dirty="0">
                <a:solidFill>
                  <a:srgbClr val="0000FF"/>
                </a:solidFill>
                <a:latin typeface="STXinwei" panose="02010800040101010101" pitchFamily="2" charset="-122"/>
                <a:ea typeface="STXinwei" panose="02010800040101010101" pitchFamily="2" charset="-122"/>
              </a:rPr>
              <a:t>封闭性</a:t>
            </a:r>
            <a:r>
              <a:rPr lang="zh-CN" altLang="zh-CN" dirty="0">
                <a:solidFill>
                  <a:srgbClr val="FF0000"/>
                </a:solidFill>
                <a:latin typeface="STXinwei" panose="02010800040101010101" pitchFamily="2" charset="-122"/>
                <a:ea typeface="STXinwei" panose="02010800040101010101" pitchFamily="2" charset="-122"/>
              </a:rPr>
              <a:t>和</a:t>
            </a:r>
            <a:r>
              <a:rPr lang="zh-CN" altLang="zh-CN" dirty="0">
                <a:solidFill>
                  <a:srgbClr val="0000FF"/>
                </a:solidFill>
                <a:latin typeface="STXinwei" panose="02010800040101010101" pitchFamily="2" charset="-122"/>
                <a:ea typeface="STXinwei" panose="02010800040101010101" pitchFamily="2" charset="-122"/>
              </a:rPr>
              <a:t>可再现性</a:t>
            </a:r>
            <a:endParaRPr kumimoji="1" lang="zh-CN" altLang="en-US" dirty="0">
              <a:solidFill>
                <a:srgbClr val="0000FF"/>
              </a:solidFill>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a:t>
            </a:fld>
            <a:endParaRPr lang="en-US" altLang="zh-CN" dirty="0"/>
          </a:p>
        </p:txBody>
      </p:sp>
    </p:spTree>
    <p:extLst>
      <p:ext uri="{BB962C8B-B14F-4D97-AF65-F5344CB8AC3E}">
        <p14:creationId xmlns:p14="http://schemas.microsoft.com/office/powerpoint/2010/main" val="1136033757"/>
      </p:ext>
    </p:extLst>
  </p:cSld>
  <p:clrMapOvr>
    <a:masterClrMapping/>
  </p:clrMapOvr>
  <p:transition spd="slow">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55576" y="1268760"/>
            <a:ext cx="7416824" cy="5112568"/>
          </a:xfrm>
        </p:spPr>
        <p:txBody>
          <a:bodyPr/>
          <a:lstStyle/>
          <a:p>
            <a:pPr marL="0" indent="0">
              <a:buNone/>
            </a:pPr>
            <a:r>
              <a:rPr lang="en-US" altLang="zh-CN" sz="1900" dirty="0">
                <a:latin typeface="华文新魏"/>
                <a:cs typeface="华文新魏"/>
              </a:rPr>
              <a:t>TYPE  </a:t>
            </a:r>
            <a:r>
              <a:rPr lang="en-US" altLang="zh-CN" sz="1900" dirty="0" err="1">
                <a:latin typeface="华文新魏"/>
                <a:cs typeface="华文新魏"/>
              </a:rPr>
              <a:t>makesmoke</a:t>
            </a:r>
            <a:r>
              <a:rPr lang="en-US" altLang="zh-CN" sz="1900" dirty="0">
                <a:latin typeface="华文新魏"/>
                <a:cs typeface="华文新魏"/>
              </a:rPr>
              <a:t>=monitor {</a:t>
            </a:r>
            <a:endParaRPr lang="zh-CN" altLang="zh-CN" sz="1900" dirty="0">
              <a:latin typeface="华文新魏"/>
              <a:cs typeface="华文新魏"/>
            </a:endParaRPr>
          </a:p>
          <a:p>
            <a:pPr marL="0" indent="0">
              <a:buNone/>
            </a:pPr>
            <a:r>
              <a:rPr lang="en-US" altLang="zh-CN" sz="1900" dirty="0">
                <a:latin typeface="华文新魏"/>
                <a:cs typeface="华文新魏"/>
              </a:rPr>
              <a:t>   cond </a:t>
            </a:r>
            <a:r>
              <a:rPr lang="en-US" altLang="zh-CN" sz="1900" dirty="0">
                <a:solidFill>
                  <a:srgbClr val="FF0000"/>
                </a:solidFill>
                <a:latin typeface="华文新魏"/>
                <a:cs typeface="华文新魏"/>
              </a:rPr>
              <a:t>S,</a:t>
            </a:r>
            <a:r>
              <a:rPr lang="zh-Hans" altLang="en-US" sz="1900" dirty="0">
                <a:solidFill>
                  <a:srgbClr val="FF0000"/>
                </a:solidFill>
                <a:latin typeface="华文新魏"/>
                <a:cs typeface="华文新魏"/>
              </a:rPr>
              <a:t> </a:t>
            </a:r>
            <a:r>
              <a:rPr lang="en-US" altLang="zh-CN" sz="1900" dirty="0">
                <a:solidFill>
                  <a:srgbClr val="C00000"/>
                </a:solidFill>
                <a:latin typeface="华文新魏"/>
                <a:cs typeface="华文新魏"/>
              </a:rPr>
              <a:t>S1</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008000"/>
                </a:solidFill>
                <a:latin typeface="华文新魏"/>
                <a:cs typeface="华文新魏"/>
              </a:rPr>
              <a:t>S2</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S3;</a:t>
            </a:r>
            <a:r>
              <a:rPr lang="en-US" altLang="zh-CN" sz="1900" dirty="0">
                <a:latin typeface="华文新魏"/>
                <a:cs typeface="华文新魏"/>
              </a:rPr>
              <a:t> </a:t>
            </a:r>
            <a:r>
              <a:rPr lang="en-US" altLang="zh-CN" sz="1900" dirty="0">
                <a:solidFill>
                  <a:srgbClr val="FF0000"/>
                </a:solidFill>
                <a:latin typeface="华文新魏"/>
                <a:cs typeface="华文新魏"/>
              </a:rPr>
              <a:t>S</a:t>
            </a:r>
            <a:r>
              <a:rPr lang="en-US" altLang="zh-CN" sz="1900" dirty="0">
                <a:latin typeface="华文新魏"/>
                <a:cs typeface="华文新魏"/>
              </a:rPr>
              <a:t>=</a:t>
            </a:r>
            <a:r>
              <a:rPr lang="en-US" altLang="zh-CN" sz="1900" dirty="0">
                <a:solidFill>
                  <a:srgbClr val="C00000"/>
                </a:solidFill>
                <a:latin typeface="华文新魏"/>
                <a:cs typeface="华文新魏"/>
              </a:rPr>
              <a:t>S1</a:t>
            </a:r>
            <a:r>
              <a:rPr lang="en-US" altLang="zh-CN" sz="1900" dirty="0">
                <a:latin typeface="华文新魏"/>
                <a:cs typeface="华文新魏"/>
              </a:rPr>
              <a:t>=</a:t>
            </a:r>
            <a:r>
              <a:rPr lang="en-US" altLang="zh-CN" sz="1900" dirty="0">
                <a:solidFill>
                  <a:srgbClr val="008000"/>
                </a:solidFill>
                <a:latin typeface="华文新魏"/>
                <a:cs typeface="华文新魏"/>
              </a:rPr>
              <a:t>S2</a:t>
            </a:r>
            <a:r>
              <a:rPr lang="en-US" altLang="zh-CN" sz="1900" dirty="0">
                <a:latin typeface="华文新魏"/>
                <a:cs typeface="华文新魏"/>
              </a:rPr>
              <a:t>=</a:t>
            </a:r>
            <a:r>
              <a:rPr lang="en-US" altLang="zh-CN" sz="1900" dirty="0">
                <a:solidFill>
                  <a:srgbClr val="FF66FF"/>
                </a:solidFill>
                <a:latin typeface="华文新魏"/>
                <a:cs typeface="华文新魏"/>
              </a:rPr>
              <a:t>S3</a:t>
            </a:r>
            <a:r>
              <a:rPr lang="en-US" altLang="zh-CN" sz="1900" dirty="0">
                <a:latin typeface="华文新魏"/>
                <a:cs typeface="华文新魏"/>
              </a:rPr>
              <a:t>=0;</a:t>
            </a:r>
            <a:endParaRPr lang="zh-CN" altLang="zh-CN" sz="1900" dirty="0">
              <a:latin typeface="华文新魏"/>
              <a:cs typeface="华文新魏"/>
            </a:endParaRPr>
          </a:p>
          <a:p>
            <a:pPr marL="0" indent="0">
              <a:buNone/>
            </a:pPr>
            <a:r>
              <a:rPr lang="en-US" altLang="zh-CN" sz="1900" dirty="0">
                <a:latin typeface="华文新魏"/>
                <a:cs typeface="华文新魏"/>
              </a:rPr>
              <a:t>   int </a:t>
            </a:r>
            <a:r>
              <a:rPr lang="en-US" altLang="zh-CN" sz="1900" dirty="0" err="1">
                <a:solidFill>
                  <a:srgbClr val="FF0000"/>
                </a:solidFill>
                <a:latin typeface="华文新魏"/>
                <a:cs typeface="华文新魏"/>
              </a:rPr>
              <a:t>S_count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C00000"/>
                </a:solidFill>
                <a:latin typeface="华文新魏"/>
                <a:cs typeface="华文新魏"/>
              </a:rPr>
              <a:t>S1_count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008000"/>
                </a:solidFill>
                <a:latin typeface="华文新魏"/>
                <a:cs typeface="华文新魏"/>
              </a:rPr>
              <a:t>S2_count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S3_count</a:t>
            </a:r>
            <a:r>
              <a:rPr lang="en-US" altLang="zh-CN" sz="1900" dirty="0">
                <a:latin typeface="华文新魏"/>
                <a:cs typeface="华文新魏"/>
              </a:rPr>
              <a:t>;</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err="1">
                <a:solidFill>
                  <a:srgbClr val="FF0000"/>
                </a:solidFill>
                <a:latin typeface="华文新魏"/>
                <a:cs typeface="华文新魏"/>
              </a:rPr>
              <a:t>S_count</a:t>
            </a:r>
            <a:r>
              <a:rPr lang="en-US" altLang="zh-CN" sz="1900" dirty="0">
                <a:latin typeface="华文新魏"/>
                <a:cs typeface="华文新魏"/>
              </a:rPr>
              <a:t>=</a:t>
            </a:r>
            <a:r>
              <a:rPr lang="en-US" altLang="zh-CN" sz="1900" dirty="0">
                <a:solidFill>
                  <a:srgbClr val="C00000"/>
                </a:solidFill>
                <a:latin typeface="华文新魏"/>
                <a:cs typeface="华文新魏"/>
              </a:rPr>
              <a:t>S1_count</a:t>
            </a:r>
            <a:r>
              <a:rPr lang="en-US" altLang="zh-CN" sz="1900" dirty="0">
                <a:latin typeface="华文新魏"/>
                <a:cs typeface="华文新魏"/>
              </a:rPr>
              <a:t>=</a:t>
            </a:r>
            <a:r>
              <a:rPr lang="en-US" altLang="zh-CN" sz="1900" dirty="0">
                <a:solidFill>
                  <a:srgbClr val="008000"/>
                </a:solidFill>
                <a:latin typeface="华文新魏"/>
                <a:cs typeface="华文新魏"/>
              </a:rPr>
              <a:t>S2_count</a:t>
            </a:r>
            <a:r>
              <a:rPr lang="en-US" altLang="zh-CN" sz="1900" dirty="0">
                <a:latin typeface="华文新魏"/>
                <a:cs typeface="华文新魏"/>
              </a:rPr>
              <a:t>=</a:t>
            </a:r>
            <a:r>
              <a:rPr lang="en-US" altLang="zh-CN" sz="1900" dirty="0">
                <a:solidFill>
                  <a:srgbClr val="FF66FF"/>
                </a:solidFill>
                <a:latin typeface="华文新魏"/>
                <a:cs typeface="华文新魏"/>
              </a:rPr>
              <a:t>S3_count</a:t>
            </a:r>
            <a:r>
              <a:rPr lang="en-US" altLang="zh-CN" sz="1900" dirty="0">
                <a:latin typeface="华文新魏"/>
                <a:cs typeface="华文新魏"/>
              </a:rPr>
              <a:t>=0;</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err="1">
                <a:latin typeface="华文新魏"/>
                <a:cs typeface="华文新魏"/>
              </a:rPr>
              <a:t>bool</a:t>
            </a:r>
            <a:r>
              <a:rPr lang="en-US" altLang="zh-CN" sz="1900" dirty="0">
                <a:latin typeface="华文新魏"/>
                <a:cs typeface="华文新魏"/>
              </a:rPr>
              <a:t> </a:t>
            </a:r>
            <a:r>
              <a:rPr lang="en-US" altLang="zh-CN" sz="1900" dirty="0">
                <a:solidFill>
                  <a:srgbClr val="C00000"/>
                </a:solidFill>
                <a:latin typeface="华文新魏"/>
                <a:cs typeface="华文新魏"/>
              </a:rPr>
              <a:t>flag1</a:t>
            </a:r>
            <a:r>
              <a:rPr lang="en-US" altLang="zh-CN" sz="1900" dirty="0">
                <a:latin typeface="华文新魏"/>
                <a:cs typeface="华文新魏"/>
              </a:rPr>
              <a:t>,</a:t>
            </a:r>
            <a:r>
              <a:rPr lang="zh-CN" altLang="en-US" sz="1900" dirty="0">
                <a:latin typeface="华文新魏"/>
                <a:cs typeface="华文新魏"/>
              </a:rPr>
              <a:t> </a:t>
            </a:r>
            <a:r>
              <a:rPr lang="en-US" altLang="zh-CN" sz="1900" dirty="0">
                <a:solidFill>
                  <a:srgbClr val="008000"/>
                </a:solidFill>
                <a:latin typeface="华文新魏"/>
                <a:cs typeface="华文新魏"/>
              </a:rPr>
              <a:t>flag2</a:t>
            </a:r>
            <a:r>
              <a:rPr lang="en-US" altLang="zh-CN" sz="1900" dirty="0">
                <a:latin typeface="华文新魏"/>
                <a:cs typeface="华文新魏"/>
              </a:rPr>
              <a:t>,</a:t>
            </a:r>
            <a:r>
              <a:rPr lang="zh-CN" altLang="en-US" sz="1900" dirty="0">
                <a:latin typeface="华文新魏"/>
                <a:cs typeface="华文新魏"/>
              </a:rPr>
              <a:t> </a:t>
            </a:r>
            <a:r>
              <a:rPr lang="en-US" altLang="zh-CN" sz="1900" dirty="0">
                <a:solidFill>
                  <a:srgbClr val="FF66FF"/>
                </a:solidFill>
                <a:latin typeface="华文新魏"/>
                <a:cs typeface="华文新魏"/>
              </a:rPr>
              <a:t>flag3</a:t>
            </a:r>
            <a:r>
              <a:rPr lang="en-US" altLang="zh-CN" sz="1900" dirty="0">
                <a:latin typeface="华文新魏"/>
                <a:cs typeface="华文新魏"/>
              </a:rPr>
              <a:t>;</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solidFill>
                  <a:srgbClr val="C00000"/>
                </a:solidFill>
                <a:latin typeface="华文新魏"/>
                <a:cs typeface="华文新魏"/>
              </a:rPr>
              <a:t>flag1</a:t>
            </a:r>
            <a:r>
              <a:rPr lang="en-US" altLang="zh-CN" sz="1900" dirty="0">
                <a:latin typeface="华文新魏"/>
                <a:cs typeface="华文新魏"/>
              </a:rPr>
              <a:t>=</a:t>
            </a:r>
            <a:r>
              <a:rPr lang="en-US" altLang="zh-CN" sz="1900" dirty="0">
                <a:solidFill>
                  <a:srgbClr val="008000"/>
                </a:solidFill>
                <a:latin typeface="华文新魏"/>
                <a:cs typeface="华文新魏"/>
              </a:rPr>
              <a:t>flag2</a:t>
            </a:r>
            <a:r>
              <a:rPr lang="en-US" altLang="zh-CN" sz="1900" dirty="0">
                <a:latin typeface="华文新魏"/>
                <a:cs typeface="华文新魏"/>
              </a:rPr>
              <a:t>=</a:t>
            </a:r>
            <a:r>
              <a:rPr lang="en-US" altLang="zh-CN" sz="1900" dirty="0">
                <a:solidFill>
                  <a:srgbClr val="FF66FF"/>
                </a:solidFill>
                <a:latin typeface="华文新魏"/>
                <a:cs typeface="华文新魏"/>
              </a:rPr>
              <a:t>flag3</a:t>
            </a:r>
            <a:r>
              <a:rPr lang="en-US" altLang="zh-CN" sz="1900" dirty="0">
                <a:latin typeface="华文新魏"/>
                <a:cs typeface="华文新魏"/>
              </a:rPr>
              <a:t>=true;</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latin typeface="华文新魏"/>
                <a:cs typeface="华文新魏"/>
              </a:rPr>
              <a:t>InterfaceModule IM;</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latin typeface="华文新魏"/>
                <a:cs typeface="华文新魏"/>
              </a:rPr>
              <a:t>DEFINE </a:t>
            </a:r>
            <a:r>
              <a:rPr lang="en-US" altLang="zh-CN" sz="1900" dirty="0">
                <a:solidFill>
                  <a:srgbClr val="FF0000"/>
                </a:solidFill>
                <a:latin typeface="华文新魏"/>
                <a:cs typeface="华文新魏"/>
              </a:rPr>
              <a:t>give</a:t>
            </a:r>
            <a:r>
              <a:rPr lang="en-US" altLang="zh-CN" sz="1900" dirty="0">
                <a:latin typeface="华文新魏"/>
                <a:cs typeface="华文新魏"/>
              </a:rPr>
              <a:t>, </a:t>
            </a:r>
            <a:r>
              <a:rPr lang="en-US" altLang="zh-CN" sz="1900" dirty="0">
                <a:solidFill>
                  <a:srgbClr val="C00000"/>
                </a:solidFill>
                <a:latin typeface="华文新魏"/>
                <a:cs typeface="华文新魏"/>
              </a:rPr>
              <a:t>take1</a:t>
            </a:r>
            <a:r>
              <a:rPr lang="en-US" altLang="zh-CN" sz="1900" dirty="0">
                <a:latin typeface="华文新魏"/>
                <a:cs typeface="华文新魏"/>
              </a:rPr>
              <a:t>, </a:t>
            </a:r>
            <a:r>
              <a:rPr lang="en-US" altLang="zh-CN" sz="1900" dirty="0">
                <a:solidFill>
                  <a:srgbClr val="008000"/>
                </a:solidFill>
                <a:latin typeface="华文新魏"/>
                <a:cs typeface="华文新魏"/>
              </a:rPr>
              <a:t>take2</a:t>
            </a:r>
            <a:r>
              <a:rPr lang="en-US" altLang="zh-CN" sz="1900" dirty="0">
                <a:latin typeface="华文新魏"/>
                <a:cs typeface="华文新魏"/>
              </a:rPr>
              <a:t>, </a:t>
            </a:r>
            <a:r>
              <a:rPr lang="en-US" altLang="zh-CN" sz="1900" dirty="0">
                <a:solidFill>
                  <a:srgbClr val="FF66FF"/>
                </a:solidFill>
                <a:latin typeface="华文新魏"/>
                <a:cs typeface="华文新魏"/>
              </a:rPr>
              <a:t>take3</a:t>
            </a:r>
            <a:r>
              <a:rPr lang="en-US" altLang="zh-CN" sz="1900" dirty="0">
                <a:latin typeface="华文新魏"/>
                <a:cs typeface="华文新魏"/>
              </a:rPr>
              <a:t>;</a:t>
            </a:r>
            <a:endParaRPr lang="zh-CN" altLang="zh-CN" sz="1900" dirty="0">
              <a:latin typeface="华文新魏"/>
              <a:cs typeface="华文新魏"/>
            </a:endParaRPr>
          </a:p>
          <a:p>
            <a:pPr marL="0" indent="0">
              <a:buNone/>
            </a:pPr>
            <a:r>
              <a:rPr lang="zh-CN" altLang="en-US" sz="1900" dirty="0">
                <a:latin typeface="华文新魏"/>
                <a:cs typeface="华文新魏"/>
              </a:rPr>
              <a:t>  </a:t>
            </a:r>
            <a:r>
              <a:rPr lang="en-US" altLang="zh-CN" sz="1900" dirty="0">
                <a:latin typeface="华文新魏"/>
                <a:cs typeface="华文新魏"/>
              </a:rPr>
              <a:t>USE enter,</a:t>
            </a:r>
            <a:r>
              <a:rPr lang="zh-CN" altLang="en-US" sz="1900" dirty="0">
                <a:latin typeface="华文新魏"/>
                <a:cs typeface="华文新魏"/>
              </a:rPr>
              <a:t> </a:t>
            </a:r>
            <a:r>
              <a:rPr lang="en-US" altLang="zh-CN" sz="1900" dirty="0">
                <a:latin typeface="华文新魏"/>
                <a:cs typeface="华文新魏"/>
              </a:rPr>
              <a:t>wait,</a:t>
            </a:r>
            <a:r>
              <a:rPr lang="zh-CN" altLang="en-US" sz="1900" dirty="0">
                <a:latin typeface="华文新魏"/>
                <a:cs typeface="华文新魏"/>
              </a:rPr>
              <a:t> </a:t>
            </a:r>
            <a:r>
              <a:rPr lang="en-US" altLang="zh-CN" sz="1900" dirty="0">
                <a:latin typeface="华文新魏"/>
                <a:cs typeface="华文新魏"/>
              </a:rPr>
              <a:t>signal,</a:t>
            </a:r>
            <a:r>
              <a:rPr lang="zh-CN" altLang="en-US" sz="1900" dirty="0">
                <a:latin typeface="华文新魏"/>
                <a:cs typeface="华文新魏"/>
              </a:rPr>
              <a:t> </a:t>
            </a:r>
            <a:r>
              <a:rPr lang="en-US" altLang="zh-CN" sz="1900" dirty="0">
                <a:latin typeface="华文新魏"/>
                <a:cs typeface="华文新魏"/>
              </a:rPr>
              <a:t>leave;</a:t>
            </a:r>
            <a:endParaRPr lang="zh-CN" altLang="zh-CN" sz="1900" dirty="0">
              <a:latin typeface="华文新魏"/>
              <a:cs typeface="华文新魏"/>
            </a:endParaRPr>
          </a:p>
          <a:p>
            <a:pPr marL="0" indent="0">
              <a:buNone/>
            </a:pPr>
            <a:r>
              <a:rPr lang="en-US" altLang="zh-CN" sz="1900" dirty="0">
                <a:latin typeface="华文新魏"/>
                <a:cs typeface="华文新魏"/>
              </a:rPr>
              <a:t>procedure </a:t>
            </a:r>
            <a:r>
              <a:rPr lang="en-US" altLang="zh-CN" sz="1900" dirty="0">
                <a:solidFill>
                  <a:srgbClr val="FF0000"/>
                </a:solidFill>
                <a:latin typeface="华文新魏"/>
                <a:cs typeface="华文新魏"/>
              </a:rPr>
              <a:t>give</a:t>
            </a:r>
            <a:r>
              <a:rPr lang="en-US" altLang="zh-CN" sz="1900" dirty="0">
                <a:solidFill>
                  <a:schemeClr val="tx2"/>
                </a:solidFill>
                <a:latin typeface="华文新魏"/>
                <a:cs typeface="华文新魏"/>
              </a:rPr>
              <a:t>( ) </a:t>
            </a:r>
            <a:r>
              <a:rPr lang="en-US" altLang="zh-CN" sz="1900" dirty="0">
                <a:latin typeface="华文新魏"/>
                <a:cs typeface="华文新魏"/>
              </a:rPr>
              <a:t>{</a:t>
            </a:r>
            <a:endParaRPr lang="zh-CN" altLang="zh-CN" sz="1900" dirty="0">
              <a:latin typeface="华文新魏"/>
              <a:cs typeface="华文新魏"/>
            </a:endParaRPr>
          </a:p>
          <a:p>
            <a:pPr marL="0" indent="0">
              <a:buNone/>
            </a:pPr>
            <a:r>
              <a:rPr lang="en-US" altLang="zh-CN" sz="1900" dirty="0">
                <a:latin typeface="华文新魏"/>
                <a:cs typeface="华文新魏"/>
              </a:rPr>
              <a:t>   enter(IM);</a:t>
            </a:r>
            <a:endParaRPr lang="zh-CN" altLang="zh-CN" sz="1900" dirty="0">
              <a:latin typeface="华文新魏"/>
              <a:cs typeface="华文新魏"/>
            </a:endParaRPr>
          </a:p>
          <a:p>
            <a:pPr marL="0" indent="0">
              <a:buNone/>
            </a:pPr>
            <a:r>
              <a:rPr lang="en-US" altLang="zh-CN" sz="1900" dirty="0">
                <a:latin typeface="华文新魏"/>
                <a:cs typeface="华文新魏"/>
              </a:rPr>
              <a:t>   /*</a:t>
            </a:r>
            <a:r>
              <a:rPr lang="zh-CN" altLang="zh-CN" sz="1900" dirty="0">
                <a:latin typeface="华文新魏"/>
                <a:cs typeface="华文新魏"/>
              </a:rPr>
              <a:t>准备香烟原料</a:t>
            </a:r>
            <a:r>
              <a:rPr lang="en-US" altLang="zh-CN" sz="1900" dirty="0">
                <a:latin typeface="华文新魏"/>
                <a:cs typeface="华文新魏"/>
              </a:rPr>
              <a:t>*/;</a:t>
            </a:r>
            <a:endParaRPr lang="zh-CN" altLang="zh-CN" sz="1900" dirty="0">
              <a:latin typeface="华文新魏"/>
              <a:cs typeface="华文新魏"/>
            </a:endParaRPr>
          </a:p>
          <a:p>
            <a:pPr marL="0" indent="0">
              <a:buNone/>
            </a:pPr>
            <a:r>
              <a:rPr lang="en-US" altLang="zh-CN" sz="1900" dirty="0">
                <a:latin typeface="华文新魏"/>
                <a:cs typeface="华文新魏"/>
              </a:rPr>
              <a:t>   if (/*</a:t>
            </a:r>
            <a:r>
              <a:rPr lang="zh-CN" altLang="zh-CN" sz="1900" dirty="0">
                <a:latin typeface="华文新魏"/>
                <a:cs typeface="华文新魏"/>
              </a:rPr>
              <a:t>桌上有香烟原料</a:t>
            </a:r>
            <a:r>
              <a:rPr lang="en-US" altLang="zh-CN" sz="1900" dirty="0">
                <a:latin typeface="华文新魏"/>
                <a:cs typeface="华文新魏"/>
              </a:rPr>
              <a:t>*/)  wait(</a:t>
            </a:r>
            <a:r>
              <a:rPr lang="en-US" altLang="zh-CN" sz="1900" dirty="0">
                <a:solidFill>
                  <a:srgbClr val="FF0000"/>
                </a:solidFill>
                <a:latin typeface="华文新魏"/>
                <a:cs typeface="华文新魏"/>
              </a:rPr>
              <a:t>S</a:t>
            </a:r>
            <a:r>
              <a:rPr lang="en-US" altLang="zh-CN" sz="1900" dirty="0">
                <a:latin typeface="华文新魏"/>
                <a:cs typeface="华文新魏"/>
              </a:rPr>
              <a:t>,</a:t>
            </a:r>
            <a:r>
              <a:rPr lang="zh-CN" altLang="en-US" sz="1900" dirty="0">
                <a:latin typeface="华文新魏"/>
                <a:cs typeface="华文新魏"/>
              </a:rPr>
              <a:t> </a:t>
            </a:r>
            <a:r>
              <a:rPr lang="en-US" altLang="zh-CN" sz="1900" dirty="0" err="1">
                <a:solidFill>
                  <a:srgbClr val="FF0000"/>
                </a:solidFill>
                <a:latin typeface="华文新魏"/>
                <a:cs typeface="华文新魏"/>
              </a:rPr>
              <a:t>S_count</a:t>
            </a:r>
            <a:r>
              <a:rPr lang="en-US" altLang="zh-CN" sz="1900" dirty="0">
                <a:latin typeface="华文新魏"/>
                <a:cs typeface="华文新魏"/>
              </a:rPr>
              <a:t>,</a:t>
            </a:r>
            <a:r>
              <a:rPr lang="zh-CN" altLang="en-US" sz="1900" dirty="0">
                <a:latin typeface="华文新魏"/>
                <a:cs typeface="华文新魏"/>
              </a:rPr>
              <a:t> </a:t>
            </a:r>
            <a:r>
              <a:rPr lang="en-US" altLang="zh-CN" sz="1900" dirty="0">
                <a:latin typeface="华文新魏"/>
                <a:cs typeface="华文新魏"/>
              </a:rPr>
              <a:t>IM);</a:t>
            </a:r>
            <a:endParaRPr lang="zh-CN" altLang="zh-CN" sz="1900" dirty="0">
              <a:latin typeface="华文新魏"/>
              <a:cs typeface="华文新魏"/>
            </a:endParaRPr>
          </a:p>
          <a:p>
            <a:pPr marL="0" indent="0">
              <a:buNone/>
            </a:pPr>
            <a:r>
              <a:rPr lang="en-US" altLang="zh-CN" sz="1900" dirty="0">
                <a:latin typeface="华文新魏"/>
                <a:cs typeface="华文新魏"/>
              </a:rPr>
              <a:t>   /*</a:t>
            </a:r>
            <a:r>
              <a:rPr lang="zh-CN" altLang="zh-CN" sz="1900" dirty="0">
                <a:latin typeface="华文新魏"/>
                <a:cs typeface="华文新魏"/>
              </a:rPr>
              <a:t>把准备的香烟原料放桌上</a:t>
            </a:r>
            <a:r>
              <a:rPr lang="en-US" altLang="zh-CN" sz="1900" dirty="0">
                <a:latin typeface="华文新魏"/>
                <a:cs typeface="华文新魏"/>
              </a:rPr>
              <a:t>;</a:t>
            </a:r>
            <a:r>
              <a:rPr lang="zh-CN" altLang="zh-CN" sz="1900" dirty="0">
                <a:latin typeface="华文新魏"/>
                <a:cs typeface="华文新魏"/>
              </a:rPr>
              <a:t>置对应</a:t>
            </a:r>
            <a:r>
              <a:rPr lang="en-US" altLang="zh-CN" sz="1900" dirty="0">
                <a:latin typeface="华文新魏"/>
                <a:cs typeface="华文新魏"/>
              </a:rPr>
              <a:t>flag</a:t>
            </a:r>
            <a:r>
              <a:rPr lang="zh-CN" altLang="zh-CN" sz="1900" dirty="0">
                <a:latin typeface="华文新魏"/>
                <a:cs typeface="华文新魏"/>
              </a:rPr>
              <a:t>为</a:t>
            </a:r>
            <a:r>
              <a:rPr lang="en-US" altLang="zh-CN" sz="1900" dirty="0">
                <a:latin typeface="华文新魏"/>
                <a:cs typeface="华文新魏"/>
              </a:rPr>
              <a:t>true*/;</a:t>
            </a:r>
            <a:endParaRPr lang="zh-CN" altLang="zh-CN" sz="1900" dirty="0">
              <a:latin typeface="华文新魏"/>
              <a:cs typeface="华文新魏"/>
            </a:endParaRPr>
          </a:p>
          <a:p>
            <a:pPr marL="0" indent="0">
              <a:buNone/>
            </a:pPr>
            <a:r>
              <a:rPr lang="en-US" altLang="zh-CN" sz="1900" dirty="0">
                <a:latin typeface="华文新魏"/>
                <a:cs typeface="华文新魏"/>
              </a:rPr>
              <a:t>   if(flag2&amp;&amp;flag3)  signal(</a:t>
            </a:r>
            <a:r>
              <a:rPr lang="en-US" altLang="zh-CN" sz="1900" dirty="0">
                <a:solidFill>
                  <a:srgbClr val="800000"/>
                </a:solidFill>
                <a:latin typeface="华文新魏"/>
                <a:cs typeface="华文新魏"/>
              </a:rPr>
              <a:t>S1,</a:t>
            </a:r>
            <a:r>
              <a:rPr lang="zh-CN" altLang="en-US" sz="1900" dirty="0">
                <a:latin typeface="华文新魏"/>
                <a:cs typeface="华文新魏"/>
              </a:rPr>
              <a:t> </a:t>
            </a:r>
            <a:r>
              <a:rPr lang="en-US" altLang="zh-CN" sz="1900" dirty="0">
                <a:solidFill>
                  <a:srgbClr val="800000"/>
                </a:solidFill>
                <a:latin typeface="华文新魏"/>
                <a:cs typeface="华文新魏"/>
              </a:rPr>
              <a:t>S1_count</a:t>
            </a:r>
            <a:r>
              <a:rPr lang="en-US" altLang="zh-CN" sz="1900" dirty="0">
                <a:latin typeface="华文新魏"/>
                <a:cs typeface="华文新魏"/>
              </a:rPr>
              <a:t>,</a:t>
            </a:r>
            <a:r>
              <a:rPr lang="zh-CN" altLang="en-US" sz="1900" dirty="0">
                <a:latin typeface="华文新魏"/>
                <a:cs typeface="华文新魏"/>
              </a:rPr>
              <a:t> </a:t>
            </a:r>
            <a:r>
              <a:rPr lang="en-US" altLang="zh-CN" sz="1900" dirty="0">
                <a:latin typeface="华文新魏"/>
                <a:cs typeface="华文新魏"/>
              </a:rPr>
              <a:t>IM);</a:t>
            </a:r>
            <a:endParaRPr lang="zh-CN" altLang="zh-CN" sz="1900" dirty="0">
              <a:latin typeface="华文新魏"/>
              <a:cs typeface="华文新魏"/>
            </a:endParaRPr>
          </a:p>
          <a:p>
            <a:pPr marL="0" indent="0">
              <a:buNone/>
            </a:pPr>
            <a:r>
              <a:rPr lang="en-US" altLang="zh-CN" sz="1900" dirty="0">
                <a:latin typeface="华文新魏"/>
                <a:cs typeface="华文新魏"/>
              </a:rPr>
              <a:t>   else if(flag1&amp;&amp;flag3)  signal(</a:t>
            </a:r>
            <a:r>
              <a:rPr lang="en-US" altLang="zh-CN" sz="1900" dirty="0">
                <a:solidFill>
                  <a:srgbClr val="008000"/>
                </a:solidFill>
                <a:latin typeface="华文新魏"/>
                <a:cs typeface="华文新魏"/>
              </a:rPr>
              <a:t>S2</a:t>
            </a:r>
            <a:r>
              <a:rPr lang="en-US" altLang="zh-CN" sz="1900" dirty="0">
                <a:latin typeface="华文新魏"/>
                <a:cs typeface="华文新魏"/>
              </a:rPr>
              <a:t>,</a:t>
            </a:r>
            <a:r>
              <a:rPr lang="zh-CN" altLang="en-US" sz="1900" dirty="0">
                <a:latin typeface="华文新魏"/>
                <a:cs typeface="华文新魏"/>
              </a:rPr>
              <a:t> </a:t>
            </a:r>
            <a:r>
              <a:rPr lang="en-US" altLang="zh-CN" sz="1900" dirty="0">
                <a:solidFill>
                  <a:srgbClr val="008000"/>
                </a:solidFill>
                <a:latin typeface="华文新魏"/>
                <a:cs typeface="华文新魏"/>
              </a:rPr>
              <a:t>S2_count</a:t>
            </a:r>
            <a:r>
              <a:rPr lang="en-US" altLang="zh-CN" sz="1900" dirty="0">
                <a:latin typeface="华文新魏"/>
                <a:cs typeface="华文新魏"/>
              </a:rPr>
              <a:t>,</a:t>
            </a:r>
            <a:r>
              <a:rPr lang="zh-Hans" altLang="en-US" sz="1900" dirty="0">
                <a:latin typeface="华文新魏"/>
                <a:cs typeface="华文新魏"/>
              </a:rPr>
              <a:t> </a:t>
            </a:r>
            <a:r>
              <a:rPr lang="en-US" altLang="zh-CN" sz="1900" dirty="0">
                <a:latin typeface="华文新魏"/>
                <a:cs typeface="华文新魏"/>
              </a:rPr>
              <a:t>IM);</a:t>
            </a:r>
            <a:endParaRPr lang="zh-CN" altLang="zh-CN" sz="1900" dirty="0">
              <a:latin typeface="华文新魏"/>
              <a:cs typeface="华文新魏"/>
            </a:endParaRPr>
          </a:p>
          <a:p>
            <a:pPr marL="0" indent="0">
              <a:buNone/>
            </a:pPr>
            <a:r>
              <a:rPr lang="en-US" altLang="zh-CN" sz="1900" dirty="0">
                <a:latin typeface="华文新魏"/>
                <a:cs typeface="华文新魏"/>
              </a:rPr>
              <a:t>   else  signal(</a:t>
            </a:r>
            <a:r>
              <a:rPr lang="en-US" altLang="zh-CN" sz="1900" dirty="0">
                <a:solidFill>
                  <a:srgbClr val="FF66FF"/>
                </a:solidFill>
                <a:latin typeface="华文新魏"/>
                <a:cs typeface="华文新魏"/>
              </a:rPr>
              <a:t>S3</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S3_count</a:t>
            </a:r>
            <a:r>
              <a:rPr lang="en-US" altLang="zh-CN" sz="1900" dirty="0">
                <a:latin typeface="华文新魏"/>
                <a:cs typeface="华文新魏"/>
              </a:rPr>
              <a:t>,</a:t>
            </a:r>
            <a:r>
              <a:rPr lang="zh-Hans" altLang="en-US" sz="1900" dirty="0">
                <a:latin typeface="华文新魏"/>
                <a:cs typeface="华文新魏"/>
              </a:rPr>
              <a:t> </a:t>
            </a:r>
            <a:r>
              <a:rPr lang="en-US" altLang="zh-CN" sz="1900" dirty="0">
                <a:solidFill>
                  <a:srgbClr val="FF66FF"/>
                </a:solidFill>
                <a:latin typeface="华文新魏"/>
                <a:cs typeface="华文新魏"/>
              </a:rPr>
              <a:t>IM</a:t>
            </a:r>
            <a:r>
              <a:rPr lang="en-US" altLang="zh-CN" sz="1900" dirty="0">
                <a:latin typeface="华文新魏"/>
                <a:cs typeface="华文新魏"/>
              </a:rPr>
              <a:t>);</a:t>
            </a:r>
            <a:endParaRPr lang="zh-CN" altLang="zh-CN" sz="1900" dirty="0">
              <a:latin typeface="华文新魏"/>
              <a:cs typeface="华文新魏"/>
            </a:endParaRPr>
          </a:p>
          <a:p>
            <a:pPr marL="0" indent="0">
              <a:buNone/>
            </a:pPr>
            <a:r>
              <a:rPr lang="en-US" altLang="zh-CN" sz="1900" dirty="0">
                <a:latin typeface="华文新魏"/>
                <a:cs typeface="华文新魏"/>
              </a:rPr>
              <a:t>   leave(IM);</a:t>
            </a:r>
            <a:endParaRPr lang="zh-CN" altLang="zh-CN" sz="1900" dirty="0">
              <a:latin typeface="华文新魏"/>
              <a:cs typeface="华文新魏"/>
            </a:endParaRPr>
          </a:p>
          <a:p>
            <a:pPr marL="0" indent="0">
              <a:buNone/>
            </a:pPr>
            <a:r>
              <a:rPr lang="en-US" altLang="zh-CN" sz="1900" dirty="0">
                <a:latin typeface="华文新魏"/>
                <a:cs typeface="华文新魏"/>
              </a:rPr>
              <a:t>}</a:t>
            </a: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zh-CN" altLang="en-US" dirty="0"/>
              <a:t>管程实现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120</a:t>
            </a:fld>
            <a:endParaRPr lang="en-US" altLang="zh-CN" dirty="0"/>
          </a:p>
        </p:txBody>
      </p:sp>
    </p:spTree>
    <p:extLst>
      <p:ext uri="{BB962C8B-B14F-4D97-AF65-F5344CB8AC3E}">
        <p14:creationId xmlns:p14="http://schemas.microsoft.com/office/powerpoint/2010/main" val="1071673181"/>
      </p:ext>
    </p:extLst>
  </p:cSld>
  <p:clrMapOvr>
    <a:masterClrMapping/>
  </p:clrMapOvr>
  <p:transition spd="slow">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79512" y="1268760"/>
            <a:ext cx="5040560" cy="5112568"/>
          </a:xfrm>
        </p:spPr>
        <p:txBody>
          <a:bodyPr/>
          <a:lstStyle/>
          <a:p>
            <a:pPr marL="0" indent="0">
              <a:buNone/>
            </a:pPr>
            <a:r>
              <a:rPr lang="en-US" altLang="zh-CN" sz="2000" dirty="0">
                <a:latin typeface="华文新魏"/>
                <a:cs typeface="华文新魏"/>
              </a:rPr>
              <a:t>procedure </a:t>
            </a:r>
            <a:r>
              <a:rPr lang="en-US" altLang="zh-CN" sz="2000" dirty="0">
                <a:solidFill>
                  <a:srgbClr val="800000"/>
                </a:solidFill>
                <a:latin typeface="华文新魏"/>
                <a:cs typeface="华文新魏"/>
              </a:rPr>
              <a:t>take1(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enter(IM):</a:t>
            </a:r>
            <a:endParaRPr lang="zh-CN" altLang="zh-CN" sz="2000" dirty="0">
              <a:latin typeface="华文新魏"/>
              <a:cs typeface="华文新魏"/>
            </a:endParaRPr>
          </a:p>
          <a:p>
            <a:pPr marL="0" indent="0">
              <a:buNone/>
            </a:pPr>
            <a:r>
              <a:rPr lang="en-US" altLang="zh-CN" sz="2000" dirty="0">
                <a:latin typeface="华文新魏"/>
                <a:cs typeface="华文新魏"/>
              </a:rPr>
              <a:t>   if(/*</a:t>
            </a:r>
            <a:r>
              <a:rPr lang="zh-CN" altLang="zh-CN" sz="2000" dirty="0">
                <a:latin typeface="华文新魏"/>
                <a:cs typeface="华文新魏"/>
              </a:rPr>
              <a:t>桌上没有香烟原料</a:t>
            </a:r>
            <a:r>
              <a:rPr lang="en-US" altLang="zh-CN" sz="2000" dirty="0">
                <a:latin typeface="华文新魏"/>
                <a:cs typeface="华文新魏"/>
              </a:rPr>
              <a:t>*/)  </a:t>
            </a:r>
          </a:p>
          <a:p>
            <a:pPr marL="0" indent="0">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wait(</a:t>
            </a:r>
            <a:r>
              <a:rPr lang="en-US" altLang="zh-CN" sz="2000" dirty="0">
                <a:solidFill>
                  <a:srgbClr val="800000"/>
                </a:solidFill>
                <a:latin typeface="华文新魏"/>
                <a:cs typeface="华文新魏"/>
              </a:rPr>
              <a:t>S1</a:t>
            </a:r>
            <a:r>
              <a:rPr lang="en-US" altLang="zh-CN" sz="2000" dirty="0">
                <a:latin typeface="华文新魏"/>
                <a:cs typeface="华文新魏"/>
              </a:rPr>
              <a:t>,</a:t>
            </a:r>
            <a:r>
              <a:rPr lang="zh-Hans" altLang="en-US" sz="2000" dirty="0">
                <a:latin typeface="华文新魏"/>
                <a:cs typeface="华文新魏"/>
              </a:rPr>
              <a:t> </a:t>
            </a:r>
            <a:r>
              <a:rPr lang="en-US" altLang="zh-CN" sz="2000" dirty="0">
                <a:solidFill>
                  <a:srgbClr val="800000"/>
                </a:solidFill>
                <a:latin typeface="华文新魏"/>
                <a:cs typeface="华文新魏"/>
              </a:rPr>
              <a:t>S1_count</a:t>
            </a:r>
            <a:r>
              <a:rPr lang="en-US" altLang="zh-CN" sz="2000" dirty="0">
                <a:latin typeface="华文新魏"/>
                <a:cs typeface="华文新魏"/>
              </a:rPr>
              <a:t>,</a:t>
            </a:r>
            <a:r>
              <a:rPr lang="zh-Hans" altLang="en-US" sz="2000" dirty="0">
                <a:latin typeface="华文新魏"/>
                <a:cs typeface="华文新魏"/>
              </a:rPr>
              <a:t> </a:t>
            </a:r>
            <a:r>
              <a:rPr lang="en-US" altLang="zh-CN" sz="2000" dirty="0">
                <a:latin typeface="华文新魏"/>
                <a:cs typeface="华文新魏"/>
              </a:rPr>
              <a:t>IM); </a:t>
            </a:r>
            <a:endParaRPr lang="zh-CN" altLang="zh-CN" sz="2000" dirty="0">
              <a:latin typeface="华文新魏"/>
              <a:cs typeface="华文新魏"/>
            </a:endParaRPr>
          </a:p>
          <a:p>
            <a:pPr marL="0" indent="0">
              <a:buNone/>
            </a:pPr>
            <a:r>
              <a:rPr lang="en-US" altLang="zh-CN" sz="2000" dirty="0">
                <a:latin typeface="华文新魏"/>
                <a:cs typeface="华文新魏"/>
              </a:rPr>
              <a:t>   else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置对应</a:t>
            </a:r>
            <a:r>
              <a:rPr lang="en-US" altLang="zh-CN" sz="2000" dirty="0">
                <a:latin typeface="华文新魏"/>
                <a:cs typeface="华文新魏"/>
              </a:rPr>
              <a:t>flag</a:t>
            </a:r>
            <a:r>
              <a:rPr lang="zh-CN" altLang="zh-CN" sz="2000" dirty="0">
                <a:latin typeface="华文新魏"/>
                <a:cs typeface="华文新魏"/>
              </a:rPr>
              <a:t>为</a:t>
            </a:r>
            <a:r>
              <a:rPr lang="en-US" altLang="zh-CN" sz="2000" dirty="0">
                <a:latin typeface="华文新魏"/>
                <a:cs typeface="华文新魏"/>
              </a:rPr>
              <a:t>false*/;</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signal(</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err="1">
                <a:solidFill>
                  <a:srgbClr val="FF0000"/>
                </a:solidFill>
                <a:latin typeface="华文新魏"/>
                <a:cs typeface="华文新魏"/>
              </a:rPr>
              <a:t>S_count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a:t>
            </a:r>
            <a:endParaRPr lang="zh-CN" altLang="zh-CN" sz="2000" dirty="0">
              <a:latin typeface="华文新魏"/>
              <a:cs typeface="华文新魏"/>
            </a:endParaRPr>
          </a:p>
          <a:p>
            <a:pPr marL="0" indent="0">
              <a:buNone/>
            </a:pPr>
            <a:r>
              <a:rPr lang="en-US" altLang="zh-CN" sz="2000" dirty="0">
                <a:latin typeface="华文新魏"/>
                <a:cs typeface="华文新魏"/>
              </a:rPr>
              <a:t>   leave(IM);</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procedure </a:t>
            </a:r>
            <a:r>
              <a:rPr lang="en-US" altLang="zh-CN" sz="2000" dirty="0">
                <a:solidFill>
                  <a:srgbClr val="008000"/>
                </a:solidFill>
                <a:latin typeface="华文新魏"/>
                <a:cs typeface="华文新魏"/>
              </a:rPr>
              <a:t>take2 (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enter(IM):</a:t>
            </a:r>
            <a:endParaRPr lang="zh-CN" altLang="zh-CN" sz="2000" dirty="0">
              <a:latin typeface="华文新魏"/>
              <a:cs typeface="华文新魏"/>
            </a:endParaRPr>
          </a:p>
          <a:p>
            <a:pPr marL="0" indent="0">
              <a:buNone/>
            </a:pPr>
            <a:r>
              <a:rPr lang="en-US" altLang="zh-CN" sz="2000" dirty="0">
                <a:latin typeface="华文新魏"/>
                <a:cs typeface="华文新魏"/>
              </a:rPr>
              <a:t>   if(/*</a:t>
            </a:r>
            <a:r>
              <a:rPr lang="zh-CN" altLang="zh-CN" sz="2000" dirty="0">
                <a:latin typeface="华文新魏"/>
                <a:cs typeface="华文新魏"/>
              </a:rPr>
              <a:t>桌上没有香烟原料</a:t>
            </a:r>
            <a:r>
              <a:rPr lang="en-US" altLang="zh-CN" sz="2000" dirty="0">
                <a:latin typeface="华文新魏"/>
                <a:cs typeface="华文新魏"/>
              </a:rPr>
              <a:t>*/)  </a:t>
            </a:r>
          </a:p>
          <a:p>
            <a:pPr marL="0" indent="0">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wait(</a:t>
            </a:r>
            <a:r>
              <a:rPr lang="en-US" altLang="zh-CN" sz="2000" dirty="0">
                <a:solidFill>
                  <a:srgbClr val="008000"/>
                </a:solidFill>
                <a:latin typeface="华文新魏"/>
                <a:cs typeface="华文新魏"/>
              </a:rPr>
              <a:t>S2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S2_count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 </a:t>
            </a:r>
            <a:endParaRPr lang="zh-CN" altLang="zh-CN" sz="2000" dirty="0">
              <a:latin typeface="华文新魏"/>
              <a:cs typeface="华文新魏"/>
            </a:endParaRPr>
          </a:p>
          <a:p>
            <a:pPr marL="0" indent="0">
              <a:buNone/>
            </a:pPr>
            <a:r>
              <a:rPr lang="en-US" altLang="zh-CN" sz="2000" dirty="0">
                <a:latin typeface="华文新魏"/>
                <a:cs typeface="华文新魏"/>
              </a:rPr>
              <a:t>   else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置对应</a:t>
            </a:r>
            <a:r>
              <a:rPr lang="en-US" altLang="zh-CN" sz="2000" dirty="0">
                <a:latin typeface="华文新魏"/>
                <a:cs typeface="华文新魏"/>
              </a:rPr>
              <a:t>flag</a:t>
            </a:r>
            <a:r>
              <a:rPr lang="zh-CN" altLang="zh-CN" sz="2000" dirty="0">
                <a:latin typeface="华文新魏"/>
                <a:cs typeface="华文新魏"/>
              </a:rPr>
              <a:t>为</a:t>
            </a:r>
            <a:r>
              <a:rPr lang="en-US" altLang="zh-CN" sz="2000" dirty="0">
                <a:latin typeface="华文新魏"/>
                <a:cs typeface="华文新魏"/>
              </a:rPr>
              <a:t>false*/;</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signal(</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err="1">
                <a:solidFill>
                  <a:srgbClr val="FF0000"/>
                </a:solidFill>
                <a:latin typeface="华文新魏"/>
                <a:cs typeface="华文新魏"/>
              </a:rPr>
              <a:t>S_count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a:t>
            </a:r>
            <a:endParaRPr lang="zh-CN" altLang="zh-CN" sz="2000" dirty="0">
              <a:latin typeface="华文新魏"/>
              <a:cs typeface="华文新魏"/>
            </a:endParaRPr>
          </a:p>
          <a:p>
            <a:pPr marL="0" indent="0">
              <a:buNone/>
            </a:pPr>
            <a:r>
              <a:rPr lang="en-US" altLang="zh-CN" sz="2000" dirty="0">
                <a:latin typeface="华文新魏"/>
                <a:cs typeface="华文新魏"/>
              </a:rPr>
              <a:t>   leave(IM);</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en-US" altLang="zh-CN" sz="19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zh-CN" altLang="en-US" dirty="0"/>
              <a:t>管程实现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121</a:t>
            </a:fld>
            <a:endParaRPr lang="en-US" altLang="zh-CN" dirty="0"/>
          </a:p>
        </p:txBody>
      </p:sp>
      <p:sp>
        <p:nvSpPr>
          <p:cNvPr id="6" name="Rectangle 3"/>
          <p:cNvSpPr txBox="1">
            <a:spLocks noChangeArrowheads="1"/>
          </p:cNvSpPr>
          <p:nvPr/>
        </p:nvSpPr>
        <p:spPr bwMode="auto">
          <a:xfrm>
            <a:off x="4211960" y="1196752"/>
            <a:ext cx="4608512"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2000" dirty="0">
                <a:latin typeface="华文新魏"/>
                <a:cs typeface="华文新魏"/>
              </a:rPr>
              <a:t>procedure </a:t>
            </a:r>
            <a:r>
              <a:rPr lang="en-US" altLang="zh-CN" sz="2000" dirty="0">
                <a:solidFill>
                  <a:srgbClr val="FF66FF"/>
                </a:solidFill>
                <a:latin typeface="华文新魏"/>
                <a:cs typeface="华文新魏"/>
              </a:rPr>
              <a:t>take3 ( )</a:t>
            </a:r>
            <a:r>
              <a:rPr lang="en-US" altLang="zh-CN" sz="2000" dirty="0">
                <a:solidFill>
                  <a:srgbClr val="0000FF"/>
                </a:solidFill>
                <a:latin typeface="华文新魏"/>
                <a:cs typeface="华文新魏"/>
              </a:rPr>
              <a:t> </a:t>
            </a:r>
            <a:r>
              <a:rPr lang="en-US" altLang="zh-CN" sz="2000" dirty="0">
                <a:latin typeface="华文新魏"/>
                <a:cs typeface="华文新魏"/>
              </a:rPr>
              <a:t>{</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enter(IM):</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if (/*</a:t>
            </a:r>
            <a:r>
              <a:rPr lang="zh-CN" altLang="zh-CN" sz="2000" dirty="0">
                <a:latin typeface="华文新魏"/>
                <a:cs typeface="华文新魏"/>
              </a:rPr>
              <a:t>桌上没有香烟原料</a:t>
            </a:r>
            <a:r>
              <a:rPr lang="en-US" altLang="zh-CN" sz="2000" dirty="0">
                <a:latin typeface="华文新魏"/>
                <a:cs typeface="华文新魏"/>
              </a:rPr>
              <a:t>*/)  </a:t>
            </a:r>
          </a:p>
          <a:p>
            <a:pPr marL="0" indent="0">
              <a:buFont typeface="Wingdings" pitchFamily="2" charset="2"/>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wait(</a:t>
            </a:r>
            <a:r>
              <a:rPr lang="en-US" altLang="zh-CN" sz="2000" dirty="0">
                <a:solidFill>
                  <a:srgbClr val="FF66FF"/>
                </a:solidFill>
                <a:latin typeface="华文新魏"/>
                <a:cs typeface="华文新魏"/>
              </a:rPr>
              <a:t>S</a:t>
            </a:r>
            <a:r>
              <a:rPr lang="en-US" altLang="zh-CN" sz="2000" dirty="0">
                <a:latin typeface="华文新魏"/>
                <a:cs typeface="华文新魏"/>
              </a:rPr>
              <a:t>3,</a:t>
            </a:r>
            <a:r>
              <a:rPr lang="zh-CN" altLang="en-US" sz="2000" dirty="0">
                <a:latin typeface="华文新魏"/>
                <a:cs typeface="华文新魏"/>
              </a:rPr>
              <a:t> </a:t>
            </a:r>
            <a:r>
              <a:rPr lang="en-US" altLang="zh-CN" sz="2000" dirty="0">
                <a:solidFill>
                  <a:srgbClr val="FF66FF"/>
                </a:solidFill>
                <a:latin typeface="华文新魏"/>
                <a:cs typeface="华文新魏"/>
              </a:rPr>
              <a:t>S3_count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 </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else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置对应</a:t>
            </a:r>
            <a:r>
              <a:rPr lang="en-US" altLang="zh-CN" sz="2000" dirty="0">
                <a:latin typeface="华文新魏"/>
                <a:cs typeface="华文新魏"/>
              </a:rPr>
              <a:t>flag</a:t>
            </a:r>
            <a:r>
              <a:rPr lang="zh-CN" altLang="zh-CN" sz="2000" dirty="0">
                <a:latin typeface="华文新魏"/>
                <a:cs typeface="华文新魏"/>
              </a:rPr>
              <a:t>为</a:t>
            </a:r>
            <a:r>
              <a:rPr lang="en-US" altLang="zh-CN" sz="2000" dirty="0">
                <a:latin typeface="华文新魏"/>
                <a:cs typeface="华文新魏"/>
              </a:rPr>
              <a:t>false*/;</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signal(</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err="1">
                <a:solidFill>
                  <a:srgbClr val="FF0000"/>
                </a:solidFill>
                <a:latin typeface="华文新魏"/>
                <a:cs typeface="华文新魏"/>
              </a:rPr>
              <a:t>S_count</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IM);</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   leave(IM);</a:t>
            </a:r>
            <a:endParaRPr lang="zh-CN" altLang="zh-CN" sz="2000" dirty="0">
              <a:latin typeface="华文新魏"/>
              <a:cs typeface="华文新魏"/>
            </a:endParaRPr>
          </a:p>
          <a:p>
            <a:pPr marL="0" indent="0">
              <a:buFont typeface="Wingdings" pitchFamily="2" charset="2"/>
              <a:buNone/>
            </a:pPr>
            <a:r>
              <a:rPr lang="en-US" altLang="zh-CN" sz="2000" dirty="0">
                <a:latin typeface="华文新魏"/>
                <a:cs typeface="华文新魏"/>
              </a:rPr>
              <a:t>}</a:t>
            </a:r>
            <a:endParaRPr lang="zh-CN" altLang="zh-CN" sz="2000" dirty="0">
              <a:latin typeface="华文新魏"/>
              <a:cs typeface="华文新魏"/>
            </a:endParaRPr>
          </a:p>
          <a:p>
            <a:pPr marL="0" indent="0">
              <a:buFont typeface="Wingdings" pitchFamily="2" charset="2"/>
              <a:buNone/>
            </a:pPr>
            <a:endParaRPr lang="zh-CN" altLang="zh-CN" sz="1900" dirty="0">
              <a:latin typeface="华文新魏"/>
              <a:cs typeface="华文新魏"/>
            </a:endParaRPr>
          </a:p>
          <a:p>
            <a:pPr marL="0" indent="0" eaLnBrk="1" hangingPunct="1">
              <a:buFont typeface="Wingdings" pitchFamily="2" charset="2"/>
              <a:buNone/>
            </a:pPr>
            <a:endParaRPr lang="en-US" altLang="zh-CN" sz="1900" dirty="0">
              <a:latin typeface="华文新魏"/>
              <a:cs typeface="华文新魏"/>
            </a:endParaRPr>
          </a:p>
        </p:txBody>
      </p:sp>
    </p:spTree>
    <p:extLst>
      <p:ext uri="{BB962C8B-B14F-4D97-AF65-F5344CB8AC3E}">
        <p14:creationId xmlns:p14="http://schemas.microsoft.com/office/powerpoint/2010/main" val="1919813213"/>
      </p:ext>
    </p:extLst>
  </p:cSld>
  <p:clrMapOvr>
    <a:masterClrMapping/>
  </p:clrMapOvr>
  <p:transition spd="slow">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1560" y="1556792"/>
            <a:ext cx="3888432" cy="4608512"/>
          </a:xfrm>
        </p:spPr>
        <p:txBody>
          <a:bodyPr/>
          <a:lstStyle/>
          <a:p>
            <a:pPr marL="0" indent="0">
              <a:buNone/>
            </a:pPr>
            <a:r>
              <a:rPr lang="en-US" altLang="zh-CN" sz="2000" dirty="0">
                <a:latin typeface="华文新魏"/>
                <a:cs typeface="华文新魏"/>
              </a:rPr>
              <a:t>cobegin  </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solidFill>
                  <a:srgbClr val="FF0000"/>
                </a:solidFill>
                <a:latin typeface="华文新魏"/>
                <a:cs typeface="华文新魏"/>
              </a:rPr>
              <a:t>供应者</a:t>
            </a:r>
            <a:r>
              <a:rPr lang="en-US" altLang="zh-CN" sz="2000" dirty="0">
                <a:solidFill>
                  <a:srgbClr val="FF0000"/>
                </a:solidFill>
                <a:latin typeface="华文新魏"/>
                <a:cs typeface="华文新魏"/>
              </a:rPr>
              <a:t>(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err="1">
                <a:latin typeface="华文新魏"/>
                <a:cs typeface="华文新魏"/>
              </a:rPr>
              <a:t>makesmoke.</a:t>
            </a:r>
            <a:r>
              <a:rPr lang="en-US" altLang="zh-CN" sz="2000" dirty="0" err="1">
                <a:solidFill>
                  <a:srgbClr val="FF0000"/>
                </a:solidFill>
                <a:latin typeface="华文新魏"/>
                <a:cs typeface="华文新魏"/>
              </a:rPr>
              <a:t>give</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a:t>
            </a: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solidFill>
                  <a:srgbClr val="800000"/>
                </a:solidFill>
                <a:latin typeface="华文新魏"/>
                <a:cs typeface="华文新魏"/>
              </a:rPr>
              <a:t>吸烟者</a:t>
            </a:r>
            <a:r>
              <a:rPr lang="en-US" altLang="zh-CN" sz="2000" dirty="0">
                <a:solidFill>
                  <a:srgbClr val="800000"/>
                </a:solidFill>
                <a:latin typeface="华文新魏"/>
                <a:cs typeface="华文新魏"/>
              </a:rPr>
              <a:t>1 ( )</a:t>
            </a:r>
            <a:r>
              <a:rPr lang="en-US" altLang="zh-CN" sz="2000" dirty="0">
                <a:solidFill>
                  <a:srgbClr val="FF0000"/>
                </a:solidFill>
                <a:latin typeface="华文新魏"/>
                <a:cs typeface="华文新魏"/>
              </a:rPr>
              <a:t>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makesmoke.</a:t>
            </a:r>
            <a:r>
              <a:rPr lang="en-US" altLang="zh-CN" sz="2000" dirty="0">
                <a:solidFill>
                  <a:srgbClr val="800000"/>
                </a:solidFill>
                <a:latin typeface="华文新魏"/>
                <a:cs typeface="华文新魏"/>
              </a:rPr>
              <a:t>take1</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做香烟，吸香烟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zh-CN" altLang="en-US" dirty="0"/>
              <a:t>管程实现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122</a:t>
            </a:fld>
            <a:endParaRPr lang="en-US" altLang="zh-CN" dirty="0"/>
          </a:p>
        </p:txBody>
      </p:sp>
      <p:sp>
        <p:nvSpPr>
          <p:cNvPr id="6" name="Rectangle 3"/>
          <p:cNvSpPr txBox="1">
            <a:spLocks noChangeArrowheads="1"/>
          </p:cNvSpPr>
          <p:nvPr/>
        </p:nvSpPr>
        <p:spPr bwMode="auto">
          <a:xfrm>
            <a:off x="4716016" y="1628800"/>
            <a:ext cx="3751005" cy="4320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dirty="0">
                <a:latin typeface="华文新魏"/>
                <a:cs typeface="华文新魏"/>
              </a:rPr>
              <a:t>process </a:t>
            </a:r>
            <a:r>
              <a:rPr lang="zh-CN" altLang="zh-CN" sz="2000" dirty="0">
                <a:solidFill>
                  <a:srgbClr val="008000"/>
                </a:solidFill>
                <a:latin typeface="华文新魏"/>
                <a:cs typeface="华文新魏"/>
              </a:rPr>
              <a:t>吸烟者</a:t>
            </a:r>
            <a:r>
              <a:rPr lang="en-US" altLang="zh-CN" sz="2000" dirty="0">
                <a:solidFill>
                  <a:srgbClr val="008000"/>
                </a:solidFill>
                <a:latin typeface="华文新魏"/>
                <a:cs typeface="华文新魏"/>
              </a:rPr>
              <a:t>2(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makesmoke.</a:t>
            </a:r>
            <a:r>
              <a:rPr lang="en-US" altLang="zh-CN" sz="2000" dirty="0">
                <a:solidFill>
                  <a:srgbClr val="008000"/>
                </a:solidFill>
                <a:latin typeface="华文新魏"/>
                <a:cs typeface="华文新魏"/>
              </a:rPr>
              <a:t>take2()</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做香烟，吸香烟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solidFill>
                  <a:srgbClr val="FF66FF"/>
                </a:solidFill>
                <a:latin typeface="华文新魏"/>
                <a:cs typeface="华文新魏"/>
              </a:rPr>
              <a:t>吸烟者</a:t>
            </a:r>
            <a:r>
              <a:rPr lang="en-US" altLang="zh-CN" sz="2000" dirty="0">
                <a:solidFill>
                  <a:srgbClr val="FF66FF"/>
                </a:solidFill>
                <a:latin typeface="华文新魏"/>
                <a:cs typeface="华文新魏"/>
              </a:rPr>
              <a:t>3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makesmoke.</a:t>
            </a:r>
            <a:r>
              <a:rPr lang="en-US" altLang="zh-CN" sz="2000" dirty="0">
                <a:solidFill>
                  <a:srgbClr val="FF66FF"/>
                </a:solidFill>
                <a:latin typeface="华文新魏"/>
                <a:cs typeface="华文新魏"/>
              </a:rPr>
              <a:t>take3()</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做香烟，吸香烟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err="1">
                <a:latin typeface="华文新魏"/>
                <a:cs typeface="华文新魏"/>
              </a:rPr>
              <a:t>coend</a:t>
            </a:r>
            <a:endParaRPr lang="zh-CN" altLang="zh-CN" sz="2000" dirty="0">
              <a:latin typeface="华文新魏"/>
              <a:cs typeface="华文新魏"/>
            </a:endParaRPr>
          </a:p>
          <a:p>
            <a:pPr marL="0" indent="0">
              <a:buFont typeface="Wingdings" pitchFamily="2" charset="2"/>
              <a:buNone/>
            </a:pPr>
            <a:endParaRPr lang="zh-CN" altLang="zh-CN" sz="2000" dirty="0">
              <a:latin typeface="华文新魏"/>
              <a:cs typeface="华文新魏"/>
            </a:endParaRPr>
          </a:p>
          <a:p>
            <a:pPr marL="0" indent="0">
              <a:buFont typeface="Wingdings" pitchFamily="2" charset="2"/>
              <a:buNone/>
            </a:pPr>
            <a:endParaRPr lang="zh-CN" altLang="zh-CN" sz="1900" dirty="0">
              <a:latin typeface="华文新魏"/>
              <a:cs typeface="华文新魏"/>
            </a:endParaRPr>
          </a:p>
          <a:p>
            <a:pPr marL="0" indent="0" eaLnBrk="1" hangingPunct="1">
              <a:buFont typeface="Wingdings" pitchFamily="2" charset="2"/>
              <a:buNone/>
            </a:pPr>
            <a:endParaRPr lang="en-US" altLang="zh-CN" sz="1900" dirty="0">
              <a:latin typeface="华文新魏"/>
              <a:cs typeface="华文新魏"/>
            </a:endParaRPr>
          </a:p>
        </p:txBody>
      </p:sp>
    </p:spTree>
    <p:extLst>
      <p:ext uri="{BB962C8B-B14F-4D97-AF65-F5344CB8AC3E}">
        <p14:creationId xmlns:p14="http://schemas.microsoft.com/office/powerpoint/2010/main" val="3815056499"/>
      </p:ext>
    </p:extLst>
  </p:cSld>
  <p:clrMapOvr>
    <a:masterClrMapping/>
  </p:clrMapOvr>
  <p:transition spd="slow">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zh-CN" dirty="0">
                <a:latin typeface="华文新魏"/>
                <a:cs typeface="华文新魏"/>
              </a:rPr>
              <a:t>设</a:t>
            </a:r>
            <a:r>
              <a:rPr lang="zh-CN" altLang="zh-CN" dirty="0">
                <a:latin typeface="STXinwei" panose="02010800040101010101" pitchFamily="2" charset="-122"/>
                <a:ea typeface="STXinwei" panose="02010800040101010101" pitchFamily="2" charset="-122"/>
                <a:cs typeface="华文新魏"/>
              </a:rPr>
              <a:t>儿童小汔车生产线上有一只大的储存柜，其中有</a:t>
            </a:r>
            <a:r>
              <a:rPr lang="en-US" altLang="zh-CN" dirty="0">
                <a:solidFill>
                  <a:srgbClr val="008000"/>
                </a:solidFill>
                <a:latin typeface="STXinwei" panose="02010800040101010101" pitchFamily="2" charset="-122"/>
                <a:ea typeface="STXinwei" panose="02010800040101010101" pitchFamily="2" charset="-122"/>
                <a:cs typeface="华文新魏"/>
              </a:rPr>
              <a:t>N</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槽</a:t>
            </a:r>
            <a:r>
              <a:rPr lang="zh-CN" altLang="zh-CN"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N</a:t>
            </a:r>
            <a:r>
              <a:rPr lang="zh-CN" altLang="zh-CN" dirty="0">
                <a:latin typeface="STXinwei" panose="02010800040101010101" pitchFamily="2" charset="-122"/>
                <a:ea typeface="STXinwei" panose="02010800040101010101" pitchFamily="2" charset="-122"/>
                <a:cs typeface="华文新魏"/>
              </a:rPr>
              <a:t>为</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的倍数且其值</a:t>
            </a:r>
            <a:r>
              <a:rPr lang="zh-CN" altLang="zh-CN" dirty="0">
                <a:solidFill>
                  <a:srgbClr val="008000"/>
                </a:solidFill>
                <a:latin typeface="STXinwei" panose="02010800040101010101" pitchFamily="2" charset="-122"/>
                <a:ea typeface="STXinwei" panose="02010800040101010101" pitchFamily="2" charset="-122"/>
                <a:cs typeface="华文新魏"/>
              </a:rPr>
              <a:t>≥</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），每个槽可存放</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车架</a:t>
            </a:r>
            <a:r>
              <a:rPr lang="zh-CN" altLang="zh-CN" dirty="0">
                <a:latin typeface="STXinwei" panose="02010800040101010101" pitchFamily="2" charset="-122"/>
                <a:ea typeface="STXinwei" panose="02010800040101010101" pitchFamily="2" charset="-122"/>
                <a:cs typeface="华文新魏"/>
              </a:rPr>
              <a:t>或</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车轮</a:t>
            </a:r>
            <a:r>
              <a:rPr lang="zh-CN" altLang="zh-CN" dirty="0">
                <a:latin typeface="STXinwei" panose="02010800040101010101" pitchFamily="2" charset="-122"/>
                <a:ea typeface="STXinwei" panose="02010800040101010101" pitchFamily="2" charset="-122"/>
                <a:cs typeface="华文新魏"/>
              </a:rPr>
              <a:t>；设有</a:t>
            </a:r>
            <a:r>
              <a:rPr lang="en-US" altLang="zh-CN" dirty="0">
                <a:solidFill>
                  <a:srgbClr val="008000"/>
                </a:solidFill>
                <a:latin typeface="STXinwei" panose="02010800040101010101" pitchFamily="2" charset="-122"/>
                <a:ea typeface="STXinwei" panose="02010800040101010101" pitchFamily="2" charset="-122"/>
                <a:cs typeface="华文新魏"/>
              </a:rPr>
              <a:t>3</a:t>
            </a:r>
            <a:r>
              <a:rPr lang="zh-CN" altLang="zh-CN" dirty="0">
                <a:solidFill>
                  <a:srgbClr val="008000"/>
                </a:solidFill>
                <a:latin typeface="STXinwei" panose="02010800040101010101" pitchFamily="2" charset="-122"/>
                <a:ea typeface="STXinwei" panose="02010800040101010101" pitchFamily="2" charset="-122"/>
                <a:cs typeface="华文新魏"/>
              </a:rPr>
              <a:t>组</a:t>
            </a:r>
            <a:r>
              <a:rPr lang="zh-CN" altLang="zh-CN" dirty="0">
                <a:solidFill>
                  <a:srgbClr val="0000FF"/>
                </a:solidFill>
                <a:latin typeface="STXinwei" panose="02010800040101010101" pitchFamily="2" charset="-122"/>
                <a:ea typeface="STXinwei" panose="02010800040101010101" pitchFamily="2" charset="-122"/>
                <a:cs typeface="华文新魏"/>
              </a:rPr>
              <a:t>生产工人</a:t>
            </a:r>
            <a:r>
              <a:rPr lang="zh-CN" altLang="zh-CN" dirty="0">
                <a:latin typeface="STXinwei" panose="02010800040101010101" pitchFamily="2" charset="-122"/>
                <a:ea typeface="STXinwei" panose="02010800040101010101" pitchFamily="2" charset="-122"/>
                <a:cs typeface="华文新魏"/>
              </a:rPr>
              <a:t>，其活动如下</a:t>
            </a:r>
            <a:r>
              <a:rPr lang="zh-CN" altLang="en-US" dirty="0">
                <a:latin typeface="STXinwei" panose="02010800040101010101" pitchFamily="2" charset="-122"/>
                <a:ea typeface="STXinwei" panose="02010800040101010101" pitchFamily="2" charset="-122"/>
                <a:cs typeface="华文新魏"/>
              </a:rPr>
              <a:t>，</a:t>
            </a:r>
            <a:r>
              <a:rPr lang="zh-CN" altLang="zh-CN" dirty="0">
                <a:latin typeface="STXinwei" panose="02010800040101010101" pitchFamily="2" charset="-122"/>
                <a:ea typeface="STXinwei" panose="02010800040101010101" pitchFamily="2" charset="-122"/>
              </a:rPr>
              <a:t>试用</a:t>
            </a:r>
            <a:r>
              <a:rPr lang="zh-CN" altLang="en-US" dirty="0">
                <a:latin typeface="STXinwei" panose="02010800040101010101" pitchFamily="2" charset="-122"/>
                <a:ea typeface="STXinwei" panose="02010800040101010101" pitchFamily="2" charset="-122"/>
              </a:rPr>
              <a:t>管程</a:t>
            </a:r>
            <a:r>
              <a:rPr lang="zh-CN" altLang="zh-CN" dirty="0">
                <a:latin typeface="STXinwei" panose="02010800040101010101" pitchFamily="2" charset="-122"/>
                <a:ea typeface="STXinwei" panose="02010800040101010101" pitchFamily="2" charset="-122"/>
              </a:rPr>
              <a:t>实现这三组工人的生产合作工作</a:t>
            </a:r>
            <a:endParaRPr lang="zh-CN" altLang="zh-CN" dirty="0">
              <a:latin typeface="华文新魏"/>
              <a:cs typeface="华文新魏"/>
            </a:endParaRPr>
          </a:p>
          <a:p>
            <a:pPr marL="449262" lvl="1" indent="0">
              <a:buNone/>
            </a:pPr>
            <a:r>
              <a:rPr lang="zh-CN" altLang="en-US" sz="2000" dirty="0"/>
              <a:t> </a:t>
            </a:r>
            <a:r>
              <a:rPr lang="zh-CN" altLang="en-US" sz="2000" dirty="0">
                <a:solidFill>
                  <a:srgbClr val="800080"/>
                </a:solidFill>
              </a:rPr>
              <a:t>   </a:t>
            </a:r>
            <a:r>
              <a:rPr lang="zh-CN" altLang="zh-CN" sz="2000" dirty="0">
                <a:solidFill>
                  <a:srgbClr val="800080"/>
                </a:solidFill>
              </a:rPr>
              <a:t>组</a:t>
            </a:r>
            <a:r>
              <a:rPr lang="en-US" altLang="zh-CN" sz="2000" dirty="0">
                <a:solidFill>
                  <a:srgbClr val="800080"/>
                </a:solidFill>
              </a:rPr>
              <a:t>1</a:t>
            </a:r>
            <a:r>
              <a:rPr lang="zh-CN" altLang="zh-CN" sz="2000" dirty="0">
                <a:solidFill>
                  <a:srgbClr val="800080"/>
                </a:solidFill>
              </a:rPr>
              <a:t>工人的活动</a:t>
            </a:r>
            <a:r>
              <a:rPr lang="en-US" altLang="zh-CN" sz="2000" dirty="0">
                <a:solidFill>
                  <a:srgbClr val="800080"/>
                </a:solidFill>
              </a:rPr>
              <a:t>       </a:t>
            </a:r>
            <a:r>
              <a:rPr lang="zh-CN" altLang="en-US" sz="2000" dirty="0">
                <a:solidFill>
                  <a:srgbClr val="800080"/>
                </a:solidFill>
              </a:rPr>
              <a:t>         </a:t>
            </a:r>
            <a:r>
              <a:rPr lang="zh-CN" altLang="zh-CN" sz="2000" dirty="0">
                <a:solidFill>
                  <a:srgbClr val="CC6600"/>
                </a:solidFill>
              </a:rPr>
              <a:t>组</a:t>
            </a:r>
            <a:r>
              <a:rPr lang="en-US" altLang="zh-CN" sz="2000" dirty="0">
                <a:solidFill>
                  <a:srgbClr val="CC6600"/>
                </a:solidFill>
              </a:rPr>
              <a:t>2</a:t>
            </a:r>
            <a:r>
              <a:rPr lang="zh-CN" altLang="zh-CN" sz="2000" dirty="0">
                <a:solidFill>
                  <a:srgbClr val="CC6600"/>
                </a:solidFill>
              </a:rPr>
              <a:t>工人的活动</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组</a:t>
            </a:r>
            <a:r>
              <a:rPr lang="en-US" altLang="zh-CN" sz="2000" dirty="0">
                <a:solidFill>
                  <a:srgbClr val="000090"/>
                </a:solidFill>
              </a:rPr>
              <a:t>3</a:t>
            </a:r>
            <a:r>
              <a:rPr lang="zh-CN" altLang="zh-CN" sz="2000" dirty="0">
                <a:solidFill>
                  <a:srgbClr val="000090"/>
                </a:solidFill>
              </a:rPr>
              <a:t>工人的活动</a:t>
            </a:r>
          </a:p>
          <a:p>
            <a:pPr marL="449262" lvl="1" indent="0">
              <a:buNone/>
            </a:pPr>
            <a:r>
              <a:rPr lang="zh-CN" altLang="en-US" sz="2000" dirty="0"/>
              <a:t> </a:t>
            </a:r>
            <a:r>
              <a:rPr lang="zh-CN" altLang="en-US" sz="2000" dirty="0">
                <a:solidFill>
                  <a:srgbClr val="800080"/>
                </a:solidFill>
              </a:rPr>
              <a:t> </a:t>
            </a:r>
            <a:r>
              <a:rPr lang="en-US" altLang="zh-CN" sz="2000" dirty="0">
                <a:solidFill>
                  <a:srgbClr val="800080"/>
                </a:solidFill>
              </a:rPr>
              <a:t>L1</a:t>
            </a:r>
            <a:r>
              <a:rPr lang="zh-CN" altLang="zh-CN" sz="2000" dirty="0">
                <a:solidFill>
                  <a:srgbClr val="800080"/>
                </a:solidFill>
              </a:rPr>
              <a:t>：</a:t>
            </a:r>
            <a:r>
              <a:rPr lang="zh-CN" altLang="zh-CN" sz="2000" dirty="0">
                <a:solidFill>
                  <a:srgbClr val="FF0000"/>
                </a:solidFill>
              </a:rPr>
              <a:t>加工</a:t>
            </a:r>
            <a:r>
              <a:rPr lang="zh-CN" altLang="zh-CN" sz="2000" dirty="0">
                <a:solidFill>
                  <a:srgbClr val="800080"/>
                </a:solidFill>
              </a:rPr>
              <a:t>一个</a:t>
            </a:r>
            <a:r>
              <a:rPr lang="zh-CN" altLang="zh-CN" sz="2000" dirty="0">
                <a:solidFill>
                  <a:srgbClr val="FF0000"/>
                </a:solidFill>
              </a:rPr>
              <a:t>车架</a:t>
            </a:r>
            <a:r>
              <a:rPr lang="en-US" altLang="zh-CN" sz="2000" dirty="0">
                <a:solidFill>
                  <a:srgbClr val="800080"/>
                </a:solidFill>
              </a:rPr>
              <a:t>;   </a:t>
            </a:r>
            <a:r>
              <a:rPr lang="zh-CN" altLang="en-US" sz="2000" dirty="0">
                <a:solidFill>
                  <a:srgbClr val="800080"/>
                </a:solidFill>
              </a:rPr>
              <a:t>     </a:t>
            </a:r>
            <a:r>
              <a:rPr lang="en-US" altLang="zh-CN" sz="2000" dirty="0">
                <a:solidFill>
                  <a:srgbClr val="800080"/>
                </a:solidFill>
              </a:rPr>
              <a:t> </a:t>
            </a:r>
            <a:r>
              <a:rPr lang="en-US" altLang="zh-CN" sz="2000" dirty="0">
                <a:solidFill>
                  <a:srgbClr val="CC6600"/>
                </a:solidFill>
              </a:rPr>
              <a:t>L2</a:t>
            </a:r>
            <a:r>
              <a:rPr lang="zh-CN" altLang="zh-CN" sz="2000" dirty="0">
                <a:solidFill>
                  <a:srgbClr val="CC6600"/>
                </a:solidFill>
              </a:rPr>
              <a:t>：</a:t>
            </a:r>
            <a:r>
              <a:rPr lang="zh-CN" altLang="zh-CN" sz="2000" dirty="0">
                <a:solidFill>
                  <a:srgbClr val="FF0000"/>
                </a:solidFill>
              </a:rPr>
              <a:t>加工</a:t>
            </a:r>
            <a:r>
              <a:rPr lang="zh-CN" altLang="zh-CN" sz="2000" dirty="0">
                <a:solidFill>
                  <a:srgbClr val="CC6600"/>
                </a:solidFill>
              </a:rPr>
              <a:t>一个</a:t>
            </a:r>
            <a:r>
              <a:rPr lang="zh-CN" altLang="zh-CN" sz="2000" dirty="0">
                <a:solidFill>
                  <a:srgbClr val="FF0000"/>
                </a:solidFill>
              </a:rPr>
              <a:t>车轮</a:t>
            </a:r>
            <a:r>
              <a:rPr lang="en-US" altLang="zh-CN" sz="2000" dirty="0">
                <a:solidFill>
                  <a:srgbClr val="CC6600"/>
                </a:solidFill>
              </a:rPr>
              <a:t>;</a:t>
            </a:r>
            <a:r>
              <a:rPr lang="en-US" altLang="zh-CN" sz="2000" dirty="0"/>
              <a:t>   </a:t>
            </a:r>
            <a:r>
              <a:rPr lang="zh-CN" altLang="en-US" sz="2000" dirty="0"/>
              <a:t>  </a:t>
            </a:r>
            <a:r>
              <a:rPr lang="en-US" altLang="zh-CN" sz="2000" dirty="0"/>
              <a:t>  </a:t>
            </a:r>
            <a:r>
              <a:rPr lang="en-US" altLang="zh-CN" sz="2000" dirty="0">
                <a:solidFill>
                  <a:srgbClr val="000090"/>
                </a:solidFill>
              </a:rPr>
              <a:t>L3</a:t>
            </a:r>
            <a:r>
              <a:rPr lang="zh-CN" altLang="zh-CN" sz="2000" dirty="0">
                <a:solidFill>
                  <a:srgbClr val="000090"/>
                </a:solidFill>
              </a:rPr>
              <a:t>：在槽中取一个车架</a:t>
            </a:r>
            <a:r>
              <a:rPr lang="en-US" altLang="zh-CN" sz="2000" dirty="0">
                <a:solidFill>
                  <a:srgbClr val="000090"/>
                </a:solidFill>
              </a:rPr>
              <a:t>;  </a:t>
            </a:r>
            <a:endParaRPr lang="zh-CN" altLang="zh-CN" sz="2000" dirty="0">
              <a:solidFill>
                <a:srgbClr val="000090"/>
              </a:solidFill>
            </a:endParaRPr>
          </a:p>
          <a:p>
            <a:pPr marL="449262" lvl="1" indent="0">
              <a:buNone/>
            </a:pPr>
            <a:r>
              <a:rPr lang="zh-CN" altLang="en-US" sz="2000" dirty="0"/>
              <a:t> </a:t>
            </a:r>
            <a:r>
              <a:rPr lang="zh-CN" altLang="zh-CN" sz="2000" dirty="0">
                <a:solidFill>
                  <a:srgbClr val="800080"/>
                </a:solidFill>
              </a:rPr>
              <a:t>车架放入柜的槽中。</a:t>
            </a:r>
            <a:r>
              <a:rPr lang="en-US" altLang="zh-CN" sz="2000" dirty="0">
                <a:solidFill>
                  <a:srgbClr val="800080"/>
                </a:solidFill>
              </a:rPr>
              <a:t>    </a:t>
            </a:r>
            <a:r>
              <a:rPr lang="zh-CN" altLang="zh-CN" sz="2000" dirty="0">
                <a:solidFill>
                  <a:srgbClr val="CC6600"/>
                </a:solidFill>
              </a:rPr>
              <a:t>车轮放入柜的槽中。</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在槽中取四个车轮</a:t>
            </a:r>
            <a:r>
              <a:rPr lang="en-US" altLang="zh-CN" sz="2000" dirty="0">
                <a:solidFill>
                  <a:srgbClr val="000090"/>
                </a:solidFill>
              </a:rPr>
              <a:t>,</a:t>
            </a:r>
          </a:p>
          <a:p>
            <a:pPr marL="449262" lvl="1" indent="0">
              <a:buNone/>
            </a:pPr>
            <a:r>
              <a:rPr lang="en-US" altLang="zh-CN" sz="2000" dirty="0"/>
              <a:t>						</a:t>
            </a:r>
            <a:r>
              <a:rPr lang="zh-CN" altLang="en-US" sz="2000" dirty="0"/>
              <a:t>        </a:t>
            </a:r>
            <a:r>
              <a:rPr lang="zh-CN" altLang="zh-CN" sz="2000" dirty="0">
                <a:solidFill>
                  <a:srgbClr val="FF0000"/>
                </a:solidFill>
              </a:rPr>
              <a:t>组装</a:t>
            </a:r>
            <a:r>
              <a:rPr lang="zh-CN" altLang="zh-CN" sz="2000" dirty="0">
                <a:solidFill>
                  <a:srgbClr val="000090"/>
                </a:solidFill>
              </a:rPr>
              <a:t>为一台</a:t>
            </a:r>
            <a:r>
              <a:rPr lang="zh-CN" altLang="zh-CN" sz="2000" dirty="0">
                <a:solidFill>
                  <a:srgbClr val="FF0000"/>
                </a:solidFill>
              </a:rPr>
              <a:t>小汽车</a:t>
            </a:r>
            <a:r>
              <a:rPr lang="zh-CN" altLang="zh-CN" sz="2000" dirty="0">
                <a:solidFill>
                  <a:srgbClr val="000090"/>
                </a:solidFill>
              </a:rPr>
              <a:t>。</a:t>
            </a:r>
            <a:r>
              <a:rPr lang="zh-CN" altLang="en-US" sz="2000" dirty="0">
                <a:solidFill>
                  <a:srgbClr val="000090"/>
                </a:solidFill>
              </a:rPr>
              <a:t>             </a:t>
            </a:r>
            <a:endParaRPr lang="en-US" altLang="zh-CN" sz="2000" dirty="0">
              <a:solidFill>
                <a:srgbClr val="000090"/>
              </a:solidFill>
            </a:endParaRPr>
          </a:p>
          <a:p>
            <a:pPr marL="449262" lvl="1" indent="0">
              <a:buNone/>
            </a:pPr>
            <a:r>
              <a:rPr lang="zh-CN" altLang="zh-CN" sz="2000" dirty="0"/>
              <a:t> </a:t>
            </a:r>
            <a:r>
              <a:rPr lang="zh-CN" altLang="en-US" sz="2000" dirty="0"/>
              <a:t>   </a:t>
            </a:r>
            <a:r>
              <a:rPr lang="zh-CN" altLang="en-US" sz="2000" dirty="0">
                <a:solidFill>
                  <a:srgbClr val="800080"/>
                </a:solidFill>
              </a:rPr>
              <a:t>    </a:t>
            </a:r>
            <a:r>
              <a:rPr lang="en-US" altLang="zh-CN" sz="2000" dirty="0" err="1">
                <a:solidFill>
                  <a:srgbClr val="800080"/>
                </a:solidFill>
              </a:rPr>
              <a:t>goto</a:t>
            </a:r>
            <a:r>
              <a:rPr lang="en-US" altLang="zh-CN" sz="2000" dirty="0">
                <a:solidFill>
                  <a:srgbClr val="800080"/>
                </a:solidFill>
              </a:rPr>
              <a:t> L1</a:t>
            </a:r>
            <a:r>
              <a:rPr lang="zh-CN" altLang="zh-CN" sz="2000" dirty="0">
                <a:solidFill>
                  <a:srgbClr val="800080"/>
                </a:solidFill>
              </a:rPr>
              <a:t>：；</a:t>
            </a:r>
            <a:r>
              <a:rPr lang="en-US" altLang="zh-CN" sz="2000" dirty="0">
                <a:solidFill>
                  <a:srgbClr val="800080"/>
                </a:solidFill>
              </a:rPr>
              <a:t>           </a:t>
            </a:r>
            <a:r>
              <a:rPr lang="zh-CN" altLang="en-US" sz="2000" dirty="0">
                <a:solidFill>
                  <a:srgbClr val="800080"/>
                </a:solidFill>
              </a:rPr>
              <a:t>          </a:t>
            </a:r>
            <a:r>
              <a:rPr lang="en-US" altLang="zh-CN" sz="2000" dirty="0" err="1">
                <a:solidFill>
                  <a:srgbClr val="CC6600"/>
                </a:solidFill>
              </a:rPr>
              <a:t>goto</a:t>
            </a:r>
            <a:r>
              <a:rPr lang="en-US" altLang="zh-CN" sz="2000" dirty="0">
                <a:solidFill>
                  <a:srgbClr val="CC6600"/>
                </a:solidFill>
              </a:rPr>
              <a:t> L2</a:t>
            </a:r>
            <a:r>
              <a:rPr lang="zh-CN" altLang="zh-CN" sz="2000" dirty="0">
                <a:solidFill>
                  <a:srgbClr val="CC6600"/>
                </a:solidFill>
              </a:rPr>
              <a:t>：；</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en-US" altLang="zh-CN" sz="2000" dirty="0" err="1">
                <a:solidFill>
                  <a:srgbClr val="000090"/>
                </a:solidFill>
              </a:rPr>
              <a:t>goto</a:t>
            </a:r>
            <a:r>
              <a:rPr lang="en-US" altLang="zh-CN" sz="2000" dirty="0">
                <a:solidFill>
                  <a:srgbClr val="000090"/>
                </a:solidFill>
              </a:rPr>
              <a:t> L3</a:t>
            </a:r>
            <a:r>
              <a:rPr lang="zh-CN" altLang="zh-CN" sz="2000" dirty="0">
                <a:solidFill>
                  <a:srgbClr val="000090"/>
                </a:solidFill>
              </a:rPr>
              <a:t>：；</a:t>
            </a:r>
            <a:endParaRPr lang="en-US" altLang="zh-CN" sz="2000" dirty="0">
              <a:solidFill>
                <a:srgbClr val="000090"/>
              </a:solidFill>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123</a:t>
            </a:fld>
            <a:endParaRPr lang="en-US" altLang="zh-CN" b="1" dirty="0">
              <a:solidFill>
                <a:srgbClr val="0000FF"/>
              </a:solidFill>
            </a:endParaRPr>
          </a:p>
        </p:txBody>
      </p:sp>
    </p:spTree>
    <p:extLst>
      <p:ext uri="{BB962C8B-B14F-4D97-AF65-F5344CB8AC3E}">
        <p14:creationId xmlns:p14="http://schemas.microsoft.com/office/powerpoint/2010/main" val="1123030329"/>
      </p:ext>
    </p:extLst>
  </p:cSld>
  <p:clrMapOvr>
    <a:masterClrMapping/>
  </p:clrMapOvr>
  <p:transition spd="slow">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 </a:t>
            </a:r>
            <a:endParaRPr lang="en-US" altLang="zh-CN" dirty="0">
              <a:latin typeface="华文新魏"/>
              <a:cs typeface="华文新魏"/>
            </a:endParaRPr>
          </a:p>
          <a:p>
            <a:pPr lvl="1"/>
            <a:r>
              <a:rPr lang="zh-CN" altLang="zh-CN" dirty="0"/>
              <a:t>将</a:t>
            </a:r>
            <a:r>
              <a:rPr lang="en-US" altLang="zh-CN" dirty="0">
                <a:solidFill>
                  <a:srgbClr val="FF0000"/>
                </a:solidFill>
              </a:rPr>
              <a:t>N</a:t>
            </a:r>
            <a:r>
              <a:rPr lang="zh-CN" altLang="zh-CN" dirty="0"/>
              <a:t>个槽口分为两部分：</a:t>
            </a:r>
            <a:r>
              <a:rPr lang="en-US" altLang="zh-CN" dirty="0">
                <a:solidFill>
                  <a:srgbClr val="660066"/>
                </a:solidFill>
              </a:rPr>
              <a:t>N/5</a:t>
            </a:r>
            <a:r>
              <a:rPr lang="zh-CN" altLang="zh-CN" dirty="0"/>
              <a:t>和</a:t>
            </a:r>
            <a:r>
              <a:rPr lang="en-US" altLang="zh-CN" dirty="0">
                <a:solidFill>
                  <a:srgbClr val="FF6600"/>
                </a:solidFill>
              </a:rPr>
              <a:t>4N/5</a:t>
            </a:r>
            <a:r>
              <a:rPr lang="zh-CN" altLang="zh-CN" dirty="0"/>
              <a:t>，分别装车架和车轮</a:t>
            </a:r>
          </a:p>
          <a:p>
            <a:pPr lvl="1"/>
            <a:r>
              <a:rPr lang="zh-CN" altLang="zh-CN" dirty="0"/>
              <a:t>车架</a:t>
            </a:r>
            <a:r>
              <a:rPr lang="en-US" altLang="zh-CN" dirty="0"/>
              <a:t> </a:t>
            </a:r>
            <a:r>
              <a:rPr lang="en-US" altLang="zh-CN" dirty="0">
                <a:solidFill>
                  <a:srgbClr val="660066"/>
                </a:solidFill>
              </a:rPr>
              <a:t>box1[N/5]</a:t>
            </a:r>
            <a:r>
              <a:rPr lang="en-US" altLang="zh-CN" dirty="0"/>
              <a:t>;</a:t>
            </a:r>
            <a:endParaRPr lang="zh-CN" altLang="zh-CN" dirty="0"/>
          </a:p>
          <a:p>
            <a:pPr lvl="1"/>
            <a:r>
              <a:rPr lang="zh-CN" altLang="zh-CN" dirty="0"/>
              <a:t>车轮</a:t>
            </a:r>
            <a:r>
              <a:rPr lang="en-US" altLang="zh-CN" dirty="0"/>
              <a:t> </a:t>
            </a:r>
            <a:r>
              <a:rPr lang="en-US" altLang="zh-CN" dirty="0">
                <a:solidFill>
                  <a:srgbClr val="FF6600"/>
                </a:solidFill>
              </a:rPr>
              <a:t>box2[4*N/5]</a:t>
            </a:r>
            <a:r>
              <a:rPr lang="en-US" altLang="zh-CN" dirty="0"/>
              <a:t> ;</a:t>
            </a:r>
          </a:p>
          <a:p>
            <a:pPr lvl="1"/>
            <a:r>
              <a:rPr lang="zh-CN" altLang="en-US" dirty="0"/>
              <a:t>同步互斥关系定义</a:t>
            </a:r>
            <a:endParaRPr lang="en-US" altLang="zh-CN" dirty="0"/>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）各自在组内对槽口（</a:t>
            </a:r>
            <a:r>
              <a:rPr lang="en-US" altLang="zh-CN" dirty="0">
                <a:solidFill>
                  <a:srgbClr val="800000"/>
                </a:solidFill>
                <a:latin typeface="华文新魏"/>
                <a:cs typeface="华文新魏"/>
              </a:rPr>
              <a:t> ,</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 </a:t>
            </a:r>
            <a:r>
              <a:rPr lang="zh-CN" altLang="en-US" dirty="0">
                <a:latin typeface="STXinwei" panose="02010800040101010101" pitchFamily="2" charset="-122"/>
                <a:ea typeface="STXinwei" panose="02010800040101010101" pitchFamily="2" charset="-122"/>
              </a:rPr>
              <a:t>）互斥</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：对车架槽口的互斥（</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）及基于车架的同步</a:t>
            </a:r>
            <a:r>
              <a:rPr lang="en-US" altLang="zh-CN" dirty="0">
                <a:solidFill>
                  <a:srgbClr val="000090"/>
                </a:solidFill>
                <a:latin typeface="华文新魏"/>
                <a:cs typeface="华文新魏"/>
              </a:rPr>
              <a:t>S3</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 ：对车轮槽口的互斥（</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）及基于车轮（</a:t>
            </a:r>
            <a:r>
              <a:rPr lang="en-US" altLang="zh-CN" dirty="0">
                <a:solidFill>
                  <a:srgbClr val="FF6600"/>
                </a:solidFill>
                <a:latin typeface="华文新魏"/>
                <a:cs typeface="华文新魏"/>
              </a:rPr>
              <a:t> counter =4</a:t>
            </a:r>
            <a:r>
              <a:rPr lang="zh-CN" altLang="en-US" dirty="0">
                <a:latin typeface="STXinwei" panose="02010800040101010101" pitchFamily="2" charset="-122"/>
                <a:ea typeface="STXinwei" panose="02010800040101010101" pitchFamily="2" charset="-122"/>
              </a:rPr>
              <a:t>）的同步</a:t>
            </a:r>
            <a:r>
              <a:rPr lang="en-US" altLang="zh-CN" dirty="0">
                <a:solidFill>
                  <a:srgbClr val="000090"/>
                </a:solidFill>
                <a:latin typeface="华文新魏"/>
                <a:cs typeface="华文新魏"/>
              </a:rPr>
              <a:t>S4</a:t>
            </a:r>
            <a:endParaRPr lang="en-US" altLang="zh-CN" dirty="0">
              <a:latin typeface="STXinwei" panose="02010800040101010101" pitchFamily="2" charset="-122"/>
              <a:ea typeface="STXinwei" panose="02010800040101010101" pitchFamily="2" charset="-122"/>
            </a:endParaRPr>
          </a:p>
          <a:p>
            <a:pPr marL="854075" lvl="2" indent="0">
              <a:buNone/>
            </a:pPr>
            <a:r>
              <a:rPr lang="en-US" altLang="zh-CN" dirty="0">
                <a:latin typeface="华文新魏"/>
                <a:cs typeface="华文新魏"/>
              </a:rPr>
              <a:t>semaphore </a:t>
            </a:r>
            <a:r>
              <a:rPr lang="en-US" altLang="zh-CN" dirty="0">
                <a:solidFill>
                  <a:srgbClr val="660066"/>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solidFill>
                  <a:srgbClr val="800000"/>
                </a:solidFill>
                <a:latin typeface="华文新魏"/>
                <a:cs typeface="华文新魏"/>
              </a:rPr>
              <a:t>,</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solidFill>
                  <a:srgbClr val="000090"/>
                </a:solidFill>
                <a:latin typeface="华文新魏"/>
                <a:cs typeface="华文新魏"/>
              </a:rPr>
              <a:t>,</a:t>
            </a:r>
            <a:r>
              <a:rPr lang="zh-CN" altLang="en-US" dirty="0">
                <a:solidFill>
                  <a:srgbClr val="000090"/>
                </a:solidFill>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S4</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err="1">
                <a:latin typeface="华文新魏"/>
                <a:cs typeface="华文新魏"/>
              </a:rPr>
              <a:t>int</a:t>
            </a:r>
            <a:r>
              <a:rPr lang="en-US" altLang="zh-CN" dirty="0">
                <a:latin typeface="华文新魏"/>
                <a:cs typeface="华文新魏"/>
              </a:rPr>
              <a:t> </a:t>
            </a:r>
            <a:r>
              <a:rPr lang="en-US" altLang="zh-CN" dirty="0">
                <a:solidFill>
                  <a:srgbClr val="FF6600"/>
                </a:solidFill>
                <a:latin typeface="华文新魏"/>
                <a:cs typeface="华文新魏"/>
              </a:rPr>
              <a:t>counter</a:t>
            </a:r>
            <a:r>
              <a:rPr lang="en-US" altLang="zh-CN" dirty="0">
                <a:solidFill>
                  <a:srgbClr val="660066"/>
                </a:solidFill>
                <a:latin typeface="华文新魏"/>
                <a:cs typeface="华文新魏"/>
              </a:rPr>
              <a:t>,</a:t>
            </a:r>
            <a:r>
              <a:rPr lang="zh-CN" altLang="en-US" dirty="0">
                <a:solidFill>
                  <a:srgbClr val="660066"/>
                </a:solidFill>
                <a:latin typeface="华文新魏"/>
                <a:cs typeface="华文新魏"/>
              </a:rPr>
              <a:t> </a:t>
            </a:r>
            <a:r>
              <a:rPr lang="en-US" altLang="zh-CN" dirty="0">
                <a:solidFill>
                  <a:srgbClr val="660066"/>
                </a:solidFill>
                <a:latin typeface="华文新魏"/>
                <a:cs typeface="华文新魏"/>
              </a:rPr>
              <a:t>in1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in2</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out1</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out2</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a:solidFill>
                  <a:srgbClr val="660066"/>
                </a:solidFill>
                <a:latin typeface="华文新魏"/>
                <a:cs typeface="华文新魏"/>
              </a:rPr>
              <a:t>S1</a:t>
            </a:r>
            <a:r>
              <a:rPr lang="en-US" altLang="zh-CN" dirty="0">
                <a:latin typeface="华文新魏"/>
                <a:cs typeface="华文新魏"/>
              </a:rPr>
              <a:t>=N/5;</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latin typeface="华文新魏"/>
                <a:cs typeface="华文新魏"/>
              </a:rPr>
              <a:t>=4N/5;</a:t>
            </a:r>
            <a:r>
              <a:rPr lang="zh-CN" altLang="en-US" dirty="0">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en-US" altLang="zh-CN" dirty="0">
                <a:solidFill>
                  <a:srgbClr val="000090"/>
                </a:solidFill>
                <a:latin typeface="华文新魏"/>
                <a:cs typeface="华文新魏"/>
              </a:rPr>
              <a:t>S4</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FF0000"/>
                </a:solidFill>
                <a:latin typeface="华文新魏"/>
                <a:cs typeface="华文新魏"/>
              </a:rPr>
              <a:t>counter</a:t>
            </a:r>
            <a:r>
              <a:rPr lang="en-US" altLang="zh-CN" dirty="0">
                <a:latin typeface="华文新魏"/>
                <a:cs typeface="华文新魏"/>
              </a:rPr>
              <a:t>=</a:t>
            </a:r>
            <a:r>
              <a:rPr lang="en-US" altLang="zh-CN" dirty="0">
                <a:solidFill>
                  <a:srgbClr val="660066"/>
                </a:solidFill>
                <a:latin typeface="华文新魏"/>
                <a:cs typeface="华文新魏"/>
              </a:rPr>
              <a:t>in1</a:t>
            </a:r>
            <a:r>
              <a:rPr lang="en-US" altLang="zh-CN" dirty="0">
                <a:latin typeface="华文新魏"/>
                <a:cs typeface="华文新魏"/>
              </a:rPr>
              <a:t>=</a:t>
            </a:r>
            <a:r>
              <a:rPr lang="en-US" altLang="zh-CN" dirty="0">
                <a:solidFill>
                  <a:srgbClr val="FF6600"/>
                </a:solidFill>
                <a:latin typeface="华文新魏"/>
                <a:cs typeface="华文新魏"/>
              </a:rPr>
              <a:t>in2</a:t>
            </a:r>
            <a:r>
              <a:rPr lang="en-US" altLang="zh-CN" dirty="0">
                <a:latin typeface="华文新魏"/>
                <a:cs typeface="华文新魏"/>
              </a:rPr>
              <a:t>=</a:t>
            </a:r>
            <a:r>
              <a:rPr lang="en-US" altLang="zh-CN" dirty="0">
                <a:solidFill>
                  <a:srgbClr val="000090"/>
                </a:solidFill>
                <a:latin typeface="华文新魏"/>
                <a:cs typeface="华文新魏"/>
              </a:rPr>
              <a:t>out1</a:t>
            </a:r>
            <a:r>
              <a:rPr lang="en-US" altLang="zh-CN" dirty="0">
                <a:latin typeface="华文新魏"/>
                <a:cs typeface="华文新魏"/>
              </a:rPr>
              <a:t>=</a:t>
            </a:r>
            <a:r>
              <a:rPr lang="en-US" altLang="zh-CN" dirty="0">
                <a:solidFill>
                  <a:srgbClr val="000090"/>
                </a:solidFill>
                <a:latin typeface="华文新魏"/>
                <a:cs typeface="华文新魏"/>
              </a:rPr>
              <a:t>out2</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800080"/>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latin typeface="华文新魏"/>
                <a:cs typeface="华文新魏"/>
              </a:rPr>
              <a:t>=1;</a:t>
            </a:r>
            <a:endParaRPr lang="zh-CN" altLang="zh-CN" dirty="0">
              <a:latin typeface="华文新魏"/>
              <a:cs typeface="华文新魏"/>
            </a:endParaRPr>
          </a:p>
          <a:p>
            <a:endParaRPr lang="zh-CN" altLang="zh-CN" sz="2800"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124</a:t>
            </a:fld>
            <a:endParaRPr lang="en-US" altLang="zh-CN" b="1" dirty="0">
              <a:solidFill>
                <a:srgbClr val="0000FF"/>
              </a:solidFill>
            </a:endParaRPr>
          </a:p>
        </p:txBody>
      </p:sp>
    </p:spTree>
    <p:extLst>
      <p:ext uri="{BB962C8B-B14F-4D97-AF65-F5344CB8AC3E}">
        <p14:creationId xmlns:p14="http://schemas.microsoft.com/office/powerpoint/2010/main" val="1780227444"/>
      </p:ext>
    </p:extLst>
  </p:cSld>
  <p:clrMapOvr>
    <a:masterClrMapping/>
  </p:clrMapOvr>
  <p:transition spd="slow">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 </a:t>
            </a:r>
            <a:endParaRPr lang="en-US" altLang="zh-CN" dirty="0">
              <a:latin typeface="华文新魏"/>
              <a:cs typeface="华文新魏"/>
            </a:endParaRPr>
          </a:p>
        </p:txBody>
      </p:sp>
      <p:sp>
        <p:nvSpPr>
          <p:cNvPr id="5" name="矩形 4"/>
          <p:cNvSpPr/>
          <p:nvPr/>
        </p:nvSpPr>
        <p:spPr>
          <a:xfrm>
            <a:off x="827584" y="2132856"/>
            <a:ext cx="4572000" cy="4154983"/>
          </a:xfrm>
          <a:prstGeom prst="rect">
            <a:avLst/>
          </a:prstGeom>
        </p:spPr>
        <p:txBody>
          <a:bodyPr>
            <a:spAutoFit/>
          </a:bodyPr>
          <a:lstStyle/>
          <a:p>
            <a:pPr algn="l"/>
            <a:r>
              <a:rPr lang="en-US" altLang="zh-CN" sz="2200" b="1" dirty="0">
                <a:solidFill>
                  <a:srgbClr val="660066"/>
                </a:solidFill>
                <a:latin typeface="华文新魏"/>
                <a:ea typeface="华文新魏"/>
                <a:cs typeface="华文新魏"/>
              </a:rPr>
              <a:t>cobegin</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process worker1( ) {</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while(true) {</a:t>
            </a:r>
            <a:endParaRPr lang="zh-CN" altLang="zh-CN" sz="2200" b="1" dirty="0">
              <a:solidFill>
                <a:srgbClr val="660066"/>
              </a:solidFill>
              <a:latin typeface="华文新魏"/>
              <a:ea typeface="华文新魏"/>
              <a:cs typeface="华文新魏"/>
            </a:endParaRPr>
          </a:p>
          <a:p>
            <a:pPr algn="l"/>
            <a:r>
              <a:rPr lang="zh-CN"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r>
              <a:rPr lang="zh-CN" altLang="zh-CN" sz="2200" b="1" dirty="0">
                <a:solidFill>
                  <a:srgbClr val="660066"/>
                </a:solidFill>
                <a:latin typeface="华文新魏"/>
                <a:ea typeface="华文新魏"/>
                <a:cs typeface="华文新魏"/>
              </a:rPr>
              <a:t>加工一个车架</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P(S1);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r>
              <a:rPr lang="zh-CN" altLang="zh-CN" sz="2200" b="1" dirty="0">
                <a:solidFill>
                  <a:srgbClr val="660066"/>
                </a:solidFill>
                <a:latin typeface="华文新魏"/>
                <a:ea typeface="华文新魏"/>
                <a:cs typeface="华文新魏"/>
              </a:rPr>
              <a:t>车架放入</a:t>
            </a:r>
            <a:r>
              <a:rPr lang="en-US" altLang="zh-CN" sz="2200" b="1" dirty="0">
                <a:solidFill>
                  <a:srgbClr val="660066"/>
                </a:solidFill>
                <a:latin typeface="华文新魏"/>
                <a:ea typeface="华文新魏"/>
                <a:cs typeface="华文新魏"/>
              </a:rPr>
              <a:t>box1(in1)*/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in1=(in1+1) % (N/5);</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V(S3);</a:t>
            </a:r>
            <a:endParaRPr lang="zh-CN" altLang="zh-CN" sz="2200" b="1" dirty="0">
              <a:solidFill>
                <a:srgbClr val="000090"/>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endParaRPr lang="zh-CN" altLang="zh-CN" sz="2200" b="1" dirty="0">
              <a:solidFill>
                <a:srgbClr val="660066"/>
              </a:solidFill>
              <a:latin typeface="华文新魏"/>
              <a:ea typeface="华文新魏"/>
              <a:cs typeface="华文新魏"/>
            </a:endParaRPr>
          </a:p>
        </p:txBody>
      </p:sp>
      <p:sp>
        <p:nvSpPr>
          <p:cNvPr id="6" name="矩形 5"/>
          <p:cNvSpPr/>
          <p:nvPr/>
        </p:nvSpPr>
        <p:spPr>
          <a:xfrm>
            <a:off x="4932040" y="1340768"/>
            <a:ext cx="4068960" cy="5170645"/>
          </a:xfrm>
          <a:prstGeom prst="rect">
            <a:avLst/>
          </a:prstGeom>
        </p:spPr>
        <p:txBody>
          <a:bodyPr wrap="square">
            <a:spAutoFit/>
          </a:bodyPr>
          <a:lstStyle/>
          <a:p>
            <a:pPr algn="l"/>
            <a:r>
              <a:rPr lang="en-US" altLang="zh-CN" sz="2200" b="1" dirty="0">
                <a:solidFill>
                  <a:srgbClr val="FF6600"/>
                </a:solidFill>
                <a:latin typeface="华文新魏"/>
                <a:ea typeface="华文新魏"/>
                <a:cs typeface="华文新魏"/>
              </a:rPr>
              <a:t>process worker2( ) {</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while(true) {</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r>
              <a:rPr lang="zh-CN" altLang="zh-CN" sz="2200" b="1" dirty="0">
                <a:solidFill>
                  <a:srgbClr val="FF6600"/>
                </a:solidFill>
                <a:latin typeface="华文新魏"/>
                <a:ea typeface="华文新魏"/>
                <a:cs typeface="华文新魏"/>
              </a:rPr>
              <a:t>加工一个车轮</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P(S2);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a:t>
            </a:r>
            <a:r>
              <a:rPr lang="zh-CN" altLang="zh-CN" sz="2200" b="1" dirty="0">
                <a:solidFill>
                  <a:srgbClr val="FF6600"/>
                </a:solidFill>
                <a:latin typeface="华文新魏"/>
                <a:ea typeface="华文新魏"/>
                <a:cs typeface="华文新魏"/>
              </a:rPr>
              <a:t>车轮放入</a:t>
            </a:r>
            <a:r>
              <a:rPr lang="en-US" altLang="zh-CN" sz="2200" b="1" dirty="0">
                <a:solidFill>
                  <a:srgbClr val="FF6600"/>
                </a:solidFill>
                <a:latin typeface="华文新魏"/>
                <a:ea typeface="华文新魏"/>
                <a:cs typeface="华文新魏"/>
              </a:rPr>
              <a:t>box2(in2)*/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in2=(in2+1) % (4*N/5);</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counter=counter+1;</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if(counter==4)  {</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counter=0;</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000090"/>
                </a:solidFill>
                <a:latin typeface="华文新魏"/>
                <a:ea typeface="华文新魏"/>
                <a:cs typeface="华文新魏"/>
              </a:rPr>
              <a:t>V(S4);</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p>
          <a:p>
            <a:pPr algn="l"/>
            <a:r>
              <a:rPr lang="en-US" altLang="zh-CN" sz="2200" b="1" dirty="0">
                <a:solidFill>
                  <a:srgbClr val="FF6600"/>
                </a:solidFill>
                <a:latin typeface="华文新魏"/>
                <a:ea typeface="华文新魏"/>
                <a:cs typeface="华文新魏"/>
              </a:rPr>
              <a:t> }</a:t>
            </a:r>
            <a:endParaRPr lang="zh-CN" altLang="zh-CN" sz="2200" b="1" dirty="0">
              <a:solidFill>
                <a:srgbClr val="FF660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125</a:t>
            </a:fld>
            <a:endParaRPr lang="en-US" altLang="zh-CN" b="1" dirty="0">
              <a:solidFill>
                <a:srgbClr val="0000FF"/>
              </a:solidFill>
            </a:endParaRPr>
          </a:p>
        </p:txBody>
      </p:sp>
      <p:cxnSp>
        <p:nvCxnSpPr>
          <p:cNvPr id="8" name="直线连接符 7">
            <a:extLst>
              <a:ext uri="{FF2B5EF4-FFF2-40B4-BE49-F238E27FC236}">
                <a16:creationId xmlns:a16="http://schemas.microsoft.com/office/drawing/2014/main" id="{A2D76FA1-9B5D-3640-B883-FEFABB246737}"/>
              </a:ext>
            </a:extLst>
          </p:cNvPr>
          <p:cNvCxnSpPr>
            <a:cxnSpLocks/>
          </p:cNvCxnSpPr>
          <p:nvPr/>
        </p:nvCxnSpPr>
        <p:spPr bwMode="auto">
          <a:xfrm>
            <a:off x="4716016" y="1772816"/>
            <a:ext cx="0" cy="4392488"/>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1581256428"/>
      </p:ext>
    </p:extLst>
  </p:cSld>
  <p:clrMapOvr>
    <a:masterClrMapping/>
  </p:clrMapOvr>
  <p:transition spd="slow">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a:t>
            </a:r>
            <a:endParaRPr lang="zh-CN" altLang="zh-CN" sz="2800" dirty="0"/>
          </a:p>
        </p:txBody>
      </p:sp>
      <p:sp>
        <p:nvSpPr>
          <p:cNvPr id="5" name="矩形 4"/>
          <p:cNvSpPr/>
          <p:nvPr/>
        </p:nvSpPr>
        <p:spPr>
          <a:xfrm>
            <a:off x="323528" y="1844824"/>
            <a:ext cx="4572000" cy="4493537"/>
          </a:xfrm>
          <a:prstGeom prst="rect">
            <a:avLst/>
          </a:prstGeom>
        </p:spPr>
        <p:txBody>
          <a:bodyPr>
            <a:spAutoFit/>
          </a:bodyPr>
          <a:lstStyle/>
          <a:p>
            <a:pPr algn="l"/>
            <a:r>
              <a:rPr lang="en-US" altLang="zh-CN" sz="2200" b="1" dirty="0">
                <a:solidFill>
                  <a:srgbClr val="000090"/>
                </a:solidFill>
                <a:latin typeface="华文新魏"/>
                <a:ea typeface="华文新魏"/>
                <a:cs typeface="华文新魏"/>
              </a:rPr>
              <a:t>process worker3( )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while(true)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P(S3);</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取车架从</a:t>
            </a:r>
            <a:r>
              <a:rPr lang="en-US" altLang="zh-CN" sz="2200" b="1" dirty="0">
                <a:solidFill>
                  <a:srgbClr val="000090"/>
                </a:solidFill>
                <a:latin typeface="华文新魏"/>
                <a:ea typeface="华文新魏"/>
                <a:cs typeface="华文新魏"/>
              </a:rPr>
              <a:t>box1(out1)*/</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out1=(out1+1) % (</a:t>
            </a:r>
            <a:r>
              <a:rPr lang="en-US" altLang="zh-CN" sz="2200" b="1" dirty="0">
                <a:solidFill>
                  <a:srgbClr val="660066"/>
                </a:solidFill>
                <a:latin typeface="华文新魏"/>
                <a:ea typeface="华文新魏"/>
                <a:cs typeface="华文新魏"/>
              </a:rPr>
              <a:t>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r>
              <a:rPr lang="zh-CN" altLang="en-US"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V(S1);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P(S4);</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p:txBody>
      </p:sp>
      <p:sp>
        <p:nvSpPr>
          <p:cNvPr id="6" name="矩形 5"/>
          <p:cNvSpPr/>
          <p:nvPr/>
        </p:nvSpPr>
        <p:spPr>
          <a:xfrm>
            <a:off x="4564112" y="2082329"/>
            <a:ext cx="4572000" cy="4493538"/>
          </a:xfrm>
          <a:prstGeom prst="rect">
            <a:avLst/>
          </a:prstGeom>
        </p:spPr>
        <p:txBody>
          <a:bodyPr>
            <a:spAutoFit/>
          </a:bodyPr>
          <a:lstStyle/>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u="wavyDbl" dirty="0">
                <a:solidFill>
                  <a:srgbClr val="FF6600"/>
                </a:solidFill>
                <a:latin typeface="华文新魏"/>
                <a:ea typeface="华文新魏"/>
                <a:cs typeface="华文新魏"/>
              </a:rPr>
              <a:t>for</a:t>
            </a:r>
            <a:r>
              <a:rPr lang="zh-CN" altLang="en-US" sz="2200" b="1" u="wavyDbl" dirty="0">
                <a:solidFill>
                  <a:srgbClr val="FF6600"/>
                </a:solidFill>
                <a:latin typeface="华文新魏"/>
                <a:ea typeface="华文新魏"/>
                <a:cs typeface="华文新魏"/>
              </a:rPr>
              <a:t>（</a:t>
            </a:r>
            <a:r>
              <a:rPr lang="en-US" altLang="zh-CN" sz="2200" b="1" u="wavyDbl" dirty="0" err="1">
                <a:solidFill>
                  <a:srgbClr val="FF6600"/>
                </a:solidFill>
                <a:latin typeface="华文新魏"/>
                <a:ea typeface="华文新魏"/>
                <a:cs typeface="华文新魏"/>
              </a:rPr>
              <a:t>i</a:t>
            </a:r>
            <a:r>
              <a:rPr lang="en-US" altLang="zh-CN" sz="2200" b="1" u="wavyDbl" dirty="0">
                <a:solidFill>
                  <a:srgbClr val="FF6600"/>
                </a:solidFill>
                <a:latin typeface="华文新魏"/>
                <a:ea typeface="华文新魏"/>
                <a:cs typeface="华文新魏"/>
              </a:rPr>
              <a:t>=0</a:t>
            </a:r>
            <a:r>
              <a:rPr lang="zh-CN" altLang="en-US" sz="2200" b="1" u="wavyDbl" dirty="0">
                <a:solidFill>
                  <a:srgbClr val="FF6600"/>
                </a:solidFill>
                <a:latin typeface="华文新魏"/>
                <a:ea typeface="华文新魏"/>
                <a:cs typeface="华文新魏"/>
              </a:rPr>
              <a:t>；</a:t>
            </a:r>
            <a:r>
              <a:rPr lang="en-US" altLang="zh-CN" sz="2200" b="1" u="wavyDbl" dirty="0" err="1">
                <a:solidFill>
                  <a:srgbClr val="FF6600"/>
                </a:solidFill>
                <a:latin typeface="华文新魏"/>
                <a:ea typeface="华文新魏"/>
                <a:cs typeface="华文新魏"/>
              </a:rPr>
              <a:t>i</a:t>
            </a:r>
            <a:r>
              <a:rPr lang="en-US" altLang="zh-CN" sz="2200" b="1" u="wavyDbl" dirty="0">
                <a:solidFill>
                  <a:srgbClr val="FF6600"/>
                </a:solidFill>
                <a:latin typeface="华文新魏"/>
                <a:ea typeface="华文新魏"/>
                <a:cs typeface="华文新魏"/>
              </a:rPr>
              <a:t>&lt;4;i++)</a:t>
            </a:r>
          </a:p>
          <a:p>
            <a:pPr algn="l"/>
            <a:r>
              <a:rPr lang="zh-CN" altLang="en-US" sz="2200" b="1" dirty="0">
                <a:solidFill>
                  <a:srgbClr val="000090"/>
                </a:solidFill>
                <a:latin typeface="华文新魏"/>
                <a:ea typeface="华文新魏"/>
                <a:cs typeface="华文新魏"/>
              </a:rPr>
              <a:t>          </a:t>
            </a:r>
            <a:r>
              <a:rPr lang="en-US" altLang="zh-CN" sz="2200" b="1" u="wavyDbl" dirty="0">
                <a:solidFill>
                  <a:srgbClr val="FF6600"/>
                </a:solidFill>
                <a:latin typeface="华文新魏"/>
                <a:ea typeface="华文新魏"/>
                <a:cs typeface="华文新魏"/>
              </a:rPr>
              <a:t> V(S2);</a:t>
            </a:r>
            <a:endParaRPr lang="zh-CN" altLang="zh-CN" sz="2200" b="1" u="wavyDbl"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装配车子</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err="1">
                <a:solidFill>
                  <a:srgbClr val="000090"/>
                </a:solidFill>
                <a:latin typeface="华文新魏"/>
                <a:ea typeface="华文新魏"/>
                <a:cs typeface="华文新魏"/>
              </a:rPr>
              <a:t>coend</a:t>
            </a:r>
            <a:endParaRPr lang="zh-CN" altLang="zh-CN" sz="2200" b="1" dirty="0">
              <a:solidFill>
                <a:srgbClr val="00009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126</a:t>
            </a:fld>
            <a:endParaRPr lang="en-US" altLang="zh-CN" b="1" dirty="0">
              <a:solidFill>
                <a:srgbClr val="0000FF"/>
              </a:solidFill>
            </a:endParaRPr>
          </a:p>
        </p:txBody>
      </p:sp>
    </p:spTree>
    <p:extLst>
      <p:ext uri="{BB962C8B-B14F-4D97-AF65-F5344CB8AC3E}">
        <p14:creationId xmlns:p14="http://schemas.microsoft.com/office/powerpoint/2010/main" val="1320384807"/>
      </p:ext>
    </p:extLst>
  </p:cSld>
  <p:clrMapOvr>
    <a:masterClrMapping/>
  </p:clrMapOvr>
  <p:transition spd="slow">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pPr marL="447675" lvl="1" indent="-447675">
              <a:buClr>
                <a:srgbClr val="CC6600"/>
              </a:buClr>
              <a:buSzPct val="70000"/>
              <a:buFont typeface="Wingdings" pitchFamily="2" charset="2"/>
              <a:buChar char="n"/>
            </a:pPr>
            <a:r>
              <a:rPr lang="zh-CN" altLang="zh-CN" sz="2800" dirty="0"/>
              <a:t>管程方法</a:t>
            </a:r>
            <a:r>
              <a:rPr lang="zh-CN" altLang="en-US" sz="2800" dirty="0"/>
              <a:t>实现</a:t>
            </a:r>
            <a:endParaRPr lang="zh-CN" altLang="zh-CN" sz="2800" dirty="0"/>
          </a:p>
          <a:p>
            <a:pPr marL="449262" lvl="1" indent="0">
              <a:buNone/>
            </a:pPr>
            <a:r>
              <a:rPr lang="en-US" altLang="zh-CN" dirty="0"/>
              <a:t>type  </a:t>
            </a:r>
            <a:r>
              <a:rPr lang="en-US" altLang="zh-CN" dirty="0" err="1"/>
              <a:t>produce_toy_car</a:t>
            </a:r>
            <a:r>
              <a:rPr lang="en-US" altLang="zh-CN" dirty="0"/>
              <a:t>=monitor</a:t>
            </a:r>
            <a:endParaRPr lang="zh-CN" altLang="zh-CN" sz="1600" dirty="0"/>
          </a:p>
          <a:p>
            <a:pPr marL="449262" lvl="1" indent="0">
              <a:buNone/>
            </a:pPr>
            <a:r>
              <a:rPr lang="zh-CN" altLang="zh-CN" dirty="0"/>
              <a:t>车架</a:t>
            </a:r>
            <a:r>
              <a:rPr lang="en-US" altLang="zh-CN" dirty="0">
                <a:solidFill>
                  <a:srgbClr val="660066"/>
                </a:solidFill>
              </a:rPr>
              <a:t>box1[N/5]</a:t>
            </a:r>
            <a:r>
              <a:rPr lang="en-US" altLang="zh-CN" dirty="0"/>
              <a:t>;</a:t>
            </a:r>
            <a:endParaRPr lang="zh-CN" altLang="zh-CN" sz="1600" dirty="0"/>
          </a:p>
          <a:p>
            <a:pPr marL="449262" lvl="1" indent="0">
              <a:buNone/>
            </a:pPr>
            <a:r>
              <a:rPr lang="zh-CN" altLang="zh-CN" dirty="0"/>
              <a:t>车轮</a:t>
            </a:r>
            <a:r>
              <a:rPr lang="en-US" altLang="zh-CN" dirty="0">
                <a:solidFill>
                  <a:srgbClr val="FF6600"/>
                </a:solidFill>
              </a:rPr>
              <a:t>box2[4*N/5]</a:t>
            </a:r>
            <a:r>
              <a:rPr lang="en-US" altLang="zh-CN" dirty="0"/>
              <a:t>;</a:t>
            </a:r>
            <a:endParaRPr lang="zh-CN" altLang="zh-CN" sz="1600" dirty="0"/>
          </a:p>
          <a:p>
            <a:pPr marL="449262" lvl="1" indent="0">
              <a:buNone/>
            </a:pPr>
            <a:r>
              <a:rPr lang="en-US" altLang="zh-CN" dirty="0" err="1"/>
              <a:t>cond</a:t>
            </a:r>
            <a:r>
              <a:rPr lang="en-US" altLang="zh-CN" dirty="0"/>
              <a:t> </a:t>
            </a:r>
            <a:r>
              <a:rPr lang="en-US" altLang="zh-CN" dirty="0">
                <a:solidFill>
                  <a:srgbClr val="660066"/>
                </a:solidFill>
              </a:rPr>
              <a:t>S1</a:t>
            </a:r>
            <a:r>
              <a:rPr lang="en-US" altLang="zh-CN" dirty="0"/>
              <a:t>,</a:t>
            </a:r>
            <a:r>
              <a:rPr lang="en-US" altLang="zh-CN" dirty="0">
                <a:solidFill>
                  <a:srgbClr val="FF6600"/>
                </a:solidFill>
              </a:rPr>
              <a:t>S2</a:t>
            </a:r>
            <a:r>
              <a:rPr lang="en-US" altLang="zh-CN" dirty="0"/>
              <a:t>,S3,S4;</a:t>
            </a:r>
            <a:endParaRPr lang="zh-CN" altLang="zh-CN" sz="1600" dirty="0"/>
          </a:p>
          <a:p>
            <a:pPr marL="449262" lvl="1" indent="0">
              <a:buNone/>
            </a:pPr>
            <a:r>
              <a:rPr lang="en-US" altLang="zh-CN" dirty="0" err="1"/>
              <a:t>int</a:t>
            </a:r>
            <a:r>
              <a:rPr lang="en-US" altLang="zh-CN" dirty="0"/>
              <a:t> </a:t>
            </a:r>
            <a:r>
              <a:rPr lang="en-US" altLang="zh-CN" dirty="0">
                <a:solidFill>
                  <a:srgbClr val="660066"/>
                </a:solidFill>
              </a:rPr>
              <a:t>S1_count</a:t>
            </a:r>
            <a:r>
              <a:rPr lang="en-US" altLang="zh-CN" dirty="0"/>
              <a:t>,</a:t>
            </a:r>
            <a:r>
              <a:rPr lang="zh-CN" altLang="en-US" dirty="0"/>
              <a:t> </a:t>
            </a:r>
            <a:r>
              <a:rPr lang="en-US" altLang="zh-CN" dirty="0">
                <a:solidFill>
                  <a:srgbClr val="FF6600"/>
                </a:solidFill>
              </a:rPr>
              <a:t>S2_count</a:t>
            </a:r>
            <a:r>
              <a:rPr lang="en-US" altLang="zh-CN" dirty="0"/>
              <a:t>,</a:t>
            </a:r>
            <a:r>
              <a:rPr lang="zh-CN" altLang="en-US" dirty="0"/>
              <a:t> </a:t>
            </a:r>
            <a:r>
              <a:rPr lang="en-US" altLang="zh-CN" dirty="0">
                <a:solidFill>
                  <a:srgbClr val="000090"/>
                </a:solidFill>
              </a:rPr>
              <a:t>S3_count</a:t>
            </a:r>
            <a:r>
              <a:rPr lang="en-US" altLang="zh-CN" dirty="0"/>
              <a:t>,</a:t>
            </a:r>
            <a:r>
              <a:rPr lang="zh-CN" altLang="en-US" dirty="0"/>
              <a:t> </a:t>
            </a:r>
            <a:r>
              <a:rPr lang="en-US" altLang="zh-CN" dirty="0">
                <a:solidFill>
                  <a:srgbClr val="000090"/>
                </a:solidFill>
              </a:rPr>
              <a:t>S4_count</a:t>
            </a:r>
            <a:r>
              <a:rPr lang="en-US" altLang="zh-CN" dirty="0"/>
              <a:t>;</a:t>
            </a:r>
            <a:endParaRPr lang="zh-CN" altLang="zh-CN" sz="1600" dirty="0"/>
          </a:p>
          <a:p>
            <a:pPr marL="449262" lvl="1" indent="0">
              <a:buNone/>
            </a:pPr>
            <a:r>
              <a:rPr lang="en-US" altLang="zh-CN" dirty="0" err="1"/>
              <a:t>int</a:t>
            </a:r>
            <a:r>
              <a:rPr lang="en-US" altLang="zh-CN" dirty="0"/>
              <a:t> </a:t>
            </a:r>
            <a:r>
              <a:rPr lang="en-US" altLang="zh-CN" dirty="0">
                <a:solidFill>
                  <a:srgbClr val="660066"/>
                </a:solidFill>
              </a:rPr>
              <a:t>counter1</a:t>
            </a:r>
            <a:r>
              <a:rPr lang="en-US" altLang="zh-CN" dirty="0"/>
              <a:t>,</a:t>
            </a:r>
            <a:r>
              <a:rPr lang="zh-CN" altLang="en-US" dirty="0"/>
              <a:t> </a:t>
            </a:r>
            <a:r>
              <a:rPr lang="en-US" altLang="zh-CN" dirty="0">
                <a:solidFill>
                  <a:srgbClr val="FF6600"/>
                </a:solidFill>
              </a:rPr>
              <a:t>counter2</a:t>
            </a:r>
            <a:r>
              <a:rPr lang="en-US" altLang="zh-CN" dirty="0"/>
              <a:t>,</a:t>
            </a:r>
            <a:r>
              <a:rPr lang="zh-CN" altLang="en-US" dirty="0"/>
              <a:t> </a:t>
            </a:r>
            <a:r>
              <a:rPr lang="en-US" altLang="zh-CN" dirty="0">
                <a:solidFill>
                  <a:srgbClr val="FF6600"/>
                </a:solidFill>
              </a:rPr>
              <a:t>count</a:t>
            </a:r>
            <a:r>
              <a:rPr lang="en-US" altLang="zh-CN" dirty="0"/>
              <a:t>,</a:t>
            </a:r>
            <a:r>
              <a:rPr lang="zh-CN" altLang="en-US" dirty="0"/>
              <a:t> </a:t>
            </a:r>
            <a:r>
              <a:rPr lang="en-US" altLang="zh-CN" dirty="0">
                <a:solidFill>
                  <a:srgbClr val="660066"/>
                </a:solidFill>
              </a:rPr>
              <a:t>in1</a:t>
            </a:r>
            <a:r>
              <a:rPr lang="en-US" altLang="zh-CN" dirty="0"/>
              <a:t>,</a:t>
            </a:r>
            <a:r>
              <a:rPr lang="zh-CN" altLang="en-US" dirty="0"/>
              <a:t> </a:t>
            </a:r>
            <a:r>
              <a:rPr lang="en-US" altLang="zh-CN" dirty="0">
                <a:solidFill>
                  <a:srgbClr val="FF6600"/>
                </a:solidFill>
              </a:rPr>
              <a:t>in2</a:t>
            </a:r>
            <a:r>
              <a:rPr lang="en-US" altLang="zh-CN" dirty="0"/>
              <a:t>,</a:t>
            </a:r>
            <a:r>
              <a:rPr lang="zh-CN" altLang="en-US" dirty="0"/>
              <a:t> </a:t>
            </a:r>
            <a:r>
              <a:rPr lang="en-US" altLang="zh-CN" dirty="0">
                <a:solidFill>
                  <a:srgbClr val="000090"/>
                </a:solidFill>
              </a:rPr>
              <a:t>out1</a:t>
            </a:r>
            <a:r>
              <a:rPr lang="en-US" altLang="zh-CN" dirty="0"/>
              <a:t>,</a:t>
            </a:r>
            <a:r>
              <a:rPr lang="zh-CN" altLang="en-US" dirty="0">
                <a:solidFill>
                  <a:srgbClr val="000090"/>
                </a:solidFill>
              </a:rPr>
              <a:t> </a:t>
            </a:r>
            <a:r>
              <a:rPr lang="en-US" altLang="zh-CN" dirty="0">
                <a:solidFill>
                  <a:srgbClr val="000090"/>
                </a:solidFill>
              </a:rPr>
              <a:t>out2</a:t>
            </a:r>
            <a:r>
              <a:rPr lang="en-US" altLang="zh-CN" dirty="0"/>
              <a:t>;</a:t>
            </a:r>
            <a:endParaRPr lang="zh-CN" altLang="zh-CN" sz="1600" dirty="0"/>
          </a:p>
          <a:p>
            <a:pPr marL="449262" lvl="1" indent="0">
              <a:buNone/>
            </a:pPr>
            <a:r>
              <a:rPr lang="en-US" altLang="zh-CN" dirty="0">
                <a:solidFill>
                  <a:srgbClr val="660066"/>
                </a:solidFill>
              </a:rPr>
              <a:t>counter1</a:t>
            </a:r>
            <a:r>
              <a:rPr lang="en-US" altLang="zh-CN" dirty="0"/>
              <a:t>=</a:t>
            </a:r>
            <a:r>
              <a:rPr lang="en-US" altLang="zh-CN" dirty="0">
                <a:solidFill>
                  <a:srgbClr val="FF6600"/>
                </a:solidFill>
              </a:rPr>
              <a:t>counter2</a:t>
            </a:r>
            <a:r>
              <a:rPr lang="en-US" altLang="zh-CN" dirty="0"/>
              <a:t>=</a:t>
            </a:r>
            <a:r>
              <a:rPr lang="en-US" altLang="zh-CN" dirty="0">
                <a:solidFill>
                  <a:srgbClr val="FF6600"/>
                </a:solidFill>
              </a:rPr>
              <a:t>count</a:t>
            </a:r>
            <a:r>
              <a:rPr lang="en-US" altLang="zh-CN" dirty="0"/>
              <a:t>=</a:t>
            </a:r>
            <a:r>
              <a:rPr lang="en-US" altLang="zh-CN" dirty="0">
                <a:solidFill>
                  <a:srgbClr val="660066"/>
                </a:solidFill>
              </a:rPr>
              <a:t>in1</a:t>
            </a:r>
            <a:r>
              <a:rPr lang="en-US" altLang="zh-CN" dirty="0"/>
              <a:t>=</a:t>
            </a:r>
            <a:r>
              <a:rPr lang="en-US" altLang="zh-CN" dirty="0">
                <a:solidFill>
                  <a:srgbClr val="FF6600"/>
                </a:solidFill>
              </a:rPr>
              <a:t>in2</a:t>
            </a:r>
            <a:r>
              <a:rPr lang="en-US" altLang="zh-CN" dirty="0"/>
              <a:t>=</a:t>
            </a:r>
            <a:r>
              <a:rPr lang="en-US" altLang="zh-CN" dirty="0">
                <a:solidFill>
                  <a:srgbClr val="000090"/>
                </a:solidFill>
              </a:rPr>
              <a:t>out1</a:t>
            </a:r>
            <a:r>
              <a:rPr lang="en-US" altLang="zh-CN" dirty="0"/>
              <a:t>=</a:t>
            </a:r>
            <a:r>
              <a:rPr lang="en-US" altLang="zh-CN" dirty="0">
                <a:solidFill>
                  <a:srgbClr val="000090"/>
                </a:solidFill>
              </a:rPr>
              <a:t>out2</a:t>
            </a:r>
            <a:r>
              <a:rPr lang="en-US" altLang="zh-CN" dirty="0"/>
              <a:t>=0;</a:t>
            </a:r>
            <a:endParaRPr lang="zh-CN" altLang="zh-CN" sz="1600" dirty="0"/>
          </a:p>
          <a:p>
            <a:pPr marL="449262" lvl="1" indent="0">
              <a:buNone/>
            </a:pPr>
            <a:r>
              <a:rPr lang="en-US" altLang="zh-CN" dirty="0" err="1"/>
              <a:t>InterfaceModule</a:t>
            </a:r>
            <a:r>
              <a:rPr lang="en-US" altLang="zh-CN" dirty="0"/>
              <a:t> IM;</a:t>
            </a:r>
            <a:endParaRPr lang="zh-CN" altLang="zh-CN" sz="1600" dirty="0"/>
          </a:p>
          <a:p>
            <a:pPr marL="449262" lvl="1" indent="0">
              <a:buNone/>
            </a:pPr>
            <a:r>
              <a:rPr lang="en-US" altLang="zh-CN" dirty="0"/>
              <a:t>DEFINE </a:t>
            </a:r>
            <a:r>
              <a:rPr lang="en-US" altLang="zh-CN" dirty="0">
                <a:solidFill>
                  <a:srgbClr val="660066"/>
                </a:solidFill>
              </a:rPr>
              <a:t>put1</a:t>
            </a:r>
            <a:r>
              <a:rPr lang="en-US" altLang="zh-CN" dirty="0"/>
              <a:t>,</a:t>
            </a:r>
            <a:r>
              <a:rPr lang="zh-CN" altLang="en-US" dirty="0"/>
              <a:t> </a:t>
            </a:r>
            <a:r>
              <a:rPr lang="en-US" altLang="zh-CN" dirty="0">
                <a:solidFill>
                  <a:srgbClr val="FF6600"/>
                </a:solidFill>
              </a:rPr>
              <a:t>put2</a:t>
            </a:r>
            <a:r>
              <a:rPr lang="en-US" altLang="zh-CN" dirty="0"/>
              <a:t>,</a:t>
            </a:r>
            <a:r>
              <a:rPr lang="zh-CN" altLang="en-US" dirty="0"/>
              <a:t> </a:t>
            </a:r>
            <a:r>
              <a:rPr lang="en-US" altLang="zh-CN" dirty="0">
                <a:solidFill>
                  <a:srgbClr val="000090"/>
                </a:solidFill>
              </a:rPr>
              <a:t>take</a:t>
            </a:r>
            <a:r>
              <a:rPr lang="en-US" altLang="zh-CN" dirty="0"/>
              <a:t>;</a:t>
            </a:r>
            <a:endParaRPr lang="zh-CN" altLang="zh-CN" sz="1600" dirty="0"/>
          </a:p>
          <a:p>
            <a:pPr marL="449262" lvl="1" indent="0">
              <a:buNone/>
            </a:pPr>
            <a:r>
              <a:rPr lang="en-US" altLang="zh-CN" dirty="0"/>
              <a:t>USE wait,</a:t>
            </a:r>
            <a:r>
              <a:rPr lang="zh-CN" altLang="en-US" dirty="0"/>
              <a:t> </a:t>
            </a:r>
            <a:r>
              <a:rPr lang="en-US" altLang="zh-CN" dirty="0"/>
              <a:t>signal,</a:t>
            </a:r>
            <a:r>
              <a:rPr lang="zh-CN" altLang="en-US" dirty="0"/>
              <a:t> </a:t>
            </a:r>
            <a:r>
              <a:rPr lang="en-US" altLang="zh-CN" dirty="0"/>
              <a:t>enter,</a:t>
            </a:r>
            <a:r>
              <a:rPr lang="zh-CN" altLang="en-US" dirty="0"/>
              <a:t> </a:t>
            </a:r>
            <a:r>
              <a:rPr lang="en-US" altLang="zh-CN" dirty="0"/>
              <a:t>leave;</a:t>
            </a:r>
            <a:endParaRPr lang="zh-CN" altLang="zh-CN" sz="1600" dirty="0"/>
          </a:p>
          <a:p>
            <a:endParaRPr lang="zh-CN" altLang="zh-CN" sz="2800"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127</a:t>
            </a:fld>
            <a:endParaRPr lang="en-US" altLang="zh-CN" b="1" dirty="0">
              <a:solidFill>
                <a:srgbClr val="0000FF"/>
              </a:solidFill>
            </a:endParaRPr>
          </a:p>
        </p:txBody>
      </p:sp>
    </p:spTree>
    <p:extLst>
      <p:ext uri="{BB962C8B-B14F-4D97-AF65-F5344CB8AC3E}">
        <p14:creationId xmlns:p14="http://schemas.microsoft.com/office/powerpoint/2010/main" val="1078967875"/>
      </p:ext>
    </p:extLst>
  </p:cSld>
  <p:clrMapOvr>
    <a:masterClrMapping/>
  </p:clrMapOvr>
  <p:transition spd="slow">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pPr marL="447675" lvl="1" indent="-447675">
              <a:buClr>
                <a:srgbClr val="CC6600"/>
              </a:buClr>
              <a:buSzPct val="70000"/>
              <a:buFont typeface="Wingdings" pitchFamily="2" charset="2"/>
              <a:buChar char="n"/>
            </a:pPr>
            <a:r>
              <a:rPr lang="zh-CN" altLang="zh-CN" sz="2800" dirty="0"/>
              <a:t>管程方法</a:t>
            </a:r>
            <a:r>
              <a:rPr lang="zh-CN" altLang="en-US" sz="2800" dirty="0"/>
              <a:t>实现</a:t>
            </a:r>
            <a:endParaRPr lang="zh-CN" altLang="zh-CN" sz="2800" dirty="0"/>
          </a:p>
        </p:txBody>
      </p:sp>
      <p:sp>
        <p:nvSpPr>
          <p:cNvPr id="5" name="矩形 4"/>
          <p:cNvSpPr/>
          <p:nvPr/>
        </p:nvSpPr>
        <p:spPr>
          <a:xfrm>
            <a:off x="323528" y="1844824"/>
            <a:ext cx="4572000" cy="3785652"/>
          </a:xfrm>
          <a:prstGeom prst="rect">
            <a:avLst/>
          </a:prstGeom>
        </p:spPr>
        <p:txBody>
          <a:bodyPr>
            <a:spAutoFit/>
          </a:bodyPr>
          <a:lstStyle/>
          <a:p>
            <a:pPr algn="l"/>
            <a:r>
              <a:rPr lang="en-US" altLang="zh-CN" sz="2400" b="1" dirty="0">
                <a:solidFill>
                  <a:srgbClr val="660066"/>
                </a:solidFill>
                <a:latin typeface="华文新魏"/>
                <a:ea typeface="华文新魏"/>
                <a:cs typeface="华文新魏"/>
              </a:rPr>
              <a:t>procedure put1( ) {</a:t>
            </a:r>
            <a:endParaRPr lang="zh-CN" altLang="zh-CN" sz="2400" b="1" dirty="0">
              <a:solidFill>
                <a:srgbClr val="660066"/>
              </a:solidFill>
              <a:latin typeface="华文新魏"/>
              <a:ea typeface="华文新魏"/>
              <a:cs typeface="华文新魏"/>
            </a:endParaRPr>
          </a:p>
          <a:p>
            <a:pPr algn="l"/>
            <a:r>
              <a:rPr lang="en-US" altLang="zh-CN" sz="2400" b="1" dirty="0">
                <a:solidFill>
                  <a:srgbClr val="660066"/>
                </a:solidFill>
                <a:latin typeface="华文新魏"/>
                <a:ea typeface="华文新魏"/>
                <a:cs typeface="华文新魏"/>
              </a:rPr>
              <a:t>    enter(IM);</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if(counter1==N/5)  </a:t>
            </a:r>
            <a:r>
              <a:rPr lang="zh-CN" altLang="en-US" sz="2400" b="1" dirty="0">
                <a:solidFill>
                  <a:srgbClr val="660066"/>
                </a:solidFill>
                <a:latin typeface="华文新魏"/>
                <a:ea typeface="华文新魏"/>
                <a:cs typeface="华文新魏"/>
              </a:rPr>
              <a:t>     </a:t>
            </a:r>
            <a:endParaRPr lang="en-US" altLang="zh-CN" sz="2400" b="1" dirty="0">
              <a:solidFill>
                <a:srgbClr val="660066"/>
              </a:solidFill>
              <a:latin typeface="华文新魏"/>
              <a:ea typeface="华文新魏"/>
              <a:cs typeface="华文新魏"/>
            </a:endParaRPr>
          </a:p>
          <a:p>
            <a:pPr algn="l"/>
            <a:r>
              <a:rPr lang="zh-CN" altLang="zh-CN" sz="2400" b="1" dirty="0">
                <a:solidFill>
                  <a:srgbClr val="660066"/>
                </a:solidFill>
                <a:latin typeface="华文新魏"/>
                <a:ea typeface="华文新魏"/>
                <a:cs typeface="华文新魏"/>
              </a:rPr>
              <a:t> </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wait(S1,</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S1_count,</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IM);</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a:t>
            </a:r>
            <a:r>
              <a:rPr lang="zh-CN" altLang="zh-CN" sz="2400" b="1" dirty="0">
                <a:solidFill>
                  <a:srgbClr val="660066"/>
                </a:solidFill>
                <a:latin typeface="华文新魏"/>
                <a:ea typeface="华文新魏"/>
                <a:cs typeface="华文新魏"/>
              </a:rPr>
              <a:t>车架放入</a:t>
            </a:r>
            <a:r>
              <a:rPr lang="en-US" altLang="zh-CN" sz="2400" b="1" dirty="0">
                <a:solidFill>
                  <a:srgbClr val="660066"/>
                </a:solidFill>
                <a:latin typeface="华文新魏"/>
                <a:ea typeface="华文新魏"/>
                <a:cs typeface="华文新魏"/>
              </a:rPr>
              <a:t>box1(in1)*/</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in1=(in1+1) % (N/5);</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counter1=counter1+1;</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signal(</a:t>
            </a:r>
            <a:r>
              <a:rPr lang="en-US" altLang="zh-CN" sz="2400" b="1" dirty="0">
                <a:solidFill>
                  <a:srgbClr val="000090"/>
                </a:solidFill>
                <a:latin typeface="华文新魏"/>
                <a:ea typeface="华文新魏"/>
                <a:cs typeface="华文新魏"/>
              </a:rPr>
              <a:t>S3</a:t>
            </a:r>
            <a:r>
              <a:rPr lang="en-US" altLang="zh-CN" sz="2400" b="1" dirty="0">
                <a:solidFill>
                  <a:srgbClr val="660066"/>
                </a:solidFill>
                <a:latin typeface="华文新魏"/>
                <a:ea typeface="华文新魏"/>
                <a:cs typeface="华文新魏"/>
              </a:rPr>
              <a:t>,</a:t>
            </a:r>
            <a:r>
              <a:rPr lang="zh-CN" altLang="en-US" sz="2400" b="1" dirty="0">
                <a:solidFill>
                  <a:srgbClr val="660066"/>
                </a:solidFill>
                <a:latin typeface="华文新魏"/>
                <a:ea typeface="华文新魏"/>
                <a:cs typeface="华文新魏"/>
              </a:rPr>
              <a:t> </a:t>
            </a:r>
            <a:r>
              <a:rPr lang="en-US" altLang="zh-CN" sz="2400" b="1" dirty="0">
                <a:solidFill>
                  <a:srgbClr val="000090"/>
                </a:solidFill>
                <a:latin typeface="华文新魏"/>
                <a:ea typeface="华文新魏"/>
                <a:cs typeface="华文新魏"/>
              </a:rPr>
              <a:t>S3_count</a:t>
            </a:r>
            <a:r>
              <a:rPr lang="en-US" altLang="zh-CN" sz="2400" b="1" dirty="0">
                <a:solidFill>
                  <a:srgbClr val="660066"/>
                </a:solidFill>
                <a:latin typeface="华文新魏"/>
                <a:ea typeface="华文新魏"/>
                <a:cs typeface="华文新魏"/>
              </a:rPr>
              <a:t>,</a:t>
            </a:r>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IM);</a:t>
            </a:r>
            <a:endParaRPr lang="zh-CN" altLang="zh-CN" sz="2400" b="1" dirty="0">
              <a:solidFill>
                <a:srgbClr val="660066"/>
              </a:solidFill>
              <a:latin typeface="华文新魏"/>
              <a:ea typeface="华文新魏"/>
              <a:cs typeface="华文新魏"/>
            </a:endParaRPr>
          </a:p>
          <a:p>
            <a:pPr algn="l"/>
            <a:r>
              <a:rPr lang="zh-CN" altLang="en-US" sz="2400" b="1" dirty="0">
                <a:solidFill>
                  <a:srgbClr val="660066"/>
                </a:solidFill>
                <a:latin typeface="华文新魏"/>
                <a:ea typeface="华文新魏"/>
                <a:cs typeface="华文新魏"/>
              </a:rPr>
              <a:t>  </a:t>
            </a:r>
            <a:r>
              <a:rPr lang="en-US" altLang="zh-CN" sz="2400" b="1" dirty="0">
                <a:solidFill>
                  <a:srgbClr val="660066"/>
                </a:solidFill>
                <a:latin typeface="华文新魏"/>
                <a:ea typeface="华文新魏"/>
                <a:cs typeface="华文新魏"/>
              </a:rPr>
              <a:t>leave(IM);</a:t>
            </a:r>
            <a:endParaRPr lang="zh-CN" altLang="zh-CN" sz="2400" b="1" dirty="0">
              <a:solidFill>
                <a:srgbClr val="660066"/>
              </a:solidFill>
              <a:latin typeface="华文新魏"/>
              <a:ea typeface="华文新魏"/>
              <a:cs typeface="华文新魏"/>
            </a:endParaRPr>
          </a:p>
          <a:p>
            <a:pPr algn="l"/>
            <a:r>
              <a:rPr lang="en-US" altLang="zh-CN" sz="2400" b="1" dirty="0">
                <a:solidFill>
                  <a:srgbClr val="660066"/>
                </a:solidFill>
                <a:latin typeface="华文新魏"/>
                <a:ea typeface="华文新魏"/>
                <a:cs typeface="华文新魏"/>
              </a:rPr>
              <a:t>}</a:t>
            </a:r>
            <a:endParaRPr lang="zh-CN" altLang="zh-CN" sz="2400" b="1" dirty="0">
              <a:solidFill>
                <a:srgbClr val="660066"/>
              </a:solidFill>
              <a:latin typeface="华文新魏"/>
              <a:ea typeface="华文新魏"/>
              <a:cs typeface="华文新魏"/>
            </a:endParaRPr>
          </a:p>
        </p:txBody>
      </p:sp>
      <p:sp>
        <p:nvSpPr>
          <p:cNvPr id="6" name="矩形 5"/>
          <p:cNvSpPr/>
          <p:nvPr/>
        </p:nvSpPr>
        <p:spPr>
          <a:xfrm>
            <a:off x="4564112" y="1196752"/>
            <a:ext cx="4572000" cy="5262979"/>
          </a:xfrm>
          <a:prstGeom prst="rect">
            <a:avLst/>
          </a:prstGeom>
        </p:spPr>
        <p:txBody>
          <a:bodyPr>
            <a:spAutoFit/>
          </a:bodyPr>
          <a:lstStyle/>
          <a:p>
            <a:pPr algn="l"/>
            <a:r>
              <a:rPr lang="en-US" altLang="zh-CN" sz="2400" b="1" dirty="0">
                <a:solidFill>
                  <a:srgbClr val="FF6600"/>
                </a:solidFill>
                <a:latin typeface="华文新魏"/>
                <a:ea typeface="华文新魏"/>
                <a:cs typeface="华文新魏"/>
              </a:rPr>
              <a:t>procedure put2( ) {</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enter(IM);</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if(counter2==(4*N/5))  </a:t>
            </a:r>
            <a:r>
              <a:rPr lang="zh-CN" altLang="en-US" sz="2400" b="1" dirty="0">
                <a:solidFill>
                  <a:srgbClr val="FF6600"/>
                </a:solidFill>
                <a:latin typeface="华文新魏"/>
                <a:ea typeface="华文新魏"/>
                <a:cs typeface="华文新魏"/>
              </a:rPr>
              <a:t>     </a:t>
            </a:r>
            <a:endParaRPr lang="en-US" altLang="zh-CN" sz="2400" b="1" dirty="0">
              <a:solidFill>
                <a:srgbClr val="FF6600"/>
              </a:solidFill>
              <a:latin typeface="华文新魏"/>
              <a:ea typeface="华文新魏"/>
              <a:cs typeface="华文新魏"/>
            </a:endParaRP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wait(S2,</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S2_count,</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IM);</a:t>
            </a:r>
          </a:p>
          <a:p>
            <a:pPr algn="l"/>
            <a:r>
              <a:rPr lang="zh-CN" altLang="en-US" sz="2400" b="1" dirty="0">
                <a:solidFill>
                  <a:srgbClr val="FF6600"/>
                </a:solidFill>
                <a:latin typeface="华文新魏"/>
                <a:ea typeface="华文新魏"/>
                <a:cs typeface="华文新魏"/>
              </a:rPr>
              <a:t>    </a:t>
            </a:r>
            <a:r>
              <a:rPr lang="zh-CN" altLang="zh-CN" sz="2400" b="1" dirty="0">
                <a:solidFill>
                  <a:srgbClr val="FF6600"/>
                </a:solidFill>
                <a:latin typeface="华文新魏"/>
                <a:ea typeface="华文新魏"/>
                <a:cs typeface="华文新魏"/>
              </a:rPr>
              <a:t>/</a:t>
            </a:r>
            <a:r>
              <a:rPr lang="en-US" altLang="zh-CN" sz="2400" b="1" dirty="0">
                <a:solidFill>
                  <a:srgbClr val="FF6600"/>
                </a:solidFill>
                <a:latin typeface="华文新魏"/>
                <a:ea typeface="华文新魏"/>
                <a:cs typeface="华文新魏"/>
              </a:rPr>
              <a:t>*</a:t>
            </a:r>
            <a:r>
              <a:rPr lang="zh-CN" altLang="zh-CN" sz="2400" b="1" dirty="0">
                <a:solidFill>
                  <a:srgbClr val="FF6600"/>
                </a:solidFill>
                <a:latin typeface="华文新魏"/>
                <a:ea typeface="华文新魏"/>
                <a:cs typeface="华文新魏"/>
              </a:rPr>
              <a:t>车轮放入</a:t>
            </a:r>
            <a:r>
              <a:rPr lang="en-US" altLang="zh-CN" sz="2400" b="1" dirty="0">
                <a:solidFill>
                  <a:srgbClr val="FF6600"/>
                </a:solidFill>
                <a:latin typeface="华文新魏"/>
                <a:ea typeface="华文新魏"/>
                <a:cs typeface="华文新魏"/>
              </a:rPr>
              <a:t>box2(in2)*/</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in2=(in2+1) % (4*N/5);</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counter2=counter2+1;</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count=count+1;</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if(count==4)  {</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count=0;</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signal(</a:t>
            </a:r>
            <a:r>
              <a:rPr lang="en-US" altLang="zh-CN" sz="2400" b="1" dirty="0">
                <a:solidFill>
                  <a:srgbClr val="000090"/>
                </a:solidFill>
                <a:latin typeface="华文新魏"/>
                <a:ea typeface="华文新魏"/>
                <a:cs typeface="华文新魏"/>
              </a:rPr>
              <a:t>S4</a:t>
            </a:r>
            <a:r>
              <a:rPr lang="en-US" altLang="zh-CN" sz="2400" b="1" dirty="0">
                <a:solidFill>
                  <a:srgbClr val="FF6600"/>
                </a:solidFill>
                <a:latin typeface="华文新魏"/>
                <a:ea typeface="华文新魏"/>
                <a:cs typeface="华文新魏"/>
              </a:rPr>
              <a:t>,</a:t>
            </a:r>
            <a:r>
              <a:rPr lang="zh-CN" altLang="en-US" sz="2400" b="1" dirty="0">
                <a:solidFill>
                  <a:srgbClr val="FF6600"/>
                </a:solidFill>
                <a:latin typeface="华文新魏"/>
                <a:ea typeface="华文新魏"/>
                <a:cs typeface="华文新魏"/>
              </a:rPr>
              <a:t> </a:t>
            </a:r>
            <a:r>
              <a:rPr lang="en-US" altLang="zh-CN" sz="2400" b="1" dirty="0">
                <a:solidFill>
                  <a:srgbClr val="000090"/>
                </a:solidFill>
                <a:latin typeface="华文新魏"/>
                <a:ea typeface="华文新魏"/>
                <a:cs typeface="华文新魏"/>
              </a:rPr>
              <a:t>S4_count</a:t>
            </a:r>
            <a:r>
              <a:rPr lang="en-US" altLang="zh-CN" sz="2400" b="1" dirty="0">
                <a:solidFill>
                  <a:srgbClr val="FF6600"/>
                </a:solidFill>
                <a:latin typeface="华文新魏"/>
                <a:ea typeface="华文新魏"/>
                <a:cs typeface="华文新魏"/>
              </a:rPr>
              <a:t>,</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IM);</a:t>
            </a:r>
          </a:p>
          <a:p>
            <a:pPr algn="l"/>
            <a:r>
              <a:rPr lang="zh-CN" altLang="zh-CN" sz="2400" b="1" dirty="0">
                <a:solidFill>
                  <a:srgbClr val="FF6600"/>
                </a:solidFill>
                <a:latin typeface="华文新魏"/>
                <a:ea typeface="华文新魏"/>
                <a:cs typeface="华文新魏"/>
              </a:rPr>
              <a:t> </a:t>
            </a:r>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a:t>
            </a:r>
            <a:endParaRPr lang="zh-CN" altLang="zh-CN" sz="2400" b="1" dirty="0">
              <a:solidFill>
                <a:srgbClr val="FF6600"/>
              </a:solidFill>
              <a:latin typeface="华文新魏"/>
              <a:ea typeface="华文新魏"/>
              <a:cs typeface="华文新魏"/>
            </a:endParaRPr>
          </a:p>
          <a:p>
            <a:pPr algn="l"/>
            <a:r>
              <a:rPr lang="zh-CN" altLang="en-US" sz="2400" b="1" dirty="0">
                <a:solidFill>
                  <a:srgbClr val="FF6600"/>
                </a:solidFill>
                <a:latin typeface="华文新魏"/>
                <a:ea typeface="华文新魏"/>
                <a:cs typeface="华文新魏"/>
              </a:rPr>
              <a:t>  </a:t>
            </a:r>
            <a:r>
              <a:rPr lang="en-US" altLang="zh-CN" sz="2400" b="1" dirty="0">
                <a:solidFill>
                  <a:srgbClr val="FF6600"/>
                </a:solidFill>
                <a:latin typeface="华文新魏"/>
                <a:ea typeface="华文新魏"/>
                <a:cs typeface="华文新魏"/>
              </a:rPr>
              <a:t>leave(IM);</a:t>
            </a:r>
          </a:p>
          <a:p>
            <a:pPr algn="l"/>
            <a:r>
              <a:rPr lang="en-US" altLang="zh-CN" sz="2400" b="1" dirty="0">
                <a:solidFill>
                  <a:srgbClr val="FF6600"/>
                </a:solidFill>
                <a:latin typeface="华文新魏"/>
                <a:ea typeface="华文新魏"/>
                <a:cs typeface="华文新魏"/>
              </a:rPr>
              <a:t>}</a:t>
            </a:r>
            <a:endParaRPr lang="zh-CN" altLang="zh-CN" sz="2400" b="1" dirty="0">
              <a:solidFill>
                <a:srgbClr val="FF660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128</a:t>
            </a:fld>
            <a:endParaRPr lang="en-US" altLang="zh-CN" b="1" dirty="0">
              <a:solidFill>
                <a:srgbClr val="0000FF"/>
              </a:solidFill>
            </a:endParaRPr>
          </a:p>
        </p:txBody>
      </p:sp>
    </p:spTree>
    <p:extLst>
      <p:ext uri="{BB962C8B-B14F-4D97-AF65-F5344CB8AC3E}">
        <p14:creationId xmlns:p14="http://schemas.microsoft.com/office/powerpoint/2010/main" val="3074386581"/>
      </p:ext>
    </p:extLst>
  </p:cSld>
  <p:clrMapOvr>
    <a:masterClrMapping/>
  </p:clrMapOvr>
  <p:transition spd="slow">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pPr marL="447675" lvl="1" indent="-447675">
              <a:buClr>
                <a:srgbClr val="CC6600"/>
              </a:buClr>
              <a:buSzPct val="70000"/>
              <a:buFont typeface="Wingdings" pitchFamily="2" charset="2"/>
              <a:buChar char="n"/>
            </a:pPr>
            <a:r>
              <a:rPr lang="zh-CN" altLang="zh-CN" sz="2800" dirty="0"/>
              <a:t>管程方法</a:t>
            </a:r>
            <a:r>
              <a:rPr lang="zh-CN" altLang="en-US" sz="2800" dirty="0"/>
              <a:t>实现</a:t>
            </a:r>
            <a:endParaRPr lang="zh-CN" altLang="zh-CN" sz="2800" dirty="0"/>
          </a:p>
        </p:txBody>
      </p:sp>
      <p:sp>
        <p:nvSpPr>
          <p:cNvPr id="5" name="矩形 4"/>
          <p:cNvSpPr/>
          <p:nvPr/>
        </p:nvSpPr>
        <p:spPr>
          <a:xfrm>
            <a:off x="251520" y="1844824"/>
            <a:ext cx="4572000" cy="4524315"/>
          </a:xfrm>
          <a:prstGeom prst="rect">
            <a:avLst/>
          </a:prstGeom>
        </p:spPr>
        <p:txBody>
          <a:bodyPr>
            <a:spAutoFit/>
          </a:bodyPr>
          <a:lstStyle/>
          <a:p>
            <a:pPr algn="l"/>
            <a:r>
              <a:rPr lang="en-US" altLang="zh-CN" sz="2400" b="1" dirty="0">
                <a:solidFill>
                  <a:srgbClr val="000090"/>
                </a:solidFill>
                <a:latin typeface="华文新魏"/>
                <a:ea typeface="华文新魏"/>
                <a:cs typeface="华文新魏"/>
              </a:rPr>
              <a:t>procedure take( ) {</a:t>
            </a:r>
          </a:p>
          <a:p>
            <a:pPr algn="l"/>
            <a:r>
              <a:rPr lang="zh-CN"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enter(IM);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if(</a:t>
            </a:r>
            <a:r>
              <a:rPr lang="en-US" altLang="zh-CN" sz="2400" b="1" dirty="0">
                <a:solidFill>
                  <a:srgbClr val="660066"/>
                </a:solidFill>
                <a:latin typeface="华文新魏"/>
                <a:ea typeface="华文新魏"/>
                <a:cs typeface="华文新魏"/>
              </a:rPr>
              <a:t>counter1</a:t>
            </a:r>
            <a:r>
              <a:rPr lang="en-US" altLang="zh-CN" sz="2400" b="1" dirty="0">
                <a:solidFill>
                  <a:srgbClr val="000090"/>
                </a:solidFill>
                <a:latin typeface="华文新魏"/>
                <a:ea typeface="华文新魏"/>
                <a:cs typeface="华文新魏"/>
              </a:rPr>
              <a:t>==0) </a:t>
            </a:r>
          </a:p>
          <a:p>
            <a:pPr algn="l"/>
            <a:r>
              <a:rPr lang="zh-CN"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wait(S3,</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S3_count,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取车架从</a:t>
            </a:r>
            <a:r>
              <a:rPr lang="en-US" altLang="zh-CN" sz="2400" b="1" dirty="0">
                <a:solidFill>
                  <a:srgbClr val="000090"/>
                </a:solidFill>
                <a:latin typeface="华文新魏"/>
                <a:ea typeface="华文新魏"/>
                <a:cs typeface="华文新魏"/>
              </a:rPr>
              <a:t>box1(out1)*/</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out1=(out1+1) % (</a:t>
            </a:r>
            <a:r>
              <a:rPr lang="en-US" altLang="zh-CN" sz="2400" b="1" dirty="0">
                <a:solidFill>
                  <a:srgbClr val="660066"/>
                </a:solidFill>
                <a:latin typeface="华文新魏"/>
                <a:ea typeface="华文新魏"/>
                <a:cs typeface="华文新魏"/>
              </a:rPr>
              <a:t>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a:t>
            </a:r>
            <a:r>
              <a:rPr lang="en-US" altLang="zh-CN" sz="2400" b="1" dirty="0">
                <a:solidFill>
                  <a:srgbClr val="660066"/>
                </a:solidFill>
                <a:latin typeface="华文新魏"/>
                <a:ea typeface="华文新魏"/>
                <a:cs typeface="华文新魏"/>
              </a:rPr>
              <a:t>counter1</a:t>
            </a:r>
            <a:r>
              <a:rPr lang="en-US" altLang="zh-CN" sz="2400" b="1" dirty="0">
                <a:solidFill>
                  <a:srgbClr val="000090"/>
                </a:solidFill>
                <a:latin typeface="华文新魏"/>
                <a:ea typeface="华文新魏"/>
                <a:cs typeface="华文新魏"/>
              </a:rPr>
              <a:t>=</a:t>
            </a:r>
            <a:r>
              <a:rPr lang="en-US" altLang="zh-CN" sz="2400" b="1" dirty="0">
                <a:solidFill>
                  <a:srgbClr val="660066"/>
                </a:solidFill>
                <a:latin typeface="华文新魏"/>
                <a:ea typeface="华文新魏"/>
                <a:cs typeface="华文新魏"/>
              </a:rPr>
              <a:t>counter1</a:t>
            </a:r>
            <a:r>
              <a:rPr lang="en-US" altLang="zh-CN" sz="2400" b="1" dirty="0">
                <a:solidFill>
                  <a:srgbClr val="000090"/>
                </a:solidFill>
                <a:latin typeface="华文新魏"/>
                <a:ea typeface="华文新魏"/>
                <a:cs typeface="华文新魏"/>
              </a:rPr>
              <a:t>-1;</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if (</a:t>
            </a:r>
            <a:r>
              <a:rPr lang="en-US" altLang="zh-CN" sz="2400" b="1" dirty="0">
                <a:solidFill>
                  <a:srgbClr val="FF6600"/>
                </a:solidFill>
                <a:latin typeface="华文新魏"/>
                <a:ea typeface="华文新魏"/>
                <a:cs typeface="华文新魏"/>
              </a:rPr>
              <a:t>counter2</a:t>
            </a:r>
            <a:r>
              <a:rPr lang="en-US" altLang="zh-CN" sz="2400" b="1" dirty="0">
                <a:solidFill>
                  <a:srgbClr val="000090"/>
                </a:solidFill>
                <a:latin typeface="华文新魏"/>
                <a:ea typeface="华文新魏"/>
                <a:cs typeface="华文新魏"/>
              </a:rPr>
              <a:t>&lt;4) </a:t>
            </a:r>
          </a:p>
          <a:p>
            <a:pPr algn="l"/>
            <a:r>
              <a:rPr lang="zh-CN"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wait(S4,</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S4_count,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 </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 </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endParaRPr lang="zh-CN" altLang="zh-CN" sz="2400" b="1" dirty="0">
              <a:solidFill>
                <a:srgbClr val="000090"/>
              </a:solidFill>
              <a:latin typeface="华文新魏"/>
              <a:ea typeface="华文新魏"/>
              <a:cs typeface="华文新魏"/>
            </a:endParaRPr>
          </a:p>
        </p:txBody>
      </p:sp>
      <p:sp>
        <p:nvSpPr>
          <p:cNvPr id="7" name="矩形 6"/>
          <p:cNvSpPr/>
          <p:nvPr/>
        </p:nvSpPr>
        <p:spPr>
          <a:xfrm>
            <a:off x="4608512" y="1938313"/>
            <a:ext cx="4283968" cy="4154983"/>
          </a:xfrm>
          <a:prstGeom prst="rect">
            <a:avLst/>
          </a:prstGeom>
        </p:spPr>
        <p:txBody>
          <a:bodyPr wrap="square">
            <a:spAutoFit/>
          </a:bodyPr>
          <a:lstStyle/>
          <a:p>
            <a:pPr algn="l"/>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a:t>
            </a:r>
            <a:r>
              <a:rPr lang="zh-CN" altLang="zh-CN" sz="2400" b="1" dirty="0">
                <a:solidFill>
                  <a:srgbClr val="000090"/>
                </a:solidFill>
                <a:latin typeface="华文新魏"/>
                <a:ea typeface="华文新魏"/>
                <a:cs typeface="华文新魏"/>
              </a:rPr>
              <a:t>取车轮从</a:t>
            </a:r>
            <a:r>
              <a:rPr lang="en-US" altLang="zh-CN" sz="2400" b="1" dirty="0">
                <a:solidFill>
                  <a:srgbClr val="000090"/>
                </a:solidFill>
                <a:latin typeface="华文新魏"/>
                <a:ea typeface="华文新魏"/>
                <a:cs typeface="华文新魏"/>
              </a:rPr>
              <a:t>box2(out2)*/</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out2=(out2+1) % (</a:t>
            </a:r>
            <a:r>
              <a:rPr lang="en-US" altLang="zh-CN" sz="2400" b="1" dirty="0">
                <a:solidFill>
                  <a:srgbClr val="FF6600"/>
                </a:solidFill>
                <a:latin typeface="华文新魏"/>
                <a:ea typeface="华文新魏"/>
                <a:cs typeface="华文新魏"/>
              </a:rPr>
              <a:t>4*N/5</a:t>
            </a:r>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FF6600"/>
                </a:solidFill>
                <a:latin typeface="华文新魏"/>
                <a:ea typeface="华文新魏"/>
                <a:cs typeface="华文新魏"/>
              </a:rPr>
              <a:t>counter2</a:t>
            </a:r>
            <a:r>
              <a:rPr lang="en-US" altLang="zh-CN" sz="2400" b="1" dirty="0">
                <a:solidFill>
                  <a:srgbClr val="000090"/>
                </a:solidFill>
                <a:latin typeface="华文新魏"/>
                <a:ea typeface="华文新魏"/>
                <a:cs typeface="华文新魏"/>
              </a:rPr>
              <a:t>=</a:t>
            </a:r>
            <a:r>
              <a:rPr lang="en-US" altLang="zh-CN" sz="2400" b="1" dirty="0">
                <a:solidFill>
                  <a:srgbClr val="FF6600"/>
                </a:solidFill>
                <a:latin typeface="华文新魏"/>
                <a:ea typeface="华文新魏"/>
                <a:cs typeface="华文新魏"/>
              </a:rPr>
              <a:t>counter2</a:t>
            </a:r>
            <a:r>
              <a:rPr lang="en-US" altLang="zh-CN" sz="2400" b="1" dirty="0">
                <a:solidFill>
                  <a:srgbClr val="000090"/>
                </a:solidFill>
                <a:latin typeface="华文新魏"/>
                <a:ea typeface="华文新魏"/>
                <a:cs typeface="华文新魏"/>
              </a:rPr>
              <a:t>-4;</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signal(</a:t>
            </a:r>
            <a:r>
              <a:rPr lang="en-US" altLang="zh-CN" sz="2400" b="1" dirty="0">
                <a:solidFill>
                  <a:srgbClr val="660066"/>
                </a:solidFill>
                <a:latin typeface="华文新魏"/>
                <a:ea typeface="华文新魏"/>
                <a:cs typeface="华文新魏"/>
              </a:rPr>
              <a:t>S1</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660066"/>
                </a:solidFill>
                <a:latin typeface="华文新魏"/>
                <a:ea typeface="华文新魏"/>
                <a:cs typeface="华文新魏"/>
              </a:rPr>
              <a:t>S1_count</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signal(</a:t>
            </a:r>
            <a:r>
              <a:rPr lang="en-US" altLang="zh-CN" sz="2400" b="1" dirty="0">
                <a:solidFill>
                  <a:srgbClr val="FF6600"/>
                </a:solidFill>
                <a:latin typeface="华文新魏"/>
                <a:ea typeface="华文新魏"/>
                <a:cs typeface="华文新魏"/>
              </a:rPr>
              <a:t>S2</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FF6600"/>
                </a:solidFill>
                <a:latin typeface="华文新魏"/>
                <a:ea typeface="华文新魏"/>
                <a:cs typeface="华文新魏"/>
              </a:rPr>
              <a:t>S2_count</a:t>
            </a:r>
            <a:r>
              <a:rPr lang="en-US" altLang="zh-CN" sz="2400" b="1" dirty="0">
                <a:solidFill>
                  <a:srgbClr val="000090"/>
                </a:solidFill>
                <a:latin typeface="华文新魏"/>
                <a:ea typeface="华文新魏"/>
                <a:cs typeface="华文新魏"/>
              </a:rPr>
              <a:t>,</a:t>
            </a:r>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IM);</a:t>
            </a:r>
            <a:endParaRPr lang="zh-CN" altLang="zh-CN" sz="2400" b="1" dirty="0">
              <a:solidFill>
                <a:srgbClr val="000090"/>
              </a:solidFill>
              <a:latin typeface="华文新魏"/>
              <a:ea typeface="华文新魏"/>
              <a:cs typeface="华文新魏"/>
            </a:endParaRPr>
          </a:p>
          <a:p>
            <a:pPr algn="l"/>
            <a:r>
              <a:rPr lang="zh-CN" altLang="en-US" sz="2400" b="1" dirty="0">
                <a:solidFill>
                  <a:srgbClr val="000090"/>
                </a:solidFill>
                <a:latin typeface="华文新魏"/>
                <a:ea typeface="华文新魏"/>
                <a:cs typeface="华文新魏"/>
              </a:rPr>
              <a:t>  </a:t>
            </a:r>
            <a:r>
              <a:rPr lang="en-US" altLang="zh-CN" sz="2400" b="1" dirty="0">
                <a:solidFill>
                  <a:srgbClr val="000090"/>
                </a:solidFill>
                <a:latin typeface="华文新魏"/>
                <a:ea typeface="华文新魏"/>
                <a:cs typeface="华文新魏"/>
              </a:rPr>
              <a:t>leave(IM);</a:t>
            </a:r>
            <a:endParaRPr lang="zh-CN" altLang="zh-CN" sz="2400" b="1" dirty="0">
              <a:solidFill>
                <a:srgbClr val="000090"/>
              </a:solidFill>
              <a:latin typeface="华文新魏"/>
              <a:ea typeface="华文新魏"/>
              <a:cs typeface="华文新魏"/>
            </a:endParaRPr>
          </a:p>
          <a:p>
            <a:pPr algn="l"/>
            <a:r>
              <a:rPr lang="en-US" altLang="zh-CN" sz="2400" b="1" dirty="0">
                <a:solidFill>
                  <a:srgbClr val="000090"/>
                </a:solidFill>
                <a:latin typeface="华文新魏"/>
                <a:ea typeface="华文新魏"/>
                <a:cs typeface="华文新魏"/>
              </a:rPr>
              <a:t>}</a:t>
            </a:r>
            <a:endParaRPr lang="zh-CN" altLang="zh-CN" sz="2400" b="1" dirty="0">
              <a:solidFill>
                <a:srgbClr val="000090"/>
              </a:solidFill>
              <a:latin typeface="华文新魏"/>
              <a:ea typeface="华文新魏"/>
              <a:cs typeface="华文新魏"/>
            </a:endParaRPr>
          </a:p>
        </p:txBody>
      </p:sp>
      <p:sp>
        <p:nvSpPr>
          <p:cNvPr id="8"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129</a:t>
            </a:fld>
            <a:endParaRPr lang="en-US" altLang="zh-CN" b="1" dirty="0">
              <a:solidFill>
                <a:srgbClr val="0000FF"/>
              </a:solidFill>
            </a:endParaRPr>
          </a:p>
        </p:txBody>
      </p:sp>
    </p:spTree>
    <p:extLst>
      <p:ext uri="{BB962C8B-B14F-4D97-AF65-F5344CB8AC3E}">
        <p14:creationId xmlns:p14="http://schemas.microsoft.com/office/powerpoint/2010/main" val="3030443749"/>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Bernstein</a:t>
            </a:r>
            <a:r>
              <a:rPr lang="zh-CN" altLang="en-US" dirty="0">
                <a:latin typeface="华文新魏" charset="0"/>
                <a:ea typeface="华文新魏" charset="0"/>
                <a:cs typeface="华文新魏" charset="0"/>
              </a:rPr>
              <a:t>条件举例</a:t>
            </a:r>
            <a:endParaRPr kumimoji="1" lang="zh-CN" altLang="en-US" dirty="0"/>
          </a:p>
        </p:txBody>
      </p:sp>
      <p:sp>
        <p:nvSpPr>
          <p:cNvPr id="3" name="内容占位符 2"/>
          <p:cNvSpPr>
            <a:spLocks noGrp="1"/>
          </p:cNvSpPr>
          <p:nvPr>
            <p:ph idx="1"/>
          </p:nvPr>
        </p:nvSpPr>
        <p:spPr/>
        <p:txBody>
          <a:bodyPr/>
          <a:lstStyle/>
          <a:p>
            <a:r>
              <a:rPr kumimoji="1" lang="zh-CN" altLang="en-US" dirty="0"/>
              <a:t>假设有如下四条语句</a:t>
            </a:r>
          </a:p>
          <a:p>
            <a:pPr lvl="1">
              <a:lnSpc>
                <a:spcPct val="90000"/>
              </a:lnSpc>
            </a:pPr>
            <a:r>
              <a:rPr lang="en-US" altLang="zh-CN" dirty="0">
                <a:latin typeface="华文新魏" charset="0"/>
                <a:ea typeface="华文新魏" charset="0"/>
                <a:cs typeface="华文新魏" charset="0"/>
              </a:rPr>
              <a:t>S1:  a := x + y   S2:  b := z + 1</a:t>
            </a:r>
          </a:p>
          <a:p>
            <a:pPr lvl="1">
              <a:lnSpc>
                <a:spcPct val="90000"/>
              </a:lnSpc>
            </a:pPr>
            <a:r>
              <a:rPr lang="en-US" altLang="zh-CN" dirty="0">
                <a:latin typeface="华文新魏" charset="0"/>
                <a:ea typeface="华文新魏" charset="0"/>
                <a:cs typeface="华文新魏" charset="0"/>
              </a:rPr>
              <a:t>S3:  c := a </a:t>
            </a:r>
            <a:r>
              <a:rPr lang="en-US" altLang="zh-CN" dirty="0">
                <a:latin typeface="Times New Roman" charset="0"/>
                <a:ea typeface="华文新魏" charset="0"/>
                <a:cs typeface="华文新魏" charset="0"/>
              </a:rPr>
              <a:t>–</a:t>
            </a:r>
            <a:r>
              <a:rPr lang="en-US" altLang="zh-CN" dirty="0">
                <a:latin typeface="华文新魏" charset="0"/>
                <a:ea typeface="华文新魏" charset="0"/>
                <a:cs typeface="华文新魏" charset="0"/>
              </a:rPr>
              <a:t> b   S4:  w := c + 1</a:t>
            </a:r>
          </a:p>
          <a:p>
            <a:pPr>
              <a:lnSpc>
                <a:spcPct val="90000"/>
              </a:lnSpc>
            </a:pPr>
            <a:r>
              <a:rPr kumimoji="1" lang="zh-CN" altLang="en-US" dirty="0"/>
              <a:t>于是有</a:t>
            </a:r>
            <a:endParaRPr kumimoji="1" lang="en-US" altLang="zh-CN" dirty="0"/>
          </a:p>
          <a:p>
            <a:pPr lvl="1">
              <a:lnSpc>
                <a:spcPct val="90000"/>
              </a:lnSpc>
            </a:pPr>
            <a:r>
              <a:rPr kumimoji="1" lang="en-US" altLang="zh-CN" dirty="0"/>
              <a:t>R(S1)={x,</a:t>
            </a:r>
            <a:r>
              <a:rPr kumimoji="1" lang="zh-Hans" altLang="en-US" dirty="0"/>
              <a:t> </a:t>
            </a:r>
            <a:r>
              <a:rPr kumimoji="1" lang="en-US" altLang="zh-CN" dirty="0"/>
              <a:t>y},</a:t>
            </a:r>
            <a:r>
              <a:rPr kumimoji="1" lang="zh-CN" altLang="en-US" dirty="0"/>
              <a:t> </a:t>
            </a:r>
            <a:r>
              <a:rPr kumimoji="1" lang="en-US" altLang="zh-CN" dirty="0"/>
              <a:t>R(S2)={z}</a:t>
            </a:r>
            <a:r>
              <a:rPr kumimoji="1" lang="zh-CN" altLang="en-US" dirty="0"/>
              <a:t>, </a:t>
            </a:r>
            <a:r>
              <a:rPr kumimoji="1" lang="en-US" altLang="zh-CN" dirty="0"/>
              <a:t>R(S3)={a,</a:t>
            </a:r>
            <a:r>
              <a:rPr kumimoji="1" lang="zh-Hans" altLang="en-US" dirty="0"/>
              <a:t> </a:t>
            </a:r>
            <a:r>
              <a:rPr kumimoji="1" lang="en-US" altLang="zh-CN" dirty="0"/>
              <a:t>b}</a:t>
            </a:r>
            <a:r>
              <a:rPr kumimoji="1" lang="zh-CN" altLang="en-US" dirty="0"/>
              <a:t>, </a:t>
            </a:r>
            <a:r>
              <a:rPr kumimoji="1" lang="en-US" altLang="zh-CN" dirty="0"/>
              <a:t>R(S4)={</a:t>
            </a:r>
            <a:r>
              <a:rPr kumimoji="1" lang="en-US" altLang="zh-CN" dirty="0" err="1"/>
              <a:t>a,b,c</a:t>
            </a:r>
            <a:r>
              <a:rPr kumimoji="1" lang="en-US" altLang="zh-CN" dirty="0"/>
              <a:t>}</a:t>
            </a:r>
          </a:p>
          <a:p>
            <a:pPr lvl="1">
              <a:lnSpc>
                <a:spcPct val="90000"/>
              </a:lnSpc>
            </a:pPr>
            <a:r>
              <a:rPr kumimoji="1" lang="en-US" altLang="zh-CN" dirty="0"/>
              <a:t>W(S1)={a},</a:t>
            </a:r>
            <a:r>
              <a:rPr kumimoji="1" lang="zh-CN" altLang="en-US" dirty="0"/>
              <a:t> </a:t>
            </a:r>
            <a:r>
              <a:rPr kumimoji="1" lang="en-US" altLang="zh-CN" dirty="0"/>
              <a:t>W(S2)={b}</a:t>
            </a:r>
            <a:r>
              <a:rPr kumimoji="1" lang="zh-CN" altLang="en-US" dirty="0"/>
              <a:t>, </a:t>
            </a:r>
            <a:r>
              <a:rPr kumimoji="1" lang="en-US" altLang="zh-CN" dirty="0"/>
              <a:t>W(S3)={</a:t>
            </a:r>
            <a:r>
              <a:rPr kumimoji="1" lang="en-US" altLang="zh-CN" dirty="0">
                <a:solidFill>
                  <a:srgbClr val="292929"/>
                </a:solidFill>
              </a:rPr>
              <a:t>c</a:t>
            </a:r>
            <a:r>
              <a:rPr kumimoji="1" lang="en-US" altLang="zh-CN" dirty="0"/>
              <a:t>}</a:t>
            </a:r>
            <a:r>
              <a:rPr kumimoji="1" lang="zh-CN" altLang="en-US" dirty="0"/>
              <a:t>, </a:t>
            </a:r>
            <a:r>
              <a:rPr kumimoji="1" lang="en-US" altLang="zh-CN" dirty="0"/>
              <a:t>W(S4)={w}</a:t>
            </a:r>
            <a:endParaRPr kumimoji="1" lang="zh-CN" altLang="en-US" dirty="0"/>
          </a:p>
          <a:p>
            <a:pPr>
              <a:lnSpc>
                <a:spcPct val="90000"/>
              </a:lnSpc>
            </a:pPr>
            <a:r>
              <a:rPr kumimoji="1" lang="zh-CN" altLang="en-US" dirty="0"/>
              <a:t>结论</a:t>
            </a:r>
            <a:endParaRPr kumimoji="1" lang="en-US" altLang="zh-CN" dirty="0"/>
          </a:p>
          <a:p>
            <a:pPr lvl="1">
              <a:lnSpc>
                <a:spcPct val="90000"/>
              </a:lnSpc>
            </a:pPr>
            <a:r>
              <a:rPr kumimoji="1" lang="en-US" altLang="zh-CN" dirty="0"/>
              <a:t>S1</a:t>
            </a:r>
            <a:r>
              <a:rPr kumimoji="1" lang="zh-CN" altLang="en-US" dirty="0"/>
              <a:t>和</a:t>
            </a:r>
            <a:r>
              <a:rPr kumimoji="1" lang="en-US" altLang="zh-CN" dirty="0"/>
              <a:t>S2</a:t>
            </a:r>
            <a:r>
              <a:rPr kumimoji="1" lang="zh-CN" altLang="en-US" dirty="0"/>
              <a:t>可并发执行，满足</a:t>
            </a:r>
            <a:r>
              <a:rPr kumimoji="1" lang="en-US" altLang="zh-CN" dirty="0"/>
              <a:t>Bernstein</a:t>
            </a:r>
            <a:r>
              <a:rPr kumimoji="1" lang="zh-CN" altLang="en-US" dirty="0"/>
              <a:t>条件</a:t>
            </a:r>
            <a:endParaRPr kumimoji="1" lang="en-US" altLang="zh-CN" dirty="0"/>
          </a:p>
          <a:p>
            <a:pPr lvl="1">
              <a:lnSpc>
                <a:spcPct val="90000"/>
              </a:lnSpc>
            </a:pPr>
            <a:r>
              <a:rPr kumimoji="1" lang="zh-CN" altLang="en-US"/>
              <a:t>其他</a:t>
            </a:r>
            <a:r>
              <a:rPr kumimoji="1" lang="zh-CN" altLang="en-US" dirty="0"/>
              <a:t>语句并发执行可能会产生与时间有关的错误</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a:t>
            </a:fld>
            <a:endParaRPr lang="en-US" altLang="zh-CN" dirty="0"/>
          </a:p>
        </p:txBody>
      </p:sp>
    </p:spTree>
    <p:extLst>
      <p:ext uri="{BB962C8B-B14F-4D97-AF65-F5344CB8AC3E}">
        <p14:creationId xmlns:p14="http://schemas.microsoft.com/office/powerpoint/2010/main" val="2625321648"/>
      </p:ext>
    </p:extLst>
  </p:cSld>
  <p:clrMapOvr>
    <a:masterClrMapping/>
  </p:clrMapOvr>
  <p:transition spd="slow">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文件读写问题</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130</a:t>
            </a:fld>
            <a:endParaRPr lang="en-US" altLang="zh-CN" dirty="0"/>
          </a:p>
        </p:txBody>
      </p:sp>
      <p:sp>
        <p:nvSpPr>
          <p:cNvPr id="3" name="内容占位符 2"/>
          <p:cNvSpPr>
            <a:spLocks noGrp="1"/>
          </p:cNvSpPr>
          <p:nvPr>
            <p:ph idx="1"/>
          </p:nvPr>
        </p:nvSpPr>
        <p:spPr/>
        <p:txBody>
          <a:bodyPr/>
          <a:lstStyle/>
          <a:p>
            <a:r>
              <a:rPr lang="zh-CN" altLang="zh-CN" dirty="0">
                <a:latin typeface="STXinwei" panose="02010800040101010101" pitchFamily="2" charset="-122"/>
                <a:ea typeface="STXinwei" panose="02010800040101010101" pitchFamily="2" charset="-122"/>
              </a:rPr>
              <a:t>有</a:t>
            </a:r>
            <a:r>
              <a:rPr lang="en-US" altLang="zh-CN" dirty="0">
                <a:solidFill>
                  <a:srgbClr val="0000FF"/>
                </a:solidFill>
                <a:latin typeface="STXinwei" panose="02010800040101010101" pitchFamily="2" charset="-122"/>
                <a:ea typeface="STXinwei" panose="02010800040101010101" pitchFamily="2" charset="-122"/>
              </a:rPr>
              <a:t>k</a:t>
            </a:r>
            <a:r>
              <a:rPr lang="zh-CN" altLang="zh-CN" dirty="0">
                <a:latin typeface="STXinwei" panose="02010800040101010101" pitchFamily="2" charset="-122"/>
                <a:ea typeface="STXinwei" panose="02010800040101010101" pitchFamily="2" charset="-122"/>
              </a:rPr>
              <a:t>个进程，标号依次为</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2</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k</a:t>
            </a:r>
            <a:r>
              <a:rPr lang="zh-CN" altLang="zh-CN" dirty="0">
                <a:latin typeface="STXinwei" panose="02010800040101010101" pitchFamily="2" charset="-122"/>
                <a:ea typeface="STXinwei" panose="02010800040101010101" pitchFamily="2" charset="-122"/>
              </a:rPr>
              <a:t>，如果允许它们同时读文件</a:t>
            </a:r>
            <a:r>
              <a:rPr lang="en-US" altLang="zh-CN" dirty="0">
                <a:solidFill>
                  <a:srgbClr val="0000FF"/>
                </a:solidFill>
                <a:latin typeface="STXinwei" panose="02010800040101010101" pitchFamily="2" charset="-122"/>
                <a:ea typeface="STXinwei" panose="02010800040101010101" pitchFamily="2" charset="-122"/>
              </a:rPr>
              <a:t>file</a:t>
            </a:r>
            <a:r>
              <a:rPr lang="zh-CN" altLang="zh-CN" dirty="0">
                <a:latin typeface="STXinwei" panose="02010800040101010101" pitchFamily="2" charset="-122"/>
                <a:ea typeface="STXinwei" panose="02010800040101010101" pitchFamily="2" charset="-122"/>
              </a:rPr>
              <a:t>，但必须满足条件</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同时读文件的进程的标号之和需小于</a:t>
            </a:r>
            <a:r>
              <a:rPr lang="en-US" altLang="zh-CN" dirty="0">
                <a:latin typeface="STXinwei" panose="02010800040101010101" pitchFamily="2" charset="-122"/>
                <a:ea typeface="STXinwei" panose="02010800040101010101" pitchFamily="2" charset="-122"/>
              </a:rPr>
              <a:t>M</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k&lt;M</a:t>
            </a:r>
            <a:r>
              <a:rPr lang="zh-CN"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r>
              <a:rPr lang="zh-CN" altLang="zh-CN" dirty="0">
                <a:latin typeface="STXinwei" panose="02010800040101010101" pitchFamily="2" charset="-122"/>
                <a:ea typeface="STXinwei" panose="02010800040101010101" pitchFamily="2" charset="-122"/>
              </a:rPr>
              <a:t>请编写出协调多进程读文件的程序</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信号量与</a:t>
            </a:r>
            <a:r>
              <a:rPr lang="en-US" altLang="zh-CN" dirty="0">
                <a:latin typeface="STXinwei" panose="02010800040101010101" pitchFamily="2" charset="-122"/>
                <a:ea typeface="STXinwei" panose="02010800040101010101" pitchFamily="2" charset="-122"/>
              </a:rPr>
              <a:t>P</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V</a:t>
            </a:r>
            <a:r>
              <a:rPr lang="zh-CN" altLang="zh-CN" dirty="0">
                <a:latin typeface="STXinwei" panose="02010800040101010101" pitchFamily="2" charset="-122"/>
                <a:ea typeface="STXinwei" panose="02010800040101010101" pitchFamily="2" charset="-122"/>
              </a:rPr>
              <a:t>操作</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管程</a:t>
            </a:r>
            <a:endParaRPr kumimoji="1" lang="zh-CN" altLang="en-US" dirty="0"/>
          </a:p>
        </p:txBody>
      </p:sp>
    </p:spTree>
    <p:extLst>
      <p:ext uri="{BB962C8B-B14F-4D97-AF65-F5344CB8AC3E}">
        <p14:creationId xmlns:p14="http://schemas.microsoft.com/office/powerpoint/2010/main" val="3409836134"/>
      </p:ext>
    </p:extLst>
  </p:cSld>
  <p:clrMapOvr>
    <a:masterClrMapping/>
  </p:clrMapOvr>
  <p:transition spd="slow">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0528EC37-92B9-C049-B5AD-C6A464250C6A}"/>
              </a:ext>
            </a:extLst>
          </p:cNvPr>
          <p:cNvSpPr txBox="1">
            <a:spLocks/>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kern="0" dirty="0">
                <a:latin typeface="STXinwei" panose="02010800040101010101" pitchFamily="2" charset="-122"/>
                <a:ea typeface="STXinwei" panose="02010800040101010101" pitchFamily="2" charset="-122"/>
              </a:rPr>
              <a:t>信号量与</a:t>
            </a:r>
            <a:r>
              <a:rPr lang="en-US" altLang="zh-CN" kern="0" dirty="0">
                <a:latin typeface="STXinwei" panose="02010800040101010101" pitchFamily="2" charset="-122"/>
                <a:ea typeface="STXinwei" panose="02010800040101010101" pitchFamily="2" charset="-122"/>
              </a:rPr>
              <a:t>P</a:t>
            </a:r>
            <a:r>
              <a:rPr lang="zh-CN" altLang="zh-CN" kern="0" dirty="0">
                <a:latin typeface="STXinwei" panose="02010800040101010101" pitchFamily="2" charset="-122"/>
                <a:ea typeface="STXinwei" panose="02010800040101010101" pitchFamily="2" charset="-122"/>
              </a:rPr>
              <a:t>、</a:t>
            </a:r>
            <a:r>
              <a:rPr lang="en-US" altLang="zh-CN" kern="0" dirty="0">
                <a:latin typeface="STXinwei" panose="02010800040101010101" pitchFamily="2" charset="-122"/>
                <a:ea typeface="STXinwei" panose="02010800040101010101" pitchFamily="2" charset="-122"/>
              </a:rPr>
              <a:t>V</a:t>
            </a:r>
            <a:r>
              <a:rPr lang="zh-CN" altLang="zh-CN" kern="0" dirty="0">
                <a:latin typeface="STXinwei" panose="02010800040101010101" pitchFamily="2" charset="-122"/>
                <a:ea typeface="STXinwei" panose="02010800040101010101" pitchFamily="2" charset="-122"/>
              </a:rPr>
              <a:t>操作</a:t>
            </a:r>
            <a:endParaRPr lang="en-US" altLang="zh-CN" kern="0" dirty="0">
              <a:latin typeface="STXinwei" panose="02010800040101010101" pitchFamily="2" charset="-122"/>
              <a:ea typeface="STXinwei" panose="02010800040101010101" pitchFamily="2" charset="-122"/>
            </a:endParaRPr>
          </a:p>
        </p:txBody>
      </p:sp>
      <p:sp>
        <p:nvSpPr>
          <p:cNvPr id="21507" name="Rectangle 3"/>
          <p:cNvSpPr>
            <a:spLocks noGrp="1" noChangeArrowheads="1"/>
          </p:cNvSpPr>
          <p:nvPr>
            <p:ph type="body" idx="1"/>
          </p:nvPr>
        </p:nvSpPr>
        <p:spPr>
          <a:xfrm>
            <a:off x="3995936" y="1412776"/>
            <a:ext cx="4896544" cy="4921696"/>
          </a:xfrm>
        </p:spPr>
        <p:txBody>
          <a:bodyPr/>
          <a:lstStyle/>
          <a:p>
            <a:pPr marL="0" indent="0">
              <a:buNone/>
            </a:pPr>
            <a:r>
              <a:rPr lang="en-US" altLang="zh-CN" sz="2000" dirty="0" err="1">
                <a:latin typeface="华文新魏"/>
              </a:rPr>
              <a:t>cobegin</a:t>
            </a:r>
            <a:r>
              <a:rPr lang="en-US" altLang="zh-CN" sz="2000" dirty="0">
                <a:latin typeface="华文新魏"/>
              </a:rPr>
              <a:t> </a:t>
            </a:r>
            <a:endParaRPr lang="zh-CN" altLang="zh-CN" sz="2000" dirty="0">
              <a:latin typeface="华文新魏"/>
            </a:endParaRPr>
          </a:p>
          <a:p>
            <a:pPr marL="0" indent="0">
              <a:buNone/>
            </a:pPr>
            <a:r>
              <a:rPr lang="en-US" altLang="zh-CN" sz="2000" dirty="0">
                <a:latin typeface="华文新魏"/>
              </a:rPr>
              <a:t>process </a:t>
            </a:r>
            <a:r>
              <a:rPr lang="en-US" altLang="zh-CN" sz="2000" dirty="0" err="1">
                <a:latin typeface="华文新魏"/>
              </a:rPr>
              <a:t>readeri</a:t>
            </a:r>
            <a:r>
              <a:rPr lang="en-US" altLang="zh-CN" sz="2000" dirty="0">
                <a:latin typeface="华文新魏"/>
              </a:rPr>
              <a:t>(</a:t>
            </a:r>
            <a:r>
              <a:rPr lang="en-US" altLang="zh-CN" sz="2000" dirty="0" err="1">
                <a:latin typeface="华文新魏"/>
              </a:rPr>
              <a:t>int</a:t>
            </a:r>
            <a:r>
              <a:rPr lang="en-US" altLang="zh-CN" sz="2000" dirty="0">
                <a:latin typeface="华文新魏"/>
              </a:rPr>
              <a:t> number) {    //</a:t>
            </a:r>
            <a:r>
              <a:rPr lang="en-US" altLang="zh-CN" sz="2000" dirty="0" err="1">
                <a:latin typeface="华文新魏"/>
              </a:rPr>
              <a:t>i</a:t>
            </a:r>
            <a:r>
              <a:rPr lang="en-US" altLang="zh-CN" sz="2000" dirty="0">
                <a:latin typeface="华文新魏"/>
              </a:rPr>
              <a:t>=1,2,</a:t>
            </a:r>
            <a:r>
              <a:rPr lang="zh-CN" altLang="zh-CN" sz="2000" dirty="0">
                <a:latin typeface="华文新魏"/>
              </a:rPr>
              <a:t>…</a:t>
            </a:r>
          </a:p>
          <a:p>
            <a:pPr marL="0" indent="0">
              <a:buNone/>
            </a:pPr>
            <a:r>
              <a:rPr lang="en-US" altLang="zh-CN" sz="2000" dirty="0">
                <a:latin typeface="华文新魏"/>
              </a:rPr>
              <a:t>     </a:t>
            </a:r>
            <a:r>
              <a:rPr lang="en-US" altLang="zh-CN" sz="2000" dirty="0">
                <a:solidFill>
                  <a:srgbClr val="7030A0"/>
                </a:solidFill>
                <a:latin typeface="华文新魏"/>
              </a:rPr>
              <a:t>P(mutex)</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zh-CN" altLang="en-US" sz="2000" dirty="0">
                <a:latin typeface="华文新魏"/>
              </a:rPr>
              <a:t>    </a:t>
            </a:r>
            <a:r>
              <a:rPr lang="en-US" altLang="zh-CN" sz="2000" dirty="0">
                <a:latin typeface="华文新魏"/>
              </a:rPr>
              <a:t>if(</a:t>
            </a:r>
            <a:r>
              <a:rPr lang="en-US" altLang="zh-CN" sz="2000" dirty="0" err="1">
                <a:solidFill>
                  <a:srgbClr val="7030A0"/>
                </a:solidFill>
                <a:latin typeface="华文新魏"/>
              </a:rPr>
              <a:t>numbersum</a:t>
            </a:r>
            <a:r>
              <a:rPr lang="en-US" altLang="zh-CN" sz="2000" dirty="0" err="1">
                <a:latin typeface="华文新魏"/>
              </a:rPr>
              <a:t>+number</a:t>
            </a:r>
            <a:r>
              <a:rPr lang="en-GB" altLang="zh-CN" sz="2000" dirty="0">
                <a:latin typeface="华文新魏"/>
              </a:rPr>
              <a:t>&gt;=</a:t>
            </a:r>
            <a:r>
              <a:rPr lang="en-US" altLang="zh-CN" sz="2000" dirty="0">
                <a:latin typeface="华文新魏"/>
              </a:rPr>
              <a:t>M){</a:t>
            </a:r>
          </a:p>
          <a:p>
            <a:pPr marL="0" indent="0">
              <a:buNone/>
            </a:pPr>
            <a:r>
              <a:rPr lang="zh-CN" altLang="en-US" sz="2000" dirty="0">
                <a:latin typeface="华文新魏"/>
              </a:rPr>
              <a:t>        </a:t>
            </a:r>
            <a:r>
              <a:rPr lang="en-US" altLang="zh-CN" sz="2000" dirty="0">
                <a:solidFill>
                  <a:srgbClr val="7030A0"/>
                </a:solidFill>
                <a:latin typeface="华文新魏"/>
              </a:rPr>
              <a:t>V(mutex);</a:t>
            </a:r>
          </a:p>
          <a:p>
            <a:pPr marL="0" indent="0">
              <a:buNone/>
            </a:pPr>
            <a:r>
              <a:rPr lang="zh-CN" altLang="en-US" sz="2000" dirty="0">
                <a:latin typeface="华文新魏"/>
              </a:rPr>
              <a:t>        </a:t>
            </a:r>
            <a:r>
              <a:rPr lang="en-US" altLang="zh-CN" sz="2000" dirty="0">
                <a:solidFill>
                  <a:srgbClr val="FF0000"/>
                </a:solidFill>
                <a:latin typeface="华文新魏"/>
              </a:rPr>
              <a:t>P(waits)</a:t>
            </a:r>
            <a:r>
              <a:rPr lang="en-US" altLang="zh-CN" sz="2000" dirty="0">
                <a:latin typeface="华文新魏"/>
              </a:rPr>
              <a:t>;</a:t>
            </a:r>
          </a:p>
          <a:p>
            <a:pPr marL="0" indent="0">
              <a:buNone/>
            </a:pPr>
            <a:r>
              <a:rPr lang="zh-CN" altLang="en-US" sz="2000" dirty="0">
                <a:latin typeface="华文新魏"/>
              </a:rPr>
              <a:t>      </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en-US" altLang="zh-CN" sz="2000" dirty="0" err="1">
                <a:solidFill>
                  <a:srgbClr val="7030A0"/>
                </a:solidFill>
                <a:latin typeface="华文新魏"/>
              </a:rPr>
              <a:t>numbersum</a:t>
            </a:r>
            <a:r>
              <a:rPr lang="en-US" altLang="zh-CN" sz="2000" dirty="0">
                <a:latin typeface="华文新魏"/>
              </a:rPr>
              <a:t>=</a:t>
            </a:r>
            <a:r>
              <a:rPr lang="en-US" altLang="zh-CN" sz="2000" dirty="0" err="1">
                <a:solidFill>
                  <a:srgbClr val="7030A0"/>
                </a:solidFill>
                <a:latin typeface="华文新魏"/>
              </a:rPr>
              <a:t>numbersum</a:t>
            </a:r>
            <a:r>
              <a:rPr lang="en-US" altLang="zh-CN" sz="2000" dirty="0" err="1">
                <a:latin typeface="华文新魏"/>
              </a:rPr>
              <a:t>+number</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7030A0"/>
                </a:solidFill>
                <a:latin typeface="华文新魏"/>
              </a:rPr>
              <a:t>V(mutex);</a:t>
            </a:r>
            <a:endParaRPr lang="zh-CN" altLang="zh-CN" sz="2000" dirty="0">
              <a:solidFill>
                <a:srgbClr val="7030A0"/>
              </a:solidFill>
              <a:latin typeface="华文新魏"/>
            </a:endParaRPr>
          </a:p>
          <a:p>
            <a:pPr marL="0" indent="0">
              <a:buNone/>
            </a:pPr>
            <a:r>
              <a:rPr lang="en-US" altLang="zh-CN" sz="2000" dirty="0">
                <a:latin typeface="华文新魏"/>
              </a:rPr>
              <a:t>      Read file;</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7030A0"/>
                </a:solidFill>
                <a:latin typeface="华文新魏"/>
              </a:rPr>
              <a:t>P(mutex);</a:t>
            </a:r>
          </a:p>
          <a:p>
            <a:pPr marL="0" indent="0">
              <a:buNone/>
            </a:pPr>
            <a:r>
              <a:rPr lang="en-US" altLang="zh-CN" sz="2000" dirty="0">
                <a:latin typeface="华文新魏"/>
              </a:rPr>
              <a:t>      If (</a:t>
            </a:r>
            <a:r>
              <a:rPr lang="en-US" altLang="zh-CN" sz="2000" dirty="0" err="1">
                <a:solidFill>
                  <a:srgbClr val="7030A0"/>
                </a:solidFill>
                <a:latin typeface="华文新魏"/>
              </a:rPr>
              <a:t>numbersum</a:t>
            </a:r>
            <a:r>
              <a:rPr lang="en-US" altLang="zh-CN" sz="2000" dirty="0" err="1">
                <a:latin typeface="华文新魏"/>
              </a:rPr>
              <a:t>+number</a:t>
            </a:r>
            <a:r>
              <a:rPr lang="en-GB" altLang="zh-CN" sz="2000" dirty="0">
                <a:latin typeface="华文新魏"/>
              </a:rPr>
              <a:t>&gt;=</a:t>
            </a:r>
            <a:r>
              <a:rPr lang="en-US" altLang="zh-CN" sz="2000" dirty="0">
                <a:latin typeface="华文新魏"/>
              </a:rPr>
              <a:t>M)</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FF0000"/>
                </a:solidFill>
                <a:latin typeface="华文新魏"/>
              </a:rPr>
              <a:t>V(waits)</a:t>
            </a:r>
            <a:r>
              <a:rPr lang="en-US" altLang="zh-CN" sz="2000" dirty="0">
                <a:latin typeface="华文新魏"/>
              </a:rPr>
              <a:t>;</a:t>
            </a:r>
            <a:endParaRPr lang="zh-CN" altLang="zh-CN" sz="2000" dirty="0">
              <a:solidFill>
                <a:srgbClr val="7030A0"/>
              </a:solidFill>
              <a:latin typeface="华文新魏"/>
            </a:endParaRPr>
          </a:p>
          <a:p>
            <a:pPr marL="0" indent="0">
              <a:buNone/>
            </a:pPr>
            <a:r>
              <a:rPr lang="en-US" altLang="zh-CN" sz="2000" dirty="0">
                <a:latin typeface="华文新魏"/>
              </a:rPr>
              <a:t>      </a:t>
            </a:r>
            <a:r>
              <a:rPr lang="en-US" altLang="zh-CN" sz="2000" dirty="0" err="1">
                <a:solidFill>
                  <a:srgbClr val="7030A0"/>
                </a:solidFill>
                <a:latin typeface="华文新魏"/>
              </a:rPr>
              <a:t>numbersum</a:t>
            </a:r>
            <a:r>
              <a:rPr lang="en-US" altLang="zh-CN" sz="2000" dirty="0">
                <a:latin typeface="华文新魏"/>
              </a:rPr>
              <a:t>=</a:t>
            </a:r>
            <a:r>
              <a:rPr lang="en-US" altLang="zh-CN" sz="2000" dirty="0" err="1">
                <a:solidFill>
                  <a:srgbClr val="7030A0"/>
                </a:solidFill>
                <a:latin typeface="华文新魏"/>
              </a:rPr>
              <a:t>numbersum</a:t>
            </a:r>
            <a:r>
              <a:rPr lang="en-US" altLang="zh-CN" sz="2000" dirty="0">
                <a:latin typeface="华文新魏"/>
              </a:rPr>
              <a:t>-number;</a:t>
            </a:r>
          </a:p>
          <a:p>
            <a:pPr marL="0" indent="0">
              <a:buNone/>
            </a:pPr>
            <a:r>
              <a:rPr lang="en-US" altLang="zh-CN" sz="2000" dirty="0">
                <a:solidFill>
                  <a:srgbClr val="7030A0"/>
                </a:solidFill>
                <a:latin typeface="华文新魏"/>
              </a:rPr>
              <a:t>V(mutex)</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a:t>
            </a:r>
            <a:endParaRPr lang="zh-CN" altLang="zh-CN" sz="2000" dirty="0">
              <a:latin typeface="华文新魏"/>
            </a:endParaRPr>
          </a:p>
          <a:p>
            <a:pPr marL="0" indent="0">
              <a:buNone/>
            </a:pPr>
            <a:r>
              <a:rPr lang="en-US" altLang="zh-CN" sz="2000" dirty="0" err="1">
                <a:latin typeface="华文新魏"/>
              </a:rPr>
              <a:t>coend</a:t>
            </a:r>
            <a:endParaRPr lang="zh-CN" altLang="zh-CN" sz="2000" dirty="0">
              <a:latin typeface="华文新魏"/>
            </a:endParaRPr>
          </a:p>
          <a:p>
            <a:pPr marL="0" indent="0">
              <a:buNone/>
            </a:pPr>
            <a:endParaRPr lang="en-US" altLang="zh-CN" sz="2000" dirty="0">
              <a:latin typeface="华文新魏"/>
            </a:endParaRPr>
          </a:p>
          <a:p>
            <a:pPr marL="0" indent="0">
              <a:buNone/>
            </a:pPr>
            <a:endParaRPr lang="en-US" altLang="zh-CN" sz="2000" dirty="0">
              <a:latin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文件读写问题</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131</a:t>
            </a:fld>
            <a:endParaRPr lang="en-US" altLang="zh-CN" dirty="0"/>
          </a:p>
        </p:txBody>
      </p:sp>
      <p:sp>
        <p:nvSpPr>
          <p:cNvPr id="7" name="Rectangle 3">
            <a:extLst>
              <a:ext uri="{FF2B5EF4-FFF2-40B4-BE49-F238E27FC236}">
                <a16:creationId xmlns:a16="http://schemas.microsoft.com/office/drawing/2014/main" id="{1822020A-F5C4-2445-9CEE-7D2F8D3982F4}"/>
              </a:ext>
            </a:extLst>
          </p:cNvPr>
          <p:cNvSpPr txBox="1">
            <a:spLocks noChangeArrowheads="1"/>
          </p:cNvSpPr>
          <p:nvPr/>
        </p:nvSpPr>
        <p:spPr bwMode="auto">
          <a:xfrm>
            <a:off x="429925" y="2060848"/>
            <a:ext cx="3854043" cy="4176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2000" kern="0" dirty="0">
                <a:latin typeface="华文新魏"/>
              </a:rPr>
              <a:t>semaphore </a:t>
            </a:r>
            <a:r>
              <a:rPr lang="en-US" altLang="zh-CN" sz="2000" kern="0" dirty="0">
                <a:solidFill>
                  <a:srgbClr val="FF0000"/>
                </a:solidFill>
                <a:latin typeface="华文新魏"/>
              </a:rPr>
              <a:t>waits</a:t>
            </a:r>
            <a:r>
              <a:rPr lang="en-US" altLang="zh-CN" sz="2000" kern="0" dirty="0">
                <a:latin typeface="华文新魏"/>
              </a:rPr>
              <a:t>,</a:t>
            </a:r>
            <a:r>
              <a:rPr lang="zh-CN" altLang="en-US" sz="2000" kern="0" dirty="0">
                <a:latin typeface="华文新魏"/>
              </a:rPr>
              <a:t> </a:t>
            </a:r>
            <a:r>
              <a:rPr lang="en-US" altLang="zh-CN" sz="2000" kern="0" dirty="0">
                <a:solidFill>
                  <a:srgbClr val="7030A0"/>
                </a:solidFill>
                <a:latin typeface="华文新魏"/>
              </a:rPr>
              <a:t>mutex</a:t>
            </a:r>
            <a:r>
              <a:rPr lang="en-US" altLang="zh-CN" sz="2000" kern="0" dirty="0">
                <a:latin typeface="华文新魏"/>
              </a:rPr>
              <a:t>;</a:t>
            </a:r>
            <a:endParaRPr lang="zh-CN" altLang="zh-CN" sz="2000" kern="0" dirty="0">
              <a:latin typeface="华文新魏"/>
            </a:endParaRPr>
          </a:p>
          <a:p>
            <a:pPr marL="0" indent="0">
              <a:buFont typeface="Wingdings" pitchFamily="2" charset="2"/>
              <a:buNone/>
            </a:pPr>
            <a:r>
              <a:rPr lang="en-US" altLang="zh-CN" sz="2000" kern="0" dirty="0">
                <a:latin typeface="华文新魏"/>
              </a:rPr>
              <a:t>   </a:t>
            </a:r>
            <a:r>
              <a:rPr lang="en-US" altLang="zh-CN" sz="2000" kern="0" dirty="0" err="1">
                <a:latin typeface="华文新魏"/>
              </a:rPr>
              <a:t>int</a:t>
            </a:r>
            <a:r>
              <a:rPr lang="en-US" altLang="zh-CN" sz="2000" kern="0" dirty="0">
                <a:latin typeface="华文新魏"/>
              </a:rPr>
              <a:t> </a:t>
            </a:r>
            <a:r>
              <a:rPr lang="en-US" altLang="zh-CN" sz="2000" kern="0" dirty="0" err="1">
                <a:solidFill>
                  <a:srgbClr val="7030A0"/>
                </a:solidFill>
                <a:latin typeface="华文新魏"/>
              </a:rPr>
              <a:t>numbersum</a:t>
            </a:r>
            <a:r>
              <a:rPr lang="en-US" altLang="zh-CN" sz="2000" kern="0" dirty="0">
                <a:latin typeface="华文新魏"/>
              </a:rPr>
              <a:t>=0;</a:t>
            </a:r>
            <a:endParaRPr lang="zh-CN" altLang="zh-CN" sz="2000" kern="0" dirty="0">
              <a:latin typeface="华文新魏"/>
            </a:endParaRPr>
          </a:p>
          <a:p>
            <a:pPr marL="0" indent="0">
              <a:buFont typeface="Wingdings" pitchFamily="2" charset="2"/>
              <a:buNone/>
            </a:pPr>
            <a:r>
              <a:rPr lang="en-US" altLang="zh-CN" sz="2000" kern="0" dirty="0">
                <a:latin typeface="华文新魏"/>
              </a:rPr>
              <a:t>   </a:t>
            </a:r>
            <a:r>
              <a:rPr lang="en-US" altLang="zh-CN" sz="2000" kern="0" dirty="0">
                <a:solidFill>
                  <a:srgbClr val="FF0000"/>
                </a:solidFill>
                <a:latin typeface="华文新魏"/>
              </a:rPr>
              <a:t>waits</a:t>
            </a:r>
            <a:r>
              <a:rPr lang="en-US" altLang="zh-CN" sz="2000" kern="0" dirty="0">
                <a:latin typeface="华文新魏"/>
              </a:rPr>
              <a:t>=0;</a:t>
            </a:r>
            <a:r>
              <a:rPr lang="en-US" altLang="zh-CN" sz="2000" kern="0" dirty="0">
                <a:solidFill>
                  <a:srgbClr val="7030A0"/>
                </a:solidFill>
                <a:latin typeface="华文新魏"/>
              </a:rPr>
              <a:t>mutex</a:t>
            </a:r>
            <a:r>
              <a:rPr lang="en-US" altLang="zh-CN" sz="2000" kern="0" dirty="0">
                <a:latin typeface="华文新魏"/>
              </a:rPr>
              <a:t>=1;</a:t>
            </a:r>
            <a:endParaRPr lang="zh-CN" altLang="zh-CN" sz="2000" kern="0" dirty="0">
              <a:latin typeface="华文新魏"/>
            </a:endParaRPr>
          </a:p>
          <a:p>
            <a:pPr marL="0" indent="0">
              <a:buFont typeface="Wingdings" pitchFamily="2" charset="2"/>
              <a:buNone/>
            </a:pPr>
            <a:endParaRPr lang="en-US" altLang="zh-CN" sz="2000" kern="0" dirty="0">
              <a:latin typeface="华文新魏"/>
            </a:endParaRPr>
          </a:p>
          <a:p>
            <a:pPr marL="0" indent="0">
              <a:buFont typeface="Wingdings" pitchFamily="2" charset="2"/>
              <a:buNone/>
            </a:pPr>
            <a:endParaRPr lang="en-US" altLang="zh-CN" sz="2000" kern="0" dirty="0">
              <a:latin typeface="华文新魏"/>
            </a:endParaRPr>
          </a:p>
          <a:p>
            <a:pPr marL="0" indent="0">
              <a:buFont typeface="Wingdings" pitchFamily="2" charset="2"/>
              <a:buNone/>
            </a:pPr>
            <a:endParaRPr lang="zh-CN" altLang="zh-CN" sz="2000" kern="0" dirty="0">
              <a:latin typeface="华文新魏"/>
              <a:cs typeface="华文新魏"/>
            </a:endParaRP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4211217590"/>
      </p:ext>
    </p:extLst>
  </p:cSld>
  <p:clrMapOvr>
    <a:masterClrMapping/>
  </p:clrMapOvr>
  <p:transition spd="slow">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0528EC37-92B9-C049-B5AD-C6A464250C6A}"/>
              </a:ext>
            </a:extLst>
          </p:cNvPr>
          <p:cNvSpPr txBox="1">
            <a:spLocks/>
          </p:cNvSpPr>
          <p:nvPr/>
        </p:nvSpPr>
        <p:spPr bwMode="auto">
          <a:xfrm>
            <a:off x="179512" y="1340768"/>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kern="0" dirty="0">
                <a:latin typeface="STXinwei" panose="02010800040101010101" pitchFamily="2" charset="-122"/>
                <a:ea typeface="STXinwei" panose="02010800040101010101" pitchFamily="2" charset="-122"/>
              </a:rPr>
              <a:t>信号量与</a:t>
            </a:r>
            <a:r>
              <a:rPr lang="en-US" altLang="zh-CN" kern="0" dirty="0">
                <a:latin typeface="STXinwei" panose="02010800040101010101" pitchFamily="2" charset="-122"/>
                <a:ea typeface="STXinwei" panose="02010800040101010101" pitchFamily="2" charset="-122"/>
              </a:rPr>
              <a:t>P</a:t>
            </a:r>
            <a:r>
              <a:rPr lang="zh-CN" altLang="zh-CN" kern="0" dirty="0">
                <a:latin typeface="STXinwei" panose="02010800040101010101" pitchFamily="2" charset="-122"/>
                <a:ea typeface="STXinwei" panose="02010800040101010101" pitchFamily="2" charset="-122"/>
              </a:rPr>
              <a:t>、</a:t>
            </a:r>
            <a:r>
              <a:rPr lang="en-US" altLang="zh-CN" kern="0" dirty="0">
                <a:latin typeface="STXinwei" panose="02010800040101010101" pitchFamily="2" charset="-122"/>
                <a:ea typeface="STXinwei" panose="02010800040101010101" pitchFamily="2" charset="-122"/>
              </a:rPr>
              <a:t>V</a:t>
            </a:r>
            <a:r>
              <a:rPr lang="zh-CN" altLang="zh-CN" kern="0" dirty="0">
                <a:latin typeface="STXinwei" panose="02010800040101010101" pitchFamily="2" charset="-122"/>
                <a:ea typeface="STXinwei" panose="02010800040101010101" pitchFamily="2" charset="-122"/>
              </a:rPr>
              <a:t>操作</a:t>
            </a:r>
            <a:endParaRPr lang="en-US" altLang="zh-CN" kern="0" dirty="0">
              <a:latin typeface="STXinwei" panose="02010800040101010101" pitchFamily="2" charset="-122"/>
              <a:ea typeface="STXinwei" panose="02010800040101010101" pitchFamily="2" charset="-122"/>
            </a:endParaRPr>
          </a:p>
        </p:txBody>
      </p:sp>
      <p:sp>
        <p:nvSpPr>
          <p:cNvPr id="21507" name="Rectangle 3"/>
          <p:cNvSpPr>
            <a:spLocks noGrp="1" noChangeArrowheads="1"/>
          </p:cNvSpPr>
          <p:nvPr>
            <p:ph type="body" idx="1"/>
          </p:nvPr>
        </p:nvSpPr>
        <p:spPr>
          <a:xfrm>
            <a:off x="3995936" y="1412776"/>
            <a:ext cx="4896544" cy="4921696"/>
          </a:xfrm>
        </p:spPr>
        <p:txBody>
          <a:bodyPr/>
          <a:lstStyle/>
          <a:p>
            <a:pPr marL="0" indent="0">
              <a:buNone/>
            </a:pPr>
            <a:r>
              <a:rPr lang="en-US" altLang="zh-CN" sz="2000" dirty="0" err="1">
                <a:latin typeface="华文新魏"/>
              </a:rPr>
              <a:t>cobegin</a:t>
            </a:r>
            <a:r>
              <a:rPr lang="en-US" altLang="zh-CN" sz="2000" dirty="0">
                <a:latin typeface="华文新魏"/>
              </a:rPr>
              <a:t> </a:t>
            </a:r>
            <a:endParaRPr lang="zh-CN" altLang="zh-CN" sz="2000" dirty="0">
              <a:latin typeface="华文新魏"/>
            </a:endParaRPr>
          </a:p>
          <a:p>
            <a:pPr marL="0" indent="0">
              <a:buNone/>
            </a:pPr>
            <a:r>
              <a:rPr lang="en-US" altLang="zh-CN" sz="2000" dirty="0">
                <a:latin typeface="华文新魏"/>
              </a:rPr>
              <a:t>process </a:t>
            </a:r>
            <a:r>
              <a:rPr lang="en-US" altLang="zh-CN" sz="2000" dirty="0" err="1">
                <a:latin typeface="华文新魏"/>
              </a:rPr>
              <a:t>readeri</a:t>
            </a:r>
            <a:r>
              <a:rPr lang="en-US" altLang="zh-CN" sz="2000" dirty="0">
                <a:latin typeface="华文新魏"/>
              </a:rPr>
              <a:t>(</a:t>
            </a:r>
            <a:r>
              <a:rPr lang="en-US" altLang="zh-CN" sz="2000" dirty="0" err="1">
                <a:latin typeface="华文新魏"/>
              </a:rPr>
              <a:t>int</a:t>
            </a:r>
            <a:r>
              <a:rPr lang="en-US" altLang="zh-CN" sz="2000" dirty="0">
                <a:latin typeface="华文新魏"/>
              </a:rPr>
              <a:t> number) {    //</a:t>
            </a:r>
            <a:r>
              <a:rPr lang="en-US" altLang="zh-CN" sz="2000" dirty="0" err="1">
                <a:latin typeface="华文新魏"/>
              </a:rPr>
              <a:t>i</a:t>
            </a:r>
            <a:r>
              <a:rPr lang="en-US" altLang="zh-CN" sz="2000" dirty="0">
                <a:latin typeface="华文新魏"/>
              </a:rPr>
              <a:t>=1,2,</a:t>
            </a:r>
            <a:r>
              <a:rPr lang="zh-CN" altLang="zh-CN" sz="2000" dirty="0">
                <a:latin typeface="华文新魏"/>
              </a:rPr>
              <a:t>…</a:t>
            </a:r>
          </a:p>
          <a:p>
            <a:pPr marL="0" indent="0">
              <a:buNone/>
            </a:pPr>
            <a:r>
              <a:rPr lang="en-US" altLang="zh-CN" sz="2000" dirty="0">
                <a:latin typeface="华文新魏"/>
              </a:rPr>
              <a:t>     </a:t>
            </a:r>
            <a:r>
              <a:rPr lang="en-US" altLang="zh-CN" sz="2000" dirty="0">
                <a:solidFill>
                  <a:srgbClr val="7030A0"/>
                </a:solidFill>
                <a:latin typeface="华文新魏"/>
              </a:rPr>
              <a:t>P(mutex)</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zh-CN" altLang="en-US" sz="2000" dirty="0">
                <a:latin typeface="华文新魏"/>
              </a:rPr>
              <a:t>    </a:t>
            </a:r>
            <a:r>
              <a:rPr lang="en-US" altLang="zh-CN" sz="2000" dirty="0">
                <a:latin typeface="华文新魏"/>
              </a:rPr>
              <a:t>if(</a:t>
            </a:r>
            <a:r>
              <a:rPr lang="en-US" altLang="zh-CN" sz="2000" dirty="0" err="1">
                <a:solidFill>
                  <a:srgbClr val="7030A0"/>
                </a:solidFill>
                <a:latin typeface="华文新魏"/>
              </a:rPr>
              <a:t>numbersum</a:t>
            </a:r>
            <a:r>
              <a:rPr lang="en-US" altLang="zh-CN" sz="2000" dirty="0" err="1">
                <a:latin typeface="华文新魏"/>
              </a:rPr>
              <a:t>+number</a:t>
            </a:r>
            <a:r>
              <a:rPr lang="en-GB" altLang="zh-CN" sz="2000" dirty="0">
                <a:latin typeface="华文新魏"/>
              </a:rPr>
              <a:t>&gt;=</a:t>
            </a:r>
            <a:r>
              <a:rPr lang="en-US" altLang="zh-CN" sz="2000" dirty="0">
                <a:latin typeface="华文新魏"/>
              </a:rPr>
              <a:t>M){</a:t>
            </a:r>
          </a:p>
          <a:p>
            <a:pPr marL="0" indent="0">
              <a:buNone/>
            </a:pPr>
            <a:r>
              <a:rPr lang="zh-CN" altLang="en-US" sz="2000" dirty="0">
                <a:latin typeface="华文新魏"/>
              </a:rPr>
              <a:t>        </a:t>
            </a:r>
            <a:r>
              <a:rPr lang="en-US" altLang="zh-CN" sz="2000" dirty="0">
                <a:solidFill>
                  <a:srgbClr val="7030A0"/>
                </a:solidFill>
                <a:latin typeface="华文新魏"/>
              </a:rPr>
              <a:t>V(mutex);</a:t>
            </a:r>
          </a:p>
          <a:p>
            <a:pPr marL="0" indent="0">
              <a:buNone/>
            </a:pPr>
            <a:r>
              <a:rPr lang="zh-CN" altLang="en-US" sz="2000" dirty="0">
                <a:latin typeface="华文新魏"/>
              </a:rPr>
              <a:t>        </a:t>
            </a:r>
            <a:r>
              <a:rPr lang="en-US" altLang="zh-CN" sz="2000" dirty="0">
                <a:solidFill>
                  <a:srgbClr val="FF0000"/>
                </a:solidFill>
                <a:latin typeface="华文新魏"/>
              </a:rPr>
              <a:t>P(waits)</a:t>
            </a:r>
            <a:r>
              <a:rPr lang="en-US" altLang="zh-CN" sz="2000" dirty="0">
                <a:latin typeface="华文新魏"/>
              </a:rPr>
              <a:t>;</a:t>
            </a:r>
          </a:p>
          <a:p>
            <a:pPr marL="0" indent="0">
              <a:buNone/>
            </a:pPr>
            <a:r>
              <a:rPr lang="zh-CN" altLang="en-US" sz="2000" dirty="0">
                <a:latin typeface="华文新魏"/>
              </a:rPr>
              <a:t>      </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en-US" altLang="zh-CN" sz="2000" dirty="0" err="1">
                <a:solidFill>
                  <a:srgbClr val="7030A0"/>
                </a:solidFill>
                <a:latin typeface="华文新魏"/>
              </a:rPr>
              <a:t>numbersum</a:t>
            </a:r>
            <a:r>
              <a:rPr lang="en-US" altLang="zh-CN" sz="2000" dirty="0">
                <a:latin typeface="华文新魏"/>
              </a:rPr>
              <a:t>=</a:t>
            </a:r>
            <a:r>
              <a:rPr lang="en-US" altLang="zh-CN" sz="2000" dirty="0" err="1">
                <a:solidFill>
                  <a:srgbClr val="7030A0"/>
                </a:solidFill>
                <a:latin typeface="华文新魏"/>
              </a:rPr>
              <a:t>numbersum</a:t>
            </a:r>
            <a:r>
              <a:rPr lang="en-US" altLang="zh-CN" sz="2000" dirty="0" err="1">
                <a:latin typeface="华文新魏"/>
              </a:rPr>
              <a:t>+number</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7030A0"/>
                </a:solidFill>
                <a:latin typeface="华文新魏"/>
              </a:rPr>
              <a:t>V(mutex);</a:t>
            </a:r>
            <a:endParaRPr lang="zh-CN" altLang="zh-CN" sz="2000" dirty="0">
              <a:solidFill>
                <a:srgbClr val="7030A0"/>
              </a:solidFill>
              <a:latin typeface="华文新魏"/>
            </a:endParaRPr>
          </a:p>
          <a:p>
            <a:pPr marL="0" indent="0">
              <a:buNone/>
            </a:pPr>
            <a:r>
              <a:rPr lang="en-US" altLang="zh-CN" sz="2000" dirty="0">
                <a:latin typeface="华文新魏"/>
              </a:rPr>
              <a:t>      Read file;</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7030A0"/>
                </a:solidFill>
                <a:latin typeface="华文新魏"/>
              </a:rPr>
              <a:t>P(mutex);</a:t>
            </a:r>
          </a:p>
          <a:p>
            <a:pPr marL="0" indent="0">
              <a:buNone/>
            </a:pPr>
            <a:r>
              <a:rPr lang="en-US" altLang="zh-CN" sz="2000" dirty="0">
                <a:latin typeface="华文新魏"/>
              </a:rPr>
              <a:t>      If (</a:t>
            </a:r>
            <a:r>
              <a:rPr lang="en-US" altLang="zh-CN" sz="2000" dirty="0" err="1">
                <a:solidFill>
                  <a:srgbClr val="7030A0"/>
                </a:solidFill>
                <a:latin typeface="华文新魏"/>
              </a:rPr>
              <a:t>numbersum</a:t>
            </a:r>
            <a:r>
              <a:rPr lang="en-US" altLang="zh-CN" sz="2000" dirty="0" err="1">
                <a:latin typeface="华文新魏"/>
              </a:rPr>
              <a:t>+number</a:t>
            </a:r>
            <a:r>
              <a:rPr lang="en-GB" altLang="zh-CN" sz="2000" dirty="0">
                <a:latin typeface="华文新魏"/>
              </a:rPr>
              <a:t>&gt;=</a:t>
            </a:r>
            <a:r>
              <a:rPr lang="en-US" altLang="zh-CN" sz="2000" dirty="0">
                <a:latin typeface="华文新魏"/>
              </a:rPr>
              <a:t>M)</a:t>
            </a:r>
            <a:endParaRPr lang="zh-CN" altLang="zh-CN" sz="2000" dirty="0">
              <a:latin typeface="华文新魏"/>
            </a:endParaRPr>
          </a:p>
          <a:p>
            <a:pPr marL="0" indent="0">
              <a:buNone/>
            </a:pPr>
            <a:r>
              <a:rPr lang="en-US" altLang="zh-CN" sz="2000" dirty="0">
                <a:latin typeface="华文新魏"/>
              </a:rPr>
              <a:t>         </a:t>
            </a:r>
            <a:r>
              <a:rPr lang="en-US" altLang="zh-CN" sz="2000" dirty="0">
                <a:solidFill>
                  <a:srgbClr val="FF0000"/>
                </a:solidFill>
                <a:latin typeface="华文新魏"/>
              </a:rPr>
              <a:t>V(waits)</a:t>
            </a:r>
            <a:r>
              <a:rPr lang="en-US" altLang="zh-CN" sz="2000" dirty="0">
                <a:latin typeface="华文新魏"/>
              </a:rPr>
              <a:t>;</a:t>
            </a:r>
            <a:endParaRPr lang="zh-CN" altLang="zh-CN" sz="2000" dirty="0">
              <a:solidFill>
                <a:srgbClr val="7030A0"/>
              </a:solidFill>
              <a:latin typeface="华文新魏"/>
            </a:endParaRPr>
          </a:p>
          <a:p>
            <a:pPr marL="0" indent="0">
              <a:buNone/>
            </a:pPr>
            <a:r>
              <a:rPr lang="en-US" altLang="zh-CN" sz="2000" dirty="0">
                <a:latin typeface="华文新魏"/>
              </a:rPr>
              <a:t>      </a:t>
            </a:r>
            <a:r>
              <a:rPr lang="en-US" altLang="zh-CN" sz="2000" dirty="0" err="1">
                <a:solidFill>
                  <a:srgbClr val="7030A0"/>
                </a:solidFill>
                <a:latin typeface="华文新魏"/>
              </a:rPr>
              <a:t>numbersum</a:t>
            </a:r>
            <a:r>
              <a:rPr lang="en-US" altLang="zh-CN" sz="2000" dirty="0">
                <a:latin typeface="华文新魏"/>
              </a:rPr>
              <a:t>=</a:t>
            </a:r>
            <a:r>
              <a:rPr lang="en-US" altLang="zh-CN" sz="2000" dirty="0" err="1">
                <a:solidFill>
                  <a:srgbClr val="7030A0"/>
                </a:solidFill>
                <a:latin typeface="华文新魏"/>
              </a:rPr>
              <a:t>numbersum</a:t>
            </a:r>
            <a:r>
              <a:rPr lang="en-US" altLang="zh-CN" sz="2000" dirty="0">
                <a:latin typeface="华文新魏"/>
              </a:rPr>
              <a:t>-number;</a:t>
            </a:r>
          </a:p>
          <a:p>
            <a:pPr marL="0" indent="0">
              <a:buNone/>
            </a:pPr>
            <a:r>
              <a:rPr lang="en-US" altLang="zh-CN" sz="2000" dirty="0">
                <a:solidFill>
                  <a:srgbClr val="7030A0"/>
                </a:solidFill>
                <a:latin typeface="华文新魏"/>
              </a:rPr>
              <a:t>V(mutex)</a:t>
            </a:r>
            <a:r>
              <a:rPr lang="en-US" altLang="zh-CN" sz="2000" dirty="0">
                <a:latin typeface="华文新魏"/>
              </a:rPr>
              <a:t>;</a:t>
            </a:r>
            <a:endParaRPr lang="zh-CN" altLang="zh-CN" sz="2000" dirty="0">
              <a:latin typeface="华文新魏"/>
            </a:endParaRPr>
          </a:p>
          <a:p>
            <a:pPr marL="0" indent="0">
              <a:buNone/>
            </a:pPr>
            <a:r>
              <a:rPr lang="en-US" altLang="zh-CN" sz="2000" dirty="0">
                <a:latin typeface="华文新魏"/>
              </a:rPr>
              <a:t>}</a:t>
            </a:r>
            <a:endParaRPr lang="zh-CN" altLang="zh-CN" sz="2000" dirty="0">
              <a:latin typeface="华文新魏"/>
            </a:endParaRPr>
          </a:p>
          <a:p>
            <a:pPr marL="0" indent="0">
              <a:buNone/>
            </a:pPr>
            <a:r>
              <a:rPr lang="en-US" altLang="zh-CN" sz="2000" dirty="0" err="1">
                <a:latin typeface="华文新魏"/>
              </a:rPr>
              <a:t>coend</a:t>
            </a:r>
            <a:endParaRPr lang="zh-CN" altLang="zh-CN" sz="2000" dirty="0">
              <a:latin typeface="华文新魏"/>
            </a:endParaRPr>
          </a:p>
          <a:p>
            <a:pPr marL="0" indent="0">
              <a:buNone/>
            </a:pPr>
            <a:endParaRPr lang="en-US" altLang="zh-CN" sz="2000" dirty="0">
              <a:latin typeface="华文新魏"/>
            </a:endParaRPr>
          </a:p>
          <a:p>
            <a:pPr marL="0" indent="0">
              <a:buNone/>
            </a:pPr>
            <a:endParaRPr lang="en-US" altLang="zh-CN" sz="2000" dirty="0">
              <a:latin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文件读写问题</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132</a:t>
            </a:fld>
            <a:endParaRPr lang="en-US" altLang="zh-CN" dirty="0"/>
          </a:p>
        </p:txBody>
      </p:sp>
      <p:sp>
        <p:nvSpPr>
          <p:cNvPr id="7" name="Rectangle 3">
            <a:extLst>
              <a:ext uri="{FF2B5EF4-FFF2-40B4-BE49-F238E27FC236}">
                <a16:creationId xmlns:a16="http://schemas.microsoft.com/office/drawing/2014/main" id="{1822020A-F5C4-2445-9CEE-7D2F8D3982F4}"/>
              </a:ext>
            </a:extLst>
          </p:cNvPr>
          <p:cNvSpPr txBox="1">
            <a:spLocks noChangeArrowheads="1"/>
          </p:cNvSpPr>
          <p:nvPr/>
        </p:nvSpPr>
        <p:spPr bwMode="auto">
          <a:xfrm>
            <a:off x="429925" y="2060848"/>
            <a:ext cx="3854043" cy="4176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2000" kern="0" dirty="0">
                <a:latin typeface="华文新魏"/>
              </a:rPr>
              <a:t>semaphore </a:t>
            </a:r>
            <a:r>
              <a:rPr lang="en-US" altLang="zh-CN" sz="2000" kern="0" dirty="0">
                <a:solidFill>
                  <a:srgbClr val="FF0000"/>
                </a:solidFill>
                <a:latin typeface="华文新魏"/>
              </a:rPr>
              <a:t>waits</a:t>
            </a:r>
            <a:r>
              <a:rPr lang="en-US" altLang="zh-CN" sz="2000" kern="0" dirty="0">
                <a:latin typeface="华文新魏"/>
              </a:rPr>
              <a:t>,</a:t>
            </a:r>
            <a:r>
              <a:rPr lang="zh-CN" altLang="en-US" sz="2000" kern="0" dirty="0">
                <a:latin typeface="华文新魏"/>
              </a:rPr>
              <a:t> </a:t>
            </a:r>
            <a:r>
              <a:rPr lang="en-US" altLang="zh-CN" sz="2000" kern="0" dirty="0">
                <a:solidFill>
                  <a:srgbClr val="7030A0"/>
                </a:solidFill>
                <a:latin typeface="华文新魏"/>
              </a:rPr>
              <a:t>mutex</a:t>
            </a:r>
            <a:r>
              <a:rPr lang="en-US" altLang="zh-CN" sz="2000" kern="0" dirty="0">
                <a:latin typeface="华文新魏"/>
              </a:rPr>
              <a:t>;</a:t>
            </a:r>
            <a:endParaRPr lang="zh-CN" altLang="zh-CN" sz="2000" kern="0" dirty="0">
              <a:latin typeface="华文新魏"/>
            </a:endParaRPr>
          </a:p>
          <a:p>
            <a:pPr marL="0" indent="0">
              <a:buFont typeface="Wingdings" pitchFamily="2" charset="2"/>
              <a:buNone/>
            </a:pPr>
            <a:r>
              <a:rPr lang="en-US" altLang="zh-CN" sz="2000" kern="0" dirty="0">
                <a:latin typeface="华文新魏"/>
              </a:rPr>
              <a:t>   </a:t>
            </a:r>
            <a:r>
              <a:rPr lang="en-US" altLang="zh-CN" sz="2000" kern="0" dirty="0" err="1">
                <a:latin typeface="华文新魏"/>
              </a:rPr>
              <a:t>int</a:t>
            </a:r>
            <a:r>
              <a:rPr lang="en-US" altLang="zh-CN" sz="2000" kern="0" dirty="0">
                <a:latin typeface="华文新魏"/>
              </a:rPr>
              <a:t> </a:t>
            </a:r>
            <a:r>
              <a:rPr lang="en-US" altLang="zh-CN" sz="2000" kern="0" dirty="0" err="1">
                <a:solidFill>
                  <a:srgbClr val="7030A0"/>
                </a:solidFill>
                <a:latin typeface="华文新魏"/>
              </a:rPr>
              <a:t>numbersum</a:t>
            </a:r>
            <a:r>
              <a:rPr lang="en-US" altLang="zh-CN" sz="2000" kern="0" dirty="0">
                <a:latin typeface="华文新魏"/>
              </a:rPr>
              <a:t>=0;</a:t>
            </a:r>
            <a:endParaRPr lang="zh-CN" altLang="zh-CN" sz="2000" kern="0" dirty="0">
              <a:latin typeface="华文新魏"/>
            </a:endParaRPr>
          </a:p>
          <a:p>
            <a:pPr marL="0" indent="0">
              <a:buFont typeface="Wingdings" pitchFamily="2" charset="2"/>
              <a:buNone/>
            </a:pPr>
            <a:r>
              <a:rPr lang="en-US" altLang="zh-CN" sz="2000" kern="0" dirty="0">
                <a:latin typeface="华文新魏"/>
              </a:rPr>
              <a:t>   </a:t>
            </a:r>
            <a:r>
              <a:rPr lang="en-US" altLang="zh-CN" sz="2000" kern="0" dirty="0">
                <a:solidFill>
                  <a:srgbClr val="FF0000"/>
                </a:solidFill>
                <a:latin typeface="华文新魏"/>
              </a:rPr>
              <a:t>waits</a:t>
            </a:r>
            <a:r>
              <a:rPr lang="en-US" altLang="zh-CN" sz="2000" kern="0" dirty="0">
                <a:latin typeface="华文新魏"/>
              </a:rPr>
              <a:t>=0;</a:t>
            </a:r>
            <a:r>
              <a:rPr lang="en-US" altLang="zh-CN" sz="2000" kern="0" dirty="0">
                <a:solidFill>
                  <a:srgbClr val="7030A0"/>
                </a:solidFill>
                <a:latin typeface="华文新魏"/>
              </a:rPr>
              <a:t>mutex</a:t>
            </a:r>
            <a:r>
              <a:rPr lang="en-US" altLang="zh-CN" sz="2000" kern="0" dirty="0">
                <a:latin typeface="华文新魏"/>
              </a:rPr>
              <a:t>=1;</a:t>
            </a:r>
            <a:endParaRPr lang="zh-CN" altLang="zh-CN" sz="2000" kern="0" dirty="0">
              <a:latin typeface="华文新魏"/>
            </a:endParaRPr>
          </a:p>
          <a:p>
            <a:pPr marL="0" indent="0">
              <a:buFont typeface="Wingdings" pitchFamily="2" charset="2"/>
              <a:buNone/>
            </a:pPr>
            <a:endParaRPr lang="en-US" altLang="zh-CN" sz="2000" kern="0" dirty="0">
              <a:latin typeface="华文新魏"/>
            </a:endParaRPr>
          </a:p>
          <a:p>
            <a:pPr marL="0" indent="0">
              <a:buFont typeface="Wingdings" pitchFamily="2" charset="2"/>
              <a:buNone/>
            </a:pPr>
            <a:endParaRPr lang="en-US" altLang="zh-CN" sz="2000" kern="0" dirty="0">
              <a:latin typeface="华文新魏"/>
            </a:endParaRPr>
          </a:p>
          <a:p>
            <a:pPr marL="0" indent="0">
              <a:buFont typeface="Wingdings" pitchFamily="2" charset="2"/>
              <a:buNone/>
            </a:pPr>
            <a:endParaRPr lang="zh-CN" altLang="zh-CN" sz="2000" kern="0" dirty="0">
              <a:latin typeface="华文新魏"/>
              <a:cs typeface="华文新魏"/>
            </a:endParaRPr>
          </a:p>
          <a:p>
            <a:pPr marL="0" indent="0" eaLnBrk="1" hangingPunct="1">
              <a:buFont typeface="Wingdings" pitchFamily="2" charset="2"/>
              <a:buNone/>
            </a:pPr>
            <a:endParaRPr lang="en-US" altLang="zh-CN" sz="2000" kern="0" dirty="0">
              <a:latin typeface="华文新魏"/>
              <a:cs typeface="华文新魏"/>
            </a:endParaRPr>
          </a:p>
        </p:txBody>
      </p:sp>
    </p:spTree>
    <p:extLst>
      <p:ext uri="{BB962C8B-B14F-4D97-AF65-F5344CB8AC3E}">
        <p14:creationId xmlns:p14="http://schemas.microsoft.com/office/powerpoint/2010/main" val="1903567765"/>
      </p:ext>
    </p:extLst>
  </p:cSld>
  <p:clrMapOvr>
    <a:masterClrMapping/>
  </p:clrMapOvr>
  <p:transition spd="slow">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5496" y="1196752"/>
            <a:ext cx="6264696" cy="5112568"/>
          </a:xfrm>
        </p:spPr>
        <p:txBody>
          <a:bodyPr/>
          <a:lstStyle/>
          <a:p>
            <a:pPr marL="0" indent="0">
              <a:buNone/>
            </a:pPr>
            <a:r>
              <a:rPr lang="en-US" altLang="zh-CN" sz="1800" dirty="0">
                <a:latin typeface="华文新魏"/>
              </a:rPr>
              <a:t>TYPE  </a:t>
            </a:r>
            <a:r>
              <a:rPr lang="en-US" altLang="zh-CN" sz="1800" dirty="0" err="1">
                <a:latin typeface="华文新魏"/>
              </a:rPr>
              <a:t>sharefile</a:t>
            </a:r>
            <a:r>
              <a:rPr lang="en-US" altLang="zh-CN" sz="1800" dirty="0">
                <a:latin typeface="华文新魏"/>
              </a:rPr>
              <a:t> =MONITOR</a:t>
            </a:r>
            <a:endParaRPr lang="zh-CN" altLang="zh-CN" sz="1800" dirty="0">
              <a:latin typeface="华文新魏"/>
            </a:endParaRPr>
          </a:p>
          <a:p>
            <a:pPr marL="0" indent="0">
              <a:buNone/>
            </a:pPr>
            <a:r>
              <a:rPr lang="en-US" altLang="zh-CN" sz="1800" dirty="0">
                <a:latin typeface="华文新魏"/>
              </a:rPr>
              <a:t>   </a:t>
            </a:r>
            <a:r>
              <a:rPr lang="en-US" altLang="zh-CN" sz="1800" dirty="0" err="1">
                <a:latin typeface="华文新魏"/>
              </a:rPr>
              <a:t>int</a:t>
            </a:r>
            <a:r>
              <a:rPr lang="en-US" altLang="zh-CN" sz="1800" dirty="0">
                <a:latin typeface="华文新魏"/>
              </a:rPr>
              <a:t> </a:t>
            </a:r>
            <a:r>
              <a:rPr lang="en-US" altLang="zh-CN" sz="1800" dirty="0" err="1">
                <a:solidFill>
                  <a:srgbClr val="7030A0"/>
                </a:solidFill>
                <a:latin typeface="华文新魏"/>
              </a:rPr>
              <a:t>numbersum</a:t>
            </a:r>
            <a:r>
              <a:rPr lang="en-US" altLang="zh-CN" sz="1800" dirty="0">
                <a:latin typeface="华文新魏"/>
              </a:rPr>
              <a:t>, n, </a:t>
            </a:r>
            <a:r>
              <a:rPr lang="en-US" altLang="zh-CN" sz="1800" dirty="0" err="1">
                <a:latin typeface="华文新魏"/>
              </a:rPr>
              <a:t>SF_count</a:t>
            </a:r>
            <a:r>
              <a:rPr lang="en-US" altLang="zh-CN" sz="1800" dirty="0">
                <a:latin typeface="华文新魏"/>
              </a:rPr>
              <a:t>; </a:t>
            </a:r>
            <a:r>
              <a:rPr lang="en-US" altLang="zh-CN" sz="1800" dirty="0" err="1">
                <a:latin typeface="华文新魏"/>
              </a:rPr>
              <a:t>SF_count</a:t>
            </a:r>
            <a:r>
              <a:rPr lang="en-US" altLang="zh-CN" sz="1800" dirty="0">
                <a:latin typeface="华文新魏"/>
              </a:rPr>
              <a:t>=0, </a:t>
            </a:r>
            <a:r>
              <a:rPr lang="en-US" altLang="zh-CN" sz="1800" dirty="0" err="1">
                <a:solidFill>
                  <a:srgbClr val="7030A0"/>
                </a:solidFill>
                <a:latin typeface="华文新魏"/>
              </a:rPr>
              <a:t>numbersum</a:t>
            </a:r>
            <a:r>
              <a:rPr lang="en-US" altLang="zh-CN" sz="1800" dirty="0">
                <a:latin typeface="华文新魏"/>
              </a:rPr>
              <a:t>=0;</a:t>
            </a:r>
            <a:endParaRPr lang="zh-CN" altLang="zh-CN" sz="1800" dirty="0">
              <a:latin typeface="华文新魏"/>
            </a:endParaRPr>
          </a:p>
          <a:p>
            <a:pPr marL="0" indent="0">
              <a:buNone/>
            </a:pPr>
            <a:r>
              <a:rPr lang="en-US" altLang="zh-CN" sz="1800" dirty="0">
                <a:latin typeface="华文新魏"/>
              </a:rPr>
              <a:t>   </a:t>
            </a:r>
            <a:r>
              <a:rPr lang="en-US" altLang="zh-CN" sz="1800" dirty="0" err="1">
                <a:latin typeface="华文新魏"/>
              </a:rPr>
              <a:t>cond</a:t>
            </a:r>
            <a:r>
              <a:rPr lang="en-US" altLang="zh-CN" sz="1800" dirty="0">
                <a:latin typeface="华文新魏"/>
              </a:rPr>
              <a:t> SF;SF=0;</a:t>
            </a:r>
            <a:endParaRPr lang="zh-CN" altLang="zh-CN" sz="1800" dirty="0">
              <a:latin typeface="华文新魏"/>
            </a:endParaRPr>
          </a:p>
          <a:p>
            <a:pPr marL="0" indent="0">
              <a:buNone/>
            </a:pPr>
            <a:r>
              <a:rPr lang="en-US" altLang="zh-CN" sz="1800" dirty="0">
                <a:latin typeface="华文新魏"/>
              </a:rPr>
              <a:t>   </a:t>
            </a:r>
            <a:r>
              <a:rPr lang="en-US" altLang="zh-CN" sz="1800" dirty="0" err="1">
                <a:latin typeface="华文新魏"/>
              </a:rPr>
              <a:t>InterfaceModule</a:t>
            </a:r>
            <a:r>
              <a:rPr lang="en-US" altLang="zh-CN" sz="1800" dirty="0">
                <a:latin typeface="华文新魏"/>
              </a:rPr>
              <a:t> IM</a:t>
            </a:r>
            <a:endParaRPr lang="zh-CN" altLang="zh-CN" sz="1800" dirty="0">
              <a:latin typeface="华文新魏"/>
            </a:endParaRPr>
          </a:p>
          <a:p>
            <a:pPr marL="0" indent="0">
              <a:buNone/>
            </a:pPr>
            <a:r>
              <a:rPr lang="en-US" altLang="zh-CN" sz="1800" dirty="0">
                <a:latin typeface="华文新魏"/>
              </a:rPr>
              <a:t>   DEFINE </a:t>
            </a:r>
            <a:r>
              <a:rPr lang="en-US" altLang="zh-CN" sz="1800" dirty="0" err="1">
                <a:solidFill>
                  <a:srgbClr val="0000FF"/>
                </a:solidFill>
                <a:latin typeface="华文新魏"/>
              </a:rPr>
              <a:t>startread</a:t>
            </a:r>
            <a:r>
              <a:rPr lang="en-US" altLang="zh-CN" sz="1800" dirty="0">
                <a:latin typeface="华文新魏"/>
              </a:rPr>
              <a:t>, </a:t>
            </a:r>
            <a:r>
              <a:rPr lang="en-US" altLang="zh-CN" sz="1800" dirty="0" err="1">
                <a:solidFill>
                  <a:srgbClr val="0000FF"/>
                </a:solidFill>
                <a:latin typeface="华文新魏"/>
              </a:rPr>
              <a:t>endread</a:t>
            </a:r>
            <a:r>
              <a:rPr lang="en-US" altLang="zh-CN" sz="1800" dirty="0">
                <a:latin typeface="华文新魏"/>
              </a:rPr>
              <a:t>;</a:t>
            </a:r>
            <a:endParaRPr lang="zh-CN" altLang="zh-CN" sz="1800" dirty="0">
              <a:latin typeface="华文新魏"/>
            </a:endParaRPr>
          </a:p>
          <a:p>
            <a:pPr marL="0" indent="0">
              <a:buNone/>
            </a:pPr>
            <a:r>
              <a:rPr lang="en-US" altLang="zh-CN" sz="1800" dirty="0">
                <a:latin typeface="华文新魏"/>
              </a:rPr>
              <a:t>   USE wait, signal, enter, leave;</a:t>
            </a:r>
            <a:endParaRPr lang="zh-CN" altLang="zh-CN" sz="1800" dirty="0">
              <a:latin typeface="华文新魏"/>
            </a:endParaRPr>
          </a:p>
          <a:p>
            <a:pPr marL="0" indent="0">
              <a:buNone/>
            </a:pPr>
            <a:r>
              <a:rPr lang="en-US" altLang="zh-CN" sz="1800" dirty="0">
                <a:latin typeface="华文新魏"/>
              </a:rPr>
              <a:t>   procedure </a:t>
            </a:r>
            <a:r>
              <a:rPr lang="en-US" altLang="zh-CN" sz="1800" dirty="0" err="1">
                <a:solidFill>
                  <a:srgbClr val="0000FF"/>
                </a:solidFill>
                <a:latin typeface="华文新魏"/>
              </a:rPr>
              <a:t>startread</a:t>
            </a:r>
            <a:r>
              <a:rPr lang="en-US" altLang="zh-CN" sz="1800" dirty="0">
                <a:latin typeface="华文新魏"/>
              </a:rPr>
              <a:t>(</a:t>
            </a:r>
            <a:r>
              <a:rPr lang="en-US" altLang="zh-CN" sz="1800" dirty="0" err="1">
                <a:latin typeface="华文新魏"/>
              </a:rPr>
              <a:t>int</a:t>
            </a:r>
            <a:r>
              <a:rPr lang="en-US" altLang="zh-CN" sz="1800" dirty="0">
                <a:latin typeface="华文新魏"/>
              </a:rPr>
              <a:t> number) {</a:t>
            </a:r>
            <a:endParaRPr lang="zh-CN" altLang="zh-CN" sz="1800" dirty="0">
              <a:latin typeface="华文新魏"/>
            </a:endParaRPr>
          </a:p>
          <a:p>
            <a:pPr marL="0" indent="0">
              <a:buNone/>
            </a:pPr>
            <a:r>
              <a:rPr lang="en-US" altLang="zh-CN" sz="1800" dirty="0">
                <a:latin typeface="华文新魏"/>
              </a:rPr>
              <a:t>      enter(IM);</a:t>
            </a:r>
            <a:endParaRPr lang="zh-CN" altLang="zh-CN" sz="1800" dirty="0">
              <a:latin typeface="华文新魏"/>
            </a:endParaRPr>
          </a:p>
          <a:p>
            <a:pPr marL="0" indent="0">
              <a:buNone/>
            </a:pPr>
            <a:r>
              <a:rPr lang="en-US" altLang="zh-CN" sz="1800" dirty="0">
                <a:latin typeface="华文新魏"/>
              </a:rPr>
              <a:t>      if(</a:t>
            </a:r>
            <a:r>
              <a:rPr lang="en-US" altLang="zh-CN" sz="1800" dirty="0" err="1">
                <a:latin typeface="华文新魏"/>
              </a:rPr>
              <a:t>number+</a:t>
            </a:r>
            <a:r>
              <a:rPr lang="en-US" altLang="zh-CN" sz="1800" dirty="0" err="1">
                <a:solidFill>
                  <a:srgbClr val="7030A0"/>
                </a:solidFill>
                <a:latin typeface="华文新魏"/>
              </a:rPr>
              <a:t>numbersum</a:t>
            </a:r>
            <a:r>
              <a:rPr lang="en-US" altLang="zh-CN" sz="1800" dirty="0">
                <a:latin typeface="华文新魏"/>
              </a:rPr>
              <a:t>&gt;=M)  </a:t>
            </a:r>
          </a:p>
          <a:p>
            <a:pPr marL="0" indent="0">
              <a:buNone/>
            </a:pPr>
            <a:r>
              <a:rPr lang="en-US" altLang="zh-CN" sz="1800" dirty="0">
                <a:solidFill>
                  <a:srgbClr val="FF0000"/>
                </a:solidFill>
                <a:latin typeface="华文新魏"/>
              </a:rPr>
              <a:t>         wait(SF, </a:t>
            </a:r>
            <a:r>
              <a:rPr lang="en-US" altLang="zh-CN" sz="1800" dirty="0" err="1">
                <a:solidFill>
                  <a:srgbClr val="FF0000"/>
                </a:solidFill>
                <a:latin typeface="华文新魏"/>
              </a:rPr>
              <a:t>SF_count</a:t>
            </a:r>
            <a:r>
              <a:rPr lang="en-US" altLang="zh-CN" sz="1800" dirty="0">
                <a:solidFill>
                  <a:srgbClr val="FF0000"/>
                </a:solidFill>
                <a:latin typeface="华文新魏"/>
              </a:rPr>
              <a:t>, IM);</a:t>
            </a:r>
            <a:endParaRPr lang="zh-CN" altLang="zh-CN" sz="1800" dirty="0">
              <a:solidFill>
                <a:srgbClr val="FF0000"/>
              </a:solidFill>
              <a:latin typeface="华文新魏"/>
            </a:endParaRPr>
          </a:p>
          <a:p>
            <a:pPr marL="0" indent="0">
              <a:buNone/>
            </a:pPr>
            <a:r>
              <a:rPr lang="en-US" altLang="zh-CN" sz="1800" dirty="0">
                <a:latin typeface="华文新魏"/>
              </a:rPr>
              <a:t>      </a:t>
            </a:r>
            <a:r>
              <a:rPr lang="en-US" altLang="zh-CN" sz="1800" dirty="0" err="1">
                <a:solidFill>
                  <a:srgbClr val="7030A0"/>
                </a:solidFill>
                <a:latin typeface="华文新魏"/>
              </a:rPr>
              <a:t>numbersum</a:t>
            </a:r>
            <a:r>
              <a:rPr lang="en-US" altLang="zh-CN" sz="1800" dirty="0">
                <a:latin typeface="华文新魏"/>
              </a:rPr>
              <a:t>=</a:t>
            </a:r>
            <a:r>
              <a:rPr lang="en-US" altLang="zh-CN" sz="1800" dirty="0" err="1">
                <a:latin typeface="华文新魏"/>
              </a:rPr>
              <a:t>numbersum+number</a:t>
            </a:r>
            <a:r>
              <a:rPr lang="en-US" altLang="zh-CN" sz="1800" dirty="0">
                <a:latin typeface="华文新魏"/>
              </a:rPr>
              <a:t>;</a:t>
            </a:r>
            <a:endParaRPr lang="zh-CN" altLang="zh-CN" sz="1800" dirty="0">
              <a:latin typeface="华文新魏"/>
            </a:endParaRPr>
          </a:p>
          <a:p>
            <a:pPr marL="0" indent="0">
              <a:buNone/>
            </a:pPr>
            <a:r>
              <a:rPr lang="en-US" altLang="zh-CN" sz="1800" dirty="0">
                <a:latin typeface="华文新魏"/>
              </a:rPr>
              <a:t>      leave(IM);</a:t>
            </a:r>
            <a:endParaRPr lang="zh-CN" altLang="zh-CN" sz="1800" dirty="0">
              <a:latin typeface="华文新魏"/>
            </a:endParaRPr>
          </a:p>
          <a:p>
            <a:pPr marL="0" indent="0">
              <a:buNone/>
            </a:pPr>
            <a:r>
              <a:rPr lang="en-US" altLang="zh-CN" sz="1800" dirty="0">
                <a:latin typeface="华文新魏"/>
              </a:rPr>
              <a:t>    }</a:t>
            </a:r>
            <a:endParaRPr lang="zh-CN" altLang="zh-CN" sz="1800" dirty="0">
              <a:latin typeface="华文新魏"/>
            </a:endParaRPr>
          </a:p>
          <a:p>
            <a:pPr marL="0" indent="0">
              <a:buNone/>
            </a:pPr>
            <a:r>
              <a:rPr lang="en-US" altLang="zh-CN" sz="1800" dirty="0">
                <a:latin typeface="华文新魏"/>
              </a:rPr>
              <a:t>  procedure </a:t>
            </a:r>
            <a:r>
              <a:rPr lang="en-US" altLang="zh-CN" sz="1800" dirty="0" err="1">
                <a:solidFill>
                  <a:srgbClr val="0000FF"/>
                </a:solidFill>
                <a:latin typeface="华文新魏"/>
              </a:rPr>
              <a:t>endread</a:t>
            </a:r>
            <a:r>
              <a:rPr lang="en-US" altLang="zh-CN" sz="1800" dirty="0">
                <a:latin typeface="华文新魏"/>
              </a:rPr>
              <a:t>(</a:t>
            </a:r>
            <a:r>
              <a:rPr lang="en-US" altLang="zh-CN" sz="1800" dirty="0" err="1">
                <a:latin typeface="华文新魏"/>
              </a:rPr>
              <a:t>int</a:t>
            </a:r>
            <a:r>
              <a:rPr lang="en-US" altLang="zh-CN" sz="1800" dirty="0">
                <a:latin typeface="华文新魏"/>
              </a:rPr>
              <a:t> number) {</a:t>
            </a:r>
            <a:endParaRPr lang="zh-CN" altLang="zh-CN" sz="1800" dirty="0">
              <a:latin typeface="华文新魏"/>
            </a:endParaRPr>
          </a:p>
          <a:p>
            <a:pPr marL="0" indent="0">
              <a:buNone/>
            </a:pPr>
            <a:r>
              <a:rPr lang="en-US" altLang="zh-CN" sz="1800" dirty="0">
                <a:latin typeface="华文新魏"/>
              </a:rPr>
              <a:t>           enter(IM);</a:t>
            </a:r>
            <a:endParaRPr lang="zh-CN" altLang="zh-CN" sz="1800" dirty="0">
              <a:latin typeface="华文新魏"/>
            </a:endParaRPr>
          </a:p>
          <a:p>
            <a:pPr marL="0" indent="0">
              <a:buNone/>
            </a:pPr>
            <a:r>
              <a:rPr lang="en-US" altLang="zh-CN" sz="1800" dirty="0">
                <a:latin typeface="华文新魏"/>
              </a:rPr>
              <a:t>          </a:t>
            </a:r>
            <a:r>
              <a:rPr lang="en-US" altLang="zh-CN" sz="1800" dirty="0" err="1">
                <a:solidFill>
                  <a:srgbClr val="7030A0"/>
                </a:solidFill>
                <a:latin typeface="华文新魏"/>
              </a:rPr>
              <a:t>numbersum</a:t>
            </a:r>
            <a:r>
              <a:rPr lang="en-US" altLang="zh-CN" sz="1800" dirty="0">
                <a:latin typeface="华文新魏"/>
              </a:rPr>
              <a:t>=</a:t>
            </a:r>
            <a:r>
              <a:rPr lang="en-US" altLang="zh-CN" sz="1800" dirty="0" err="1">
                <a:solidFill>
                  <a:srgbClr val="7030A0"/>
                </a:solidFill>
                <a:latin typeface="华文新魏"/>
              </a:rPr>
              <a:t>numbersum</a:t>
            </a:r>
            <a:r>
              <a:rPr lang="en-US" altLang="zh-CN" sz="1800" dirty="0">
                <a:latin typeface="华文新魏"/>
              </a:rPr>
              <a:t>-number;</a:t>
            </a:r>
            <a:endParaRPr lang="zh-CN" altLang="zh-CN" sz="1800" dirty="0">
              <a:latin typeface="华文新魏"/>
            </a:endParaRPr>
          </a:p>
          <a:p>
            <a:pPr marL="0" indent="0">
              <a:buNone/>
            </a:pPr>
            <a:r>
              <a:rPr lang="en-US" altLang="zh-CN" sz="1800" dirty="0">
                <a:solidFill>
                  <a:srgbClr val="FF0000"/>
                </a:solidFill>
                <a:latin typeface="华文新魏"/>
              </a:rPr>
              <a:t>          signal(</a:t>
            </a:r>
            <a:r>
              <a:rPr lang="en-US" altLang="zh-CN" sz="1800" dirty="0" err="1">
                <a:solidFill>
                  <a:srgbClr val="FF0000"/>
                </a:solidFill>
                <a:latin typeface="华文新魏"/>
              </a:rPr>
              <a:t>SF,SF_count,IM</a:t>
            </a:r>
            <a:r>
              <a:rPr lang="en-US" altLang="zh-CN" sz="1800" dirty="0">
                <a:solidFill>
                  <a:srgbClr val="FF0000"/>
                </a:solidFill>
                <a:latin typeface="华文新魏"/>
              </a:rPr>
              <a:t>);</a:t>
            </a:r>
            <a:endParaRPr lang="zh-CN" altLang="zh-CN" sz="1800" dirty="0">
              <a:solidFill>
                <a:srgbClr val="FF0000"/>
              </a:solidFill>
              <a:latin typeface="华文新魏"/>
            </a:endParaRPr>
          </a:p>
          <a:p>
            <a:pPr marL="0" indent="0">
              <a:buNone/>
            </a:pPr>
            <a:r>
              <a:rPr lang="en-US" altLang="zh-CN" sz="1800" dirty="0">
                <a:latin typeface="华文新魏"/>
              </a:rPr>
              <a:t>        leave(IM);</a:t>
            </a:r>
            <a:endParaRPr lang="zh-CN" altLang="zh-CN" sz="1800" dirty="0">
              <a:latin typeface="华文新魏"/>
            </a:endParaRPr>
          </a:p>
          <a:p>
            <a:pPr marL="0" indent="0">
              <a:buNone/>
            </a:pPr>
            <a:r>
              <a:rPr lang="en-US" altLang="zh-CN" sz="1800" dirty="0">
                <a:latin typeface="华文新魏"/>
              </a:rPr>
              <a:t>} </a:t>
            </a:r>
            <a:endParaRPr lang="zh-CN" altLang="zh-CN" sz="1800" dirty="0">
              <a:latin typeface="华文新魏"/>
            </a:endParaRPr>
          </a:p>
          <a:p>
            <a:pPr marL="0" indent="0">
              <a:buNone/>
            </a:pPr>
            <a:endParaRPr lang="en-US" altLang="zh-CN" sz="1800" dirty="0">
              <a:latin typeface="华文新魏"/>
            </a:endParaRPr>
          </a:p>
          <a:p>
            <a:pPr marL="0" indent="0">
              <a:buNone/>
            </a:pPr>
            <a:endParaRPr lang="zh-CN" altLang="zh-CN" sz="1800" dirty="0">
              <a:latin typeface="华文新魏"/>
            </a:endParaRPr>
          </a:p>
          <a:p>
            <a:pPr marL="0" indent="0" eaLnBrk="1" hangingPunct="1">
              <a:buNone/>
            </a:pPr>
            <a:endParaRPr lang="en-US" altLang="zh-CN" sz="1800" dirty="0">
              <a:latin typeface="华文新魏"/>
              <a:cs typeface="华文新魏"/>
            </a:endParaRPr>
          </a:p>
        </p:txBody>
      </p:sp>
      <p:sp>
        <p:nvSpPr>
          <p:cNvPr id="2" name="标题 1"/>
          <p:cNvSpPr>
            <a:spLocks noGrp="1"/>
          </p:cNvSpPr>
          <p:nvPr>
            <p:ph type="title"/>
          </p:nvPr>
        </p:nvSpPr>
        <p:spPr/>
        <p:txBody>
          <a:bodyPr/>
          <a:lstStyle/>
          <a:p>
            <a:r>
              <a:rPr kumimoji="1" lang="zh-CN" altLang="en-US" dirty="0"/>
              <a:t>文件读写问题</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133</a:t>
            </a:fld>
            <a:endParaRPr lang="en-US" altLang="zh-CN" dirty="0"/>
          </a:p>
        </p:txBody>
      </p:sp>
      <p:sp>
        <p:nvSpPr>
          <p:cNvPr id="7" name="Rectangle 3">
            <a:extLst>
              <a:ext uri="{FF2B5EF4-FFF2-40B4-BE49-F238E27FC236}">
                <a16:creationId xmlns:a16="http://schemas.microsoft.com/office/drawing/2014/main" id="{D4428F7D-69EF-E543-BB46-99052537953A}"/>
              </a:ext>
            </a:extLst>
          </p:cNvPr>
          <p:cNvSpPr txBox="1">
            <a:spLocks noChangeArrowheads="1"/>
          </p:cNvSpPr>
          <p:nvPr/>
        </p:nvSpPr>
        <p:spPr bwMode="auto">
          <a:xfrm>
            <a:off x="5225617" y="2492896"/>
            <a:ext cx="3600400" cy="381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Font typeface="Wingdings" pitchFamily="2" charset="2"/>
              <a:buNone/>
            </a:pPr>
            <a:r>
              <a:rPr lang="en-US" altLang="zh-CN" sz="1900" kern="0" dirty="0" err="1">
                <a:latin typeface="华文新魏"/>
              </a:rPr>
              <a:t>cobegin</a:t>
            </a:r>
            <a:r>
              <a:rPr lang="en-US" altLang="zh-CN" sz="1900" kern="0" dirty="0">
                <a:latin typeface="华文新魏"/>
              </a:rPr>
              <a:t>    </a:t>
            </a:r>
            <a:endParaRPr lang="zh-CN" altLang="zh-CN" sz="1900" kern="0" dirty="0">
              <a:latin typeface="华文新魏"/>
            </a:endParaRPr>
          </a:p>
          <a:p>
            <a:pPr marL="0" indent="0">
              <a:buFont typeface="Wingdings" pitchFamily="2" charset="2"/>
              <a:buNone/>
            </a:pPr>
            <a:r>
              <a:rPr lang="en-US" altLang="zh-CN" sz="1900" kern="0" dirty="0">
                <a:latin typeface="华文新魏"/>
              </a:rPr>
              <a:t>     process-</a:t>
            </a:r>
            <a:r>
              <a:rPr lang="en-US" altLang="zh-CN" sz="1900" kern="0" dirty="0" err="1">
                <a:latin typeface="华文新魏"/>
              </a:rPr>
              <a:t>i</a:t>
            </a:r>
            <a:r>
              <a:rPr lang="en-US" altLang="zh-CN" sz="1900" kern="0" dirty="0">
                <a:latin typeface="华文新魏"/>
              </a:rPr>
              <a:t> ( );</a:t>
            </a:r>
            <a:endParaRPr lang="zh-CN" altLang="zh-CN" sz="1900" kern="0" dirty="0">
              <a:latin typeface="华文新魏"/>
            </a:endParaRPr>
          </a:p>
          <a:p>
            <a:pPr marL="0" indent="0">
              <a:buFont typeface="Wingdings" pitchFamily="2" charset="2"/>
              <a:buNone/>
            </a:pPr>
            <a:r>
              <a:rPr lang="en-US" altLang="zh-CN" sz="1900" kern="0" dirty="0" err="1">
                <a:latin typeface="华文新魏"/>
              </a:rPr>
              <a:t>coend</a:t>
            </a:r>
            <a:endParaRPr lang="zh-CN" altLang="zh-CN" sz="1900" kern="0" dirty="0">
              <a:latin typeface="华文新魏"/>
            </a:endParaRPr>
          </a:p>
          <a:p>
            <a:pPr marL="0" indent="0">
              <a:buFont typeface="Wingdings" pitchFamily="2" charset="2"/>
              <a:buNone/>
            </a:pPr>
            <a:r>
              <a:rPr lang="en-US" altLang="zh-CN" sz="1900" kern="0" dirty="0">
                <a:latin typeface="华文新魏"/>
              </a:rPr>
              <a:t> </a:t>
            </a:r>
            <a:endParaRPr lang="zh-CN" altLang="zh-CN" sz="1900" kern="0" dirty="0">
              <a:latin typeface="华文新魏"/>
            </a:endParaRPr>
          </a:p>
          <a:p>
            <a:pPr marL="0" indent="0">
              <a:buFont typeface="Wingdings" pitchFamily="2" charset="2"/>
              <a:buNone/>
            </a:pPr>
            <a:r>
              <a:rPr lang="en-US" altLang="zh-CN" sz="1900" kern="0" dirty="0">
                <a:solidFill>
                  <a:srgbClr val="0000FF"/>
                </a:solidFill>
                <a:latin typeface="华文新魏"/>
              </a:rPr>
              <a:t>process-</a:t>
            </a:r>
            <a:r>
              <a:rPr lang="en-US" altLang="zh-CN" sz="1900" kern="0" dirty="0" err="1">
                <a:solidFill>
                  <a:srgbClr val="0000FF"/>
                </a:solidFill>
                <a:latin typeface="华文新魏"/>
              </a:rPr>
              <a:t>i</a:t>
            </a:r>
            <a:r>
              <a:rPr lang="en-US" altLang="zh-CN" sz="1900" kern="0" dirty="0">
                <a:latin typeface="华文新魏"/>
              </a:rPr>
              <a:t> ( ) {</a:t>
            </a:r>
            <a:endParaRPr lang="zh-CN" altLang="zh-CN" sz="1900" kern="0" dirty="0">
              <a:latin typeface="华文新魏"/>
            </a:endParaRPr>
          </a:p>
          <a:p>
            <a:pPr marL="0" indent="0">
              <a:buFont typeface="Wingdings" pitchFamily="2" charset="2"/>
              <a:buNone/>
            </a:pPr>
            <a:r>
              <a:rPr lang="en-US" altLang="zh-CN" sz="1900" kern="0" dirty="0">
                <a:latin typeface="华文新魏"/>
              </a:rPr>
              <a:t>    </a:t>
            </a:r>
            <a:r>
              <a:rPr lang="en-US" altLang="zh-CN" sz="1900" kern="0" dirty="0" err="1">
                <a:latin typeface="华文新魏"/>
              </a:rPr>
              <a:t>int</a:t>
            </a:r>
            <a:r>
              <a:rPr lang="en-US" altLang="zh-CN" sz="1900" kern="0" dirty="0">
                <a:latin typeface="华文新魏"/>
              </a:rPr>
              <a:t> number;</a:t>
            </a:r>
            <a:endParaRPr lang="zh-CN" altLang="zh-CN" sz="1900" kern="0" dirty="0">
              <a:latin typeface="华文新魏"/>
            </a:endParaRPr>
          </a:p>
          <a:p>
            <a:pPr marL="0" indent="0">
              <a:buFont typeface="Wingdings" pitchFamily="2" charset="2"/>
              <a:buNone/>
            </a:pPr>
            <a:r>
              <a:rPr lang="en-US" altLang="zh-CN" sz="1900" kern="0" dirty="0">
                <a:latin typeface="华文新魏"/>
              </a:rPr>
              <a:t>     number=</a:t>
            </a:r>
            <a:r>
              <a:rPr lang="zh-CN" altLang="zh-CN" sz="1900" kern="0" dirty="0">
                <a:latin typeface="华文新魏"/>
              </a:rPr>
              <a:t>进程读文件编号</a:t>
            </a:r>
            <a:r>
              <a:rPr lang="en-US" altLang="zh-CN" sz="1900" kern="0" dirty="0">
                <a:latin typeface="华文新魏"/>
              </a:rPr>
              <a:t>;</a:t>
            </a:r>
            <a:endParaRPr lang="zh-CN" altLang="zh-CN" sz="1900" kern="0" dirty="0">
              <a:latin typeface="华文新魏"/>
            </a:endParaRPr>
          </a:p>
          <a:p>
            <a:pPr marL="0" indent="0">
              <a:buFont typeface="Wingdings" pitchFamily="2" charset="2"/>
              <a:buNone/>
            </a:pPr>
            <a:r>
              <a:rPr lang="en-US" altLang="zh-CN" sz="1900" kern="0" dirty="0">
                <a:latin typeface="华文新魏"/>
              </a:rPr>
              <a:t>     </a:t>
            </a:r>
            <a:r>
              <a:rPr lang="en-US" altLang="zh-CN" sz="1900" kern="0" dirty="0" err="1">
                <a:latin typeface="华文新魏"/>
              </a:rPr>
              <a:t>sharefile.startread</a:t>
            </a:r>
            <a:r>
              <a:rPr lang="en-US" altLang="zh-CN" sz="1900" kern="0" dirty="0">
                <a:latin typeface="华文新魏"/>
              </a:rPr>
              <a:t>(number);</a:t>
            </a:r>
            <a:endParaRPr lang="zh-CN" altLang="zh-CN" sz="1900" kern="0" dirty="0">
              <a:latin typeface="华文新魏"/>
            </a:endParaRPr>
          </a:p>
          <a:p>
            <a:pPr marL="0" indent="0">
              <a:buFont typeface="Wingdings" pitchFamily="2" charset="2"/>
              <a:buNone/>
            </a:pPr>
            <a:r>
              <a:rPr lang="en-US" altLang="zh-CN" sz="1900" kern="0" dirty="0">
                <a:latin typeface="华文新魏"/>
              </a:rPr>
              <a:t>        read F;</a:t>
            </a:r>
            <a:endParaRPr lang="zh-CN" altLang="zh-CN" sz="1900" kern="0" dirty="0">
              <a:latin typeface="华文新魏"/>
            </a:endParaRPr>
          </a:p>
          <a:p>
            <a:pPr marL="0" indent="0">
              <a:buFont typeface="Wingdings" pitchFamily="2" charset="2"/>
              <a:buNone/>
            </a:pPr>
            <a:r>
              <a:rPr lang="en-US" altLang="zh-CN" sz="1900" kern="0" dirty="0">
                <a:latin typeface="华文新魏"/>
              </a:rPr>
              <a:t>     </a:t>
            </a:r>
            <a:r>
              <a:rPr lang="en-US" altLang="zh-CN" sz="1900" kern="0" dirty="0" err="1">
                <a:latin typeface="华文新魏"/>
              </a:rPr>
              <a:t>sharefile.endread</a:t>
            </a:r>
            <a:r>
              <a:rPr lang="en-US" altLang="zh-CN" sz="1900" kern="0" dirty="0">
                <a:latin typeface="华文新魏"/>
              </a:rPr>
              <a:t>(number);</a:t>
            </a:r>
            <a:endParaRPr lang="zh-CN" altLang="zh-CN" sz="1900" kern="0" dirty="0">
              <a:latin typeface="华文新魏"/>
            </a:endParaRPr>
          </a:p>
          <a:p>
            <a:pPr marL="0" indent="0">
              <a:buFont typeface="Wingdings" pitchFamily="2" charset="2"/>
              <a:buNone/>
            </a:pPr>
            <a:r>
              <a:rPr lang="en-US" altLang="zh-CN" sz="1900" kern="0" dirty="0">
                <a:latin typeface="华文新魏"/>
              </a:rPr>
              <a:t>  }</a:t>
            </a:r>
            <a:endParaRPr lang="zh-CN" altLang="zh-CN" sz="1900" kern="0" dirty="0">
              <a:latin typeface="华文新魏"/>
            </a:endParaRPr>
          </a:p>
          <a:p>
            <a:pPr marL="0" indent="0">
              <a:buFont typeface="Wingdings" pitchFamily="2" charset="2"/>
              <a:buNone/>
            </a:pPr>
            <a:endParaRPr lang="zh-CN" altLang="zh-CN" sz="1900" kern="0" dirty="0">
              <a:latin typeface="华文新魏"/>
              <a:cs typeface="华文新魏"/>
            </a:endParaRPr>
          </a:p>
        </p:txBody>
      </p:sp>
    </p:spTree>
    <p:extLst>
      <p:ext uri="{BB962C8B-B14F-4D97-AF65-F5344CB8AC3E}">
        <p14:creationId xmlns:p14="http://schemas.microsoft.com/office/powerpoint/2010/main" val="1541780918"/>
      </p:ext>
    </p:extLst>
  </p:cSld>
  <p:clrMapOvr>
    <a:masterClrMapping/>
  </p:clrMapOvr>
  <p:transition spd="slow">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134</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rgbClr val="FF0000"/>
                </a:solidFill>
                <a:latin typeface="华文新魏" charset="0"/>
                <a:ea typeface="华文新魏" charset="0"/>
                <a:cs typeface="华文新魏" charset="0"/>
              </a:rPr>
              <a:t>死锁</a:t>
            </a:r>
            <a:endParaRPr lang="en-US" altLang="zh-CN" dirty="0">
              <a:solidFill>
                <a:srgbClr val="FF0000"/>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endParaRPr lang="zh-CN" altLang="en-US" dirty="0">
              <a:solidFill>
                <a:srgbClr val="FF0000"/>
              </a:solidFill>
              <a:latin typeface="华文新魏" charset="0"/>
              <a:ea typeface="华文新魏" charset="0"/>
              <a:cs typeface="华文新魏" charset="0"/>
            </a:endParaRP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1461978942"/>
      </p:ext>
    </p:extLst>
  </p:cSld>
  <p:clrMapOvr>
    <a:masterClrMapping/>
  </p:clrMapOvr>
  <p:transition spd="slow">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a:t>
            </a:r>
            <a:endParaRPr kumimoji="1" lang="zh-CN" altLang="en-US" dirty="0"/>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死锁产生</a:t>
            </a:r>
          </a:p>
          <a:p>
            <a:pPr>
              <a:lnSpc>
                <a:spcPct val="120000"/>
              </a:lnSpc>
            </a:pPr>
            <a:r>
              <a:rPr kumimoji="1" lang="zh-CN" altLang="en-US" dirty="0">
                <a:latin typeface="STXinwei" panose="02010800040101010101" pitchFamily="2" charset="-122"/>
                <a:ea typeface="STXinwei" panose="02010800040101010101" pitchFamily="2" charset="-122"/>
              </a:rPr>
              <a:t>死锁防止（</a:t>
            </a:r>
            <a:r>
              <a:rPr kumimoji="1" lang="en-US" altLang="zh-CN" dirty="0">
                <a:latin typeface="STXinwei" panose="02010800040101010101" pitchFamily="2" charset="-122"/>
                <a:ea typeface="STXinwei" panose="02010800040101010101" pitchFamily="2" charset="-122"/>
              </a:rPr>
              <a:t>deadlock</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prevention</a:t>
            </a:r>
            <a:r>
              <a:rPr kumimoji="1" lang="zh-CN" altLang="en-US" dirty="0">
                <a:latin typeface="STXinwei" panose="02010800040101010101" pitchFamily="2" charset="-122"/>
                <a:ea typeface="STXinwei" panose="02010800040101010101" pitchFamily="2" charset="-122"/>
              </a:rPr>
              <a:t>）</a:t>
            </a:r>
          </a:p>
          <a:p>
            <a:pPr>
              <a:lnSpc>
                <a:spcPct val="120000"/>
              </a:lnSpc>
            </a:pPr>
            <a:r>
              <a:rPr kumimoji="1" lang="zh-CN" altLang="en-US" dirty="0">
                <a:latin typeface="STXinwei" panose="02010800040101010101" pitchFamily="2" charset="-122"/>
                <a:ea typeface="STXinwei" panose="02010800040101010101" pitchFamily="2" charset="-122"/>
              </a:rPr>
              <a:t>死锁避免（</a:t>
            </a:r>
            <a:r>
              <a:rPr kumimoji="1" lang="en-US" altLang="zh-CN" dirty="0">
                <a:latin typeface="STXinwei" panose="02010800040101010101" pitchFamily="2" charset="-122"/>
                <a:ea typeface="STXinwei" panose="02010800040101010101" pitchFamily="2" charset="-122"/>
              </a:rPr>
              <a:t>deadlock</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avoidance</a:t>
            </a:r>
            <a:r>
              <a:rPr kumimoji="1" lang="zh-CN" altLang="en-US" dirty="0">
                <a:latin typeface="STXinwei" panose="02010800040101010101" pitchFamily="2" charset="-122"/>
                <a:ea typeface="STXinwei" panose="02010800040101010101" pitchFamily="2" charset="-122"/>
              </a:rPr>
              <a:t>）</a:t>
            </a:r>
          </a:p>
          <a:p>
            <a:pPr>
              <a:lnSpc>
                <a:spcPct val="120000"/>
              </a:lnSpc>
            </a:pPr>
            <a:r>
              <a:rPr kumimoji="1" lang="zh-CN" altLang="en-US" dirty="0">
                <a:latin typeface="STXinwei" panose="02010800040101010101" pitchFamily="2" charset="-122"/>
                <a:ea typeface="STXinwei" panose="02010800040101010101" pitchFamily="2" charset="-122"/>
              </a:rPr>
              <a:t>死锁检测和解除（</a:t>
            </a:r>
            <a:r>
              <a:rPr kumimoji="1" lang="en-US" altLang="zh-CN" dirty="0">
                <a:latin typeface="STXinwei" panose="02010800040101010101" pitchFamily="2" charset="-122"/>
                <a:ea typeface="STXinwei" panose="02010800040101010101" pitchFamily="2" charset="-122"/>
              </a:rPr>
              <a:t>deadlock</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detection</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and</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recovery</a:t>
            </a:r>
            <a:r>
              <a:rPr kumimoji="1" lang="zh-CN" altLang="en-US" dirty="0">
                <a:latin typeface="STXinwei" panose="02010800040101010101" pitchFamily="2" charset="-122"/>
                <a:ea typeface="STXinwei" panose="02010800040101010101" pitchFamily="2" charset="-122"/>
              </a:rPr>
              <a:t>）</a:t>
            </a:r>
          </a:p>
          <a:p>
            <a:endParaRPr kumimoji="1" lang="zh-CN" altLang="en-US" dirty="0"/>
          </a:p>
        </p:txBody>
      </p:sp>
    </p:spTree>
    <p:extLst>
      <p:ext uri="{BB962C8B-B14F-4D97-AF65-F5344CB8AC3E}">
        <p14:creationId xmlns:p14="http://schemas.microsoft.com/office/powerpoint/2010/main" val="262430360"/>
      </p:ext>
    </p:extLst>
  </p:cSld>
  <p:clrMapOvr>
    <a:masterClrMapping/>
  </p:clrMapOvr>
  <p:transition spd="slow">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死锁产生示例</a:t>
            </a:r>
            <a:endParaRPr kumimoji="1" lang="zh-CN" altLang="en-US" dirty="0"/>
          </a:p>
        </p:txBody>
      </p:sp>
      <p:sp>
        <p:nvSpPr>
          <p:cNvPr id="5" name="内容占位符 4"/>
          <p:cNvSpPr>
            <a:spLocks noGrp="1"/>
          </p:cNvSpPr>
          <p:nvPr>
            <p:ph idx="1"/>
          </p:nvPr>
        </p:nvSpPr>
        <p:spPr/>
        <p:txBody>
          <a:bodyPr/>
          <a:lstStyle/>
          <a:p>
            <a:r>
              <a:rPr kumimoji="1" lang="zh-CN" altLang="en-US" dirty="0"/>
              <a:t>进程</a:t>
            </a:r>
            <a:r>
              <a:rPr kumimoji="1" lang="zh-CN" altLang="en-US" dirty="0">
                <a:solidFill>
                  <a:srgbClr val="FF0000"/>
                </a:solidFill>
              </a:rPr>
              <a:t>推进顺序不当</a:t>
            </a:r>
            <a:r>
              <a:rPr kumimoji="1" lang="zh-CN" altLang="en-US" dirty="0"/>
              <a:t>产生死锁</a:t>
            </a:r>
          </a:p>
          <a:p>
            <a:pPr lvl="1"/>
            <a:r>
              <a:rPr kumimoji="1" lang="zh-CN" altLang="en-US" dirty="0"/>
              <a:t>设系统有打印机、读卡机各一台，被进程Ｐ和Ｑ共享</a:t>
            </a:r>
            <a:endParaRPr kumimoji="1" lang="en-US" altLang="zh-CN" dirty="0"/>
          </a:p>
          <a:p>
            <a:pPr lvl="1"/>
            <a:r>
              <a:rPr kumimoji="1" lang="zh-CN" altLang="en-US" dirty="0"/>
              <a:t>两个进程并发执行，按下列次序请求和释放资源</a:t>
            </a:r>
          </a:p>
          <a:p>
            <a:r>
              <a:rPr kumimoji="1" lang="zh-CN" altLang="en-US" dirty="0"/>
              <a:t>     </a:t>
            </a:r>
            <a:endParaRPr kumimoji="1" lang="en-US" altLang="zh-CN" dirty="0"/>
          </a:p>
          <a:p>
            <a:pPr marL="0" indent="0">
              <a:buNone/>
            </a:pPr>
            <a:r>
              <a:rPr kumimoji="1" lang="zh-CN" altLang="en-US" dirty="0"/>
              <a:t>                       </a:t>
            </a:r>
            <a:r>
              <a:rPr kumimoji="1" lang="zh-CN" altLang="zh-CN" dirty="0"/>
              <a:t> </a:t>
            </a:r>
            <a:r>
              <a:rPr kumimoji="1" lang="zh-CN" altLang="en-US" dirty="0"/>
              <a:t>  </a:t>
            </a:r>
            <a:r>
              <a:rPr kumimoji="1" lang="zh-CN" altLang="en-US" sz="2400" dirty="0"/>
              <a:t>进程Ｐ          进程Ｑ</a:t>
            </a:r>
          </a:p>
          <a:p>
            <a:pPr marL="0" indent="0">
              <a:buNone/>
            </a:pPr>
            <a:r>
              <a:rPr kumimoji="1" lang="zh-CN" altLang="en-US" sz="2400" dirty="0"/>
              <a:t>                 </a:t>
            </a:r>
            <a:r>
              <a:rPr kumimoji="1" lang="en-US" altLang="zh-CN" sz="2400" dirty="0"/>
              <a:t>	</a:t>
            </a:r>
            <a:r>
              <a:rPr kumimoji="1" lang="zh-CN" altLang="en-US" sz="2400" dirty="0">
                <a:solidFill>
                  <a:srgbClr val="0000FF"/>
                </a:solidFill>
              </a:rPr>
              <a:t>请求读卡机</a:t>
            </a:r>
            <a:r>
              <a:rPr kumimoji="1" lang="zh-CN" altLang="en-US" sz="2400" dirty="0"/>
              <a:t>      </a:t>
            </a:r>
            <a:r>
              <a:rPr kumimoji="1" lang="zh-CN" altLang="en-US" sz="2400" dirty="0">
                <a:solidFill>
                  <a:srgbClr val="008000"/>
                </a:solidFill>
              </a:rPr>
              <a:t>请求打印机</a:t>
            </a:r>
          </a:p>
          <a:p>
            <a:pPr marL="0" indent="0">
              <a:buNone/>
            </a:pPr>
            <a:r>
              <a:rPr kumimoji="1" lang="zh-CN" altLang="en-US" sz="2400" dirty="0"/>
              <a:t>                </a:t>
            </a:r>
            <a:r>
              <a:rPr kumimoji="1" lang="en-US" altLang="zh-CN" sz="2400" dirty="0"/>
              <a:t>	</a:t>
            </a:r>
            <a:r>
              <a:rPr kumimoji="1" lang="zh-CN" altLang="en-US" sz="2400" dirty="0"/>
              <a:t> </a:t>
            </a:r>
            <a:r>
              <a:rPr kumimoji="1" lang="zh-CN" altLang="en-US" sz="2400" dirty="0">
                <a:solidFill>
                  <a:srgbClr val="008000"/>
                </a:solidFill>
              </a:rPr>
              <a:t>请求打印机</a:t>
            </a:r>
            <a:r>
              <a:rPr kumimoji="1" lang="zh-CN" altLang="en-US" sz="2400" dirty="0"/>
              <a:t>      </a:t>
            </a:r>
            <a:r>
              <a:rPr kumimoji="1" lang="zh-CN" altLang="en-US" sz="2400" dirty="0">
                <a:solidFill>
                  <a:srgbClr val="0000FF"/>
                </a:solidFill>
              </a:rPr>
              <a:t>请求读卡机</a:t>
            </a:r>
          </a:p>
          <a:p>
            <a:pPr marL="0" indent="0">
              <a:buNone/>
            </a:pPr>
            <a:r>
              <a:rPr kumimoji="1" lang="zh-CN" altLang="en-US" sz="2400" dirty="0"/>
              <a:t>                </a:t>
            </a:r>
            <a:r>
              <a:rPr kumimoji="1" lang="en-US" altLang="zh-CN" sz="2400" dirty="0"/>
              <a:t>	</a:t>
            </a:r>
            <a:r>
              <a:rPr kumimoji="1" lang="zh-CN" altLang="en-US" sz="2400" dirty="0"/>
              <a:t> 释放读卡机      释放读卡机</a:t>
            </a:r>
          </a:p>
          <a:p>
            <a:pPr marL="0" indent="0">
              <a:buNone/>
            </a:pPr>
            <a:r>
              <a:rPr kumimoji="1" lang="zh-CN" altLang="en-US" sz="2400" dirty="0"/>
              <a:t>                </a:t>
            </a:r>
            <a:r>
              <a:rPr kumimoji="1" lang="en-US" altLang="zh-CN" sz="2400" dirty="0"/>
              <a:t>	</a:t>
            </a:r>
            <a:r>
              <a:rPr kumimoji="1" lang="zh-CN" altLang="en-US" sz="2400" dirty="0"/>
              <a:t>释放打印机      释放打印机</a:t>
            </a:r>
          </a:p>
          <a:p>
            <a:endParaRPr kumimoji="1" lang="zh-CN" altLang="en-US" dirty="0"/>
          </a:p>
        </p:txBody>
      </p:sp>
    </p:spTree>
    <p:extLst>
      <p:ext uri="{BB962C8B-B14F-4D97-AF65-F5344CB8AC3E}">
        <p14:creationId xmlns:p14="http://schemas.microsoft.com/office/powerpoint/2010/main" val="3391847073"/>
      </p:ext>
    </p:extLst>
  </p:cSld>
  <p:clrMapOvr>
    <a:masterClrMapping/>
  </p:clrMapOvr>
  <p:transition spd="slow">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137</a:t>
            </a:fld>
            <a:endParaRPr lang="en-US" altLang="zh-CN" dirty="0"/>
          </a:p>
        </p:txBody>
      </p:sp>
      <p:sp>
        <p:nvSpPr>
          <p:cNvPr id="2" name="内容占位符 1"/>
          <p:cNvSpPr>
            <a:spLocks noGrp="1"/>
          </p:cNvSpPr>
          <p:nvPr>
            <p:ph idx="1"/>
          </p:nvPr>
        </p:nvSpPr>
        <p:spPr/>
        <p:txBody>
          <a:bodyPr/>
          <a:lstStyle/>
          <a:p>
            <a:r>
              <a:rPr kumimoji="1" lang="en-US" altLang="zh-CN" dirty="0">
                <a:latin typeface="STXinwei" panose="02010800040101010101" pitchFamily="2" charset="-122"/>
                <a:ea typeface="STXinwei" panose="02010800040101010101" pitchFamily="2" charset="-122"/>
              </a:rPr>
              <a:t>PV</a:t>
            </a:r>
            <a:r>
              <a:rPr kumimoji="1" lang="zh-CN" altLang="en-US" dirty="0">
                <a:solidFill>
                  <a:srgbClr val="FF0000"/>
                </a:solidFill>
                <a:latin typeface="STXinwei" panose="02010800040101010101" pitchFamily="2" charset="-122"/>
                <a:ea typeface="STXinwei" panose="02010800040101010101" pitchFamily="2" charset="-122"/>
              </a:rPr>
              <a:t>操作使用不当</a:t>
            </a:r>
            <a:r>
              <a:rPr kumimoji="1" lang="zh-CN" altLang="en-US" dirty="0">
                <a:latin typeface="STXinwei" panose="02010800040101010101" pitchFamily="2" charset="-122"/>
                <a:ea typeface="STXinwei" panose="02010800040101010101" pitchFamily="2" charset="-122"/>
              </a:rPr>
              <a:t>产生死锁</a:t>
            </a:r>
            <a:endParaRPr kumimoji="1" lang="en-US" altLang="zh-CN" dirty="0">
              <a:latin typeface="STXinwei" panose="02010800040101010101" pitchFamily="2" charset="-122"/>
              <a:ea typeface="STXinwei" panose="02010800040101010101" pitchFamily="2" charset="-122"/>
            </a:endParaRPr>
          </a:p>
          <a:p>
            <a:endParaRPr kumimoji="1" lang="en-US" altLang="zh-CN" dirty="0">
              <a:latin typeface="STXinwei" panose="02010800040101010101" pitchFamily="2" charset="-122"/>
              <a:ea typeface="STXinwei" panose="02010800040101010101" pitchFamily="2" charset="-122"/>
            </a:endParaRPr>
          </a:p>
          <a:p>
            <a:pPr algn="just" eaLnBrk="1" hangingPunct="1">
              <a:buFontTx/>
              <a:buNone/>
            </a:pPr>
            <a:r>
              <a:rPr lang="en-US"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进程</a:t>
            </a:r>
            <a:r>
              <a:rPr lang="en-US" altLang="zh-CN" sz="2400" dirty="0">
                <a:latin typeface="STXinwei" panose="02010800040101010101" pitchFamily="2" charset="-122"/>
                <a:ea typeface="STXinwei" panose="02010800040101010101" pitchFamily="2" charset="-122"/>
                <a:cs typeface="华文新魏" charset="0"/>
              </a:rPr>
              <a:t>Q1         </a:t>
            </a:r>
            <a:r>
              <a:rPr lang="zh-CN" altLang="en-US" sz="2400" dirty="0">
                <a:latin typeface="STXinwei" panose="02010800040101010101" pitchFamily="2" charset="-122"/>
                <a:ea typeface="STXinwei" panose="02010800040101010101" pitchFamily="2" charset="-122"/>
                <a:cs typeface="华文新魏" charset="0"/>
              </a:rPr>
              <a:t>进程</a:t>
            </a:r>
            <a:r>
              <a:rPr lang="en-US" altLang="zh-CN" sz="2400" dirty="0">
                <a:latin typeface="STXinwei" panose="02010800040101010101" pitchFamily="2" charset="-122"/>
                <a:ea typeface="STXinwei" panose="02010800040101010101" pitchFamily="2" charset="-122"/>
                <a:cs typeface="华文新魏" charset="0"/>
              </a:rPr>
              <a:t>Q2    </a:t>
            </a:r>
          </a:p>
          <a:p>
            <a:pPr algn="just" eaLnBrk="1" hangingPunct="1">
              <a:buFontTx/>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 ………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zh-CN" altLang="en-US" sz="2400" dirty="0">
                <a:solidFill>
                  <a:srgbClr val="008000"/>
                </a:solidFill>
                <a:latin typeface="STXinwei" panose="02010800040101010101" pitchFamily="2" charset="-122"/>
                <a:ea typeface="STXinwei" panose="02010800040101010101" pitchFamily="2" charset="-122"/>
                <a:cs typeface="华文新魏" charset="0"/>
              </a:rPr>
              <a:t> </a:t>
            </a:r>
            <a:r>
              <a:rPr lang="en-US" altLang="zh-CN" sz="2400" dirty="0">
                <a:solidFill>
                  <a:srgbClr val="008000"/>
                </a:solidFill>
                <a:latin typeface="STXinwei" panose="02010800040101010101" pitchFamily="2" charset="-122"/>
                <a:ea typeface="STXinwei" panose="02010800040101010101" pitchFamily="2" charset="-122"/>
                <a:cs typeface="华文新魏" charset="0"/>
              </a:rPr>
              <a:t>P(S1);        </a:t>
            </a:r>
            <a:r>
              <a:rPr lang="zh-CN" altLang="en-US" sz="2400" dirty="0">
                <a:solidFill>
                  <a:srgbClr val="008000"/>
                </a:solidFill>
                <a:latin typeface="STXinwei" panose="02010800040101010101" pitchFamily="2" charset="-122"/>
                <a:ea typeface="STXinwei" panose="02010800040101010101" pitchFamily="2" charset="-122"/>
                <a:cs typeface="华文新魏" charset="0"/>
              </a:rPr>
              <a:t>     </a:t>
            </a:r>
            <a:r>
              <a:rPr lang="en-US" altLang="zh-CN" sz="2400" dirty="0">
                <a:solidFill>
                  <a:srgbClr val="0000FF"/>
                </a:solidFill>
                <a:latin typeface="STXinwei" panose="02010800040101010101" pitchFamily="2" charset="-122"/>
                <a:ea typeface="STXinwei" panose="02010800040101010101" pitchFamily="2" charset="-122"/>
                <a:cs typeface="华文新魏" charset="0"/>
              </a:rPr>
              <a:t>P(s2);</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zh-CN" altLang="en-US" sz="2400" dirty="0">
                <a:solidFill>
                  <a:srgbClr val="0000FF"/>
                </a:solidFill>
                <a:latin typeface="STXinwei" panose="02010800040101010101" pitchFamily="2" charset="-122"/>
                <a:ea typeface="STXinwei" panose="02010800040101010101" pitchFamily="2" charset="-122"/>
                <a:cs typeface="华文新魏" charset="0"/>
              </a:rPr>
              <a:t> </a:t>
            </a:r>
            <a:r>
              <a:rPr lang="en-US" altLang="zh-CN" sz="2400" dirty="0">
                <a:solidFill>
                  <a:srgbClr val="0000FF"/>
                </a:solidFill>
                <a:latin typeface="STXinwei" panose="02010800040101010101" pitchFamily="2" charset="-122"/>
                <a:ea typeface="STXinwei" panose="02010800040101010101" pitchFamily="2" charset="-122"/>
                <a:cs typeface="华文新魏" charset="0"/>
              </a:rPr>
              <a:t>P(s2);        </a:t>
            </a:r>
            <a:r>
              <a:rPr lang="zh-CN" altLang="en-US" sz="2400" dirty="0">
                <a:solidFill>
                  <a:srgbClr val="0000FF"/>
                </a:solidFill>
                <a:latin typeface="STXinwei" panose="02010800040101010101" pitchFamily="2" charset="-122"/>
                <a:ea typeface="STXinwei" panose="02010800040101010101" pitchFamily="2" charset="-122"/>
                <a:cs typeface="华文新魏" charset="0"/>
              </a:rPr>
              <a:t>     </a:t>
            </a:r>
            <a:r>
              <a:rPr lang="en-US" altLang="zh-CN" sz="2400" dirty="0">
                <a:solidFill>
                  <a:srgbClr val="008000"/>
                </a:solidFill>
                <a:latin typeface="STXinwei" panose="02010800040101010101" pitchFamily="2" charset="-122"/>
                <a:ea typeface="STXinwei" panose="02010800040101010101" pitchFamily="2" charset="-122"/>
                <a:cs typeface="华文新魏" charset="0"/>
              </a:rPr>
              <a:t>P(s1);</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使用</a:t>
            </a:r>
            <a:r>
              <a:rPr lang="en-US" altLang="zh-CN" sz="2400" dirty="0">
                <a:latin typeface="STXinwei" panose="02010800040101010101" pitchFamily="2" charset="-122"/>
                <a:ea typeface="STXinwei" panose="02010800040101010101" pitchFamily="2" charset="-122"/>
                <a:cs typeface="华文新魏" charset="0"/>
              </a:rPr>
              <a:t>r1</a:t>
            </a:r>
            <a:r>
              <a:rPr lang="zh-CN" altLang="en-US" sz="2400" dirty="0">
                <a:latin typeface="STXinwei" panose="02010800040101010101" pitchFamily="2" charset="-122"/>
                <a:ea typeface="STXinwei" panose="02010800040101010101" pitchFamily="2" charset="-122"/>
                <a:cs typeface="华文新魏" charset="0"/>
              </a:rPr>
              <a:t>和</a:t>
            </a:r>
            <a:r>
              <a:rPr lang="en-US" altLang="zh-CN" sz="2400" dirty="0">
                <a:latin typeface="STXinwei" panose="02010800040101010101" pitchFamily="2" charset="-122"/>
                <a:ea typeface="STXinwei" panose="02010800040101010101" pitchFamily="2" charset="-122"/>
                <a:cs typeface="华文新魏" charset="0"/>
              </a:rPr>
              <a:t>r2;    </a:t>
            </a:r>
            <a:r>
              <a:rPr lang="zh-CN" altLang="en-US" sz="2400" dirty="0">
                <a:latin typeface="STXinwei" panose="02010800040101010101" pitchFamily="2" charset="-122"/>
                <a:ea typeface="STXinwei" panose="02010800040101010101" pitchFamily="2" charset="-122"/>
                <a:cs typeface="华文新魏" charset="0"/>
              </a:rPr>
              <a:t> 使用</a:t>
            </a:r>
            <a:r>
              <a:rPr lang="en-US" altLang="zh-CN" sz="2400" dirty="0">
                <a:latin typeface="STXinwei" panose="02010800040101010101" pitchFamily="2" charset="-122"/>
                <a:ea typeface="STXinwei" panose="02010800040101010101" pitchFamily="2" charset="-122"/>
                <a:cs typeface="华文新魏" charset="0"/>
              </a:rPr>
              <a:t>r1</a:t>
            </a:r>
            <a:r>
              <a:rPr lang="zh-CN" altLang="en-US" sz="2400" dirty="0">
                <a:latin typeface="STXinwei" panose="02010800040101010101" pitchFamily="2" charset="-122"/>
                <a:ea typeface="STXinwei" panose="02010800040101010101" pitchFamily="2" charset="-122"/>
                <a:cs typeface="华文新魏" charset="0"/>
              </a:rPr>
              <a:t>和</a:t>
            </a:r>
            <a:r>
              <a:rPr lang="en-US" altLang="zh-CN" sz="2400" dirty="0">
                <a:latin typeface="STXinwei" panose="02010800040101010101" pitchFamily="2" charset="-122"/>
                <a:ea typeface="STXinwei" panose="02010800040101010101" pitchFamily="2" charset="-122"/>
                <a:cs typeface="华文新魏" charset="0"/>
              </a:rPr>
              <a:t>r2</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V(S1); 	     V(s2);</a:t>
            </a:r>
          </a:p>
          <a:p>
            <a:pPr marL="0" indent="0" algn="just" eaLnBrk="1" hangingPunct="1">
              <a:buNone/>
            </a:pPr>
            <a:r>
              <a:rPr lang="en-US" altLang="zh-CN" sz="2400" dirty="0">
                <a:latin typeface="STXinwei" panose="02010800040101010101" pitchFamily="2" charset="-122"/>
                <a:ea typeface="STXinwei" panose="02010800040101010101" pitchFamily="2" charset="-122"/>
                <a:cs typeface="华文新魏" charset="0"/>
              </a:rPr>
              <a:t>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V(S2);        </a:t>
            </a:r>
            <a:r>
              <a:rPr lang="zh-CN" altLang="en-US" sz="2400" dirty="0">
                <a:latin typeface="STXinwei" panose="02010800040101010101" pitchFamily="2" charset="-122"/>
                <a:ea typeface="STXinwei" panose="02010800040101010101" pitchFamily="2" charset="-122"/>
                <a:cs typeface="华文新魏" charset="0"/>
              </a:rPr>
              <a:t>     </a:t>
            </a:r>
            <a:r>
              <a:rPr lang="en-US" altLang="zh-CN" sz="2400" dirty="0">
                <a:latin typeface="STXinwei" panose="02010800040101010101" pitchFamily="2" charset="-122"/>
                <a:ea typeface="STXinwei" panose="02010800040101010101" pitchFamily="2" charset="-122"/>
                <a:cs typeface="华文新魏" charset="0"/>
              </a:rPr>
              <a:t>V(S1);</a:t>
            </a:r>
          </a:p>
          <a:p>
            <a:pPr algn="just" eaLnBrk="1" hangingPunct="1">
              <a:buFontTx/>
              <a:buNone/>
            </a:pPr>
            <a:r>
              <a:rPr lang="en-US" altLang="zh-CN" dirty="0">
                <a:latin typeface="STXinwei" panose="02010800040101010101" pitchFamily="2" charset="-122"/>
                <a:ea typeface="STXinwei" panose="02010800040101010101" pitchFamily="2" charset="-122"/>
                <a:cs typeface="华文新魏" charset="0"/>
              </a:rPr>
              <a:t>    		</a:t>
            </a:r>
          </a:p>
          <a:p>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死锁产生示例</a:t>
            </a:r>
            <a:endParaRPr kumimoji="1" lang="zh-CN" altLang="en-US" dirty="0"/>
          </a:p>
        </p:txBody>
      </p:sp>
    </p:spTree>
    <p:extLst>
      <p:ext uri="{BB962C8B-B14F-4D97-AF65-F5344CB8AC3E}">
        <p14:creationId xmlns:p14="http://schemas.microsoft.com/office/powerpoint/2010/main" val="3352942414"/>
      </p:ext>
    </p:extLst>
  </p:cSld>
  <p:clrMapOvr>
    <a:masterClrMapping/>
  </p:clrMapOvr>
  <p:transition spd="slow">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138</a:t>
            </a:fld>
            <a:endParaRPr lang="en-US" altLang="zh-CN" dirty="0"/>
          </a:p>
        </p:txBody>
      </p:sp>
      <p:sp>
        <p:nvSpPr>
          <p:cNvPr id="2" name="内容占位符 1"/>
          <p:cNvSpPr>
            <a:spLocks noGrp="1"/>
          </p:cNvSpPr>
          <p:nvPr>
            <p:ph idx="1"/>
          </p:nvPr>
        </p:nvSpPr>
        <p:spPr/>
        <p:txBody>
          <a:bodyPr/>
          <a:lstStyle/>
          <a:p>
            <a:r>
              <a:rPr lang="zh-CN" altLang="en-US" dirty="0">
                <a:solidFill>
                  <a:srgbClr val="FF0000"/>
                </a:solidFill>
                <a:latin typeface="华文新魏" charset="0"/>
                <a:ea typeface="华文新魏" charset="0"/>
                <a:cs typeface="华文新魏" charset="0"/>
              </a:rPr>
              <a:t>资源分配不当</a:t>
            </a:r>
            <a:r>
              <a:rPr lang="zh-CN" altLang="en-US" dirty="0">
                <a:latin typeface="华文新魏" charset="0"/>
                <a:ea typeface="华文新魏" charset="0"/>
                <a:cs typeface="华文新魏" charset="0"/>
              </a:rPr>
              <a:t>引起死锁</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若系统中有</a:t>
            </a:r>
            <a:r>
              <a:rPr lang="en-US" altLang="zh-CN" i="1" dirty="0">
                <a:solidFill>
                  <a:srgbClr val="0000FF"/>
                </a:solidFill>
                <a:latin typeface="华文新魏" charset="0"/>
                <a:ea typeface="华文新魏" charset="0"/>
                <a:cs typeface="华文新魏" charset="0"/>
              </a:rPr>
              <a:t>m</a:t>
            </a:r>
            <a:r>
              <a:rPr lang="zh-CN" altLang="en-US" dirty="0">
                <a:solidFill>
                  <a:srgbClr val="0000FF"/>
                </a:solidFill>
                <a:latin typeface="华文新魏" charset="0"/>
                <a:ea typeface="华文新魏" charset="0"/>
                <a:cs typeface="华文新魏" charset="0"/>
              </a:rPr>
              <a:t>个资源</a:t>
            </a:r>
            <a:r>
              <a:rPr lang="zh-CN" altLang="en-US" dirty="0">
                <a:latin typeface="华文新魏" charset="0"/>
                <a:ea typeface="华文新魏" charset="0"/>
                <a:cs typeface="华文新魏" charset="0"/>
              </a:rPr>
              <a:t>被</a:t>
            </a:r>
            <a:r>
              <a:rPr lang="en-US" altLang="zh-CN" i="1" dirty="0">
                <a:solidFill>
                  <a:srgbClr val="008000"/>
                </a:solidFill>
                <a:latin typeface="华文新魏" charset="0"/>
                <a:ea typeface="华文新魏" charset="0"/>
                <a:cs typeface="华文新魏" charset="0"/>
              </a:rPr>
              <a:t>n</a:t>
            </a:r>
            <a:r>
              <a:rPr lang="zh-CN" altLang="en-US" dirty="0">
                <a:solidFill>
                  <a:srgbClr val="008000"/>
                </a:solidFill>
                <a:latin typeface="华文新魏" charset="0"/>
                <a:ea typeface="华文新魏" charset="0"/>
                <a:cs typeface="华文新魏" charset="0"/>
              </a:rPr>
              <a:t>个进程</a:t>
            </a:r>
            <a:r>
              <a:rPr lang="zh-CN" altLang="en-US" dirty="0">
                <a:latin typeface="华文新魏" charset="0"/>
                <a:ea typeface="华文新魏" charset="0"/>
                <a:cs typeface="华文新魏" charset="0"/>
              </a:rPr>
              <a:t>共享，</a:t>
            </a:r>
            <a:r>
              <a:rPr lang="zh-CN" altLang="en-US" dirty="0">
                <a:solidFill>
                  <a:srgbClr val="008000"/>
                </a:solidFill>
                <a:latin typeface="华文新魏" charset="0"/>
                <a:ea typeface="华文新魏" charset="0"/>
                <a:cs typeface="华文新魏" charset="0"/>
              </a:rPr>
              <a:t>每个进程</a:t>
            </a:r>
            <a:r>
              <a:rPr lang="zh-CN" altLang="en-US" dirty="0">
                <a:latin typeface="华文新魏" charset="0"/>
                <a:ea typeface="华文新魏" charset="0"/>
                <a:cs typeface="华文新魏" charset="0"/>
              </a:rPr>
              <a:t>都要求</a:t>
            </a:r>
            <a:r>
              <a:rPr lang="zh-CN" altLang="en-US" dirty="0">
                <a:solidFill>
                  <a:srgbClr val="0000FF"/>
                </a:solidFill>
                <a:latin typeface="华文新魏" charset="0"/>
                <a:ea typeface="华文新魏" charset="0"/>
                <a:cs typeface="华文新魏" charset="0"/>
              </a:rPr>
              <a:t>Ｋ个资源</a:t>
            </a:r>
            <a:endParaRPr lang="en-US" altLang="zh-CN" dirty="0">
              <a:solidFill>
                <a:srgbClr val="0000FF"/>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当</a:t>
            </a:r>
            <a:r>
              <a:rPr lang="en-US" altLang="zh-CN" i="1" dirty="0">
                <a:solidFill>
                  <a:srgbClr val="FF0000"/>
                </a:solidFill>
                <a:latin typeface="华文新魏" charset="0"/>
                <a:ea typeface="华文新魏" charset="0"/>
                <a:cs typeface="华文新魏" charset="0"/>
              </a:rPr>
              <a:t>m</a:t>
            </a:r>
            <a:r>
              <a:rPr lang="en-US" altLang="zh-CN" dirty="0">
                <a:solidFill>
                  <a:srgbClr val="FF0000"/>
                </a:solidFill>
                <a:latin typeface="华文新魏" charset="0"/>
                <a:ea typeface="华文新魏" charset="0"/>
                <a:cs typeface="华文新魏" charset="0"/>
              </a:rPr>
              <a:t> &lt; </a:t>
            </a:r>
            <a:r>
              <a:rPr lang="en-US" altLang="zh-CN" i="1" dirty="0" err="1">
                <a:solidFill>
                  <a:srgbClr val="FF0000"/>
                </a:solidFill>
                <a:latin typeface="华文新魏" charset="0"/>
                <a:ea typeface="华文新魏" charset="0"/>
                <a:cs typeface="华文新魏" charset="0"/>
              </a:rPr>
              <a:t>n</a:t>
            </a:r>
            <a:r>
              <a:rPr lang="en-US" altLang="zh-CN" dirty="0" err="1">
                <a:solidFill>
                  <a:srgbClr val="FF0000"/>
                </a:solidFill>
                <a:latin typeface="Times New Roman" charset="0"/>
                <a:ea typeface="华文新魏" charset="0"/>
                <a:cs typeface="华文新魏" charset="0"/>
              </a:rPr>
              <a:t>·</a:t>
            </a:r>
            <a:r>
              <a:rPr lang="en-US" altLang="zh-CN" i="1" dirty="0" err="1">
                <a:solidFill>
                  <a:srgbClr val="FF0000"/>
                </a:solidFill>
                <a:latin typeface="华文新魏" charset="0"/>
                <a:ea typeface="华文新魏" charset="0"/>
                <a:cs typeface="华文新魏" charset="0"/>
              </a:rPr>
              <a:t>K</a:t>
            </a:r>
            <a:r>
              <a:rPr lang="zh-CN" altLang="en-US" dirty="0">
                <a:latin typeface="华文新魏" charset="0"/>
                <a:ea typeface="华文新魏" charset="0"/>
                <a:cs typeface="华文新魏" charset="0"/>
              </a:rPr>
              <a:t>时，即资源数小于进程所要求的总数时，如果分配不得当就可能引起死锁</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临时性资源使用不加限制</a:t>
            </a:r>
            <a:r>
              <a:rPr lang="zh-CN" altLang="en-US" dirty="0">
                <a:latin typeface="华文新魏" charset="0"/>
                <a:ea typeface="华文新魏" charset="0"/>
                <a:cs typeface="华文新魏" charset="0"/>
              </a:rPr>
              <a:t>引起死锁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进程通信使用的信件是一种临时性资源，如果对信件的发送和接收不加限制，可能引起死锁</a:t>
            </a:r>
          </a:p>
          <a:p>
            <a:pPr lvl="2" eaLnBrk="1" hangingPunct="1"/>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等待进程</a:t>
            </a:r>
            <a:r>
              <a:rPr lang="en-US" altLang="zh-CN" dirty="0">
                <a:latin typeface="华文新魏" charset="0"/>
                <a:ea typeface="华文新魏" charset="0"/>
                <a:cs typeface="华文新魏" charset="0"/>
              </a:rPr>
              <a:t>P3</a:t>
            </a:r>
            <a:r>
              <a:rPr lang="zh-CN" altLang="en-US" dirty="0">
                <a:latin typeface="华文新魏" charset="0"/>
                <a:ea typeface="华文新魏" charset="0"/>
                <a:cs typeface="华文新魏" charset="0"/>
              </a:rPr>
              <a:t>的信件</a:t>
            </a:r>
            <a:r>
              <a:rPr lang="en-US" altLang="zh-CN" dirty="0">
                <a:latin typeface="华文新魏" charset="0"/>
                <a:ea typeface="华文新魏" charset="0"/>
                <a:cs typeface="华文新魏" charset="0"/>
              </a:rPr>
              <a:t>S3</a:t>
            </a:r>
            <a:r>
              <a:rPr lang="zh-CN" altLang="en-US" dirty="0">
                <a:latin typeface="华文新魏" charset="0"/>
                <a:ea typeface="华文新魏" charset="0"/>
                <a:cs typeface="华文新魏" charset="0"/>
              </a:rPr>
              <a:t>来到后再向进程</a:t>
            </a:r>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发送信件</a:t>
            </a:r>
            <a:r>
              <a:rPr lang="en-US" altLang="zh-CN" dirty="0">
                <a:latin typeface="华文新魏" charset="0"/>
                <a:ea typeface="华文新魏" charset="0"/>
                <a:cs typeface="华文新魏" charset="0"/>
              </a:rPr>
              <a:t>S1</a:t>
            </a:r>
          </a:p>
          <a:p>
            <a:pPr lvl="2" eaLnBrk="1" hangingPunct="1"/>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又要等待</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的信件</a:t>
            </a:r>
            <a:r>
              <a:rPr lang="en-US" altLang="zh-CN" dirty="0">
                <a:latin typeface="华文新魏" charset="0"/>
                <a:ea typeface="华文新魏" charset="0"/>
                <a:cs typeface="华文新魏" charset="0"/>
              </a:rPr>
              <a:t>S1</a:t>
            </a:r>
            <a:r>
              <a:rPr lang="zh-CN" altLang="en-US" dirty="0">
                <a:latin typeface="华文新魏" charset="0"/>
                <a:ea typeface="华文新魏" charset="0"/>
                <a:cs typeface="华文新魏" charset="0"/>
              </a:rPr>
              <a:t>来到后再向</a:t>
            </a:r>
            <a:r>
              <a:rPr lang="en-US" altLang="zh-CN" dirty="0">
                <a:latin typeface="华文新魏" charset="0"/>
                <a:ea typeface="华文新魏" charset="0"/>
                <a:cs typeface="华文新魏" charset="0"/>
              </a:rPr>
              <a:t>P3</a:t>
            </a:r>
            <a:r>
              <a:rPr lang="zh-CN" altLang="en-US" dirty="0">
                <a:latin typeface="华文新魏" charset="0"/>
                <a:ea typeface="华文新魏" charset="0"/>
                <a:cs typeface="华文新魏" charset="0"/>
              </a:rPr>
              <a:t>发送信件</a:t>
            </a:r>
            <a:r>
              <a:rPr lang="en-US" altLang="zh-CN" dirty="0">
                <a:latin typeface="华文新魏" charset="0"/>
                <a:ea typeface="华文新魏" charset="0"/>
                <a:cs typeface="华文新魏" charset="0"/>
              </a:rPr>
              <a:t>S2</a:t>
            </a:r>
          </a:p>
          <a:p>
            <a:pPr lvl="2" eaLnBrk="1" hangingPunct="1"/>
            <a:r>
              <a:rPr lang="zh-CN" altLang="en-US" dirty="0">
                <a:latin typeface="华文新魏" charset="0"/>
                <a:ea typeface="华文新魏" charset="0"/>
                <a:cs typeface="华文新魏" charset="0"/>
              </a:rPr>
              <a:t>而</a:t>
            </a:r>
            <a:r>
              <a:rPr lang="en-US" altLang="zh-CN" dirty="0">
                <a:latin typeface="华文新魏" charset="0"/>
                <a:ea typeface="华文新魏" charset="0"/>
                <a:cs typeface="华文新魏" charset="0"/>
              </a:rPr>
              <a:t>P3</a:t>
            </a:r>
            <a:r>
              <a:rPr lang="zh-CN" altLang="en-US" dirty="0">
                <a:latin typeface="华文新魏" charset="0"/>
                <a:ea typeface="华文新魏" charset="0"/>
                <a:cs typeface="华文新魏" charset="0"/>
              </a:rPr>
              <a:t>也要等待</a:t>
            </a:r>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的信件</a:t>
            </a:r>
            <a:r>
              <a:rPr lang="en-US" altLang="zh-CN" dirty="0">
                <a:latin typeface="华文新魏" charset="0"/>
                <a:ea typeface="华文新魏" charset="0"/>
                <a:cs typeface="华文新魏" charset="0"/>
              </a:rPr>
              <a:t>S2</a:t>
            </a:r>
            <a:r>
              <a:rPr lang="zh-CN" altLang="en-US" dirty="0">
                <a:latin typeface="华文新魏" charset="0"/>
                <a:ea typeface="华文新魏" charset="0"/>
                <a:cs typeface="华文新魏" charset="0"/>
              </a:rPr>
              <a:t>来到后才能发出信件</a:t>
            </a:r>
            <a:r>
              <a:rPr lang="en-US" altLang="zh-CN" dirty="0">
                <a:latin typeface="华文新魏" charset="0"/>
                <a:ea typeface="华文新魏" charset="0"/>
                <a:cs typeface="华文新魏" charset="0"/>
              </a:rPr>
              <a:t>S3</a:t>
            </a:r>
          </a:p>
          <a:p>
            <a:pPr lvl="1" eaLnBrk="1" hangingPunct="1"/>
            <a:r>
              <a:rPr lang="zh-CN" altLang="en-US" dirty="0">
                <a:latin typeface="华文新魏" charset="0"/>
                <a:ea typeface="华文新魏" charset="0"/>
                <a:cs typeface="华文新魏" charset="0"/>
              </a:rPr>
              <a:t>这种情况下形成</a:t>
            </a:r>
            <a:r>
              <a:rPr lang="zh-CN" altLang="en-US" dirty="0">
                <a:solidFill>
                  <a:srgbClr val="0000FF"/>
                </a:solidFill>
                <a:latin typeface="华文新魏" charset="0"/>
                <a:ea typeface="华文新魏" charset="0"/>
                <a:cs typeface="华文新魏" charset="0"/>
              </a:rPr>
              <a:t>循环等待</a:t>
            </a:r>
            <a:r>
              <a:rPr lang="zh-CN" altLang="en-US" dirty="0">
                <a:latin typeface="华文新魏" charset="0"/>
                <a:ea typeface="华文新魏" charset="0"/>
                <a:cs typeface="华文新魏" charset="0"/>
              </a:rPr>
              <a:t>，产生死锁</a:t>
            </a:r>
          </a:p>
          <a:p>
            <a:endParaRPr lang="zh-CN" altLang="en-US" dirty="0">
              <a:latin typeface="华文新魏" charset="0"/>
              <a:ea typeface="华文新魏" charset="0"/>
              <a:cs typeface="华文新魏" charset="0"/>
            </a:endParaRPr>
          </a:p>
          <a:p>
            <a:pPr eaLnBrk="1" hangingPunct="1">
              <a:buFontTx/>
              <a:buNone/>
            </a:pPr>
            <a:r>
              <a:rPr lang="zh-CN" altLang="en-US" dirty="0">
                <a:latin typeface="华文新魏" charset="0"/>
                <a:ea typeface="华文新魏" charset="0"/>
                <a:cs typeface="华文新魏" charset="0"/>
              </a:rPr>
              <a:t> </a:t>
            </a:r>
          </a:p>
          <a:p>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死锁产生示例</a:t>
            </a:r>
            <a:endParaRPr kumimoji="1" lang="zh-CN" altLang="en-US" dirty="0"/>
          </a:p>
        </p:txBody>
      </p:sp>
    </p:spTree>
    <p:extLst>
      <p:ext uri="{BB962C8B-B14F-4D97-AF65-F5344CB8AC3E}">
        <p14:creationId xmlns:p14="http://schemas.microsoft.com/office/powerpoint/2010/main" val="1147964314"/>
      </p:ext>
    </p:extLst>
  </p:cSld>
  <p:clrMapOvr>
    <a:masterClrMapping/>
  </p:clrMapOvr>
  <p:transition spd="slow">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139</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死锁定义</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如果在一个进程集合中的每个进程都在</a:t>
            </a:r>
            <a:r>
              <a:rPr lang="zh-CN" altLang="en-US" dirty="0">
                <a:solidFill>
                  <a:srgbClr val="FF0000"/>
                </a:solidFill>
                <a:latin typeface="华文新魏" charset="0"/>
                <a:ea typeface="华文新魏" charset="0"/>
                <a:cs typeface="华文新魏" charset="0"/>
              </a:rPr>
              <a:t>等待只能由</a:t>
            </a:r>
            <a:r>
              <a:rPr lang="zh-CN" altLang="en-US" dirty="0">
                <a:solidFill>
                  <a:srgbClr val="0000FF"/>
                </a:solidFill>
                <a:latin typeface="华文新魏" charset="0"/>
                <a:ea typeface="华文新魏" charset="0"/>
                <a:cs typeface="华文新魏" charset="0"/>
              </a:rPr>
              <a:t>该集合中</a:t>
            </a:r>
            <a:r>
              <a:rPr lang="zh-CN" altLang="en-US" dirty="0">
                <a:latin typeface="华文新魏" charset="0"/>
                <a:ea typeface="华文新魏" charset="0"/>
                <a:cs typeface="华文新魏" charset="0"/>
              </a:rPr>
              <a:t>的</a:t>
            </a:r>
            <a:r>
              <a:rPr lang="zh-CN" altLang="en-US" dirty="0">
                <a:solidFill>
                  <a:srgbClr val="FF0000"/>
                </a:solidFill>
                <a:latin typeface="华文新魏" charset="0"/>
                <a:ea typeface="华文新魏" charset="0"/>
                <a:cs typeface="华文新魏" charset="0"/>
              </a:rPr>
              <a:t>其他一个进程才能引发的事件</a:t>
            </a:r>
            <a:r>
              <a:rPr lang="zh-CN" altLang="en-US" dirty="0">
                <a:latin typeface="华文新魏" charset="0"/>
                <a:ea typeface="华文新魏" charset="0"/>
                <a:cs typeface="华文新魏" charset="0"/>
              </a:rPr>
              <a:t>，则称一组进程或系统此时发生</a:t>
            </a:r>
            <a:r>
              <a:rPr lang="zh-CN" altLang="en-US" dirty="0">
                <a:solidFill>
                  <a:srgbClr val="0000FF"/>
                </a:solidFill>
                <a:latin typeface="华文新魏" charset="0"/>
                <a:ea typeface="华文新魏" charset="0"/>
                <a:cs typeface="华文新魏" charset="0"/>
              </a:rPr>
              <a:t>死锁</a:t>
            </a: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1" algn="just" eaLnBrk="1" hangingPunct="1"/>
            <a:r>
              <a:rPr lang="en-US" altLang="zh-CN" i="1" dirty="0">
                <a:latin typeface="华文新魏" charset="0"/>
                <a:ea typeface="华文新魏" charset="0"/>
                <a:cs typeface="华文新魏" charset="0"/>
              </a:rPr>
              <a:t>n</a:t>
            </a:r>
            <a:r>
              <a:rPr lang="zh-CN" altLang="en-US" dirty="0">
                <a:latin typeface="华文新魏" charset="0"/>
                <a:ea typeface="华文新魏" charset="0"/>
                <a:cs typeface="华文新魏" charset="0"/>
              </a:rPr>
              <a:t>个进程</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P2</a:t>
            </a:r>
            <a:r>
              <a:rPr lang="zh-CN" altLang="en-US" dirty="0">
                <a:latin typeface="华文新魏" charset="0"/>
                <a:ea typeface="华文新魏" charset="0"/>
                <a:cs typeface="华文新魏" charset="0"/>
              </a:rPr>
              <a:t>，</a:t>
            </a:r>
            <a:r>
              <a:rPr lang="en-US" altLang="zh-CN" dirty="0">
                <a:latin typeface="Times New Roman"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Pn</a:t>
            </a:r>
            <a:r>
              <a:rPr lang="zh-CN" altLang="en-US" dirty="0">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Pi</a:t>
            </a:r>
            <a:r>
              <a:rPr lang="zh-CN" altLang="en-US" dirty="0">
                <a:latin typeface="华文新魏" charset="0"/>
                <a:ea typeface="华文新魏" charset="0"/>
                <a:cs typeface="华文新魏" charset="0"/>
              </a:rPr>
              <a:t>因为申请不到资源</a:t>
            </a:r>
            <a:r>
              <a:rPr lang="en-US" altLang="zh-CN" dirty="0">
                <a:solidFill>
                  <a:srgbClr val="0000FF"/>
                </a:solidFill>
                <a:latin typeface="华文新魏" charset="0"/>
                <a:ea typeface="华文新魏" charset="0"/>
                <a:cs typeface="华文新魏" charset="0"/>
              </a:rPr>
              <a:t>Rj</a:t>
            </a:r>
            <a:r>
              <a:rPr lang="zh-CN" altLang="en-US" dirty="0">
                <a:latin typeface="华文新魏" charset="0"/>
                <a:ea typeface="华文新魏" charset="0"/>
                <a:cs typeface="华文新魏" charset="0"/>
              </a:rPr>
              <a:t>而处于等待状态</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而</a:t>
            </a:r>
            <a:r>
              <a:rPr lang="en-US" altLang="zh-CN" dirty="0">
                <a:solidFill>
                  <a:srgbClr val="0000FF"/>
                </a:solidFill>
                <a:latin typeface="华文新魏" charset="0"/>
                <a:ea typeface="华文新魏" charset="0"/>
                <a:cs typeface="华文新魏" charset="0"/>
              </a:rPr>
              <a:t>Rj</a:t>
            </a:r>
            <a:r>
              <a:rPr lang="zh-CN" altLang="en-US" dirty="0">
                <a:latin typeface="华文新魏" charset="0"/>
                <a:ea typeface="华文新魏" charset="0"/>
                <a:cs typeface="华文新魏" charset="0"/>
              </a:rPr>
              <a:t>又被</a:t>
            </a:r>
            <a:r>
              <a:rPr lang="en-US" altLang="zh-CN" dirty="0">
                <a:solidFill>
                  <a:srgbClr val="008000"/>
                </a:solidFill>
                <a:latin typeface="华文新魏" charset="0"/>
                <a:ea typeface="华文新魏" charset="0"/>
                <a:cs typeface="华文新魏" charset="0"/>
              </a:rPr>
              <a:t>Pi+1</a:t>
            </a:r>
            <a:r>
              <a:rPr lang="zh-CN" altLang="en-US" dirty="0">
                <a:latin typeface="华文新魏" charset="0"/>
                <a:ea typeface="华文新魏" charset="0"/>
                <a:cs typeface="华文新魏" charset="0"/>
              </a:rPr>
              <a:t>占有，</a:t>
            </a:r>
            <a:r>
              <a:rPr lang="en-US" altLang="zh-CN" dirty="0" err="1">
                <a:latin typeface="华文新魏" charset="0"/>
                <a:ea typeface="华文新魏" charset="0"/>
                <a:cs typeface="华文新魏" charset="0"/>
              </a:rPr>
              <a:t>Pn</a:t>
            </a:r>
            <a:r>
              <a:rPr lang="zh-CN" altLang="en-US" dirty="0">
                <a:latin typeface="华文新魏" charset="0"/>
                <a:ea typeface="华文新魏" charset="0"/>
                <a:cs typeface="华文新魏" charset="0"/>
              </a:rPr>
              <a:t>欲申请的资源被</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占有</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此时这</a:t>
            </a:r>
            <a:r>
              <a:rPr lang="en-US" altLang="zh-CN" dirty="0">
                <a:latin typeface="华文新魏" charset="0"/>
                <a:ea typeface="华文新魏" charset="0"/>
                <a:cs typeface="华文新魏" charset="0"/>
              </a:rPr>
              <a:t>n</a:t>
            </a:r>
            <a:r>
              <a:rPr lang="zh-CN" altLang="en-US" dirty="0">
                <a:latin typeface="华文新魏" charset="0"/>
                <a:ea typeface="华文新魏" charset="0"/>
                <a:cs typeface="华文新魏" charset="0"/>
              </a:rPr>
              <a:t>个进程的等待状态永远不能结束，则说这</a:t>
            </a:r>
            <a:r>
              <a:rPr lang="en-US" altLang="zh-CN" dirty="0">
                <a:latin typeface="华文新魏" charset="0"/>
                <a:ea typeface="华文新魏" charset="0"/>
                <a:cs typeface="华文新魏" charset="0"/>
              </a:rPr>
              <a:t>n</a:t>
            </a:r>
            <a:r>
              <a:rPr lang="zh-CN" altLang="en-US" dirty="0">
                <a:latin typeface="华文新魏" charset="0"/>
                <a:ea typeface="华文新魏" charset="0"/>
                <a:cs typeface="华文新魏" charset="0"/>
              </a:rPr>
              <a:t>个进程处于死锁状态</a:t>
            </a:r>
          </a:p>
          <a:p>
            <a:pPr algn="just" eaLnBrk="1" hangingPunct="1">
              <a:buFontTx/>
              <a:buNone/>
            </a:pPr>
            <a:r>
              <a:rPr lang="zh-CN" altLang="en-US" dirty="0">
                <a:latin typeface="Times New Roman" charset="0"/>
                <a:ea typeface="华文新魏" charset="0"/>
                <a:cs typeface="华文新魏" charset="0"/>
              </a:rPr>
              <a:t> </a:t>
            </a:r>
            <a:endParaRPr lang="zh-CN" altLang="en-US"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1832384427"/>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与时间有关的错误</a:t>
            </a:r>
            <a:endParaRPr kumimoji="1" lang="zh-CN" altLang="en-US" dirty="0"/>
          </a:p>
        </p:txBody>
      </p:sp>
      <p:sp>
        <p:nvSpPr>
          <p:cNvPr id="3" name="内容占位符 2"/>
          <p:cNvSpPr>
            <a:spLocks noGrp="1"/>
          </p:cNvSpPr>
          <p:nvPr>
            <p:ph idx="1"/>
          </p:nvPr>
        </p:nvSpPr>
        <p:spPr/>
        <p:txBody>
          <a:bodyPr/>
          <a:lstStyle/>
          <a:p>
            <a:r>
              <a:rPr kumimoji="1" lang="zh-CN" altLang="en-US" dirty="0"/>
              <a:t>对于一组交往的并发进程，</a:t>
            </a:r>
            <a:r>
              <a:rPr kumimoji="1" lang="zh-CN" altLang="en-US" dirty="0">
                <a:solidFill>
                  <a:srgbClr val="FF0000"/>
                </a:solidFill>
              </a:rPr>
              <a:t>执行的相对速度无法相互控制</a:t>
            </a:r>
            <a:r>
              <a:rPr kumimoji="1" lang="zh-CN" altLang="en-US" dirty="0"/>
              <a:t>，各种与时间有关的错误就可能出现，甚至无法再现</a:t>
            </a:r>
          </a:p>
          <a:p>
            <a:r>
              <a:rPr kumimoji="1" lang="zh-CN" altLang="en-US" dirty="0"/>
              <a:t>与时间有关错误的表现形式</a:t>
            </a:r>
          </a:p>
          <a:p>
            <a:pPr lvl="1"/>
            <a:r>
              <a:rPr kumimoji="1" lang="zh-CN" altLang="en-US" sz="2800" dirty="0">
                <a:latin typeface="Times New Roman" pitchFamily="18" charset="0"/>
                <a:cs typeface="Times New Roman" pitchFamily="18" charset="0"/>
              </a:rPr>
              <a:t>结果不唯一</a:t>
            </a:r>
          </a:p>
          <a:p>
            <a:pPr lvl="1"/>
            <a:r>
              <a:rPr kumimoji="1" lang="zh-CN" altLang="en-US" sz="2800" dirty="0">
                <a:latin typeface="Times New Roman" pitchFamily="18" charset="0"/>
                <a:cs typeface="Times New Roman" pitchFamily="18" charset="0"/>
              </a:rPr>
              <a:t>永远等待</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a:t>
            </a:fld>
            <a:endParaRPr lang="en-US" altLang="zh-CN" dirty="0"/>
          </a:p>
        </p:txBody>
      </p:sp>
    </p:spTree>
    <p:extLst>
      <p:ext uri="{BB962C8B-B14F-4D97-AF65-F5344CB8AC3E}">
        <p14:creationId xmlns:p14="http://schemas.microsoft.com/office/powerpoint/2010/main" val="1148391954"/>
      </p:ext>
    </p:extLst>
  </p:cSld>
  <p:clrMapOvr>
    <a:masterClrMapping/>
  </p:clrMapOvr>
  <p:transition spd="slow">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死锁产生因素</a:t>
            </a:r>
            <a:endParaRPr kumimoji="1" lang="zh-CN" altLang="en-US" dirty="0"/>
          </a:p>
        </p:txBody>
      </p:sp>
      <p:sp>
        <p:nvSpPr>
          <p:cNvPr id="3" name="内容占位符 2"/>
          <p:cNvSpPr>
            <a:spLocks noGrp="1"/>
          </p:cNvSpPr>
          <p:nvPr>
            <p:ph idx="1"/>
          </p:nvPr>
        </p:nvSpPr>
        <p:spPr/>
        <p:txBody>
          <a:bodyPr/>
          <a:lstStyle/>
          <a:p>
            <a:r>
              <a:rPr lang="zh-CN" altLang="en-US" dirty="0">
                <a:latin typeface="宋体" charset="0"/>
                <a:ea typeface="华文新魏" charset="0"/>
                <a:cs typeface="华文新魏" charset="0"/>
              </a:rPr>
              <a:t>不仅与系统拥有的</a:t>
            </a:r>
            <a:r>
              <a:rPr lang="zh-CN" altLang="en-US" dirty="0">
                <a:solidFill>
                  <a:srgbClr val="FF0000"/>
                </a:solidFill>
                <a:latin typeface="宋体" charset="0"/>
                <a:ea typeface="华文新魏" charset="0"/>
                <a:cs typeface="华文新魏" charset="0"/>
              </a:rPr>
              <a:t>资源数量</a:t>
            </a:r>
            <a:r>
              <a:rPr lang="zh-CN" altLang="en-US" dirty="0">
                <a:latin typeface="宋体" charset="0"/>
                <a:ea typeface="华文新魏" charset="0"/>
                <a:cs typeface="华文新魏" charset="0"/>
              </a:rPr>
              <a:t>有关，而且与资源</a:t>
            </a:r>
            <a:r>
              <a:rPr lang="zh-CN" altLang="en-US" dirty="0">
                <a:solidFill>
                  <a:srgbClr val="FF0000"/>
                </a:solidFill>
                <a:latin typeface="宋体" charset="0"/>
                <a:ea typeface="华文新魏" charset="0"/>
                <a:cs typeface="华文新魏" charset="0"/>
              </a:rPr>
              <a:t>分配策略</a:t>
            </a:r>
            <a:r>
              <a:rPr lang="zh-CN" altLang="en-US" dirty="0">
                <a:latin typeface="宋体" charset="0"/>
                <a:ea typeface="华文新魏" charset="0"/>
                <a:cs typeface="华文新魏" charset="0"/>
              </a:rPr>
              <a:t>，进程对资源的</a:t>
            </a:r>
            <a:r>
              <a:rPr lang="zh-CN" altLang="en-US" dirty="0">
                <a:solidFill>
                  <a:srgbClr val="FF0000"/>
                </a:solidFill>
                <a:latin typeface="宋体" charset="0"/>
                <a:ea typeface="华文新魏" charset="0"/>
                <a:cs typeface="华文新魏" charset="0"/>
              </a:rPr>
              <a:t>使用要求</a:t>
            </a:r>
            <a:r>
              <a:rPr lang="zh-CN" altLang="en-US" dirty="0">
                <a:latin typeface="宋体" charset="0"/>
                <a:ea typeface="华文新魏" charset="0"/>
                <a:cs typeface="华文新魏" charset="0"/>
              </a:rPr>
              <a:t>以及并发进程的</a:t>
            </a:r>
            <a:r>
              <a:rPr lang="zh-CN" altLang="en-US" dirty="0">
                <a:solidFill>
                  <a:srgbClr val="FF0000"/>
                </a:solidFill>
                <a:latin typeface="宋体" charset="0"/>
                <a:ea typeface="华文新魏" charset="0"/>
                <a:cs typeface="华文新魏" charset="0"/>
              </a:rPr>
              <a:t>推进顺序</a:t>
            </a:r>
            <a:r>
              <a:rPr lang="zh-CN" altLang="en-US" dirty="0">
                <a:latin typeface="宋体" charset="0"/>
                <a:ea typeface="华文新魏" charset="0"/>
                <a:cs typeface="华文新魏" charset="0"/>
              </a:rPr>
              <a:t>有关</a:t>
            </a:r>
          </a:p>
          <a:p>
            <a:endParaRPr kumimoji="1" lang="zh-CN" altLang="en-US" dirty="0"/>
          </a:p>
        </p:txBody>
      </p:sp>
    </p:spTree>
    <p:extLst>
      <p:ext uri="{BB962C8B-B14F-4D97-AF65-F5344CB8AC3E}">
        <p14:creationId xmlns:p14="http://schemas.microsoft.com/office/powerpoint/2010/main" val="2881323021"/>
      </p:ext>
    </p:extLst>
  </p:cSld>
  <p:clrMapOvr>
    <a:masterClrMapping/>
  </p:clrMapOvr>
  <p:transition spd="slow">
    <p:wipe dir="r"/>
  </p:transition>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141</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a:t>
            </a:r>
            <a:r>
              <a:rPr lang="en-US" altLang="en-US" dirty="0">
                <a:latin typeface="华文新魏" charset="0"/>
                <a:ea typeface="华文新魏" charset="0"/>
                <a:cs typeface="华文新魏" charset="0"/>
              </a:rPr>
              <a:t>产生条件</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algn="just" eaLnBrk="1" hangingPunct="1"/>
            <a:r>
              <a:rPr lang="zh-CN" altLang="en-US" dirty="0">
                <a:latin typeface="华文新魏"/>
                <a:cs typeface="华文新魏"/>
              </a:rPr>
              <a:t>形成死锁的必要条件（</a:t>
            </a:r>
            <a:r>
              <a:rPr lang="en-US" altLang="zh-CN" dirty="0">
                <a:latin typeface="华文新魏"/>
                <a:cs typeface="华文新魏"/>
              </a:rPr>
              <a:t>Coffman</a:t>
            </a:r>
            <a:r>
              <a:rPr lang="zh-CN" altLang="zh-CN" dirty="0">
                <a:latin typeface="华文新魏"/>
                <a:cs typeface="华文新魏"/>
              </a:rPr>
              <a:t>，</a:t>
            </a:r>
            <a:r>
              <a:rPr lang="en-US" altLang="zh-CN" dirty="0">
                <a:latin typeface="华文新魏"/>
                <a:cs typeface="华文新魏"/>
              </a:rPr>
              <a:t>1971</a:t>
            </a:r>
            <a:r>
              <a:rPr lang="zh-CN" altLang="en-US" dirty="0">
                <a:latin typeface="华文新魏"/>
                <a:cs typeface="华文新魏"/>
              </a:rPr>
              <a:t>年）</a:t>
            </a:r>
            <a:endParaRPr lang="en-US" altLang="zh-CN" dirty="0">
              <a:latin typeface="华文新魏"/>
              <a:cs typeface="华文新魏"/>
            </a:endParaRPr>
          </a:p>
          <a:p>
            <a:pPr lvl="1" algn="just" eaLnBrk="1" hangingPunct="1"/>
            <a:r>
              <a:rPr lang="zh-CN" altLang="en-US" dirty="0">
                <a:solidFill>
                  <a:srgbClr val="0000FF"/>
                </a:solidFill>
              </a:rPr>
              <a:t>互斥条件</a:t>
            </a:r>
            <a:r>
              <a:rPr lang="zh-CN" altLang="zh-CN" dirty="0"/>
              <a:t>（</a:t>
            </a:r>
            <a:r>
              <a:rPr lang="en-US" altLang="zh-CN" dirty="0"/>
              <a:t>mutual exclusion</a:t>
            </a:r>
            <a:r>
              <a:rPr lang="zh-CN" altLang="zh-CN" dirty="0"/>
              <a:t>）</a:t>
            </a:r>
            <a:r>
              <a:rPr lang="zh-CN" altLang="en-US" dirty="0"/>
              <a:t>：进程互斥使用资源</a:t>
            </a:r>
          </a:p>
          <a:p>
            <a:pPr lvl="1" algn="just" eaLnBrk="1" hangingPunct="1"/>
            <a:r>
              <a:rPr lang="zh-CN" altLang="zh-CN" dirty="0">
                <a:solidFill>
                  <a:srgbClr val="0000FF"/>
                </a:solidFill>
              </a:rPr>
              <a:t>占有和等待条件</a:t>
            </a:r>
            <a:r>
              <a:rPr lang="zh-CN" altLang="zh-CN" dirty="0"/>
              <a:t>（</a:t>
            </a:r>
            <a:r>
              <a:rPr lang="en-US" altLang="zh-CN" dirty="0"/>
              <a:t>hold and wait</a:t>
            </a:r>
            <a:r>
              <a:rPr lang="zh-CN" altLang="zh-CN" dirty="0"/>
              <a:t>）</a:t>
            </a:r>
            <a:r>
              <a:rPr lang="zh-CN" altLang="en-US" dirty="0"/>
              <a:t>：</a:t>
            </a:r>
            <a:r>
              <a:rPr lang="zh-CN" altLang="zh-CN" dirty="0"/>
              <a:t>进程在请求资源得不到满足而等待时，不释放已占有资源</a:t>
            </a:r>
            <a:endParaRPr lang="en-US" altLang="zh-CN" dirty="0"/>
          </a:p>
          <a:p>
            <a:pPr lvl="1" algn="just" eaLnBrk="1" hangingPunct="1"/>
            <a:r>
              <a:rPr lang="zh-CN" altLang="en-US" dirty="0">
                <a:solidFill>
                  <a:srgbClr val="0000FF"/>
                </a:solidFill>
              </a:rPr>
              <a:t>不剥夺条件</a:t>
            </a:r>
            <a:r>
              <a:rPr lang="zh-CN" altLang="zh-CN" dirty="0"/>
              <a:t>（</a:t>
            </a:r>
            <a:r>
              <a:rPr lang="en-US" altLang="zh-CN" dirty="0"/>
              <a:t>no preemption</a:t>
            </a:r>
            <a:r>
              <a:rPr lang="zh-CN" altLang="zh-CN" dirty="0"/>
              <a:t>）</a:t>
            </a:r>
            <a:r>
              <a:rPr lang="zh-CN" altLang="en-US" dirty="0"/>
              <a:t>：又称</a:t>
            </a:r>
            <a:r>
              <a:rPr lang="zh-CN" altLang="zh-CN" dirty="0">
                <a:solidFill>
                  <a:srgbClr val="FF0000"/>
                </a:solidFill>
              </a:rPr>
              <a:t>不可抢占</a:t>
            </a:r>
            <a:r>
              <a:rPr lang="zh-CN" altLang="zh-CN" dirty="0"/>
              <a:t>，</a:t>
            </a:r>
            <a:r>
              <a:rPr lang="zh-CN" altLang="en-US" dirty="0"/>
              <a:t>一个进程不能抢夺其他进程占有的资源</a:t>
            </a:r>
          </a:p>
          <a:p>
            <a:pPr lvl="1" algn="just" eaLnBrk="1" hangingPunct="1"/>
            <a:r>
              <a:rPr lang="zh-CN" altLang="zh-CN" dirty="0">
                <a:solidFill>
                  <a:srgbClr val="0000FF"/>
                </a:solidFill>
              </a:rPr>
              <a:t>循环等待</a:t>
            </a:r>
            <a:r>
              <a:rPr lang="zh-CN" altLang="en-US" dirty="0">
                <a:solidFill>
                  <a:srgbClr val="0000FF"/>
                </a:solidFill>
              </a:rPr>
              <a:t>条件</a:t>
            </a:r>
            <a:r>
              <a:rPr lang="zh-CN" altLang="zh-CN" dirty="0"/>
              <a:t>（</a:t>
            </a:r>
            <a:r>
              <a:rPr lang="en-US" altLang="zh-CN" dirty="0"/>
              <a:t>circular wait</a:t>
            </a:r>
            <a:r>
              <a:rPr lang="zh-CN" altLang="zh-CN" dirty="0"/>
              <a:t>） </a:t>
            </a:r>
            <a:r>
              <a:rPr lang="zh-CN" altLang="en-US" dirty="0"/>
              <a:t>：</a:t>
            </a:r>
            <a:r>
              <a:rPr lang="zh-CN" altLang="zh-CN" dirty="0"/>
              <a:t>又称</a:t>
            </a:r>
            <a:r>
              <a:rPr lang="zh-CN" altLang="zh-CN" dirty="0">
                <a:solidFill>
                  <a:srgbClr val="FF0000"/>
                </a:solidFill>
              </a:rPr>
              <a:t>环路条件</a:t>
            </a:r>
            <a:r>
              <a:rPr lang="zh-CN" altLang="zh-CN" dirty="0"/>
              <a:t>，存在循环等待链，其中每个进程都在等待链中下一个进程所持资源</a:t>
            </a:r>
            <a:endParaRPr lang="en-US" altLang="zh-CN" dirty="0"/>
          </a:p>
          <a:p>
            <a:pPr algn="just" eaLnBrk="1" hangingPunct="1"/>
            <a:r>
              <a:rPr lang="zh-CN" altLang="en-US" dirty="0">
                <a:latin typeface="华文新魏"/>
                <a:cs typeface="华文新魏"/>
              </a:rPr>
              <a:t>必要条件分析</a:t>
            </a:r>
            <a:endParaRPr lang="en-US" altLang="zh-CN" dirty="0">
              <a:latin typeface="华文新魏"/>
              <a:cs typeface="华文新魏"/>
            </a:endParaRPr>
          </a:p>
          <a:p>
            <a:pPr lvl="1"/>
            <a:r>
              <a:rPr lang="zh-CN" altLang="zh-CN" dirty="0"/>
              <a:t>前</a:t>
            </a:r>
            <a:r>
              <a:rPr lang="en-US" altLang="zh-CN" dirty="0"/>
              <a:t>3</a:t>
            </a:r>
            <a:r>
              <a:rPr lang="zh-CN" altLang="zh-CN" dirty="0"/>
              <a:t>个条件是死锁存在的</a:t>
            </a:r>
            <a:r>
              <a:rPr lang="zh-CN" altLang="zh-CN" dirty="0">
                <a:solidFill>
                  <a:srgbClr val="FF0000"/>
                </a:solidFill>
              </a:rPr>
              <a:t>必要条件</a:t>
            </a:r>
            <a:r>
              <a:rPr lang="zh-CN" altLang="zh-CN" dirty="0"/>
              <a:t>，但不是充分条件</a:t>
            </a:r>
            <a:endParaRPr lang="en-US" altLang="zh-CN" dirty="0"/>
          </a:p>
          <a:p>
            <a:pPr lvl="1"/>
            <a:r>
              <a:rPr lang="zh-CN" altLang="zh-CN" dirty="0"/>
              <a:t>第</a:t>
            </a:r>
            <a:r>
              <a:rPr lang="en-US" altLang="zh-CN" dirty="0"/>
              <a:t>4</a:t>
            </a:r>
            <a:r>
              <a:rPr lang="zh-CN" altLang="zh-CN" dirty="0"/>
              <a:t>个条件是前</a:t>
            </a:r>
            <a:r>
              <a:rPr lang="en-US" altLang="zh-CN" dirty="0"/>
              <a:t>3</a:t>
            </a:r>
            <a:r>
              <a:rPr lang="zh-CN" altLang="zh-CN" dirty="0"/>
              <a:t>个条件</a:t>
            </a:r>
            <a:r>
              <a:rPr lang="zh-CN" altLang="zh-CN" dirty="0">
                <a:solidFill>
                  <a:srgbClr val="FF0000"/>
                </a:solidFill>
              </a:rPr>
              <a:t>同时存在时所产生的结果</a:t>
            </a:r>
            <a:r>
              <a:rPr lang="zh-CN" altLang="zh-CN" dirty="0"/>
              <a:t>，故条件并</a:t>
            </a:r>
            <a:r>
              <a:rPr lang="zh-CN" altLang="zh-CN" dirty="0">
                <a:solidFill>
                  <a:srgbClr val="FF0000"/>
                </a:solidFill>
              </a:rPr>
              <a:t>不完全独立</a:t>
            </a:r>
            <a:r>
              <a:rPr lang="zh-CN" altLang="zh-CN" dirty="0"/>
              <a:t> </a:t>
            </a:r>
            <a:endParaRPr lang="en-US" altLang="zh-CN" dirty="0"/>
          </a:p>
          <a:p>
            <a:pPr lvl="1"/>
            <a:endParaRPr lang="en-US" altLang="zh-CN" dirty="0"/>
          </a:p>
          <a:p>
            <a:pPr algn="just" eaLnBrk="1" hangingPunct="1"/>
            <a:endParaRPr lang="en-US" altLang="zh-CN" dirty="0">
              <a:latin typeface="华文新魏"/>
              <a:cs typeface="华文新魏"/>
            </a:endParaRPr>
          </a:p>
          <a:p>
            <a:pPr algn="just" eaLnBrk="1" hangingPunct="1"/>
            <a:endParaRPr lang="zh-CN" altLang="en-US" dirty="0">
              <a:latin typeface="华文新魏"/>
              <a:cs typeface="华文新魏"/>
            </a:endParaRPr>
          </a:p>
          <a:p>
            <a:endParaRPr kumimoji="1" lang="zh-CN" altLang="en-US" dirty="0">
              <a:latin typeface="华文新魏"/>
              <a:cs typeface="华文新魏"/>
            </a:endParaRPr>
          </a:p>
        </p:txBody>
      </p:sp>
    </p:spTree>
    <p:extLst>
      <p:ext uri="{BB962C8B-B14F-4D97-AF65-F5344CB8AC3E}">
        <p14:creationId xmlns:p14="http://schemas.microsoft.com/office/powerpoint/2010/main" val="2347954371"/>
      </p:ext>
    </p:extLst>
  </p:cSld>
  <p:clrMapOvr>
    <a:masterClrMapping/>
  </p:clrMapOvr>
  <p:transition spd="slow">
    <p:wipe dir="r"/>
  </p:transition>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142</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死锁防止</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algn="just" eaLnBrk="1" hangingPunct="1"/>
            <a:r>
              <a:rPr lang="zh-CN" altLang="zh-CN" dirty="0">
                <a:latin typeface="STXinwei" panose="02010800040101010101" pitchFamily="2" charset="-122"/>
                <a:ea typeface="STXinwei" panose="02010800040101010101" pitchFamily="2" charset="-122"/>
              </a:rPr>
              <a:t>只要能破坏</a:t>
            </a:r>
            <a:r>
              <a:rPr lang="en-US" altLang="zh-CN" dirty="0">
                <a:latin typeface="STXinwei" panose="02010800040101010101" pitchFamily="2" charset="-122"/>
                <a:ea typeface="STXinwei" panose="02010800040101010101" pitchFamily="2" charset="-122"/>
              </a:rPr>
              <a:t>4</a:t>
            </a:r>
            <a:r>
              <a:rPr lang="zh-CN" altLang="zh-CN" dirty="0">
                <a:latin typeface="STXinwei" panose="02010800040101010101" pitchFamily="2" charset="-122"/>
                <a:ea typeface="STXinwei" panose="02010800040101010101" pitchFamily="2" charset="-122"/>
              </a:rPr>
              <a:t>个必要条件之一，就可以防止死锁</a:t>
            </a:r>
            <a:endParaRPr lang="en-US" altLang="zh-CN" dirty="0">
              <a:latin typeface="STXinwei" panose="02010800040101010101" pitchFamily="2" charset="-122"/>
              <a:ea typeface="STXinwei" panose="02010800040101010101" pitchFamily="2" charset="-122"/>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破坏第一个条件</a:t>
            </a:r>
          </a:p>
          <a:p>
            <a:pPr lvl="2" algn="just" eaLnBrk="1" hangingPunct="1"/>
            <a:r>
              <a:rPr lang="zh-CN" altLang="en-US" dirty="0">
                <a:latin typeface="STXinwei" panose="02010800040101010101" pitchFamily="2" charset="-122"/>
                <a:ea typeface="STXinwei" panose="02010800040101010101" pitchFamily="2" charset="-122"/>
                <a:cs typeface="华文新魏" charset="0"/>
              </a:rPr>
              <a:t>使</a:t>
            </a:r>
            <a:r>
              <a:rPr lang="zh-CN" altLang="en-US" dirty="0">
                <a:solidFill>
                  <a:srgbClr val="FF0000"/>
                </a:solidFill>
                <a:latin typeface="STXinwei" panose="02010800040101010101" pitchFamily="2" charset="-122"/>
                <a:ea typeface="STXinwei" panose="02010800040101010101" pitchFamily="2" charset="-122"/>
                <a:cs typeface="华文新魏" charset="0"/>
              </a:rPr>
              <a:t>资源可同时访问</a:t>
            </a:r>
            <a:r>
              <a:rPr lang="zh-CN" altLang="en-US" dirty="0">
                <a:latin typeface="STXinwei" panose="02010800040101010101" pitchFamily="2" charset="-122"/>
                <a:ea typeface="STXinwei" panose="02010800040101010101" pitchFamily="2" charset="-122"/>
                <a:cs typeface="华文新魏" charset="0"/>
              </a:rPr>
              <a:t>而不是互斥使用</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破坏第二个条件</a:t>
            </a:r>
            <a:endParaRPr lang="en-US" altLang="zh-CN" dirty="0">
              <a:latin typeface="STXinwei" panose="02010800040101010101" pitchFamily="2" charset="-122"/>
              <a:ea typeface="STXinwei" panose="02010800040101010101" pitchFamily="2" charset="-122"/>
              <a:cs typeface="华文新魏" charset="0"/>
            </a:endParaRPr>
          </a:p>
          <a:p>
            <a:pPr lvl="2" algn="just"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静态分配</a:t>
            </a:r>
          </a:p>
          <a:p>
            <a:pPr lvl="1" algn="just" eaLnBrk="1" hangingPunct="1"/>
            <a:r>
              <a:rPr lang="zh-CN" altLang="en-US" dirty="0">
                <a:latin typeface="STXinwei" panose="02010800040101010101" pitchFamily="2" charset="-122"/>
                <a:ea typeface="STXinwei" panose="02010800040101010101" pitchFamily="2" charset="-122"/>
                <a:cs typeface="隶书" charset="0"/>
              </a:rPr>
              <a:t> </a:t>
            </a:r>
            <a:r>
              <a:rPr lang="zh-CN" altLang="en-US" dirty="0">
                <a:latin typeface="STXinwei" panose="02010800040101010101" pitchFamily="2" charset="-122"/>
                <a:ea typeface="STXinwei" panose="02010800040101010101" pitchFamily="2" charset="-122"/>
                <a:cs typeface="华文新魏" charset="0"/>
              </a:rPr>
              <a:t>破坏第三个条件</a:t>
            </a:r>
          </a:p>
          <a:p>
            <a:pPr lvl="2" algn="just" eaLnBrk="1" hangingPunct="1"/>
            <a:r>
              <a:rPr lang="zh-CN" altLang="en-US" dirty="0">
                <a:latin typeface="STXinwei" panose="02010800040101010101" pitchFamily="2" charset="-122"/>
                <a:ea typeface="STXinwei" panose="02010800040101010101" pitchFamily="2" charset="-122"/>
                <a:cs typeface="华文新魏" charset="0"/>
              </a:rPr>
              <a:t>采用</a:t>
            </a:r>
            <a:r>
              <a:rPr lang="zh-CN" altLang="en-US" dirty="0">
                <a:solidFill>
                  <a:srgbClr val="FF0000"/>
                </a:solidFill>
                <a:latin typeface="STXinwei" panose="02010800040101010101" pitchFamily="2" charset="-122"/>
                <a:ea typeface="STXinwei" panose="02010800040101010101" pitchFamily="2" charset="-122"/>
                <a:cs typeface="华文新魏" charset="0"/>
              </a:rPr>
              <a:t>剥夺式调度方法</a:t>
            </a:r>
            <a:r>
              <a:rPr lang="zh-CN" altLang="en-US"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a:rPr>
              <a:t>申请资源未果时主动释放资源</a:t>
            </a:r>
            <a:r>
              <a:rPr lang="zh-CN" altLang="zh-CN" dirty="0">
                <a:latin typeface="STXinwei" panose="02010800040101010101" pitchFamily="2" charset="-122"/>
                <a:ea typeface="STXinwei" panose="02010800040101010101" pitchFamily="2" charset="-122"/>
                <a:cs typeface="华文新魏"/>
              </a:rPr>
              <a:t>，</a:t>
            </a:r>
            <a:r>
              <a:rPr lang="zh-CN" altLang="en-US" dirty="0">
                <a:latin typeface="STXinwei" panose="02010800040101010101" pitchFamily="2" charset="-122"/>
                <a:ea typeface="STXinwei" panose="02010800040101010101" pitchFamily="2" charset="-122"/>
                <a:cs typeface="华文新魏"/>
              </a:rPr>
              <a:t>然后去等待</a:t>
            </a:r>
            <a:endParaRPr lang="en-US" altLang="zh-CN" dirty="0">
              <a:latin typeface="STXinwei" panose="02010800040101010101" pitchFamily="2" charset="-122"/>
              <a:ea typeface="STXinwei" panose="02010800040101010101" pitchFamily="2" charset="-122"/>
              <a:cs typeface="华文新魏"/>
            </a:endParaRPr>
          </a:p>
          <a:p>
            <a:pPr lvl="1" algn="just" eaLnBrk="1" hangingPunct="1"/>
            <a:r>
              <a:rPr lang="zh-CN" altLang="en-US" dirty="0">
                <a:latin typeface="STXinwei" panose="02010800040101010101" pitchFamily="2" charset="-122"/>
                <a:ea typeface="STXinwei" panose="02010800040101010101" pitchFamily="2" charset="-122"/>
              </a:rPr>
              <a:t>破坏第四个条件</a:t>
            </a:r>
            <a:endParaRPr lang="en-US" altLang="zh-CN" dirty="0">
              <a:latin typeface="STXinwei" panose="02010800040101010101" pitchFamily="2" charset="-122"/>
              <a:ea typeface="STXinwei" panose="02010800040101010101" pitchFamily="2" charset="-122"/>
            </a:endParaRPr>
          </a:p>
          <a:p>
            <a:pPr lvl="2" algn="just" eaLnBrk="1" hangingPunct="1"/>
            <a:r>
              <a:rPr lang="zh-CN" altLang="zh-CN" dirty="0">
                <a:latin typeface="STXinwei" panose="02010800040101010101" pitchFamily="2" charset="-122"/>
                <a:ea typeface="STXinwei" panose="02010800040101010101" pitchFamily="2" charset="-122"/>
                <a:cs typeface="华文新魏"/>
              </a:rPr>
              <a:t>采用</a:t>
            </a:r>
            <a:r>
              <a:rPr lang="zh-CN" altLang="zh-CN" dirty="0">
                <a:solidFill>
                  <a:srgbClr val="FF0000"/>
                </a:solidFill>
                <a:latin typeface="STXinwei" panose="02010800040101010101" pitchFamily="2" charset="-122"/>
                <a:ea typeface="STXinwei" panose="02010800040101010101" pitchFamily="2" charset="-122"/>
                <a:cs typeface="华文新魏"/>
              </a:rPr>
              <a:t>层次分配策略</a:t>
            </a:r>
            <a:r>
              <a:rPr lang="zh-CN" altLang="zh-CN" dirty="0">
                <a:latin typeface="STXinwei" panose="02010800040101010101" pitchFamily="2" charset="-122"/>
                <a:ea typeface="STXinwei" panose="02010800040101010101" pitchFamily="2" charset="-122"/>
                <a:cs typeface="华文新魏"/>
              </a:rPr>
              <a:t>，将系统中所有资源排列到不同层次中</a:t>
            </a:r>
            <a:endParaRPr lang="en-US" altLang="zh-CN" dirty="0">
              <a:latin typeface="STXinwei" panose="02010800040101010101" pitchFamily="2" charset="-122"/>
              <a:ea typeface="STXinwei" panose="02010800040101010101" pitchFamily="2" charset="-122"/>
              <a:cs typeface="华文新魏"/>
            </a:endParaRPr>
          </a:p>
          <a:p>
            <a:pPr lvl="3" algn="just" eaLnBrk="1" hangingPunct="1"/>
            <a:r>
              <a:rPr lang="zh-CN" altLang="zh-CN" dirty="0">
                <a:latin typeface="STXinwei" panose="02010800040101010101" pitchFamily="2" charset="-122"/>
                <a:ea typeface="STXinwei" panose="02010800040101010101" pitchFamily="2" charset="-122"/>
                <a:cs typeface="华文新魏"/>
              </a:rPr>
              <a:t>一个进程得到某层的一个资源后，只能</a:t>
            </a:r>
            <a:r>
              <a:rPr lang="zh-CN" altLang="zh-CN" dirty="0">
                <a:solidFill>
                  <a:srgbClr val="FF0000"/>
                </a:solidFill>
                <a:latin typeface="STXinwei" panose="02010800040101010101" pitchFamily="2" charset="-122"/>
                <a:ea typeface="STXinwei" panose="02010800040101010101" pitchFamily="2" charset="-122"/>
                <a:cs typeface="华文新魏"/>
              </a:rPr>
              <a:t>再申请较高一层</a:t>
            </a:r>
            <a:r>
              <a:rPr lang="zh-CN" altLang="zh-CN" dirty="0">
                <a:latin typeface="STXinwei" panose="02010800040101010101" pitchFamily="2" charset="-122"/>
                <a:ea typeface="STXinwei" panose="02010800040101010101" pitchFamily="2" charset="-122"/>
                <a:cs typeface="华文新魏"/>
              </a:rPr>
              <a:t>的资源</a:t>
            </a:r>
            <a:endParaRPr lang="en-US" altLang="zh-CN" dirty="0">
              <a:latin typeface="STXinwei" panose="02010800040101010101" pitchFamily="2" charset="-122"/>
              <a:ea typeface="STXinwei" panose="02010800040101010101" pitchFamily="2" charset="-122"/>
              <a:cs typeface="华文新魏"/>
            </a:endParaRPr>
          </a:p>
          <a:p>
            <a:pPr lvl="3" algn="just" eaLnBrk="1" hangingPunct="1"/>
            <a:r>
              <a:rPr lang="zh-CN" altLang="zh-CN" dirty="0">
                <a:latin typeface="STXinwei" panose="02010800040101010101" pitchFamily="2" charset="-122"/>
                <a:ea typeface="STXinwei" panose="02010800040101010101" pitchFamily="2" charset="-122"/>
                <a:cs typeface="华文新魏"/>
              </a:rPr>
              <a:t>当进程释放某层的一个资源时，必须</a:t>
            </a:r>
            <a:r>
              <a:rPr lang="zh-CN" altLang="zh-CN" dirty="0">
                <a:solidFill>
                  <a:srgbClr val="FF0000"/>
                </a:solidFill>
                <a:latin typeface="STXinwei" panose="02010800040101010101" pitchFamily="2" charset="-122"/>
                <a:ea typeface="STXinwei" panose="02010800040101010101" pitchFamily="2" charset="-122"/>
                <a:cs typeface="华文新魏"/>
              </a:rPr>
              <a:t>先释放占用的较高层</a:t>
            </a:r>
            <a:r>
              <a:rPr lang="zh-CN" altLang="zh-CN" dirty="0">
                <a:latin typeface="STXinwei" panose="02010800040101010101" pitchFamily="2" charset="-122"/>
                <a:ea typeface="STXinwei" panose="02010800040101010101" pitchFamily="2" charset="-122"/>
                <a:cs typeface="华文新魏"/>
              </a:rPr>
              <a:t>资源</a:t>
            </a:r>
            <a:endParaRPr lang="en-US" altLang="zh-CN" dirty="0">
              <a:latin typeface="STXinwei" panose="02010800040101010101" pitchFamily="2" charset="-122"/>
              <a:ea typeface="STXinwei" panose="02010800040101010101" pitchFamily="2" charset="-122"/>
              <a:cs typeface="华文新魏"/>
            </a:endParaRPr>
          </a:p>
          <a:p>
            <a:pPr lvl="3" algn="just" eaLnBrk="1" hangingPunct="1"/>
            <a:r>
              <a:rPr lang="zh-CN" altLang="zh-CN" dirty="0">
                <a:latin typeface="STXinwei" panose="02010800040101010101" pitchFamily="2" charset="-122"/>
                <a:ea typeface="STXinwei" panose="02010800040101010101" pitchFamily="2" charset="-122"/>
                <a:cs typeface="华文新魏"/>
              </a:rPr>
              <a:t>当进程获得某层的一个资源后，如果想</a:t>
            </a:r>
            <a:r>
              <a:rPr lang="zh-CN" altLang="zh-CN" dirty="0">
                <a:solidFill>
                  <a:srgbClr val="FF0000"/>
                </a:solidFill>
                <a:latin typeface="STXinwei" panose="02010800040101010101" pitchFamily="2" charset="-122"/>
                <a:ea typeface="STXinwei" panose="02010800040101010101" pitchFamily="2" charset="-122"/>
                <a:cs typeface="华文新魏"/>
              </a:rPr>
              <a:t>申请同层的另一个资源</a:t>
            </a:r>
            <a:r>
              <a:rPr lang="zh-CN" altLang="zh-CN" dirty="0">
                <a:latin typeface="STXinwei" panose="02010800040101010101" pitchFamily="2" charset="-122"/>
                <a:ea typeface="STXinwei" panose="02010800040101010101" pitchFamily="2" charset="-122"/>
                <a:cs typeface="华文新魏"/>
              </a:rPr>
              <a:t>，必须</a:t>
            </a:r>
            <a:r>
              <a:rPr lang="zh-CN" altLang="zh-CN" dirty="0">
                <a:solidFill>
                  <a:srgbClr val="FF0000"/>
                </a:solidFill>
                <a:latin typeface="STXinwei" panose="02010800040101010101" pitchFamily="2" charset="-122"/>
                <a:ea typeface="STXinwei" panose="02010800040101010101" pitchFamily="2" charset="-122"/>
                <a:cs typeface="华文新魏"/>
              </a:rPr>
              <a:t>先释放</a:t>
            </a:r>
            <a:r>
              <a:rPr lang="zh-CN" altLang="en-US" dirty="0">
                <a:solidFill>
                  <a:srgbClr val="FF0000"/>
                </a:solidFill>
                <a:latin typeface="STXinwei" panose="02010800040101010101" pitchFamily="2" charset="-122"/>
                <a:ea typeface="STXinwei" panose="02010800040101010101" pitchFamily="2" charset="-122"/>
                <a:cs typeface="华文新魏"/>
              </a:rPr>
              <a:t>同</a:t>
            </a:r>
            <a:r>
              <a:rPr lang="zh-CN" altLang="zh-CN" dirty="0">
                <a:solidFill>
                  <a:srgbClr val="FF0000"/>
                </a:solidFill>
                <a:latin typeface="STXinwei" panose="02010800040101010101" pitchFamily="2" charset="-122"/>
                <a:ea typeface="STXinwei" panose="02010800040101010101" pitchFamily="2" charset="-122"/>
                <a:cs typeface="华文新魏"/>
              </a:rPr>
              <a:t>层中的已占用资源</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algn="just" eaLnBrk="1" hangingPunct="1"/>
            <a:endParaRPr lang="zh-CN" altLang="en-US" dirty="0">
              <a:latin typeface="Times New Roman"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192316981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143</a:t>
            </a:fld>
            <a:endParaRPr lang="en-US" altLang="zh-CN" dirty="0"/>
          </a:p>
        </p:txBody>
      </p:sp>
      <p:sp>
        <p:nvSpPr>
          <p:cNvPr id="2" name="内容占位符 1"/>
          <p:cNvSpPr>
            <a:spLocks noGrp="1"/>
          </p:cNvSpPr>
          <p:nvPr>
            <p:ph idx="1"/>
          </p:nvPr>
        </p:nvSpPr>
        <p:spPr/>
        <p:txBody>
          <a:bodyPr/>
          <a:lstStyle/>
          <a:p>
            <a:pPr algn="just" eaLnBrk="1" hangingPunct="1"/>
            <a:r>
              <a:rPr lang="zh-CN" altLang="en-US" dirty="0">
                <a:solidFill>
                  <a:srgbClr val="FF0000"/>
                </a:solidFill>
                <a:latin typeface="华文新魏" charset="0"/>
                <a:ea typeface="华文新魏" charset="0"/>
                <a:cs typeface="华文新魏" charset="0"/>
              </a:rPr>
              <a:t>按序分配策略</a:t>
            </a:r>
            <a:r>
              <a:rPr lang="zh-CN" altLang="en-US" dirty="0">
                <a:latin typeface="华文新魏" charset="0"/>
                <a:ea typeface="华文新魏" charset="0"/>
                <a:cs typeface="华文新魏" charset="0"/>
              </a:rPr>
              <a:t>：层次策略的变种</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把系统的所有资源排一个顺序，例如</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系统若共有</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个进程，共有</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个资源，用</a:t>
            </a:r>
            <a:r>
              <a:rPr lang="en-US" altLang="zh-CN" dirty="0" err="1">
                <a:solidFill>
                  <a:srgbClr val="0000FF"/>
                </a:solidFill>
                <a:latin typeface="华文新魏" charset="0"/>
                <a:ea typeface="华文新魏" charset="0"/>
                <a:cs typeface="华文新魏" charset="0"/>
              </a:rPr>
              <a:t>ri</a:t>
            </a:r>
            <a:r>
              <a:rPr lang="zh-CN" altLang="en-US" dirty="0">
                <a:latin typeface="华文新魏" charset="0"/>
                <a:ea typeface="华文新魏" charset="0"/>
                <a:cs typeface="华文新魏" charset="0"/>
              </a:rPr>
              <a:t>表示第</a:t>
            </a:r>
            <a:r>
              <a:rPr lang="en-US" altLang="zh-CN" dirty="0" err="1">
                <a:latin typeface="华文新魏" charset="0"/>
                <a:ea typeface="华文新魏" charset="0"/>
                <a:cs typeface="华文新魏" charset="0"/>
              </a:rPr>
              <a:t>i</a:t>
            </a:r>
            <a:r>
              <a:rPr lang="zh-CN" altLang="en-US" dirty="0">
                <a:latin typeface="华文新魏" charset="0"/>
                <a:ea typeface="华文新魏" charset="0"/>
                <a:cs typeface="华文新魏" charset="0"/>
              </a:rPr>
              <a:t>个资源，于是这</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个资源是</a:t>
            </a:r>
            <a:endParaRPr lang="en-US" altLang="zh-CN" dirty="0">
              <a:latin typeface="华文新魏" charset="0"/>
              <a:ea typeface="华文新魏" charset="0"/>
              <a:cs typeface="华文新魏" charset="0"/>
            </a:endParaRPr>
          </a:p>
          <a:p>
            <a:pPr lvl="2" algn="just" eaLnBrk="1" hangingPunct="1"/>
            <a:r>
              <a:rPr lang="en-US" altLang="zh-CN" dirty="0">
                <a:solidFill>
                  <a:srgbClr val="0000FF"/>
                </a:solidFill>
                <a:latin typeface="华文新魏" charset="0"/>
                <a:ea typeface="华文新魏" charset="0"/>
                <a:cs typeface="华文新魏" charset="0"/>
              </a:rPr>
              <a:t>r1,</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r2,</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Times New Roman"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rm</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规定如果进程不得在占用资源</a:t>
            </a:r>
            <a:r>
              <a:rPr lang="en-US" altLang="zh-CN" dirty="0" err="1">
                <a:solidFill>
                  <a:srgbClr val="0000FF"/>
                </a:solidFill>
                <a:latin typeface="华文新魏" charset="0"/>
                <a:ea typeface="华文新魏" charset="0"/>
                <a:cs typeface="华文新魏" charset="0"/>
              </a:rPr>
              <a:t>ri</a:t>
            </a:r>
            <a:r>
              <a:rPr lang="en-US" altLang="zh-CN" dirty="0">
                <a:latin typeface="华文新魏" charset="0"/>
                <a:ea typeface="华文新魏" charset="0"/>
                <a:cs typeface="华文新魏" charset="0"/>
              </a:rPr>
              <a:t>(1≤i≤m)</a:t>
            </a:r>
            <a:r>
              <a:rPr lang="zh-CN" altLang="en-US" dirty="0">
                <a:latin typeface="华文新魏" charset="0"/>
                <a:ea typeface="华文新魏" charset="0"/>
                <a:cs typeface="华文新魏" charset="0"/>
              </a:rPr>
              <a:t>后再申请</a:t>
            </a:r>
            <a:r>
              <a:rPr lang="en-US" altLang="zh-CN" dirty="0" err="1">
                <a:solidFill>
                  <a:srgbClr val="0000FF"/>
                </a:solidFill>
                <a:latin typeface="华文新魏" charset="0"/>
                <a:ea typeface="华文新魏" charset="0"/>
                <a:cs typeface="华文新魏" charset="0"/>
              </a:rPr>
              <a:t>rj</a:t>
            </a:r>
            <a:r>
              <a:rPr lang="en-US" altLang="zh-CN"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j&lt;</a:t>
            </a:r>
            <a:r>
              <a:rPr lang="en-US" altLang="zh-CN" dirty="0" err="1">
                <a:solidFill>
                  <a:srgbClr val="FF0000"/>
                </a:solidFill>
                <a:latin typeface="华文新魏" charset="0"/>
                <a:ea typeface="华文新魏" charset="0"/>
                <a:cs typeface="华文新魏" charset="0"/>
              </a:rPr>
              <a:t>i</a:t>
            </a:r>
            <a:r>
              <a:rPr lang="en-US" altLang="zh-CN" dirty="0">
                <a:latin typeface="华文新魏" charset="0"/>
                <a:ea typeface="华文新魏" charset="0"/>
                <a:cs typeface="华文新魏" charset="0"/>
              </a:rPr>
              <a:t>)</a:t>
            </a:r>
          </a:p>
          <a:p>
            <a:pPr eaLnBrk="1" hangingPunct="1"/>
            <a:r>
              <a:rPr lang="zh-CN" altLang="en-US" dirty="0">
                <a:latin typeface="华文新魏" charset="0"/>
                <a:ea typeface="华文新魏" charset="0"/>
                <a:cs typeface="华文新魏" charset="0"/>
              </a:rPr>
              <a:t>按这种策略分配资源时系统不会发生死锁</a:t>
            </a: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死锁防止</a:t>
            </a:r>
            <a:endParaRPr kumimoji="1" lang="zh-CN" altLang="en-US" dirty="0"/>
          </a:p>
        </p:txBody>
      </p:sp>
    </p:spTree>
    <p:extLst>
      <p:ext uri="{BB962C8B-B14F-4D97-AF65-F5344CB8AC3E}">
        <p14:creationId xmlns:p14="http://schemas.microsoft.com/office/powerpoint/2010/main" val="3696731008"/>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144</a:t>
            </a:fld>
            <a:endParaRPr lang="en-US" altLang="zh-CN" dirty="0"/>
          </a:p>
        </p:txBody>
      </p:sp>
      <p:sp>
        <p:nvSpPr>
          <p:cNvPr id="2" name="内容占位符 1"/>
          <p:cNvSpPr>
            <a:spLocks noGrp="1"/>
          </p:cNvSpPr>
          <p:nvPr>
            <p:ph idx="1"/>
          </p:nvPr>
        </p:nvSpPr>
        <p:spPr/>
        <p:txBody>
          <a:bodyPr/>
          <a:lstStyle/>
          <a:p>
            <a:pPr eaLnBrk="1" hangingPunct="1"/>
            <a:r>
              <a:rPr lang="zh-CN" altLang="en-US" dirty="0">
                <a:latin typeface="华文新魏" charset="0"/>
                <a:ea typeface="华文新魏" charset="0"/>
                <a:cs typeface="华文新魏" charset="0"/>
              </a:rPr>
              <a:t>允许系统中同时存在前三个必要条件，通过合适的</a:t>
            </a:r>
            <a:r>
              <a:rPr lang="zh-CN" altLang="en-US" dirty="0">
                <a:solidFill>
                  <a:srgbClr val="FF0000"/>
                </a:solidFill>
                <a:latin typeface="华文新魏" charset="0"/>
                <a:ea typeface="华文新魏" charset="0"/>
                <a:cs typeface="华文新魏" charset="0"/>
              </a:rPr>
              <a:t>资源分配算法</a:t>
            </a:r>
            <a:r>
              <a:rPr lang="zh-CN" altLang="en-US" dirty="0">
                <a:latin typeface="华文新魏" charset="0"/>
                <a:ea typeface="华文新魏" charset="0"/>
                <a:cs typeface="华文新魏" charset="0"/>
              </a:rPr>
              <a:t>确保不会出现进程循环等待链，从而避免死锁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可支持更多进程并发进程，不会对进程随意强加规则，而是动态地确定是否分配资源给提出请求的进程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如果当前请求资源导致死锁，拒绝启动此进程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如果资源分配会导致系统下一步死锁，拒绝本次分配</a:t>
            </a: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死锁避免</a:t>
            </a:r>
            <a:endParaRPr kumimoji="1" lang="zh-CN" altLang="en-US" dirty="0"/>
          </a:p>
        </p:txBody>
      </p:sp>
    </p:spTree>
    <p:extLst>
      <p:ext uri="{BB962C8B-B14F-4D97-AF65-F5344CB8AC3E}">
        <p14:creationId xmlns:p14="http://schemas.microsoft.com/office/powerpoint/2010/main" val="3144328266"/>
      </p:ext>
    </p:extLst>
  </p:cSld>
  <p:clrMapOvr>
    <a:masterClrMapping/>
  </p:clrMapOvr>
  <p:transition spd="slow">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死锁避免</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FF0000"/>
                </a:solidFill>
                <a:latin typeface="STXinwei" panose="02010800040101010101" pitchFamily="2" charset="-122"/>
                <a:ea typeface="STXinwei" panose="02010800040101010101" pitchFamily="2" charset="-122"/>
                <a:cs typeface="华文新魏"/>
              </a:rPr>
              <a:t>银行家算法</a:t>
            </a:r>
            <a:r>
              <a:rPr kumimoji="1" lang="zh-CN" altLang="en-US" dirty="0">
                <a:latin typeface="STXinwei" panose="02010800040101010101" pitchFamily="2" charset="-122"/>
                <a:ea typeface="STXinwei" panose="02010800040101010101" pitchFamily="2" charset="-122"/>
                <a:cs typeface="华文新魏"/>
              </a:rPr>
              <a:t>（</a:t>
            </a:r>
            <a:r>
              <a:rPr kumimoji="1" lang="en-US" altLang="zh-CN" dirty="0" err="1">
                <a:latin typeface="STXinwei" panose="02010800040101010101" pitchFamily="2" charset="-122"/>
                <a:ea typeface="STXinwei" panose="02010800040101010101" pitchFamily="2" charset="-122"/>
                <a:cs typeface="华文新魏"/>
              </a:rPr>
              <a:t>Dijkstra</a:t>
            </a:r>
            <a:r>
              <a:rPr kumimoji="1" lang="en-US"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cs typeface="华文新魏"/>
              </a:rPr>
              <a:t> </a:t>
            </a:r>
            <a:r>
              <a:rPr kumimoji="1" lang="en-US" altLang="zh-CN" dirty="0">
                <a:latin typeface="STXinwei" panose="02010800040101010101" pitchFamily="2" charset="-122"/>
                <a:ea typeface="STXinwei" panose="02010800040101010101" pitchFamily="2" charset="-122"/>
                <a:cs typeface="华文新魏"/>
              </a:rPr>
              <a:t>1965</a:t>
            </a:r>
            <a:r>
              <a:rPr kumimoji="1" lang="zh-CN" altLang="en-US" dirty="0">
                <a:latin typeface="STXinwei" panose="02010800040101010101" pitchFamily="2" charset="-122"/>
                <a:ea typeface="STXinwei" panose="02010800040101010101" pitchFamily="2" charset="-122"/>
                <a:cs typeface="华文新魏"/>
              </a:rPr>
              <a:t>）</a:t>
            </a:r>
            <a:r>
              <a:rPr kumimoji="1" lang="zh-CN" altLang="zh-CN" dirty="0">
                <a:latin typeface="STXinwei" panose="02010800040101010101" pitchFamily="2" charset="-122"/>
                <a:ea typeface="STXinwei" panose="02010800040101010101" pitchFamily="2" charset="-122"/>
                <a:cs typeface="华文新魏"/>
              </a:rPr>
              <a:t>：</a:t>
            </a:r>
            <a:r>
              <a:rPr kumimoji="1" lang="zh-CN" altLang="en-US" dirty="0">
                <a:latin typeface="STXinwei" panose="02010800040101010101" pitchFamily="2" charset="-122"/>
                <a:ea typeface="STXinwei" panose="02010800040101010101" pitchFamily="2" charset="-122"/>
              </a:rPr>
              <a:t>银行家拥有一笔周转资金</a:t>
            </a:r>
            <a:r>
              <a:rPr kumimoji="1" lang="zh-CN"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数量为</a:t>
            </a:r>
            <a:r>
              <a:rPr lang="en-US" altLang="zh-CN" dirty="0" err="1">
                <a:solidFill>
                  <a:srgbClr val="0000FF"/>
                </a:solidFill>
                <a:latin typeface="STXinwei" panose="02010800040101010101" pitchFamily="2" charset="-122"/>
                <a:ea typeface="STXinwei" panose="02010800040101010101" pitchFamily="2" charset="-122"/>
              </a:rPr>
              <a:t>Σ</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被</a:t>
            </a:r>
            <a:r>
              <a:rPr lang="en-US" altLang="zh-CN" dirty="0">
                <a:solidFill>
                  <a:srgbClr val="008000"/>
                </a:solidFill>
                <a:latin typeface="STXinwei" panose="02010800040101010101" pitchFamily="2" charset="-122"/>
                <a:ea typeface="STXinwei" panose="02010800040101010101" pitchFamily="2" charset="-122"/>
              </a:rPr>
              <a:t>N</a:t>
            </a:r>
            <a:r>
              <a:rPr lang="zh-CN" altLang="zh-CN" dirty="0">
                <a:latin typeface="STXinwei" panose="02010800040101010101" pitchFamily="2" charset="-122"/>
                <a:ea typeface="STXinwei" panose="02010800040101010101" pitchFamily="2" charset="-122"/>
              </a:rPr>
              <a:t>个客户共享</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银行家对客户分配约束条件</a:t>
            </a:r>
            <a:endParaRPr lang="en-US" altLang="zh-CN" dirty="0">
              <a:latin typeface="STXinwei" panose="02010800040101010101" pitchFamily="2" charset="-122"/>
              <a:ea typeface="STXinwei" panose="02010800040101010101" pitchFamily="2" charset="-122"/>
            </a:endParaRPr>
          </a:p>
          <a:p>
            <a:pPr lvl="2"/>
            <a:r>
              <a:rPr lang="zh-CN" altLang="zh-CN" dirty="0">
                <a:latin typeface="STXinwei" panose="02010800040101010101" pitchFamily="2" charset="-122"/>
                <a:ea typeface="STXinwei" panose="02010800040101010101" pitchFamily="2" charset="-122"/>
                <a:cs typeface="华文新魏"/>
              </a:rPr>
              <a:t>每个客户必须预</a:t>
            </a:r>
            <a:r>
              <a:rPr lang="zh-CN" altLang="zh-CN" dirty="0">
                <a:solidFill>
                  <a:srgbClr val="FF0000"/>
                </a:solidFill>
                <a:latin typeface="STXinwei" panose="02010800040101010101" pitchFamily="2" charset="-122"/>
                <a:ea typeface="STXinwei" panose="02010800040101010101" pitchFamily="2" charset="-122"/>
                <a:cs typeface="华文新魏"/>
              </a:rPr>
              <a:t>先说明</a:t>
            </a:r>
            <a:r>
              <a:rPr lang="zh-CN" altLang="zh-CN" dirty="0">
                <a:latin typeface="STXinwei" panose="02010800040101010101" pitchFamily="2" charset="-122"/>
                <a:ea typeface="STXinwei" panose="02010800040101010101" pitchFamily="2" charset="-122"/>
                <a:cs typeface="华文新魏"/>
              </a:rPr>
              <a:t>所要的</a:t>
            </a:r>
            <a:r>
              <a:rPr lang="zh-CN" altLang="zh-CN" dirty="0">
                <a:solidFill>
                  <a:srgbClr val="FF0000"/>
                </a:solidFill>
                <a:latin typeface="STXinwei" panose="02010800040101010101" pitchFamily="2" charset="-122"/>
                <a:ea typeface="STXinwei" panose="02010800040101010101" pitchFamily="2" charset="-122"/>
                <a:cs typeface="华文新魏"/>
              </a:rPr>
              <a:t>最大资金量</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2"/>
            <a:r>
              <a:rPr lang="zh-CN" altLang="zh-CN" dirty="0">
                <a:latin typeface="STXinwei" panose="02010800040101010101" pitchFamily="2" charset="-122"/>
                <a:ea typeface="STXinwei" panose="02010800040101010101" pitchFamily="2" charset="-122"/>
                <a:cs typeface="华文新魏"/>
              </a:rPr>
              <a:t>每个客户</a:t>
            </a:r>
            <a:r>
              <a:rPr lang="zh-CN" altLang="zh-CN" dirty="0">
                <a:solidFill>
                  <a:srgbClr val="FF0000"/>
                </a:solidFill>
                <a:latin typeface="STXinwei" panose="02010800040101010101" pitchFamily="2" charset="-122"/>
                <a:ea typeface="STXinwei" panose="02010800040101010101" pitchFamily="2" charset="-122"/>
                <a:cs typeface="华文新魏"/>
              </a:rPr>
              <a:t>每次提出部分资金量</a:t>
            </a:r>
            <a:r>
              <a:rPr lang="zh-CN" altLang="zh-CN" dirty="0">
                <a:latin typeface="STXinwei" panose="02010800040101010101" pitchFamily="2" charset="-122"/>
                <a:ea typeface="STXinwei" panose="02010800040101010101" pitchFamily="2" charset="-122"/>
                <a:cs typeface="华文新魏"/>
              </a:rPr>
              <a:t>的申请并获得分配</a:t>
            </a:r>
            <a:endParaRPr lang="en-US" altLang="zh-CN" dirty="0">
              <a:latin typeface="STXinwei" panose="02010800040101010101" pitchFamily="2" charset="-122"/>
              <a:ea typeface="STXinwei" panose="02010800040101010101" pitchFamily="2" charset="-122"/>
              <a:cs typeface="华文新魏"/>
            </a:endParaRPr>
          </a:p>
          <a:p>
            <a:pPr lvl="2"/>
            <a:r>
              <a:rPr lang="zh-CN" altLang="zh-CN" dirty="0">
                <a:latin typeface="STXinwei" panose="02010800040101010101" pitchFamily="2" charset="-122"/>
                <a:ea typeface="STXinwei" panose="02010800040101010101" pitchFamily="2" charset="-122"/>
                <a:cs typeface="华文新魏"/>
              </a:rPr>
              <a:t>如果银行满足客户对资金的最大需求量，客户在资金运作后，应</a:t>
            </a:r>
            <a:r>
              <a:rPr lang="zh-CN" altLang="zh-CN" dirty="0">
                <a:solidFill>
                  <a:srgbClr val="FF0000"/>
                </a:solidFill>
                <a:latin typeface="STXinwei" panose="02010800040101010101" pitchFamily="2" charset="-122"/>
                <a:ea typeface="STXinwei" panose="02010800040101010101" pitchFamily="2" charset="-122"/>
                <a:cs typeface="华文新魏"/>
              </a:rPr>
              <a:t>在有限时间内全部归还</a:t>
            </a:r>
            <a:r>
              <a:rPr lang="zh-CN" altLang="zh-CN" dirty="0">
                <a:latin typeface="STXinwei" panose="02010800040101010101" pitchFamily="2" charset="-122"/>
                <a:ea typeface="STXinwei" panose="02010800040101010101" pitchFamily="2" charset="-122"/>
                <a:cs typeface="华文新魏"/>
              </a:rPr>
              <a:t>银行 </a:t>
            </a:r>
            <a:endParaRPr lang="en-US" altLang="zh-CN" dirty="0">
              <a:latin typeface="STXinwei" panose="02010800040101010101" pitchFamily="2" charset="-122"/>
              <a:ea typeface="STXinwei" panose="02010800040101010101" pitchFamily="2" charset="-122"/>
              <a:cs typeface="华文新魏"/>
            </a:endParaRPr>
          </a:p>
          <a:p>
            <a:pPr lvl="1"/>
            <a:r>
              <a:rPr lang="zh-CN" altLang="zh-CN" dirty="0">
                <a:latin typeface="STXinwei" panose="02010800040101010101" pitchFamily="2" charset="-122"/>
                <a:ea typeface="STXinwei" panose="02010800040101010101" pitchFamily="2" charset="-122"/>
              </a:rPr>
              <a:t>银行家保证</a:t>
            </a:r>
            <a:r>
              <a:rPr lang="zh-CN" altLang="en-US" dirty="0">
                <a:latin typeface="STXinwei" panose="02010800040101010101" pitchFamily="2" charset="-122"/>
                <a:ea typeface="STXinwei" panose="02010800040101010101" pitchFamily="2" charset="-122"/>
              </a:rPr>
              <a:t>承诺</a:t>
            </a:r>
            <a:endParaRPr lang="en-US" altLang="zh-CN" dirty="0">
              <a:latin typeface="STXinwei" panose="02010800040101010101" pitchFamily="2" charset="-122"/>
              <a:ea typeface="STXinwei" panose="02010800040101010101" pitchFamily="2" charset="-122"/>
            </a:endParaRPr>
          </a:p>
          <a:p>
            <a:pPr lvl="2"/>
            <a:r>
              <a:rPr lang="zh-CN" altLang="zh-CN" dirty="0">
                <a:latin typeface="STXinwei" panose="02010800040101010101" pitchFamily="2" charset="-122"/>
                <a:ea typeface="STXinwei" panose="02010800040101010101" pitchFamily="2" charset="-122"/>
                <a:cs typeface="华文新魏"/>
              </a:rPr>
              <a:t>一个客户所</a:t>
            </a:r>
            <a:r>
              <a:rPr lang="zh-CN" altLang="en-US" dirty="0">
                <a:latin typeface="STXinwei" panose="02010800040101010101" pitchFamily="2" charset="-122"/>
                <a:ea typeface="STXinwei" panose="02010800040101010101" pitchFamily="2" charset="-122"/>
                <a:cs typeface="华文新魏"/>
              </a:rPr>
              <a:t>需</a:t>
            </a:r>
            <a:r>
              <a:rPr lang="zh-CN" altLang="zh-CN" dirty="0">
                <a:solidFill>
                  <a:srgbClr val="FF0000"/>
                </a:solidFill>
                <a:latin typeface="STXinwei" panose="02010800040101010101" pitchFamily="2" charset="-122"/>
                <a:ea typeface="STXinwei" panose="02010800040101010101" pitchFamily="2" charset="-122"/>
                <a:cs typeface="华文新魏"/>
              </a:rPr>
              <a:t>最大资金量不超过</a:t>
            </a:r>
            <a:r>
              <a:rPr lang="en-US" altLang="zh-CN" dirty="0" err="1">
                <a:solidFill>
                  <a:srgbClr val="0000FF"/>
                </a:solidFill>
                <a:latin typeface="STXinwei" panose="02010800040101010101" pitchFamily="2" charset="-122"/>
                <a:ea typeface="STXinwei" panose="02010800040101010101" pitchFamily="2" charset="-122"/>
                <a:cs typeface="华文新魏"/>
              </a:rPr>
              <a:t>Σ</a:t>
            </a:r>
            <a:r>
              <a:rPr lang="zh-CN" altLang="zh-CN" dirty="0">
                <a:latin typeface="STXinwei" panose="02010800040101010101" pitchFamily="2" charset="-122"/>
                <a:ea typeface="STXinwei" panose="02010800040101010101" pitchFamily="2" charset="-122"/>
                <a:cs typeface="华文新魏"/>
              </a:rPr>
              <a:t>，一定接纳此客户并满足其需求</a:t>
            </a:r>
            <a:endParaRPr lang="en-US" altLang="zh-CN" dirty="0">
              <a:latin typeface="STXinwei" panose="02010800040101010101" pitchFamily="2" charset="-122"/>
              <a:ea typeface="STXinwei" panose="02010800040101010101" pitchFamily="2" charset="-122"/>
              <a:cs typeface="华文新魏"/>
            </a:endParaRPr>
          </a:p>
          <a:p>
            <a:pPr lvl="2"/>
            <a:r>
              <a:rPr lang="zh-CN" altLang="zh-CN" dirty="0">
                <a:latin typeface="STXinwei" panose="02010800040101010101" pitchFamily="2" charset="-122"/>
                <a:ea typeface="STXinwei" panose="02010800040101010101" pitchFamily="2" charset="-122"/>
                <a:cs typeface="华文新魏"/>
              </a:rPr>
              <a:t>银行会因资金不足让客户等待，但保证</a:t>
            </a:r>
            <a:r>
              <a:rPr lang="zh-CN" altLang="en-US" dirty="0">
                <a:latin typeface="STXinwei" panose="02010800040101010101" pitchFamily="2" charset="-122"/>
                <a:ea typeface="STXinwei" panose="02010800040101010101" pitchFamily="2" charset="-122"/>
                <a:cs typeface="华文新魏"/>
              </a:rPr>
              <a:t>客户</a:t>
            </a:r>
            <a:r>
              <a:rPr lang="zh-CN" altLang="zh-CN" dirty="0">
                <a:solidFill>
                  <a:srgbClr val="FF0000"/>
                </a:solidFill>
                <a:latin typeface="STXinwei" panose="02010800040101010101" pitchFamily="2" charset="-122"/>
                <a:ea typeface="STXinwei" panose="02010800040101010101" pitchFamily="2" charset="-122"/>
                <a:cs typeface="华文新魏"/>
              </a:rPr>
              <a:t>有限时间内获得资金</a:t>
            </a:r>
            <a:endParaRPr lang="zh-CN" altLang="en-US" dirty="0">
              <a:solidFill>
                <a:srgbClr val="FF0000"/>
              </a:solidFill>
              <a:latin typeface="STXinwei" panose="02010800040101010101" pitchFamily="2" charset="-122"/>
              <a:ea typeface="STXinwei" panose="02010800040101010101" pitchFamily="2" charset="-122"/>
              <a:cs typeface="华文新魏"/>
            </a:endParaRPr>
          </a:p>
          <a:p>
            <a:r>
              <a:rPr kumimoji="1" lang="zh-CN" altLang="en-US" dirty="0">
                <a:latin typeface="STXinwei" panose="02010800040101010101" pitchFamily="2" charset="-122"/>
                <a:ea typeface="STXinwei" panose="02010800040101010101" pitchFamily="2" charset="-122"/>
                <a:cs typeface="华文新魏"/>
              </a:rPr>
              <a:t>用银行家算法避免死锁</a:t>
            </a:r>
          </a:p>
          <a:p>
            <a:pPr lvl="1"/>
            <a:r>
              <a:rPr kumimoji="1" lang="zh-CN" altLang="en-US" dirty="0">
                <a:latin typeface="STXinwei" panose="02010800040101010101" pitchFamily="2" charset="-122"/>
                <a:ea typeface="STXinwei" panose="02010800040101010101" pitchFamily="2" charset="-122"/>
              </a:rPr>
              <a:t>操作系统（</a:t>
            </a:r>
            <a:r>
              <a:rPr kumimoji="1" lang="zh-CN" altLang="en-US" dirty="0">
                <a:solidFill>
                  <a:srgbClr val="0000FF"/>
                </a:solidFill>
                <a:latin typeface="STXinwei" panose="02010800040101010101" pitchFamily="2" charset="-122"/>
                <a:ea typeface="STXinwei" panose="02010800040101010101" pitchFamily="2" charset="-122"/>
              </a:rPr>
              <a:t>银行家</a:t>
            </a:r>
            <a:r>
              <a:rPr kumimoji="1" lang="zh-CN" altLang="en-US" dirty="0">
                <a:latin typeface="STXinwei" panose="02010800040101010101" pitchFamily="2" charset="-122"/>
                <a:ea typeface="STXinwei" panose="02010800040101010101" pitchFamily="2" charset="-122"/>
              </a:rPr>
              <a:t>）</a:t>
            </a:r>
          </a:p>
          <a:p>
            <a:pPr lvl="1"/>
            <a:r>
              <a:rPr kumimoji="1" lang="zh-CN" altLang="en-US" dirty="0">
                <a:latin typeface="STXinwei" panose="02010800040101010101" pitchFamily="2" charset="-122"/>
                <a:ea typeface="STXinwei" panose="02010800040101010101" pitchFamily="2" charset="-122"/>
              </a:rPr>
              <a:t>操作系统管理的资源</a:t>
            </a:r>
            <a:r>
              <a:rPr kumimoji="1" lang="en-US" altLang="zh-CN" dirty="0">
                <a:latin typeface="STXinwei" panose="02010800040101010101" pitchFamily="2" charset="-122"/>
                <a:ea typeface="STXinwei" panose="02010800040101010101" pitchFamily="2" charset="-122"/>
              </a:rPr>
              <a:t>(</a:t>
            </a:r>
            <a:r>
              <a:rPr kumimoji="1" lang="zh-CN" altLang="en-US" dirty="0">
                <a:solidFill>
                  <a:srgbClr val="0000FF"/>
                </a:solidFill>
                <a:latin typeface="STXinwei" panose="02010800040101010101" pitchFamily="2" charset="-122"/>
                <a:ea typeface="STXinwei" panose="02010800040101010101" pitchFamily="2" charset="-122"/>
              </a:rPr>
              <a:t>周转资金</a:t>
            </a:r>
            <a:r>
              <a:rPr kumimoji="1" lang="en-US" altLang="zh-CN" dirty="0">
                <a:latin typeface="STXinwei" panose="02010800040101010101" pitchFamily="2" charset="-122"/>
                <a:ea typeface="STXinwei" panose="02010800040101010101" pitchFamily="2" charset="-122"/>
              </a:rPr>
              <a:t>)</a:t>
            </a:r>
          </a:p>
          <a:p>
            <a:pPr lvl="1"/>
            <a:r>
              <a:rPr kumimoji="1" lang="zh-CN" altLang="en-US" dirty="0">
                <a:latin typeface="STXinwei" panose="02010800040101010101" pitchFamily="2" charset="-122"/>
                <a:ea typeface="STXinwei" panose="02010800040101010101" pitchFamily="2" charset="-122"/>
              </a:rPr>
              <a:t>进程（要求贷款的</a:t>
            </a:r>
            <a:r>
              <a:rPr kumimoji="1" lang="zh-CN" altLang="en-US" dirty="0">
                <a:solidFill>
                  <a:srgbClr val="0000FF"/>
                </a:solidFill>
                <a:latin typeface="STXinwei" panose="02010800040101010101" pitchFamily="2" charset="-122"/>
                <a:ea typeface="STXinwei" panose="02010800040101010101" pitchFamily="2" charset="-122"/>
              </a:rPr>
              <a:t>客户</a:t>
            </a:r>
            <a:r>
              <a:rPr kumimoji="1" lang="zh-CN" altLang="en-US" dirty="0">
                <a:latin typeface="STXinwei" panose="02010800040101010101" pitchFamily="2" charset="-122"/>
                <a:ea typeface="STXinwei" panose="02010800040101010101" pitchFamily="2" charset="-122"/>
              </a:rPr>
              <a:t>） </a:t>
            </a:r>
            <a:endParaRPr kumimoji="1" lang="zh-CN" altLang="zh-CN" dirty="0">
              <a:latin typeface="STXinwei" panose="02010800040101010101" pitchFamily="2" charset="-122"/>
              <a:ea typeface="STXinwei" panose="02010800040101010101" pitchFamily="2" charset="-122"/>
            </a:endParaRPr>
          </a:p>
          <a:p>
            <a:endParaRPr kumimoji="1" lang="zh-CN" altLang="en-US" dirty="0">
              <a:latin typeface="华文新魏"/>
              <a:cs typeface="华文新魏"/>
            </a:endParaRPr>
          </a:p>
        </p:txBody>
      </p:sp>
    </p:spTree>
    <p:extLst>
      <p:ext uri="{BB962C8B-B14F-4D97-AF65-F5344CB8AC3E}">
        <p14:creationId xmlns:p14="http://schemas.microsoft.com/office/powerpoint/2010/main" val="4270185330"/>
      </p:ext>
    </p:extLst>
  </p:cSld>
  <p:clrMapOvr>
    <a:masterClrMapping/>
  </p:clrMapOvr>
  <p:transition spd="slow">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146</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一个系统有</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个进程和</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种不同类型的资源</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系统每类资源总数</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该</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个元素的向量为系统中每类资源数量</a:t>
            </a:r>
            <a:endParaRPr lang="en-US" altLang="zh-CN" dirty="0">
              <a:latin typeface="华文新魏" charset="0"/>
              <a:ea typeface="华文新魏" charset="0"/>
              <a:cs typeface="华文新魏" charset="0"/>
            </a:endParaRPr>
          </a:p>
          <a:p>
            <a:pPr lvl="1"/>
            <a:r>
              <a:rPr lang="en-US" altLang="zh-CN" dirty="0">
                <a:solidFill>
                  <a:srgbClr val="CC0000"/>
                </a:solidFill>
                <a:latin typeface="华文新魏" charset="0"/>
                <a:ea typeface="华文新魏" charset="0"/>
                <a:cs typeface="华文新魏" charset="0"/>
              </a:rPr>
              <a:t>Resource=(R</a:t>
            </a:r>
            <a:r>
              <a:rPr lang="en-US" altLang="zh-CN" baseline="-30000" dirty="0">
                <a:solidFill>
                  <a:srgbClr val="CC0000"/>
                </a:solidFill>
                <a:latin typeface="华文新魏" charset="0"/>
                <a:ea typeface="华文新魏" charset="0"/>
                <a:cs typeface="华文新魏" charset="0"/>
              </a:rPr>
              <a:t>1</a:t>
            </a:r>
            <a:r>
              <a:rPr lang="en-US" altLang="zh-CN" dirty="0">
                <a:solidFill>
                  <a:srgbClr val="CC0000"/>
                </a:solidFill>
                <a:latin typeface="华文新魏" charset="0"/>
                <a:ea typeface="华文新魏" charset="0"/>
                <a:cs typeface="华文新魏" charset="0"/>
              </a:rPr>
              <a:t>,</a:t>
            </a:r>
            <a:r>
              <a:rPr lang="zh-CN" altLang="en-US" dirty="0">
                <a:solidFill>
                  <a:srgbClr val="CC0000"/>
                </a:solidFill>
                <a:latin typeface="华文新魏" charset="0"/>
                <a:ea typeface="华文新魏" charset="0"/>
                <a:cs typeface="华文新魏" charset="0"/>
              </a:rPr>
              <a:t> </a:t>
            </a:r>
            <a:r>
              <a:rPr lang="en-US" altLang="zh-CN" dirty="0">
                <a:solidFill>
                  <a:srgbClr val="CC0000"/>
                </a:solidFill>
                <a:latin typeface="华文新魏" charset="0"/>
                <a:ea typeface="华文新魏" charset="0"/>
                <a:cs typeface="华文新魏" charset="0"/>
              </a:rPr>
              <a:t>R</a:t>
            </a:r>
            <a:r>
              <a:rPr lang="en-US" altLang="zh-CN" baseline="-30000" dirty="0">
                <a:solidFill>
                  <a:srgbClr val="CC0000"/>
                </a:solidFill>
                <a:latin typeface="华文新魏" charset="0"/>
                <a:ea typeface="华文新魏" charset="0"/>
                <a:cs typeface="华文新魏" charset="0"/>
              </a:rPr>
              <a:t>2</a:t>
            </a:r>
            <a:r>
              <a:rPr lang="en-US" altLang="zh-CN" dirty="0">
                <a:solidFill>
                  <a:srgbClr val="CC0000"/>
                </a:solidFill>
                <a:latin typeface="华文新魏" charset="0"/>
                <a:ea typeface="华文新魏" charset="0"/>
                <a:cs typeface="华文新魏" charset="0"/>
              </a:rPr>
              <a:t>,</a:t>
            </a:r>
            <a:r>
              <a:rPr lang="zh-CN" altLang="en-US" dirty="0">
                <a:solidFill>
                  <a:srgbClr val="CC0000"/>
                </a:solidFill>
                <a:latin typeface="华文新魏" charset="0"/>
                <a:ea typeface="华文新魏" charset="0"/>
                <a:cs typeface="华文新魏" charset="0"/>
              </a:rPr>
              <a:t> </a:t>
            </a:r>
            <a:r>
              <a:rPr lang="en-US" altLang="zh-CN" dirty="0">
                <a:solidFill>
                  <a:srgbClr val="CC0000"/>
                </a:solidFill>
                <a:latin typeface="Times New Roman" charset="0"/>
                <a:ea typeface="华文新魏" charset="0"/>
                <a:cs typeface="华文新魏" charset="0"/>
              </a:rPr>
              <a:t>…</a:t>
            </a:r>
            <a:r>
              <a:rPr lang="en-US" altLang="zh-CN" dirty="0">
                <a:solidFill>
                  <a:srgbClr val="CC0000"/>
                </a:solidFill>
                <a:latin typeface="华文新魏" charset="0"/>
                <a:ea typeface="华文新魏" charset="0"/>
                <a:cs typeface="华文新魏" charset="0"/>
              </a:rPr>
              <a:t>,</a:t>
            </a:r>
            <a:r>
              <a:rPr lang="zh-CN" altLang="en-US" dirty="0">
                <a:solidFill>
                  <a:srgbClr val="CC0000"/>
                </a:solidFill>
                <a:latin typeface="华文新魏" charset="0"/>
                <a:ea typeface="华文新魏" charset="0"/>
                <a:cs typeface="华文新魏" charset="0"/>
              </a:rPr>
              <a:t> </a:t>
            </a:r>
            <a:r>
              <a:rPr lang="en-US" altLang="zh-CN" dirty="0" err="1">
                <a:solidFill>
                  <a:srgbClr val="CC0000"/>
                </a:solidFill>
                <a:latin typeface="华文新魏" charset="0"/>
                <a:ea typeface="华文新魏" charset="0"/>
                <a:cs typeface="华文新魏" charset="0"/>
              </a:rPr>
              <a:t>R</a:t>
            </a:r>
            <a:r>
              <a:rPr lang="en-US" altLang="zh-CN" baseline="-30000" dirty="0" err="1">
                <a:solidFill>
                  <a:srgbClr val="CC0000"/>
                </a:solidFill>
                <a:latin typeface="华文新魏" charset="0"/>
                <a:ea typeface="华文新魏" charset="0"/>
                <a:cs typeface="华文新魏" charset="0"/>
              </a:rPr>
              <a:t>m</a:t>
            </a:r>
            <a:r>
              <a:rPr lang="en-US" altLang="zh-CN" dirty="0">
                <a:solidFill>
                  <a:srgbClr val="CC0000"/>
                </a:solidFill>
                <a:latin typeface="华文新魏" charset="0"/>
                <a:ea typeface="华文新魏" charset="0"/>
                <a:cs typeface="华文新魏" charset="0"/>
              </a:rPr>
              <a:t>)</a:t>
            </a:r>
          </a:p>
          <a:p>
            <a:r>
              <a:rPr lang="zh-CN" altLang="en-US" dirty="0">
                <a:latin typeface="华文新魏" charset="0"/>
                <a:ea typeface="华文新魏" charset="0"/>
                <a:cs typeface="华文新魏" charset="0"/>
              </a:rPr>
              <a:t>每类资源未分配数量</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该</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个元素的向量为系统中每类资源尚可供分配数量</a:t>
            </a:r>
            <a:endParaRPr lang="en-US" altLang="zh-CN" dirty="0">
              <a:latin typeface="华文新魏" charset="0"/>
              <a:ea typeface="华文新魏" charset="0"/>
              <a:cs typeface="华文新魏" charset="0"/>
            </a:endParaRPr>
          </a:p>
          <a:p>
            <a:pPr lvl="2"/>
            <a:r>
              <a:rPr lang="en-US" altLang="zh-CN" dirty="0" err="1">
                <a:solidFill>
                  <a:srgbClr val="CC0000"/>
                </a:solidFill>
                <a:latin typeface="华文新魏" charset="0"/>
                <a:ea typeface="华文新魏" charset="0"/>
                <a:cs typeface="华文新魏" charset="0"/>
              </a:rPr>
              <a:t>Avilable</a:t>
            </a:r>
            <a:r>
              <a:rPr lang="en-US" altLang="zh-CN" dirty="0">
                <a:solidFill>
                  <a:srgbClr val="CC0000"/>
                </a:solidFill>
                <a:latin typeface="华文新魏" charset="0"/>
                <a:ea typeface="华文新魏" charset="0"/>
                <a:cs typeface="华文新魏" charset="0"/>
              </a:rPr>
              <a:t>=(V</a:t>
            </a:r>
            <a:r>
              <a:rPr lang="en-US" altLang="zh-CN" baseline="-30000" dirty="0">
                <a:solidFill>
                  <a:srgbClr val="CC0000"/>
                </a:solidFill>
                <a:latin typeface="华文新魏" charset="0"/>
                <a:ea typeface="华文新魏" charset="0"/>
                <a:cs typeface="华文新魏" charset="0"/>
              </a:rPr>
              <a:t>1</a:t>
            </a:r>
            <a:r>
              <a:rPr lang="en-US" altLang="zh-CN" dirty="0">
                <a:solidFill>
                  <a:srgbClr val="CC0000"/>
                </a:solidFill>
                <a:latin typeface="华文新魏" charset="0"/>
                <a:ea typeface="华文新魏" charset="0"/>
                <a:cs typeface="华文新魏" charset="0"/>
              </a:rPr>
              <a:t>,V</a:t>
            </a:r>
            <a:r>
              <a:rPr lang="en-US" altLang="zh-CN" baseline="-30000" dirty="0">
                <a:solidFill>
                  <a:srgbClr val="CC0000"/>
                </a:solidFill>
                <a:latin typeface="华文新魏" charset="0"/>
                <a:ea typeface="华文新魏" charset="0"/>
                <a:cs typeface="华文新魏" charset="0"/>
              </a:rPr>
              <a:t>2</a:t>
            </a:r>
            <a:r>
              <a:rPr lang="en-US" altLang="zh-CN" dirty="0">
                <a:solidFill>
                  <a:srgbClr val="CC0000"/>
                </a:solidFill>
                <a:latin typeface="华文新魏" charset="0"/>
                <a:ea typeface="华文新魏" charset="0"/>
                <a:cs typeface="华文新魏" charset="0"/>
              </a:rPr>
              <a:t>,</a:t>
            </a:r>
            <a:r>
              <a:rPr lang="en-US" altLang="zh-CN" dirty="0">
                <a:solidFill>
                  <a:srgbClr val="CC0000"/>
                </a:solidFill>
                <a:latin typeface="Times New Roman" charset="0"/>
                <a:ea typeface="华文新魏" charset="0"/>
                <a:cs typeface="华文新魏" charset="0"/>
              </a:rPr>
              <a:t>…</a:t>
            </a:r>
            <a:r>
              <a:rPr lang="en-US" altLang="zh-CN" dirty="0">
                <a:solidFill>
                  <a:srgbClr val="CC0000"/>
                </a:solidFill>
                <a:latin typeface="华文新魏" charset="0"/>
                <a:ea typeface="华文新魏" charset="0"/>
                <a:cs typeface="华文新魏" charset="0"/>
              </a:rPr>
              <a:t>,</a:t>
            </a:r>
            <a:r>
              <a:rPr lang="en-US" altLang="zh-CN" dirty="0" err="1">
                <a:solidFill>
                  <a:srgbClr val="CC0000"/>
                </a:solidFill>
                <a:latin typeface="华文新魏" charset="0"/>
                <a:ea typeface="华文新魏" charset="0"/>
                <a:cs typeface="华文新魏" charset="0"/>
              </a:rPr>
              <a:t>V</a:t>
            </a:r>
            <a:r>
              <a:rPr lang="en-US" altLang="zh-CN" baseline="-30000" dirty="0" err="1">
                <a:solidFill>
                  <a:srgbClr val="CC0000"/>
                </a:solidFill>
                <a:latin typeface="华文新魏" charset="0"/>
                <a:ea typeface="华文新魏" charset="0"/>
                <a:cs typeface="华文新魏" charset="0"/>
              </a:rPr>
              <a:t>m</a:t>
            </a:r>
            <a:r>
              <a:rPr lang="en-US" altLang="zh-CN" dirty="0">
                <a:solidFill>
                  <a:srgbClr val="CC0000"/>
                </a:solidFill>
                <a:latin typeface="华文新魏" charset="0"/>
                <a:ea typeface="华文新魏" charset="0"/>
                <a:cs typeface="华文新魏" charset="0"/>
              </a:rPr>
              <a:t>)</a:t>
            </a:r>
          </a:p>
          <a:p>
            <a:pPr lvl="1"/>
            <a:endParaRPr lang="en-US" altLang="zh-CN" dirty="0">
              <a:solidFill>
                <a:srgbClr val="CC0000"/>
              </a:solidFill>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301436568"/>
      </p:ext>
    </p:extLst>
  </p:cSld>
  <p:clrMapOvr>
    <a:masterClrMapping/>
  </p:clrMapOvr>
  <p:transition spd="slow">
    <p:wipe dir="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dirty="0">
                <a:solidFill>
                  <a:srgbClr val="404040"/>
                </a:solidFill>
                <a:latin typeface="华文新魏" charset="0"/>
                <a:ea typeface="华文新魏" charset="0"/>
                <a:cs typeface="华文新魏" charset="0"/>
              </a:rPr>
              <a:t>最大需求矩阵</a:t>
            </a:r>
            <a:r>
              <a:rPr lang="en-US" altLang="zh-CN" dirty="0">
                <a:solidFill>
                  <a:srgbClr val="800000"/>
                </a:solidFill>
                <a:latin typeface="华文新魏" charset="0"/>
                <a:ea typeface="华文新魏" charset="0"/>
                <a:cs typeface="华文新魏" charset="0"/>
              </a:rPr>
              <a:t>Claim[</a:t>
            </a:r>
            <a:r>
              <a:rPr lang="en-US" altLang="zh-CN" dirty="0" err="1">
                <a:solidFill>
                  <a:srgbClr val="800000"/>
                </a:solidFill>
                <a:latin typeface="华文新魏" charset="0"/>
                <a:ea typeface="华文新魏" charset="0"/>
                <a:cs typeface="华文新魏" charset="0"/>
              </a:rPr>
              <a:t>i,j</a:t>
            </a:r>
            <a:r>
              <a:rPr lang="en-US" altLang="zh-CN" dirty="0">
                <a:solidFill>
                  <a:srgbClr val="800000"/>
                </a:solidFill>
                <a:latin typeface="华文新魏" charset="0"/>
                <a:ea typeface="华文新魏" charset="0"/>
                <a:cs typeface="华文新魏" charset="0"/>
              </a:rPr>
              <a:t>]</a:t>
            </a:r>
            <a:r>
              <a:rPr lang="zh-CN" altLang="en-US" dirty="0">
                <a:solidFill>
                  <a:srgbClr val="404040"/>
                </a:solidFill>
                <a:latin typeface="华文新魏" charset="0"/>
                <a:ea typeface="华文新魏" charset="0"/>
                <a:cs typeface="华文新魏" charset="0"/>
              </a:rPr>
              <a:t>：每个进程对每类资源的</a:t>
            </a:r>
            <a:r>
              <a:rPr lang="zh-CN" altLang="en-US" dirty="0">
                <a:solidFill>
                  <a:srgbClr val="FF0000"/>
                </a:solidFill>
                <a:latin typeface="华文新魏" charset="0"/>
                <a:ea typeface="华文新魏" charset="0"/>
                <a:cs typeface="华文新魏" charset="0"/>
              </a:rPr>
              <a:t>最大需求量</a:t>
            </a:r>
            <a:endParaRPr lang="en-US" altLang="zh-CN" dirty="0">
              <a:solidFill>
                <a:srgbClr val="FF0000"/>
              </a:solidFill>
              <a:latin typeface="华文新魏" charset="0"/>
              <a:ea typeface="华文新魏" charset="0"/>
              <a:cs typeface="华文新魏" charset="0"/>
            </a:endParaRPr>
          </a:p>
          <a:p>
            <a:pPr lvl="1" algn="just" eaLnBrk="1" hangingPunct="1"/>
            <a:r>
              <a:rPr lang="zh-CN" altLang="zh-CN" dirty="0"/>
              <a:t>若</a:t>
            </a:r>
            <a:r>
              <a:rPr lang="en-US" altLang="zh-CN" dirty="0">
                <a:solidFill>
                  <a:srgbClr val="800000"/>
                </a:solidFill>
              </a:rPr>
              <a:t>Claim[</a:t>
            </a:r>
            <a:r>
              <a:rPr lang="en-US" altLang="zh-CN" dirty="0" err="1">
                <a:solidFill>
                  <a:srgbClr val="800000"/>
                </a:solidFill>
              </a:rPr>
              <a:t>i,j</a:t>
            </a:r>
            <a:r>
              <a:rPr lang="en-US" altLang="zh-CN" dirty="0">
                <a:solidFill>
                  <a:srgbClr val="800000"/>
                </a:solidFill>
              </a:rPr>
              <a:t>]=k</a:t>
            </a:r>
            <a:r>
              <a:rPr lang="zh-CN" altLang="zh-CN" dirty="0"/>
              <a:t>，表示进程</a:t>
            </a:r>
            <a:r>
              <a:rPr lang="en-US" altLang="zh-CN" dirty="0">
                <a:solidFill>
                  <a:srgbClr val="008000"/>
                </a:solidFill>
              </a:rPr>
              <a:t>Pi</a:t>
            </a:r>
            <a:r>
              <a:rPr lang="zh-CN" altLang="zh-CN" dirty="0"/>
              <a:t>需要</a:t>
            </a:r>
            <a:r>
              <a:rPr lang="en-US" altLang="zh-CN" dirty="0">
                <a:solidFill>
                  <a:srgbClr val="0000FF"/>
                </a:solidFill>
              </a:rPr>
              <a:t>Rj</a:t>
            </a:r>
            <a:r>
              <a:rPr lang="zh-CN" altLang="zh-CN" dirty="0"/>
              <a:t>类资源的最大数目为</a:t>
            </a:r>
            <a:r>
              <a:rPr lang="en-US" altLang="zh-CN" dirty="0">
                <a:solidFill>
                  <a:srgbClr val="0000FF"/>
                </a:solidFill>
              </a:rPr>
              <a:t>k</a:t>
            </a:r>
            <a:r>
              <a:rPr lang="zh-CN" altLang="zh-CN" dirty="0"/>
              <a:t>个 </a:t>
            </a:r>
            <a:endParaRPr lang="zh-CN" altLang="en-US" dirty="0">
              <a:solidFill>
                <a:srgbClr val="CC0000"/>
              </a:solidFill>
              <a:latin typeface="华文新魏" charset="0"/>
              <a:ea typeface="华文新魏" charset="0"/>
              <a:cs typeface="华文新魏" charset="0"/>
            </a:endParaRPr>
          </a:p>
          <a:p>
            <a:pPr algn="just" eaLnBrk="1" hangingPunct="1">
              <a:buFontTx/>
              <a:buNone/>
            </a:pPr>
            <a:endParaRPr lang="zh-CN" altLang="en-US" dirty="0">
              <a:solidFill>
                <a:srgbClr val="CC0000"/>
              </a:solidFill>
              <a:latin typeface="华文新魏" charset="0"/>
              <a:ea typeface="华文新魏" charset="0"/>
              <a:cs typeface="华文新魏" charset="0"/>
            </a:endParaRPr>
          </a:p>
          <a:p>
            <a:endParaRPr kumimoji="1" lang="zh-CN" altLang="en-US" dirty="0"/>
          </a:p>
        </p:txBody>
      </p:sp>
      <p:grpSp>
        <p:nvGrpSpPr>
          <p:cNvPr id="20484" name="Group 35"/>
          <p:cNvGrpSpPr>
            <a:grpSpLocks/>
          </p:cNvGrpSpPr>
          <p:nvPr/>
        </p:nvGrpSpPr>
        <p:grpSpPr bwMode="auto">
          <a:xfrm>
            <a:off x="755576" y="3068959"/>
            <a:ext cx="7201544" cy="2311049"/>
            <a:chOff x="793" y="1824"/>
            <a:chExt cx="2759" cy="1296"/>
          </a:xfrm>
        </p:grpSpPr>
        <p:sp>
          <p:nvSpPr>
            <p:cNvPr id="20485" name="Text Box 19"/>
            <p:cNvSpPr txBox="1">
              <a:spLocks noChangeArrowheads="1"/>
            </p:cNvSpPr>
            <p:nvPr/>
          </p:nvSpPr>
          <p:spPr bwMode="auto">
            <a:xfrm>
              <a:off x="793" y="2256"/>
              <a:ext cx="839"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Claim  [i,j]=</a:t>
              </a:r>
            </a:p>
          </p:txBody>
        </p:sp>
        <p:sp>
          <p:nvSpPr>
            <p:cNvPr id="20486" name="AutoShape 20"/>
            <p:cNvSpPr>
              <a:spLocks/>
            </p:cNvSpPr>
            <p:nvPr/>
          </p:nvSpPr>
          <p:spPr bwMode="auto">
            <a:xfrm>
              <a:off x="1584" y="1824"/>
              <a:ext cx="192" cy="1296"/>
            </a:xfrm>
            <a:prstGeom prst="leftBracket">
              <a:avLst>
                <a:gd name="adj" fmla="val 5625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0487" name="Text Box 21"/>
            <p:cNvSpPr txBox="1">
              <a:spLocks noChangeArrowheads="1"/>
            </p:cNvSpPr>
            <p:nvPr/>
          </p:nvSpPr>
          <p:spPr bwMode="auto">
            <a:xfrm>
              <a:off x="1824"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C11</a:t>
              </a:r>
            </a:p>
          </p:txBody>
        </p:sp>
        <p:sp>
          <p:nvSpPr>
            <p:cNvPr id="20488" name="Text Box 22"/>
            <p:cNvSpPr txBox="1">
              <a:spLocks noChangeArrowheads="1"/>
            </p:cNvSpPr>
            <p:nvPr/>
          </p:nvSpPr>
          <p:spPr bwMode="auto">
            <a:xfrm>
              <a:off x="2064"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C12</a:t>
              </a:r>
            </a:p>
          </p:txBody>
        </p:sp>
        <p:sp>
          <p:nvSpPr>
            <p:cNvPr id="20489" name="Text Box 23"/>
            <p:cNvSpPr txBox="1">
              <a:spLocks noChangeArrowheads="1"/>
            </p:cNvSpPr>
            <p:nvPr/>
          </p:nvSpPr>
          <p:spPr bwMode="auto">
            <a:xfrm>
              <a:off x="3120"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C1m</a:t>
              </a:r>
            </a:p>
          </p:txBody>
        </p:sp>
        <p:sp>
          <p:nvSpPr>
            <p:cNvPr id="20490" name="Text Box 24"/>
            <p:cNvSpPr txBox="1">
              <a:spLocks noChangeArrowheads="1"/>
            </p:cNvSpPr>
            <p:nvPr/>
          </p:nvSpPr>
          <p:spPr bwMode="auto">
            <a:xfrm>
              <a:off x="1824" y="211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C21</a:t>
              </a:r>
            </a:p>
          </p:txBody>
        </p:sp>
        <p:sp>
          <p:nvSpPr>
            <p:cNvPr id="20491" name="Text Box 25"/>
            <p:cNvSpPr txBox="1">
              <a:spLocks noChangeArrowheads="1"/>
            </p:cNvSpPr>
            <p:nvPr/>
          </p:nvSpPr>
          <p:spPr bwMode="auto">
            <a:xfrm>
              <a:off x="2064" y="211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C22</a:t>
              </a:r>
            </a:p>
          </p:txBody>
        </p:sp>
        <p:sp>
          <p:nvSpPr>
            <p:cNvPr id="20492" name="Text Box 26"/>
            <p:cNvSpPr txBox="1">
              <a:spLocks noChangeArrowheads="1"/>
            </p:cNvSpPr>
            <p:nvPr/>
          </p:nvSpPr>
          <p:spPr bwMode="auto">
            <a:xfrm>
              <a:off x="3120" y="211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C2m</a:t>
              </a:r>
            </a:p>
          </p:txBody>
        </p:sp>
        <p:sp>
          <p:nvSpPr>
            <p:cNvPr id="20493" name="Text Box 27"/>
            <p:cNvSpPr txBox="1">
              <a:spLocks noChangeArrowheads="1"/>
            </p:cNvSpPr>
            <p:nvPr/>
          </p:nvSpPr>
          <p:spPr bwMode="auto">
            <a:xfrm>
              <a:off x="1776"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Cn1</a:t>
              </a:r>
            </a:p>
          </p:txBody>
        </p:sp>
        <p:sp>
          <p:nvSpPr>
            <p:cNvPr id="20494" name="Text Box 28"/>
            <p:cNvSpPr txBox="1">
              <a:spLocks noChangeArrowheads="1"/>
            </p:cNvSpPr>
            <p:nvPr/>
          </p:nvSpPr>
          <p:spPr bwMode="auto">
            <a:xfrm>
              <a:off x="1968"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Cn1</a:t>
              </a:r>
            </a:p>
          </p:txBody>
        </p:sp>
        <p:sp>
          <p:nvSpPr>
            <p:cNvPr id="20495" name="Text Box 29"/>
            <p:cNvSpPr txBox="1">
              <a:spLocks noChangeArrowheads="1"/>
            </p:cNvSpPr>
            <p:nvPr/>
          </p:nvSpPr>
          <p:spPr bwMode="auto">
            <a:xfrm>
              <a:off x="3072"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Cnm</a:t>
              </a:r>
            </a:p>
          </p:txBody>
        </p:sp>
        <p:sp>
          <p:nvSpPr>
            <p:cNvPr id="20496" name="AutoShape 30"/>
            <p:cNvSpPr>
              <a:spLocks/>
            </p:cNvSpPr>
            <p:nvPr/>
          </p:nvSpPr>
          <p:spPr bwMode="auto">
            <a:xfrm>
              <a:off x="3504" y="1824"/>
              <a:ext cx="48" cy="1248"/>
            </a:xfrm>
            <a:prstGeom prst="rightBracket">
              <a:avLst>
                <a:gd name="adj" fmla="val 2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0497" name="Text Box 31"/>
            <p:cNvSpPr txBox="1">
              <a:spLocks noChangeArrowheads="1"/>
            </p:cNvSpPr>
            <p:nvPr/>
          </p:nvSpPr>
          <p:spPr bwMode="auto">
            <a:xfrm>
              <a:off x="2544" y="1872"/>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0498" name="Text Box 32"/>
            <p:cNvSpPr txBox="1">
              <a:spLocks noChangeArrowheads="1"/>
            </p:cNvSpPr>
            <p:nvPr/>
          </p:nvSpPr>
          <p:spPr bwMode="auto">
            <a:xfrm>
              <a:off x="2544" y="2064"/>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0499" name="Text Box 33"/>
            <p:cNvSpPr txBox="1">
              <a:spLocks noChangeArrowheads="1"/>
            </p:cNvSpPr>
            <p:nvPr/>
          </p:nvSpPr>
          <p:spPr bwMode="auto">
            <a:xfrm>
              <a:off x="2448" y="2880"/>
              <a:ext cx="288"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gr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147</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426265378"/>
      </p:ext>
    </p:extLst>
  </p:cSld>
  <p:clrMapOvr>
    <a:masterClrMapping/>
  </p:clrMapOvr>
  <p:transition spd="slow">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856984" cy="4248472"/>
          </a:xfrm>
        </p:spPr>
        <p:txBody>
          <a:bodyPr/>
          <a:lstStyle/>
          <a:p>
            <a:r>
              <a:rPr lang="zh-CN" altLang="en-US" dirty="0">
                <a:solidFill>
                  <a:srgbClr val="404040"/>
                </a:solidFill>
                <a:latin typeface="华文新魏" charset="0"/>
                <a:ea typeface="华文新魏" charset="0"/>
                <a:cs typeface="华文新魏" charset="0"/>
              </a:rPr>
              <a:t>分配矩阵</a:t>
            </a:r>
            <a:r>
              <a:rPr lang="en-US" altLang="zh-CN" dirty="0">
                <a:solidFill>
                  <a:srgbClr val="800000"/>
                </a:solidFill>
                <a:latin typeface="华文新魏" charset="0"/>
                <a:ea typeface="华文新魏" charset="0"/>
                <a:cs typeface="华文新魏" charset="0"/>
              </a:rPr>
              <a:t>Allocation[</a:t>
            </a:r>
            <a:r>
              <a:rPr lang="en-US" altLang="zh-CN" dirty="0" err="1">
                <a:solidFill>
                  <a:srgbClr val="800000"/>
                </a:solidFill>
                <a:latin typeface="华文新魏" charset="0"/>
                <a:ea typeface="华文新魏" charset="0"/>
                <a:cs typeface="华文新魏" charset="0"/>
              </a:rPr>
              <a:t>i,j</a:t>
            </a:r>
            <a:r>
              <a:rPr lang="en-US" altLang="zh-CN" dirty="0">
                <a:solidFill>
                  <a:srgbClr val="800000"/>
                </a:solidFill>
                <a:latin typeface="华文新魏" charset="0"/>
                <a:ea typeface="华文新魏" charset="0"/>
                <a:cs typeface="华文新魏" charset="0"/>
              </a:rPr>
              <a:t>]</a:t>
            </a:r>
            <a:r>
              <a:rPr lang="zh-CN" altLang="zh-CN" dirty="0">
                <a:solidFill>
                  <a:srgbClr val="404040"/>
                </a:solidFill>
                <a:latin typeface="Times New Roman" charset="0"/>
                <a:ea typeface="华文新魏" charset="0"/>
                <a:cs typeface="华文新魏" charset="0"/>
              </a:rPr>
              <a:t>：</a:t>
            </a:r>
            <a:r>
              <a:rPr lang="zh-CN" altLang="zh-CN" dirty="0"/>
              <a:t>每个进程已</a:t>
            </a:r>
            <a:r>
              <a:rPr lang="zh-CN" altLang="zh-CN" dirty="0">
                <a:solidFill>
                  <a:srgbClr val="FF0000"/>
                </a:solidFill>
              </a:rPr>
              <a:t>占有</a:t>
            </a:r>
            <a:r>
              <a:rPr lang="zh-CN" altLang="zh-CN" dirty="0"/>
              <a:t>各类资源</a:t>
            </a:r>
            <a:endParaRPr lang="en-US" altLang="zh-CN" dirty="0">
              <a:solidFill>
                <a:srgbClr val="404040"/>
              </a:solidFill>
              <a:latin typeface="Times New Roman" charset="0"/>
              <a:ea typeface="华文新魏" charset="0"/>
              <a:cs typeface="华文新魏" charset="0"/>
            </a:endParaRPr>
          </a:p>
          <a:p>
            <a:pPr lvl="1"/>
            <a:r>
              <a:rPr lang="zh-CN" altLang="zh-CN" dirty="0"/>
              <a:t>若</a:t>
            </a:r>
            <a:r>
              <a:rPr lang="en-US" altLang="zh-CN" dirty="0">
                <a:solidFill>
                  <a:srgbClr val="800000"/>
                </a:solidFill>
              </a:rPr>
              <a:t>Allocation[</a:t>
            </a:r>
            <a:r>
              <a:rPr lang="en-US" altLang="zh-CN" dirty="0" err="1">
                <a:solidFill>
                  <a:srgbClr val="800000"/>
                </a:solidFill>
              </a:rPr>
              <a:t>i,j</a:t>
            </a:r>
            <a:r>
              <a:rPr lang="en-US" altLang="zh-CN" dirty="0">
                <a:solidFill>
                  <a:srgbClr val="800000"/>
                </a:solidFill>
              </a:rPr>
              <a:t>]=k</a:t>
            </a:r>
            <a:r>
              <a:rPr lang="zh-CN" altLang="zh-CN" dirty="0"/>
              <a:t>，表示进程</a:t>
            </a:r>
            <a:r>
              <a:rPr lang="en-US" altLang="zh-CN" dirty="0">
                <a:solidFill>
                  <a:srgbClr val="008000"/>
                </a:solidFill>
              </a:rPr>
              <a:t>Pi</a:t>
            </a:r>
            <a:r>
              <a:rPr lang="zh-CN" altLang="zh-CN" dirty="0"/>
              <a:t>已占用</a:t>
            </a:r>
            <a:r>
              <a:rPr lang="en-US" altLang="zh-CN" dirty="0">
                <a:solidFill>
                  <a:srgbClr val="0000FF"/>
                </a:solidFill>
              </a:rPr>
              <a:t>Rj</a:t>
            </a:r>
            <a:r>
              <a:rPr lang="zh-CN" altLang="zh-CN" dirty="0"/>
              <a:t>类资源</a:t>
            </a:r>
            <a:r>
              <a:rPr lang="en-US" altLang="zh-CN" dirty="0">
                <a:solidFill>
                  <a:srgbClr val="0000FF"/>
                </a:solidFill>
              </a:rPr>
              <a:t>k</a:t>
            </a:r>
            <a:r>
              <a:rPr lang="zh-CN" altLang="zh-CN" dirty="0"/>
              <a:t>个</a:t>
            </a:r>
            <a:endParaRPr lang="en-US" altLang="zh-CN" dirty="0"/>
          </a:p>
          <a:p>
            <a:pPr lvl="1"/>
            <a:r>
              <a:rPr lang="zh-CN" altLang="zh-CN" dirty="0"/>
              <a:t>初始时</a:t>
            </a:r>
            <a:r>
              <a:rPr lang="en-US" altLang="zh-CN" dirty="0"/>
              <a:t>Allocation[</a:t>
            </a:r>
            <a:r>
              <a:rPr lang="en-US" altLang="zh-CN" dirty="0" err="1"/>
              <a:t>i,j</a:t>
            </a:r>
            <a:r>
              <a:rPr lang="en-US" altLang="zh-CN" dirty="0"/>
              <a:t>]=0</a:t>
            </a:r>
            <a:endParaRPr kumimoji="1" lang="zh-CN" altLang="en-US" dirty="0"/>
          </a:p>
        </p:txBody>
      </p:sp>
      <p:grpSp>
        <p:nvGrpSpPr>
          <p:cNvPr id="21508" name="Group 1060"/>
          <p:cNvGrpSpPr>
            <a:grpSpLocks/>
          </p:cNvGrpSpPr>
          <p:nvPr/>
        </p:nvGrpSpPr>
        <p:grpSpPr bwMode="auto">
          <a:xfrm>
            <a:off x="467544" y="3212976"/>
            <a:ext cx="7488832" cy="2880320"/>
            <a:chOff x="884" y="1584"/>
            <a:chExt cx="3004" cy="1296"/>
          </a:xfrm>
        </p:grpSpPr>
        <p:sp>
          <p:nvSpPr>
            <p:cNvPr id="21509" name="Text Box 1044"/>
            <p:cNvSpPr txBox="1">
              <a:spLocks noChangeArrowheads="1"/>
            </p:cNvSpPr>
            <p:nvPr/>
          </p:nvSpPr>
          <p:spPr bwMode="auto">
            <a:xfrm>
              <a:off x="884" y="2016"/>
              <a:ext cx="1084"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dirty="0">
                  <a:solidFill>
                    <a:srgbClr val="800000"/>
                  </a:solidFill>
                  <a:latin typeface="华文新魏" charset="0"/>
                  <a:ea typeface="华文新魏" charset="0"/>
                  <a:cs typeface="华文新魏" charset="0"/>
                </a:rPr>
                <a:t>Allocation[</a:t>
              </a:r>
              <a:r>
                <a:rPr lang="en-US" altLang="zh-CN" sz="2000" b="1" dirty="0" err="1">
                  <a:solidFill>
                    <a:srgbClr val="800000"/>
                  </a:solidFill>
                  <a:latin typeface="华文新魏" charset="0"/>
                  <a:ea typeface="华文新魏" charset="0"/>
                  <a:cs typeface="华文新魏" charset="0"/>
                </a:rPr>
                <a:t>i,j</a:t>
              </a:r>
              <a:r>
                <a:rPr lang="en-US" altLang="zh-CN" sz="2000" b="1" dirty="0">
                  <a:solidFill>
                    <a:srgbClr val="800000"/>
                  </a:solidFill>
                  <a:latin typeface="华文新魏" charset="0"/>
                  <a:ea typeface="华文新魏" charset="0"/>
                  <a:cs typeface="华文新魏" charset="0"/>
                </a:rPr>
                <a:t>]=</a:t>
              </a:r>
            </a:p>
          </p:txBody>
        </p:sp>
        <p:sp>
          <p:nvSpPr>
            <p:cNvPr id="21510" name="AutoShape 1045"/>
            <p:cNvSpPr>
              <a:spLocks/>
            </p:cNvSpPr>
            <p:nvPr/>
          </p:nvSpPr>
          <p:spPr bwMode="auto">
            <a:xfrm>
              <a:off x="1920" y="1584"/>
              <a:ext cx="192" cy="1296"/>
            </a:xfrm>
            <a:prstGeom prst="leftBracket">
              <a:avLst>
                <a:gd name="adj" fmla="val 5625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1511" name="Text Box 1046"/>
            <p:cNvSpPr txBox="1">
              <a:spLocks noChangeArrowheads="1"/>
            </p:cNvSpPr>
            <p:nvPr/>
          </p:nvSpPr>
          <p:spPr bwMode="auto">
            <a:xfrm>
              <a:off x="2160"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A11</a:t>
              </a:r>
            </a:p>
          </p:txBody>
        </p:sp>
        <p:sp>
          <p:nvSpPr>
            <p:cNvPr id="21512" name="Text Box 1047"/>
            <p:cNvSpPr txBox="1">
              <a:spLocks noChangeArrowheads="1"/>
            </p:cNvSpPr>
            <p:nvPr/>
          </p:nvSpPr>
          <p:spPr bwMode="auto">
            <a:xfrm>
              <a:off x="2400"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A12</a:t>
              </a:r>
            </a:p>
          </p:txBody>
        </p:sp>
        <p:sp>
          <p:nvSpPr>
            <p:cNvPr id="21513" name="Text Box 1048"/>
            <p:cNvSpPr txBox="1">
              <a:spLocks noChangeArrowheads="1"/>
            </p:cNvSpPr>
            <p:nvPr/>
          </p:nvSpPr>
          <p:spPr bwMode="auto">
            <a:xfrm>
              <a:off x="3456"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A1m</a:t>
              </a:r>
            </a:p>
          </p:txBody>
        </p:sp>
        <p:sp>
          <p:nvSpPr>
            <p:cNvPr id="21514" name="Text Box 1049"/>
            <p:cNvSpPr txBox="1">
              <a:spLocks noChangeArrowheads="1"/>
            </p:cNvSpPr>
            <p:nvPr/>
          </p:nvSpPr>
          <p:spPr bwMode="auto">
            <a:xfrm>
              <a:off x="2160" y="187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1515" name="Text Box 1050"/>
            <p:cNvSpPr txBox="1">
              <a:spLocks noChangeArrowheads="1"/>
            </p:cNvSpPr>
            <p:nvPr/>
          </p:nvSpPr>
          <p:spPr bwMode="auto">
            <a:xfrm>
              <a:off x="2400" y="187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1516" name="Text Box 1051"/>
            <p:cNvSpPr txBox="1">
              <a:spLocks noChangeArrowheads="1"/>
            </p:cNvSpPr>
            <p:nvPr/>
          </p:nvSpPr>
          <p:spPr bwMode="auto">
            <a:xfrm>
              <a:off x="3456" y="187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1517" name="Text Box 1052"/>
            <p:cNvSpPr txBox="1">
              <a:spLocks noChangeArrowheads="1"/>
            </p:cNvSpPr>
            <p:nvPr/>
          </p:nvSpPr>
          <p:spPr bwMode="auto">
            <a:xfrm>
              <a:off x="2112"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1518" name="Text Box 1053"/>
            <p:cNvSpPr txBox="1">
              <a:spLocks noChangeArrowheads="1"/>
            </p:cNvSpPr>
            <p:nvPr/>
          </p:nvSpPr>
          <p:spPr bwMode="auto">
            <a:xfrm>
              <a:off x="2304"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1519" name="Text Box 1054"/>
            <p:cNvSpPr txBox="1">
              <a:spLocks noChangeArrowheads="1"/>
            </p:cNvSpPr>
            <p:nvPr/>
          </p:nvSpPr>
          <p:spPr bwMode="auto">
            <a:xfrm>
              <a:off x="3408"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Anm</a:t>
              </a:r>
            </a:p>
          </p:txBody>
        </p:sp>
        <p:sp>
          <p:nvSpPr>
            <p:cNvPr id="21520" name="AutoShape 1055"/>
            <p:cNvSpPr>
              <a:spLocks/>
            </p:cNvSpPr>
            <p:nvPr/>
          </p:nvSpPr>
          <p:spPr bwMode="auto">
            <a:xfrm>
              <a:off x="3840" y="1584"/>
              <a:ext cx="48" cy="1248"/>
            </a:xfrm>
            <a:prstGeom prst="rightBracket">
              <a:avLst>
                <a:gd name="adj" fmla="val 2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1521" name="Text Box 1056"/>
            <p:cNvSpPr txBox="1">
              <a:spLocks noChangeArrowheads="1"/>
            </p:cNvSpPr>
            <p:nvPr/>
          </p:nvSpPr>
          <p:spPr bwMode="auto">
            <a:xfrm>
              <a:off x="2880" y="1632"/>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1522" name="Text Box 1057"/>
            <p:cNvSpPr txBox="1">
              <a:spLocks noChangeArrowheads="1"/>
            </p:cNvSpPr>
            <p:nvPr/>
          </p:nvSpPr>
          <p:spPr bwMode="auto">
            <a:xfrm>
              <a:off x="2880" y="1824"/>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1523" name="Text Box 1058"/>
            <p:cNvSpPr txBox="1">
              <a:spLocks noChangeArrowheads="1"/>
            </p:cNvSpPr>
            <p:nvPr/>
          </p:nvSpPr>
          <p:spPr bwMode="auto">
            <a:xfrm>
              <a:off x="2784" y="2640"/>
              <a:ext cx="288" cy="1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gr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148</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684170834"/>
      </p:ext>
    </p:extLst>
  </p:cSld>
  <p:clrMapOvr>
    <a:masterClrMapping/>
  </p:clrMapOvr>
  <p:transition spd="slow">
    <p:wipe dir="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404040"/>
                </a:solidFill>
                <a:latin typeface="华文新魏" charset="0"/>
                <a:ea typeface="华文新魏" charset="0"/>
                <a:cs typeface="华文新魏" charset="0"/>
              </a:rPr>
              <a:t>尚需</a:t>
            </a:r>
            <a:r>
              <a:rPr lang="zh-CN" altLang="en-US" dirty="0">
                <a:solidFill>
                  <a:srgbClr val="404040"/>
                </a:solidFill>
                <a:latin typeface="华文新魏" charset="0"/>
                <a:ea typeface="华文新魏" charset="0"/>
                <a:cs typeface="华文新魏" charset="0"/>
              </a:rPr>
              <a:t>矩阵</a:t>
            </a:r>
            <a:r>
              <a:rPr lang="en-US" altLang="zh-CN" dirty="0">
                <a:solidFill>
                  <a:srgbClr val="800000"/>
                </a:solidFill>
                <a:latin typeface="华文新魏" charset="0"/>
                <a:ea typeface="华文新魏" charset="0"/>
                <a:cs typeface="华文新魏" charset="0"/>
              </a:rPr>
              <a:t>Need[</a:t>
            </a:r>
            <a:r>
              <a:rPr lang="en-US" altLang="zh-CN" dirty="0" err="1">
                <a:solidFill>
                  <a:srgbClr val="80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 j]</a:t>
            </a:r>
            <a:r>
              <a:rPr lang="zh-CN" altLang="zh-CN" dirty="0">
                <a:solidFill>
                  <a:srgbClr val="404040"/>
                </a:solidFill>
                <a:latin typeface="华文新魏" charset="0"/>
                <a:ea typeface="华文新魏" charset="0"/>
                <a:cs typeface="华文新魏" charset="0"/>
              </a:rPr>
              <a:t>：</a:t>
            </a:r>
            <a:r>
              <a:rPr lang="zh-CN" altLang="en-US" dirty="0">
                <a:solidFill>
                  <a:srgbClr val="404040"/>
                </a:solidFill>
                <a:latin typeface="华文新魏" charset="0"/>
                <a:ea typeface="华文新魏" charset="0"/>
                <a:cs typeface="华文新魏" charset="0"/>
              </a:rPr>
              <a:t>每个进程当前</a:t>
            </a:r>
            <a:r>
              <a:rPr lang="zh-CN" altLang="zh-CN" dirty="0">
                <a:solidFill>
                  <a:srgbClr val="FF0000"/>
                </a:solidFill>
                <a:latin typeface="华文新魏" charset="0"/>
                <a:ea typeface="华文新魏" charset="0"/>
                <a:cs typeface="华文新魏" charset="0"/>
              </a:rPr>
              <a:t>尚需</a:t>
            </a:r>
            <a:r>
              <a:rPr lang="zh-CN" altLang="en-US" dirty="0">
                <a:solidFill>
                  <a:srgbClr val="FF0000"/>
                </a:solidFill>
                <a:latin typeface="华文新魏" charset="0"/>
                <a:ea typeface="华文新魏" charset="0"/>
                <a:cs typeface="华文新魏" charset="0"/>
              </a:rPr>
              <a:t>资源数</a:t>
            </a:r>
            <a:endParaRPr lang="en-US" altLang="zh-CN" dirty="0">
              <a:solidFill>
                <a:srgbClr val="FF0000"/>
              </a:solidFill>
              <a:latin typeface="华文新魏" charset="0"/>
              <a:ea typeface="华文新魏" charset="0"/>
              <a:cs typeface="华文新魏" charset="0"/>
            </a:endParaRPr>
          </a:p>
          <a:p>
            <a:pPr lvl="1"/>
            <a:r>
              <a:rPr lang="zh-CN" altLang="zh-CN" dirty="0"/>
              <a:t>若</a:t>
            </a:r>
            <a:r>
              <a:rPr lang="en-US" altLang="zh-CN" dirty="0">
                <a:solidFill>
                  <a:srgbClr val="800000"/>
                </a:solidFill>
              </a:rPr>
              <a:t>Need[</a:t>
            </a:r>
            <a:r>
              <a:rPr lang="en-US" altLang="zh-CN" dirty="0" err="1">
                <a:solidFill>
                  <a:srgbClr val="800000"/>
                </a:solidFill>
              </a:rPr>
              <a:t>i,j</a:t>
            </a:r>
            <a:r>
              <a:rPr lang="en-US" altLang="zh-CN" dirty="0">
                <a:solidFill>
                  <a:srgbClr val="800000"/>
                </a:solidFill>
              </a:rPr>
              <a:t>]=k</a:t>
            </a:r>
            <a:r>
              <a:rPr lang="zh-CN" altLang="zh-CN" dirty="0"/>
              <a:t>，表示进程</a:t>
            </a:r>
            <a:r>
              <a:rPr lang="en-US" altLang="zh-CN" dirty="0">
                <a:solidFill>
                  <a:srgbClr val="008000"/>
                </a:solidFill>
              </a:rPr>
              <a:t>Pi</a:t>
            </a:r>
            <a:r>
              <a:rPr lang="zh-CN" altLang="zh-CN" dirty="0"/>
              <a:t>尚需</a:t>
            </a:r>
            <a:r>
              <a:rPr lang="en-US" altLang="zh-CN" dirty="0">
                <a:solidFill>
                  <a:srgbClr val="0000FF"/>
                </a:solidFill>
              </a:rPr>
              <a:t>Rj</a:t>
            </a:r>
            <a:r>
              <a:rPr lang="zh-CN" altLang="zh-CN" dirty="0"/>
              <a:t>类资源</a:t>
            </a:r>
            <a:r>
              <a:rPr lang="en-US" altLang="zh-CN" dirty="0">
                <a:solidFill>
                  <a:srgbClr val="0000FF"/>
                </a:solidFill>
              </a:rPr>
              <a:t>k</a:t>
            </a:r>
            <a:r>
              <a:rPr lang="zh-CN" altLang="zh-CN" dirty="0"/>
              <a:t>个</a:t>
            </a:r>
            <a:endParaRPr lang="en-US" altLang="zh-CN" dirty="0"/>
          </a:p>
          <a:p>
            <a:pPr lvl="1"/>
            <a:r>
              <a:rPr lang="zh-CN" altLang="zh-CN" dirty="0"/>
              <a:t>显然有</a:t>
            </a:r>
            <a:r>
              <a:rPr lang="en-US" altLang="zh-CN" dirty="0">
                <a:solidFill>
                  <a:srgbClr val="800000"/>
                </a:solidFill>
              </a:rPr>
              <a:t>Need[</a:t>
            </a:r>
            <a:r>
              <a:rPr lang="en-US" altLang="zh-CN" dirty="0" err="1">
                <a:solidFill>
                  <a:srgbClr val="800000"/>
                </a:solidFill>
              </a:rPr>
              <a:t>i,j</a:t>
            </a:r>
            <a:r>
              <a:rPr lang="en-US" altLang="zh-CN" dirty="0">
                <a:solidFill>
                  <a:srgbClr val="800000"/>
                </a:solidFill>
              </a:rPr>
              <a:t>]=Claim[</a:t>
            </a:r>
            <a:r>
              <a:rPr lang="en-US" altLang="zh-CN" dirty="0" err="1">
                <a:solidFill>
                  <a:srgbClr val="800000"/>
                </a:solidFill>
              </a:rPr>
              <a:t>i,j</a:t>
            </a:r>
            <a:r>
              <a:rPr lang="en-US" altLang="zh-CN" dirty="0">
                <a:solidFill>
                  <a:srgbClr val="800000"/>
                </a:solidFill>
              </a:rPr>
              <a:t>]-Allocation[</a:t>
            </a:r>
            <a:r>
              <a:rPr lang="en-US" altLang="zh-CN" dirty="0" err="1">
                <a:solidFill>
                  <a:srgbClr val="800000"/>
                </a:solidFill>
              </a:rPr>
              <a:t>i,j</a:t>
            </a:r>
            <a:r>
              <a:rPr lang="en-US" altLang="zh-CN" dirty="0">
                <a:solidFill>
                  <a:srgbClr val="800000"/>
                </a:solidFill>
              </a:rPr>
              <a:t>]</a:t>
            </a:r>
            <a:r>
              <a:rPr lang="zh-CN" altLang="zh-CN" dirty="0">
                <a:solidFill>
                  <a:srgbClr val="800000"/>
                </a:solidFill>
              </a:rPr>
              <a:t> </a:t>
            </a:r>
            <a:br>
              <a:rPr lang="zh-CN" altLang="en-US" dirty="0">
                <a:solidFill>
                  <a:srgbClr val="CC0000"/>
                </a:solidFill>
                <a:latin typeface="华文新魏" charset="0"/>
                <a:ea typeface="华文新魏" charset="0"/>
                <a:cs typeface="华文新魏" charset="0"/>
              </a:rPr>
            </a:br>
            <a:endParaRPr kumimoji="1" lang="zh-CN" altLang="en-US" dirty="0"/>
          </a:p>
        </p:txBody>
      </p:sp>
      <p:grpSp>
        <p:nvGrpSpPr>
          <p:cNvPr id="22532" name="Group 1060"/>
          <p:cNvGrpSpPr>
            <a:grpSpLocks/>
          </p:cNvGrpSpPr>
          <p:nvPr/>
        </p:nvGrpSpPr>
        <p:grpSpPr bwMode="auto">
          <a:xfrm>
            <a:off x="755576" y="3140968"/>
            <a:ext cx="6984776" cy="2200999"/>
            <a:chOff x="1065" y="1584"/>
            <a:chExt cx="2823" cy="1296"/>
          </a:xfrm>
        </p:grpSpPr>
        <p:sp>
          <p:nvSpPr>
            <p:cNvPr id="22533" name="Text Box 1044"/>
            <p:cNvSpPr txBox="1">
              <a:spLocks noChangeArrowheads="1"/>
            </p:cNvSpPr>
            <p:nvPr/>
          </p:nvSpPr>
          <p:spPr bwMode="auto">
            <a:xfrm>
              <a:off x="1065" y="2016"/>
              <a:ext cx="817"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      Need[i,j]=</a:t>
              </a:r>
            </a:p>
          </p:txBody>
        </p:sp>
        <p:sp>
          <p:nvSpPr>
            <p:cNvPr id="22534" name="AutoShape 1045"/>
            <p:cNvSpPr>
              <a:spLocks/>
            </p:cNvSpPr>
            <p:nvPr/>
          </p:nvSpPr>
          <p:spPr bwMode="auto">
            <a:xfrm>
              <a:off x="1920" y="1584"/>
              <a:ext cx="192" cy="1296"/>
            </a:xfrm>
            <a:prstGeom prst="leftBracket">
              <a:avLst>
                <a:gd name="adj" fmla="val 56250"/>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2535" name="Text Box 1046"/>
            <p:cNvSpPr txBox="1">
              <a:spLocks noChangeArrowheads="1"/>
            </p:cNvSpPr>
            <p:nvPr/>
          </p:nvSpPr>
          <p:spPr bwMode="auto">
            <a:xfrm>
              <a:off x="2160"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A11</a:t>
              </a:r>
            </a:p>
          </p:txBody>
        </p:sp>
        <p:sp>
          <p:nvSpPr>
            <p:cNvPr id="22536" name="Text Box 1047"/>
            <p:cNvSpPr txBox="1">
              <a:spLocks noChangeArrowheads="1"/>
            </p:cNvSpPr>
            <p:nvPr/>
          </p:nvSpPr>
          <p:spPr bwMode="auto">
            <a:xfrm>
              <a:off x="2400"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A12</a:t>
              </a:r>
            </a:p>
          </p:txBody>
        </p:sp>
        <p:sp>
          <p:nvSpPr>
            <p:cNvPr id="22537" name="Text Box 1048"/>
            <p:cNvSpPr txBox="1">
              <a:spLocks noChangeArrowheads="1"/>
            </p:cNvSpPr>
            <p:nvPr/>
          </p:nvSpPr>
          <p:spPr bwMode="auto">
            <a:xfrm>
              <a:off x="3456"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A1m</a:t>
              </a:r>
            </a:p>
          </p:txBody>
        </p:sp>
        <p:sp>
          <p:nvSpPr>
            <p:cNvPr id="22538" name="Text Box 1049"/>
            <p:cNvSpPr txBox="1">
              <a:spLocks noChangeArrowheads="1"/>
            </p:cNvSpPr>
            <p:nvPr/>
          </p:nvSpPr>
          <p:spPr bwMode="auto">
            <a:xfrm>
              <a:off x="2160" y="187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2539" name="Text Box 1050"/>
            <p:cNvSpPr txBox="1">
              <a:spLocks noChangeArrowheads="1"/>
            </p:cNvSpPr>
            <p:nvPr/>
          </p:nvSpPr>
          <p:spPr bwMode="auto">
            <a:xfrm>
              <a:off x="2400" y="187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2540" name="Text Box 1051"/>
            <p:cNvSpPr txBox="1">
              <a:spLocks noChangeArrowheads="1"/>
            </p:cNvSpPr>
            <p:nvPr/>
          </p:nvSpPr>
          <p:spPr bwMode="auto">
            <a:xfrm>
              <a:off x="3456" y="187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A21</a:t>
              </a:r>
            </a:p>
          </p:txBody>
        </p:sp>
        <p:sp>
          <p:nvSpPr>
            <p:cNvPr id="22541" name="Text Box 1052"/>
            <p:cNvSpPr txBox="1">
              <a:spLocks noChangeArrowheads="1"/>
            </p:cNvSpPr>
            <p:nvPr/>
          </p:nvSpPr>
          <p:spPr bwMode="auto">
            <a:xfrm>
              <a:off x="2112"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2542" name="Text Box 1053"/>
            <p:cNvSpPr txBox="1">
              <a:spLocks noChangeArrowheads="1"/>
            </p:cNvSpPr>
            <p:nvPr/>
          </p:nvSpPr>
          <p:spPr bwMode="auto">
            <a:xfrm>
              <a:off x="2304"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An1</a:t>
              </a:r>
            </a:p>
          </p:txBody>
        </p:sp>
        <p:sp>
          <p:nvSpPr>
            <p:cNvPr id="22543" name="Text Box 1054"/>
            <p:cNvSpPr txBox="1">
              <a:spLocks noChangeArrowheads="1"/>
            </p:cNvSpPr>
            <p:nvPr/>
          </p:nvSpPr>
          <p:spPr bwMode="auto">
            <a:xfrm>
              <a:off x="3408"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latin typeface="华文新魏" charset="0"/>
                  <a:ea typeface="华文新魏" charset="0"/>
                  <a:cs typeface="华文新魏" charset="0"/>
                </a:rPr>
                <a:t>Anm</a:t>
              </a:r>
            </a:p>
          </p:txBody>
        </p:sp>
        <p:sp>
          <p:nvSpPr>
            <p:cNvPr id="22544" name="AutoShape 1055"/>
            <p:cNvSpPr>
              <a:spLocks/>
            </p:cNvSpPr>
            <p:nvPr/>
          </p:nvSpPr>
          <p:spPr bwMode="auto">
            <a:xfrm>
              <a:off x="3840" y="1584"/>
              <a:ext cx="48" cy="1248"/>
            </a:xfrm>
            <a:prstGeom prst="rightBracket">
              <a:avLst>
                <a:gd name="adj" fmla="val 216667"/>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000">
                <a:solidFill>
                  <a:srgbClr val="800000"/>
                </a:solidFill>
              </a:endParaRPr>
            </a:p>
          </p:txBody>
        </p:sp>
        <p:sp>
          <p:nvSpPr>
            <p:cNvPr id="22545" name="Text Box 1056"/>
            <p:cNvSpPr txBox="1">
              <a:spLocks noChangeArrowheads="1"/>
            </p:cNvSpPr>
            <p:nvPr/>
          </p:nvSpPr>
          <p:spPr bwMode="auto">
            <a:xfrm>
              <a:off x="2880" y="1632"/>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2546" name="Text Box 1057"/>
            <p:cNvSpPr txBox="1">
              <a:spLocks noChangeArrowheads="1"/>
            </p:cNvSpPr>
            <p:nvPr/>
          </p:nvSpPr>
          <p:spPr bwMode="auto">
            <a:xfrm>
              <a:off x="2880" y="1824"/>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sp>
          <p:nvSpPr>
            <p:cNvPr id="22547" name="Text Box 1058"/>
            <p:cNvSpPr txBox="1">
              <a:spLocks noChangeArrowheads="1"/>
            </p:cNvSpPr>
            <p:nvPr/>
          </p:nvSpPr>
          <p:spPr bwMode="auto">
            <a:xfrm>
              <a:off x="2784" y="2640"/>
              <a:ext cx="288" cy="2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sz="2000" b="1">
                  <a:solidFill>
                    <a:srgbClr val="800000"/>
                  </a:solidFill>
                  <a:ea typeface="华文新魏" charset="0"/>
                  <a:cs typeface="华文新魏" charset="0"/>
                </a:rPr>
                <a:t>…</a:t>
              </a:r>
              <a:endParaRPr lang="en-US" altLang="zh-CN" sz="2000" b="1">
                <a:solidFill>
                  <a:srgbClr val="800000"/>
                </a:solidFill>
                <a:latin typeface="华文新魏" charset="0"/>
                <a:ea typeface="华文新魏" charset="0"/>
                <a:cs typeface="华文新魏" charset="0"/>
              </a:endParaRPr>
            </a:p>
          </p:txBody>
        </p:sp>
      </p:gr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149</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255598742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340768"/>
            <a:ext cx="8496746" cy="4824759"/>
          </a:xfrm>
        </p:spPr>
        <p:txBody>
          <a:bodyPr/>
          <a:lstStyle/>
          <a:p>
            <a:pPr marL="0" indent="0" algn="ctr" eaLnBrk="1" hangingPunct="1">
              <a:lnSpc>
                <a:spcPct val="90000"/>
              </a:lnSpc>
              <a:buNone/>
            </a:pPr>
            <a:r>
              <a:rPr lang="zh-CN"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a:t>
            </a:r>
            <a:r>
              <a:rPr lang="zh-CN" b="1" dirty="0">
                <a:solidFill>
                  <a:srgbClr val="0000FF"/>
                </a:solidFill>
                <a:latin typeface="华文新魏" charset="0"/>
                <a:ea typeface="华文新魏" charset="0"/>
                <a:cs typeface="华文新魏" charset="0"/>
              </a:rPr>
              <a:t>飞机票售票问题</a:t>
            </a:r>
            <a:r>
              <a:rPr lang="en-US" altLang="zh-CN" b="1" dirty="0">
                <a:solidFill>
                  <a:srgbClr val="0000FF"/>
                </a:solidFill>
                <a:latin typeface="华文新魏" charset="0"/>
                <a:ea typeface="华文新魏" charset="0"/>
                <a:cs typeface="华文新魏" charset="0"/>
              </a:rPr>
              <a:t>*/</a:t>
            </a:r>
          </a:p>
          <a:p>
            <a:pPr marL="0" indent="0" algn="ctr" eaLnBrk="1" hangingPunct="1">
              <a:lnSpc>
                <a:spcPct val="90000"/>
              </a:lnSpc>
              <a:buNone/>
            </a:pPr>
            <a:endParaRPr lang="zh-CN" altLang="en-US" sz="2400" b="1" dirty="0">
              <a:latin typeface="华文新魏" charset="0"/>
              <a:ea typeface="华文新魏" charset="0"/>
              <a:cs typeface="华文新魏" charset="0"/>
            </a:endParaRPr>
          </a:p>
          <a:p>
            <a:pPr marL="0" indent="0" eaLnBrk="1" hangingPunct="1">
              <a:lnSpc>
                <a:spcPct val="90000"/>
              </a:lnSpc>
              <a:buNone/>
            </a:pP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T1( )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T2( ) </a:t>
            </a:r>
            <a:r>
              <a:rPr lang="en-US" altLang="zh-CN" sz="2400" b="1" dirty="0">
                <a:latin typeface="华文新魏" charset="0"/>
                <a:ea typeface="华文新魏" charset="0"/>
                <a:cs typeface="华文新魏" charset="0"/>
              </a:rPr>
              <a:t>{   </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solidFill>
                  <a:srgbClr val="FF0000"/>
                </a:solidFill>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int X1=</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                            </a:t>
            </a:r>
            <a:r>
              <a:rPr lang="zh-CN" altLang="en-US" sz="2400" b="1" dirty="0">
                <a:solidFill>
                  <a:srgbClr val="FF0000"/>
                </a:solidFill>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 int X2=</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if(X1&gt;=1) { //</a:t>
            </a:r>
            <a:r>
              <a:rPr lang="en-US" altLang="zh-CN" sz="2400" dirty="0">
                <a:solidFill>
                  <a:srgbClr val="008000"/>
                </a:solidFill>
                <a:latin typeface="华文新魏" charset="0"/>
                <a:ea typeface="华文新魏" charset="0"/>
                <a:cs typeface="华文新魏" charset="0"/>
              </a:rPr>
              <a:t>s1</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if(X2&gt;=1)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s2</a:t>
            </a:r>
            <a:endParaRPr lang="en-US" altLang="zh-CN" sz="2400" b="1" dirty="0">
              <a:latin typeface="华文新魏" charset="0"/>
              <a:ea typeface="华文新魏" charset="0"/>
              <a:cs typeface="华文新魏" charset="0"/>
            </a:endParaRP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X1--; //</a:t>
            </a:r>
            <a:r>
              <a:rPr lang="en-US" altLang="zh-CN" sz="2400" dirty="0">
                <a:solidFill>
                  <a:srgbClr val="008000"/>
                </a:solidFill>
                <a:latin typeface="华文新魏" charset="0"/>
                <a:ea typeface="华文新魏" charset="0"/>
                <a:cs typeface="华文新魏" charset="0"/>
              </a:rPr>
              <a:t>s</a:t>
            </a:r>
            <a:r>
              <a:rPr lang="zh-CN" altLang="zh-CN" sz="2400" dirty="0">
                <a:solidFill>
                  <a:srgbClr val="008000"/>
                </a:solidFill>
                <a:latin typeface="华文新魏" charset="0"/>
                <a:ea typeface="华文新魏" charset="0"/>
                <a:cs typeface="华文新魏" charset="0"/>
              </a:rPr>
              <a:t>3</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X2--; </a:t>
            </a:r>
            <a:r>
              <a:rPr lang="zh-CN" altLang="en-US" sz="2400" dirty="0">
                <a:latin typeface="华文新魏" charset="0"/>
                <a:ea typeface="华文新魏" charset="0"/>
                <a:cs typeface="华文新魏" charset="0"/>
              </a:rPr>
              <a:t>/</a:t>
            </a:r>
            <a:r>
              <a:rPr lang="en-US" altLang="zh-CN" sz="2400" dirty="0">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s4</a:t>
            </a:r>
            <a:endParaRPr lang="en-US" altLang="zh-CN" sz="2400" b="1" dirty="0">
              <a:latin typeface="华文新魏" charset="0"/>
              <a:ea typeface="华文新魏" charset="0"/>
              <a:cs typeface="华文新魏" charset="0"/>
            </a:endParaRPr>
          </a:p>
          <a:p>
            <a:pPr marL="0" indent="0" eaLnBrk="1" hangingPunct="1">
              <a:lnSpc>
                <a:spcPct val="90000"/>
              </a:lnSpc>
              <a:buNone/>
            </a:pPr>
            <a:r>
              <a:rPr lang="en-US" altLang="zh-CN" sz="2400" b="1" dirty="0">
                <a:latin typeface="华文新魏" charset="0"/>
                <a:ea typeface="华文新魏" charset="0"/>
                <a:cs typeface="华文新魏" charset="0"/>
              </a:rPr>
              <a:t>       </a:t>
            </a:r>
            <a:r>
              <a:rPr lang="en-US" altLang="zh-CN" sz="2400" b="1" dirty="0">
                <a:solidFill>
                  <a:srgbClr val="FF0000"/>
                </a:solidFill>
                <a:latin typeface="华文新魏" charset="0"/>
                <a:ea typeface="华文新魏" charset="0"/>
                <a:cs typeface="华文新魏" charset="0"/>
              </a:rPr>
              <a:t> </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=X1;                              </a:t>
            </a:r>
            <a:r>
              <a:rPr lang="zh-CN" altLang="en-US" sz="2400" b="1" dirty="0">
                <a:solidFill>
                  <a:srgbClr val="FF0000"/>
                </a:solidFill>
                <a:latin typeface="华文新魏" charset="0"/>
                <a:ea typeface="华文新魏" charset="0"/>
                <a:cs typeface="华文新魏" charset="0"/>
              </a:rPr>
              <a:t>           </a:t>
            </a:r>
            <a:r>
              <a:rPr lang="en-US" altLang="zh-CN" sz="2400" b="1" dirty="0" err="1">
                <a:solidFill>
                  <a:srgbClr val="FF0000"/>
                </a:solidFill>
                <a:latin typeface="华文新魏" charset="0"/>
                <a:ea typeface="华文新魏" charset="0"/>
                <a:cs typeface="华文新魏" charset="0"/>
              </a:rPr>
              <a:t>Aj</a:t>
            </a:r>
            <a:r>
              <a:rPr lang="en-US" altLang="zh-CN" sz="2400" b="1" dirty="0">
                <a:solidFill>
                  <a:srgbClr val="FF0000"/>
                </a:solidFill>
                <a:latin typeface="华文新魏" charset="0"/>
                <a:ea typeface="华文新魏" charset="0"/>
                <a:cs typeface="华文新魏" charset="0"/>
              </a:rPr>
              <a:t>=X2;</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endParaRPr lang="zh-CN" sz="24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sz="4000" dirty="0">
                <a:latin typeface="隶书" charset="0"/>
                <a:ea typeface="隶书" charset="0"/>
                <a:cs typeface="隶书" charset="0"/>
              </a:rPr>
              <a:t> </a:t>
            </a:r>
            <a:r>
              <a:rPr lang="zh-CN" altLang="en-US" dirty="0">
                <a:latin typeface="Times New Roman" charset="0"/>
                <a:ea typeface="华文新魏" charset="0"/>
                <a:cs typeface="华文新魏" charset="0"/>
              </a:rPr>
              <a:t>（结果不唯一）</a:t>
            </a:r>
            <a:r>
              <a:rPr lang="zh-CN" altLang="zh-CN" dirty="0">
                <a:latin typeface="Times New Roman" charset="0"/>
                <a:ea typeface="华文新魏" charset="0"/>
                <a:cs typeface="华文新魏" charset="0"/>
              </a:rPr>
              <a:t>飞机票售票</a:t>
            </a:r>
            <a:r>
              <a:rPr lang="zh-CN" altLang="en-US" dirty="0">
                <a:latin typeface="Times New Roman" charset="0"/>
                <a:ea typeface="华文新魏" charset="0"/>
                <a:cs typeface="华文新魏" charset="0"/>
              </a:rPr>
              <a:t>问题</a:t>
            </a:r>
            <a:endParaRPr kumimoji="1" lang="zh-CN" altLang="en-US" dirty="0"/>
          </a:p>
        </p:txBody>
      </p:sp>
      <p:cxnSp>
        <p:nvCxnSpPr>
          <p:cNvPr id="4" name="直线连接符 3"/>
          <p:cNvCxnSpPr/>
          <p:nvPr/>
        </p:nvCxnSpPr>
        <p:spPr bwMode="auto">
          <a:xfrm>
            <a:off x="395536" y="3429000"/>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cxnSp>
        <p:nvCxnSpPr>
          <p:cNvPr id="5" name="直线连接符 4"/>
          <p:cNvCxnSpPr/>
          <p:nvPr/>
        </p:nvCxnSpPr>
        <p:spPr bwMode="auto">
          <a:xfrm>
            <a:off x="4499992" y="3429000"/>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a:t>
            </a:fld>
            <a:endParaRPr lang="en-US" altLang="zh-CN" dirty="0"/>
          </a:p>
        </p:txBody>
      </p:sp>
    </p:spTree>
    <p:extLst>
      <p:ext uri="{BB962C8B-B14F-4D97-AF65-F5344CB8AC3E}">
        <p14:creationId xmlns:p14="http://schemas.microsoft.com/office/powerpoint/2010/main" val="3126176618"/>
      </p:ext>
    </p:extLst>
  </p:cSld>
  <p:clrMapOvr>
    <a:masterClrMapping/>
  </p:clrMapOvr>
  <p:transition spd="slow">
    <p:wipe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856984" cy="4968552"/>
          </a:xfrm>
        </p:spPr>
        <p:txBody>
          <a:bodyPr/>
          <a:lstStyle/>
          <a:p>
            <a:r>
              <a:rPr lang="zh-CN" altLang="zh-CN" dirty="0">
                <a:solidFill>
                  <a:srgbClr val="404040"/>
                </a:solidFill>
                <a:latin typeface="华文新魏" charset="0"/>
                <a:ea typeface="华文新魏" charset="0"/>
                <a:cs typeface="华文新魏" charset="0"/>
              </a:rPr>
              <a:t>各类资源数量矩阵</a:t>
            </a:r>
            <a:r>
              <a:rPr lang="en-US" altLang="zh-CN" dirty="0">
                <a:solidFill>
                  <a:srgbClr val="800000"/>
                </a:solidFill>
                <a:latin typeface="华文新魏" charset="0"/>
                <a:ea typeface="华文新魏" charset="0"/>
                <a:cs typeface="华文新魏" charset="0"/>
              </a:rPr>
              <a:t>Request[</a:t>
            </a:r>
            <a:r>
              <a:rPr lang="en-US" altLang="zh-CN" dirty="0" err="1">
                <a:solidFill>
                  <a:srgbClr val="800000"/>
                </a:solidFill>
                <a:latin typeface="华文新魏" charset="0"/>
                <a:ea typeface="华文新魏" charset="0"/>
                <a:cs typeface="华文新魏" charset="0"/>
              </a:rPr>
              <a:t>i,j</a:t>
            </a:r>
            <a:r>
              <a:rPr lang="en-US" altLang="zh-CN" dirty="0">
                <a:solidFill>
                  <a:srgbClr val="800000"/>
                </a:solidFill>
                <a:latin typeface="华文新魏" charset="0"/>
                <a:ea typeface="华文新魏" charset="0"/>
                <a:cs typeface="华文新魏" charset="0"/>
              </a:rPr>
              <a:t>]</a:t>
            </a:r>
            <a:r>
              <a:rPr lang="zh-CN" altLang="zh-CN" dirty="0">
                <a:solidFill>
                  <a:srgbClr val="404040"/>
                </a:solidFill>
                <a:latin typeface="华文新魏" charset="0"/>
                <a:ea typeface="华文新魏" charset="0"/>
                <a:cs typeface="华文新魏" charset="0"/>
              </a:rPr>
              <a:t> ：</a:t>
            </a:r>
            <a:r>
              <a:rPr lang="zh-CN" altLang="en-US" dirty="0">
                <a:solidFill>
                  <a:srgbClr val="404040"/>
                </a:solidFill>
                <a:latin typeface="华文新魏" charset="0"/>
                <a:ea typeface="华文新魏" charset="0"/>
                <a:cs typeface="华文新魏" charset="0"/>
              </a:rPr>
              <a:t>每个进程</a:t>
            </a:r>
            <a:r>
              <a:rPr lang="zh-CN" altLang="zh-CN" dirty="0">
                <a:solidFill>
                  <a:srgbClr val="FF0000"/>
                </a:solidFill>
                <a:latin typeface="华文新魏" charset="0"/>
                <a:ea typeface="华文新魏" charset="0"/>
                <a:cs typeface="华文新魏" charset="0"/>
              </a:rPr>
              <a:t>当前申请</a:t>
            </a:r>
            <a:r>
              <a:rPr lang="zh-CN" altLang="zh-CN" dirty="0">
                <a:solidFill>
                  <a:srgbClr val="404040"/>
                </a:solidFill>
                <a:latin typeface="华文新魏" charset="0"/>
                <a:ea typeface="华文新魏" charset="0"/>
                <a:cs typeface="华文新魏" charset="0"/>
              </a:rPr>
              <a:t>各类资源数量</a:t>
            </a:r>
            <a:endParaRPr lang="en-US" altLang="zh-CN" dirty="0">
              <a:solidFill>
                <a:srgbClr val="404040"/>
              </a:solidFill>
              <a:latin typeface="华文新魏" charset="0"/>
              <a:ea typeface="华文新魏" charset="0"/>
              <a:cs typeface="华文新魏" charset="0"/>
            </a:endParaRPr>
          </a:p>
          <a:p>
            <a:pPr lvl="1"/>
            <a:r>
              <a:rPr lang="zh-CN" altLang="zh-CN" dirty="0"/>
              <a:t>若</a:t>
            </a:r>
            <a:r>
              <a:rPr lang="en-US" altLang="zh-CN" dirty="0">
                <a:solidFill>
                  <a:srgbClr val="800000"/>
                </a:solidFill>
              </a:rPr>
              <a:t>Request[</a:t>
            </a:r>
            <a:r>
              <a:rPr lang="en-US" altLang="zh-CN" dirty="0" err="1">
                <a:solidFill>
                  <a:srgbClr val="800000"/>
                </a:solidFill>
              </a:rPr>
              <a:t>i,j</a:t>
            </a:r>
            <a:r>
              <a:rPr lang="en-US" altLang="zh-CN" dirty="0">
                <a:solidFill>
                  <a:srgbClr val="800000"/>
                </a:solidFill>
              </a:rPr>
              <a:t>]=k</a:t>
            </a:r>
            <a:r>
              <a:rPr lang="zh-CN" altLang="zh-CN" dirty="0"/>
              <a:t>，表示进程</a:t>
            </a:r>
            <a:r>
              <a:rPr lang="en-US" altLang="zh-CN" dirty="0">
                <a:solidFill>
                  <a:srgbClr val="008000"/>
                </a:solidFill>
              </a:rPr>
              <a:t>Pi</a:t>
            </a:r>
            <a:r>
              <a:rPr lang="zh-CN" altLang="zh-CN" dirty="0"/>
              <a:t>当前申请</a:t>
            </a:r>
            <a:r>
              <a:rPr lang="en-US" altLang="zh-CN" dirty="0">
                <a:solidFill>
                  <a:srgbClr val="0000FF"/>
                </a:solidFill>
              </a:rPr>
              <a:t>Rj</a:t>
            </a:r>
            <a:r>
              <a:rPr lang="zh-CN" altLang="zh-CN" dirty="0"/>
              <a:t>类资源</a:t>
            </a:r>
            <a:r>
              <a:rPr lang="en-US" altLang="zh-CN" dirty="0">
                <a:solidFill>
                  <a:srgbClr val="0000FF"/>
                </a:solidFill>
              </a:rPr>
              <a:t>k</a:t>
            </a:r>
            <a:r>
              <a:rPr lang="zh-CN" altLang="en-US" dirty="0"/>
              <a:t>个</a:t>
            </a:r>
            <a:endParaRPr lang="en-US" altLang="zh-CN" dirty="0"/>
          </a:p>
          <a:p>
            <a:pPr lvl="1"/>
            <a:endParaRPr lang="en-US" altLang="zh-CN" dirty="0"/>
          </a:p>
          <a:p>
            <a:pPr lvl="1"/>
            <a:endParaRPr lang="en-US" altLang="zh-CN" dirty="0"/>
          </a:p>
          <a:p>
            <a:pPr lvl="1"/>
            <a:endParaRPr kumimoji="1" lang="zh-CN" altLang="en-US" dirty="0"/>
          </a:p>
        </p:txBody>
      </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150</a:t>
            </a:fld>
            <a:endParaRPr lang="en-US" altLang="zh-CN" dirty="0"/>
          </a:p>
        </p:txBody>
      </p:sp>
      <p:sp>
        <p:nvSpPr>
          <p:cNvPr id="2" name="标题 1"/>
          <p:cNvSpPr>
            <a:spLocks noGrp="1"/>
          </p:cNvSpPr>
          <p:nvPr>
            <p:ph type="title"/>
          </p:nvPr>
        </p:nvSpPr>
        <p:spPr/>
        <p:txBody>
          <a:bodyPr/>
          <a:lstStyle/>
          <a:p>
            <a:r>
              <a:rPr lang="en-US" altLang="zh-CN" sz="1600" dirty="0">
                <a:latin typeface="Times New Roman" charset="0"/>
                <a:ea typeface="宋体" charset="0"/>
                <a:cs typeface="Times New Roman" charset="0"/>
              </a:rPr>
              <a:t>  </a:t>
            </a:r>
            <a:r>
              <a:rPr lang="zh-CN" altLang="en-US" dirty="0">
                <a:latin typeface="华文新魏" charset="0"/>
                <a:ea typeface="华文新魏" charset="0"/>
                <a:cs typeface="华文新魏" charset="0"/>
              </a:rPr>
              <a:t>银行家算法的数据结构</a:t>
            </a:r>
            <a:endParaRPr kumimoji="1" lang="zh-CN" altLang="en-US" dirty="0"/>
          </a:p>
        </p:txBody>
      </p:sp>
    </p:spTree>
    <p:extLst>
      <p:ext uri="{BB962C8B-B14F-4D97-AF65-F5344CB8AC3E}">
        <p14:creationId xmlns:p14="http://schemas.microsoft.com/office/powerpoint/2010/main" val="3687765342"/>
      </p:ext>
    </p:extLst>
  </p:cSld>
  <p:clrMapOvr>
    <a:masterClrMapping/>
  </p:clrMapOvr>
  <p:transition spd="slow">
    <p:wipe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151</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银行家算法数据结构之间的关系</a:t>
            </a:r>
            <a:endParaRPr kumimoji="1" lang="zh-CN" altLang="en-US" dirty="0"/>
          </a:p>
        </p:txBody>
      </p:sp>
      <p:sp>
        <p:nvSpPr>
          <p:cNvPr id="3" name="内容占位符 2"/>
          <p:cNvSpPr>
            <a:spLocks noGrp="1"/>
          </p:cNvSpPr>
          <p:nvPr>
            <p:ph idx="1"/>
          </p:nvPr>
        </p:nvSpPr>
        <p:spPr/>
        <p:txBody>
          <a:bodyPr/>
          <a:lstStyle/>
          <a:p>
            <a:r>
              <a:rPr lang="en-US" altLang="zh-CN" dirty="0">
                <a:solidFill>
                  <a:srgbClr val="800000"/>
                </a:solidFill>
                <a:latin typeface="华文新魏" charset="0"/>
                <a:ea typeface="华文新魏" charset="0"/>
                <a:cs typeface="华文新魏" charset="0"/>
              </a:rPr>
              <a:t>R</a:t>
            </a:r>
            <a:r>
              <a:rPr lang="en-US" altLang="zh-CN" baseline="-30000" dirty="0">
                <a:solidFill>
                  <a:srgbClr val="80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a:t>
            </a:r>
            <a:r>
              <a:rPr lang="en-US" altLang="zh-CN" dirty="0" err="1">
                <a:solidFill>
                  <a:srgbClr val="800000"/>
                </a:solidFill>
                <a:latin typeface="华文新魏" charset="0"/>
                <a:ea typeface="华文新魏" charset="0"/>
                <a:cs typeface="华文新魏" charset="0"/>
              </a:rPr>
              <a:t>AV</a:t>
            </a:r>
            <a:r>
              <a:rPr lang="en-US" altLang="zh-CN" baseline="-30000" dirty="0" err="1">
                <a:solidFill>
                  <a:srgbClr val="80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+∑Allocation[</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a:t>
            </a:r>
            <a:r>
              <a:rPr lang="zh-CN" altLang="en-US" dirty="0">
                <a:solidFill>
                  <a:srgbClr val="800000"/>
                </a:solidFill>
                <a:latin typeface="华文新魏" charset="0"/>
                <a:ea typeface="华文新魏" charset="0"/>
                <a:cs typeface="华文新魏" charset="0"/>
              </a:rPr>
              <a:t>对</a:t>
            </a:r>
            <a:r>
              <a:rPr lang="en-US" altLang="zh-CN" dirty="0" err="1">
                <a:solidFill>
                  <a:srgbClr val="80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=1,..,m,k=1,..,n;</a:t>
            </a:r>
          </a:p>
          <a:p>
            <a:pPr lvl="1"/>
            <a:r>
              <a:rPr lang="en-US" altLang="zh-CN" dirty="0" err="1">
                <a:solidFill>
                  <a:srgbClr val="0000FF"/>
                </a:solidFill>
              </a:rPr>
              <a:t>Ri</a:t>
            </a:r>
            <a:r>
              <a:rPr lang="zh-CN" altLang="en-US" dirty="0"/>
              <a:t>表示</a:t>
            </a:r>
            <a:r>
              <a:rPr lang="zh-CN" altLang="zh-CN" dirty="0"/>
              <a:t>进程</a:t>
            </a:r>
            <a:r>
              <a:rPr lang="en-US" altLang="zh-CN" dirty="0">
                <a:solidFill>
                  <a:srgbClr val="008000"/>
                </a:solidFill>
              </a:rPr>
              <a:t>Pi</a:t>
            </a:r>
            <a:r>
              <a:rPr lang="zh-CN" altLang="en-US" dirty="0"/>
              <a:t>申请的所有各类</a:t>
            </a:r>
            <a:r>
              <a:rPr lang="zh-CN" altLang="zh-CN" dirty="0"/>
              <a:t>资源</a:t>
            </a:r>
            <a:r>
              <a:rPr lang="en-US" altLang="zh-CN" dirty="0">
                <a:solidFill>
                  <a:srgbClr val="0000FF"/>
                </a:solidFill>
              </a:rPr>
              <a:t>Resource[</a:t>
            </a:r>
            <a:r>
              <a:rPr lang="en-US" altLang="zh-CN" dirty="0" err="1">
                <a:solidFill>
                  <a:srgbClr val="0000FF"/>
                </a:solidFill>
              </a:rPr>
              <a:t>i</a:t>
            </a:r>
            <a:r>
              <a:rPr lang="en-US" altLang="zh-CN" dirty="0">
                <a:solidFill>
                  <a:srgbClr val="0000FF"/>
                </a:solidFill>
              </a:rPr>
              <a:t>,</a:t>
            </a:r>
            <a:r>
              <a:rPr lang="zh-CN" altLang="en-US" dirty="0">
                <a:solidFill>
                  <a:srgbClr val="0000FF"/>
                </a:solidFill>
              </a:rPr>
              <a:t> </a:t>
            </a:r>
            <a:r>
              <a:rPr lang="en-US" altLang="zh-CN" dirty="0">
                <a:solidFill>
                  <a:srgbClr val="0000FF"/>
                </a:solidFill>
              </a:rPr>
              <a:t>j]</a:t>
            </a:r>
            <a:endParaRPr lang="en-US" altLang="zh-CN" dirty="0">
              <a:solidFill>
                <a:srgbClr val="0000FF"/>
              </a:solidFill>
              <a:latin typeface="华文新魏" charset="0"/>
              <a:ea typeface="华文新魏" charset="0"/>
              <a:cs typeface="华文新魏" charset="0"/>
            </a:endParaRPr>
          </a:p>
          <a:p>
            <a:pPr lvl="1"/>
            <a:r>
              <a:rPr lang="en-US" altLang="zh-CN" dirty="0" err="1">
                <a:solidFill>
                  <a:srgbClr val="0000FF"/>
                </a:solidFill>
                <a:latin typeface="华文新魏" charset="0"/>
                <a:ea typeface="华文新魏" charset="0"/>
                <a:cs typeface="华文新魏" charset="0"/>
              </a:rPr>
              <a:t>AVi</a:t>
            </a:r>
            <a:r>
              <a:rPr lang="zh-CN" altLang="en-US" dirty="0">
                <a:latin typeface="华文新魏" charset="0"/>
                <a:ea typeface="华文新魏" charset="0"/>
                <a:cs typeface="华文新魏" charset="0"/>
              </a:rPr>
              <a:t>表示可用资源</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表示所有资源要么已被分配、要么尚可分配</a:t>
            </a:r>
            <a:endParaRPr lang="en-US" altLang="zh-CN" dirty="0">
              <a:latin typeface="华文新魏" charset="0"/>
              <a:ea typeface="华文新魏" charset="0"/>
              <a:cs typeface="华文新魏" charset="0"/>
            </a:endParaRPr>
          </a:p>
          <a:p>
            <a:r>
              <a:rPr lang="en-US" altLang="zh-CN" dirty="0">
                <a:solidFill>
                  <a:srgbClr val="800000"/>
                </a:solidFill>
                <a:latin typeface="华文新魏" charset="0"/>
                <a:ea typeface="华文新魏" charset="0"/>
                <a:cs typeface="华文新魏" charset="0"/>
              </a:rPr>
              <a:t>Claim[</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]≤R</a:t>
            </a:r>
            <a:r>
              <a:rPr lang="en-US" altLang="zh-CN" baseline="-30000" dirty="0">
                <a:solidFill>
                  <a:srgbClr val="800000"/>
                </a:solidFill>
                <a:latin typeface="华文新魏" charset="0"/>
                <a:ea typeface="华文新魏" charset="0"/>
                <a:cs typeface="华文新魏" charset="0"/>
              </a:rPr>
              <a:t>j  </a:t>
            </a:r>
            <a:r>
              <a:rPr lang="en-US" altLang="zh-CN" dirty="0">
                <a:solidFill>
                  <a:srgbClr val="800000"/>
                </a:solidFill>
                <a:latin typeface="华文新魏" charset="0"/>
                <a:ea typeface="华文新魏" charset="0"/>
                <a:cs typeface="华文新魏" charset="0"/>
              </a:rPr>
              <a:t>  </a:t>
            </a:r>
            <a:r>
              <a:rPr lang="zh-CN" altLang="en-US" dirty="0">
                <a:solidFill>
                  <a:srgbClr val="800000"/>
                </a:solidFill>
                <a:latin typeface="华文新魏" charset="0"/>
                <a:ea typeface="华文新魏" charset="0"/>
                <a:cs typeface="华文新魏" charset="0"/>
              </a:rPr>
              <a:t>对</a:t>
            </a:r>
            <a:r>
              <a:rPr lang="en-US" altLang="zh-CN" dirty="0" err="1">
                <a:solidFill>
                  <a:srgbClr val="800000"/>
                </a:solidFill>
                <a:latin typeface="华文新魏" charset="0"/>
                <a:ea typeface="华文新魏" charset="0"/>
                <a:cs typeface="华文新魏" charset="0"/>
              </a:rPr>
              <a:t>i</a:t>
            </a:r>
            <a:r>
              <a:rPr lang="en-US" altLang="zh-CN" dirty="0">
                <a:solidFill>
                  <a:srgbClr val="800000"/>
                </a:solidFill>
                <a:latin typeface="华文新魏" charset="0"/>
                <a:ea typeface="华文新魏" charset="0"/>
                <a:cs typeface="华文新魏" charset="0"/>
              </a:rPr>
              <a:t>=1,..,m,k=1,..,n</a:t>
            </a:r>
          </a:p>
          <a:p>
            <a:pPr lvl="1"/>
            <a:r>
              <a:rPr lang="zh-CN" altLang="en-US" dirty="0">
                <a:latin typeface="华文新魏" charset="0"/>
                <a:ea typeface="华文新魏" charset="0"/>
                <a:cs typeface="华文新魏" charset="0"/>
              </a:rPr>
              <a:t>表示进程</a:t>
            </a:r>
            <a:r>
              <a:rPr lang="zh-CN" altLang="en-US" dirty="0">
                <a:solidFill>
                  <a:srgbClr val="FF0000"/>
                </a:solidFill>
                <a:latin typeface="华文新魏" charset="0"/>
                <a:ea typeface="华文新魏" charset="0"/>
                <a:cs typeface="华文新魏" charset="0"/>
              </a:rPr>
              <a:t>申请资源数</a:t>
            </a:r>
            <a:r>
              <a:rPr lang="zh-CN" altLang="en-US" dirty="0">
                <a:latin typeface="华文新魏" charset="0"/>
                <a:ea typeface="华文新魏" charset="0"/>
                <a:cs typeface="华文新魏" charset="0"/>
              </a:rPr>
              <a:t>不能超过</a:t>
            </a:r>
            <a:r>
              <a:rPr lang="zh-CN" altLang="en-US" dirty="0">
                <a:solidFill>
                  <a:srgbClr val="FF0000"/>
                </a:solidFill>
                <a:latin typeface="华文新魏" charset="0"/>
                <a:ea typeface="华文新魏" charset="0"/>
                <a:cs typeface="华文新魏" charset="0"/>
              </a:rPr>
              <a:t>系统拥有</a:t>
            </a:r>
            <a:r>
              <a:rPr lang="zh-CN" altLang="en-US" dirty="0">
                <a:latin typeface="华文新魏" charset="0"/>
                <a:ea typeface="华文新魏" charset="0"/>
                <a:cs typeface="华文新魏" charset="0"/>
              </a:rPr>
              <a:t>的资源总数</a:t>
            </a:r>
            <a:endParaRPr lang="en-US" altLang="zh-CN" dirty="0">
              <a:latin typeface="华文新魏" charset="0"/>
              <a:ea typeface="华文新魏" charset="0"/>
              <a:cs typeface="华文新魏" charset="0"/>
            </a:endParaRPr>
          </a:p>
          <a:p>
            <a:r>
              <a:rPr lang="en-US" altLang="zh-CN" dirty="0">
                <a:solidFill>
                  <a:srgbClr val="800000"/>
                </a:solidFill>
                <a:latin typeface="华文新魏" charset="0"/>
                <a:ea typeface="华文新魏" charset="0"/>
                <a:cs typeface="华文新魏" charset="0"/>
              </a:rPr>
              <a:t>Allocation[</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 Claim[</a:t>
            </a:r>
            <a:r>
              <a:rPr lang="en-US" altLang="zh-CN" dirty="0" err="1">
                <a:solidFill>
                  <a:srgbClr val="800000"/>
                </a:solidFill>
                <a:latin typeface="华文新魏" charset="0"/>
                <a:ea typeface="华文新魏" charset="0"/>
                <a:cs typeface="华文新魏" charset="0"/>
              </a:rPr>
              <a:t>k,i</a:t>
            </a:r>
            <a:r>
              <a:rPr lang="en-US" altLang="zh-CN" dirty="0">
                <a:solidFill>
                  <a:srgbClr val="800000"/>
                </a:solidFill>
                <a:latin typeface="华文新魏" charset="0"/>
                <a:ea typeface="华文新魏" charset="0"/>
                <a:cs typeface="华文新魏" charset="0"/>
              </a:rPr>
              <a:t> ]</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对</a:t>
            </a:r>
            <a:r>
              <a:rPr lang="en-US" altLang="zh-CN" dirty="0" err="1">
                <a:latin typeface="华文新魏" charset="0"/>
                <a:ea typeface="华文新魏" charset="0"/>
                <a:cs typeface="华文新魏" charset="0"/>
              </a:rPr>
              <a:t>i</a:t>
            </a:r>
            <a:r>
              <a:rPr lang="en-US" altLang="zh-CN" dirty="0">
                <a:latin typeface="华文新魏" charset="0"/>
                <a:ea typeface="华文新魏" charset="0"/>
                <a:cs typeface="华文新魏" charset="0"/>
              </a:rPr>
              <a:t>=1,..,m,k=1,..,n</a:t>
            </a:r>
          </a:p>
          <a:p>
            <a:pPr lvl="1"/>
            <a:r>
              <a:rPr lang="zh-CN" altLang="en-US" dirty="0">
                <a:latin typeface="华文新魏" charset="0"/>
                <a:ea typeface="华文新魏" charset="0"/>
                <a:cs typeface="华文新魏" charset="0"/>
              </a:rPr>
              <a:t>表示进程</a:t>
            </a:r>
            <a:r>
              <a:rPr lang="zh-CN" altLang="en-US" dirty="0">
                <a:solidFill>
                  <a:srgbClr val="FF0000"/>
                </a:solidFill>
                <a:latin typeface="华文新魏" charset="0"/>
                <a:ea typeface="华文新魏" charset="0"/>
                <a:cs typeface="华文新魏" charset="0"/>
              </a:rPr>
              <a:t>申请任何类资源数</a:t>
            </a:r>
            <a:r>
              <a:rPr lang="zh-CN" altLang="en-US" dirty="0">
                <a:latin typeface="华文新魏" charset="0"/>
                <a:ea typeface="华文新魏" charset="0"/>
                <a:cs typeface="华文新魏" charset="0"/>
              </a:rPr>
              <a:t>不能超过</a:t>
            </a:r>
            <a:r>
              <a:rPr lang="zh-CN" altLang="en-US" dirty="0">
                <a:solidFill>
                  <a:srgbClr val="FF0000"/>
                </a:solidFill>
                <a:latin typeface="华文新魏" charset="0"/>
                <a:ea typeface="华文新魏" charset="0"/>
                <a:cs typeface="华文新魏" charset="0"/>
              </a:rPr>
              <a:t>声明的最大资源</a:t>
            </a:r>
            <a:r>
              <a:rPr lang="zh-CN" altLang="en-US" dirty="0">
                <a:latin typeface="华文新魏" charset="0"/>
                <a:ea typeface="华文新魏" charset="0"/>
                <a:cs typeface="华文新魏" charset="0"/>
              </a:rPr>
              <a:t>需求数</a:t>
            </a:r>
          </a:p>
          <a:p>
            <a:endParaRPr kumimoji="1" lang="zh-CN" altLang="en-US" dirty="0"/>
          </a:p>
        </p:txBody>
      </p:sp>
    </p:spTree>
    <p:extLst>
      <p:ext uri="{BB962C8B-B14F-4D97-AF65-F5344CB8AC3E}">
        <p14:creationId xmlns:p14="http://schemas.microsoft.com/office/powerpoint/2010/main" val="1078900183"/>
      </p:ext>
    </p:extLst>
  </p:cSld>
  <p:clrMapOvr>
    <a:masterClrMapping/>
  </p:clrMapOvr>
  <p:transition spd="slow">
    <p:wipe dir="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152</a:t>
            </a:fld>
            <a:endParaRPr lang="en-US" altLang="zh-CN" dirty="0"/>
          </a:p>
        </p:txBody>
      </p:sp>
      <p:sp>
        <p:nvSpPr>
          <p:cNvPr id="2" name="内容占位符 1"/>
          <p:cNvSpPr>
            <a:spLocks noGrp="1"/>
          </p:cNvSpPr>
          <p:nvPr>
            <p:ph idx="1"/>
          </p:nvPr>
        </p:nvSpPr>
        <p:spPr/>
        <p:txBody>
          <a:bodyPr/>
          <a:lstStyle/>
          <a:p>
            <a:r>
              <a:rPr lang="zh-CN" altLang="zh-CN" dirty="0">
                <a:solidFill>
                  <a:srgbClr val="0000FF"/>
                </a:solidFill>
              </a:rPr>
              <a:t>进程启动拒绝法 </a:t>
            </a:r>
            <a:endParaRPr lang="en-US" altLang="zh-CN" dirty="0">
              <a:solidFill>
                <a:srgbClr val="0000FF"/>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系统中若要启动一个新进程工作</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其对资源</a:t>
            </a:r>
            <a:r>
              <a:rPr lang="en-US" altLang="zh-CN" dirty="0" err="1">
                <a:solidFill>
                  <a:srgbClr val="0000FF"/>
                </a:solidFill>
                <a:latin typeface="华文新魏" charset="0"/>
                <a:ea typeface="华文新魏" charset="0"/>
                <a:cs typeface="华文新魏" charset="0"/>
              </a:rPr>
              <a:t>Ri</a:t>
            </a:r>
            <a:r>
              <a:rPr lang="zh-CN" altLang="en-US" dirty="0">
                <a:latin typeface="华文新魏" charset="0"/>
                <a:ea typeface="华文新魏" charset="0"/>
                <a:cs typeface="华文新魏" charset="0"/>
              </a:rPr>
              <a:t>的需求仅当满足下列不等式</a:t>
            </a:r>
            <a:endParaRPr lang="en-US" altLang="zh-CN" dirty="0">
              <a:latin typeface="华文新魏" charset="0"/>
              <a:ea typeface="华文新魏" charset="0"/>
              <a:cs typeface="华文新魏" charset="0"/>
            </a:endParaRPr>
          </a:p>
          <a:p>
            <a:pPr lvl="2"/>
            <a:r>
              <a:rPr lang="en-US" altLang="zh-CN" dirty="0">
                <a:solidFill>
                  <a:srgbClr val="CC0000"/>
                </a:solidFill>
                <a:latin typeface="华文新魏" charset="0"/>
                <a:ea typeface="华文新魏" charset="0"/>
                <a:cs typeface="华文新魏" charset="0"/>
              </a:rPr>
              <a:t>C[(n+1),</a:t>
            </a:r>
            <a:r>
              <a:rPr lang="en-US" altLang="zh-CN" dirty="0" err="1">
                <a:solidFill>
                  <a:srgbClr val="CC0000"/>
                </a:solidFill>
                <a:latin typeface="华文新魏" charset="0"/>
                <a:ea typeface="华文新魏" charset="0"/>
                <a:cs typeface="华文新魏" charset="0"/>
              </a:rPr>
              <a:t>i</a:t>
            </a:r>
            <a:r>
              <a:rPr lang="en-US" altLang="zh-CN" dirty="0">
                <a:solidFill>
                  <a:srgbClr val="CC0000"/>
                </a:solidFill>
                <a:latin typeface="华文新魏" charset="0"/>
                <a:ea typeface="华文新魏" charset="0"/>
                <a:cs typeface="华文新魏" charset="0"/>
              </a:rPr>
              <a:t>]+ ∑C[k,</a:t>
            </a:r>
            <a:r>
              <a:rPr lang="zh-Hans" altLang="en-US" dirty="0">
                <a:solidFill>
                  <a:srgbClr val="CC0000"/>
                </a:solidFill>
                <a:latin typeface="华文新魏" charset="0"/>
                <a:ea typeface="华文新魏" charset="0"/>
                <a:cs typeface="华文新魏" charset="0"/>
              </a:rPr>
              <a:t> </a:t>
            </a:r>
            <a:r>
              <a:rPr lang="en-US" altLang="zh-CN" dirty="0" err="1">
                <a:solidFill>
                  <a:srgbClr val="CC0000"/>
                </a:solidFill>
                <a:latin typeface="华文新魏" charset="0"/>
                <a:ea typeface="华文新魏" charset="0"/>
                <a:cs typeface="华文新魏" charset="0"/>
              </a:rPr>
              <a:t>i</a:t>
            </a:r>
            <a:r>
              <a:rPr lang="en-US" altLang="zh-CN" dirty="0">
                <a:solidFill>
                  <a:srgbClr val="CC0000"/>
                </a:solidFill>
                <a:latin typeface="华文新魏" charset="0"/>
                <a:ea typeface="华文新魏" charset="0"/>
                <a:cs typeface="华文新魏" charset="0"/>
              </a:rPr>
              <a:t>]</a:t>
            </a:r>
            <a:r>
              <a:rPr lang="en-US" altLang="zh-CN" dirty="0">
                <a:solidFill>
                  <a:srgbClr val="800000"/>
                </a:solidFill>
                <a:latin typeface="华文新魏" charset="0"/>
                <a:ea typeface="华文新魏" charset="0"/>
                <a:cs typeface="华文新魏" charset="0"/>
              </a:rPr>
              <a:t> ≤</a:t>
            </a:r>
            <a:r>
              <a:rPr lang="en-US" altLang="zh-CN" dirty="0">
                <a:solidFill>
                  <a:srgbClr val="CC0000"/>
                </a:solidFill>
                <a:latin typeface="华文新魏" charset="0"/>
                <a:ea typeface="华文新魏" charset="0"/>
                <a:cs typeface="华文新魏" charset="0"/>
              </a:rPr>
              <a:t>R</a:t>
            </a:r>
            <a:r>
              <a:rPr lang="en-US" altLang="zh-CN" baseline="-30000" dirty="0">
                <a:solidFill>
                  <a:srgbClr val="CC0000"/>
                </a:solidFill>
                <a:latin typeface="华文新魏" charset="0"/>
                <a:ea typeface="华文新魏" charset="0"/>
                <a:cs typeface="华文新魏" charset="0"/>
              </a:rPr>
              <a:t>i </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对</a:t>
            </a:r>
            <a:r>
              <a:rPr lang="en-US" altLang="zh-CN" dirty="0" err="1">
                <a:latin typeface="华文新魏" charset="0"/>
                <a:ea typeface="华文新魏" charset="0"/>
                <a:cs typeface="华文新魏" charset="0"/>
              </a:rPr>
              <a:t>i</a:t>
            </a:r>
            <a:r>
              <a:rPr lang="en-US" altLang="zh-CN" dirty="0">
                <a:latin typeface="华文新魏" charset="0"/>
                <a:ea typeface="华文新魏" charset="0"/>
                <a:cs typeface="华文新魏" charset="0"/>
              </a:rPr>
              <a:t>=1,..,m,</a:t>
            </a:r>
            <a:r>
              <a:rPr lang="zh-Hans"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k=1,..,n;</a:t>
            </a:r>
            <a:r>
              <a:rPr lang="en-US" altLang="zh-CN" dirty="0">
                <a:solidFill>
                  <a:srgbClr val="CC0000"/>
                </a:solidFill>
                <a:latin typeface="华文新魏" charset="0"/>
                <a:ea typeface="华文新魏" charset="0"/>
                <a:cs typeface="华文新魏" charset="0"/>
              </a:rPr>
              <a:t> </a:t>
            </a:r>
            <a:endParaRPr lang="en-US" altLang="zh-CN" dirty="0">
              <a:latin typeface="Times New Roman" charset="0"/>
              <a:ea typeface="宋体" charset="0"/>
            </a:endParaRPr>
          </a:p>
          <a:p>
            <a:pPr lvl="1"/>
            <a:r>
              <a:rPr lang="zh-CN" altLang="en-US" dirty="0">
                <a:latin typeface="华文新魏" charset="0"/>
                <a:ea typeface="华文新魏" charset="0"/>
                <a:cs typeface="华文新魏" charset="0"/>
              </a:rPr>
              <a:t>即应满足当前系统中所有进程对资源</a:t>
            </a:r>
            <a:r>
              <a:rPr lang="en-US" altLang="zh-CN" dirty="0" err="1">
                <a:solidFill>
                  <a:srgbClr val="0000FF"/>
                </a:solidFill>
                <a:latin typeface="华文新魏" charset="0"/>
                <a:ea typeface="华文新魏" charset="0"/>
                <a:cs typeface="华文新魏" charset="0"/>
              </a:rPr>
              <a:t>R</a:t>
            </a:r>
            <a:r>
              <a:rPr lang="en-US" altLang="zh-CN" baseline="-30000" dirty="0" err="1">
                <a:solidFill>
                  <a:srgbClr val="0000FF"/>
                </a:solidFill>
                <a:latin typeface="华文新魏" charset="0"/>
                <a:ea typeface="华文新魏" charset="0"/>
                <a:cs typeface="华文新魏" charset="0"/>
              </a:rPr>
              <a:t>i</a:t>
            </a:r>
            <a:r>
              <a:rPr lang="zh-CN" altLang="en-US" dirty="0">
                <a:latin typeface="华文新魏" charset="0"/>
                <a:ea typeface="华文新魏" charset="0"/>
                <a:cs typeface="华文新魏" charset="0"/>
              </a:rPr>
              <a:t>的最大资源需求数加上启动的新进程的最大资源需求数不超过系统拥有的最大数</a:t>
            </a:r>
            <a:endParaRPr lang="en-US" altLang="zh-CN" dirty="0">
              <a:latin typeface="华文新魏" charset="0"/>
              <a:ea typeface="华文新魏" charset="0"/>
              <a:cs typeface="华文新魏" charset="0"/>
            </a:endParaRPr>
          </a:p>
          <a:p>
            <a:pPr lvl="1"/>
            <a:r>
              <a:rPr lang="zh-CN" altLang="zh-CN" dirty="0"/>
              <a:t>这个算法考虑</a:t>
            </a:r>
            <a:r>
              <a:rPr lang="zh-CN" altLang="zh-CN" dirty="0">
                <a:solidFill>
                  <a:srgbClr val="0000FF"/>
                </a:solidFill>
              </a:rPr>
              <a:t>最坏的情况</a:t>
            </a:r>
            <a:r>
              <a:rPr lang="zh-CN" altLang="zh-CN" dirty="0"/>
              <a:t>，即</a:t>
            </a:r>
            <a:r>
              <a:rPr lang="zh-CN" altLang="zh-CN" dirty="0">
                <a:solidFill>
                  <a:srgbClr val="FF0000"/>
                </a:solidFill>
              </a:rPr>
              <a:t>所有进程同时要使用它们声明的资源最大需求数</a:t>
            </a:r>
            <a:r>
              <a:rPr lang="zh-CN" altLang="zh-CN" dirty="0"/>
              <a:t>，</a:t>
            </a:r>
            <a:r>
              <a:rPr lang="zh-CN" altLang="en-US" dirty="0"/>
              <a:t>因此</a:t>
            </a:r>
            <a:r>
              <a:rPr lang="zh-CN" altLang="zh-CN" dirty="0"/>
              <a:t>很难是最优的 </a:t>
            </a:r>
            <a:endParaRPr lang="zh-CN" altLang="en-US" dirty="0">
              <a:latin typeface="华文新魏" charset="0"/>
              <a:ea typeface="华文新魏" charset="0"/>
              <a:cs typeface="华文新魏" charset="0"/>
            </a:endParaRPr>
          </a:p>
          <a:p>
            <a:pPr eaLnBrk="1" hangingPunct="1">
              <a:buFontTx/>
              <a:buNone/>
            </a:pPr>
            <a:r>
              <a:rPr lang="zh-CN" altLang="en-US" dirty="0">
                <a:latin typeface="华文新魏" charset="0"/>
                <a:ea typeface="华文新魏" charset="0"/>
                <a:cs typeface="华文新魏" charset="0"/>
              </a:rPr>
              <a:t> </a:t>
            </a:r>
          </a:p>
          <a:p>
            <a:endParaRPr kumimoji="1" lang="zh-CN" altLang="en-US" dirty="0"/>
          </a:p>
        </p:txBody>
      </p:sp>
      <p:sp>
        <p:nvSpPr>
          <p:cNvPr id="3" name="标题 2"/>
          <p:cNvSpPr>
            <a:spLocks noGrp="1"/>
          </p:cNvSpPr>
          <p:nvPr>
            <p:ph type="title"/>
          </p:nvPr>
        </p:nvSpPr>
        <p:spPr/>
        <p:txBody>
          <a:bodyPr/>
          <a:lstStyle/>
          <a:p>
            <a:r>
              <a:rPr lang="zh-CN" altLang="en-US" dirty="0">
                <a:latin typeface="Times New Roman" charset="0"/>
                <a:ea typeface="华文新魏" charset="0"/>
                <a:cs typeface="华文新魏" charset="0"/>
              </a:rPr>
              <a:t>银行家算法的一种死锁避免策略</a:t>
            </a:r>
            <a:endParaRPr kumimoji="1" lang="zh-CN" altLang="en-US" dirty="0"/>
          </a:p>
        </p:txBody>
      </p:sp>
    </p:spTree>
    <p:extLst>
      <p:ext uri="{BB962C8B-B14F-4D97-AF65-F5344CB8AC3E}">
        <p14:creationId xmlns:p14="http://schemas.microsoft.com/office/powerpoint/2010/main" val="1182935094"/>
      </p:ext>
    </p:extLst>
  </p:cSld>
  <p:clrMapOvr>
    <a:masterClrMapping/>
  </p:clrMapOvr>
  <p:transition spd="slow">
    <p:wipe dir="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系统安全性定义</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在时刻</a:t>
            </a:r>
            <a:r>
              <a:rPr lang="en-US" altLang="zh-CN" dirty="0">
                <a:latin typeface="华文新魏"/>
                <a:cs typeface="华文新魏"/>
              </a:rPr>
              <a:t>T0</a:t>
            </a:r>
            <a:r>
              <a:rPr lang="zh-CN" altLang="en-US" dirty="0">
                <a:latin typeface="华文新魏"/>
                <a:cs typeface="华文新魏"/>
              </a:rPr>
              <a:t>系统是安全的</a:t>
            </a:r>
            <a:r>
              <a:rPr lang="en-US" altLang="zh-CN" dirty="0">
                <a:latin typeface="华文新魏"/>
                <a:cs typeface="华文新魏"/>
              </a:rPr>
              <a:t>,</a:t>
            </a:r>
            <a:r>
              <a:rPr lang="zh-CN" altLang="en-US" dirty="0">
                <a:latin typeface="华文新魏"/>
                <a:cs typeface="华文新魏"/>
              </a:rPr>
              <a:t>仅当存在一个进程</a:t>
            </a:r>
            <a:r>
              <a:rPr lang="zh-CN" altLang="en-US" dirty="0">
                <a:solidFill>
                  <a:srgbClr val="FF0000"/>
                </a:solidFill>
                <a:latin typeface="华文新魏"/>
                <a:cs typeface="华文新魏"/>
              </a:rPr>
              <a:t>序列</a:t>
            </a:r>
            <a:r>
              <a:rPr lang="en-US" altLang="zh-CN" dirty="0">
                <a:latin typeface="华文新魏"/>
                <a:cs typeface="华文新魏"/>
              </a:rPr>
              <a:t>P</a:t>
            </a:r>
            <a:r>
              <a:rPr lang="en-US" altLang="zh-CN" baseline="-30000" dirty="0">
                <a:latin typeface="华文新魏"/>
                <a:cs typeface="华文新魏"/>
              </a:rPr>
              <a:t>1,</a:t>
            </a:r>
            <a:r>
              <a:rPr lang="zh-CN" altLang="en-US" baseline="-30000" dirty="0">
                <a:latin typeface="华文新魏"/>
                <a:cs typeface="华文新魏"/>
              </a:rPr>
              <a:t> </a:t>
            </a:r>
            <a:r>
              <a:rPr lang="en-US" altLang="zh-CN" dirty="0">
                <a:latin typeface="华文新魏"/>
                <a:cs typeface="华文新魏"/>
              </a:rPr>
              <a:t>..,</a:t>
            </a:r>
            <a:r>
              <a:rPr lang="zh-CN" altLang="en-US" dirty="0">
                <a:latin typeface="华文新魏"/>
                <a:cs typeface="华文新魏"/>
              </a:rPr>
              <a:t> </a:t>
            </a:r>
            <a:r>
              <a:rPr lang="en-US" altLang="zh-CN" dirty="0" err="1">
                <a:latin typeface="华文新魏"/>
                <a:cs typeface="华文新魏"/>
              </a:rPr>
              <a:t>P</a:t>
            </a:r>
            <a:r>
              <a:rPr lang="en-US" altLang="zh-CN" baseline="-30000" dirty="0" err="1">
                <a:latin typeface="华文新魏"/>
                <a:cs typeface="华文新魏"/>
              </a:rPr>
              <a:t>n</a:t>
            </a:r>
            <a:r>
              <a:rPr lang="zh-CN" altLang="en-US" dirty="0">
                <a:latin typeface="华文新魏"/>
                <a:cs typeface="华文新魏"/>
              </a:rPr>
              <a:t>，对进程</a:t>
            </a:r>
            <a:r>
              <a:rPr lang="en-US" altLang="zh-CN" dirty="0" err="1">
                <a:solidFill>
                  <a:srgbClr val="FF0000"/>
                </a:solidFill>
                <a:latin typeface="华文新魏"/>
                <a:cs typeface="华文新魏"/>
              </a:rPr>
              <a:t>P</a:t>
            </a:r>
            <a:r>
              <a:rPr lang="en-US" altLang="zh-CN" baseline="-30000" dirty="0" err="1">
                <a:solidFill>
                  <a:srgbClr val="FF0000"/>
                </a:solidFill>
                <a:latin typeface="华文新魏"/>
                <a:cs typeface="华文新魏"/>
              </a:rPr>
              <a:t>k</a:t>
            </a:r>
            <a:r>
              <a:rPr lang="zh-CN" altLang="en-US" dirty="0">
                <a:latin typeface="华文新魏"/>
                <a:cs typeface="华文新魏"/>
              </a:rPr>
              <a:t>满足公式</a:t>
            </a:r>
            <a:endParaRPr lang="en-US" altLang="zh-CN" dirty="0">
              <a:latin typeface="华文新魏"/>
              <a:cs typeface="华文新魏"/>
            </a:endParaRPr>
          </a:p>
          <a:p>
            <a:pPr lvl="1"/>
            <a:r>
              <a:rPr lang="en-US" altLang="zh-CN" dirty="0">
                <a:solidFill>
                  <a:srgbClr val="800000"/>
                </a:solidFill>
              </a:rPr>
              <a:t>Need[</a:t>
            </a:r>
            <a:r>
              <a:rPr lang="en-US" altLang="zh-CN" dirty="0" err="1">
                <a:solidFill>
                  <a:srgbClr val="800000"/>
                </a:solidFill>
              </a:rPr>
              <a:t>k,i</a:t>
            </a:r>
            <a:r>
              <a:rPr lang="en-US" altLang="zh-CN" dirty="0">
                <a:solidFill>
                  <a:srgbClr val="800000"/>
                </a:solidFill>
              </a:rPr>
              <a:t>] ≤Available [</a:t>
            </a:r>
            <a:r>
              <a:rPr lang="en-US" altLang="zh-CN" dirty="0" err="1">
                <a:solidFill>
                  <a:srgbClr val="800000"/>
                </a:solidFill>
              </a:rPr>
              <a:t>i</a:t>
            </a:r>
            <a:r>
              <a:rPr lang="en-US" altLang="zh-CN" dirty="0">
                <a:solidFill>
                  <a:srgbClr val="800000"/>
                </a:solidFill>
              </a:rPr>
              <a:t>]+ ∑Allocation[</a:t>
            </a:r>
            <a:r>
              <a:rPr lang="en-US" altLang="zh-CN" dirty="0" err="1">
                <a:solidFill>
                  <a:srgbClr val="800000"/>
                </a:solidFill>
              </a:rPr>
              <a:t>j,i</a:t>
            </a:r>
            <a:r>
              <a:rPr lang="en-US" altLang="zh-CN" dirty="0">
                <a:solidFill>
                  <a:srgbClr val="800000"/>
                </a:solidFill>
              </a:rPr>
              <a:t>]</a:t>
            </a:r>
            <a:r>
              <a:rPr lang="zh-CN" altLang="en-US" dirty="0"/>
              <a:t>，</a:t>
            </a:r>
            <a:r>
              <a:rPr lang="en-US" altLang="zh-CN" dirty="0">
                <a:solidFill>
                  <a:srgbClr val="008000"/>
                </a:solidFill>
              </a:rPr>
              <a:t>k</a:t>
            </a:r>
            <a:r>
              <a:rPr lang="en-US" altLang="zh-CN" dirty="0">
                <a:solidFill>
                  <a:srgbClr val="0000FF"/>
                </a:solidFill>
              </a:rPr>
              <a:t>=1,</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n</a:t>
            </a:r>
            <a:r>
              <a:rPr lang="zh-CN" altLang="en-US" dirty="0"/>
              <a:t>，</a:t>
            </a:r>
            <a:r>
              <a:rPr lang="en-US" altLang="zh-CN" dirty="0" err="1">
                <a:solidFill>
                  <a:srgbClr val="0000FF"/>
                </a:solidFill>
              </a:rPr>
              <a:t>i</a:t>
            </a:r>
            <a:r>
              <a:rPr lang="en-US" altLang="zh-CN" dirty="0">
                <a:solidFill>
                  <a:srgbClr val="0000FF"/>
                </a:solidFill>
              </a:rPr>
              <a:t>=1,</a:t>
            </a:r>
            <a:r>
              <a:rPr lang="zh-CN" altLang="en-US" dirty="0">
                <a:solidFill>
                  <a:srgbClr val="0000FF"/>
                </a:solidFill>
              </a:rPr>
              <a:t> </a:t>
            </a:r>
            <a:r>
              <a:rPr lang="en-US" altLang="zh-CN" dirty="0">
                <a:solidFill>
                  <a:srgbClr val="0000FF"/>
                </a:solidFill>
              </a:rPr>
              <a:t>…,</a:t>
            </a:r>
            <a:r>
              <a:rPr lang="zh-CN" altLang="en-US" dirty="0">
                <a:solidFill>
                  <a:srgbClr val="0000FF"/>
                </a:solidFill>
              </a:rPr>
              <a:t> </a:t>
            </a:r>
            <a:r>
              <a:rPr lang="en-US" altLang="zh-CN" dirty="0">
                <a:solidFill>
                  <a:srgbClr val="0000FF"/>
                </a:solidFill>
              </a:rPr>
              <a:t>m</a:t>
            </a:r>
            <a:r>
              <a:rPr lang="en-US" altLang="zh-CN" dirty="0"/>
              <a:t> </a:t>
            </a:r>
          </a:p>
          <a:p>
            <a:pPr lvl="2"/>
            <a:r>
              <a:rPr lang="zh-CN" altLang="zh-CN" dirty="0">
                <a:latin typeface="华文新魏"/>
                <a:ea typeface="华文新魏"/>
                <a:cs typeface="华文新魏"/>
              </a:rPr>
              <a:t>公式左边表示进程</a:t>
            </a:r>
            <a:r>
              <a:rPr lang="en-US" altLang="zh-CN" dirty="0" err="1">
                <a:solidFill>
                  <a:srgbClr val="008000"/>
                </a:solidFill>
                <a:latin typeface="华文新魏"/>
                <a:ea typeface="华文新魏"/>
                <a:cs typeface="华文新魏"/>
              </a:rPr>
              <a:t>Pk</a:t>
            </a:r>
            <a:r>
              <a:rPr lang="zh-CN" altLang="zh-CN" dirty="0">
                <a:latin typeface="华文新魏"/>
                <a:ea typeface="华文新魏"/>
                <a:cs typeface="华文新魏"/>
              </a:rPr>
              <a:t>尚缺少的资源</a:t>
            </a:r>
            <a:endParaRPr lang="en-US" altLang="zh-CN" dirty="0">
              <a:latin typeface="华文新魏"/>
              <a:ea typeface="华文新魏"/>
              <a:cs typeface="华文新魏"/>
            </a:endParaRPr>
          </a:p>
          <a:p>
            <a:pPr lvl="2"/>
            <a:r>
              <a:rPr lang="en-US" altLang="zh-CN" dirty="0">
                <a:latin typeface="华文新魏"/>
                <a:ea typeface="华文新魏"/>
                <a:cs typeface="华文新魏"/>
              </a:rPr>
              <a:t>Available[</a:t>
            </a:r>
            <a:r>
              <a:rPr lang="en-US" altLang="zh-CN" dirty="0" err="1">
                <a:latin typeface="华文新魏"/>
                <a:ea typeface="华文新魏"/>
                <a:cs typeface="华文新魏"/>
              </a:rPr>
              <a:t>i</a:t>
            </a:r>
            <a:r>
              <a:rPr lang="en-US" altLang="zh-CN" dirty="0">
                <a:latin typeface="华文新魏"/>
                <a:ea typeface="华文新魏"/>
                <a:cs typeface="华文新魏"/>
              </a:rPr>
              <a:t>]</a:t>
            </a:r>
            <a:r>
              <a:rPr lang="zh-Hans" altLang="en-US" dirty="0">
                <a:latin typeface="华文新魏"/>
                <a:ea typeface="华文新魏"/>
                <a:cs typeface="华文新魏"/>
              </a:rPr>
              <a:t>（</a:t>
            </a:r>
            <a:r>
              <a:rPr lang="zh-CN" altLang="zh-CN" dirty="0">
                <a:latin typeface="华文新魏"/>
                <a:ea typeface="华文新魏"/>
                <a:cs typeface="华文新魏"/>
              </a:rPr>
              <a:t>即</a:t>
            </a:r>
            <a:r>
              <a:rPr lang="en-US" altLang="zh-CN" dirty="0">
                <a:latin typeface="华文新魏"/>
                <a:ea typeface="华文新魏"/>
                <a:cs typeface="华文新魏"/>
              </a:rPr>
              <a:t>Vi</a:t>
            </a:r>
            <a:r>
              <a:rPr lang="zh-Hans" altLang="en-US" dirty="0">
                <a:latin typeface="华文新魏"/>
                <a:ea typeface="华文新魏"/>
                <a:cs typeface="华文新魏"/>
              </a:rPr>
              <a:t>）</a:t>
            </a:r>
            <a:r>
              <a:rPr lang="zh-CN" altLang="zh-CN" dirty="0">
                <a:latin typeface="华文新魏"/>
                <a:ea typeface="华文新魏"/>
                <a:cs typeface="华文新魏"/>
              </a:rPr>
              <a:t>是</a:t>
            </a:r>
            <a:r>
              <a:rPr lang="en-US" altLang="zh-CN" dirty="0">
                <a:latin typeface="华文新魏"/>
                <a:ea typeface="华文新魏"/>
                <a:cs typeface="华文新魏"/>
              </a:rPr>
              <a:t>T0</a:t>
            </a:r>
            <a:r>
              <a:rPr lang="zh-CN" altLang="zh-CN" dirty="0">
                <a:latin typeface="华文新魏"/>
                <a:ea typeface="华文新魏"/>
                <a:cs typeface="华文新魏"/>
              </a:rPr>
              <a:t>时刻系统尚可用于分配且为</a:t>
            </a:r>
            <a:r>
              <a:rPr lang="en-US" altLang="zh-CN" dirty="0" err="1">
                <a:solidFill>
                  <a:srgbClr val="008000"/>
                </a:solidFill>
                <a:latin typeface="华文新魏"/>
                <a:ea typeface="华文新魏"/>
                <a:cs typeface="华文新魏"/>
              </a:rPr>
              <a:t>Pk</a:t>
            </a:r>
            <a:r>
              <a:rPr lang="zh-CN" altLang="zh-CN" dirty="0">
                <a:latin typeface="华文新魏"/>
                <a:ea typeface="华文新魏"/>
                <a:cs typeface="华文新魏"/>
              </a:rPr>
              <a:t>所想要的那类资源数</a:t>
            </a:r>
            <a:endParaRPr lang="en-US" altLang="zh-CN" dirty="0">
              <a:latin typeface="华文新魏"/>
              <a:ea typeface="华文新魏"/>
              <a:cs typeface="华文新魏"/>
            </a:endParaRPr>
          </a:p>
          <a:p>
            <a:pPr lvl="2"/>
            <a:r>
              <a:rPr lang="en-US" altLang="zh-CN" dirty="0">
                <a:latin typeface="华文新魏"/>
                <a:ea typeface="华文新魏"/>
                <a:cs typeface="华文新魏"/>
              </a:rPr>
              <a:t>∑Allocation[</a:t>
            </a:r>
            <a:r>
              <a:rPr lang="en-US" altLang="zh-CN" dirty="0" err="1">
                <a:latin typeface="华文新魏"/>
                <a:ea typeface="华文新魏"/>
                <a:cs typeface="华文新魏"/>
              </a:rPr>
              <a:t>j,i</a:t>
            </a:r>
            <a:r>
              <a:rPr lang="en-US" altLang="zh-CN" dirty="0">
                <a:latin typeface="华文新魏"/>
                <a:ea typeface="华文新魏"/>
                <a:cs typeface="华文新魏"/>
              </a:rPr>
              <a:t>]</a:t>
            </a:r>
            <a:r>
              <a:rPr lang="zh-CN" altLang="zh-CN" dirty="0">
                <a:latin typeface="华文新魏"/>
                <a:ea typeface="华文新魏"/>
                <a:cs typeface="华文新魏"/>
              </a:rPr>
              <a:t>表示排在进程</a:t>
            </a:r>
            <a:r>
              <a:rPr lang="en-US" altLang="zh-CN" dirty="0" err="1">
                <a:latin typeface="华文新魏"/>
                <a:ea typeface="华文新魏"/>
                <a:cs typeface="华文新魏"/>
              </a:rPr>
              <a:t>Pk</a:t>
            </a:r>
            <a:r>
              <a:rPr lang="zh-CN" altLang="zh-CN" dirty="0">
                <a:latin typeface="华文新魏"/>
                <a:ea typeface="华文新魏"/>
                <a:cs typeface="华文新魏"/>
              </a:rPr>
              <a:t>之前的所有进程所占用的</a:t>
            </a:r>
            <a:r>
              <a:rPr lang="en-US" altLang="zh-CN" dirty="0" err="1">
                <a:latin typeface="华文新魏"/>
                <a:ea typeface="华文新魏"/>
                <a:cs typeface="华文新魏"/>
              </a:rPr>
              <a:t>Pk</a:t>
            </a:r>
            <a:r>
              <a:rPr lang="zh-CN" altLang="zh-CN" dirty="0">
                <a:latin typeface="华文新魏"/>
                <a:ea typeface="华文新魏"/>
                <a:cs typeface="华文新魏"/>
              </a:rPr>
              <a:t>所需要的资源总数</a:t>
            </a:r>
            <a:endParaRPr lang="en-US" altLang="zh-CN" dirty="0">
              <a:latin typeface="华文新魏"/>
              <a:ea typeface="华文新魏"/>
              <a:cs typeface="华文新魏"/>
            </a:endParaRPr>
          </a:p>
          <a:p>
            <a:r>
              <a:rPr lang="zh-CN" altLang="en-US" dirty="0">
                <a:latin typeface="华文新魏"/>
                <a:cs typeface="华文新魏"/>
              </a:rPr>
              <a:t>安全性定义分析</a:t>
            </a:r>
            <a:endParaRPr lang="en-US" altLang="zh-CN" dirty="0">
              <a:latin typeface="华文新魏"/>
              <a:cs typeface="华文新魏"/>
            </a:endParaRPr>
          </a:p>
          <a:p>
            <a:pPr lvl="1"/>
            <a:r>
              <a:rPr lang="zh-CN" altLang="zh-CN" dirty="0"/>
              <a:t>进程</a:t>
            </a:r>
            <a:r>
              <a:rPr lang="en-US" altLang="zh-CN" dirty="0" err="1"/>
              <a:t>Pk</a:t>
            </a:r>
            <a:r>
              <a:rPr lang="zh-CN" altLang="zh-CN" dirty="0"/>
              <a:t>所需资源若不能立即被满足，</a:t>
            </a:r>
            <a:r>
              <a:rPr lang="zh-CN" altLang="en-US" dirty="0"/>
              <a:t>但</a:t>
            </a:r>
            <a:r>
              <a:rPr lang="zh-CN" altLang="zh-CN" dirty="0"/>
              <a:t>在</a:t>
            </a:r>
            <a:r>
              <a:rPr lang="zh-CN" altLang="zh-CN" dirty="0">
                <a:solidFill>
                  <a:srgbClr val="FF0000"/>
                </a:solidFill>
              </a:rPr>
              <a:t>所有</a:t>
            </a:r>
            <a:r>
              <a:rPr lang="en-US" altLang="zh-CN" dirty="0" err="1">
                <a:solidFill>
                  <a:srgbClr val="FF0000"/>
                </a:solidFill>
              </a:rPr>
              <a:t>Pj</a:t>
            </a:r>
            <a:r>
              <a:rPr lang="zh-CN" altLang="zh-CN" dirty="0"/>
              <a:t>（</a:t>
            </a:r>
            <a:r>
              <a:rPr lang="en-US" altLang="zh-CN" dirty="0"/>
              <a:t>j</a:t>
            </a:r>
            <a:r>
              <a:rPr lang="zh-CN" altLang="zh-CN" dirty="0"/>
              <a:t>＝</a:t>
            </a:r>
            <a:r>
              <a:rPr lang="en-US" altLang="zh-CN" dirty="0"/>
              <a:t>1</a:t>
            </a:r>
            <a:r>
              <a:rPr lang="zh-CN" altLang="zh-CN" dirty="0"/>
              <a:t>，</a:t>
            </a:r>
            <a:r>
              <a:rPr lang="en-US" altLang="zh-CN" dirty="0"/>
              <a:t>2</a:t>
            </a:r>
            <a:r>
              <a:rPr lang="zh-CN" altLang="zh-CN" dirty="0"/>
              <a:t>，</a:t>
            </a:r>
            <a:r>
              <a:rPr lang="en-US" altLang="zh-CN" dirty="0"/>
              <a:t>…</a:t>
            </a:r>
            <a:r>
              <a:rPr lang="zh-CN" altLang="zh-CN" dirty="0"/>
              <a:t>，</a:t>
            </a:r>
            <a:r>
              <a:rPr lang="en-US" altLang="zh-CN" dirty="0"/>
              <a:t>k</a:t>
            </a:r>
            <a:r>
              <a:rPr lang="zh-CN" altLang="zh-CN" dirty="0"/>
              <a:t>－１）</a:t>
            </a:r>
            <a:r>
              <a:rPr lang="zh-CN" altLang="zh-CN" dirty="0">
                <a:solidFill>
                  <a:srgbClr val="FF0000"/>
                </a:solidFill>
              </a:rPr>
              <a:t>运行完成后可以满足</a:t>
            </a:r>
            <a:endParaRPr lang="en-US" altLang="zh-CN" dirty="0">
              <a:solidFill>
                <a:srgbClr val="FF0000"/>
              </a:solidFill>
            </a:endParaRPr>
          </a:p>
          <a:p>
            <a:pPr lvl="1"/>
            <a:r>
              <a:rPr lang="zh-CN" altLang="zh-CN" dirty="0"/>
              <a:t>当</a:t>
            </a:r>
            <a:r>
              <a:rPr lang="en-US" altLang="zh-CN" dirty="0" err="1"/>
              <a:t>Pk</a:t>
            </a:r>
            <a:r>
              <a:rPr lang="zh-CN" altLang="zh-CN" dirty="0"/>
              <a:t>释放全部资源后，</a:t>
            </a:r>
            <a:r>
              <a:rPr lang="en-US" altLang="zh-CN" dirty="0" err="1"/>
              <a:t>Pk</a:t>
            </a:r>
            <a:r>
              <a:rPr lang="zh-CN" altLang="zh-CN" dirty="0"/>
              <a:t>＋１也能获得资源以完成任务</a:t>
            </a:r>
            <a:endParaRPr kumimoji="1" lang="zh-CN" altLang="en-US" dirty="0"/>
          </a:p>
        </p:txBody>
      </p:sp>
    </p:spTree>
    <p:extLst>
      <p:ext uri="{BB962C8B-B14F-4D97-AF65-F5344CB8AC3E}">
        <p14:creationId xmlns:p14="http://schemas.microsoft.com/office/powerpoint/2010/main" val="2530328066"/>
      </p:ext>
    </p:extLst>
  </p:cSld>
  <p:clrMapOvr>
    <a:masterClrMapping/>
  </p:clrMapOvr>
  <p:transition spd="slow">
    <p:wipe dir="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银行家算法基本思想</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系统中的所有进程进入进程集合</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在</a:t>
            </a:r>
            <a:r>
              <a:rPr lang="zh-CN" altLang="en-US" dirty="0">
                <a:solidFill>
                  <a:srgbClr val="FF0000"/>
                </a:solidFill>
                <a:latin typeface="华文新魏" charset="0"/>
                <a:ea typeface="华文新魏" charset="0"/>
                <a:cs typeface="华文新魏" charset="0"/>
              </a:rPr>
              <a:t>安全状态下</a:t>
            </a:r>
            <a:r>
              <a:rPr lang="zh-CN" altLang="en-US" dirty="0">
                <a:latin typeface="华文新魏" charset="0"/>
                <a:ea typeface="华文新魏" charset="0"/>
                <a:cs typeface="华文新魏" charset="0"/>
              </a:rPr>
              <a:t>系统收到进程的资源请求后</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先把</a:t>
            </a:r>
            <a:r>
              <a:rPr lang="zh-CN" altLang="en-US" dirty="0">
                <a:solidFill>
                  <a:srgbClr val="FF0000"/>
                </a:solidFill>
                <a:latin typeface="华文新魏" charset="0"/>
                <a:ea typeface="华文新魏" charset="0"/>
                <a:cs typeface="华文新魏" charset="0"/>
              </a:rPr>
              <a:t>资源试探性分配</a:t>
            </a:r>
            <a:r>
              <a:rPr lang="zh-CN" altLang="en-US" dirty="0">
                <a:latin typeface="华文新魏" charset="0"/>
                <a:ea typeface="华文新魏" charset="0"/>
                <a:cs typeface="华文新魏" charset="0"/>
              </a:rPr>
              <a:t>给它</a:t>
            </a:r>
          </a:p>
          <a:p>
            <a:pPr lvl="1" eaLnBrk="1" hangingPunct="1"/>
            <a:r>
              <a:rPr lang="zh-CN" altLang="en-US" dirty="0">
                <a:latin typeface="华文新魏" charset="0"/>
                <a:ea typeface="华文新魏" charset="0"/>
                <a:cs typeface="华文新魏" charset="0"/>
              </a:rPr>
              <a:t>系统用</a:t>
            </a:r>
            <a:r>
              <a:rPr lang="zh-CN" altLang="en-US" dirty="0">
                <a:solidFill>
                  <a:srgbClr val="0000FF"/>
                </a:solidFill>
                <a:latin typeface="华文新魏" charset="0"/>
                <a:ea typeface="华文新魏" charset="0"/>
                <a:cs typeface="华文新魏" charset="0"/>
              </a:rPr>
              <a:t>剩下的</a:t>
            </a:r>
            <a:r>
              <a:rPr lang="zh-CN" altLang="en-US" dirty="0">
                <a:solidFill>
                  <a:srgbClr val="FF0000"/>
                </a:solidFill>
                <a:latin typeface="华文新魏" charset="0"/>
                <a:ea typeface="华文新魏" charset="0"/>
                <a:cs typeface="华文新魏" charset="0"/>
              </a:rPr>
              <a:t>可用资源</a:t>
            </a:r>
            <a:r>
              <a:rPr lang="zh-CN" altLang="en-US" dirty="0">
                <a:latin typeface="华文新魏" charset="0"/>
                <a:ea typeface="华文新魏" charset="0"/>
                <a:cs typeface="华文新魏" charset="0"/>
              </a:rPr>
              <a:t>和进程集合中其他进程</a:t>
            </a:r>
            <a:r>
              <a:rPr lang="zh-CN" altLang="en-US" dirty="0">
                <a:solidFill>
                  <a:srgbClr val="FF0000"/>
                </a:solidFill>
                <a:latin typeface="华文新魏" charset="0"/>
                <a:ea typeface="华文新魏" charset="0"/>
                <a:cs typeface="华文新魏" charset="0"/>
              </a:rPr>
              <a:t>还要的资源数作比较</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在进程集合中找到</a:t>
            </a:r>
            <a:r>
              <a:rPr lang="zh-CN" altLang="en-US" dirty="0">
                <a:solidFill>
                  <a:srgbClr val="FF0000"/>
                </a:solidFill>
                <a:latin typeface="华文新魏" charset="0"/>
                <a:ea typeface="华文新魏" charset="0"/>
                <a:cs typeface="华文新魏" charset="0"/>
              </a:rPr>
              <a:t>剩余资源能满足</a:t>
            </a:r>
            <a:r>
              <a:rPr lang="zh-CN" altLang="en-US" dirty="0">
                <a:solidFill>
                  <a:srgbClr val="0000FF"/>
                </a:solidFill>
                <a:latin typeface="华文新魏" charset="0"/>
                <a:ea typeface="华文新魏" charset="0"/>
                <a:cs typeface="华文新魏" charset="0"/>
              </a:rPr>
              <a:t>最大需求量</a:t>
            </a:r>
            <a:r>
              <a:rPr lang="zh-CN" altLang="en-US" dirty="0">
                <a:solidFill>
                  <a:srgbClr val="292929"/>
                </a:solidFill>
                <a:latin typeface="华文新魏" charset="0"/>
                <a:ea typeface="华文新魏" charset="0"/>
                <a:cs typeface="华文新魏" charset="0"/>
              </a:rPr>
              <a:t>的进程</a:t>
            </a:r>
            <a:r>
              <a:rPr lang="zh-CN" altLang="en-US" dirty="0">
                <a:latin typeface="华文新魏" charset="0"/>
                <a:ea typeface="华文新魏" charset="0"/>
                <a:cs typeface="华文新魏" charset="0"/>
              </a:rPr>
              <a:t>，从而保证这个进程运行完毕并归还全部资源</a:t>
            </a:r>
          </a:p>
          <a:p>
            <a:pPr lvl="2" eaLnBrk="1" hangingPunct="1"/>
            <a:r>
              <a:rPr lang="zh-CN" altLang="en-US" dirty="0">
                <a:latin typeface="华文新魏" charset="0"/>
                <a:ea typeface="华文新魏" charset="0"/>
                <a:cs typeface="华文新魏" charset="0"/>
              </a:rPr>
              <a:t>把这个进程从集合中去掉</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系统的</a:t>
            </a:r>
            <a:r>
              <a:rPr lang="zh-CN" altLang="en-US" dirty="0">
                <a:solidFill>
                  <a:srgbClr val="FF0000"/>
                </a:solidFill>
                <a:latin typeface="华文新魏" charset="0"/>
                <a:ea typeface="华文新魏" charset="0"/>
                <a:cs typeface="华文新魏" charset="0"/>
              </a:rPr>
              <a:t>剩余资源将更多</a:t>
            </a:r>
            <a:r>
              <a:rPr lang="zh-CN" altLang="en-US" dirty="0">
                <a:latin typeface="华文新魏" charset="0"/>
                <a:ea typeface="华文新魏" charset="0"/>
                <a:cs typeface="华文新魏" charset="0"/>
              </a:rPr>
              <a:t>，反复执行上述步骤</a:t>
            </a:r>
          </a:p>
          <a:p>
            <a:pPr lvl="1" eaLnBrk="1" hangingPunct="1"/>
            <a:r>
              <a:rPr lang="zh-CN" altLang="en-US" dirty="0">
                <a:latin typeface="华文新魏" charset="0"/>
                <a:ea typeface="华文新魏" charset="0"/>
                <a:cs typeface="华文新魏" charset="0"/>
              </a:rPr>
              <a:t>最后</a:t>
            </a:r>
            <a:r>
              <a:rPr lang="zh-CN" altLang="en-US" dirty="0">
                <a:solidFill>
                  <a:srgbClr val="FF0000"/>
                </a:solidFill>
                <a:latin typeface="华文新魏" charset="0"/>
                <a:ea typeface="华文新魏" charset="0"/>
                <a:cs typeface="华文新魏" charset="0"/>
              </a:rPr>
              <a:t>检查进程集合</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若为空，表明本次申请可行</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系统处于安全状态</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可实施本次分配</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否则</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有进程执行不完，系统处于不安全状态</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本次资源分配暂不实施</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让申请进程等待</a:t>
            </a:r>
          </a:p>
          <a:p>
            <a:endParaRPr kumimoji="1" lang="zh-CN" altLang="en-US" dirty="0"/>
          </a:p>
        </p:txBody>
      </p:sp>
    </p:spTree>
    <p:extLst>
      <p:ext uri="{BB962C8B-B14F-4D97-AF65-F5344CB8AC3E}">
        <p14:creationId xmlns:p14="http://schemas.microsoft.com/office/powerpoint/2010/main" val="43395831"/>
      </p:ext>
    </p:extLst>
  </p:cSld>
  <p:clrMapOvr>
    <a:masterClrMapping/>
  </p:clrMapOvr>
  <p:transition spd="slow">
    <p:wipe dir="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155</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银行家算法资源分配步骤</a:t>
            </a:r>
            <a:endParaRPr kumimoji="1" lang="zh-CN" altLang="en-US" dirty="0"/>
          </a:p>
        </p:txBody>
      </p:sp>
      <p:sp>
        <p:nvSpPr>
          <p:cNvPr id="3" name="内容占位符 2"/>
          <p:cNvSpPr>
            <a:spLocks noGrp="1"/>
          </p:cNvSpPr>
          <p:nvPr>
            <p:ph idx="1"/>
          </p:nvPr>
        </p:nvSpPr>
        <p:spPr/>
        <p:txBody>
          <a:bodyPr/>
          <a:lstStyle/>
          <a:p>
            <a:r>
              <a:rPr kumimoji="1" lang="en-US" altLang="zh-CN" sz="2400" dirty="0">
                <a:latin typeface="华文新魏"/>
                <a:cs typeface="华文新魏"/>
              </a:rPr>
              <a:t>S1:</a:t>
            </a:r>
            <a:r>
              <a:rPr kumimoji="1" lang="zh-CN" altLang="en-US" sz="2400" dirty="0">
                <a:latin typeface="华文新魏"/>
                <a:cs typeface="华文新魏"/>
              </a:rPr>
              <a:t> </a:t>
            </a:r>
            <a:r>
              <a:rPr kumimoji="1" lang="zh-CN" altLang="zh-CN" sz="2400" dirty="0">
                <a:latin typeface="华文新魏"/>
                <a:cs typeface="华文新魏"/>
              </a:rPr>
              <a:t>如果 </a:t>
            </a:r>
            <a:r>
              <a:rPr kumimoji="1" lang="en-US" altLang="zh-CN" sz="2400" dirty="0">
                <a:solidFill>
                  <a:srgbClr val="800000"/>
                </a:solidFill>
                <a:latin typeface="华文新魏"/>
                <a:cs typeface="华文新魏"/>
              </a:rPr>
              <a:t>Request</a:t>
            </a:r>
            <a:r>
              <a:rPr kumimoji="1" lang="zh-CN" altLang="zh-CN" sz="2400" dirty="0">
                <a:solidFill>
                  <a:srgbClr val="800000"/>
                </a:solidFill>
                <a:latin typeface="华文新魏"/>
                <a:cs typeface="华文新魏"/>
              </a:rPr>
              <a:t>［</a:t>
            </a:r>
            <a:r>
              <a:rPr kumimoji="1" lang="en-US" altLang="zh-CN" sz="2400" dirty="0" err="1">
                <a:solidFill>
                  <a:srgbClr val="800000"/>
                </a:solidFill>
                <a:latin typeface="华文新魏"/>
                <a:cs typeface="华文新魏"/>
              </a:rPr>
              <a:t>i</a:t>
            </a:r>
            <a:r>
              <a:rPr kumimoji="1" lang="en-US" altLang="zh-CN" sz="2400" dirty="0">
                <a:solidFill>
                  <a:srgbClr val="800000"/>
                </a:solidFill>
                <a:latin typeface="华文新魏"/>
                <a:cs typeface="华文新魏"/>
              </a:rPr>
              <a:t>, *</a:t>
            </a:r>
            <a:r>
              <a:rPr kumimoji="1" lang="zh-CN" altLang="zh-CN" sz="2400" dirty="0">
                <a:solidFill>
                  <a:srgbClr val="800000"/>
                </a:solidFill>
                <a:latin typeface="华文新魏"/>
                <a:cs typeface="华文新魏"/>
              </a:rPr>
              <a:t>］≦</a:t>
            </a:r>
            <a:r>
              <a:rPr kumimoji="1" lang="en-US" altLang="zh-CN" sz="2400" dirty="0">
                <a:solidFill>
                  <a:srgbClr val="800000"/>
                </a:solidFill>
                <a:latin typeface="华文新魏"/>
                <a:cs typeface="华文新魏"/>
              </a:rPr>
              <a:t>Need[</a:t>
            </a:r>
            <a:r>
              <a:rPr kumimoji="1" lang="en-US" altLang="zh-CN" sz="2400" dirty="0" err="1">
                <a:solidFill>
                  <a:srgbClr val="800000"/>
                </a:solidFill>
                <a:latin typeface="华文新魏"/>
                <a:cs typeface="华文新魏"/>
              </a:rPr>
              <a:t>i</a:t>
            </a:r>
            <a:r>
              <a:rPr kumimoji="1" lang="en-US" altLang="zh-CN" sz="2400" dirty="0">
                <a:solidFill>
                  <a:srgbClr val="800000"/>
                </a:solidFill>
                <a:latin typeface="华文新魏"/>
                <a:cs typeface="华文新魏"/>
              </a:rPr>
              <a:t>,*]</a:t>
            </a:r>
            <a:r>
              <a:rPr kumimoji="1" lang="zh-CN" altLang="zh-CN" sz="2400" dirty="0">
                <a:latin typeface="华文新魏"/>
                <a:cs typeface="华文新魏"/>
              </a:rPr>
              <a:t>，转步骤</a:t>
            </a:r>
            <a:r>
              <a:rPr kumimoji="1" lang="en-US" altLang="zh-CN" sz="2400" dirty="0">
                <a:solidFill>
                  <a:srgbClr val="FF0000"/>
                </a:solidFill>
                <a:latin typeface="华文新魏"/>
                <a:cs typeface="华文新魏"/>
              </a:rPr>
              <a:t>S2</a:t>
            </a:r>
            <a:r>
              <a:rPr kumimoji="1" lang="zh-CN" altLang="zh-CN" sz="2400" dirty="0">
                <a:latin typeface="华文新魏"/>
                <a:cs typeface="华文新魏"/>
              </a:rPr>
              <a:t>；否则，进程</a:t>
            </a:r>
            <a:r>
              <a:rPr kumimoji="1" lang="zh-CN" altLang="zh-CN" sz="2400" dirty="0">
                <a:solidFill>
                  <a:srgbClr val="0000FF"/>
                </a:solidFill>
                <a:latin typeface="华文新魏"/>
                <a:cs typeface="华文新魏"/>
              </a:rPr>
              <a:t>申请量超过最大需求量</a:t>
            </a:r>
            <a:r>
              <a:rPr kumimoji="1" lang="zh-CN" altLang="zh-CN" sz="2400" dirty="0">
                <a:latin typeface="华文新魏"/>
                <a:cs typeface="华文新魏"/>
              </a:rPr>
              <a:t>，出错处理</a:t>
            </a:r>
          </a:p>
          <a:p>
            <a:r>
              <a:rPr kumimoji="1" lang="en-US" altLang="zh-CN" sz="2400" dirty="0">
                <a:latin typeface="华文新魏"/>
                <a:cs typeface="华文新魏"/>
              </a:rPr>
              <a:t>S2:</a:t>
            </a:r>
            <a:r>
              <a:rPr kumimoji="1" lang="zh-CN" altLang="en-US" sz="2400" dirty="0">
                <a:latin typeface="华文新魏"/>
                <a:cs typeface="华文新魏"/>
              </a:rPr>
              <a:t> </a:t>
            </a:r>
            <a:r>
              <a:rPr kumimoji="1" lang="zh-CN" altLang="zh-CN" sz="2400" dirty="0">
                <a:latin typeface="华文新魏"/>
                <a:cs typeface="华文新魏"/>
              </a:rPr>
              <a:t>如果 </a:t>
            </a:r>
            <a:r>
              <a:rPr kumimoji="1" lang="en-US" altLang="zh-CN" sz="2400" dirty="0">
                <a:solidFill>
                  <a:srgbClr val="800000"/>
                </a:solidFill>
                <a:latin typeface="华文新魏"/>
                <a:cs typeface="华文新魏"/>
              </a:rPr>
              <a:t>Request</a:t>
            </a:r>
            <a:r>
              <a:rPr kumimoji="1" lang="zh-CN" altLang="zh-CN" sz="2400" dirty="0">
                <a:solidFill>
                  <a:srgbClr val="800000"/>
                </a:solidFill>
                <a:latin typeface="华文新魏"/>
                <a:cs typeface="华文新魏"/>
              </a:rPr>
              <a:t>［</a:t>
            </a:r>
            <a:r>
              <a:rPr kumimoji="1" lang="en-US" altLang="zh-CN" sz="2400" dirty="0" err="1">
                <a:solidFill>
                  <a:srgbClr val="800000"/>
                </a:solidFill>
                <a:latin typeface="华文新魏"/>
                <a:cs typeface="华文新魏"/>
              </a:rPr>
              <a:t>i</a:t>
            </a:r>
            <a:r>
              <a:rPr kumimoji="1" lang="en-US" altLang="zh-CN" sz="2400" dirty="0">
                <a:solidFill>
                  <a:srgbClr val="800000"/>
                </a:solidFill>
                <a:latin typeface="华文新魏"/>
                <a:cs typeface="华文新魏"/>
              </a:rPr>
              <a:t>, *</a:t>
            </a:r>
            <a:r>
              <a:rPr kumimoji="1" lang="zh-CN" altLang="zh-CN" sz="2400" dirty="0">
                <a:solidFill>
                  <a:srgbClr val="800000"/>
                </a:solidFill>
                <a:latin typeface="华文新魏"/>
                <a:cs typeface="华文新魏"/>
              </a:rPr>
              <a:t>］≦</a:t>
            </a:r>
            <a:r>
              <a:rPr kumimoji="1" lang="en-US" altLang="zh-CN" sz="2400" dirty="0">
                <a:solidFill>
                  <a:srgbClr val="800000"/>
                </a:solidFill>
                <a:latin typeface="华文新魏"/>
                <a:cs typeface="华文新魏"/>
              </a:rPr>
              <a:t>Available [*]</a:t>
            </a:r>
            <a:r>
              <a:rPr kumimoji="1" lang="zh-CN" altLang="zh-CN" sz="2400" dirty="0">
                <a:latin typeface="华文新魏"/>
                <a:cs typeface="华文新魏"/>
              </a:rPr>
              <a:t>，转步骤</a:t>
            </a:r>
            <a:r>
              <a:rPr kumimoji="1" lang="en-US" altLang="zh-CN" sz="2400" dirty="0">
                <a:solidFill>
                  <a:srgbClr val="FF0000"/>
                </a:solidFill>
                <a:latin typeface="华文新魏"/>
                <a:cs typeface="华文新魏"/>
              </a:rPr>
              <a:t>S3</a:t>
            </a:r>
            <a:r>
              <a:rPr kumimoji="1" lang="zh-CN" altLang="zh-CN" sz="2400" dirty="0">
                <a:latin typeface="华文新魏"/>
                <a:cs typeface="华文新魏"/>
              </a:rPr>
              <a:t>；否则</a:t>
            </a:r>
            <a:r>
              <a:rPr kumimoji="1" lang="zh-CN" altLang="zh-CN" sz="2400" dirty="0">
                <a:solidFill>
                  <a:srgbClr val="0000FF"/>
                </a:solidFill>
                <a:latin typeface="华文新魏"/>
                <a:cs typeface="华文新魏"/>
              </a:rPr>
              <a:t>申请量超过</a:t>
            </a:r>
            <a:r>
              <a:rPr kumimoji="1" lang="zh-CN" altLang="zh-CN" sz="2400" dirty="0">
                <a:latin typeface="华文新魏"/>
                <a:cs typeface="华文新魏"/>
              </a:rPr>
              <a:t>当前系统拥有的</a:t>
            </a:r>
            <a:r>
              <a:rPr kumimoji="1" lang="zh-CN" altLang="zh-CN" sz="2400" dirty="0">
                <a:solidFill>
                  <a:srgbClr val="0000FF"/>
                </a:solidFill>
                <a:latin typeface="华文新魏"/>
                <a:cs typeface="华文新魏"/>
              </a:rPr>
              <a:t>可分配量</a:t>
            </a:r>
            <a:r>
              <a:rPr kumimoji="1" lang="zh-CN" altLang="zh-CN" sz="2400" dirty="0">
                <a:latin typeface="华文新魏"/>
                <a:cs typeface="华文新魏"/>
              </a:rPr>
              <a:t>，进程</a:t>
            </a:r>
            <a:r>
              <a:rPr kumimoji="1" lang="en-US" altLang="zh-CN" sz="2400" dirty="0">
                <a:solidFill>
                  <a:srgbClr val="FF0000"/>
                </a:solidFill>
                <a:latin typeface="华文新魏"/>
                <a:cs typeface="华文新魏"/>
              </a:rPr>
              <a:t>P </a:t>
            </a:r>
            <a:r>
              <a:rPr kumimoji="1" lang="en-US" altLang="zh-CN" sz="2400" dirty="0" err="1">
                <a:solidFill>
                  <a:srgbClr val="FF0000"/>
                </a:solidFill>
                <a:latin typeface="华文新魏"/>
                <a:cs typeface="华文新魏"/>
              </a:rPr>
              <a:t>i</a:t>
            </a:r>
            <a:r>
              <a:rPr kumimoji="1" lang="en-US" altLang="zh-CN" sz="2400" dirty="0">
                <a:solidFill>
                  <a:srgbClr val="FF0000"/>
                </a:solidFill>
                <a:latin typeface="华文新魏"/>
                <a:cs typeface="华文新魏"/>
              </a:rPr>
              <a:t> </a:t>
            </a:r>
            <a:r>
              <a:rPr kumimoji="1" lang="zh-CN" altLang="zh-CN" sz="2400" dirty="0">
                <a:solidFill>
                  <a:srgbClr val="FF0000"/>
                </a:solidFill>
                <a:latin typeface="华文新魏"/>
                <a:cs typeface="华文新魏"/>
              </a:rPr>
              <a:t>等待</a:t>
            </a:r>
            <a:r>
              <a:rPr kumimoji="1" lang="zh-CN" altLang="zh-CN" sz="2400" dirty="0">
                <a:latin typeface="华文新魏"/>
                <a:cs typeface="华文新魏"/>
              </a:rPr>
              <a:t> </a:t>
            </a:r>
          </a:p>
          <a:p>
            <a:r>
              <a:rPr kumimoji="1" lang="en-US" altLang="zh-CN" sz="2400" dirty="0">
                <a:latin typeface="华文新魏"/>
                <a:cs typeface="华文新魏"/>
              </a:rPr>
              <a:t>S3:</a:t>
            </a:r>
            <a:r>
              <a:rPr kumimoji="1" lang="zh-CN" altLang="en-US" sz="2400" dirty="0">
                <a:latin typeface="华文新魏"/>
                <a:cs typeface="华文新魏"/>
              </a:rPr>
              <a:t> </a:t>
            </a:r>
            <a:r>
              <a:rPr kumimoji="1" lang="zh-CN" altLang="zh-CN" sz="2400" dirty="0">
                <a:latin typeface="华文新魏"/>
                <a:cs typeface="华文新魏"/>
              </a:rPr>
              <a:t>系统对</a:t>
            </a:r>
            <a:r>
              <a:rPr kumimoji="1" lang="en-US" altLang="zh-CN" sz="2400" dirty="0">
                <a:latin typeface="华文新魏"/>
                <a:cs typeface="华文新魏"/>
              </a:rPr>
              <a:t> P </a:t>
            </a:r>
            <a:r>
              <a:rPr kumimoji="1" lang="en-US" altLang="zh-CN" sz="2400" dirty="0" err="1">
                <a:latin typeface="华文新魏"/>
                <a:cs typeface="华文新魏"/>
              </a:rPr>
              <a:t>i</a:t>
            </a:r>
            <a:r>
              <a:rPr kumimoji="1" lang="zh-CN" altLang="zh-CN" sz="2400" dirty="0">
                <a:latin typeface="华文新魏"/>
                <a:cs typeface="华文新魏"/>
              </a:rPr>
              <a:t>进程请求资源进行试探性分配，执行</a:t>
            </a:r>
            <a:endParaRPr kumimoji="1" lang="en-US" altLang="zh-CN" sz="2400" dirty="0">
              <a:latin typeface="华文新魏"/>
              <a:cs typeface="华文新魏"/>
            </a:endParaRPr>
          </a:p>
          <a:p>
            <a:pPr lvl="1"/>
            <a:r>
              <a:rPr kumimoji="1" lang="en-US" altLang="zh-CN" sz="2000" dirty="0" err="1"/>
              <a:t>Allocation［i</a:t>
            </a:r>
            <a:r>
              <a:rPr kumimoji="1" lang="en-US" altLang="zh-CN" sz="2000" dirty="0"/>
              <a:t> </a:t>
            </a:r>
            <a:r>
              <a:rPr kumimoji="1" lang="zh-CN" altLang="en-US" sz="2000" dirty="0"/>
              <a:t>,</a:t>
            </a:r>
            <a:r>
              <a:rPr kumimoji="1" lang="en-US" altLang="zh-CN" sz="2000" dirty="0"/>
              <a:t>*］＝</a:t>
            </a:r>
            <a:r>
              <a:rPr kumimoji="1" lang="en-US" altLang="zh-CN" sz="2000" dirty="0" err="1"/>
              <a:t>Allocation［i</a:t>
            </a:r>
            <a:r>
              <a:rPr kumimoji="1" lang="en-US" altLang="zh-CN" sz="2000" dirty="0"/>
              <a:t>,*］＋</a:t>
            </a:r>
            <a:r>
              <a:rPr kumimoji="1" lang="en-US" altLang="zh-CN" sz="2000" dirty="0" err="1"/>
              <a:t>Request［i</a:t>
            </a:r>
            <a:r>
              <a:rPr kumimoji="1" lang="zh-CN" altLang="zh-CN" sz="2000" dirty="0"/>
              <a:t>,</a:t>
            </a:r>
            <a:r>
              <a:rPr kumimoji="1" lang="en-US" altLang="zh-CN" sz="2000" dirty="0"/>
              <a:t>*］</a:t>
            </a:r>
            <a:endParaRPr kumimoji="1" lang="zh-CN" altLang="zh-CN" sz="2000" dirty="0"/>
          </a:p>
          <a:p>
            <a:pPr lvl="1"/>
            <a:r>
              <a:rPr kumimoji="1" lang="en-US" altLang="zh-CN" sz="2000" dirty="0"/>
              <a:t>Available［*］＝Available［*］－</a:t>
            </a:r>
            <a:r>
              <a:rPr kumimoji="1" lang="en-US" altLang="zh-CN" sz="2000" dirty="0" err="1"/>
              <a:t>Request［i</a:t>
            </a:r>
            <a:r>
              <a:rPr kumimoji="1" lang="en-US" altLang="zh-CN" sz="2000" dirty="0"/>
              <a:t>,*］</a:t>
            </a:r>
            <a:endParaRPr kumimoji="1" lang="zh-CN" altLang="zh-CN" sz="2000" dirty="0"/>
          </a:p>
          <a:p>
            <a:pPr lvl="1"/>
            <a:r>
              <a:rPr kumimoji="1" lang="en-US" altLang="zh-CN" sz="2000" dirty="0" err="1"/>
              <a:t>Need［i</a:t>
            </a:r>
            <a:r>
              <a:rPr kumimoji="1" lang="en-US" altLang="zh-CN" sz="2000" dirty="0"/>
              <a:t>,*］＝</a:t>
            </a:r>
            <a:r>
              <a:rPr kumimoji="1" lang="en-US" altLang="zh-CN" sz="2000" dirty="0" err="1"/>
              <a:t>Need［i</a:t>
            </a:r>
            <a:r>
              <a:rPr kumimoji="1" lang="en-US" altLang="zh-CN" sz="2000" dirty="0"/>
              <a:t>,*］- </a:t>
            </a:r>
            <a:r>
              <a:rPr kumimoji="1" lang="en-US" altLang="zh-CN" sz="2000" dirty="0" err="1"/>
              <a:t>Request［i</a:t>
            </a:r>
            <a:r>
              <a:rPr kumimoji="1" lang="en-US" altLang="zh-CN" sz="2000" dirty="0"/>
              <a:t>,*］</a:t>
            </a:r>
          </a:p>
          <a:p>
            <a:r>
              <a:rPr kumimoji="1" lang="en-US" altLang="zh-CN" sz="2400" dirty="0">
                <a:latin typeface="华文新魏"/>
                <a:cs typeface="华文新魏"/>
              </a:rPr>
              <a:t>S4:</a:t>
            </a:r>
            <a:r>
              <a:rPr kumimoji="1" lang="zh-CN" altLang="en-US" sz="2400" dirty="0">
                <a:latin typeface="华文新魏"/>
                <a:cs typeface="华文新魏"/>
              </a:rPr>
              <a:t> </a:t>
            </a:r>
            <a:r>
              <a:rPr kumimoji="1" lang="zh-CN" altLang="zh-CN" sz="2400" dirty="0">
                <a:latin typeface="华文新魏"/>
                <a:cs typeface="华文新魏"/>
              </a:rPr>
              <a:t>转向</a:t>
            </a:r>
            <a:r>
              <a:rPr kumimoji="1" lang="en-US" altLang="zh-CN" sz="2400" dirty="0">
                <a:solidFill>
                  <a:srgbClr val="FF0000"/>
                </a:solidFill>
                <a:latin typeface="华文新魏"/>
                <a:cs typeface="华文新魏"/>
              </a:rPr>
              <a:t>S5</a:t>
            </a:r>
            <a:r>
              <a:rPr kumimoji="1" lang="zh-CN" altLang="zh-CN" sz="2400" dirty="0">
                <a:latin typeface="华文新魏"/>
                <a:cs typeface="华文新魏"/>
              </a:rPr>
              <a:t>执行安全性测试算法</a:t>
            </a:r>
            <a:endParaRPr kumimoji="1" lang="en-US" altLang="zh-CN" sz="2400" dirty="0">
              <a:latin typeface="华文新魏"/>
              <a:cs typeface="华文新魏"/>
            </a:endParaRPr>
          </a:p>
          <a:p>
            <a:pPr lvl="1"/>
            <a:r>
              <a:rPr kumimoji="1" lang="zh-CN" altLang="zh-CN" sz="2000" dirty="0"/>
              <a:t>如果返回安全状态则承认试分配</a:t>
            </a:r>
            <a:r>
              <a:rPr kumimoji="1" lang="zh-CN" altLang="en-US" sz="2000" dirty="0"/>
              <a:t>；</a:t>
            </a:r>
            <a:r>
              <a:rPr kumimoji="1" lang="zh-CN" altLang="zh-CN" sz="2000" dirty="0"/>
              <a:t>否则，抛弃试分配</a:t>
            </a:r>
            <a:r>
              <a:rPr kumimoji="1" lang="en-US" altLang="zh-CN" sz="2000" dirty="0"/>
              <a:t>,</a:t>
            </a:r>
            <a:r>
              <a:rPr kumimoji="1" lang="zh-CN" altLang="en-US" sz="2000" dirty="0"/>
              <a:t> </a:t>
            </a:r>
            <a:r>
              <a:rPr kumimoji="1" lang="zh-CN" altLang="zh-CN" sz="2000" dirty="0"/>
              <a:t>进程</a:t>
            </a:r>
            <a:r>
              <a:rPr kumimoji="1" lang="en-US" altLang="zh-CN" sz="2000" dirty="0"/>
              <a:t> P </a:t>
            </a:r>
            <a:r>
              <a:rPr kumimoji="1" lang="en-US" altLang="zh-CN" sz="2000" dirty="0" err="1"/>
              <a:t>i</a:t>
            </a:r>
            <a:r>
              <a:rPr kumimoji="1" lang="zh-CN" altLang="zh-CN" sz="2000" dirty="0"/>
              <a:t>等待，并执行</a:t>
            </a:r>
            <a:endParaRPr kumimoji="1" lang="en-US" altLang="zh-CN" sz="2000" dirty="0"/>
          </a:p>
          <a:p>
            <a:pPr lvl="1"/>
            <a:r>
              <a:rPr kumimoji="1" lang="en-US" altLang="zh-CN" sz="2000" dirty="0" err="1"/>
              <a:t>Allocation［i</a:t>
            </a:r>
            <a:r>
              <a:rPr kumimoji="1" lang="en-US" altLang="zh-CN" sz="2000" dirty="0"/>
              <a:t>,*］ ＝  </a:t>
            </a:r>
            <a:r>
              <a:rPr kumimoji="1" lang="en-US" altLang="zh-CN" sz="2000" dirty="0" err="1"/>
              <a:t>Allocation［i</a:t>
            </a:r>
            <a:r>
              <a:rPr kumimoji="1" lang="en-US" altLang="zh-CN" sz="2000" dirty="0"/>
              <a:t>,*］- </a:t>
            </a:r>
            <a:r>
              <a:rPr kumimoji="1" lang="en-US" altLang="zh-CN" sz="2000" dirty="0" err="1"/>
              <a:t>Request［i</a:t>
            </a:r>
            <a:r>
              <a:rPr kumimoji="1" lang="en-US" altLang="zh-CN" sz="2000" dirty="0"/>
              <a:t>,*］</a:t>
            </a:r>
          </a:p>
          <a:p>
            <a:pPr lvl="1"/>
            <a:r>
              <a:rPr kumimoji="1" lang="en-US" altLang="zh-CN" sz="2000" dirty="0"/>
              <a:t>Available［ * ］ ＝ Available［ * ］ +  </a:t>
            </a:r>
            <a:r>
              <a:rPr kumimoji="1" lang="en-US" altLang="zh-CN" sz="2000" dirty="0" err="1"/>
              <a:t>Request［i</a:t>
            </a:r>
            <a:r>
              <a:rPr kumimoji="1" lang="en-US" altLang="zh-CN" sz="2000" dirty="0"/>
              <a:t>, * ］</a:t>
            </a:r>
            <a:r>
              <a:rPr kumimoji="1" lang="en-US" altLang="zh-CN" sz="2000" dirty="0" err="1"/>
              <a:t>Need［i</a:t>
            </a:r>
            <a:r>
              <a:rPr kumimoji="1" lang="en-US" altLang="zh-CN" sz="2000" dirty="0"/>
              <a:t> , * ］ ＝</a:t>
            </a:r>
            <a:r>
              <a:rPr kumimoji="1" lang="en-US" altLang="zh-CN" sz="2000" dirty="0" err="1"/>
              <a:t>Need［i</a:t>
            </a:r>
            <a:r>
              <a:rPr kumimoji="1" lang="en-US" altLang="zh-CN" sz="2000" dirty="0"/>
              <a:t>, * ］+ </a:t>
            </a:r>
            <a:r>
              <a:rPr kumimoji="1" lang="en-US" altLang="zh-CN" sz="2000" dirty="0" err="1"/>
              <a:t>Request［i</a:t>
            </a:r>
            <a:r>
              <a:rPr kumimoji="1" lang="en-US" altLang="zh-CN" sz="2000" dirty="0"/>
              <a:t> , * ］</a:t>
            </a:r>
            <a:endParaRPr kumimoji="1" lang="zh-CN" altLang="zh-CN" sz="2000" dirty="0"/>
          </a:p>
          <a:p>
            <a:endParaRPr kumimoji="1" lang="zh-CN" altLang="en-US" sz="2400" dirty="0">
              <a:latin typeface="华文新魏"/>
              <a:cs typeface="华文新魏"/>
            </a:endParaRPr>
          </a:p>
        </p:txBody>
      </p:sp>
    </p:spTree>
    <p:extLst>
      <p:ext uri="{BB962C8B-B14F-4D97-AF65-F5344CB8AC3E}">
        <p14:creationId xmlns:p14="http://schemas.microsoft.com/office/powerpoint/2010/main" val="1847530449"/>
      </p:ext>
    </p:extLst>
  </p:cSld>
  <p:clrMapOvr>
    <a:masterClrMapping/>
  </p:clrMapOvr>
  <p:transition spd="slow">
    <p:wipe dir="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156</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银行家算法资源分配步骤</a:t>
            </a:r>
            <a:endParaRPr kumimoji="1" lang="zh-CN" altLang="en-US" dirty="0"/>
          </a:p>
        </p:txBody>
      </p:sp>
      <p:sp>
        <p:nvSpPr>
          <p:cNvPr id="3" name="内容占位符 2"/>
          <p:cNvSpPr>
            <a:spLocks noGrp="1"/>
          </p:cNvSpPr>
          <p:nvPr>
            <p:ph idx="1"/>
          </p:nvPr>
        </p:nvSpPr>
        <p:spPr/>
        <p:txBody>
          <a:bodyPr/>
          <a:lstStyle/>
          <a:p>
            <a:r>
              <a:rPr kumimoji="1" lang="en-US" altLang="zh-CN" sz="2400" dirty="0">
                <a:latin typeface="华文新魏"/>
                <a:cs typeface="华文新魏"/>
              </a:rPr>
              <a:t>S5:</a:t>
            </a:r>
            <a:r>
              <a:rPr kumimoji="1" lang="zh-CN" altLang="en-US" sz="2400" dirty="0">
                <a:latin typeface="华文新魏"/>
                <a:cs typeface="华文新魏"/>
              </a:rPr>
              <a:t> </a:t>
            </a:r>
            <a:r>
              <a:rPr kumimoji="1" lang="zh-CN" altLang="zh-CN" sz="2400" dirty="0">
                <a:latin typeface="华文新魏"/>
                <a:cs typeface="华文新魏"/>
              </a:rPr>
              <a:t>安全性测试算法</a:t>
            </a:r>
          </a:p>
          <a:p>
            <a:pPr lvl="1"/>
            <a:r>
              <a:rPr lang="en-US" altLang="zh-CN" sz="2200" dirty="0"/>
              <a:t>①</a:t>
            </a:r>
            <a:r>
              <a:rPr kumimoji="1" lang="zh-CN" altLang="zh-CN" sz="2200" dirty="0"/>
              <a:t>定义工作向量</a:t>
            </a:r>
            <a:r>
              <a:rPr kumimoji="1" lang="en-US" altLang="zh-CN" sz="2200" dirty="0">
                <a:solidFill>
                  <a:srgbClr val="0000FF"/>
                </a:solidFill>
              </a:rPr>
              <a:t>Work[</a:t>
            </a:r>
            <a:r>
              <a:rPr kumimoji="1" lang="en-US" altLang="zh-CN" sz="2200" dirty="0" err="1">
                <a:solidFill>
                  <a:srgbClr val="0000FF"/>
                </a:solidFill>
              </a:rPr>
              <a:t>i</a:t>
            </a:r>
            <a:r>
              <a:rPr kumimoji="1" lang="en-US" altLang="zh-CN" sz="2200" dirty="0">
                <a:solidFill>
                  <a:srgbClr val="0000FF"/>
                </a:solidFill>
              </a:rPr>
              <a:t> ]</a:t>
            </a:r>
            <a:r>
              <a:rPr kumimoji="1" lang="zh-CN" altLang="zh-CN" sz="2200" dirty="0"/>
              <a:t>、布尔型标志</a:t>
            </a:r>
            <a:r>
              <a:rPr kumimoji="1" lang="en-US" altLang="zh-CN" sz="2200" dirty="0"/>
              <a:t> </a:t>
            </a:r>
            <a:r>
              <a:rPr kumimoji="1" lang="en-US" altLang="zh-CN" sz="2200" dirty="0">
                <a:solidFill>
                  <a:srgbClr val="660066"/>
                </a:solidFill>
              </a:rPr>
              <a:t>possible </a:t>
            </a:r>
            <a:r>
              <a:rPr kumimoji="1" lang="zh-CN" altLang="zh-CN" sz="2200" dirty="0"/>
              <a:t>和进程集合</a:t>
            </a:r>
            <a:r>
              <a:rPr kumimoji="1" lang="en-US" altLang="zh-CN" sz="2200" dirty="0">
                <a:solidFill>
                  <a:srgbClr val="008000"/>
                </a:solidFill>
              </a:rPr>
              <a:t>rest</a:t>
            </a:r>
            <a:endParaRPr kumimoji="1" lang="zh-CN" altLang="zh-CN" sz="2200" dirty="0">
              <a:solidFill>
                <a:srgbClr val="008000"/>
              </a:solidFill>
            </a:endParaRPr>
          </a:p>
          <a:p>
            <a:pPr lvl="1"/>
            <a:r>
              <a:rPr lang="en-US" altLang="zh-CN" sz="2200" dirty="0"/>
              <a:t>②</a:t>
            </a:r>
            <a:r>
              <a:rPr kumimoji="1" lang="zh-CN" altLang="zh-CN" sz="2200" dirty="0"/>
              <a:t>执行初始化操作：让全部进程进入</a:t>
            </a:r>
            <a:r>
              <a:rPr kumimoji="1" lang="en-US" altLang="zh-CN" sz="2200" dirty="0"/>
              <a:t> </a:t>
            </a:r>
            <a:r>
              <a:rPr kumimoji="1" lang="en-US" altLang="zh-CN" sz="2200" dirty="0">
                <a:solidFill>
                  <a:srgbClr val="008000"/>
                </a:solidFill>
              </a:rPr>
              <a:t>rest</a:t>
            </a:r>
            <a:r>
              <a:rPr kumimoji="1" lang="en-US" altLang="zh-CN" sz="2200" dirty="0"/>
              <a:t> </a:t>
            </a:r>
            <a:r>
              <a:rPr kumimoji="1" lang="zh-CN" altLang="zh-CN" sz="2200" dirty="0"/>
              <a:t>集合，并让</a:t>
            </a:r>
            <a:endParaRPr kumimoji="1" lang="en-US" altLang="zh-CN" sz="2200" dirty="0"/>
          </a:p>
          <a:p>
            <a:pPr lvl="2"/>
            <a:r>
              <a:rPr kumimoji="1" lang="en-US" altLang="zh-CN" dirty="0">
                <a:latin typeface="华文新魏"/>
                <a:ea typeface="华文新魏"/>
                <a:cs typeface="华文新魏"/>
              </a:rPr>
              <a:t>Work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Available</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possible </a:t>
            </a:r>
            <a:r>
              <a:rPr kumimoji="1" lang="zh-CN" altLang="zh-CN" dirty="0">
                <a:latin typeface="华文新魏"/>
                <a:ea typeface="华文新魏"/>
                <a:cs typeface="华文新魏"/>
              </a:rPr>
              <a:t>＝</a:t>
            </a:r>
            <a:r>
              <a:rPr kumimoji="1" lang="en-US" altLang="zh-CN" dirty="0">
                <a:latin typeface="华文新魏"/>
                <a:ea typeface="华文新魏"/>
                <a:cs typeface="华文新魏"/>
              </a:rPr>
              <a:t>true </a:t>
            </a:r>
            <a:endParaRPr kumimoji="1" lang="zh-CN" altLang="zh-CN" dirty="0">
              <a:latin typeface="华文新魏"/>
              <a:ea typeface="华文新魏"/>
              <a:cs typeface="华文新魏"/>
            </a:endParaRPr>
          </a:p>
          <a:p>
            <a:pPr lvl="1"/>
            <a:r>
              <a:rPr lang="en-US" altLang="zh-CN" sz="2200" dirty="0"/>
              <a:t>③</a:t>
            </a:r>
            <a:r>
              <a:rPr kumimoji="1" lang="zh-CN" altLang="zh-CN" sz="2200" dirty="0"/>
              <a:t>保持</a:t>
            </a:r>
            <a:r>
              <a:rPr kumimoji="1" lang="en-US" altLang="zh-CN" sz="2200" dirty="0"/>
              <a:t> possible </a:t>
            </a:r>
            <a:r>
              <a:rPr kumimoji="1" lang="zh-CN" altLang="zh-CN" sz="2200" dirty="0"/>
              <a:t>＝</a:t>
            </a:r>
            <a:r>
              <a:rPr kumimoji="1" lang="en-US" altLang="zh-CN" sz="2200" dirty="0"/>
              <a:t>true</a:t>
            </a:r>
            <a:r>
              <a:rPr kumimoji="1" lang="zh-CN" altLang="zh-CN" sz="2200" dirty="0"/>
              <a:t>，从进程集合</a:t>
            </a:r>
            <a:r>
              <a:rPr kumimoji="1" lang="en-US" altLang="zh-CN" sz="2200" dirty="0"/>
              <a:t> </a:t>
            </a:r>
            <a:r>
              <a:rPr kumimoji="1" lang="en-US" altLang="zh-CN" sz="2200" dirty="0">
                <a:solidFill>
                  <a:srgbClr val="008000"/>
                </a:solidFill>
              </a:rPr>
              <a:t>rest</a:t>
            </a:r>
            <a:r>
              <a:rPr kumimoji="1" lang="en-US" altLang="zh-CN" sz="2200" dirty="0"/>
              <a:t> </a:t>
            </a:r>
            <a:r>
              <a:rPr kumimoji="1" lang="zh-CN" altLang="zh-CN" sz="2200" dirty="0"/>
              <a:t>中找出满足下列条件的进程</a:t>
            </a:r>
            <a:r>
              <a:rPr kumimoji="1" lang="en-US" altLang="zh-CN" sz="2200" dirty="0"/>
              <a:t> </a:t>
            </a:r>
            <a:r>
              <a:rPr kumimoji="1" lang="en-US" altLang="zh-CN" sz="2200" dirty="0">
                <a:solidFill>
                  <a:srgbClr val="008000"/>
                </a:solidFill>
              </a:rPr>
              <a:t>P k</a:t>
            </a:r>
            <a:r>
              <a:rPr kumimoji="1" lang="en-US" altLang="zh-CN" sz="2200" dirty="0"/>
              <a:t> </a:t>
            </a:r>
          </a:p>
          <a:p>
            <a:pPr lvl="2"/>
            <a:r>
              <a:rPr kumimoji="1" lang="en-US" altLang="zh-CN" dirty="0">
                <a:solidFill>
                  <a:srgbClr val="800000"/>
                </a:solidFill>
                <a:latin typeface="华文新魏"/>
                <a:ea typeface="华文新魏"/>
                <a:cs typeface="华文新魏"/>
              </a:rPr>
              <a:t>Need</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k</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 Work</a:t>
            </a:r>
            <a:r>
              <a:rPr kumimoji="1" lang="zh-CN" altLang="zh-CN" dirty="0">
                <a:solidFill>
                  <a:srgbClr val="800000"/>
                </a:solidFill>
                <a:latin typeface="华文新魏"/>
                <a:ea typeface="华文新魏"/>
                <a:cs typeface="华文新魏"/>
              </a:rPr>
              <a:t>［</a:t>
            </a:r>
            <a:r>
              <a:rPr kumimoji="1" lang="en-US" altLang="zh-CN" dirty="0">
                <a:solidFill>
                  <a:srgbClr val="800000"/>
                </a:solidFill>
                <a:latin typeface="华文新魏"/>
                <a:ea typeface="华文新魏"/>
                <a:cs typeface="华文新魏"/>
              </a:rPr>
              <a:t>*</a:t>
            </a:r>
            <a:r>
              <a:rPr kumimoji="1" lang="zh-CN" altLang="zh-CN" dirty="0">
                <a:solidFill>
                  <a:srgbClr val="800000"/>
                </a:solidFill>
                <a:latin typeface="华文新魏"/>
                <a:ea typeface="华文新魏"/>
                <a:cs typeface="华文新魏"/>
              </a:rPr>
              <a:t>］</a:t>
            </a:r>
            <a:endParaRPr kumimoji="1" lang="en-US" altLang="zh-CN" dirty="0">
              <a:solidFill>
                <a:srgbClr val="800000"/>
              </a:solidFill>
              <a:latin typeface="华文新魏"/>
              <a:ea typeface="华文新魏"/>
              <a:cs typeface="华文新魏"/>
            </a:endParaRPr>
          </a:p>
          <a:p>
            <a:pPr lvl="1"/>
            <a:r>
              <a:rPr lang="en-US" altLang="zh-CN" sz="2200" dirty="0"/>
              <a:t> ④</a:t>
            </a:r>
            <a:r>
              <a:rPr lang="zh-CN" altLang="zh-CN" sz="2200" dirty="0"/>
              <a:t>如果不存在，则转向</a:t>
            </a:r>
            <a:r>
              <a:rPr lang="en-US" altLang="zh-CN" sz="2200" dirty="0">
                <a:solidFill>
                  <a:srgbClr val="FF0000"/>
                </a:solidFill>
              </a:rPr>
              <a:t>⑤</a:t>
            </a:r>
            <a:r>
              <a:rPr lang="zh-CN" altLang="zh-CN" sz="2200" dirty="0"/>
              <a:t>；如果找到，则</a:t>
            </a:r>
            <a:r>
              <a:rPr lang="zh-CN" altLang="zh-CN" sz="2200" dirty="0">
                <a:solidFill>
                  <a:srgbClr val="FF66FF"/>
                </a:solidFill>
              </a:rPr>
              <a:t>释放</a:t>
            </a:r>
            <a:r>
              <a:rPr lang="zh-CN" altLang="zh-CN" sz="2200" dirty="0"/>
              <a:t>进程</a:t>
            </a:r>
            <a:r>
              <a:rPr lang="en-US" altLang="zh-CN" sz="2200" dirty="0"/>
              <a:t> </a:t>
            </a:r>
            <a:r>
              <a:rPr lang="en-US" altLang="zh-CN" sz="2200" dirty="0">
                <a:solidFill>
                  <a:srgbClr val="008000"/>
                </a:solidFill>
              </a:rPr>
              <a:t>P k</a:t>
            </a:r>
            <a:r>
              <a:rPr lang="en-US" altLang="zh-CN" sz="2200" dirty="0"/>
              <a:t>  </a:t>
            </a:r>
            <a:r>
              <a:rPr lang="zh-CN" altLang="zh-CN" sz="2200" dirty="0"/>
              <a:t>所占用的资源，并执行以下操作 </a:t>
            </a:r>
            <a:endParaRPr lang="en-US" altLang="zh-CN" sz="2200" dirty="0"/>
          </a:p>
          <a:p>
            <a:pPr lvl="2"/>
            <a:r>
              <a:rPr lang="en-US" altLang="zh-CN" dirty="0">
                <a:latin typeface="华文新魏"/>
                <a:ea typeface="华文新魏"/>
                <a:cs typeface="华文新魏"/>
              </a:rPr>
              <a:t>Work</a:t>
            </a:r>
            <a:r>
              <a:rPr lang="zh-CN" altLang="zh-CN" dirty="0">
                <a:latin typeface="华文新魏"/>
                <a:ea typeface="华文新魏"/>
                <a:cs typeface="华文新魏"/>
              </a:rPr>
              <a:t>［</a:t>
            </a:r>
            <a:r>
              <a:rPr lang="en-US" altLang="zh-CN" dirty="0">
                <a:latin typeface="华文新魏"/>
                <a:ea typeface="华文新魏"/>
                <a:cs typeface="华文新魏"/>
              </a:rPr>
              <a:t>*</a:t>
            </a:r>
            <a:r>
              <a:rPr lang="zh-CN" altLang="zh-CN" dirty="0">
                <a:latin typeface="华文新魏"/>
                <a:ea typeface="华文新魏"/>
                <a:cs typeface="华文新魏"/>
              </a:rPr>
              <a:t>］＝ </a:t>
            </a:r>
            <a:r>
              <a:rPr lang="en-US" altLang="zh-CN" dirty="0">
                <a:latin typeface="华文新魏"/>
                <a:ea typeface="华文新魏"/>
                <a:cs typeface="华文新魏"/>
              </a:rPr>
              <a:t>Work</a:t>
            </a:r>
            <a:r>
              <a:rPr lang="zh-CN" altLang="zh-CN" dirty="0">
                <a:latin typeface="华文新魏"/>
                <a:ea typeface="华文新魏"/>
                <a:cs typeface="华文新魏"/>
              </a:rPr>
              <a:t>［</a:t>
            </a:r>
            <a:r>
              <a:rPr lang="en-US" altLang="zh-CN" dirty="0">
                <a:latin typeface="华文新魏"/>
                <a:ea typeface="华文新魏"/>
                <a:cs typeface="华文新魏"/>
              </a:rPr>
              <a:t>*</a:t>
            </a:r>
            <a:r>
              <a:rPr lang="zh-CN" altLang="zh-CN" dirty="0">
                <a:latin typeface="华文新魏"/>
                <a:ea typeface="华文新魏"/>
                <a:cs typeface="华文新魏"/>
              </a:rPr>
              <a:t>］＋ </a:t>
            </a:r>
            <a:r>
              <a:rPr lang="en-US" altLang="zh-CN" dirty="0">
                <a:latin typeface="华文新魏"/>
                <a:ea typeface="华文新魏"/>
                <a:cs typeface="华文新魏"/>
              </a:rPr>
              <a:t>Allocation</a:t>
            </a:r>
            <a:r>
              <a:rPr lang="zh-CN" altLang="zh-CN" dirty="0">
                <a:latin typeface="华文新魏"/>
                <a:ea typeface="华文新魏"/>
                <a:cs typeface="华文新魏"/>
              </a:rPr>
              <a:t>［</a:t>
            </a:r>
            <a:r>
              <a:rPr lang="en-US" altLang="zh-CN" dirty="0">
                <a:latin typeface="华文新魏"/>
                <a:ea typeface="华文新魏"/>
                <a:cs typeface="华文新魏"/>
              </a:rPr>
              <a:t>k</a:t>
            </a:r>
            <a:r>
              <a:rPr lang="zh-CN" altLang="zh-CN" dirty="0">
                <a:latin typeface="华文新魏"/>
                <a:ea typeface="华文新魏"/>
                <a:cs typeface="华文新魏"/>
              </a:rPr>
              <a:t>，</a:t>
            </a:r>
            <a:r>
              <a:rPr lang="en-US" altLang="zh-CN" dirty="0">
                <a:latin typeface="华文新魏"/>
                <a:ea typeface="华文新魏"/>
                <a:cs typeface="华文新魏"/>
              </a:rPr>
              <a:t>*</a:t>
            </a:r>
            <a:r>
              <a:rPr lang="zh-CN" altLang="zh-CN" dirty="0">
                <a:latin typeface="华文新魏"/>
                <a:ea typeface="华文新魏"/>
                <a:cs typeface="华文新魏"/>
              </a:rPr>
              <a:t>］</a:t>
            </a:r>
            <a:endParaRPr lang="en-US" altLang="zh-CN" dirty="0">
              <a:latin typeface="华文新魏"/>
              <a:ea typeface="华文新魏"/>
              <a:cs typeface="华文新魏"/>
            </a:endParaRPr>
          </a:p>
          <a:p>
            <a:pPr lvl="2"/>
            <a:r>
              <a:rPr lang="zh-CN" altLang="zh-CN" dirty="0">
                <a:latin typeface="华文新魏"/>
                <a:ea typeface="华文新魏"/>
                <a:cs typeface="华文新魏"/>
              </a:rPr>
              <a:t>把</a:t>
            </a:r>
            <a:r>
              <a:rPr lang="en-US" altLang="zh-CN" dirty="0">
                <a:latin typeface="华文新魏"/>
                <a:ea typeface="华文新魏"/>
                <a:cs typeface="华文新魏"/>
              </a:rPr>
              <a:t> P</a:t>
            </a:r>
            <a:r>
              <a:rPr lang="en-US" altLang="zh-CN" dirty="0">
                <a:solidFill>
                  <a:srgbClr val="008000"/>
                </a:solidFill>
                <a:latin typeface="华文新魏"/>
                <a:ea typeface="华文新魏"/>
                <a:cs typeface="华文新魏"/>
              </a:rPr>
              <a:t> k  </a:t>
            </a:r>
            <a:r>
              <a:rPr lang="zh-CN" altLang="zh-CN" dirty="0">
                <a:latin typeface="华文新魏"/>
                <a:ea typeface="华文新魏"/>
                <a:cs typeface="华文新魏"/>
              </a:rPr>
              <a:t>从进程集合中去掉 ，即</a:t>
            </a:r>
            <a:r>
              <a:rPr lang="en-US" altLang="zh-CN" dirty="0">
                <a:latin typeface="华文新魏"/>
                <a:ea typeface="华文新魏"/>
                <a:cs typeface="华文新魏"/>
              </a:rPr>
              <a:t> </a:t>
            </a:r>
            <a:r>
              <a:rPr lang="en-US" altLang="zh-CN" dirty="0">
                <a:solidFill>
                  <a:srgbClr val="008000"/>
                </a:solidFill>
                <a:latin typeface="华文新魏"/>
                <a:ea typeface="华文新魏"/>
                <a:cs typeface="华文新魏"/>
              </a:rPr>
              <a:t>rest </a:t>
            </a:r>
            <a:r>
              <a:rPr lang="zh-CN" altLang="zh-CN"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  rest </a:t>
            </a:r>
            <a:r>
              <a:rPr lang="zh-CN" altLang="zh-CN" dirty="0">
                <a:solidFill>
                  <a:srgbClr val="008000"/>
                </a:solidFill>
                <a:latin typeface="华文新魏"/>
                <a:ea typeface="华文新魏"/>
                <a:cs typeface="华文新魏"/>
              </a:rPr>
              <a:t>－ ｛</a:t>
            </a:r>
            <a:r>
              <a:rPr lang="en-US" altLang="zh-CN" dirty="0" err="1">
                <a:solidFill>
                  <a:srgbClr val="008000"/>
                </a:solidFill>
                <a:latin typeface="华文新魏"/>
                <a:ea typeface="华文新魏"/>
                <a:cs typeface="华文新魏"/>
              </a:rPr>
              <a:t>Pk</a:t>
            </a:r>
            <a:r>
              <a:rPr lang="zh-CN" altLang="zh-CN" dirty="0">
                <a:solidFill>
                  <a:srgbClr val="008000"/>
                </a:solidFill>
                <a:latin typeface="华文新魏"/>
                <a:ea typeface="华文新魏"/>
                <a:cs typeface="华文新魏"/>
              </a:rPr>
              <a:t>｝</a:t>
            </a:r>
            <a:r>
              <a:rPr lang="zh-CN" altLang="zh-CN" dirty="0">
                <a:latin typeface="华文新魏"/>
                <a:ea typeface="华文新魏"/>
                <a:cs typeface="华文新魏"/>
              </a:rPr>
              <a:t>，再转向</a:t>
            </a:r>
            <a:r>
              <a:rPr lang="en-US" altLang="zh-CN" dirty="0">
                <a:solidFill>
                  <a:srgbClr val="FF0000"/>
                </a:solidFill>
                <a:latin typeface="华文新魏"/>
                <a:ea typeface="华文新魏"/>
                <a:cs typeface="华文新魏"/>
              </a:rPr>
              <a:t>③</a:t>
            </a:r>
            <a:r>
              <a:rPr lang="en-US" altLang="zh-CN" dirty="0">
                <a:latin typeface="华文新魏"/>
                <a:ea typeface="华文新魏"/>
                <a:cs typeface="华文新魏"/>
              </a:rPr>
              <a:t> </a:t>
            </a:r>
          </a:p>
          <a:p>
            <a:pPr lvl="1"/>
            <a:r>
              <a:rPr lang="en-US" altLang="zh-CN" sz="2200" dirty="0"/>
              <a:t>⑤</a:t>
            </a:r>
            <a:r>
              <a:rPr lang="zh-CN" altLang="zh-CN" sz="2200" dirty="0"/>
              <a:t>置</a:t>
            </a:r>
            <a:r>
              <a:rPr lang="en-US" altLang="zh-CN" sz="2200" dirty="0"/>
              <a:t> </a:t>
            </a:r>
            <a:r>
              <a:rPr lang="en-US" altLang="zh-CN" sz="2200" dirty="0">
                <a:solidFill>
                  <a:srgbClr val="660066"/>
                </a:solidFill>
              </a:rPr>
              <a:t>possible </a:t>
            </a:r>
            <a:r>
              <a:rPr lang="zh-CN" altLang="zh-CN" sz="2200" dirty="0">
                <a:solidFill>
                  <a:srgbClr val="660066"/>
                </a:solidFill>
              </a:rPr>
              <a:t>＝</a:t>
            </a:r>
            <a:r>
              <a:rPr lang="en-US" altLang="zh-CN" sz="2200" dirty="0">
                <a:solidFill>
                  <a:srgbClr val="660066"/>
                </a:solidFill>
              </a:rPr>
              <a:t>false</a:t>
            </a:r>
            <a:r>
              <a:rPr lang="zh-CN" altLang="zh-CN" sz="2200" dirty="0"/>
              <a:t>，停止执行本算法</a:t>
            </a:r>
            <a:endParaRPr lang="en-US" altLang="zh-CN" sz="2200" dirty="0"/>
          </a:p>
          <a:p>
            <a:pPr lvl="1"/>
            <a:r>
              <a:rPr lang="zh-CN" altLang="zh-CN" sz="2200" dirty="0"/>
              <a:t>⑥最后，查看进程集合</a:t>
            </a:r>
            <a:r>
              <a:rPr lang="en-US" altLang="zh-CN" sz="2200" dirty="0"/>
              <a:t> </a:t>
            </a:r>
            <a:r>
              <a:rPr kumimoji="1" lang="en-US" altLang="zh-CN" sz="2200" dirty="0">
                <a:solidFill>
                  <a:srgbClr val="008000"/>
                </a:solidFill>
              </a:rPr>
              <a:t>rest</a:t>
            </a:r>
            <a:r>
              <a:rPr kumimoji="1" lang="en-US" altLang="zh-CN" sz="2200" dirty="0"/>
              <a:t> </a:t>
            </a:r>
            <a:endParaRPr lang="en-US" altLang="zh-CN" sz="2200" dirty="0"/>
          </a:p>
          <a:p>
            <a:pPr lvl="2"/>
            <a:r>
              <a:rPr lang="zh-CN" altLang="zh-CN" sz="1800" dirty="0">
                <a:latin typeface="华文新魏"/>
                <a:ea typeface="华文新魏"/>
                <a:cs typeface="华文新魏"/>
              </a:rPr>
              <a:t>若</a:t>
            </a:r>
            <a:r>
              <a:rPr kumimoji="1" lang="en-US" altLang="zh-CN" sz="1800" dirty="0">
                <a:solidFill>
                  <a:srgbClr val="008000"/>
                </a:solidFill>
                <a:latin typeface="华文新魏"/>
                <a:ea typeface="华文新魏"/>
                <a:cs typeface="华文新魏"/>
              </a:rPr>
              <a:t>rest</a:t>
            </a:r>
            <a:r>
              <a:rPr lang="zh-CN" altLang="zh-CN" sz="1800" dirty="0">
                <a:solidFill>
                  <a:srgbClr val="FF0000"/>
                </a:solidFill>
                <a:latin typeface="华文新魏"/>
                <a:ea typeface="华文新魏"/>
                <a:cs typeface="华文新魏"/>
              </a:rPr>
              <a:t>为空集</a:t>
            </a:r>
            <a:r>
              <a:rPr lang="zh-CN" altLang="en-US" sz="1800" dirty="0">
                <a:latin typeface="华文新魏"/>
                <a:ea typeface="华文新魏"/>
                <a:cs typeface="华文新魏"/>
              </a:rPr>
              <a:t>，</a:t>
            </a:r>
            <a:r>
              <a:rPr lang="zh-CN" altLang="zh-CN" sz="1800" dirty="0">
                <a:latin typeface="华文新魏"/>
                <a:ea typeface="华文新魏"/>
                <a:cs typeface="华文新魏"/>
              </a:rPr>
              <a:t>则返回</a:t>
            </a:r>
            <a:r>
              <a:rPr lang="zh-CN" altLang="zh-CN" sz="1800" dirty="0">
                <a:solidFill>
                  <a:srgbClr val="FF0000"/>
                </a:solidFill>
                <a:latin typeface="华文新魏"/>
                <a:ea typeface="华文新魏"/>
                <a:cs typeface="华文新魏"/>
              </a:rPr>
              <a:t>安全标记</a:t>
            </a:r>
            <a:endParaRPr lang="en-US" altLang="zh-CN" sz="1800" dirty="0">
              <a:solidFill>
                <a:srgbClr val="FF0000"/>
              </a:solidFill>
              <a:latin typeface="华文新魏"/>
              <a:ea typeface="华文新魏"/>
              <a:cs typeface="华文新魏"/>
            </a:endParaRPr>
          </a:p>
          <a:p>
            <a:pPr lvl="2"/>
            <a:r>
              <a:rPr lang="zh-CN" altLang="zh-CN" sz="1800" dirty="0">
                <a:latin typeface="华文新魏"/>
                <a:ea typeface="华文新魏"/>
                <a:cs typeface="华文新魏"/>
              </a:rPr>
              <a:t>否则，返回不安全标记 </a:t>
            </a:r>
          </a:p>
          <a:p>
            <a:pPr lvl="2"/>
            <a:endParaRPr kumimoji="1" lang="zh-CN" altLang="zh-CN" dirty="0">
              <a:latin typeface="华文新魏"/>
              <a:ea typeface="华文新魏"/>
              <a:cs typeface="华文新魏"/>
            </a:endParaRPr>
          </a:p>
          <a:p>
            <a:endParaRPr kumimoji="1" lang="zh-CN" altLang="en-US" dirty="0">
              <a:latin typeface="华文新魏"/>
              <a:cs typeface="华文新魏"/>
            </a:endParaRPr>
          </a:p>
        </p:txBody>
      </p:sp>
    </p:spTree>
    <p:extLst>
      <p:ext uri="{BB962C8B-B14F-4D97-AF65-F5344CB8AC3E}">
        <p14:creationId xmlns:p14="http://schemas.microsoft.com/office/powerpoint/2010/main" val="3051889808"/>
      </p:ext>
    </p:extLst>
  </p:cSld>
  <p:clrMapOvr>
    <a:masterClrMapping/>
  </p:clrMapOvr>
  <p:transition spd="slow">
    <p:wipe dir="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157</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a:cs typeface="华文新魏"/>
              </a:rPr>
              <a:t>如果系统中共有五个进程和</a:t>
            </a:r>
            <a:r>
              <a:rPr lang="en-US" altLang="zh-CN" dirty="0">
                <a:latin typeface="华文新魏"/>
                <a:cs typeface="华文新魏"/>
              </a:rPr>
              <a:t>A</a:t>
            </a:r>
            <a:r>
              <a:rPr lang="zh-CN" altLang="en-US" dirty="0">
                <a:latin typeface="华文新魏"/>
                <a:cs typeface="华文新魏"/>
              </a:rPr>
              <a:t>、</a:t>
            </a:r>
            <a:r>
              <a:rPr lang="en-US" altLang="zh-CN" dirty="0">
                <a:latin typeface="华文新魏"/>
                <a:cs typeface="华文新魏"/>
              </a:rPr>
              <a:t>B</a:t>
            </a:r>
            <a:r>
              <a:rPr lang="zh-CN" altLang="en-US" dirty="0">
                <a:latin typeface="华文新魏"/>
                <a:cs typeface="华文新魏"/>
              </a:rPr>
              <a:t>、</a:t>
            </a:r>
            <a:r>
              <a:rPr lang="en-US" altLang="zh-CN" dirty="0">
                <a:latin typeface="华文新魏"/>
                <a:cs typeface="华文新魏"/>
              </a:rPr>
              <a:t>C</a:t>
            </a:r>
            <a:r>
              <a:rPr lang="zh-CN" altLang="en-US" dirty="0">
                <a:latin typeface="华文新魏"/>
                <a:cs typeface="华文新魏"/>
              </a:rPr>
              <a:t>三类资源</a:t>
            </a:r>
            <a:endParaRPr lang="en-US" altLang="zh-CN" dirty="0">
              <a:latin typeface="华文新魏"/>
              <a:cs typeface="华文新魏"/>
            </a:endParaRPr>
          </a:p>
          <a:p>
            <a:pPr lvl="1" algn="just" eaLnBrk="1" hangingPunct="1"/>
            <a:r>
              <a:rPr lang="en-US" altLang="zh-CN" dirty="0"/>
              <a:t>A</a:t>
            </a:r>
            <a:r>
              <a:rPr lang="zh-CN" altLang="en-US" dirty="0"/>
              <a:t>类资源共有</a:t>
            </a:r>
            <a:r>
              <a:rPr lang="en-US" altLang="zh-CN" dirty="0"/>
              <a:t>10</a:t>
            </a:r>
            <a:r>
              <a:rPr lang="zh-CN" altLang="en-US" dirty="0"/>
              <a:t>个</a:t>
            </a:r>
            <a:endParaRPr lang="en-US" altLang="zh-CN" dirty="0"/>
          </a:p>
          <a:p>
            <a:pPr lvl="1" algn="just" eaLnBrk="1" hangingPunct="1"/>
            <a:r>
              <a:rPr lang="en-US" altLang="zh-CN" dirty="0"/>
              <a:t>B</a:t>
            </a:r>
            <a:r>
              <a:rPr lang="zh-CN" altLang="en-US" dirty="0"/>
              <a:t>类资源共有</a:t>
            </a:r>
            <a:r>
              <a:rPr lang="en-US" altLang="zh-CN" dirty="0"/>
              <a:t>5</a:t>
            </a:r>
            <a:r>
              <a:rPr lang="zh-CN" altLang="en-US" dirty="0"/>
              <a:t>个</a:t>
            </a:r>
            <a:endParaRPr lang="en-US" altLang="zh-CN" dirty="0"/>
          </a:p>
          <a:p>
            <a:pPr lvl="1" algn="just" eaLnBrk="1" hangingPunct="1"/>
            <a:r>
              <a:rPr lang="en-US" altLang="zh-CN" dirty="0"/>
              <a:t>C</a:t>
            </a:r>
            <a:r>
              <a:rPr lang="zh-CN" altLang="en-US" dirty="0"/>
              <a:t>类资源共有</a:t>
            </a:r>
            <a:r>
              <a:rPr lang="en-US" altLang="zh-CN" dirty="0"/>
              <a:t>7</a:t>
            </a:r>
            <a:r>
              <a:rPr lang="zh-CN" altLang="en-US" dirty="0"/>
              <a:t>个</a:t>
            </a:r>
          </a:p>
          <a:p>
            <a:pPr algn="just" eaLnBrk="1" hangingPunct="1"/>
            <a:r>
              <a:rPr lang="zh-CN" altLang="en-US" dirty="0">
                <a:latin typeface="华文新魏"/>
                <a:cs typeface="华文新魏"/>
              </a:rPr>
              <a:t>在时刻</a:t>
            </a:r>
            <a:r>
              <a:rPr lang="en-US" altLang="zh-CN" dirty="0">
                <a:latin typeface="华文新魏"/>
                <a:cs typeface="华文新魏"/>
              </a:rPr>
              <a:t>T</a:t>
            </a:r>
            <a:r>
              <a:rPr lang="en-US" altLang="zh-CN" baseline="-30000" dirty="0">
                <a:latin typeface="华文新魏"/>
                <a:cs typeface="华文新魏"/>
              </a:rPr>
              <a:t>0</a:t>
            </a:r>
            <a:r>
              <a:rPr lang="zh-CN" altLang="zh-CN" dirty="0">
                <a:latin typeface="华文新魏"/>
                <a:cs typeface="华文新魏"/>
              </a:rPr>
              <a:t>，</a:t>
            </a:r>
            <a:r>
              <a:rPr lang="zh-CN" altLang="en-US" dirty="0">
                <a:latin typeface="华文新魏"/>
                <a:cs typeface="华文新魏"/>
              </a:rPr>
              <a:t>系统目前资源分配情况及</a:t>
            </a:r>
            <a:r>
              <a:rPr kumimoji="1" lang="zh-CN" altLang="en-US" dirty="0">
                <a:latin typeface="华文新魏"/>
                <a:cs typeface="华文新魏"/>
              </a:rPr>
              <a:t>每个进程目前还需资源</a:t>
            </a:r>
            <a:r>
              <a:rPr kumimoji="1" lang="en-US" altLang="zh-CN" dirty="0">
                <a:latin typeface="华文新魏"/>
                <a:cs typeface="华文新魏"/>
              </a:rPr>
              <a:t>Need[k,</a:t>
            </a:r>
            <a:r>
              <a:rPr kumimoji="1" lang="zh-CN" altLang="en-US" dirty="0">
                <a:latin typeface="华文新魏"/>
                <a:cs typeface="华文新魏"/>
              </a:rPr>
              <a:t> </a:t>
            </a:r>
            <a:r>
              <a:rPr kumimoji="1" lang="en-US" altLang="zh-CN" dirty="0" err="1">
                <a:latin typeface="华文新魏"/>
                <a:cs typeface="华文新魏"/>
              </a:rPr>
              <a:t>i</a:t>
            </a:r>
            <a:r>
              <a:rPr kumimoji="1" lang="en-US" altLang="zh-CN" dirty="0">
                <a:latin typeface="华文新魏"/>
                <a:cs typeface="华文新魏"/>
              </a:rPr>
              <a:t>](</a:t>
            </a:r>
            <a:r>
              <a:rPr kumimoji="1" lang="en-US" altLang="zh-CN" dirty="0">
                <a:solidFill>
                  <a:srgbClr val="008000"/>
                </a:solidFill>
                <a:latin typeface="华文新魏"/>
                <a:cs typeface="华文新魏"/>
              </a:rPr>
              <a:t>=Claim</a:t>
            </a:r>
            <a:r>
              <a:rPr kumimoji="1" lang="zh-CN" altLang="en-US" dirty="0">
                <a:solidFill>
                  <a:srgbClr val="008000"/>
                </a:solidFill>
                <a:latin typeface="华文新魏"/>
                <a:cs typeface="华文新魏"/>
              </a:rPr>
              <a:t>[</a:t>
            </a:r>
            <a:r>
              <a:rPr kumimoji="1" lang="en-US" altLang="zh-CN" dirty="0">
                <a:solidFill>
                  <a:srgbClr val="008000"/>
                </a:solidFill>
                <a:latin typeface="华文新魏"/>
                <a:cs typeface="华文新魏"/>
              </a:rPr>
              <a:t>k,</a:t>
            </a:r>
            <a:r>
              <a:rPr kumimoji="1" lang="zh-CN" altLang="en-US" dirty="0">
                <a:solidFill>
                  <a:srgbClr val="008000"/>
                </a:solidFill>
                <a:latin typeface="华文新魏"/>
                <a:cs typeface="华文新魏"/>
              </a:rPr>
              <a:t> </a:t>
            </a:r>
            <a:r>
              <a:rPr kumimoji="1" lang="en-US" altLang="zh-CN" dirty="0" err="1">
                <a:solidFill>
                  <a:srgbClr val="008000"/>
                </a:solidFill>
                <a:latin typeface="华文新魏"/>
                <a:cs typeface="华文新魏"/>
              </a:rPr>
              <a:t>i</a:t>
            </a:r>
            <a:r>
              <a:rPr kumimoji="1" lang="en-US" altLang="zh-CN" dirty="0">
                <a:solidFill>
                  <a:srgbClr val="008000"/>
                </a:solidFill>
                <a:latin typeface="华文新魏"/>
                <a:cs typeface="华文新魏"/>
              </a:rPr>
              <a:t>]-</a:t>
            </a:r>
            <a:r>
              <a:rPr kumimoji="1" lang="zh-CN" altLang="en-US" dirty="0">
                <a:solidFill>
                  <a:srgbClr val="008000"/>
                </a:solidFill>
                <a:latin typeface="华文新魏"/>
                <a:cs typeface="华文新魏"/>
              </a:rPr>
              <a:t> </a:t>
            </a:r>
            <a:r>
              <a:rPr kumimoji="1" lang="en-US" altLang="zh-CN" dirty="0">
                <a:solidFill>
                  <a:srgbClr val="008000"/>
                </a:solidFill>
                <a:latin typeface="华文新魏"/>
                <a:cs typeface="华文新魏"/>
              </a:rPr>
              <a:t>Allocation[k,</a:t>
            </a:r>
            <a:r>
              <a:rPr kumimoji="1" lang="zh-CN" altLang="en-US" dirty="0">
                <a:solidFill>
                  <a:srgbClr val="008000"/>
                </a:solidFill>
                <a:latin typeface="华文新魏"/>
                <a:cs typeface="华文新魏"/>
              </a:rPr>
              <a:t> </a:t>
            </a:r>
            <a:r>
              <a:rPr kumimoji="1" lang="en-US" altLang="zh-CN" dirty="0" err="1">
                <a:solidFill>
                  <a:srgbClr val="008000"/>
                </a:solidFill>
                <a:latin typeface="华文新魏"/>
                <a:cs typeface="华文新魏"/>
              </a:rPr>
              <a:t>i</a:t>
            </a:r>
            <a:r>
              <a:rPr kumimoji="1" lang="en-US" altLang="zh-CN" dirty="0">
                <a:solidFill>
                  <a:srgbClr val="008000"/>
                </a:solidFill>
                <a:latin typeface="华文新魏"/>
                <a:cs typeface="华文新魏"/>
              </a:rPr>
              <a:t>]</a:t>
            </a:r>
            <a:r>
              <a:rPr kumimoji="1" lang="en-US" altLang="zh-CN" dirty="0">
                <a:latin typeface="华文新魏"/>
                <a:cs typeface="华文新魏"/>
              </a:rPr>
              <a:t>)</a:t>
            </a:r>
            <a:r>
              <a:rPr kumimoji="1" lang="zh-CN" altLang="en-US" dirty="0">
                <a:latin typeface="华文新魏"/>
                <a:cs typeface="华文新魏"/>
              </a:rPr>
              <a:t>如下</a:t>
            </a:r>
            <a:endParaRPr lang="zh-CN" altLang="en-US" dirty="0">
              <a:latin typeface="华文新魏"/>
              <a:cs typeface="华文新魏"/>
            </a:endParaRPr>
          </a:p>
          <a:p>
            <a:endParaRPr kumimoji="1" lang="zh-CN" altLang="en-US" dirty="0">
              <a:latin typeface="华文新魏"/>
              <a:cs typeface="华文新魏"/>
            </a:endParaRPr>
          </a:p>
        </p:txBody>
      </p:sp>
      <p:sp>
        <p:nvSpPr>
          <p:cNvPr id="7" name="内容占位符 1"/>
          <p:cNvSpPr txBox="1">
            <a:spLocks/>
          </p:cNvSpPr>
          <p:nvPr/>
        </p:nvSpPr>
        <p:spPr bwMode="auto">
          <a:xfrm>
            <a:off x="611560" y="3760581"/>
            <a:ext cx="8208912" cy="2836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process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Allocation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Claim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Available</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Need</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A  B  C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  B  C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A  B  C</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A</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B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C</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0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0   1   0     </a:t>
            </a:r>
            <a:r>
              <a:rPr lang="zh-CN" altLang="en-US" sz="2400" dirty="0">
                <a:solidFill>
                  <a:srgbClr val="CC0000"/>
                </a:solidFill>
                <a:latin typeface="STXinwei" panose="02010800040101010101" pitchFamily="2" charset="-122"/>
                <a:ea typeface="STXinwei" panose="02010800040101010101" pitchFamily="2" charset="-122"/>
              </a:rPr>
              <a:t>   </a:t>
            </a:r>
            <a:r>
              <a:rPr lang="zh-CN"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7   5   3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3   3  2</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7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4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3</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1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2   0   0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3   2   2</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2  </a:t>
            </a:r>
            <a:r>
              <a:rPr lang="zh-CN" altLang="en-US"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2</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2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3   0   2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9   0   2</a:t>
            </a:r>
            <a:r>
              <a:rPr lang="zh-CN" altLang="en-US" sz="2400" dirty="0">
                <a:solidFill>
                  <a:srgbClr val="CC0000"/>
                </a:solidFill>
                <a:latin typeface="STXinwei" panose="02010800040101010101" pitchFamily="2" charset="-122"/>
                <a:ea typeface="STXinwei" panose="02010800040101010101" pitchFamily="2" charset="-122"/>
              </a:rPr>
              <a:t>             </a:t>
            </a:r>
            <a:r>
              <a:rPr lang="zh-Hans" altLang="en-US"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6   0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0</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3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2   1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1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2   2   2</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0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a:t>
            </a:r>
          </a:p>
          <a:p>
            <a:pPr marL="0" indent="0" algn="just" eaLnBrk="1" hangingPunct="1">
              <a:buNone/>
            </a:pPr>
            <a:r>
              <a:rPr lang="en-US" altLang="zh-CN" sz="2400" dirty="0">
                <a:solidFill>
                  <a:srgbClr val="CC0000"/>
                </a:solidFill>
                <a:latin typeface="STXinwei" panose="02010800040101010101" pitchFamily="2" charset="-122"/>
                <a:ea typeface="STXinwei" panose="02010800040101010101" pitchFamily="2" charset="-122"/>
              </a:rPr>
              <a:t>    P</a:t>
            </a:r>
            <a:r>
              <a:rPr lang="en-US" altLang="zh-CN" sz="2400" baseline="-30000" dirty="0">
                <a:solidFill>
                  <a:srgbClr val="CC0000"/>
                </a:solidFill>
                <a:latin typeface="STXinwei" panose="02010800040101010101" pitchFamily="2" charset="-122"/>
                <a:ea typeface="STXinwei" panose="02010800040101010101" pitchFamily="2" charset="-122"/>
              </a:rPr>
              <a:t>4 </a:t>
            </a:r>
            <a:r>
              <a:rPr lang="en-US" altLang="zh-CN"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0   0   2      </a:t>
            </a:r>
            <a:r>
              <a:rPr lang="zh-CN" altLang="en-US" sz="2400" dirty="0">
                <a:solidFill>
                  <a:srgbClr val="CC0000"/>
                </a:solidFill>
                <a:latin typeface="STXinwei" panose="02010800040101010101" pitchFamily="2" charset="-122"/>
                <a:ea typeface="STXinwei" panose="02010800040101010101" pitchFamily="2" charset="-122"/>
              </a:rPr>
              <a:t>   </a:t>
            </a:r>
            <a:r>
              <a:rPr lang="en-US" altLang="zh-CN" sz="2400" dirty="0">
                <a:solidFill>
                  <a:srgbClr val="CC0000"/>
                </a:solidFill>
                <a:latin typeface="STXinwei" panose="02010800040101010101" pitchFamily="2" charset="-122"/>
                <a:ea typeface="STXinwei" panose="02010800040101010101" pitchFamily="2" charset="-122"/>
              </a:rPr>
              <a:t>4   3   3</a:t>
            </a:r>
            <a:r>
              <a:rPr lang="zh-CN" altLang="en-US" sz="2400" dirty="0">
                <a:solidFill>
                  <a:srgbClr val="CC0000"/>
                </a:solidFill>
                <a:latin typeface="STXinwei" panose="02010800040101010101" pitchFamily="2" charset="-122"/>
                <a:ea typeface="STXinwei" panose="02010800040101010101" pitchFamily="2" charset="-122"/>
              </a:rPr>
              <a:t>                           </a:t>
            </a:r>
            <a:r>
              <a:rPr lang="zh-CN" altLang="en-US" sz="2400" dirty="0">
                <a:solidFill>
                  <a:srgbClr val="008000"/>
                </a:solidFill>
                <a:latin typeface="STXinwei" panose="02010800040101010101" pitchFamily="2" charset="-122"/>
                <a:ea typeface="STXinwei" panose="02010800040101010101" pitchFamily="2" charset="-122"/>
              </a:rPr>
              <a:t>  </a:t>
            </a:r>
            <a:r>
              <a:rPr lang="zh-Hans"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4   </a:t>
            </a:r>
            <a:r>
              <a:rPr lang="zh-CN" altLang="en-US"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3  </a:t>
            </a:r>
            <a:r>
              <a:rPr lang="zh-CN" altLang="en-US" sz="2400" dirty="0">
                <a:solidFill>
                  <a:srgbClr val="008000"/>
                </a:solidFill>
                <a:latin typeface="STXinwei" panose="02010800040101010101" pitchFamily="2" charset="-122"/>
                <a:ea typeface="STXinwei" panose="02010800040101010101" pitchFamily="2" charset="-122"/>
              </a:rPr>
              <a:t> </a:t>
            </a:r>
            <a:r>
              <a:rPr lang="zh-CN" altLang="zh-CN" sz="2400" dirty="0">
                <a:solidFill>
                  <a:srgbClr val="008000"/>
                </a:solidFill>
                <a:latin typeface="STXinwei" panose="02010800040101010101" pitchFamily="2" charset="-122"/>
                <a:ea typeface="STXinwei" panose="02010800040101010101" pitchFamily="2" charset="-122"/>
              </a:rPr>
              <a:t> </a:t>
            </a:r>
            <a:r>
              <a:rPr lang="en-US" altLang="zh-CN" sz="2400" dirty="0">
                <a:solidFill>
                  <a:srgbClr val="008000"/>
                </a:solidFill>
                <a:latin typeface="STXinwei" panose="02010800040101010101" pitchFamily="2" charset="-122"/>
                <a:ea typeface="STXinwei" panose="02010800040101010101" pitchFamily="2" charset="-122"/>
              </a:rPr>
              <a:t>1</a:t>
            </a:r>
          </a:p>
          <a:p>
            <a:pPr marL="0" indent="0">
              <a:buFont typeface="Wingdings" pitchFamily="2" charset="2"/>
              <a:buNone/>
            </a:pPr>
            <a:endParaRPr kumimoji="1" lang="zh-CN" altLang="en-US" sz="2400"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3565192288"/>
      </p:ext>
    </p:extLst>
  </p:cSld>
  <p:clrMapOvr>
    <a:masterClrMapping/>
  </p:clrMapOvr>
  <p:transition spd="slow">
    <p:wipe dir="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158</a:t>
            </a:fld>
            <a:endParaRPr lang="en-US" altLang="zh-CN" dirty="0"/>
          </a:p>
        </p:txBody>
      </p:sp>
      <p:sp>
        <p:nvSpPr>
          <p:cNvPr id="3" name="内容占位符 2"/>
          <p:cNvSpPr>
            <a:spLocks noGrp="1"/>
          </p:cNvSpPr>
          <p:nvPr>
            <p:ph idx="1"/>
          </p:nvPr>
        </p:nvSpPr>
        <p:spPr/>
        <p:txBody>
          <a:bodyPr/>
          <a:lstStyle/>
          <a:p>
            <a:pPr marL="447675" lvl="2" indent="-447675">
              <a:buClr>
                <a:srgbClr val="CC6600"/>
              </a:buClr>
            </a:pPr>
            <a:r>
              <a:rPr kumimoji="1" lang="zh-CN" altLang="en-US" sz="2800" dirty="0">
                <a:ea typeface="华文新魏"/>
              </a:rPr>
              <a:t>可以断言目前系统处于安全状态</a:t>
            </a:r>
            <a:r>
              <a:rPr kumimoji="1" lang="zh-CN" altLang="zh-CN" sz="2800" dirty="0">
                <a:ea typeface="华文新魏"/>
              </a:rPr>
              <a:t>，</a:t>
            </a:r>
            <a:r>
              <a:rPr kumimoji="1" lang="zh-CN" altLang="en-US" sz="2800" dirty="0">
                <a:ea typeface="华文新魏"/>
              </a:rPr>
              <a:t>因为</a:t>
            </a:r>
            <a:endParaRPr kumimoji="1" lang="en-US" altLang="zh-CN" sz="2800" dirty="0">
              <a:ea typeface="华文新魏"/>
            </a:endParaRPr>
          </a:p>
          <a:p>
            <a:pPr lvl="1" algn="just" eaLnBrk="1" hangingPunct="1"/>
            <a:r>
              <a:rPr lang="en-US" altLang="zh-CN" dirty="0">
                <a:latin typeface="华文新魏" charset="0"/>
                <a:ea typeface="华文新魏" charset="0"/>
                <a:cs typeface="华文新魏" charset="0"/>
              </a:rPr>
              <a:t>T0时刻</a:t>
            </a:r>
            <a:r>
              <a:rPr lang="zh-CN" altLang="en-US" dirty="0">
                <a:latin typeface="华文新魏" charset="0"/>
                <a:ea typeface="华文新魏" charset="0"/>
                <a:cs typeface="华文新魏" charset="0"/>
              </a:rPr>
              <a:t>序列</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P1,P3,P4,P2,P0</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能满足安全性条件</a:t>
            </a:r>
          </a:p>
          <a:p>
            <a:endParaRPr kumimoji="1" lang="en-US" altLang="zh-CN" dirty="0"/>
          </a:p>
          <a:p>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2697926191"/>
              </p:ext>
            </p:extLst>
          </p:nvPr>
        </p:nvGraphicFramePr>
        <p:xfrm>
          <a:off x="177566" y="2492896"/>
          <a:ext cx="8858930" cy="3528392"/>
        </p:xfrm>
        <a:graphic>
          <a:graphicData uri="http://schemas.openxmlformats.org/presentationml/2006/ole">
            <mc:AlternateContent xmlns:mc="http://schemas.openxmlformats.org/markup-compatibility/2006">
              <mc:Choice xmlns:v="urn:schemas-microsoft-com:vml" Requires="v">
                <p:oleObj spid="_x0000_s138288" name="文档" r:id="rId3" imgW="5630460" imgH="1438612" progId="Word.Document.8">
                  <p:embed/>
                </p:oleObj>
              </mc:Choice>
              <mc:Fallback>
                <p:oleObj name="文档" r:id="rId3" imgW="5630460" imgH="1438612" progId="Word.Document.8">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66" y="2492896"/>
                        <a:ext cx="8858930" cy="3528392"/>
                      </a:xfrm>
                      <a:prstGeom prst="rect">
                        <a:avLst/>
                      </a:prstGeom>
                      <a:extLst>
                        <a:ext uri="{FAA26D3D-D897-4be2-8F04-BA451C77F1D7}">
                          <ma14:placeholderFlag xmlns="" xmlns:ma14="http://schemas.microsoft.com/office/mac/drawingml/2011/main" val="1"/>
                        </a:ext>
                      </a:extLst>
                    </p:spPr>
                  </p:pic>
                </p:oleObj>
              </mc:Fallback>
            </mc:AlternateContent>
          </a:graphicData>
        </a:graphic>
      </p:graphicFrame>
      <p:sp>
        <p:nvSpPr>
          <p:cNvPr id="5" name="标题 4"/>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sp>
        <p:nvSpPr>
          <p:cNvPr id="2" name="矩形 1"/>
          <p:cNvSpPr/>
          <p:nvPr/>
        </p:nvSpPr>
        <p:spPr bwMode="auto">
          <a:xfrm>
            <a:off x="5275147" y="3429000"/>
            <a:ext cx="2016224" cy="1728192"/>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1547664" y="3933056"/>
            <a:ext cx="1152128" cy="1728192"/>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1547664" y="3429000"/>
            <a:ext cx="1152128" cy="432048"/>
          </a:xfrm>
          <a:prstGeom prst="rect">
            <a:avLst/>
          </a:prstGeom>
          <a:solidFill>
            <a:srgbClr val="FFFF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5270871" y="5229200"/>
            <a:ext cx="2016224" cy="360040"/>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0211662"/>
      </p:ext>
    </p:extLst>
  </p:cSld>
  <p:clrMapOvr>
    <a:masterClrMapping/>
  </p:clrMapOvr>
  <p:transition spd="slow">
    <p:wipe dir="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159</a:t>
            </a:fld>
            <a:endParaRPr lang="en-US" altLang="zh-CN" dirty="0"/>
          </a:p>
        </p:txBody>
      </p:sp>
      <p:sp>
        <p:nvSpPr>
          <p:cNvPr id="3" name="内容占位符 2"/>
          <p:cNvSpPr>
            <a:spLocks noGrp="1"/>
          </p:cNvSpPr>
          <p:nvPr>
            <p:ph idx="1"/>
          </p:nvPr>
        </p:nvSpPr>
        <p:spPr>
          <a:xfrm>
            <a:off x="179512" y="1268760"/>
            <a:ext cx="8856984" cy="4968552"/>
          </a:xfrm>
        </p:spPr>
        <p:txBody>
          <a:bodyPr/>
          <a:lstStyle/>
          <a:p>
            <a:r>
              <a:rPr kumimoji="1" lang="zh-CN" altLang="en-US" dirty="0"/>
              <a:t>假设进程</a:t>
            </a:r>
            <a:r>
              <a:rPr lang="en-US" altLang="zh-CN" dirty="0">
                <a:latin typeface="华文新魏" charset="0"/>
                <a:ea typeface="华文新魏" charset="0"/>
                <a:cs typeface="华文新魏" charset="0"/>
              </a:rPr>
              <a:t>P1</a:t>
            </a:r>
            <a:r>
              <a:rPr lang="zh-CN" altLang="en-US" dirty="0">
                <a:solidFill>
                  <a:srgbClr val="7030A0"/>
                </a:solidFill>
                <a:latin typeface="华文新魏" charset="0"/>
                <a:ea typeface="华文新魏" charset="0"/>
                <a:cs typeface="华文新魏" charset="0"/>
              </a:rPr>
              <a:t>（</a:t>
            </a:r>
            <a:r>
              <a:rPr lang="en-US" altLang="zh-CN" dirty="0">
                <a:solidFill>
                  <a:srgbClr val="7030A0"/>
                </a:solidFill>
                <a:latin typeface="华文新魏" charset="0"/>
                <a:ea typeface="华文新魏" charset="0"/>
                <a:cs typeface="华文新魏" charset="0"/>
              </a:rPr>
              <a:t>2, 0, 0</a:t>
            </a:r>
            <a:r>
              <a:rPr lang="zh-CN" altLang="en-US" dirty="0">
                <a:solidFill>
                  <a:srgbClr val="7030A0"/>
                </a:solidFill>
                <a:latin typeface="华文新魏" charset="0"/>
                <a:ea typeface="华文新魏" charset="0"/>
                <a:cs typeface="华文新魏" charset="0"/>
              </a:rPr>
              <a:t>）</a:t>
            </a:r>
            <a:r>
              <a:rPr lang="zh-CN" altLang="en-US" dirty="0">
                <a:latin typeface="华文新魏" charset="0"/>
                <a:ea typeface="华文新魏" charset="0"/>
                <a:cs typeface="华文新魏" charset="0"/>
              </a:rPr>
              <a:t>又要申请</a:t>
            </a:r>
            <a:r>
              <a:rPr kumimoji="1" lang="zh-CN" altLang="en-US" dirty="0"/>
              <a:t>资源</a:t>
            </a:r>
            <a:r>
              <a:rPr lang="en-US" altLang="zh-CN" dirty="0">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(1,</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0,</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2)</a:t>
            </a:r>
            <a:r>
              <a:rPr lang="zh-CN" altLang="en-US" dirty="0">
                <a:latin typeface="华文新魏" charset="0"/>
                <a:ea typeface="华文新魏" charset="0"/>
                <a:cs typeface="华文新魏" charset="0"/>
              </a:rPr>
              <a:t>，检查</a:t>
            </a:r>
            <a:endParaRPr kumimoji="1" lang="en-US" altLang="zh-CN" dirty="0"/>
          </a:p>
          <a:p>
            <a:pPr lvl="1"/>
            <a:r>
              <a:rPr lang="en-US" altLang="zh-CN" dirty="0">
                <a:latin typeface="华文新魏" charset="0"/>
                <a:ea typeface="华文新魏" charset="0"/>
                <a:cs typeface="华文新魏" charset="0"/>
              </a:rPr>
              <a:t>request1(1,0,2) ≤</a:t>
            </a:r>
            <a:r>
              <a:rPr lang="en-US" altLang="zh-CN" dirty="0">
                <a:solidFill>
                  <a:srgbClr val="0000FF"/>
                </a:solidFill>
                <a:latin typeface="华文新魏" charset="0"/>
                <a:ea typeface="华文新魏" charset="0"/>
                <a:cs typeface="华文新魏" charset="0"/>
              </a:rPr>
              <a:t>need</a:t>
            </a:r>
            <a:r>
              <a:rPr lang="zh-CN" altLang="en-US"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1</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request1(1,0,2)≤</a:t>
            </a:r>
            <a:r>
              <a:rPr lang="en-US" altLang="zh-CN" dirty="0">
                <a:solidFill>
                  <a:srgbClr val="FF0000"/>
                </a:solidFill>
                <a:latin typeface="华文新魏" charset="0"/>
                <a:ea typeface="华文新魏" charset="0"/>
                <a:cs typeface="华文新魏" charset="0"/>
              </a:rPr>
              <a:t>Available (3,3,2)</a:t>
            </a:r>
          </a:p>
          <a:p>
            <a:pPr lvl="1"/>
            <a:r>
              <a:rPr lang="zh-CN" altLang="en-US" dirty="0">
                <a:solidFill>
                  <a:schemeClr val="accent4"/>
                </a:solidFill>
                <a:latin typeface="华文新魏" charset="0"/>
                <a:ea typeface="华文新魏" charset="0"/>
                <a:cs typeface="华文新魏" charset="0"/>
              </a:rPr>
              <a:t>结果</a:t>
            </a:r>
            <a:r>
              <a:rPr lang="zh-CN" altLang="en-US" dirty="0">
                <a:solidFill>
                  <a:srgbClr val="FF0000"/>
                </a:solidFill>
                <a:latin typeface="华文新魏" charset="0"/>
                <a:ea typeface="华文新魏" charset="0"/>
                <a:cs typeface="华文新魏" charset="0"/>
              </a:rPr>
              <a:t>满足尝试分配条件</a:t>
            </a:r>
            <a:endParaRPr lang="en-US" altLang="zh-CN" dirty="0">
              <a:solidFill>
                <a:srgbClr val="FF0000"/>
              </a:solidFill>
              <a:latin typeface="华文新魏" charset="0"/>
              <a:ea typeface="华文新魏" charset="0"/>
              <a:cs typeface="华文新魏" charset="0"/>
            </a:endParaRPr>
          </a:p>
          <a:p>
            <a:pPr lvl="1"/>
            <a:endParaRPr lang="zh-CN" altLang="en-US" dirty="0">
              <a:latin typeface="华文新魏" charset="0"/>
              <a:ea typeface="华文新魏" charset="0"/>
              <a:cs typeface="华文新魏" charset="0"/>
            </a:endParaRPr>
          </a:p>
          <a:p>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469692631"/>
              </p:ext>
            </p:extLst>
          </p:nvPr>
        </p:nvGraphicFramePr>
        <p:xfrm>
          <a:off x="196163" y="2915652"/>
          <a:ext cx="8850313" cy="3521075"/>
        </p:xfrm>
        <a:graphic>
          <a:graphicData uri="http://schemas.openxmlformats.org/presentationml/2006/ole">
            <mc:AlternateContent xmlns:mc="http://schemas.openxmlformats.org/markup-compatibility/2006">
              <mc:Choice xmlns:v="urn:schemas-microsoft-com:vml" Requires="v">
                <p:oleObj spid="_x0000_s139312" name="文档" r:id="rId3" imgW="5626100" imgH="1435100" progId="Word.Document.8">
                  <p:embed/>
                </p:oleObj>
              </mc:Choice>
              <mc:Fallback>
                <p:oleObj name="文档" r:id="rId3" imgW="5626100" imgH="1435100" progId="Word.Document.8">
                  <p:embed/>
                  <p:pic>
                    <p:nvPicPr>
                      <p:cNvPr id="7" name="Object 3"/>
                      <p:cNvPicPr>
                        <a:picLocks noChangeAspect="1" noChangeArrowheads="1"/>
                      </p:cNvPicPr>
                      <p:nvPr/>
                    </p:nvPicPr>
                    <p:blipFill>
                      <a:blip r:embed="rId4"/>
                      <a:srcRect/>
                      <a:stretch>
                        <a:fillRect/>
                      </a:stretch>
                    </p:blipFill>
                    <p:spPr bwMode="auto">
                      <a:xfrm>
                        <a:off x="196163" y="2915652"/>
                        <a:ext cx="8850313" cy="3521075"/>
                      </a:xfrm>
                      <a:prstGeom prst="rect">
                        <a:avLst/>
                      </a:prstGeom>
                      <a:extLst>
                        <a:ext uri="{FAA26D3D-D897-4be2-8F04-BA451C77F1D7}">
                          <ma14:placeholderFlag xmlns="" xmlns:ma14="http://schemas.microsoft.com/office/mac/drawingml/2011/main" val="1"/>
                        </a:ext>
                      </a:extLst>
                    </p:spPr>
                  </p:pic>
                </p:oleObj>
              </mc:Fallback>
            </mc:AlternateContent>
          </a:graphicData>
        </a:graphic>
      </p:graphicFrame>
      <p:sp>
        <p:nvSpPr>
          <p:cNvPr id="5" name="标题 4"/>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sp>
        <p:nvSpPr>
          <p:cNvPr id="2" name="矩形 1">
            <a:extLst>
              <a:ext uri="{FF2B5EF4-FFF2-40B4-BE49-F238E27FC236}">
                <a16:creationId xmlns:a16="http://schemas.microsoft.com/office/drawing/2014/main" id="{6076B302-0F03-7845-9A54-264FC6A13FF1}"/>
              </a:ext>
            </a:extLst>
          </p:cNvPr>
          <p:cNvSpPr/>
          <p:nvPr/>
        </p:nvSpPr>
        <p:spPr>
          <a:xfrm>
            <a:off x="3377188" y="6084004"/>
            <a:ext cx="1338828"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分配前状态</a:t>
            </a:r>
            <a:endParaRPr lang="zh-CN" altLang="en-US" dirty="0">
              <a:solidFill>
                <a:srgbClr val="0000FF"/>
              </a:solidFill>
            </a:endParaRPr>
          </a:p>
        </p:txBody>
      </p:sp>
      <p:sp>
        <p:nvSpPr>
          <p:cNvPr id="8" name="矩形 7">
            <a:extLst>
              <a:ext uri="{FF2B5EF4-FFF2-40B4-BE49-F238E27FC236}">
                <a16:creationId xmlns:a16="http://schemas.microsoft.com/office/drawing/2014/main" id="{96B835BC-C548-EF47-966E-08BD4922175C}"/>
              </a:ext>
            </a:extLst>
          </p:cNvPr>
          <p:cNvSpPr/>
          <p:nvPr/>
        </p:nvSpPr>
        <p:spPr bwMode="auto">
          <a:xfrm>
            <a:off x="1619672" y="3861048"/>
            <a:ext cx="1152128" cy="432048"/>
          </a:xfrm>
          <a:prstGeom prst="rect">
            <a:avLst/>
          </a:prstGeom>
          <a:solidFill>
            <a:srgbClr val="FF00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C41646EE-09D9-E143-B4A6-040408F2EC46}"/>
              </a:ext>
            </a:extLst>
          </p:cNvPr>
          <p:cNvSpPr/>
          <p:nvPr/>
        </p:nvSpPr>
        <p:spPr bwMode="auto">
          <a:xfrm>
            <a:off x="2797823" y="3878035"/>
            <a:ext cx="1152128" cy="432048"/>
          </a:xfrm>
          <a:prstGeom prst="rect">
            <a:avLst/>
          </a:prstGeom>
          <a:solidFill>
            <a:srgbClr val="0000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0780173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51520" y="1152748"/>
            <a:ext cx="8784976" cy="5228580"/>
          </a:xfrm>
        </p:spPr>
        <p:txBody>
          <a:bodyPr/>
          <a:lstStyle/>
          <a:p>
            <a:pPr marL="0" indent="0" algn="ctr" eaLnBrk="1" hangingPunct="1">
              <a:buNone/>
            </a:pPr>
            <a:r>
              <a:rPr lang="zh-CN" altLang="en-US" b="1" dirty="0">
                <a:solidFill>
                  <a:srgbClr val="0000FF"/>
                </a:solidFill>
                <a:latin typeface="华文新魏" charset="0"/>
                <a:ea typeface="华文新魏" charset="0"/>
                <a:cs typeface="华文新魏" charset="0"/>
              </a:rPr>
              <a:t>申请和归还内存资源问题</a:t>
            </a:r>
          </a:p>
          <a:p>
            <a:pPr marL="0" indent="0" eaLnBrk="1" hangingPunct="1">
              <a:buNone/>
            </a:pPr>
            <a:r>
              <a:rPr lang="en-US" altLang="zh-CN" sz="2400" b="1" dirty="0">
                <a:latin typeface="华文新魏" charset="0"/>
                <a:ea typeface="华文新魏" charset="0"/>
                <a:cs typeface="华文新魏" charset="0"/>
              </a:rPr>
              <a:t>int </a:t>
            </a:r>
            <a:r>
              <a:rPr lang="en-US" altLang="zh-CN" sz="2400" b="1" dirty="0">
                <a:solidFill>
                  <a:srgbClr val="FF0000"/>
                </a:solidFill>
                <a:latin typeface="华文新魏" charset="0"/>
                <a:ea typeface="华文新魏" charset="0"/>
                <a:cs typeface="华文新魏" charset="0"/>
              </a:rPr>
              <a:t>X</a:t>
            </a:r>
            <a:r>
              <a:rPr lang="en-US" altLang="zh-CN" sz="2400" b="1" dirty="0">
                <a:latin typeface="华文新魏" charset="0"/>
                <a:ea typeface="华文新魏" charset="0"/>
                <a:cs typeface="华文新魏" charset="0"/>
              </a:rPr>
              <a:t>=memory;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//memory</a:t>
            </a:r>
            <a:r>
              <a:rPr lang="zh-CN" altLang="en-US" sz="2400" b="1" dirty="0">
                <a:latin typeface="华文新魏" charset="0"/>
                <a:ea typeface="华文新魏" charset="0"/>
                <a:cs typeface="华文新魏" charset="0"/>
              </a:rPr>
              <a:t>为初始内存容量</a:t>
            </a:r>
            <a:endParaRPr lang="zh-CN" altLang="en-GB" sz="2400" b="1" dirty="0">
              <a:latin typeface="华文新魏" charset="0"/>
              <a:ea typeface="华文新魏" charset="0"/>
              <a:cs typeface="华文新魏" charset="0"/>
            </a:endParaRPr>
          </a:p>
          <a:p>
            <a:pPr marL="0" indent="0" eaLnBrk="1" hangingPunct="1">
              <a:buNone/>
            </a:pPr>
            <a:r>
              <a:rPr lang="en-GB" altLang="zh-CN" sz="2400" b="1" dirty="0">
                <a:latin typeface="华文新魏" charset="0"/>
                <a:ea typeface="华文新魏" charset="0"/>
                <a:cs typeface="华文新魏" charset="0"/>
              </a:rPr>
              <a:t>void</a:t>
            </a:r>
            <a:r>
              <a:rPr lang="en-US" altLang="zh-CN" sz="2400" b="1" dirty="0">
                <a:latin typeface="华文新魏" charset="0"/>
                <a:ea typeface="华文新魏" charset="0"/>
                <a:cs typeface="华文新魏" charset="0"/>
              </a:rPr>
              <a:t> </a:t>
            </a:r>
            <a:r>
              <a:rPr lang="en-US" altLang="zh-CN" sz="2400" b="1" dirty="0">
                <a:solidFill>
                  <a:srgbClr val="0000FF"/>
                </a:solidFill>
                <a:latin typeface="华文新魏" charset="0"/>
                <a:ea typeface="华文新魏" charset="0"/>
                <a:cs typeface="华文新魏" charset="0"/>
              </a:rPr>
              <a:t>borrow(int B) </a:t>
            </a:r>
            <a:r>
              <a:rPr lang="en-US" altLang="zh-CN" sz="2400" b="1" dirty="0">
                <a:latin typeface="华文新魏" charset="0"/>
                <a:ea typeface="华文新魏" charset="0"/>
                <a:cs typeface="华文新魏" charset="0"/>
              </a:rPr>
              <a:t>{</a:t>
            </a:r>
          </a:p>
          <a:p>
            <a:pPr marL="0" indent="0" eaLnBrk="1" hangingPunct="1">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while(B&gt;X) </a:t>
            </a:r>
            <a:r>
              <a:rPr lang="zh-CN" altLang="en-US" sz="2400" b="1" dirty="0">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s1</a:t>
            </a:r>
            <a:endParaRPr lang="en-US" altLang="zh-CN" sz="2400" b="1" dirty="0">
              <a:latin typeface="华文新魏" charset="0"/>
              <a:ea typeface="华文新魏" charset="0"/>
              <a:cs typeface="华文新魏" charset="0"/>
            </a:endParaRPr>
          </a:p>
          <a:p>
            <a:pPr marL="0" indent="0" eaLnBrk="1" hangingPunct="1">
              <a:buNone/>
            </a:pPr>
            <a:r>
              <a:rPr lang="zh-CN" altLang="zh-CN" sz="2400" dirty="0">
                <a:solidFill>
                  <a:srgbClr val="FF0000"/>
                </a:solidFill>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进入等待内存资源队列</a:t>
            </a:r>
            <a:r>
              <a:rPr lang="en-US" altLang="zh-CN" sz="2400" b="1"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//s6</a:t>
            </a:r>
            <a:r>
              <a:rPr lang="zh-CN" altLang="en-US" sz="2400" dirty="0">
                <a:solidFill>
                  <a:srgbClr val="008000"/>
                </a:solidFill>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永远等待</a:t>
            </a:r>
            <a:endParaRPr lang="en-US" altLang="zh-CN" sz="2400" b="1" dirty="0">
              <a:solidFill>
                <a:srgbClr val="FF0000"/>
              </a:solidFill>
              <a:latin typeface="华文新魏" charset="0"/>
              <a:ea typeface="华文新魏" charset="0"/>
              <a:cs typeface="华文新魏" charset="0"/>
            </a:endParaRPr>
          </a:p>
          <a:p>
            <a:pPr marL="0" indent="0" eaLnBrk="1" hangingPunct="1">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X=X-B ;</a:t>
            </a:r>
            <a:r>
              <a:rPr lang="zh-CN" altLang="en-US" sz="2400" b="1" dirty="0">
                <a:latin typeface="华文新魏" charset="0"/>
                <a:ea typeface="华文新魏" charset="0"/>
                <a:cs typeface="华文新魏" charset="0"/>
              </a:rPr>
              <a:t> </a:t>
            </a:r>
            <a:endParaRPr lang="en-US" altLang="zh-CN" sz="2400" b="1" dirty="0">
              <a:latin typeface="华文新魏" charset="0"/>
              <a:ea typeface="华文新魏" charset="0"/>
              <a:cs typeface="华文新魏" charset="0"/>
            </a:endParaRPr>
          </a:p>
          <a:p>
            <a:pPr marL="0" indent="0" eaLnBrk="1" hangingPunct="1">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修改内存分配表，进程获得内存资源</a:t>
            </a:r>
            <a:r>
              <a:rPr lang="en-US" altLang="zh-CN" sz="2400" b="1" dirty="0">
                <a:latin typeface="华文新魏" charset="0"/>
                <a:ea typeface="华文新魏" charset="0"/>
                <a:cs typeface="华文新魏" charset="0"/>
              </a:rPr>
              <a:t>*/;    </a:t>
            </a:r>
          </a:p>
          <a:p>
            <a:pPr marL="0" indent="0" eaLnBrk="1" hangingPunct="1">
              <a:buNone/>
            </a:pPr>
            <a:r>
              <a:rPr lang="en-US" altLang="zh-CN" sz="2400" b="1" dirty="0">
                <a:latin typeface="华文新魏" charset="0"/>
                <a:ea typeface="华文新魏" charset="0"/>
                <a:cs typeface="华文新魏" charset="0"/>
              </a:rPr>
              <a:t> }</a:t>
            </a:r>
          </a:p>
          <a:p>
            <a:pPr marL="0" indent="0" eaLnBrk="1" hangingPunct="1">
              <a:buNone/>
            </a:pPr>
            <a:endParaRPr lang="en-US" altLang="zh-CN"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void </a:t>
            </a:r>
            <a:r>
              <a:rPr lang="en-US" altLang="zh-CN" sz="2400" dirty="0">
                <a:solidFill>
                  <a:srgbClr val="0000FF"/>
                </a:solidFill>
                <a:latin typeface="华文新魏" charset="0"/>
                <a:ea typeface="华文新魏" charset="0"/>
                <a:cs typeface="华文新魏" charset="0"/>
              </a:rPr>
              <a:t>return(int B)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//s2</a:t>
            </a:r>
            <a:endParaRPr lang="en-US" altLang="zh-CN"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X=X+B;</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//s3</a:t>
            </a:r>
            <a:endParaRPr lang="en-US" altLang="zh-CN"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修改内存分配表</a:t>
            </a:r>
            <a:r>
              <a:rPr lang="en-US" altLang="zh-CN"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a:t>
            </a:r>
            <a:r>
              <a:rPr lang="zh-CN" altLang="en-US" sz="2400" dirty="0">
                <a:solidFill>
                  <a:srgbClr val="008000"/>
                </a:solidFill>
                <a:latin typeface="华文新魏" charset="0"/>
                <a:ea typeface="华文新魏" charset="0"/>
                <a:cs typeface="华文新魏" charset="0"/>
              </a:rPr>
              <a:t>/</a:t>
            </a:r>
            <a:r>
              <a:rPr lang="en-US" altLang="zh-CN" sz="2400" dirty="0">
                <a:solidFill>
                  <a:srgbClr val="008000"/>
                </a:solidFill>
                <a:latin typeface="华文新魏" charset="0"/>
                <a:ea typeface="华文新魏" charset="0"/>
                <a:cs typeface="华文新魏" charset="0"/>
              </a:rPr>
              <a:t>s4</a:t>
            </a:r>
            <a:endParaRPr lang="en-US" altLang="zh-CN"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释放等内存资源进程</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//s5</a:t>
            </a:r>
            <a:endParaRPr lang="en-US" altLang="zh-CN" sz="2400" dirty="0">
              <a:latin typeface="华文新魏" charset="0"/>
              <a:ea typeface="华文新魏" charset="0"/>
              <a:cs typeface="华文新魏" charset="0"/>
            </a:endParaRPr>
          </a:p>
          <a:p>
            <a:pPr marL="0" indent="0" eaLnBrk="1" hangingPunct="1">
              <a:buNone/>
            </a:pPr>
            <a:r>
              <a:rPr lang="zh-CN" altLang="zh-CN" sz="2400" dirty="0">
                <a:latin typeface="华文新魏" charset="0"/>
                <a:ea typeface="华文新魏" charset="0"/>
                <a:cs typeface="华文新魏" charset="0"/>
              </a:rPr>
              <a:t>}</a:t>
            </a:r>
            <a:endParaRPr lang="en-US" altLang="zh-CN" sz="24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（永远等待）</a:t>
            </a:r>
            <a:r>
              <a:rPr lang="zh-CN" altLang="zh-CN" dirty="0">
                <a:latin typeface="Times New Roman" charset="0"/>
                <a:ea typeface="华文新魏" charset="0"/>
                <a:cs typeface="华文新魏" charset="0"/>
              </a:rPr>
              <a:t>内存资源</a:t>
            </a:r>
            <a:r>
              <a:rPr lang="zh-CN" altLang="en-US" dirty="0">
                <a:latin typeface="Times New Roman" charset="0"/>
                <a:ea typeface="华文新魏" charset="0"/>
                <a:cs typeface="华文新魏" charset="0"/>
              </a:rPr>
              <a:t>管理问题</a:t>
            </a:r>
            <a:endParaRPr kumimoji="1" lang="zh-CN" altLang="en-US" dirty="0"/>
          </a:p>
        </p:txBody>
      </p:sp>
      <p:cxnSp>
        <p:nvCxnSpPr>
          <p:cNvPr id="4" name="直线连接符 3"/>
          <p:cNvCxnSpPr/>
          <p:nvPr/>
        </p:nvCxnSpPr>
        <p:spPr bwMode="auto">
          <a:xfrm>
            <a:off x="467544" y="2708920"/>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cxnSp>
        <p:nvCxnSpPr>
          <p:cNvPr id="8" name="直线连接符 7"/>
          <p:cNvCxnSpPr/>
          <p:nvPr/>
        </p:nvCxnSpPr>
        <p:spPr bwMode="auto">
          <a:xfrm>
            <a:off x="467544" y="5013176"/>
            <a:ext cx="2160240" cy="0"/>
          </a:xfrm>
          <a:prstGeom prst="line">
            <a:avLst/>
          </a:prstGeom>
          <a:solidFill>
            <a:schemeClr val="bg1"/>
          </a:solidFill>
          <a:ln w="28575" cap="flat" cmpd="sng" algn="ctr">
            <a:solidFill>
              <a:srgbClr val="FF0000"/>
            </a:solidFill>
            <a:prstDash val="dash"/>
            <a:round/>
            <a:headEnd type="none" w="med" len="med"/>
            <a:tailEnd type="none" w="med" len="med"/>
          </a:ln>
          <a:effectLst/>
        </p:spPr>
      </p:cxn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a:t>
            </a:fld>
            <a:endParaRPr lang="en-US" altLang="zh-CN" dirty="0"/>
          </a:p>
        </p:txBody>
      </p:sp>
    </p:spTree>
    <p:extLst>
      <p:ext uri="{BB962C8B-B14F-4D97-AF65-F5344CB8AC3E}">
        <p14:creationId xmlns:p14="http://schemas.microsoft.com/office/powerpoint/2010/main" val="2983789197"/>
      </p:ext>
    </p:extLst>
  </p:cSld>
  <p:clrMapOvr>
    <a:masterClrMapping/>
  </p:clrMapOvr>
  <p:transition spd="slow">
    <p:wipe dir="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160</a:t>
            </a:fld>
            <a:endParaRPr lang="en-US" altLang="zh-CN" dirty="0"/>
          </a:p>
        </p:txBody>
      </p:sp>
      <p:sp>
        <p:nvSpPr>
          <p:cNvPr id="3" name="内容占位符 2"/>
          <p:cNvSpPr>
            <a:spLocks noGrp="1"/>
          </p:cNvSpPr>
          <p:nvPr>
            <p:ph idx="1"/>
          </p:nvPr>
        </p:nvSpPr>
        <p:spPr/>
        <p:txBody>
          <a:bodyPr/>
          <a:lstStyle/>
          <a:p>
            <a:r>
              <a:rPr kumimoji="1" lang="zh-CN" altLang="en-US" dirty="0"/>
              <a:t>假设进程</a:t>
            </a:r>
            <a:r>
              <a:rPr lang="en-US" altLang="zh-CN" dirty="0">
                <a:latin typeface="华文新魏" charset="0"/>
                <a:ea typeface="华文新魏" charset="0"/>
                <a:cs typeface="华文新魏" charset="0"/>
              </a:rPr>
              <a:t>P1</a:t>
            </a:r>
            <a:r>
              <a:rPr lang="zh-CN" altLang="en-US" dirty="0">
                <a:solidFill>
                  <a:srgbClr val="7030A0"/>
                </a:solidFill>
                <a:latin typeface="华文新魏" charset="0"/>
                <a:ea typeface="华文新魏" charset="0"/>
                <a:cs typeface="华文新魏" charset="0"/>
              </a:rPr>
              <a:t>（</a:t>
            </a:r>
            <a:r>
              <a:rPr lang="en-US" altLang="zh-CN" dirty="0">
                <a:solidFill>
                  <a:srgbClr val="7030A0"/>
                </a:solidFill>
                <a:latin typeface="华文新魏" charset="0"/>
                <a:ea typeface="华文新魏" charset="0"/>
                <a:cs typeface="华文新魏" charset="0"/>
              </a:rPr>
              <a:t>2, 0, 0</a:t>
            </a:r>
            <a:r>
              <a:rPr lang="zh-CN" altLang="en-US" dirty="0">
                <a:solidFill>
                  <a:srgbClr val="7030A0"/>
                </a:solidFill>
                <a:latin typeface="华文新魏" charset="0"/>
                <a:ea typeface="华文新魏" charset="0"/>
                <a:cs typeface="华文新魏" charset="0"/>
              </a:rPr>
              <a:t>）</a:t>
            </a:r>
            <a:r>
              <a:rPr lang="zh-CN" altLang="en-US" dirty="0">
                <a:latin typeface="华文新魏" charset="0"/>
                <a:ea typeface="华文新魏" charset="0"/>
                <a:cs typeface="华文新魏" charset="0"/>
              </a:rPr>
              <a:t>又要申请</a:t>
            </a:r>
            <a:r>
              <a:rPr kumimoji="1" lang="zh-CN" altLang="en-US" dirty="0"/>
              <a:t>资源</a:t>
            </a:r>
            <a:r>
              <a:rPr lang="en-US" altLang="zh-CN" dirty="0">
                <a:solidFill>
                  <a:srgbClr val="7030A0"/>
                </a:solidFill>
                <a:latin typeface="华文新魏" charset="0"/>
                <a:ea typeface="华文新魏" charset="0"/>
                <a:cs typeface="华文新魏" charset="0"/>
              </a:rPr>
              <a:t> (1,</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0,</a:t>
            </a:r>
            <a:r>
              <a:rPr lang="zh-CN" altLang="en-US" dirty="0">
                <a:solidFill>
                  <a:srgbClr val="7030A0"/>
                </a:solidFill>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2)</a:t>
            </a:r>
            <a:r>
              <a:rPr lang="zh-CN" altLang="en-US" dirty="0">
                <a:latin typeface="华文新魏" charset="0"/>
                <a:ea typeface="华文新魏" charset="0"/>
                <a:cs typeface="华文新魏" charset="0"/>
              </a:rPr>
              <a:t>，检查</a:t>
            </a:r>
            <a:endParaRPr kumimoji="1" lang="en-US" altLang="zh-CN" dirty="0"/>
          </a:p>
          <a:p>
            <a:pPr lvl="1"/>
            <a:r>
              <a:rPr lang="en-US" altLang="zh-CN" dirty="0">
                <a:latin typeface="华文新魏" charset="0"/>
                <a:ea typeface="华文新魏" charset="0"/>
                <a:cs typeface="华文新魏" charset="0"/>
              </a:rPr>
              <a:t>request1(1,0,2) ≤</a:t>
            </a:r>
            <a:r>
              <a:rPr lang="en-US" altLang="zh-CN" dirty="0">
                <a:solidFill>
                  <a:srgbClr val="0000FF"/>
                </a:solidFill>
                <a:latin typeface="华文新魏" charset="0"/>
                <a:ea typeface="华文新魏" charset="0"/>
                <a:cs typeface="华文新魏" charset="0"/>
              </a:rPr>
              <a:t>need</a:t>
            </a:r>
            <a:r>
              <a:rPr lang="zh-CN" altLang="en-US"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1</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2</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request1(1,0,2)≤</a:t>
            </a:r>
            <a:r>
              <a:rPr lang="en-US" altLang="zh-CN" dirty="0">
                <a:solidFill>
                  <a:srgbClr val="FF0000"/>
                </a:solidFill>
                <a:latin typeface="华文新魏" charset="0"/>
                <a:ea typeface="华文新魏" charset="0"/>
                <a:cs typeface="华文新魏" charset="0"/>
              </a:rPr>
              <a:t>Available (3,3,2)</a:t>
            </a:r>
          </a:p>
          <a:p>
            <a:pPr lvl="1"/>
            <a:r>
              <a:rPr lang="zh-CN" altLang="en-US" dirty="0">
                <a:latin typeface="华文新魏" charset="0"/>
                <a:ea typeface="华文新魏" charset="0"/>
                <a:cs typeface="华文新魏" charset="0"/>
              </a:rPr>
              <a:t>结果满足条件</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尝试为</a:t>
            </a:r>
            <a:r>
              <a:rPr lang="en-US" altLang="zh-CN" dirty="0">
                <a:latin typeface="华文新魏" charset="0"/>
                <a:ea typeface="华文新魏" charset="0"/>
                <a:cs typeface="华文新魏" charset="0"/>
              </a:rPr>
              <a:t>P1</a:t>
            </a:r>
            <a:r>
              <a:rPr lang="zh-CN" altLang="en-US" dirty="0">
                <a:latin typeface="华文新魏" charset="0"/>
                <a:ea typeface="华文新魏" charset="0"/>
                <a:cs typeface="华文新魏" charset="0"/>
              </a:rPr>
              <a:t>分配资源，并得到新状态</a:t>
            </a:r>
          </a:p>
          <a:p>
            <a:endParaRPr kumimoji="1" lang="zh-CN" altLang="en-US" dirty="0"/>
          </a:p>
        </p:txBody>
      </p:sp>
      <p:sp>
        <p:nvSpPr>
          <p:cNvPr id="5" name="标题 4"/>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11" name="图片 10"/>
          <p:cNvPicPr>
            <a:picLocks noChangeAspect="1"/>
          </p:cNvPicPr>
          <p:nvPr/>
        </p:nvPicPr>
        <p:blipFill>
          <a:blip r:embed="rId2"/>
          <a:stretch>
            <a:fillRect/>
          </a:stretch>
        </p:blipFill>
        <p:spPr>
          <a:xfrm>
            <a:off x="360413" y="3127220"/>
            <a:ext cx="8172400" cy="2822060"/>
          </a:xfrm>
          <a:prstGeom prst="rect">
            <a:avLst/>
          </a:prstGeom>
        </p:spPr>
      </p:pic>
      <p:sp>
        <p:nvSpPr>
          <p:cNvPr id="8" name="矩形 7">
            <a:extLst>
              <a:ext uri="{FF2B5EF4-FFF2-40B4-BE49-F238E27FC236}">
                <a16:creationId xmlns:a16="http://schemas.microsoft.com/office/drawing/2014/main" id="{7E73C793-6549-0846-AE39-B77F10E6CD70}"/>
              </a:ext>
            </a:extLst>
          </p:cNvPr>
          <p:cNvSpPr/>
          <p:nvPr/>
        </p:nvSpPr>
        <p:spPr>
          <a:xfrm>
            <a:off x="3203555" y="5939988"/>
            <a:ext cx="1800493"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尝试分配后状态</a:t>
            </a:r>
            <a:endParaRPr lang="zh-CN" altLang="en-US" dirty="0">
              <a:solidFill>
                <a:srgbClr val="0000FF"/>
              </a:solidFill>
            </a:endParaRPr>
          </a:p>
        </p:txBody>
      </p:sp>
    </p:spTree>
    <p:extLst>
      <p:ext uri="{BB962C8B-B14F-4D97-AF65-F5344CB8AC3E}">
        <p14:creationId xmlns:p14="http://schemas.microsoft.com/office/powerpoint/2010/main" val="1851867030"/>
      </p:ext>
    </p:extLst>
  </p:cSld>
  <p:clrMapOvr>
    <a:masterClrMapping/>
  </p:clrMapOvr>
  <p:transition spd="slow">
    <p:wipe dir="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340768"/>
            <a:ext cx="8856984" cy="1440160"/>
          </a:xfrm>
        </p:spPr>
        <p:txBody>
          <a:bodyPr/>
          <a:lstStyle/>
          <a:p>
            <a:r>
              <a:rPr lang="zh-CN" altLang="en-US" dirty="0">
                <a:latin typeface="华文新魏" charset="0"/>
                <a:ea typeface="华文新魏" charset="0"/>
                <a:cs typeface="华文新魏" charset="0"/>
              </a:rPr>
              <a:t>用安全性测试算法检查新状态是否安全</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找到一个进程序列</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1</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3</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4</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0</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en-US" altLang="zh-CN" baseline="-30000" dirty="0">
                <a:solidFill>
                  <a:srgbClr val="0000FF"/>
                </a:solidFill>
                <a:latin typeface="华文新魏" charset="0"/>
                <a:ea typeface="华文新魏" charset="0"/>
                <a:cs typeface="华文新魏" charset="0"/>
              </a:rPr>
              <a:t>2</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能满足安全性条件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可正式把资源分配给进程</a:t>
            </a:r>
            <a:r>
              <a:rPr lang="en-US" altLang="zh-CN" dirty="0">
                <a:solidFill>
                  <a:srgbClr val="0000FF"/>
                </a:solidFill>
                <a:latin typeface="华文新魏" charset="0"/>
                <a:ea typeface="华文新魏" charset="0"/>
                <a:cs typeface="华文新魏" charset="0"/>
              </a:rPr>
              <a:t>P</a:t>
            </a:r>
            <a:r>
              <a:rPr lang="en-US" altLang="zh-CN" baseline="-25000" dirty="0">
                <a:solidFill>
                  <a:srgbClr val="0000FF"/>
                </a:solidFill>
                <a:latin typeface="华文新魏" charset="0"/>
                <a:ea typeface="华文新魏" charset="0"/>
                <a:cs typeface="华文新魏" charset="0"/>
              </a:rPr>
              <a:t>1</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161</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4" name="图片 3"/>
          <p:cNvPicPr>
            <a:picLocks noChangeAspect="1"/>
          </p:cNvPicPr>
          <p:nvPr/>
        </p:nvPicPr>
        <p:blipFill>
          <a:blip r:embed="rId2"/>
          <a:stretch>
            <a:fillRect/>
          </a:stretch>
        </p:blipFill>
        <p:spPr>
          <a:xfrm>
            <a:off x="107504" y="3044417"/>
            <a:ext cx="8964488" cy="3059619"/>
          </a:xfrm>
          <a:prstGeom prst="rect">
            <a:avLst/>
          </a:prstGeom>
        </p:spPr>
      </p:pic>
      <p:sp>
        <p:nvSpPr>
          <p:cNvPr id="7" name="矩形 6"/>
          <p:cNvSpPr/>
          <p:nvPr/>
        </p:nvSpPr>
        <p:spPr bwMode="auto">
          <a:xfrm>
            <a:off x="5978294" y="4005064"/>
            <a:ext cx="1800200" cy="1584176"/>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1619672" y="4365104"/>
            <a:ext cx="1152128" cy="1656184"/>
          </a:xfrm>
          <a:prstGeom prst="rect">
            <a:avLst/>
          </a:prstGeom>
          <a:solidFill>
            <a:srgbClr val="CCFFCC">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1657814" y="3988131"/>
            <a:ext cx="1152128" cy="360040"/>
          </a:xfrm>
          <a:prstGeom prst="rect">
            <a:avLst/>
          </a:prstGeom>
          <a:solidFill>
            <a:srgbClr val="FFFF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5974018" y="5661248"/>
            <a:ext cx="1795924" cy="288032"/>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440410058"/>
      </p:ext>
    </p:extLst>
  </p:cSld>
  <p:clrMapOvr>
    <a:masterClrMapping/>
  </p:clrMapOvr>
  <p:transition spd="slow">
    <p:wipe dir="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latin typeface="华文新魏"/>
                <a:cs typeface="华文新魏"/>
              </a:rPr>
              <a:t>进程</a:t>
            </a:r>
            <a:r>
              <a:rPr kumimoji="1" lang="en-US" altLang="zh-CN" dirty="0">
                <a:latin typeface="华文新魏"/>
                <a:cs typeface="华文新魏"/>
              </a:rPr>
              <a:t>P4</a:t>
            </a:r>
            <a:r>
              <a:rPr kumimoji="1" lang="zh-CN" altLang="en-US" dirty="0">
                <a:solidFill>
                  <a:srgbClr val="7030A0"/>
                </a:solidFill>
                <a:latin typeface="华文新魏"/>
                <a:cs typeface="华文新魏"/>
              </a:rPr>
              <a:t>（</a:t>
            </a:r>
            <a:r>
              <a:rPr kumimoji="1" lang="en-US" altLang="zh-CN" dirty="0">
                <a:solidFill>
                  <a:srgbClr val="7030A0"/>
                </a:solidFill>
                <a:latin typeface="华文新魏"/>
                <a:cs typeface="华文新魏"/>
              </a:rPr>
              <a:t>0, 0, 2</a:t>
            </a:r>
            <a:r>
              <a:rPr kumimoji="1" lang="zh-CN" altLang="en-US" dirty="0">
                <a:solidFill>
                  <a:srgbClr val="7030A0"/>
                </a:solidFill>
                <a:latin typeface="华文新魏"/>
                <a:cs typeface="华文新魏"/>
              </a:rPr>
              <a:t>）</a:t>
            </a:r>
            <a:r>
              <a:rPr kumimoji="1" lang="zh-CN" altLang="en-US" dirty="0">
                <a:latin typeface="华文新魏"/>
                <a:cs typeface="华文新魏"/>
              </a:rPr>
              <a:t>请求资源</a:t>
            </a:r>
            <a:r>
              <a:rPr lang="en-US" altLang="zh-CN" dirty="0">
                <a:solidFill>
                  <a:srgbClr val="7030A0"/>
                </a:solidFill>
                <a:latin typeface="华文新魏"/>
                <a:cs typeface="华文新魏"/>
              </a:rPr>
              <a:t>(3,</a:t>
            </a:r>
            <a:r>
              <a:rPr lang="zh-Hans" altLang="en-US" dirty="0">
                <a:solidFill>
                  <a:srgbClr val="7030A0"/>
                </a:solidFill>
                <a:latin typeface="华文新魏"/>
                <a:cs typeface="华文新魏"/>
              </a:rPr>
              <a:t> </a:t>
            </a:r>
            <a:r>
              <a:rPr lang="en-US" altLang="zh-CN" dirty="0">
                <a:solidFill>
                  <a:srgbClr val="7030A0"/>
                </a:solidFill>
                <a:latin typeface="华文新魏"/>
                <a:cs typeface="华文新魏"/>
              </a:rPr>
              <a:t>3,</a:t>
            </a:r>
            <a:r>
              <a:rPr lang="zh-Hans" altLang="en-US" dirty="0">
                <a:solidFill>
                  <a:srgbClr val="7030A0"/>
                </a:solidFill>
                <a:latin typeface="华文新魏"/>
                <a:cs typeface="华文新魏"/>
              </a:rPr>
              <a:t> </a:t>
            </a:r>
            <a:r>
              <a:rPr lang="en-US" altLang="zh-CN" dirty="0">
                <a:solidFill>
                  <a:srgbClr val="7030A0"/>
                </a:solidFill>
                <a:latin typeface="华文新魏"/>
                <a:cs typeface="华文新魏"/>
              </a:rPr>
              <a:t>0)</a:t>
            </a:r>
            <a:r>
              <a:rPr lang="zh-CN" altLang="en-US" dirty="0">
                <a:latin typeface="华文新魏"/>
                <a:cs typeface="华文新魏"/>
              </a:rPr>
              <a:t>，检查</a:t>
            </a:r>
            <a:endParaRPr kumimoji="1" lang="en-US" altLang="zh-CN" dirty="0">
              <a:latin typeface="华文新魏"/>
              <a:cs typeface="华文新魏"/>
            </a:endParaRPr>
          </a:p>
          <a:p>
            <a:pPr lvl="1"/>
            <a:r>
              <a:rPr lang="en-US" altLang="zh-CN" dirty="0"/>
              <a:t>request4(</a:t>
            </a:r>
            <a:r>
              <a:rPr lang="zh-CN" altLang="zh-CN" dirty="0"/>
              <a:t>3</a:t>
            </a:r>
            <a:r>
              <a:rPr lang="en-US" altLang="zh-CN" dirty="0"/>
              <a:t>,</a:t>
            </a:r>
            <a:r>
              <a:rPr lang="zh-Hans" altLang="en-US" dirty="0"/>
              <a:t> </a:t>
            </a:r>
            <a:r>
              <a:rPr lang="en-US" altLang="zh-CN" dirty="0"/>
              <a:t>3,</a:t>
            </a:r>
            <a:r>
              <a:rPr lang="zh-Hans" altLang="en-US" dirty="0"/>
              <a:t> </a:t>
            </a:r>
            <a:r>
              <a:rPr lang="en-US" altLang="zh-CN" dirty="0"/>
              <a:t>0) ≤</a:t>
            </a:r>
            <a:r>
              <a:rPr lang="en-US" altLang="zh-CN" dirty="0">
                <a:solidFill>
                  <a:srgbClr val="0000FF"/>
                </a:solidFill>
              </a:rPr>
              <a:t>need</a:t>
            </a:r>
            <a:r>
              <a:rPr lang="zh-CN" altLang="en-US" dirty="0">
                <a:solidFill>
                  <a:srgbClr val="0000FF"/>
                </a:solidFill>
              </a:rPr>
              <a:t>（</a:t>
            </a:r>
            <a:r>
              <a:rPr lang="zh-CN" altLang="zh-CN" dirty="0">
                <a:solidFill>
                  <a:srgbClr val="0000FF"/>
                </a:solidFill>
              </a:rPr>
              <a:t>4</a:t>
            </a:r>
            <a:r>
              <a:rPr lang="zh-CN" altLang="en-US" dirty="0">
                <a:solidFill>
                  <a:srgbClr val="0000FF"/>
                </a:solidFill>
              </a:rPr>
              <a:t>,</a:t>
            </a:r>
            <a:r>
              <a:rPr lang="zh-CN" altLang="zh-CN" dirty="0">
                <a:solidFill>
                  <a:srgbClr val="0000FF"/>
                </a:solidFill>
              </a:rPr>
              <a:t>3</a:t>
            </a:r>
            <a:r>
              <a:rPr lang="zh-CN" altLang="en-US" dirty="0">
                <a:solidFill>
                  <a:srgbClr val="0000FF"/>
                </a:solidFill>
              </a:rPr>
              <a:t>,</a:t>
            </a:r>
            <a:r>
              <a:rPr lang="zh-CN" altLang="zh-CN" dirty="0">
                <a:solidFill>
                  <a:srgbClr val="0000FF"/>
                </a:solidFill>
              </a:rPr>
              <a:t>1</a:t>
            </a:r>
            <a:r>
              <a:rPr lang="zh-CN" altLang="en-US" dirty="0">
                <a:solidFill>
                  <a:srgbClr val="0000FF"/>
                </a:solidFill>
              </a:rPr>
              <a:t>）</a:t>
            </a:r>
            <a:endParaRPr lang="en-US" altLang="zh-CN" dirty="0">
              <a:solidFill>
                <a:srgbClr val="0000FF"/>
              </a:solidFill>
            </a:endParaRPr>
          </a:p>
          <a:p>
            <a:pPr lvl="1"/>
            <a:r>
              <a:rPr lang="zh-CN" altLang="en-US" dirty="0"/>
              <a:t> </a:t>
            </a:r>
            <a:r>
              <a:rPr lang="en-US" altLang="zh-CN" dirty="0"/>
              <a:t>request4(</a:t>
            </a:r>
            <a:r>
              <a:rPr lang="zh-CN" altLang="zh-CN" dirty="0"/>
              <a:t>3</a:t>
            </a:r>
            <a:r>
              <a:rPr lang="en-US" altLang="zh-CN" dirty="0"/>
              <a:t>,</a:t>
            </a:r>
            <a:r>
              <a:rPr lang="zh-Hans" altLang="en-US" dirty="0"/>
              <a:t> </a:t>
            </a:r>
            <a:r>
              <a:rPr lang="en-US" altLang="zh-CN" dirty="0"/>
              <a:t>4,</a:t>
            </a:r>
            <a:r>
              <a:rPr lang="zh-Hans" altLang="en-US" dirty="0"/>
              <a:t> </a:t>
            </a:r>
            <a:r>
              <a:rPr lang="en-US" altLang="zh-CN" dirty="0"/>
              <a:t>0)</a:t>
            </a:r>
            <a:r>
              <a:rPr lang="zh-CN" altLang="zh-CN" dirty="0"/>
              <a:t>&gt;</a:t>
            </a:r>
            <a:r>
              <a:rPr lang="en-US" altLang="zh-CN" dirty="0">
                <a:solidFill>
                  <a:srgbClr val="FF0000"/>
                </a:solidFill>
              </a:rPr>
              <a:t>Available (2,</a:t>
            </a:r>
            <a:r>
              <a:rPr lang="zh-Hans" altLang="en-US" dirty="0">
                <a:solidFill>
                  <a:srgbClr val="FF0000"/>
                </a:solidFill>
              </a:rPr>
              <a:t> </a:t>
            </a:r>
            <a:r>
              <a:rPr lang="en-US" altLang="zh-CN" dirty="0">
                <a:solidFill>
                  <a:srgbClr val="FF0000"/>
                </a:solidFill>
              </a:rPr>
              <a:t>3,</a:t>
            </a:r>
            <a:r>
              <a:rPr lang="zh-Hans" altLang="en-US" dirty="0">
                <a:solidFill>
                  <a:srgbClr val="FF0000"/>
                </a:solidFill>
              </a:rPr>
              <a:t> </a:t>
            </a:r>
            <a:r>
              <a:rPr lang="en-US" altLang="zh-CN" dirty="0">
                <a:solidFill>
                  <a:srgbClr val="FF0000"/>
                </a:solidFill>
              </a:rPr>
              <a:t>0)</a:t>
            </a:r>
          </a:p>
          <a:p>
            <a:pPr lvl="1"/>
            <a:r>
              <a:rPr lang="zh-CN" altLang="en-US" dirty="0"/>
              <a:t>由于可用资源不足</a:t>
            </a:r>
            <a:r>
              <a:rPr lang="en-US" altLang="zh-CN" dirty="0"/>
              <a:t>,</a:t>
            </a:r>
            <a:r>
              <a:rPr lang="zh-CN" altLang="en-US" dirty="0"/>
              <a:t>申请被系统拒绝</a:t>
            </a:r>
            <a:endParaRPr lang="en-US" altLang="zh-CN" dirty="0"/>
          </a:p>
          <a:p>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162</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6" name="图片 5"/>
          <p:cNvPicPr>
            <a:picLocks noChangeAspect="1"/>
          </p:cNvPicPr>
          <p:nvPr/>
        </p:nvPicPr>
        <p:blipFill>
          <a:blip r:embed="rId2"/>
          <a:stretch>
            <a:fillRect/>
          </a:stretch>
        </p:blipFill>
        <p:spPr>
          <a:xfrm>
            <a:off x="107504" y="3177693"/>
            <a:ext cx="8964488" cy="3059619"/>
          </a:xfrm>
          <a:prstGeom prst="rect">
            <a:avLst/>
          </a:prstGeom>
        </p:spPr>
      </p:pic>
      <p:sp>
        <p:nvSpPr>
          <p:cNvPr id="7" name="矩形 6"/>
          <p:cNvSpPr/>
          <p:nvPr/>
        </p:nvSpPr>
        <p:spPr bwMode="auto">
          <a:xfrm>
            <a:off x="1640881" y="4110938"/>
            <a:ext cx="1152128" cy="360040"/>
          </a:xfrm>
          <a:prstGeom prst="rect">
            <a:avLst/>
          </a:prstGeom>
          <a:solidFill>
            <a:srgbClr val="FFFF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p:cNvSpPr/>
          <p:nvPr/>
        </p:nvSpPr>
        <p:spPr bwMode="auto">
          <a:xfrm flipV="1">
            <a:off x="2843808" y="4869160"/>
            <a:ext cx="1224136" cy="504056"/>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49931968"/>
      </p:ext>
    </p:extLst>
  </p:cSld>
  <p:clrMapOvr>
    <a:masterClrMapping/>
  </p:clrMapOvr>
  <p:transition spd="slow">
    <p:wipe dir="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a:cs typeface="华文新魏"/>
              </a:rPr>
              <a:t>进程</a:t>
            </a:r>
            <a:r>
              <a:rPr lang="en-US" altLang="zh-CN" dirty="0">
                <a:latin typeface="华文新魏"/>
                <a:cs typeface="华文新魏"/>
              </a:rPr>
              <a:t>P0</a:t>
            </a:r>
            <a:r>
              <a:rPr lang="en-US" altLang="zh-CN" dirty="0">
                <a:solidFill>
                  <a:srgbClr val="7030A0"/>
                </a:solidFill>
                <a:latin typeface="华文新魏"/>
                <a:cs typeface="华文新魏"/>
              </a:rPr>
              <a:t>(0, 1, 0)</a:t>
            </a:r>
            <a:r>
              <a:rPr lang="zh-CN" altLang="en-US" dirty="0">
                <a:latin typeface="华文新魏"/>
                <a:cs typeface="华文新魏"/>
              </a:rPr>
              <a:t>的资源请求</a:t>
            </a:r>
            <a:r>
              <a:rPr lang="en-US" altLang="zh-CN" dirty="0">
                <a:solidFill>
                  <a:srgbClr val="7030A0"/>
                </a:solidFill>
                <a:latin typeface="华文新魏"/>
                <a:cs typeface="华文新魏"/>
              </a:rPr>
              <a:t>(0,</a:t>
            </a:r>
            <a:r>
              <a:rPr lang="zh-CN" altLang="en-US" dirty="0">
                <a:solidFill>
                  <a:srgbClr val="7030A0"/>
                </a:solidFill>
                <a:latin typeface="华文新魏"/>
                <a:cs typeface="华文新魏"/>
              </a:rPr>
              <a:t> </a:t>
            </a:r>
            <a:r>
              <a:rPr lang="en-US" altLang="zh-CN" dirty="0">
                <a:solidFill>
                  <a:srgbClr val="7030A0"/>
                </a:solidFill>
                <a:latin typeface="华文新魏"/>
                <a:cs typeface="华文新魏"/>
              </a:rPr>
              <a:t>2,</a:t>
            </a:r>
            <a:r>
              <a:rPr lang="zh-CN" altLang="en-US" dirty="0">
                <a:solidFill>
                  <a:srgbClr val="7030A0"/>
                </a:solidFill>
                <a:latin typeface="华文新魏"/>
                <a:cs typeface="华文新魏"/>
              </a:rPr>
              <a:t> </a:t>
            </a:r>
            <a:r>
              <a:rPr lang="en-US" altLang="zh-CN" dirty="0">
                <a:solidFill>
                  <a:srgbClr val="7030A0"/>
                </a:solidFill>
                <a:latin typeface="华文新魏"/>
                <a:cs typeface="华文新魏"/>
              </a:rPr>
              <a:t>0)</a:t>
            </a:r>
          </a:p>
          <a:p>
            <a:pPr lvl="1"/>
            <a:r>
              <a:rPr lang="en-US" altLang="zh-CN" dirty="0"/>
              <a:t>Request</a:t>
            </a:r>
            <a:r>
              <a:rPr lang="zh-CN" altLang="zh-CN" dirty="0"/>
              <a:t>0</a:t>
            </a:r>
            <a:r>
              <a:rPr lang="en-US" altLang="zh-CN" dirty="0"/>
              <a:t>(</a:t>
            </a:r>
            <a:r>
              <a:rPr lang="zh-CN" altLang="zh-CN" dirty="0"/>
              <a:t>0</a:t>
            </a:r>
            <a:r>
              <a:rPr lang="en-US" altLang="zh-CN" dirty="0"/>
              <a:t>,</a:t>
            </a:r>
            <a:r>
              <a:rPr lang="zh-Hans" altLang="en-US" dirty="0"/>
              <a:t> </a:t>
            </a:r>
            <a:r>
              <a:rPr lang="en-US" altLang="zh-CN" dirty="0"/>
              <a:t>2,</a:t>
            </a:r>
            <a:r>
              <a:rPr lang="zh-Hans" altLang="en-US" dirty="0"/>
              <a:t> </a:t>
            </a:r>
            <a:r>
              <a:rPr lang="en-US" altLang="zh-CN" dirty="0"/>
              <a:t>0) ≤</a:t>
            </a:r>
            <a:r>
              <a:rPr lang="en-US" altLang="zh-CN" dirty="0">
                <a:solidFill>
                  <a:srgbClr val="0000FF"/>
                </a:solidFill>
              </a:rPr>
              <a:t>need</a:t>
            </a:r>
            <a:r>
              <a:rPr lang="zh-CN" altLang="en-US" dirty="0">
                <a:solidFill>
                  <a:srgbClr val="0000FF"/>
                </a:solidFill>
              </a:rPr>
              <a:t>（</a:t>
            </a:r>
            <a:r>
              <a:rPr lang="zh-CN" altLang="zh-CN" dirty="0">
                <a:solidFill>
                  <a:srgbClr val="0000FF"/>
                </a:solidFill>
              </a:rPr>
              <a:t>7</a:t>
            </a:r>
            <a:r>
              <a:rPr lang="zh-CN" altLang="en-US" dirty="0">
                <a:solidFill>
                  <a:srgbClr val="0000FF"/>
                </a:solidFill>
              </a:rPr>
              <a:t>,</a:t>
            </a:r>
            <a:r>
              <a:rPr lang="zh-Hans" altLang="en-US" dirty="0">
                <a:solidFill>
                  <a:srgbClr val="0000FF"/>
                </a:solidFill>
              </a:rPr>
              <a:t> </a:t>
            </a:r>
            <a:r>
              <a:rPr lang="en-US" altLang="zh-CN" dirty="0">
                <a:solidFill>
                  <a:srgbClr val="0000FF"/>
                </a:solidFill>
              </a:rPr>
              <a:t>4</a:t>
            </a:r>
            <a:r>
              <a:rPr lang="zh-CN" altLang="en-US" dirty="0">
                <a:solidFill>
                  <a:srgbClr val="0000FF"/>
                </a:solidFill>
              </a:rPr>
              <a:t>,</a:t>
            </a:r>
            <a:r>
              <a:rPr lang="zh-Hans" altLang="en-US" dirty="0">
                <a:solidFill>
                  <a:srgbClr val="0000FF"/>
                </a:solidFill>
              </a:rPr>
              <a:t> </a:t>
            </a:r>
            <a:r>
              <a:rPr lang="zh-CN" altLang="zh-CN" dirty="0">
                <a:solidFill>
                  <a:srgbClr val="0000FF"/>
                </a:solidFill>
              </a:rPr>
              <a:t>3</a:t>
            </a:r>
            <a:r>
              <a:rPr lang="zh-CN" altLang="en-US" dirty="0">
                <a:solidFill>
                  <a:srgbClr val="0000FF"/>
                </a:solidFill>
              </a:rPr>
              <a:t>）</a:t>
            </a:r>
            <a:endParaRPr lang="en-US" altLang="zh-CN" dirty="0">
              <a:solidFill>
                <a:srgbClr val="0000FF"/>
              </a:solidFill>
            </a:endParaRPr>
          </a:p>
          <a:p>
            <a:pPr lvl="1"/>
            <a:r>
              <a:rPr lang="zh-CN" altLang="en-US" dirty="0"/>
              <a:t> </a:t>
            </a:r>
            <a:r>
              <a:rPr lang="en-US" altLang="zh-Hans" dirty="0"/>
              <a:t>R</a:t>
            </a:r>
            <a:r>
              <a:rPr lang="en-US" altLang="zh-CN" dirty="0"/>
              <a:t>equest</a:t>
            </a:r>
            <a:r>
              <a:rPr lang="zh-CN" altLang="zh-CN" dirty="0"/>
              <a:t>0</a:t>
            </a:r>
            <a:r>
              <a:rPr lang="en-US" altLang="zh-CN" dirty="0"/>
              <a:t>(</a:t>
            </a:r>
            <a:r>
              <a:rPr lang="zh-CN" altLang="zh-CN" dirty="0"/>
              <a:t>0</a:t>
            </a:r>
            <a:r>
              <a:rPr lang="en-US" altLang="zh-CN" dirty="0"/>
              <a:t>,</a:t>
            </a:r>
            <a:r>
              <a:rPr lang="zh-Hans" altLang="en-US" dirty="0"/>
              <a:t> </a:t>
            </a:r>
            <a:r>
              <a:rPr lang="en-US" altLang="zh-CN" dirty="0"/>
              <a:t>2,</a:t>
            </a:r>
            <a:r>
              <a:rPr lang="zh-Hans" altLang="en-US" dirty="0"/>
              <a:t> </a:t>
            </a:r>
            <a:r>
              <a:rPr lang="en-US" altLang="zh-CN" dirty="0"/>
              <a:t>0) ≤</a:t>
            </a:r>
            <a:r>
              <a:rPr lang="en-US" altLang="zh-CN" dirty="0">
                <a:solidFill>
                  <a:srgbClr val="FF0000"/>
                </a:solidFill>
              </a:rPr>
              <a:t>Available (2,</a:t>
            </a:r>
            <a:r>
              <a:rPr lang="zh-Hans" altLang="en-US" dirty="0">
                <a:solidFill>
                  <a:srgbClr val="FF0000"/>
                </a:solidFill>
              </a:rPr>
              <a:t> </a:t>
            </a:r>
            <a:r>
              <a:rPr lang="en-US" altLang="zh-CN" dirty="0">
                <a:solidFill>
                  <a:srgbClr val="FF0000"/>
                </a:solidFill>
              </a:rPr>
              <a:t>3,</a:t>
            </a:r>
            <a:r>
              <a:rPr lang="zh-Hans" altLang="en-US" dirty="0">
                <a:solidFill>
                  <a:srgbClr val="FF0000"/>
                </a:solidFill>
              </a:rPr>
              <a:t> </a:t>
            </a:r>
            <a:r>
              <a:rPr lang="en-US" altLang="zh-CN" dirty="0">
                <a:solidFill>
                  <a:srgbClr val="FF0000"/>
                </a:solidFill>
              </a:rPr>
              <a:t>0)</a:t>
            </a:r>
          </a:p>
          <a:p>
            <a:pPr lvl="1"/>
            <a:r>
              <a:rPr lang="zh-CN" altLang="en-US" dirty="0"/>
              <a:t>满足尝试分配条件</a:t>
            </a:r>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163</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6" name="图片 5"/>
          <p:cNvPicPr>
            <a:picLocks noChangeAspect="1"/>
          </p:cNvPicPr>
          <p:nvPr/>
        </p:nvPicPr>
        <p:blipFill>
          <a:blip r:embed="rId2"/>
          <a:stretch>
            <a:fillRect/>
          </a:stretch>
        </p:blipFill>
        <p:spPr>
          <a:xfrm>
            <a:off x="72008" y="2961669"/>
            <a:ext cx="8964488" cy="3059619"/>
          </a:xfrm>
          <a:prstGeom prst="rect">
            <a:avLst/>
          </a:prstGeom>
        </p:spPr>
      </p:pic>
      <p:sp>
        <p:nvSpPr>
          <p:cNvPr id="8" name="矩形 7"/>
          <p:cNvSpPr/>
          <p:nvPr/>
        </p:nvSpPr>
        <p:spPr bwMode="auto">
          <a:xfrm flipV="1">
            <a:off x="2808312" y="5140259"/>
            <a:ext cx="1224136" cy="360040"/>
          </a:xfrm>
          <a:prstGeom prst="rect">
            <a:avLst/>
          </a:prstGeom>
          <a:solidFill>
            <a:srgbClr val="0000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EC6662EB-D492-4844-9E23-72FB86F81528}"/>
              </a:ext>
            </a:extLst>
          </p:cNvPr>
          <p:cNvSpPr/>
          <p:nvPr/>
        </p:nvSpPr>
        <p:spPr bwMode="auto">
          <a:xfrm>
            <a:off x="1547664" y="3861048"/>
            <a:ext cx="1260648" cy="432048"/>
          </a:xfrm>
          <a:prstGeom prst="rect">
            <a:avLst/>
          </a:prstGeom>
          <a:solidFill>
            <a:srgbClr val="FF0000">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65D11500-4485-7B4A-BF34-0095BB420474}"/>
              </a:ext>
            </a:extLst>
          </p:cNvPr>
          <p:cNvSpPr/>
          <p:nvPr/>
        </p:nvSpPr>
        <p:spPr>
          <a:xfrm>
            <a:off x="3377188" y="6011996"/>
            <a:ext cx="1338828"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分配前状态</a:t>
            </a:r>
            <a:endParaRPr lang="zh-CN" altLang="en-US" dirty="0">
              <a:solidFill>
                <a:srgbClr val="0000FF"/>
              </a:solidFill>
            </a:endParaRPr>
          </a:p>
        </p:txBody>
      </p:sp>
    </p:spTree>
    <p:extLst>
      <p:ext uri="{BB962C8B-B14F-4D97-AF65-F5344CB8AC3E}">
        <p14:creationId xmlns:p14="http://schemas.microsoft.com/office/powerpoint/2010/main" val="125842426"/>
      </p:ext>
    </p:extLst>
  </p:cSld>
  <p:clrMapOvr>
    <a:masterClrMapping/>
  </p:clrMapOvr>
  <p:transition spd="slow">
    <p:wipe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P0</a:t>
            </a:r>
            <a:r>
              <a:rPr lang="zh-CN" altLang="en-US" dirty="0">
                <a:latin typeface="华文新魏" charset="0"/>
                <a:ea typeface="华文新魏" charset="0"/>
                <a:cs typeface="华文新魏" charset="0"/>
              </a:rPr>
              <a:t>分配资源后的系统状态</a:t>
            </a:r>
            <a:endParaRPr lang="en-US" altLang="zh-CN" dirty="0">
              <a:latin typeface="华文新魏" charset="0"/>
              <a:ea typeface="华文新魏" charset="0"/>
              <a:cs typeface="华文新魏" charset="0"/>
            </a:endParaRPr>
          </a:p>
          <a:p>
            <a:pPr lvl="1"/>
            <a:r>
              <a:rPr lang="zh-CN" altLang="en-US" dirty="0"/>
              <a:t>系统已处于不安全状态</a:t>
            </a:r>
            <a:endParaRPr lang="en-US" altLang="zh-CN" dirty="0"/>
          </a:p>
          <a:p>
            <a:pPr lvl="2"/>
            <a:r>
              <a:rPr lang="zh-CN" altLang="en-US" dirty="0">
                <a:latin typeface="华文新魏"/>
                <a:ea typeface="华文新魏"/>
                <a:cs typeface="华文新魏"/>
              </a:rPr>
              <a:t>剩余资源无法满足任何进程的新需求</a:t>
            </a: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164</a:t>
            </a:fld>
            <a:endParaRPr lang="en-US" altLang="zh-CN"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银行家算法是否处于安全态实例</a:t>
            </a:r>
            <a:endParaRPr kumimoji="1" lang="zh-CN" altLang="en-US" dirty="0"/>
          </a:p>
        </p:txBody>
      </p:sp>
      <p:pic>
        <p:nvPicPr>
          <p:cNvPr id="4" name="图片 3"/>
          <p:cNvPicPr>
            <a:picLocks noChangeAspect="1"/>
          </p:cNvPicPr>
          <p:nvPr/>
        </p:nvPicPr>
        <p:blipFill>
          <a:blip r:embed="rId2"/>
          <a:stretch>
            <a:fillRect/>
          </a:stretch>
        </p:blipFill>
        <p:spPr>
          <a:xfrm>
            <a:off x="216024" y="2660370"/>
            <a:ext cx="8820472" cy="3000878"/>
          </a:xfrm>
          <a:prstGeom prst="rect">
            <a:avLst/>
          </a:prstGeom>
        </p:spPr>
      </p:pic>
      <p:sp>
        <p:nvSpPr>
          <p:cNvPr id="7" name="矩形 6"/>
          <p:cNvSpPr/>
          <p:nvPr/>
        </p:nvSpPr>
        <p:spPr bwMode="auto">
          <a:xfrm flipV="1">
            <a:off x="6588224" y="3539150"/>
            <a:ext cx="2304256" cy="393906"/>
          </a:xfrm>
          <a:prstGeom prst="rect">
            <a:avLst/>
          </a:prstGeom>
          <a:solidFill>
            <a:srgbClr val="FF66FF">
              <a:alpha val="28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D8E69337-AF8D-8F40-A97E-DA165C2EECE9}"/>
              </a:ext>
            </a:extLst>
          </p:cNvPr>
          <p:cNvSpPr/>
          <p:nvPr/>
        </p:nvSpPr>
        <p:spPr>
          <a:xfrm>
            <a:off x="3189040" y="5939988"/>
            <a:ext cx="1800493" cy="369332"/>
          </a:xfrm>
          <a:prstGeom prst="rect">
            <a:avLst/>
          </a:prstGeom>
        </p:spPr>
        <p:txBody>
          <a:bodyPr wrap="none">
            <a:spAutoFit/>
          </a:bodyPr>
          <a:lstStyle/>
          <a:p>
            <a:r>
              <a:rPr lang="zh-CN" altLang="en-US" dirty="0">
                <a:solidFill>
                  <a:srgbClr val="0000FF"/>
                </a:solidFill>
                <a:latin typeface="华文新魏" charset="0"/>
                <a:ea typeface="华文新魏" charset="0"/>
                <a:cs typeface="华文新魏" charset="0"/>
              </a:rPr>
              <a:t>尝试分配后状态</a:t>
            </a:r>
            <a:endParaRPr lang="zh-CN" altLang="en-US" dirty="0">
              <a:solidFill>
                <a:srgbClr val="0000FF"/>
              </a:solidFill>
            </a:endParaRPr>
          </a:p>
        </p:txBody>
      </p:sp>
    </p:spTree>
    <p:extLst>
      <p:ext uri="{BB962C8B-B14F-4D97-AF65-F5344CB8AC3E}">
        <p14:creationId xmlns:p14="http://schemas.microsoft.com/office/powerpoint/2010/main" val="12085268"/>
      </p:ext>
    </p:extLst>
  </p:cSld>
  <p:clrMapOvr>
    <a:masterClrMapping/>
  </p:clrMapOvr>
  <p:transition spd="slow">
    <p:wipe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死锁检测和解除</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解决死锁问题的一条途径是死锁检测和解除</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这种方法对</a:t>
            </a:r>
            <a:r>
              <a:rPr lang="zh-CN" altLang="en-US" dirty="0">
                <a:solidFill>
                  <a:srgbClr val="0000FF"/>
                </a:solidFill>
                <a:latin typeface="华文新魏" charset="0"/>
                <a:ea typeface="华文新魏" charset="0"/>
                <a:cs typeface="华文新魏" charset="0"/>
              </a:rPr>
              <a:t>资源分配不加任何限制</a:t>
            </a:r>
            <a:r>
              <a:rPr lang="zh-CN" altLang="en-US" dirty="0">
                <a:latin typeface="华文新魏" charset="0"/>
                <a:ea typeface="华文新魏" charset="0"/>
                <a:cs typeface="华文新魏" charset="0"/>
              </a:rPr>
              <a:t>，也不采取死锁避免措施</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系统</a:t>
            </a:r>
            <a:r>
              <a:rPr lang="zh-CN" altLang="en-US" dirty="0">
                <a:solidFill>
                  <a:srgbClr val="FF0000"/>
                </a:solidFill>
                <a:latin typeface="华文新魏" charset="0"/>
                <a:ea typeface="华文新魏" charset="0"/>
                <a:cs typeface="华文新魏" charset="0"/>
              </a:rPr>
              <a:t>定时</a:t>
            </a:r>
            <a:r>
              <a:rPr lang="zh-CN" altLang="en-US" dirty="0">
                <a:latin typeface="华文新魏" charset="0"/>
                <a:ea typeface="华文新魏" charset="0"/>
                <a:cs typeface="华文新魏" charset="0"/>
              </a:rPr>
              <a:t>地运行</a:t>
            </a:r>
            <a:r>
              <a:rPr lang="zh-CN" altLang="en-US" dirty="0">
                <a:solidFill>
                  <a:srgbClr val="FF0000"/>
                </a:solidFill>
                <a:latin typeface="华文新魏" charset="0"/>
                <a:ea typeface="华文新魏" charset="0"/>
                <a:cs typeface="华文新魏" charset="0"/>
              </a:rPr>
              <a:t>死锁检测程序</a:t>
            </a:r>
            <a:r>
              <a:rPr lang="zh-CN" altLang="en-US" dirty="0">
                <a:latin typeface="华文新魏" charset="0"/>
                <a:ea typeface="华文新魏" charset="0"/>
                <a:cs typeface="华文新魏" charset="0"/>
              </a:rPr>
              <a:t>，判断系统内是否已出现死锁</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如果检测到系统已发生死锁，再采取措施解除它</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基于</a:t>
            </a:r>
            <a:r>
              <a:rPr lang="zh-CN" altLang="en-US" dirty="0">
                <a:solidFill>
                  <a:srgbClr val="0000FF"/>
                </a:solidFill>
                <a:latin typeface="华文新魏" charset="0"/>
                <a:ea typeface="华文新魏" charset="0"/>
                <a:cs typeface="华文新魏" charset="0"/>
              </a:rPr>
              <a:t>进程</a:t>
            </a:r>
            <a:r>
              <a:rPr lang="zh-CN"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资源分配图</a:t>
            </a:r>
          </a:p>
          <a:p>
            <a:endParaRPr kumimoji="1" lang="zh-CN" altLang="en-US" dirty="0"/>
          </a:p>
        </p:txBody>
      </p:sp>
    </p:spTree>
    <p:extLst>
      <p:ext uri="{BB962C8B-B14F-4D97-AF65-F5344CB8AC3E}">
        <p14:creationId xmlns:p14="http://schemas.microsoft.com/office/powerpoint/2010/main" val="2617332896"/>
      </p:ext>
    </p:extLst>
  </p:cSld>
  <p:clrMapOvr>
    <a:masterClrMapping/>
  </p:clrMapOvr>
  <p:transition spd="slow">
    <p:wipe dir="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a:t>
            </a:r>
            <a:endParaRPr kumimoji="1" lang="zh-CN" altLang="en-US" dirty="0"/>
          </a:p>
        </p:txBody>
      </p:sp>
      <p:sp>
        <p:nvSpPr>
          <p:cNvPr id="3" name="内容占位符 2"/>
          <p:cNvSpPr>
            <a:spLocks noGrp="1"/>
          </p:cNvSpPr>
          <p:nvPr>
            <p:ph idx="1"/>
          </p:nvPr>
        </p:nvSpPr>
        <p:spPr/>
        <p:txBody>
          <a:bodyPr/>
          <a:lstStyle/>
          <a:p>
            <a:pPr eaLnBrk="1" hangingPunct="1"/>
            <a:r>
              <a:rPr lang="en-US" altLang="zh-CN" dirty="0">
                <a:solidFill>
                  <a:srgbClr val="FF0000"/>
                </a:solidFill>
                <a:latin typeface="华文新魏" charset="0"/>
                <a:ea typeface="华文新魏" charset="0"/>
                <a:cs typeface="华文新魏" charset="0"/>
              </a:rPr>
              <a:t>Pi→Rj</a:t>
            </a:r>
            <a:r>
              <a:rPr lang="zh-CN" altLang="en-US" dirty="0">
                <a:latin typeface="华文新魏" charset="0"/>
                <a:ea typeface="华文新魏" charset="0"/>
                <a:cs typeface="华文新魏" charset="0"/>
              </a:rPr>
              <a:t>为</a:t>
            </a:r>
            <a:r>
              <a:rPr lang="zh-CN" altLang="en-US" dirty="0">
                <a:solidFill>
                  <a:srgbClr val="0000FF"/>
                </a:solidFill>
                <a:latin typeface="华文新魏" charset="0"/>
                <a:ea typeface="华文新魏" charset="0"/>
                <a:cs typeface="华文新魏" charset="0"/>
              </a:rPr>
              <a:t>请求边</a:t>
            </a:r>
            <a:r>
              <a:rPr lang="zh-CN" altLang="en-US" dirty="0">
                <a:latin typeface="华文新魏" charset="0"/>
                <a:ea typeface="华文新魏" charset="0"/>
                <a:cs typeface="华文新魏" charset="0"/>
              </a:rPr>
              <a:t>，表示进程</a:t>
            </a:r>
            <a:r>
              <a:rPr lang="en-US" altLang="zh-CN" dirty="0">
                <a:latin typeface="华文新魏" charset="0"/>
                <a:ea typeface="华文新魏" charset="0"/>
                <a:cs typeface="华文新魏" charset="0"/>
              </a:rPr>
              <a:t>Pi</a:t>
            </a:r>
            <a:r>
              <a:rPr lang="zh-CN" altLang="en-US" dirty="0">
                <a:latin typeface="华文新魏" charset="0"/>
                <a:ea typeface="华文新魏" charset="0"/>
                <a:cs typeface="华文新魏" charset="0"/>
              </a:rPr>
              <a:t>申请资源类</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中的一个资源得不到满足而处于</a:t>
            </a:r>
            <a:r>
              <a:rPr lang="zh-CN" altLang="en-US" dirty="0">
                <a:solidFill>
                  <a:srgbClr val="FF0000"/>
                </a:solidFill>
                <a:latin typeface="华文新魏" charset="0"/>
                <a:ea typeface="华文新魏" charset="0"/>
                <a:cs typeface="华文新魏" charset="0"/>
              </a:rPr>
              <a:t>等待</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类资源的状态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该有向边从进程开始指到</a:t>
            </a:r>
            <a:r>
              <a:rPr lang="zh-CN" altLang="en-US" dirty="0">
                <a:solidFill>
                  <a:srgbClr val="0000FF"/>
                </a:solidFill>
                <a:latin typeface="华文新魏" charset="0"/>
                <a:ea typeface="华文新魏" charset="0"/>
                <a:cs typeface="华文新魏" charset="0"/>
              </a:rPr>
              <a:t>方框</a:t>
            </a:r>
            <a:r>
              <a:rPr lang="zh-CN" altLang="en-US" dirty="0">
                <a:latin typeface="华文新魏" charset="0"/>
                <a:ea typeface="华文新魏" charset="0"/>
                <a:cs typeface="华文新魏" charset="0"/>
              </a:rPr>
              <a:t>的边缘，表示进程</a:t>
            </a:r>
            <a:r>
              <a:rPr lang="en-US" altLang="zh-CN" dirty="0">
                <a:latin typeface="华文新魏" charset="0"/>
                <a:ea typeface="华文新魏" charset="0"/>
                <a:cs typeface="华文新魏" charset="0"/>
              </a:rPr>
              <a:t>Pi</a:t>
            </a:r>
            <a:r>
              <a:rPr lang="zh-CN" altLang="en-US" dirty="0">
                <a:latin typeface="华文新魏" charset="0"/>
                <a:ea typeface="华文新魏" charset="0"/>
                <a:cs typeface="华文新魏" charset="0"/>
              </a:rPr>
              <a:t>申请</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类中的一个资源</a:t>
            </a:r>
          </a:p>
          <a:p>
            <a:pPr eaLnBrk="1" hangingPunct="1"/>
            <a:r>
              <a:rPr lang="en-US" altLang="zh-CN" dirty="0">
                <a:solidFill>
                  <a:srgbClr val="FF0000"/>
                </a:solidFill>
                <a:latin typeface="华文新魏" charset="0"/>
                <a:ea typeface="华文新魏" charset="0"/>
                <a:cs typeface="华文新魏" charset="0"/>
              </a:rPr>
              <a:t>Rj→Pi</a:t>
            </a:r>
            <a:r>
              <a:rPr lang="zh-CN" altLang="en-US" dirty="0">
                <a:latin typeface="华文新魏" charset="0"/>
                <a:ea typeface="华文新魏" charset="0"/>
                <a:cs typeface="华文新魏" charset="0"/>
              </a:rPr>
              <a:t>为</a:t>
            </a:r>
            <a:r>
              <a:rPr lang="zh-CN" altLang="en-US" dirty="0">
                <a:solidFill>
                  <a:srgbClr val="0000FF"/>
                </a:solidFill>
                <a:latin typeface="华文新魏" charset="0"/>
                <a:ea typeface="华文新魏" charset="0"/>
                <a:cs typeface="华文新魏" charset="0"/>
              </a:rPr>
              <a:t>分配边</a:t>
            </a:r>
            <a:r>
              <a:rPr lang="zh-CN" altLang="en-US" dirty="0">
                <a:latin typeface="华文新魏" charset="0"/>
                <a:ea typeface="华文新魏" charset="0"/>
                <a:cs typeface="华文新魏" charset="0"/>
              </a:rPr>
              <a:t>，表示</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类中的一个资源已被进程</a:t>
            </a:r>
            <a:r>
              <a:rPr lang="en-US" altLang="zh-CN" dirty="0">
                <a:latin typeface="华文新魏" charset="0"/>
                <a:ea typeface="华文新魏" charset="0"/>
                <a:cs typeface="华文新魏" charset="0"/>
              </a:rPr>
              <a:t>Pi</a:t>
            </a:r>
            <a:r>
              <a:rPr lang="zh-CN" altLang="en-US" dirty="0">
                <a:solidFill>
                  <a:srgbClr val="0000FF"/>
                </a:solidFill>
                <a:latin typeface="华文新魏" charset="0"/>
                <a:ea typeface="华文新魏" charset="0"/>
                <a:cs typeface="华文新魏" charset="0"/>
              </a:rPr>
              <a:t>占用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由于已把</a:t>
            </a:r>
            <a:r>
              <a:rPr lang="en-US" altLang="zh-CN" dirty="0">
                <a:latin typeface="华文新魏" charset="0"/>
                <a:ea typeface="华文新魏" charset="0"/>
                <a:cs typeface="华文新魏" charset="0"/>
              </a:rPr>
              <a:t>Rj</a:t>
            </a:r>
            <a:r>
              <a:rPr lang="zh-CN" altLang="en-US" dirty="0">
                <a:latin typeface="华文新魏" charset="0"/>
                <a:ea typeface="华文新魏" charset="0"/>
                <a:cs typeface="华文新魏" charset="0"/>
              </a:rPr>
              <a:t>资源分给进程</a:t>
            </a:r>
            <a:r>
              <a:rPr lang="en-US" altLang="zh-CN" dirty="0">
                <a:latin typeface="华文新魏" charset="0"/>
                <a:ea typeface="华文新魏" charset="0"/>
                <a:cs typeface="华文新魏" charset="0"/>
              </a:rPr>
              <a:t>Pi</a:t>
            </a:r>
            <a:r>
              <a:rPr lang="zh-CN" altLang="en-US" dirty="0">
                <a:latin typeface="华文新魏" charset="0"/>
                <a:ea typeface="华文新魏" charset="0"/>
                <a:cs typeface="华文新魏" charset="0"/>
              </a:rPr>
              <a:t>，故该有向边从方框内的某个</a:t>
            </a:r>
            <a:r>
              <a:rPr lang="zh-CN" altLang="en-US" dirty="0">
                <a:solidFill>
                  <a:srgbClr val="0000FF"/>
                </a:solidFill>
                <a:latin typeface="华文新魏" charset="0"/>
                <a:ea typeface="华文新魏" charset="0"/>
                <a:cs typeface="华文新魏" charset="0"/>
              </a:rPr>
              <a:t>黑圆点</a:t>
            </a:r>
            <a:r>
              <a:rPr lang="zh-CN" altLang="en-US" dirty="0">
                <a:latin typeface="华文新魏" charset="0"/>
                <a:ea typeface="华文新魏" charset="0"/>
                <a:cs typeface="华文新魏" charset="0"/>
              </a:rPr>
              <a:t>出发指向进程</a:t>
            </a:r>
            <a:endParaRPr kumimoji="1" lang="zh-CN" altLang="en-US" dirty="0"/>
          </a:p>
        </p:txBody>
      </p:sp>
    </p:spTree>
    <p:extLst>
      <p:ext uri="{BB962C8B-B14F-4D97-AF65-F5344CB8AC3E}">
        <p14:creationId xmlns:p14="http://schemas.microsoft.com/office/powerpoint/2010/main" val="2530724187"/>
      </p:ext>
    </p:extLst>
  </p:cSld>
  <p:clrMapOvr>
    <a:masterClrMapping/>
  </p:clrMapOvr>
  <p:transition spd="slow">
    <p:wipe dir="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p:txBody>
          <a:bodyPr/>
          <a:lstStyle/>
          <a:p>
            <a:pPr eaLnBrk="1" hangingPunct="1">
              <a:buFontTx/>
              <a:buNone/>
            </a:pPr>
            <a:r>
              <a:rPr lang="en-US" altLang="zh-CN">
                <a:latin typeface="Times New Roman" charset="0"/>
                <a:ea typeface="宋体" charset="0"/>
              </a:rPr>
              <a:t>  </a:t>
            </a:r>
          </a:p>
        </p:txBody>
      </p:sp>
      <p:grpSp>
        <p:nvGrpSpPr>
          <p:cNvPr id="39940" name="Group 33"/>
          <p:cNvGrpSpPr>
            <a:grpSpLocks/>
          </p:cNvGrpSpPr>
          <p:nvPr/>
        </p:nvGrpSpPr>
        <p:grpSpPr bwMode="auto">
          <a:xfrm>
            <a:off x="1828800" y="1447800"/>
            <a:ext cx="5029200" cy="4678363"/>
            <a:chOff x="1152" y="912"/>
            <a:chExt cx="3168" cy="2947"/>
          </a:xfrm>
        </p:grpSpPr>
        <p:sp>
          <p:nvSpPr>
            <p:cNvPr id="39941" name="Text Box 5"/>
            <p:cNvSpPr txBox="1">
              <a:spLocks noChangeArrowheads="1"/>
            </p:cNvSpPr>
            <p:nvPr/>
          </p:nvSpPr>
          <p:spPr bwMode="auto">
            <a:xfrm>
              <a:off x="1453" y="912"/>
              <a:ext cx="605" cy="24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R1</a:t>
              </a:r>
            </a:p>
          </p:txBody>
        </p:sp>
        <p:sp>
          <p:nvSpPr>
            <p:cNvPr id="39942" name="Text Box 6"/>
            <p:cNvSpPr txBox="1">
              <a:spLocks noChangeArrowheads="1"/>
            </p:cNvSpPr>
            <p:nvPr/>
          </p:nvSpPr>
          <p:spPr bwMode="auto">
            <a:xfrm>
              <a:off x="3113" y="912"/>
              <a:ext cx="604" cy="24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R2</a:t>
              </a:r>
            </a:p>
          </p:txBody>
        </p:sp>
        <p:sp>
          <p:nvSpPr>
            <p:cNvPr id="39943" name="Text Box 7"/>
            <p:cNvSpPr txBox="1">
              <a:spLocks noChangeArrowheads="1"/>
            </p:cNvSpPr>
            <p:nvPr/>
          </p:nvSpPr>
          <p:spPr bwMode="auto">
            <a:xfrm>
              <a:off x="1453" y="1285"/>
              <a:ext cx="605" cy="372"/>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CC0000"/>
                  </a:solidFill>
                  <a:latin typeface="华文新魏" charset="0"/>
                  <a:ea typeface="华文新魏" charset="0"/>
                  <a:cs typeface="华文新魏" charset="0"/>
                </a:rPr>
                <a:t>．</a:t>
              </a:r>
            </a:p>
          </p:txBody>
        </p:sp>
        <p:sp>
          <p:nvSpPr>
            <p:cNvPr id="39944" name="Text Box 8"/>
            <p:cNvSpPr txBox="1">
              <a:spLocks noChangeArrowheads="1"/>
            </p:cNvSpPr>
            <p:nvPr/>
          </p:nvSpPr>
          <p:spPr bwMode="auto">
            <a:xfrm>
              <a:off x="2359" y="3148"/>
              <a:ext cx="754" cy="404"/>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CC0000"/>
                  </a:solidFill>
                  <a:latin typeface="华文新魏" charset="0"/>
                  <a:ea typeface="华文新魏" charset="0"/>
                  <a:cs typeface="华文新魏" charset="0"/>
                </a:rPr>
                <a:t>．．</a:t>
              </a:r>
            </a:p>
          </p:txBody>
        </p:sp>
        <p:sp>
          <p:nvSpPr>
            <p:cNvPr id="39945" name="Text Box 9"/>
            <p:cNvSpPr txBox="1">
              <a:spLocks noChangeArrowheads="1"/>
            </p:cNvSpPr>
            <p:nvPr/>
          </p:nvSpPr>
          <p:spPr bwMode="auto">
            <a:xfrm>
              <a:off x="3113" y="1285"/>
              <a:ext cx="604" cy="372"/>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CC0000"/>
                  </a:solidFill>
                  <a:latin typeface="华文新魏" charset="0"/>
                  <a:ea typeface="华文新魏" charset="0"/>
                  <a:cs typeface="华文新魏" charset="0"/>
                </a:rPr>
                <a:t>．</a:t>
              </a:r>
            </a:p>
          </p:txBody>
        </p:sp>
        <p:grpSp>
          <p:nvGrpSpPr>
            <p:cNvPr id="39946" name="Group 10"/>
            <p:cNvGrpSpPr>
              <a:grpSpLocks/>
            </p:cNvGrpSpPr>
            <p:nvPr/>
          </p:nvGrpSpPr>
          <p:grpSpPr bwMode="auto">
            <a:xfrm>
              <a:off x="1152" y="2154"/>
              <a:ext cx="754" cy="621"/>
              <a:chOff x="3681" y="9430"/>
              <a:chExt cx="900" cy="780"/>
            </a:xfrm>
          </p:grpSpPr>
          <p:sp>
            <p:nvSpPr>
              <p:cNvPr id="39965" name="Oval 11"/>
              <p:cNvSpPr>
                <a:spLocks noChangeArrowheads="1"/>
              </p:cNvSpPr>
              <p:nvPr/>
            </p:nvSpPr>
            <p:spPr bwMode="auto">
              <a:xfrm>
                <a:off x="3681" y="9430"/>
                <a:ext cx="900" cy="780"/>
              </a:xfrm>
              <a:prstGeom prst="ellipse">
                <a:avLst/>
              </a:prstGeom>
              <a:solidFill>
                <a:srgbClr val="CCFFCC"/>
              </a:solidFill>
              <a:ln w="9525">
                <a:solidFill>
                  <a:srgbClr val="000000"/>
                </a:solidFill>
                <a:round/>
                <a:headEnd/>
                <a:tailEnd/>
              </a:ln>
            </p:spPr>
            <p:txBody>
              <a:bodyPr/>
              <a:lstStyle/>
              <a:p>
                <a:endParaRPr lang="zh-CN" altLang="en-US"/>
              </a:p>
            </p:txBody>
          </p:sp>
          <p:sp>
            <p:nvSpPr>
              <p:cNvPr id="39966" name="Text Box 12"/>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P1</a:t>
                </a:r>
              </a:p>
            </p:txBody>
          </p:sp>
        </p:grpSp>
        <p:grpSp>
          <p:nvGrpSpPr>
            <p:cNvPr id="39947" name="Group 13"/>
            <p:cNvGrpSpPr>
              <a:grpSpLocks/>
            </p:cNvGrpSpPr>
            <p:nvPr/>
          </p:nvGrpSpPr>
          <p:grpSpPr bwMode="auto">
            <a:xfrm>
              <a:off x="2359" y="2154"/>
              <a:ext cx="754" cy="621"/>
              <a:chOff x="3681" y="9430"/>
              <a:chExt cx="900" cy="780"/>
            </a:xfrm>
          </p:grpSpPr>
          <p:sp>
            <p:nvSpPr>
              <p:cNvPr id="39963" name="Oval 14"/>
              <p:cNvSpPr>
                <a:spLocks noChangeArrowheads="1"/>
              </p:cNvSpPr>
              <p:nvPr/>
            </p:nvSpPr>
            <p:spPr bwMode="auto">
              <a:xfrm>
                <a:off x="3681" y="9430"/>
                <a:ext cx="900" cy="780"/>
              </a:xfrm>
              <a:prstGeom prst="ellipse">
                <a:avLst/>
              </a:prstGeom>
              <a:solidFill>
                <a:srgbClr val="FF66FF"/>
              </a:solidFill>
              <a:ln w="9525">
                <a:solidFill>
                  <a:srgbClr val="000000"/>
                </a:solidFill>
                <a:round/>
                <a:headEnd/>
                <a:tailEnd/>
              </a:ln>
            </p:spPr>
            <p:txBody>
              <a:bodyPr/>
              <a:lstStyle/>
              <a:p>
                <a:endParaRPr lang="zh-CN" altLang="en-US"/>
              </a:p>
            </p:txBody>
          </p:sp>
          <p:sp>
            <p:nvSpPr>
              <p:cNvPr id="39964" name="Text Box 15"/>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P2</a:t>
                </a:r>
              </a:p>
            </p:txBody>
          </p:sp>
        </p:grpSp>
        <p:grpSp>
          <p:nvGrpSpPr>
            <p:cNvPr id="39948" name="Group 16"/>
            <p:cNvGrpSpPr>
              <a:grpSpLocks/>
            </p:cNvGrpSpPr>
            <p:nvPr/>
          </p:nvGrpSpPr>
          <p:grpSpPr bwMode="auto">
            <a:xfrm>
              <a:off x="3566" y="2154"/>
              <a:ext cx="754" cy="621"/>
              <a:chOff x="3681" y="9430"/>
              <a:chExt cx="900" cy="780"/>
            </a:xfrm>
          </p:grpSpPr>
          <p:sp>
            <p:nvSpPr>
              <p:cNvPr id="39961" name="Oval 17"/>
              <p:cNvSpPr>
                <a:spLocks noChangeArrowheads="1"/>
              </p:cNvSpPr>
              <p:nvPr/>
            </p:nvSpPr>
            <p:spPr bwMode="auto">
              <a:xfrm>
                <a:off x="3681" y="9430"/>
                <a:ext cx="900" cy="780"/>
              </a:xfrm>
              <a:prstGeom prst="ellipse">
                <a:avLst/>
              </a:prstGeom>
              <a:solidFill>
                <a:srgbClr val="CCFFCC"/>
              </a:solidFill>
              <a:ln w="9525">
                <a:solidFill>
                  <a:srgbClr val="000000"/>
                </a:solidFill>
                <a:round/>
                <a:headEnd/>
                <a:tailEnd/>
              </a:ln>
            </p:spPr>
            <p:txBody>
              <a:bodyPr/>
              <a:lstStyle/>
              <a:p>
                <a:endParaRPr lang="zh-CN" altLang="en-US"/>
              </a:p>
            </p:txBody>
          </p:sp>
          <p:sp>
            <p:nvSpPr>
              <p:cNvPr id="39962" name="Text Box 18"/>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P3</a:t>
                </a:r>
              </a:p>
            </p:txBody>
          </p:sp>
        </p:grpSp>
        <p:sp>
          <p:nvSpPr>
            <p:cNvPr id="39949" name="Line 19"/>
            <p:cNvSpPr>
              <a:spLocks noChangeShapeType="1"/>
            </p:cNvSpPr>
            <p:nvPr/>
          </p:nvSpPr>
          <p:spPr bwMode="auto">
            <a:xfrm flipV="1">
              <a:off x="1453" y="1657"/>
              <a:ext cx="152" cy="4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0" name="Line 20"/>
            <p:cNvSpPr>
              <a:spLocks noChangeShapeType="1"/>
            </p:cNvSpPr>
            <p:nvPr/>
          </p:nvSpPr>
          <p:spPr bwMode="auto">
            <a:xfrm>
              <a:off x="1756" y="1565"/>
              <a:ext cx="754" cy="58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1" name="Line 21"/>
            <p:cNvSpPr>
              <a:spLocks noChangeShapeType="1"/>
            </p:cNvSpPr>
            <p:nvPr/>
          </p:nvSpPr>
          <p:spPr bwMode="auto">
            <a:xfrm flipV="1">
              <a:off x="2812" y="1657"/>
              <a:ext cx="301" cy="4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2" name="Line 22"/>
            <p:cNvSpPr>
              <a:spLocks noChangeShapeType="1"/>
            </p:cNvSpPr>
            <p:nvPr/>
          </p:nvSpPr>
          <p:spPr bwMode="auto">
            <a:xfrm>
              <a:off x="3416" y="1565"/>
              <a:ext cx="451" cy="58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3" name="Line 23"/>
            <p:cNvSpPr>
              <a:spLocks noChangeShapeType="1"/>
            </p:cNvSpPr>
            <p:nvPr/>
          </p:nvSpPr>
          <p:spPr bwMode="auto">
            <a:xfrm flipH="1" flipV="1">
              <a:off x="1756" y="2683"/>
              <a:ext cx="754" cy="62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4" name="Line 24"/>
            <p:cNvSpPr>
              <a:spLocks noChangeShapeType="1"/>
            </p:cNvSpPr>
            <p:nvPr/>
          </p:nvSpPr>
          <p:spPr bwMode="auto">
            <a:xfrm flipH="1" flipV="1">
              <a:off x="2880" y="2750"/>
              <a:ext cx="0" cy="52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5" name="Line 25"/>
            <p:cNvSpPr>
              <a:spLocks noChangeShapeType="1"/>
            </p:cNvSpPr>
            <p:nvPr/>
          </p:nvSpPr>
          <p:spPr bwMode="auto">
            <a:xfrm flipH="1">
              <a:off x="3113" y="2775"/>
              <a:ext cx="754" cy="40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9956" name="Text Box 26"/>
            <p:cNvSpPr txBox="1">
              <a:spLocks noChangeArrowheads="1"/>
            </p:cNvSpPr>
            <p:nvPr/>
          </p:nvSpPr>
          <p:spPr bwMode="auto">
            <a:xfrm>
              <a:off x="2426" y="3612"/>
              <a:ext cx="603" cy="247"/>
            </a:xfrm>
            <a:prstGeom prst="rect">
              <a:avLst/>
            </a:prstGeom>
            <a:solidFill>
              <a:srgbClr val="FFCC66"/>
            </a:solidFill>
            <a:ln w="9525">
              <a:solidFill>
                <a:srgbClr val="FFCC66"/>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R3</a:t>
              </a:r>
            </a:p>
          </p:txBody>
        </p:sp>
        <p:sp>
          <p:nvSpPr>
            <p:cNvPr id="39957" name="Oval 28"/>
            <p:cNvSpPr>
              <a:spLocks noChangeArrowheads="1"/>
            </p:cNvSpPr>
            <p:nvPr/>
          </p:nvSpPr>
          <p:spPr bwMode="auto">
            <a:xfrm>
              <a:off x="1605" y="1441"/>
              <a:ext cx="151" cy="124"/>
            </a:xfrm>
            <a:prstGeom prst="ellipse">
              <a:avLst/>
            </a:prstGeom>
            <a:solidFill>
              <a:srgbClr val="800000"/>
            </a:solidFill>
            <a:ln w="9525">
              <a:solidFill>
                <a:srgbClr val="000000"/>
              </a:solidFill>
              <a:round/>
              <a:headEnd/>
              <a:tailEnd/>
            </a:ln>
          </p:spPr>
          <p:txBody>
            <a:bodyPr/>
            <a:lstStyle/>
            <a:p>
              <a:endParaRPr lang="zh-CN" altLang="en-US"/>
            </a:p>
          </p:txBody>
        </p:sp>
        <p:sp>
          <p:nvSpPr>
            <p:cNvPr id="39958" name="Oval 29"/>
            <p:cNvSpPr>
              <a:spLocks noChangeArrowheads="1"/>
            </p:cNvSpPr>
            <p:nvPr/>
          </p:nvSpPr>
          <p:spPr bwMode="auto">
            <a:xfrm>
              <a:off x="3264" y="1441"/>
              <a:ext cx="152" cy="124"/>
            </a:xfrm>
            <a:prstGeom prst="ellipse">
              <a:avLst/>
            </a:prstGeom>
            <a:solidFill>
              <a:srgbClr val="FF66FF"/>
            </a:solidFill>
            <a:ln w="9525">
              <a:solidFill>
                <a:srgbClr val="000000"/>
              </a:solidFill>
              <a:round/>
              <a:headEnd/>
              <a:tailEnd/>
            </a:ln>
          </p:spPr>
          <p:txBody>
            <a:bodyPr/>
            <a:lstStyle/>
            <a:p>
              <a:endParaRPr lang="zh-CN" altLang="en-US"/>
            </a:p>
          </p:txBody>
        </p:sp>
        <p:sp>
          <p:nvSpPr>
            <p:cNvPr id="39959" name="Oval 30"/>
            <p:cNvSpPr>
              <a:spLocks noChangeArrowheads="1"/>
            </p:cNvSpPr>
            <p:nvPr/>
          </p:nvSpPr>
          <p:spPr bwMode="auto">
            <a:xfrm>
              <a:off x="2510" y="3303"/>
              <a:ext cx="150" cy="125"/>
            </a:xfrm>
            <a:prstGeom prst="ellipse">
              <a:avLst/>
            </a:prstGeom>
            <a:solidFill>
              <a:srgbClr val="0000FF"/>
            </a:solidFill>
            <a:ln w="9525">
              <a:solidFill>
                <a:srgbClr val="000000"/>
              </a:solidFill>
              <a:round/>
              <a:headEnd/>
              <a:tailEnd/>
            </a:ln>
          </p:spPr>
          <p:txBody>
            <a:bodyPr/>
            <a:lstStyle/>
            <a:p>
              <a:endParaRPr lang="zh-CN" altLang="en-US"/>
            </a:p>
          </p:txBody>
        </p:sp>
        <p:sp>
          <p:nvSpPr>
            <p:cNvPr id="39960" name="Oval 31"/>
            <p:cNvSpPr>
              <a:spLocks noChangeArrowheads="1"/>
            </p:cNvSpPr>
            <p:nvPr/>
          </p:nvSpPr>
          <p:spPr bwMode="auto">
            <a:xfrm>
              <a:off x="2812" y="3303"/>
              <a:ext cx="151" cy="125"/>
            </a:xfrm>
            <a:prstGeom prst="ellipse">
              <a:avLst/>
            </a:prstGeom>
            <a:solidFill>
              <a:srgbClr val="0000FF"/>
            </a:solidFill>
            <a:ln w="9525">
              <a:solidFill>
                <a:srgbClr val="000000"/>
              </a:solidFill>
              <a:round/>
              <a:headEnd/>
              <a:tailEnd/>
            </a:ln>
          </p:spPr>
          <p:txBody>
            <a:bodyPr/>
            <a:lstStyle/>
            <a:p>
              <a:endParaRPr lang="zh-CN" altLang="en-US"/>
            </a:p>
          </p:txBody>
        </p:sp>
      </p:grpSp>
      <p:sp>
        <p:nvSpPr>
          <p:cNvPr id="31"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167</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资源分配图示例</a:t>
            </a:r>
            <a:r>
              <a:rPr lang="en-US" altLang="zh-CN" dirty="0">
                <a:latin typeface="华文新魏" charset="0"/>
                <a:ea typeface="华文新魏" charset="0"/>
                <a:cs typeface="华文新魏" charset="0"/>
              </a:rPr>
              <a:t>1</a:t>
            </a:r>
            <a:endParaRPr kumimoji="1" lang="zh-CN" altLang="en-US" dirty="0"/>
          </a:p>
        </p:txBody>
      </p:sp>
      <p:sp>
        <p:nvSpPr>
          <p:cNvPr id="32" name="文本框 31"/>
          <p:cNvSpPr txBox="1"/>
          <p:nvPr/>
        </p:nvSpPr>
        <p:spPr>
          <a:xfrm>
            <a:off x="3783526" y="5991671"/>
            <a:ext cx="1415772" cy="461665"/>
          </a:xfrm>
          <a:prstGeom prst="rect">
            <a:avLst/>
          </a:prstGeom>
          <a:noFill/>
        </p:spPr>
        <p:txBody>
          <a:bodyPr wrap="none" rtlCol="0">
            <a:spAutoFit/>
          </a:bodyPr>
          <a:lstStyle/>
          <a:p>
            <a:r>
              <a:rPr kumimoji="1" lang="zh-CN" altLang="en-US" sz="2400" dirty="0">
                <a:solidFill>
                  <a:srgbClr val="FF0000"/>
                </a:solidFill>
                <a:latin typeface="华文新魏"/>
                <a:ea typeface="华文新魏"/>
                <a:cs typeface="华文新魏"/>
              </a:rPr>
              <a:t>形成死锁</a:t>
            </a:r>
          </a:p>
        </p:txBody>
      </p:sp>
    </p:spTree>
    <p:extLst>
      <p:ext uri="{BB962C8B-B14F-4D97-AF65-F5344CB8AC3E}">
        <p14:creationId xmlns:p14="http://schemas.microsoft.com/office/powerpoint/2010/main" val="69275115"/>
      </p:ext>
    </p:extLst>
  </p:cSld>
  <p:clrMapOvr>
    <a:masterClrMapping/>
  </p:clrMapOvr>
  <p:transition spd="slow">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pPr eaLnBrk="1" hangingPunct="1">
              <a:buFontTx/>
              <a:buNone/>
            </a:pPr>
            <a:r>
              <a:rPr lang="en-US" altLang="zh-CN">
                <a:latin typeface="Times New Roman" charset="0"/>
                <a:ea typeface="宋体" charset="0"/>
              </a:rPr>
              <a:t>    </a:t>
            </a:r>
          </a:p>
        </p:txBody>
      </p:sp>
      <p:grpSp>
        <p:nvGrpSpPr>
          <p:cNvPr id="40964" name="Group 34"/>
          <p:cNvGrpSpPr>
            <a:grpSpLocks/>
          </p:cNvGrpSpPr>
          <p:nvPr/>
        </p:nvGrpSpPr>
        <p:grpSpPr bwMode="auto">
          <a:xfrm>
            <a:off x="2057400" y="1628800"/>
            <a:ext cx="4572000" cy="4038600"/>
            <a:chOff x="1329" y="1104"/>
            <a:chExt cx="2100" cy="1766"/>
          </a:xfrm>
        </p:grpSpPr>
        <p:sp>
          <p:nvSpPr>
            <p:cNvPr id="40966" name="Text Box 5"/>
            <p:cNvSpPr txBox="1">
              <a:spLocks noChangeArrowheads="1"/>
            </p:cNvSpPr>
            <p:nvPr/>
          </p:nvSpPr>
          <p:spPr bwMode="auto">
            <a:xfrm>
              <a:off x="1529" y="1398"/>
              <a:ext cx="400" cy="19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R1</a:t>
              </a:r>
            </a:p>
          </p:txBody>
        </p:sp>
        <p:sp>
          <p:nvSpPr>
            <p:cNvPr id="40967" name="Text Box 6"/>
            <p:cNvSpPr txBox="1">
              <a:spLocks noChangeArrowheads="1"/>
            </p:cNvSpPr>
            <p:nvPr/>
          </p:nvSpPr>
          <p:spPr bwMode="auto">
            <a:xfrm>
              <a:off x="2996" y="1398"/>
              <a:ext cx="400" cy="19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R2</a:t>
              </a:r>
            </a:p>
          </p:txBody>
        </p:sp>
        <p:grpSp>
          <p:nvGrpSpPr>
            <p:cNvPr id="40968" name="Group 7"/>
            <p:cNvGrpSpPr>
              <a:grpSpLocks/>
            </p:cNvGrpSpPr>
            <p:nvPr/>
          </p:nvGrpSpPr>
          <p:grpSpPr bwMode="auto">
            <a:xfrm>
              <a:off x="1329" y="2379"/>
              <a:ext cx="500" cy="491"/>
              <a:chOff x="3681" y="9430"/>
              <a:chExt cx="900" cy="780"/>
            </a:xfrm>
          </p:grpSpPr>
          <p:sp>
            <p:nvSpPr>
              <p:cNvPr id="40992" name="Oval 8"/>
              <p:cNvSpPr>
                <a:spLocks noChangeArrowheads="1"/>
              </p:cNvSpPr>
              <p:nvPr/>
            </p:nvSpPr>
            <p:spPr bwMode="auto">
              <a:xfrm>
                <a:off x="3681" y="9430"/>
                <a:ext cx="900" cy="780"/>
              </a:xfrm>
              <a:prstGeom prst="ellipse">
                <a:avLst/>
              </a:prstGeom>
              <a:solidFill>
                <a:srgbClr val="FFFF00"/>
              </a:solidFill>
              <a:ln w="9525">
                <a:solidFill>
                  <a:srgbClr val="000000"/>
                </a:solidFill>
                <a:round/>
                <a:headEnd/>
                <a:tailEnd/>
              </a:ln>
            </p:spPr>
            <p:txBody>
              <a:bodyPr/>
              <a:lstStyle/>
              <a:p>
                <a:endParaRPr lang="zh-CN" altLang="en-US"/>
              </a:p>
            </p:txBody>
          </p:sp>
          <p:sp>
            <p:nvSpPr>
              <p:cNvPr id="40993" name="Text Box 9"/>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P2</a:t>
                </a:r>
              </a:p>
            </p:txBody>
          </p:sp>
        </p:grpSp>
        <p:grpSp>
          <p:nvGrpSpPr>
            <p:cNvPr id="40969" name="Group 10"/>
            <p:cNvGrpSpPr>
              <a:grpSpLocks/>
            </p:cNvGrpSpPr>
            <p:nvPr/>
          </p:nvGrpSpPr>
          <p:grpSpPr bwMode="auto">
            <a:xfrm>
              <a:off x="2129" y="2379"/>
              <a:ext cx="500" cy="491"/>
              <a:chOff x="3681" y="9430"/>
              <a:chExt cx="900" cy="780"/>
            </a:xfrm>
          </p:grpSpPr>
          <p:sp>
            <p:nvSpPr>
              <p:cNvPr id="40990" name="Oval 11"/>
              <p:cNvSpPr>
                <a:spLocks noChangeArrowheads="1"/>
              </p:cNvSpPr>
              <p:nvPr/>
            </p:nvSpPr>
            <p:spPr bwMode="auto">
              <a:xfrm>
                <a:off x="3681" y="9430"/>
                <a:ext cx="900" cy="780"/>
              </a:xfrm>
              <a:prstGeom prst="ellipse">
                <a:avLst/>
              </a:prstGeom>
              <a:solidFill>
                <a:srgbClr val="CCFFCC"/>
              </a:solidFill>
              <a:ln w="9525">
                <a:solidFill>
                  <a:srgbClr val="000000"/>
                </a:solidFill>
                <a:round/>
                <a:headEnd/>
                <a:tailEnd/>
              </a:ln>
            </p:spPr>
            <p:txBody>
              <a:bodyPr/>
              <a:lstStyle/>
              <a:p>
                <a:endParaRPr lang="zh-CN" altLang="en-US"/>
              </a:p>
            </p:txBody>
          </p:sp>
          <p:sp>
            <p:nvSpPr>
              <p:cNvPr id="40991" name="Text Box 12"/>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P3</a:t>
                </a:r>
              </a:p>
            </p:txBody>
          </p:sp>
        </p:grpSp>
        <p:grpSp>
          <p:nvGrpSpPr>
            <p:cNvPr id="40970" name="Group 13"/>
            <p:cNvGrpSpPr>
              <a:grpSpLocks/>
            </p:cNvGrpSpPr>
            <p:nvPr/>
          </p:nvGrpSpPr>
          <p:grpSpPr bwMode="auto">
            <a:xfrm>
              <a:off x="2929" y="2379"/>
              <a:ext cx="500" cy="491"/>
              <a:chOff x="3681" y="9430"/>
              <a:chExt cx="900" cy="780"/>
            </a:xfrm>
          </p:grpSpPr>
          <p:sp>
            <p:nvSpPr>
              <p:cNvPr id="40988" name="Oval 14"/>
              <p:cNvSpPr>
                <a:spLocks noChangeArrowheads="1"/>
              </p:cNvSpPr>
              <p:nvPr/>
            </p:nvSpPr>
            <p:spPr bwMode="auto">
              <a:xfrm>
                <a:off x="3681" y="9430"/>
                <a:ext cx="900" cy="780"/>
              </a:xfrm>
              <a:prstGeom prst="ellipse">
                <a:avLst/>
              </a:prstGeom>
              <a:solidFill>
                <a:srgbClr val="FFFF00"/>
              </a:solidFill>
              <a:ln w="9525">
                <a:solidFill>
                  <a:srgbClr val="000000"/>
                </a:solidFill>
                <a:round/>
                <a:headEnd/>
                <a:tailEnd/>
              </a:ln>
            </p:spPr>
            <p:txBody>
              <a:bodyPr/>
              <a:lstStyle/>
              <a:p>
                <a:endParaRPr lang="zh-CN" altLang="en-US"/>
              </a:p>
            </p:txBody>
          </p:sp>
          <p:sp>
            <p:nvSpPr>
              <p:cNvPr id="40989" name="Text Box 15"/>
              <p:cNvSpPr txBox="1">
                <a:spLocks noChangeArrowheads="1"/>
              </p:cNvSpPr>
              <p:nvPr/>
            </p:nvSpPr>
            <p:spPr bwMode="auto">
              <a:xfrm>
                <a:off x="3861" y="9742"/>
                <a:ext cx="540" cy="312"/>
              </a:xfrm>
              <a:prstGeom prst="rect">
                <a:avLst/>
              </a:prstGeom>
              <a:noFill/>
              <a:ln w="9525">
                <a:no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dirty="0">
                    <a:solidFill>
                      <a:srgbClr val="CC0000"/>
                    </a:solidFill>
                    <a:latin typeface="华文新魏" charset="0"/>
                    <a:ea typeface="华文新魏" charset="0"/>
                    <a:cs typeface="华文新魏" charset="0"/>
                  </a:rPr>
                  <a:t>P4</a:t>
                </a:r>
              </a:p>
            </p:txBody>
          </p:sp>
        </p:grpSp>
        <p:grpSp>
          <p:nvGrpSpPr>
            <p:cNvPr id="40971" name="Group 17"/>
            <p:cNvGrpSpPr>
              <a:grpSpLocks/>
            </p:cNvGrpSpPr>
            <p:nvPr/>
          </p:nvGrpSpPr>
          <p:grpSpPr bwMode="auto">
            <a:xfrm>
              <a:off x="2196" y="1104"/>
              <a:ext cx="500" cy="490"/>
              <a:chOff x="3681" y="9430"/>
              <a:chExt cx="900" cy="780"/>
            </a:xfrm>
          </p:grpSpPr>
          <p:sp>
            <p:nvSpPr>
              <p:cNvPr id="40986" name="Oval 18"/>
              <p:cNvSpPr>
                <a:spLocks noChangeArrowheads="1"/>
              </p:cNvSpPr>
              <p:nvPr/>
            </p:nvSpPr>
            <p:spPr bwMode="auto">
              <a:xfrm>
                <a:off x="3681" y="9430"/>
                <a:ext cx="900" cy="780"/>
              </a:xfrm>
              <a:prstGeom prst="ellipse">
                <a:avLst/>
              </a:prstGeom>
              <a:solidFill>
                <a:srgbClr val="CBFFFE"/>
              </a:solidFill>
              <a:ln w="9525">
                <a:solidFill>
                  <a:srgbClr val="000000"/>
                </a:solidFill>
                <a:round/>
                <a:headEnd/>
                <a:tailEnd/>
              </a:ln>
            </p:spPr>
            <p:txBody>
              <a:bodyPr/>
              <a:lstStyle/>
              <a:p>
                <a:endParaRPr lang="zh-CN" altLang="en-US"/>
              </a:p>
            </p:txBody>
          </p:sp>
          <p:sp>
            <p:nvSpPr>
              <p:cNvPr id="40987" name="Text Box 19"/>
              <p:cNvSpPr txBox="1">
                <a:spLocks noChangeArrowheads="1"/>
              </p:cNvSpPr>
              <p:nvPr/>
            </p:nvSpPr>
            <p:spPr bwMode="auto">
              <a:xfrm>
                <a:off x="3861" y="9742"/>
                <a:ext cx="540" cy="312"/>
              </a:xfrm>
              <a:prstGeom prst="rect">
                <a:avLst/>
              </a:prstGeom>
              <a:solidFill>
                <a:srgbClr val="CBFFFE"/>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a:solidFill>
                      <a:srgbClr val="CC0000"/>
                    </a:solidFill>
                    <a:latin typeface="华文新魏" charset="0"/>
                    <a:ea typeface="华文新魏" charset="0"/>
                    <a:cs typeface="华文新魏" charset="0"/>
                  </a:rPr>
                  <a:t>P1</a:t>
                </a:r>
              </a:p>
            </p:txBody>
          </p:sp>
        </p:grpSp>
        <p:grpSp>
          <p:nvGrpSpPr>
            <p:cNvPr id="40972" name="Group 20"/>
            <p:cNvGrpSpPr>
              <a:grpSpLocks/>
            </p:cNvGrpSpPr>
            <p:nvPr/>
          </p:nvGrpSpPr>
          <p:grpSpPr bwMode="auto">
            <a:xfrm>
              <a:off x="2896" y="1693"/>
              <a:ext cx="500" cy="294"/>
              <a:chOff x="6741" y="1942"/>
              <a:chExt cx="900" cy="468"/>
            </a:xfrm>
          </p:grpSpPr>
          <p:sp>
            <p:nvSpPr>
              <p:cNvPr id="40983" name="Text Box 21"/>
              <p:cNvSpPr txBox="1">
                <a:spLocks noChangeArrowheads="1"/>
              </p:cNvSpPr>
              <p:nvPr/>
            </p:nvSpPr>
            <p:spPr bwMode="auto">
              <a:xfrm>
                <a:off x="6741" y="1942"/>
                <a:ext cx="900" cy="468"/>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800">
                  <a:solidFill>
                    <a:srgbClr val="CC0000"/>
                  </a:solidFill>
                  <a:latin typeface="华文新魏" charset="0"/>
                  <a:ea typeface="华文新魏" charset="0"/>
                  <a:cs typeface="华文新魏" charset="0"/>
                </a:endParaRPr>
              </a:p>
            </p:txBody>
          </p:sp>
          <p:sp>
            <p:nvSpPr>
              <p:cNvPr id="40984" name="Oval 22"/>
              <p:cNvSpPr>
                <a:spLocks noChangeArrowheads="1"/>
              </p:cNvSpPr>
              <p:nvPr/>
            </p:nvSpPr>
            <p:spPr bwMode="auto">
              <a:xfrm>
                <a:off x="6921" y="2098"/>
                <a:ext cx="180" cy="156"/>
              </a:xfrm>
              <a:prstGeom prst="ellipse">
                <a:avLst/>
              </a:prstGeom>
              <a:solidFill>
                <a:srgbClr val="FF66FF"/>
              </a:solidFill>
              <a:ln w="9525">
                <a:solidFill>
                  <a:srgbClr val="000000"/>
                </a:solidFill>
                <a:round/>
                <a:headEnd/>
                <a:tailEnd/>
              </a:ln>
            </p:spPr>
            <p:txBody>
              <a:bodyPr/>
              <a:lstStyle/>
              <a:p>
                <a:endParaRPr lang="zh-CN" altLang="en-US"/>
              </a:p>
            </p:txBody>
          </p:sp>
          <p:sp>
            <p:nvSpPr>
              <p:cNvPr id="40985" name="Oval 23"/>
              <p:cNvSpPr>
                <a:spLocks noChangeArrowheads="1"/>
              </p:cNvSpPr>
              <p:nvPr/>
            </p:nvSpPr>
            <p:spPr bwMode="auto">
              <a:xfrm>
                <a:off x="7190" y="2098"/>
                <a:ext cx="180" cy="156"/>
              </a:xfrm>
              <a:prstGeom prst="ellipse">
                <a:avLst/>
              </a:prstGeom>
              <a:solidFill>
                <a:srgbClr val="FF66FF"/>
              </a:solidFill>
              <a:ln w="9525">
                <a:solidFill>
                  <a:srgbClr val="000000"/>
                </a:solidFill>
                <a:round/>
                <a:headEnd/>
                <a:tailEnd/>
              </a:ln>
            </p:spPr>
            <p:txBody>
              <a:bodyPr/>
              <a:lstStyle/>
              <a:p>
                <a:endParaRPr lang="zh-CN" altLang="en-US"/>
              </a:p>
            </p:txBody>
          </p:sp>
        </p:grpSp>
        <p:grpSp>
          <p:nvGrpSpPr>
            <p:cNvPr id="40973" name="Group 24"/>
            <p:cNvGrpSpPr>
              <a:grpSpLocks/>
            </p:cNvGrpSpPr>
            <p:nvPr/>
          </p:nvGrpSpPr>
          <p:grpSpPr bwMode="auto">
            <a:xfrm>
              <a:off x="1396" y="1693"/>
              <a:ext cx="500" cy="294"/>
              <a:chOff x="6741" y="1942"/>
              <a:chExt cx="900" cy="468"/>
            </a:xfrm>
          </p:grpSpPr>
          <p:sp>
            <p:nvSpPr>
              <p:cNvPr id="40980" name="Text Box 25"/>
              <p:cNvSpPr txBox="1">
                <a:spLocks noChangeArrowheads="1"/>
              </p:cNvSpPr>
              <p:nvPr/>
            </p:nvSpPr>
            <p:spPr bwMode="auto">
              <a:xfrm>
                <a:off x="6741" y="1942"/>
                <a:ext cx="900" cy="468"/>
              </a:xfrm>
              <a:prstGeom prst="rect">
                <a:avLst/>
              </a:prstGeom>
              <a:solidFill>
                <a:srgbClr val="CBFFFE"/>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800">
                  <a:solidFill>
                    <a:srgbClr val="CC0000"/>
                  </a:solidFill>
                  <a:latin typeface="华文新魏" charset="0"/>
                  <a:ea typeface="华文新魏" charset="0"/>
                  <a:cs typeface="华文新魏" charset="0"/>
                </a:endParaRPr>
              </a:p>
            </p:txBody>
          </p:sp>
          <p:sp>
            <p:nvSpPr>
              <p:cNvPr id="40981" name="Oval 26"/>
              <p:cNvSpPr>
                <a:spLocks noChangeArrowheads="1"/>
              </p:cNvSpPr>
              <p:nvPr/>
            </p:nvSpPr>
            <p:spPr bwMode="auto">
              <a:xfrm>
                <a:off x="6921" y="2098"/>
                <a:ext cx="180" cy="156"/>
              </a:xfrm>
              <a:prstGeom prst="ellipse">
                <a:avLst/>
              </a:prstGeom>
              <a:solidFill>
                <a:srgbClr val="800000"/>
              </a:solidFill>
              <a:ln w="9525">
                <a:solidFill>
                  <a:srgbClr val="000000"/>
                </a:solidFill>
                <a:round/>
                <a:headEnd/>
                <a:tailEnd/>
              </a:ln>
            </p:spPr>
            <p:txBody>
              <a:bodyPr/>
              <a:lstStyle/>
              <a:p>
                <a:endParaRPr lang="zh-CN" altLang="en-US"/>
              </a:p>
            </p:txBody>
          </p:sp>
          <p:sp>
            <p:nvSpPr>
              <p:cNvPr id="40982" name="Oval 27"/>
              <p:cNvSpPr>
                <a:spLocks noChangeArrowheads="1"/>
              </p:cNvSpPr>
              <p:nvPr/>
            </p:nvSpPr>
            <p:spPr bwMode="auto">
              <a:xfrm>
                <a:off x="7281" y="2098"/>
                <a:ext cx="180" cy="156"/>
              </a:xfrm>
              <a:prstGeom prst="ellipse">
                <a:avLst/>
              </a:prstGeom>
              <a:solidFill>
                <a:srgbClr val="800000"/>
              </a:solidFill>
              <a:ln w="9525">
                <a:solidFill>
                  <a:srgbClr val="000000"/>
                </a:solidFill>
                <a:round/>
                <a:headEnd/>
                <a:tailEnd/>
              </a:ln>
            </p:spPr>
            <p:txBody>
              <a:bodyPr/>
              <a:lstStyle/>
              <a:p>
                <a:endParaRPr lang="zh-CN" altLang="en-US"/>
              </a:p>
            </p:txBody>
          </p:sp>
        </p:grpSp>
        <p:sp>
          <p:nvSpPr>
            <p:cNvPr id="40974" name="Line 28"/>
            <p:cNvSpPr>
              <a:spLocks noChangeShapeType="1"/>
            </p:cNvSpPr>
            <p:nvPr/>
          </p:nvSpPr>
          <p:spPr bwMode="auto">
            <a:xfrm flipV="1">
              <a:off x="1796" y="1496"/>
              <a:ext cx="400" cy="29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5" name="Line 29"/>
            <p:cNvSpPr>
              <a:spLocks noChangeShapeType="1"/>
            </p:cNvSpPr>
            <p:nvPr/>
          </p:nvSpPr>
          <p:spPr bwMode="auto">
            <a:xfrm>
              <a:off x="2696" y="1496"/>
              <a:ext cx="200" cy="1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6" name="Line 30"/>
            <p:cNvSpPr>
              <a:spLocks noChangeShapeType="1"/>
            </p:cNvSpPr>
            <p:nvPr/>
          </p:nvSpPr>
          <p:spPr bwMode="auto">
            <a:xfrm>
              <a:off x="3196" y="1889"/>
              <a:ext cx="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7" name="Line 31"/>
            <p:cNvSpPr>
              <a:spLocks noChangeShapeType="1"/>
            </p:cNvSpPr>
            <p:nvPr/>
          </p:nvSpPr>
          <p:spPr bwMode="auto">
            <a:xfrm flipH="1">
              <a:off x="2496" y="1889"/>
              <a:ext cx="50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8" name="Line 32"/>
            <p:cNvSpPr>
              <a:spLocks noChangeShapeType="1"/>
            </p:cNvSpPr>
            <p:nvPr/>
          </p:nvSpPr>
          <p:spPr bwMode="auto">
            <a:xfrm flipH="1" flipV="1">
              <a:off x="1896" y="1987"/>
              <a:ext cx="30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0979" name="Line 33"/>
            <p:cNvSpPr>
              <a:spLocks noChangeShapeType="1"/>
            </p:cNvSpPr>
            <p:nvPr/>
          </p:nvSpPr>
          <p:spPr bwMode="auto">
            <a:xfrm>
              <a:off x="1596" y="1889"/>
              <a:ext cx="0" cy="49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3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168</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资源分配图示例</a:t>
            </a:r>
            <a:r>
              <a:rPr lang="zh-CN" altLang="zh-CN" dirty="0">
                <a:latin typeface="华文新魏" charset="0"/>
                <a:ea typeface="华文新魏" charset="0"/>
                <a:cs typeface="华文新魏" charset="0"/>
              </a:rPr>
              <a:t>2</a:t>
            </a:r>
            <a:endParaRPr kumimoji="1" lang="zh-CN" altLang="en-US" dirty="0"/>
          </a:p>
        </p:txBody>
      </p:sp>
      <p:sp>
        <p:nvSpPr>
          <p:cNvPr id="3" name="文本框 2"/>
          <p:cNvSpPr txBox="1"/>
          <p:nvPr/>
        </p:nvSpPr>
        <p:spPr>
          <a:xfrm>
            <a:off x="3321860" y="5877272"/>
            <a:ext cx="2339102" cy="461665"/>
          </a:xfrm>
          <a:prstGeom prst="rect">
            <a:avLst/>
          </a:prstGeom>
          <a:noFill/>
        </p:spPr>
        <p:txBody>
          <a:bodyPr wrap="none" rtlCol="0">
            <a:spAutoFit/>
          </a:bodyPr>
          <a:lstStyle/>
          <a:p>
            <a:r>
              <a:rPr kumimoji="1" lang="zh-CN" altLang="en-US" sz="2400" dirty="0">
                <a:solidFill>
                  <a:srgbClr val="FF0000"/>
                </a:solidFill>
                <a:latin typeface="华文新魏"/>
                <a:ea typeface="华文新魏"/>
                <a:cs typeface="华文新魏"/>
              </a:rPr>
              <a:t>有环路而无死锁</a:t>
            </a:r>
          </a:p>
        </p:txBody>
      </p:sp>
    </p:spTree>
    <p:extLst>
      <p:ext uri="{BB962C8B-B14F-4D97-AF65-F5344CB8AC3E}">
        <p14:creationId xmlns:p14="http://schemas.microsoft.com/office/powerpoint/2010/main" val="3402140884"/>
      </p:ext>
    </p:extLst>
  </p:cSld>
  <p:clrMapOvr>
    <a:masterClrMapping/>
  </p:clrMapOvr>
  <p:transition spd="slow">
    <p:wipe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169</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资源分配图简化检测死锁状态</a:t>
            </a:r>
            <a:endParaRPr kumimoji="1" lang="zh-CN" altLang="en-US" dirty="0"/>
          </a:p>
        </p:txBody>
      </p:sp>
      <p:sp>
        <p:nvSpPr>
          <p:cNvPr id="3" name="内容占位符 2"/>
          <p:cNvSpPr>
            <a:spLocks noGrp="1"/>
          </p:cNvSpPr>
          <p:nvPr>
            <p:ph idx="1"/>
          </p:nvPr>
        </p:nvSpPr>
        <p:spPr>
          <a:xfrm>
            <a:off x="107504" y="1340768"/>
            <a:ext cx="8964488" cy="4968552"/>
          </a:xfrm>
        </p:spPr>
        <p:txBody>
          <a:bodyPr/>
          <a:lstStyle/>
          <a:p>
            <a:r>
              <a:rPr kumimoji="1" lang="zh-CN" altLang="en-US" dirty="0"/>
              <a:t>如果进程</a:t>
            </a:r>
            <a:r>
              <a:rPr kumimoji="1" lang="en-US" altLang="zh-CN" dirty="0"/>
              <a:t>-</a:t>
            </a:r>
            <a:r>
              <a:rPr kumimoji="1" lang="zh-CN" altLang="en-US" dirty="0"/>
              <a:t>资源分配图中无环路，则此时系统没有发生死锁</a:t>
            </a:r>
            <a:endParaRPr kumimoji="1" lang="en-US" altLang="zh-CN" dirty="0"/>
          </a:p>
          <a:p>
            <a:r>
              <a:rPr kumimoji="1" lang="zh-CN" altLang="en-US" dirty="0"/>
              <a:t>如果进程</a:t>
            </a:r>
            <a:r>
              <a:rPr kumimoji="1" lang="en-US" altLang="zh-CN" dirty="0"/>
              <a:t>-</a:t>
            </a:r>
            <a:r>
              <a:rPr kumimoji="1" lang="zh-CN" altLang="en-US" dirty="0"/>
              <a:t>资源分配图中</a:t>
            </a:r>
            <a:r>
              <a:rPr kumimoji="1" lang="zh-CN" altLang="en-US" dirty="0">
                <a:solidFill>
                  <a:srgbClr val="FF0000"/>
                </a:solidFill>
              </a:rPr>
              <a:t>有环路</a:t>
            </a:r>
            <a:r>
              <a:rPr kumimoji="1" lang="zh-CN" altLang="en-US" dirty="0"/>
              <a:t>，且</a:t>
            </a:r>
            <a:r>
              <a:rPr kumimoji="1" lang="zh-CN" altLang="en-US" dirty="0">
                <a:solidFill>
                  <a:srgbClr val="FF0000"/>
                </a:solidFill>
              </a:rPr>
              <a:t>每个资源类中仅有一个资源</a:t>
            </a:r>
            <a:r>
              <a:rPr kumimoji="1" lang="zh-CN" altLang="en-US" dirty="0"/>
              <a:t>，则系统中发生死锁</a:t>
            </a:r>
            <a:endParaRPr kumimoji="1" lang="en-US" altLang="zh-CN" dirty="0"/>
          </a:p>
          <a:p>
            <a:pPr lvl="1"/>
            <a:r>
              <a:rPr kumimoji="1" lang="zh-CN" altLang="en-US" dirty="0"/>
              <a:t>此时，环路是系统发生死锁的</a:t>
            </a:r>
            <a:r>
              <a:rPr kumimoji="1" lang="zh-CN" altLang="en-US" dirty="0">
                <a:solidFill>
                  <a:srgbClr val="FF0000"/>
                </a:solidFill>
              </a:rPr>
              <a:t>充要条件</a:t>
            </a:r>
            <a:r>
              <a:rPr kumimoji="1" lang="zh-CN" altLang="en-US" dirty="0"/>
              <a:t>，</a:t>
            </a:r>
            <a:r>
              <a:rPr kumimoji="1" lang="zh-CN" altLang="en-US" dirty="0">
                <a:solidFill>
                  <a:srgbClr val="0000FF"/>
                </a:solidFill>
              </a:rPr>
              <a:t>环路中的进程便为死锁进程</a:t>
            </a:r>
            <a:endParaRPr kumimoji="1" lang="en-US" altLang="zh-CN" dirty="0">
              <a:solidFill>
                <a:srgbClr val="0000FF"/>
              </a:solidFill>
            </a:endParaRPr>
          </a:p>
          <a:p>
            <a:r>
              <a:rPr kumimoji="1" lang="zh-CN" altLang="en-US" dirty="0"/>
              <a:t>如果进程</a:t>
            </a:r>
            <a:r>
              <a:rPr kumimoji="1" lang="en-US" altLang="zh-CN" dirty="0"/>
              <a:t>-</a:t>
            </a:r>
            <a:r>
              <a:rPr kumimoji="1" lang="zh-CN" altLang="en-US" dirty="0"/>
              <a:t>资源分配图中有环路，且涉及的资源类中有多个资源，则</a:t>
            </a:r>
            <a:endParaRPr kumimoji="1" lang="en-US" altLang="zh-CN" dirty="0"/>
          </a:p>
          <a:p>
            <a:pPr lvl="1"/>
            <a:r>
              <a:rPr kumimoji="1" lang="zh-CN" altLang="en-US" dirty="0"/>
              <a:t>环路的存在只是产生死锁的</a:t>
            </a:r>
            <a:r>
              <a:rPr kumimoji="1" lang="zh-CN" altLang="en-US" dirty="0">
                <a:solidFill>
                  <a:srgbClr val="FF0000"/>
                </a:solidFill>
              </a:rPr>
              <a:t>必要条件而不是充分条件</a:t>
            </a:r>
          </a:p>
        </p:txBody>
      </p:sp>
    </p:spTree>
    <p:extLst>
      <p:ext uri="{BB962C8B-B14F-4D97-AF65-F5344CB8AC3E}">
        <p14:creationId xmlns:p14="http://schemas.microsoft.com/office/powerpoint/2010/main" val="1015078572"/>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华文新魏" charset="0"/>
                <a:ea typeface="华文新魏" charset="0"/>
                <a:cs typeface="华文新魏" charset="0"/>
              </a:rPr>
              <a:t>进</a:t>
            </a:r>
            <a:r>
              <a:rPr lang="zh-CN" altLang="en-US" dirty="0">
                <a:latin typeface="华文新魏" charset="0"/>
                <a:ea typeface="华文新魏" charset="0"/>
                <a:cs typeface="华文新魏" charset="0"/>
              </a:rPr>
              <a:t>程的交互：竞争与协作</a:t>
            </a:r>
            <a:endParaRPr kumimoji="1" lang="zh-CN" altLang="en-US" dirty="0"/>
          </a:p>
        </p:txBody>
      </p:sp>
      <p:sp>
        <p:nvSpPr>
          <p:cNvPr id="3" name="内容占位符 2"/>
          <p:cNvSpPr>
            <a:spLocks noGrp="1"/>
          </p:cNvSpPr>
          <p:nvPr>
            <p:ph idx="1"/>
          </p:nvPr>
        </p:nvSpPr>
        <p:spPr>
          <a:xfrm>
            <a:off x="179512" y="1268760"/>
            <a:ext cx="8856984" cy="5159424"/>
          </a:xfrm>
        </p:spPr>
        <p:txBody>
          <a:bodyPr/>
          <a:lstStyle/>
          <a:p>
            <a:r>
              <a:rPr lang="zh-CN" altLang="en-US" dirty="0">
                <a:latin typeface="华文新魏" charset="0"/>
                <a:ea typeface="华文新魏" charset="0"/>
                <a:cs typeface="华文新魏" charset="0"/>
              </a:rPr>
              <a:t>竞争关系</a:t>
            </a:r>
            <a:endParaRPr kumimoji="1" lang="en-US" altLang="zh-CN" dirty="0"/>
          </a:p>
          <a:p>
            <a:pPr lvl="1" eaLnBrk="1" hangingPunct="1"/>
            <a:r>
              <a:rPr lang="zh-CN" altLang="en-US" dirty="0">
                <a:latin typeface="华文新魏" charset="0"/>
                <a:ea typeface="华文新魏" charset="0"/>
                <a:cs typeface="华文新魏" charset="0"/>
              </a:rPr>
              <a:t>原本不存在逻辑关系的多个进程因共享一套计算机系统中的资源而产生交互和制约关系</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是一种</a:t>
            </a:r>
            <a:r>
              <a:rPr lang="zh-CN" altLang="en-US" dirty="0">
                <a:solidFill>
                  <a:srgbClr val="0000FF"/>
                </a:solidFill>
                <a:latin typeface="华文新魏" charset="0"/>
                <a:ea typeface="华文新魏" charset="0"/>
                <a:cs typeface="华文新魏" charset="0"/>
              </a:rPr>
              <a:t>间接制约</a:t>
            </a:r>
            <a:r>
              <a:rPr lang="zh-CN" altLang="en-US" dirty="0">
                <a:latin typeface="华文新魏" charset="0"/>
                <a:ea typeface="华文新魏" charset="0"/>
                <a:cs typeface="华文新魏" charset="0"/>
              </a:rPr>
              <a:t>关系，又称</a:t>
            </a:r>
            <a:r>
              <a:rPr lang="zh-CN" altLang="en-US" dirty="0">
                <a:solidFill>
                  <a:srgbClr val="0000FF"/>
                </a:solidFill>
                <a:latin typeface="华文新魏" charset="0"/>
                <a:ea typeface="华文新魏" charset="0"/>
                <a:cs typeface="华文新魏" charset="0"/>
              </a:rPr>
              <a:t>互斥关系（</a:t>
            </a:r>
            <a:r>
              <a:rPr lang="en-US" altLang="zh-CN" dirty="0">
                <a:solidFill>
                  <a:srgbClr val="0000FF"/>
                </a:solidFill>
                <a:latin typeface="华文新魏" charset="0"/>
                <a:ea typeface="华文新魏" charset="0"/>
                <a:cs typeface="华文新魏" charset="0"/>
              </a:rPr>
              <a:t>mutual</a:t>
            </a:r>
            <a:r>
              <a:rPr lang="zh-CN" altLang="en-US" dirty="0">
                <a:solidFill>
                  <a:srgbClr val="0000FF"/>
                </a:solidFill>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exclusion</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solidFill>
                  <a:srgbClr val="0000FF"/>
                </a:solidFill>
                <a:latin typeface="华文新魏" charset="0"/>
                <a:ea typeface="华文新魏" charset="0"/>
                <a:cs typeface="华文新魏" charset="0"/>
              </a:rPr>
              <a:t>进程互斥</a:t>
            </a:r>
            <a:r>
              <a:rPr lang="zh-CN" altLang="en-US" dirty="0">
                <a:latin typeface="华文新魏" charset="0"/>
                <a:ea typeface="华文新魏" charset="0"/>
                <a:cs typeface="华文新魏" charset="0"/>
              </a:rPr>
              <a:t>指若干个进程因相互争夺独占型资源时所产生的竞争制约关系</a:t>
            </a:r>
            <a:endParaRPr lang="en-US" altLang="zh-CN" dirty="0">
              <a:latin typeface="华文新魏" charset="0"/>
              <a:ea typeface="华文新魏" charset="0"/>
              <a:cs typeface="华文新魏" charset="0"/>
            </a:endParaRPr>
          </a:p>
          <a:p>
            <a:pPr lvl="1" eaLnBrk="1" hangingPunct="1"/>
            <a:r>
              <a:rPr lang="zh-CN" altLang="zh-CN" dirty="0"/>
              <a:t>竞争资源的独立进程之间并</a:t>
            </a:r>
            <a:r>
              <a:rPr lang="zh-CN" altLang="zh-CN" dirty="0">
                <a:solidFill>
                  <a:srgbClr val="FF0000"/>
                </a:solidFill>
              </a:rPr>
              <a:t>不交换信息</a:t>
            </a:r>
            <a:r>
              <a:rPr lang="zh-CN" altLang="zh-CN" dirty="0"/>
              <a:t>，一个进程的执行可能影响到竞争资源的其他进程 </a:t>
            </a:r>
            <a:endParaRPr lang="zh-CN" altLang="en-US" dirty="0">
              <a:latin typeface="华文新魏" charset="0"/>
              <a:ea typeface="华文新魏" charset="0"/>
              <a:cs typeface="华文新魏" charset="0"/>
            </a:endParaRPr>
          </a:p>
          <a:p>
            <a:pPr eaLnBrk="1" hangingPunct="1"/>
            <a:r>
              <a:rPr lang="zh-CN" altLang="en-US" dirty="0">
                <a:solidFill>
                  <a:schemeClr val="tx2"/>
                </a:solidFill>
                <a:latin typeface="华文新魏" charset="0"/>
                <a:ea typeface="华文新魏" charset="0"/>
                <a:cs typeface="华文新魏" charset="0"/>
              </a:rPr>
              <a:t>资源竞争的两个控制问题</a:t>
            </a:r>
            <a:endParaRPr lang="en-US" altLang="zh-CN" dirty="0">
              <a:solidFill>
                <a:schemeClr val="tx2"/>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死锁</a:t>
            </a:r>
            <a:r>
              <a:rPr lang="en-US" altLang="zh-CN" dirty="0">
                <a:latin typeface="华文新魏" charset="0"/>
                <a:ea typeface="华文新魏" charset="0"/>
                <a:cs typeface="华文新魏" charset="0"/>
              </a:rPr>
              <a:t>(Deadlock)</a:t>
            </a:r>
            <a:r>
              <a:rPr lang="zh-CN" altLang="en-US" dirty="0">
                <a:latin typeface="华文新魏" charset="0"/>
                <a:ea typeface="华文新魏" charset="0"/>
                <a:cs typeface="华文新魏" charset="0"/>
              </a:rPr>
              <a:t>问题：</a:t>
            </a:r>
            <a:r>
              <a:rPr lang="zh-CN" altLang="zh-CN" dirty="0"/>
              <a:t>因争夺资源陷入</a:t>
            </a:r>
            <a:r>
              <a:rPr lang="zh-CN" altLang="zh-CN" dirty="0">
                <a:solidFill>
                  <a:srgbClr val="FF0000"/>
                </a:solidFill>
              </a:rPr>
              <a:t>永远等待</a:t>
            </a:r>
            <a:r>
              <a:rPr lang="zh-CN" altLang="zh-CN" dirty="0"/>
              <a:t>的状态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饥饿</a:t>
            </a:r>
            <a:r>
              <a:rPr lang="en-US" altLang="zh-CN" dirty="0">
                <a:latin typeface="华文新魏" charset="0"/>
                <a:ea typeface="华文新魏" charset="0"/>
                <a:cs typeface="华文新魏" charset="0"/>
              </a:rPr>
              <a:t>(Starvation) </a:t>
            </a:r>
            <a:r>
              <a:rPr lang="zh-CN" altLang="en-US" dirty="0">
                <a:latin typeface="华文新魏" charset="0"/>
                <a:ea typeface="华文新魏" charset="0"/>
                <a:cs typeface="华文新魏" charset="0"/>
              </a:rPr>
              <a:t>问题：</a:t>
            </a:r>
            <a:r>
              <a:rPr lang="zh-CN" altLang="zh-CN" dirty="0"/>
              <a:t>由于其他进程总是优先于它，而被调度程序</a:t>
            </a:r>
            <a:r>
              <a:rPr lang="zh-CN" altLang="zh-CN" dirty="0">
                <a:solidFill>
                  <a:srgbClr val="FF0000"/>
                </a:solidFill>
              </a:rPr>
              <a:t>无限期地拖延</a:t>
            </a:r>
            <a:r>
              <a:rPr lang="zh-CN" altLang="zh-CN" dirty="0"/>
              <a:t>而不能被执行</a:t>
            </a:r>
            <a:endParaRPr lang="en-US" altLang="zh-CN" dirty="0"/>
          </a:p>
          <a:p>
            <a:pPr lvl="1" eaLnBrk="1" hangingPunct="1"/>
            <a:r>
              <a:rPr lang="zh-CN" altLang="en-US" dirty="0"/>
              <a:t>解决途径：</a:t>
            </a:r>
            <a:r>
              <a:rPr lang="zh-CN" altLang="en-US" dirty="0">
                <a:solidFill>
                  <a:srgbClr val="0000FF"/>
                </a:solidFill>
              </a:rPr>
              <a:t>分配策略</a:t>
            </a:r>
            <a:endParaRPr lang="en-US" altLang="zh-CN" dirty="0">
              <a:solidFill>
                <a:srgbClr val="0000FF"/>
              </a:solidFill>
            </a:endParaRPr>
          </a:p>
          <a:p>
            <a:pPr lvl="2" eaLnBrk="1" hangingPunct="1"/>
            <a:r>
              <a:rPr lang="zh-CN" altLang="zh-CN" dirty="0">
                <a:latin typeface="华文新魏"/>
                <a:ea typeface="华文新魏"/>
                <a:cs typeface="华文新魏"/>
              </a:rPr>
              <a:t>最简单策略</a:t>
            </a:r>
            <a:r>
              <a:rPr lang="zh-CN" altLang="en-US" dirty="0">
                <a:latin typeface="华文新魏"/>
                <a:ea typeface="华文新魏"/>
                <a:cs typeface="华文新魏"/>
              </a:rPr>
              <a:t>解决策略：</a:t>
            </a:r>
            <a:r>
              <a:rPr lang="en-US" altLang="zh-CN" dirty="0">
                <a:solidFill>
                  <a:srgbClr val="FF0000"/>
                </a:solidFill>
                <a:latin typeface="华文新魏"/>
                <a:ea typeface="华文新魏"/>
                <a:cs typeface="华文新魏"/>
              </a:rPr>
              <a:t>FCFS</a:t>
            </a:r>
            <a:r>
              <a:rPr lang="zh-CN" altLang="zh-CN" dirty="0">
                <a:solidFill>
                  <a:srgbClr val="FF0000"/>
                </a:solidFill>
                <a:latin typeface="华文新魏"/>
                <a:ea typeface="华文新魏"/>
                <a:cs typeface="华文新魏"/>
              </a:rPr>
              <a:t>资源分配策略</a:t>
            </a:r>
            <a:endParaRPr kumimoji="1" lang="zh-CN" altLang="en-US" dirty="0">
              <a:solidFill>
                <a:srgbClr val="FF0000"/>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a:t>
            </a:fld>
            <a:endParaRPr lang="en-US" altLang="zh-CN" dirty="0"/>
          </a:p>
        </p:txBody>
      </p:sp>
    </p:spTree>
    <p:extLst>
      <p:ext uri="{BB962C8B-B14F-4D97-AF65-F5344CB8AC3E}">
        <p14:creationId xmlns:p14="http://schemas.microsoft.com/office/powerpoint/2010/main" val="1640074429"/>
      </p:ext>
    </p:extLst>
  </p:cSld>
  <p:clrMapOvr>
    <a:masterClrMapping/>
  </p:clrMapOvr>
  <p:transition spd="slow">
    <p:wipe dir="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170</a:t>
            </a:fld>
            <a:endParaRPr lang="en-US" altLang="zh-CN" dirty="0"/>
          </a:p>
        </p:txBody>
      </p:sp>
      <p:sp>
        <p:nvSpPr>
          <p:cNvPr id="2" name="内容占位符 1"/>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如果能在进程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资源分配图中消去此进程的所有请求边和分配边，成为</a:t>
            </a:r>
            <a:r>
              <a:rPr lang="zh-CN" altLang="en-US" dirty="0">
                <a:solidFill>
                  <a:srgbClr val="FF0000"/>
                </a:solidFill>
                <a:latin typeface="华文新魏" charset="0"/>
                <a:ea typeface="华文新魏" charset="0"/>
                <a:cs typeface="华文新魏" charset="0"/>
              </a:rPr>
              <a:t>孤立结点</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经一系列简化，使</a:t>
            </a:r>
            <a:r>
              <a:rPr lang="zh-CN" altLang="en-US" dirty="0">
                <a:solidFill>
                  <a:srgbClr val="0000FF"/>
                </a:solidFill>
                <a:latin typeface="华文新魏" charset="0"/>
                <a:ea typeface="华文新魏" charset="0"/>
                <a:cs typeface="华文新魏" charset="0"/>
              </a:rPr>
              <a:t>所有进程成为孤立结点</a:t>
            </a:r>
            <a:r>
              <a:rPr lang="zh-CN" altLang="en-US" dirty="0">
                <a:latin typeface="华文新魏" charset="0"/>
                <a:ea typeface="华文新魏" charset="0"/>
                <a:cs typeface="华文新魏" charset="0"/>
              </a:rPr>
              <a:t>，则该图是可完全简化的</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否则则称该图是</a:t>
            </a:r>
            <a:r>
              <a:rPr lang="zh-CN" altLang="en-US" dirty="0">
                <a:solidFill>
                  <a:srgbClr val="FF0000"/>
                </a:solidFill>
                <a:latin typeface="华文新魏" charset="0"/>
                <a:ea typeface="华文新魏" charset="0"/>
                <a:cs typeface="华文新魏" charset="0"/>
              </a:rPr>
              <a:t>不可完全简化</a:t>
            </a:r>
            <a:r>
              <a:rPr lang="zh-CN" altLang="en-US" dirty="0">
                <a:latin typeface="华文新魏" charset="0"/>
                <a:ea typeface="华文新魏" charset="0"/>
                <a:cs typeface="华文新魏" charset="0"/>
              </a:rPr>
              <a:t>的</a:t>
            </a:r>
          </a:p>
          <a:p>
            <a:pPr algn="just" eaLnBrk="1" hangingPunct="1"/>
            <a:r>
              <a:rPr lang="zh-CN" altLang="en-US" dirty="0">
                <a:latin typeface="华文新魏" charset="0"/>
                <a:ea typeface="华文新魏" charset="0"/>
                <a:cs typeface="华文新魏" charset="0"/>
              </a:rPr>
              <a:t>死锁定理</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系统为死锁状态的充分条件是</a:t>
            </a:r>
            <a:r>
              <a:rPr lang="zh-CN" altLang="en-US" dirty="0">
                <a:solidFill>
                  <a:srgbClr val="FF0000"/>
                </a:solidFill>
                <a:latin typeface="华文新魏" charset="0"/>
                <a:ea typeface="华文新魏" charset="0"/>
                <a:cs typeface="华文新魏" charset="0"/>
              </a:rPr>
              <a:t>当且仅当该状态的进程</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资源分配图是不可完全简化的</a:t>
            </a:r>
            <a:endParaRPr lang="en-US" altLang="zh-CN" dirty="0">
              <a:solidFill>
                <a:srgbClr val="FF0000"/>
              </a:solidFill>
              <a:latin typeface="华文新魏" charset="0"/>
              <a:ea typeface="华文新魏" charset="0"/>
              <a:cs typeface="华文新魏" charset="0"/>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资源分配图简化检测死锁状态</a:t>
            </a:r>
            <a:endParaRPr kumimoji="1" lang="zh-CN" altLang="en-US" dirty="0"/>
          </a:p>
        </p:txBody>
      </p:sp>
    </p:spTree>
    <p:extLst>
      <p:ext uri="{BB962C8B-B14F-4D97-AF65-F5344CB8AC3E}">
        <p14:creationId xmlns:p14="http://schemas.microsoft.com/office/powerpoint/2010/main" val="1071417832"/>
      </p:ext>
    </p:extLst>
  </p:cSld>
  <p:clrMapOvr>
    <a:masterClrMapping/>
  </p:clrMapOvr>
  <p:transition spd="slow">
    <p:wipe dir="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171</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死锁检测算法</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r>
              <a:rPr lang="zh-CN" altLang="en-US" dirty="0">
                <a:solidFill>
                  <a:srgbClr val="0000FF"/>
                </a:solidFill>
                <a:latin typeface="华文新魏" charset="0"/>
                <a:ea typeface="华文新魏" charset="0"/>
                <a:cs typeface="华文新魏" charset="0"/>
              </a:rPr>
              <a:t>死锁检测算法</a:t>
            </a:r>
            <a:r>
              <a:rPr lang="zh-CN" altLang="en-US" dirty="0">
                <a:latin typeface="华文新魏" charset="0"/>
                <a:ea typeface="华文新魏" charset="0"/>
                <a:cs typeface="华文新魏" charset="0"/>
              </a:rPr>
              <a:t>与</a:t>
            </a:r>
            <a:r>
              <a:rPr lang="zh-CN" altLang="en-US" dirty="0">
                <a:solidFill>
                  <a:srgbClr val="0000FF"/>
                </a:solidFill>
                <a:latin typeface="华文新魏" charset="0"/>
                <a:ea typeface="华文新魏" charset="0"/>
                <a:cs typeface="华文新魏" charset="0"/>
              </a:rPr>
              <a:t>死锁避免算法</a:t>
            </a:r>
            <a:r>
              <a:rPr lang="zh-CN" altLang="en-US" dirty="0">
                <a:latin typeface="华文新魏" charset="0"/>
                <a:ea typeface="华文新魏" charset="0"/>
                <a:cs typeface="华文新魏" charset="0"/>
              </a:rPr>
              <a:t>是类似的，不同在于</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死锁避免算法考虑检查</a:t>
            </a:r>
            <a:r>
              <a:rPr lang="zh-CN" altLang="en-US" dirty="0">
                <a:solidFill>
                  <a:srgbClr val="FF0000"/>
                </a:solidFill>
                <a:latin typeface="华文新魏" charset="0"/>
                <a:ea typeface="华文新魏" charset="0"/>
                <a:cs typeface="华文新魏" charset="0"/>
              </a:rPr>
              <a:t>每个进程</a:t>
            </a:r>
            <a:r>
              <a:rPr lang="zh-CN" altLang="en-US" dirty="0">
                <a:solidFill>
                  <a:srgbClr val="0000FF"/>
                </a:solidFill>
                <a:latin typeface="华文新魏" charset="0"/>
                <a:ea typeface="华文新魏" charset="0"/>
                <a:cs typeface="华文新魏" charset="0"/>
              </a:rPr>
              <a:t>还需要</a:t>
            </a:r>
            <a:r>
              <a:rPr lang="zh-CN" altLang="en-US" dirty="0">
                <a:solidFill>
                  <a:srgbClr val="FF0000"/>
                </a:solidFill>
                <a:latin typeface="华文新魏" charset="0"/>
                <a:ea typeface="华文新魏" charset="0"/>
                <a:cs typeface="华文新魏" charset="0"/>
              </a:rPr>
              <a:t>的所有资源能否满足</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死锁检测算法仅要根据进程的</a:t>
            </a:r>
            <a:r>
              <a:rPr lang="zh-CN" altLang="en-US" dirty="0">
                <a:solidFill>
                  <a:srgbClr val="0000FF"/>
                </a:solidFill>
                <a:latin typeface="华文新魏" charset="0"/>
                <a:ea typeface="华文新魏" charset="0"/>
                <a:cs typeface="华文新魏" charset="0"/>
              </a:rPr>
              <a:t>当前申请</a:t>
            </a:r>
            <a:r>
              <a:rPr lang="zh-CN" altLang="en-US" dirty="0">
                <a:solidFill>
                  <a:srgbClr val="FF0000"/>
                </a:solidFill>
                <a:latin typeface="华文新魏" charset="0"/>
                <a:ea typeface="华文新魏" charset="0"/>
                <a:cs typeface="华文新魏" charset="0"/>
              </a:rPr>
              <a:t>资源量来判断</a:t>
            </a:r>
            <a:r>
              <a:rPr lang="zh-CN" altLang="en-US" dirty="0">
                <a:latin typeface="华文新魏" charset="0"/>
                <a:ea typeface="华文新魏" charset="0"/>
                <a:cs typeface="华文新魏" charset="0"/>
              </a:rPr>
              <a:t>系统是否进入不安全状态</a:t>
            </a:r>
            <a:endParaRPr kumimoji="1" lang="zh-CN" altLang="en-US" dirty="0"/>
          </a:p>
        </p:txBody>
      </p:sp>
    </p:spTree>
    <p:extLst>
      <p:ext uri="{BB962C8B-B14F-4D97-AF65-F5344CB8AC3E}">
        <p14:creationId xmlns:p14="http://schemas.microsoft.com/office/powerpoint/2010/main" val="3015379531"/>
      </p:ext>
    </p:extLst>
  </p:cSld>
  <p:clrMapOvr>
    <a:masterClrMapping/>
  </p:clrMapOvr>
  <p:transition spd="slow">
    <p:wipe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172</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死锁检测算法</a:t>
            </a:r>
            <a:endParaRPr kumimoji="1" lang="zh-CN" altLang="en-US" dirty="0"/>
          </a:p>
        </p:txBody>
      </p:sp>
      <p:sp>
        <p:nvSpPr>
          <p:cNvPr id="3" name="内容占位符 2"/>
          <p:cNvSpPr>
            <a:spLocks noGrp="1"/>
          </p:cNvSpPr>
          <p:nvPr>
            <p:ph idx="1"/>
          </p:nvPr>
        </p:nvSpPr>
        <p:spPr/>
        <p:txBody>
          <a:bodyPr/>
          <a:lstStyle/>
          <a:p>
            <a:r>
              <a:rPr kumimoji="1" lang="zh-CN" altLang="en-US" sz="2800" dirty="0">
                <a:latin typeface="华文新魏"/>
                <a:cs typeface="华文新魏"/>
              </a:rPr>
              <a:t>一种具体死锁检测方法</a:t>
            </a:r>
            <a:endParaRPr kumimoji="1" lang="en-US" altLang="zh-CN" sz="2800" dirty="0">
              <a:latin typeface="华文新魏"/>
              <a:cs typeface="华文新魏"/>
            </a:endParaRPr>
          </a:p>
          <a:p>
            <a:pPr lvl="1"/>
            <a:r>
              <a:rPr kumimoji="1" lang="en-US" altLang="zh-CN" dirty="0">
                <a:solidFill>
                  <a:srgbClr val="0000FF"/>
                </a:solidFill>
              </a:rPr>
              <a:t>Available [m]</a:t>
            </a:r>
            <a:r>
              <a:rPr kumimoji="1" lang="zh-CN" altLang="zh-CN" dirty="0"/>
              <a:t>是长度为 </a:t>
            </a:r>
            <a:r>
              <a:rPr kumimoji="1" lang="en-US" altLang="zh-CN" dirty="0">
                <a:solidFill>
                  <a:srgbClr val="0000FF"/>
                </a:solidFill>
              </a:rPr>
              <a:t>m</a:t>
            </a:r>
            <a:r>
              <a:rPr kumimoji="1" lang="en-US" altLang="zh-CN" dirty="0"/>
              <a:t> </a:t>
            </a:r>
            <a:r>
              <a:rPr kumimoji="1" lang="zh-CN" altLang="zh-CN" dirty="0"/>
              <a:t>的向量，说明每类资源中可供分配的资源数目</a:t>
            </a:r>
          </a:p>
          <a:p>
            <a:pPr lvl="1"/>
            <a:r>
              <a:rPr kumimoji="1" lang="en-US" altLang="zh-CN" dirty="0">
                <a:solidFill>
                  <a:srgbClr val="800000"/>
                </a:solidFill>
              </a:rPr>
              <a:t>Allocation[n,</a:t>
            </a:r>
            <a:r>
              <a:rPr kumimoji="1" lang="zh-Hans" altLang="en-US" dirty="0">
                <a:solidFill>
                  <a:srgbClr val="800000"/>
                </a:solidFill>
              </a:rPr>
              <a:t> </a:t>
            </a:r>
            <a:r>
              <a:rPr kumimoji="1" lang="en-US" altLang="zh-CN" dirty="0">
                <a:solidFill>
                  <a:srgbClr val="800000"/>
                </a:solidFill>
              </a:rPr>
              <a:t>m] </a:t>
            </a:r>
            <a:r>
              <a:rPr kumimoji="1" lang="zh-CN" altLang="zh-CN" dirty="0"/>
              <a:t>是</a:t>
            </a:r>
            <a:r>
              <a:rPr kumimoji="1" lang="en-US" altLang="zh-CN" dirty="0"/>
              <a:t> </a:t>
            </a:r>
            <a:r>
              <a:rPr kumimoji="1" lang="en-US" altLang="zh-CN" dirty="0">
                <a:solidFill>
                  <a:srgbClr val="008000"/>
                </a:solidFill>
              </a:rPr>
              <a:t>n</a:t>
            </a:r>
            <a:r>
              <a:rPr kumimoji="1" lang="en-US" altLang="zh-CN" dirty="0"/>
              <a:t> × </a:t>
            </a:r>
            <a:r>
              <a:rPr kumimoji="1" lang="en-US" altLang="zh-CN" dirty="0">
                <a:solidFill>
                  <a:srgbClr val="0000FF"/>
                </a:solidFill>
              </a:rPr>
              <a:t>m</a:t>
            </a:r>
            <a:r>
              <a:rPr kumimoji="1" lang="en-US" altLang="zh-CN" dirty="0"/>
              <a:t> </a:t>
            </a:r>
            <a:r>
              <a:rPr kumimoji="1" lang="zh-CN" altLang="zh-CN" dirty="0"/>
              <a:t>矩阵，说明已分配给每个进程的每类资源数目</a:t>
            </a:r>
          </a:p>
          <a:p>
            <a:pPr lvl="1"/>
            <a:r>
              <a:rPr kumimoji="1" lang="en-US" altLang="zh-CN" dirty="0">
                <a:solidFill>
                  <a:srgbClr val="800000"/>
                </a:solidFill>
              </a:rPr>
              <a:t>Request [n,</a:t>
            </a:r>
            <a:r>
              <a:rPr kumimoji="1" lang="zh-Hans" altLang="en-US" dirty="0">
                <a:solidFill>
                  <a:srgbClr val="800000"/>
                </a:solidFill>
              </a:rPr>
              <a:t> </a:t>
            </a:r>
            <a:r>
              <a:rPr kumimoji="1" lang="en-US" altLang="zh-CN" dirty="0">
                <a:solidFill>
                  <a:srgbClr val="800000"/>
                </a:solidFill>
              </a:rPr>
              <a:t>m]</a:t>
            </a:r>
            <a:r>
              <a:rPr kumimoji="1" lang="zh-CN" altLang="zh-CN" dirty="0"/>
              <a:t>是</a:t>
            </a:r>
            <a:r>
              <a:rPr kumimoji="1" lang="en-US" altLang="zh-CN" dirty="0"/>
              <a:t> </a:t>
            </a:r>
            <a:r>
              <a:rPr kumimoji="1" lang="en-US" altLang="zh-CN" dirty="0">
                <a:solidFill>
                  <a:srgbClr val="008000"/>
                </a:solidFill>
              </a:rPr>
              <a:t>n</a:t>
            </a:r>
            <a:r>
              <a:rPr kumimoji="1" lang="en-US" altLang="zh-CN" dirty="0"/>
              <a:t> × </a:t>
            </a:r>
            <a:r>
              <a:rPr kumimoji="1" lang="en-US" altLang="zh-CN" dirty="0">
                <a:solidFill>
                  <a:srgbClr val="0000FF"/>
                </a:solidFill>
              </a:rPr>
              <a:t>m</a:t>
            </a:r>
            <a:r>
              <a:rPr kumimoji="1" lang="en-US" altLang="zh-CN" dirty="0"/>
              <a:t> </a:t>
            </a:r>
            <a:r>
              <a:rPr kumimoji="1" lang="zh-CN" altLang="zh-CN" dirty="0"/>
              <a:t>矩阵，说明当前每个进程对每类资源的申请数目</a:t>
            </a:r>
          </a:p>
          <a:p>
            <a:pPr lvl="1"/>
            <a:r>
              <a:rPr kumimoji="1" lang="en-US" altLang="zh-CN" dirty="0">
                <a:solidFill>
                  <a:srgbClr val="0000FF"/>
                </a:solidFill>
              </a:rPr>
              <a:t>Work [m]</a:t>
            </a:r>
            <a:r>
              <a:rPr kumimoji="1" lang="zh-CN" altLang="zh-CN" dirty="0"/>
              <a:t>是长度为 </a:t>
            </a:r>
            <a:r>
              <a:rPr kumimoji="1" lang="en-US" altLang="zh-CN" dirty="0">
                <a:solidFill>
                  <a:srgbClr val="0000FF"/>
                </a:solidFill>
              </a:rPr>
              <a:t>m</a:t>
            </a:r>
            <a:r>
              <a:rPr kumimoji="1" lang="en-US" altLang="zh-CN" dirty="0"/>
              <a:t> </a:t>
            </a:r>
            <a:r>
              <a:rPr kumimoji="1" lang="zh-CN" altLang="zh-CN" dirty="0"/>
              <a:t>的工作向量 </a:t>
            </a:r>
          </a:p>
          <a:p>
            <a:pPr lvl="1"/>
            <a:r>
              <a:rPr kumimoji="1" lang="en-US" altLang="zh-CN" dirty="0">
                <a:solidFill>
                  <a:srgbClr val="008000"/>
                </a:solidFill>
              </a:rPr>
              <a:t>finish [n]</a:t>
            </a:r>
            <a:r>
              <a:rPr kumimoji="1" lang="zh-CN" altLang="zh-CN" dirty="0"/>
              <a:t>是长度为</a:t>
            </a:r>
            <a:r>
              <a:rPr kumimoji="1" lang="en-US" altLang="zh-CN" dirty="0"/>
              <a:t> </a:t>
            </a:r>
            <a:r>
              <a:rPr kumimoji="1" lang="en-US" altLang="zh-CN" dirty="0">
                <a:solidFill>
                  <a:srgbClr val="008000"/>
                </a:solidFill>
              </a:rPr>
              <a:t>n</a:t>
            </a:r>
            <a:r>
              <a:rPr kumimoji="1" lang="en-US" altLang="zh-CN" dirty="0"/>
              <a:t> </a:t>
            </a:r>
            <a:r>
              <a:rPr kumimoji="1" lang="zh-CN" altLang="zh-CN" dirty="0"/>
              <a:t>的布尔型工作向量 </a:t>
            </a:r>
          </a:p>
          <a:p>
            <a:endParaRPr kumimoji="1" lang="zh-CN" altLang="en-US" dirty="0"/>
          </a:p>
        </p:txBody>
      </p:sp>
    </p:spTree>
    <p:extLst>
      <p:ext uri="{BB962C8B-B14F-4D97-AF65-F5344CB8AC3E}">
        <p14:creationId xmlns:p14="http://schemas.microsoft.com/office/powerpoint/2010/main" val="916497971"/>
      </p:ext>
    </p:extLst>
  </p:cSld>
  <p:clrMapOvr>
    <a:masterClrMapping/>
  </p:clrMapOvr>
  <p:transition spd="slow">
    <p:wipe dir="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死锁检测算法</a:t>
            </a:r>
            <a:endParaRPr kumimoji="1" lang="zh-CN" altLang="en-US" dirty="0"/>
          </a:p>
        </p:txBody>
      </p:sp>
      <p:sp>
        <p:nvSpPr>
          <p:cNvPr id="3" name="内容占位符 2"/>
          <p:cNvSpPr>
            <a:spLocks noGrp="1"/>
          </p:cNvSpPr>
          <p:nvPr>
            <p:ph idx="1"/>
          </p:nvPr>
        </p:nvSpPr>
        <p:spPr>
          <a:xfrm>
            <a:off x="0" y="1340768"/>
            <a:ext cx="9144000" cy="4968552"/>
          </a:xfrm>
        </p:spPr>
        <p:txBody>
          <a:bodyPr/>
          <a:lstStyle/>
          <a:p>
            <a:r>
              <a:rPr kumimoji="1" lang="zh-CN" altLang="en-US" dirty="0">
                <a:latin typeface="华文新魏"/>
                <a:cs typeface="华文新魏"/>
              </a:rPr>
              <a:t>一种死锁检测方法</a:t>
            </a:r>
            <a:endParaRPr kumimoji="1" lang="en-US" altLang="zh-CN" dirty="0">
              <a:latin typeface="华文新魏"/>
              <a:cs typeface="华文新魏"/>
            </a:endParaRPr>
          </a:p>
          <a:p>
            <a:pPr lvl="1"/>
            <a:r>
              <a:rPr kumimoji="1" lang="zh-CN" altLang="zh-CN" dirty="0"/>
              <a:t>令</a:t>
            </a:r>
            <a:r>
              <a:rPr kumimoji="1" lang="en-US" altLang="zh-CN" dirty="0"/>
              <a:t> </a:t>
            </a:r>
            <a:r>
              <a:rPr kumimoji="1" lang="en-US" altLang="zh-CN" dirty="0">
                <a:solidFill>
                  <a:srgbClr val="008000"/>
                </a:solidFill>
              </a:rPr>
              <a:t>k</a:t>
            </a:r>
            <a:r>
              <a:rPr kumimoji="1" lang="en-US" altLang="zh-CN" dirty="0"/>
              <a:t> </a:t>
            </a:r>
            <a:r>
              <a:rPr kumimoji="1" lang="zh-CN" altLang="zh-CN" dirty="0"/>
              <a:t>＝１，２，</a:t>
            </a:r>
            <a:r>
              <a:rPr kumimoji="1" lang="en-US" altLang="zh-CN" dirty="0"/>
              <a:t>…</a:t>
            </a:r>
            <a:r>
              <a:rPr kumimoji="1" lang="zh-CN" altLang="zh-CN" dirty="0"/>
              <a:t>，</a:t>
            </a:r>
            <a:r>
              <a:rPr kumimoji="1" lang="en-US" altLang="zh-CN" dirty="0"/>
              <a:t>n</a:t>
            </a:r>
            <a:r>
              <a:rPr kumimoji="1" lang="zh-CN" altLang="zh-CN" dirty="0"/>
              <a:t>，死锁检测算法步骤如下</a:t>
            </a:r>
          </a:p>
          <a:p>
            <a:pPr lvl="2"/>
            <a:r>
              <a:rPr kumimoji="1" lang="en-US" altLang="zh-CN" dirty="0">
                <a:latin typeface="华文新魏"/>
                <a:ea typeface="华文新魏"/>
                <a:cs typeface="华文新魏"/>
              </a:rPr>
              <a:t>S1</a:t>
            </a:r>
            <a:r>
              <a:rPr kumimoji="1" lang="zh-CN" altLang="en-US" dirty="0">
                <a:latin typeface="华文新魏"/>
                <a:ea typeface="华文新魏"/>
                <a:cs typeface="华文新魏"/>
              </a:rPr>
              <a:t>：</a:t>
            </a:r>
            <a:r>
              <a:rPr kumimoji="1" lang="en-US" altLang="zh-CN" dirty="0">
                <a:latin typeface="华文新魏"/>
                <a:ea typeface="华文新魏"/>
                <a:cs typeface="华文新魏"/>
              </a:rPr>
              <a:t>Work</a:t>
            </a:r>
            <a:r>
              <a:rPr kumimoji="1" lang="zh-CN" altLang="zh-CN" dirty="0">
                <a:latin typeface="华文新魏"/>
                <a:ea typeface="华文新魏"/>
                <a:cs typeface="华文新魏"/>
              </a:rPr>
              <a:t>［ </a:t>
            </a:r>
            <a:r>
              <a:rPr kumimoji="1" lang="en-US" altLang="zh-CN" dirty="0">
                <a:latin typeface="华文新魏"/>
                <a:ea typeface="华文新魏"/>
                <a:cs typeface="华文新魏"/>
              </a:rPr>
              <a:t>* </a:t>
            </a:r>
            <a:r>
              <a:rPr kumimoji="1" lang="zh-CN" altLang="zh-CN" dirty="0">
                <a:latin typeface="华文新魏"/>
                <a:ea typeface="华文新魏"/>
                <a:cs typeface="华文新魏"/>
              </a:rPr>
              <a:t>］＝ </a:t>
            </a:r>
            <a:r>
              <a:rPr kumimoji="1" lang="en-US" altLang="zh-CN" dirty="0">
                <a:latin typeface="华文新魏"/>
                <a:ea typeface="华文新魏"/>
                <a:cs typeface="华文新魏"/>
              </a:rPr>
              <a:t>Available </a:t>
            </a:r>
            <a:r>
              <a:rPr kumimoji="1" lang="zh-CN" altLang="zh-CN" dirty="0">
                <a:latin typeface="华文新魏"/>
                <a:ea typeface="华文新魏"/>
                <a:cs typeface="华文新魏"/>
              </a:rPr>
              <a:t>［ </a:t>
            </a:r>
            <a:r>
              <a:rPr kumimoji="1" lang="en-US" altLang="zh-CN" dirty="0">
                <a:latin typeface="华文新魏"/>
                <a:ea typeface="华文新魏"/>
                <a:cs typeface="华文新魏"/>
              </a:rPr>
              <a:t>* </a:t>
            </a:r>
            <a:r>
              <a:rPr kumimoji="1" lang="zh-CN" altLang="zh-CN" dirty="0">
                <a:latin typeface="华文新魏"/>
                <a:ea typeface="华文新魏"/>
                <a:cs typeface="华文新魏"/>
              </a:rPr>
              <a:t>］</a:t>
            </a:r>
          </a:p>
          <a:p>
            <a:pPr lvl="2"/>
            <a:r>
              <a:rPr kumimoji="1" lang="en-US" altLang="zh-CN" dirty="0">
                <a:latin typeface="华文新魏"/>
                <a:ea typeface="华文新魏"/>
                <a:cs typeface="华文新魏"/>
              </a:rPr>
              <a:t>S2</a:t>
            </a:r>
            <a:r>
              <a:rPr kumimoji="1" lang="zh-CN" altLang="en-US" dirty="0">
                <a:latin typeface="华文新魏"/>
                <a:ea typeface="华文新魏"/>
                <a:cs typeface="华文新魏"/>
              </a:rPr>
              <a:t>：</a:t>
            </a:r>
            <a:r>
              <a:rPr kumimoji="1" lang="zh-CN" altLang="zh-CN" dirty="0">
                <a:latin typeface="华文新魏"/>
                <a:ea typeface="华文新魏"/>
                <a:cs typeface="华文新魏"/>
              </a:rPr>
              <a:t>如果 </a:t>
            </a:r>
            <a:r>
              <a:rPr kumimoji="1" lang="en-US" altLang="zh-CN" dirty="0">
                <a:latin typeface="华文新魏"/>
                <a:ea typeface="华文新魏"/>
                <a:cs typeface="华文新魏"/>
              </a:rPr>
              <a:t>Allocation</a:t>
            </a:r>
            <a:r>
              <a:rPr kumimoji="1" lang="zh-CN" altLang="zh-CN" dirty="0">
                <a:latin typeface="华文新魏"/>
                <a:ea typeface="华文新魏"/>
                <a:cs typeface="华文新魏"/>
              </a:rPr>
              <a:t>［</a:t>
            </a:r>
            <a:r>
              <a:rPr kumimoji="1" lang="en-US" altLang="zh-CN" dirty="0">
                <a:solidFill>
                  <a:srgbClr val="008000"/>
                </a:solidFill>
                <a:latin typeface="华文新魏"/>
                <a:ea typeface="华文新魏"/>
                <a:cs typeface="华文新魏"/>
              </a:rPr>
              <a:t>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］≠０，令</a:t>
            </a:r>
            <a:r>
              <a:rPr kumimoji="1" lang="en-US" altLang="zh-CN" dirty="0">
                <a:latin typeface="华文新魏"/>
                <a:ea typeface="华文新魏"/>
                <a:cs typeface="华文新魏"/>
              </a:rPr>
              <a:t> 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 </a:t>
            </a:r>
            <a:r>
              <a:rPr kumimoji="1" lang="en-US" altLang="zh-CN" dirty="0">
                <a:solidFill>
                  <a:srgbClr val="008000"/>
                </a:solidFill>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false </a:t>
            </a:r>
            <a:r>
              <a:rPr kumimoji="1" lang="zh-CN" altLang="zh-CN" dirty="0">
                <a:latin typeface="华文新魏"/>
                <a:ea typeface="华文新魏"/>
                <a:cs typeface="华文新魏"/>
              </a:rPr>
              <a:t>；否则</a:t>
            </a:r>
            <a:r>
              <a:rPr kumimoji="1" lang="en-US" altLang="zh-CN" dirty="0">
                <a:latin typeface="华文新魏"/>
                <a:ea typeface="华文新魏"/>
                <a:cs typeface="华文新魏"/>
              </a:rPr>
              <a:t> 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true </a:t>
            </a:r>
            <a:endParaRPr kumimoji="1" lang="zh-CN" altLang="zh-CN" dirty="0">
              <a:latin typeface="华文新魏"/>
              <a:ea typeface="华文新魏"/>
              <a:cs typeface="华文新魏"/>
            </a:endParaRPr>
          </a:p>
          <a:p>
            <a:pPr lvl="2"/>
            <a:r>
              <a:rPr kumimoji="1" lang="en-US" altLang="zh-CN" dirty="0">
                <a:latin typeface="华文新魏"/>
                <a:ea typeface="华文新魏"/>
                <a:cs typeface="华文新魏"/>
              </a:rPr>
              <a:t>S3</a:t>
            </a:r>
            <a:r>
              <a:rPr kumimoji="1" lang="zh-CN" altLang="en-US" dirty="0">
                <a:latin typeface="华文新魏"/>
                <a:ea typeface="华文新魏"/>
                <a:cs typeface="华文新魏"/>
              </a:rPr>
              <a:t>：</a:t>
            </a:r>
            <a:r>
              <a:rPr kumimoji="1" lang="zh-CN" altLang="zh-CN" dirty="0">
                <a:solidFill>
                  <a:srgbClr val="FF0000"/>
                </a:solidFill>
                <a:latin typeface="华文新魏"/>
                <a:ea typeface="华文新魏"/>
                <a:cs typeface="华文新魏"/>
              </a:rPr>
              <a:t>寻找一个</a:t>
            </a:r>
            <a:r>
              <a:rPr kumimoji="1" lang="en-US" altLang="zh-CN" dirty="0">
                <a:solidFill>
                  <a:srgbClr val="FF0000"/>
                </a:solidFill>
                <a:latin typeface="华文新魏"/>
                <a:ea typeface="华文新魏"/>
                <a:cs typeface="华文新魏"/>
              </a:rPr>
              <a:t> k</a:t>
            </a:r>
            <a:r>
              <a:rPr kumimoji="1" lang="en-US" altLang="zh-CN" dirty="0">
                <a:latin typeface="华文新魏"/>
                <a:ea typeface="华文新魏"/>
                <a:cs typeface="华文新魏"/>
              </a:rPr>
              <a:t> </a:t>
            </a:r>
            <a:r>
              <a:rPr kumimoji="1" lang="zh-CN" altLang="zh-CN" dirty="0">
                <a:latin typeface="华文新魏"/>
                <a:ea typeface="华文新魏"/>
                <a:cs typeface="华文新魏"/>
              </a:rPr>
              <a:t>，应满足条件 </a:t>
            </a:r>
          </a:p>
          <a:p>
            <a:pPr lvl="3"/>
            <a:r>
              <a:rPr kumimoji="1" lang="zh-CN" altLang="zh-CN" dirty="0">
                <a:latin typeface="华文新魏"/>
                <a:ea typeface="华文新魏"/>
                <a:cs typeface="华文新魏"/>
              </a:rPr>
              <a:t>（</a:t>
            </a:r>
            <a:r>
              <a:rPr kumimoji="1" lang="en-US" altLang="zh-CN" dirty="0">
                <a:latin typeface="华文新魏"/>
                <a:ea typeface="华文新魏"/>
                <a:cs typeface="华文新魏"/>
              </a:rPr>
              <a:t>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false</a:t>
            </a:r>
            <a:r>
              <a:rPr kumimoji="1" lang="zh-CN" altLang="zh-CN" dirty="0">
                <a:latin typeface="华文新魏"/>
                <a:ea typeface="华文新魏"/>
                <a:cs typeface="华文新魏"/>
              </a:rPr>
              <a:t>）</a:t>
            </a:r>
            <a:r>
              <a:rPr kumimoji="1" lang="en-US" altLang="zh-CN" dirty="0">
                <a:latin typeface="华文新魏"/>
                <a:ea typeface="华文新魏"/>
                <a:cs typeface="华文新魏"/>
              </a:rPr>
              <a:t>&amp;&amp;</a:t>
            </a:r>
            <a:r>
              <a:rPr kumimoji="1" lang="zh-CN" altLang="zh-CN" dirty="0">
                <a:latin typeface="华文新魏"/>
                <a:ea typeface="华文新魏"/>
                <a:cs typeface="华文新魏"/>
              </a:rPr>
              <a:t>（</a:t>
            </a:r>
            <a:r>
              <a:rPr kumimoji="1" lang="en-US" altLang="zh-CN" dirty="0">
                <a:latin typeface="华文新魏"/>
                <a:ea typeface="华文新魏"/>
                <a:cs typeface="华文新魏"/>
              </a:rPr>
              <a:t>Request</a:t>
            </a:r>
            <a:r>
              <a:rPr kumimoji="1" lang="zh-CN" altLang="zh-CN" dirty="0">
                <a:latin typeface="华文新魏"/>
                <a:ea typeface="华文新魏"/>
                <a:cs typeface="华文新魏"/>
              </a:rPr>
              <a:t>［</a:t>
            </a:r>
            <a:r>
              <a:rPr kumimoji="1" lang="en-US" altLang="zh-CN" dirty="0">
                <a:latin typeface="华文新魏"/>
                <a:ea typeface="华文新魏"/>
                <a:cs typeface="华文新魏"/>
              </a:rPr>
              <a:t>k </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≤Work</a:t>
            </a:r>
            <a:r>
              <a:rPr kumimoji="1" lang="zh-CN" altLang="zh-CN" dirty="0">
                <a:latin typeface="华文新魏"/>
                <a:ea typeface="华文新魏"/>
                <a:cs typeface="华文新魏"/>
              </a:rPr>
              <a:t>［ </a:t>
            </a:r>
            <a:r>
              <a:rPr kumimoji="1" lang="en-US" altLang="zh-CN" dirty="0">
                <a:latin typeface="华文新魏"/>
                <a:ea typeface="华文新魏"/>
                <a:cs typeface="华文新魏"/>
              </a:rPr>
              <a:t>* </a:t>
            </a:r>
            <a:r>
              <a:rPr kumimoji="1" lang="zh-CN" altLang="zh-CN" dirty="0">
                <a:latin typeface="华文新魏"/>
                <a:ea typeface="华文新魏"/>
                <a:cs typeface="华文新魏"/>
              </a:rPr>
              <a:t>］）</a:t>
            </a:r>
          </a:p>
          <a:p>
            <a:pPr lvl="3"/>
            <a:r>
              <a:rPr kumimoji="1" lang="zh-CN" altLang="zh-CN" dirty="0">
                <a:latin typeface="华文新魏"/>
                <a:ea typeface="华文新魏"/>
                <a:cs typeface="华文新魏"/>
              </a:rPr>
              <a:t>若找不到这样的</a:t>
            </a:r>
            <a:r>
              <a:rPr kumimoji="1" lang="en-US" altLang="zh-CN" dirty="0">
                <a:latin typeface="华文新魏"/>
                <a:ea typeface="华文新魏"/>
                <a:cs typeface="华文新魏"/>
              </a:rPr>
              <a:t> k </a:t>
            </a:r>
            <a:r>
              <a:rPr kumimoji="1" lang="zh-CN" altLang="zh-CN" dirty="0">
                <a:latin typeface="华文新魏"/>
                <a:ea typeface="华文新魏"/>
                <a:cs typeface="华文新魏"/>
              </a:rPr>
              <a:t>，则转向步骤</a:t>
            </a:r>
            <a:r>
              <a:rPr kumimoji="1" lang="zh-CN" altLang="zh-CN" dirty="0">
                <a:solidFill>
                  <a:srgbClr val="FF0000"/>
                </a:solidFill>
                <a:latin typeface="华文新魏"/>
                <a:ea typeface="华文新魏"/>
                <a:cs typeface="华文新魏"/>
              </a:rPr>
              <a:t>（５） </a:t>
            </a:r>
          </a:p>
          <a:p>
            <a:pPr lvl="2"/>
            <a:r>
              <a:rPr kumimoji="1" lang="en-US" altLang="zh-CN" dirty="0">
                <a:latin typeface="华文新魏"/>
                <a:ea typeface="华文新魏"/>
                <a:cs typeface="华文新魏"/>
              </a:rPr>
              <a:t>S4</a:t>
            </a:r>
            <a:r>
              <a:rPr kumimoji="1" lang="zh-CN" altLang="en-US" dirty="0">
                <a:latin typeface="华文新魏"/>
                <a:ea typeface="华文新魏"/>
                <a:cs typeface="华文新魏"/>
              </a:rPr>
              <a:t>：</a:t>
            </a:r>
            <a:r>
              <a:rPr kumimoji="1" lang="zh-CN" altLang="zh-CN" dirty="0">
                <a:latin typeface="华文新魏"/>
                <a:ea typeface="华文新魏"/>
                <a:cs typeface="华文新魏"/>
              </a:rPr>
              <a:t>修改 </a:t>
            </a:r>
            <a:r>
              <a:rPr kumimoji="1" lang="en-US" altLang="zh-CN" dirty="0">
                <a:latin typeface="华文新魏"/>
                <a:ea typeface="华文新魏"/>
                <a:cs typeface="华文新魏"/>
              </a:rPr>
              <a:t>Work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 </a:t>
            </a:r>
            <a:r>
              <a:rPr kumimoji="1" lang="en-US" altLang="zh-CN" dirty="0">
                <a:latin typeface="华文新魏"/>
                <a:ea typeface="华文新魏"/>
                <a:cs typeface="华文新魏"/>
              </a:rPr>
              <a:t>Work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Allocation</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a:t>
            </a:r>
            <a:r>
              <a:rPr kumimoji="1" lang="en-US" altLang="zh-CN" dirty="0">
                <a:latin typeface="华文新魏"/>
                <a:ea typeface="华文新魏"/>
                <a:cs typeface="华文新魏"/>
              </a:rPr>
              <a:t>*</a:t>
            </a:r>
            <a:r>
              <a:rPr kumimoji="1" lang="zh-CN" altLang="zh-CN" dirty="0">
                <a:latin typeface="华文新魏"/>
                <a:ea typeface="华文新魏"/>
                <a:cs typeface="华文新魏"/>
              </a:rPr>
              <a:t>］，</a:t>
            </a:r>
            <a:r>
              <a:rPr kumimoji="1" lang="en-US" altLang="zh-CN" dirty="0">
                <a:latin typeface="华文新魏"/>
                <a:ea typeface="华文新魏"/>
                <a:cs typeface="华文新魏"/>
              </a:rPr>
              <a:t>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 </a:t>
            </a:r>
            <a:r>
              <a:rPr kumimoji="1" lang="en-US" altLang="zh-CN" dirty="0">
                <a:latin typeface="华文新魏"/>
                <a:ea typeface="华文新魏"/>
                <a:cs typeface="华文新魏"/>
              </a:rPr>
              <a:t>true </a:t>
            </a:r>
            <a:r>
              <a:rPr kumimoji="1" lang="zh-CN" altLang="zh-CN" dirty="0">
                <a:latin typeface="华文新魏"/>
                <a:ea typeface="华文新魏"/>
                <a:cs typeface="华文新魏"/>
              </a:rPr>
              <a:t>，然后，转向步 骤</a:t>
            </a:r>
            <a:r>
              <a:rPr kumimoji="1" lang="zh-CN" altLang="zh-CN" dirty="0">
                <a:solidFill>
                  <a:srgbClr val="FF0000"/>
                </a:solidFill>
                <a:latin typeface="华文新魏"/>
                <a:ea typeface="华文新魏"/>
                <a:cs typeface="华文新魏"/>
              </a:rPr>
              <a:t>（３）</a:t>
            </a:r>
          </a:p>
          <a:p>
            <a:pPr lvl="2"/>
            <a:r>
              <a:rPr kumimoji="1" lang="en-US" altLang="zh-CN" dirty="0">
                <a:latin typeface="华文新魏"/>
                <a:ea typeface="华文新魏"/>
                <a:cs typeface="华文新魏"/>
              </a:rPr>
              <a:t>S</a:t>
            </a:r>
            <a:r>
              <a:rPr kumimoji="1" lang="zh-CN" altLang="zh-CN" dirty="0">
                <a:latin typeface="华文新魏"/>
                <a:ea typeface="华文新魏"/>
                <a:cs typeface="华文新魏"/>
              </a:rPr>
              <a:t>5</a:t>
            </a:r>
            <a:r>
              <a:rPr kumimoji="1" lang="zh-CN" altLang="en-US" dirty="0">
                <a:latin typeface="华文新魏"/>
                <a:ea typeface="华文新魏"/>
                <a:cs typeface="华文新魏"/>
              </a:rPr>
              <a:t>：</a:t>
            </a:r>
            <a:r>
              <a:rPr kumimoji="1" lang="zh-CN" altLang="zh-CN" dirty="0">
                <a:latin typeface="华文新魏"/>
                <a:ea typeface="华文新魏"/>
                <a:cs typeface="华文新魏"/>
              </a:rPr>
              <a:t>如果存在</a:t>
            </a:r>
            <a:r>
              <a:rPr kumimoji="1" lang="en-US" altLang="zh-CN" dirty="0">
                <a:latin typeface="华文新魏"/>
                <a:ea typeface="华文新魏"/>
                <a:cs typeface="华文新魏"/>
              </a:rPr>
              <a:t> k</a:t>
            </a:r>
            <a:r>
              <a:rPr kumimoji="1" lang="zh-CN" altLang="zh-CN" dirty="0">
                <a:latin typeface="华文新魏"/>
                <a:ea typeface="华文新魏"/>
                <a:cs typeface="华文新魏"/>
              </a:rPr>
              <a:t>（１</a:t>
            </a:r>
            <a:r>
              <a:rPr kumimoji="1" lang="en-US" altLang="zh-CN" dirty="0">
                <a:latin typeface="华文新魏"/>
                <a:ea typeface="华文新魏"/>
                <a:cs typeface="华文新魏"/>
              </a:rPr>
              <a:t> ≤ k ≤ n</a:t>
            </a:r>
            <a:r>
              <a:rPr kumimoji="1" lang="zh-CN" altLang="zh-CN" dirty="0">
                <a:latin typeface="华文新魏"/>
                <a:ea typeface="华文新魏"/>
                <a:cs typeface="华文新魏"/>
              </a:rPr>
              <a:t>），</a:t>
            </a:r>
            <a:r>
              <a:rPr kumimoji="1" lang="en-US" altLang="zh-CN" dirty="0">
                <a:solidFill>
                  <a:srgbClr val="FF0000"/>
                </a:solidFill>
                <a:latin typeface="华文新魏"/>
                <a:ea typeface="华文新魏"/>
                <a:cs typeface="华文新魏"/>
              </a:rPr>
              <a:t>finish</a:t>
            </a:r>
            <a:r>
              <a:rPr kumimoji="1" lang="zh-CN" altLang="zh-CN" dirty="0">
                <a:solidFill>
                  <a:srgbClr val="FF0000"/>
                </a:solidFill>
                <a:latin typeface="华文新魏"/>
                <a:ea typeface="华文新魏"/>
                <a:cs typeface="华文新魏"/>
              </a:rPr>
              <a:t>［</a:t>
            </a:r>
            <a:r>
              <a:rPr kumimoji="1" lang="en-US" altLang="zh-CN" dirty="0">
                <a:solidFill>
                  <a:srgbClr val="FF0000"/>
                </a:solidFill>
                <a:latin typeface="华文新魏"/>
                <a:ea typeface="华文新魏"/>
                <a:cs typeface="华文新魏"/>
              </a:rPr>
              <a:t>k</a:t>
            </a:r>
            <a:r>
              <a:rPr kumimoji="1" lang="zh-CN" altLang="zh-CN" dirty="0">
                <a:solidFill>
                  <a:srgbClr val="FF0000"/>
                </a:solidFill>
                <a:latin typeface="华文新魏"/>
                <a:ea typeface="华文新魏"/>
                <a:cs typeface="华文新魏"/>
              </a:rPr>
              <a:t>］＝</a:t>
            </a:r>
            <a:r>
              <a:rPr kumimoji="1" lang="en-US" altLang="zh-CN" dirty="0">
                <a:solidFill>
                  <a:srgbClr val="FF0000"/>
                </a:solidFill>
                <a:latin typeface="华文新魏"/>
                <a:ea typeface="华文新魏"/>
                <a:cs typeface="华文新魏"/>
              </a:rPr>
              <a:t>false</a:t>
            </a:r>
            <a:r>
              <a:rPr kumimoji="1" lang="zh-CN" altLang="zh-CN" dirty="0">
                <a:solidFill>
                  <a:srgbClr val="FF0000"/>
                </a:solidFill>
                <a:latin typeface="华文新魏"/>
                <a:ea typeface="华文新魏"/>
                <a:cs typeface="华文新魏"/>
              </a:rPr>
              <a:t>，则系统处于死锁状态</a:t>
            </a:r>
            <a:r>
              <a:rPr kumimoji="1" lang="zh-CN" altLang="zh-CN" dirty="0">
                <a:latin typeface="华文新魏"/>
                <a:ea typeface="华文新魏"/>
                <a:cs typeface="华文新魏"/>
              </a:rPr>
              <a:t>，并且</a:t>
            </a:r>
            <a:r>
              <a:rPr kumimoji="1" lang="en-US" altLang="zh-CN" dirty="0">
                <a:latin typeface="华文新魏"/>
                <a:ea typeface="华文新魏"/>
                <a:cs typeface="华文新魏"/>
              </a:rPr>
              <a:t> finish</a:t>
            </a:r>
            <a:r>
              <a:rPr kumimoji="1" lang="zh-CN" altLang="zh-CN" dirty="0">
                <a:latin typeface="华文新魏"/>
                <a:ea typeface="华文新魏"/>
                <a:cs typeface="华文新魏"/>
              </a:rPr>
              <a:t>［</a:t>
            </a:r>
            <a:r>
              <a:rPr kumimoji="1" lang="en-US" altLang="zh-CN" dirty="0">
                <a:latin typeface="华文新魏"/>
                <a:ea typeface="华文新魏"/>
                <a:cs typeface="华文新魏"/>
              </a:rPr>
              <a:t>k</a:t>
            </a:r>
            <a:r>
              <a:rPr kumimoji="1" lang="zh-CN" altLang="zh-CN" dirty="0">
                <a:latin typeface="华文新魏"/>
                <a:ea typeface="华文新魏"/>
                <a:cs typeface="华文新魏"/>
              </a:rPr>
              <a:t>］＝</a:t>
            </a:r>
            <a:r>
              <a:rPr kumimoji="1" lang="en-US" altLang="zh-CN" dirty="0">
                <a:latin typeface="华文新魏"/>
                <a:ea typeface="华文新魏"/>
                <a:cs typeface="华文新魏"/>
              </a:rPr>
              <a:t>false </a:t>
            </a:r>
            <a:r>
              <a:rPr kumimoji="1" lang="zh-CN" altLang="zh-CN" dirty="0">
                <a:latin typeface="华文新魏"/>
                <a:ea typeface="华文新魏"/>
                <a:cs typeface="华文新魏"/>
              </a:rPr>
              <a:t>的</a:t>
            </a:r>
            <a:r>
              <a:rPr kumimoji="1" lang="en-US" altLang="zh-CN" dirty="0" err="1">
                <a:latin typeface="华文新魏"/>
                <a:ea typeface="华文新魏"/>
                <a:cs typeface="华文新魏"/>
              </a:rPr>
              <a:t>Pk</a:t>
            </a:r>
            <a:r>
              <a:rPr kumimoji="1" lang="en-US" altLang="zh-CN" dirty="0">
                <a:latin typeface="华文新魏"/>
                <a:ea typeface="华文新魏"/>
                <a:cs typeface="华文新魏"/>
              </a:rPr>
              <a:t> </a:t>
            </a:r>
            <a:r>
              <a:rPr kumimoji="1" lang="zh-CN" altLang="zh-CN" dirty="0">
                <a:latin typeface="华文新魏"/>
                <a:ea typeface="华文新魏"/>
                <a:cs typeface="华文新魏"/>
              </a:rPr>
              <a:t>是处于死锁的进程 </a:t>
            </a:r>
          </a:p>
          <a:p>
            <a:endParaRPr kumimoji="1" lang="zh-CN" altLang="en-US" dirty="0">
              <a:latin typeface="华文新魏"/>
              <a:cs typeface="华文新魏"/>
            </a:endParaRPr>
          </a:p>
        </p:txBody>
      </p:sp>
    </p:spTree>
    <p:extLst>
      <p:ext uri="{BB962C8B-B14F-4D97-AF65-F5344CB8AC3E}">
        <p14:creationId xmlns:p14="http://schemas.microsoft.com/office/powerpoint/2010/main" val="1284666578"/>
      </p:ext>
    </p:extLst>
  </p:cSld>
  <p:clrMapOvr>
    <a:masterClrMapping/>
  </p:clrMapOvr>
  <p:transition spd="slow">
    <p:wipe dir="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死锁的解除</a:t>
            </a:r>
            <a:endParaRPr kumimoji="1"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solidFill>
                  <a:srgbClr val="FF0000"/>
                </a:solidFill>
                <a:latin typeface="华文新魏"/>
                <a:cs typeface="华文新魏"/>
              </a:rPr>
              <a:t>结束</a:t>
            </a:r>
            <a:r>
              <a:rPr lang="zh-CN" altLang="en-US" dirty="0">
                <a:solidFill>
                  <a:srgbClr val="0000FF"/>
                </a:solidFill>
                <a:latin typeface="华文新魏"/>
                <a:cs typeface="华文新魏"/>
              </a:rPr>
              <a:t>所有进程</a:t>
            </a:r>
            <a:r>
              <a:rPr lang="zh-CN" altLang="en-US" dirty="0">
                <a:latin typeface="华文新魏"/>
                <a:cs typeface="华文新魏"/>
              </a:rPr>
              <a:t>的执行，重新启动操作系统</a:t>
            </a:r>
            <a:endParaRPr lang="en-US" altLang="zh-CN" dirty="0">
              <a:latin typeface="华文新魏"/>
              <a:cs typeface="华文新魏"/>
            </a:endParaRPr>
          </a:p>
          <a:p>
            <a:pPr lvl="1" eaLnBrk="1" hangingPunct="1">
              <a:lnSpc>
                <a:spcPct val="90000"/>
              </a:lnSpc>
            </a:pPr>
            <a:r>
              <a:rPr lang="zh-CN" altLang="en-US" dirty="0"/>
              <a:t>方法简单，但以前工作全部作废，损失很大</a:t>
            </a:r>
          </a:p>
          <a:p>
            <a:pPr eaLnBrk="1" hangingPunct="1">
              <a:lnSpc>
                <a:spcPct val="90000"/>
              </a:lnSpc>
            </a:pPr>
            <a:r>
              <a:rPr lang="zh-CN" altLang="en-US" dirty="0">
                <a:solidFill>
                  <a:srgbClr val="FF0000"/>
                </a:solidFill>
                <a:latin typeface="华文新魏"/>
                <a:cs typeface="华文新魏"/>
              </a:rPr>
              <a:t>撤销</a:t>
            </a:r>
            <a:r>
              <a:rPr lang="zh-CN" altLang="en-US" dirty="0">
                <a:solidFill>
                  <a:srgbClr val="0000FF"/>
                </a:solidFill>
                <a:latin typeface="华文新魏"/>
                <a:cs typeface="华文新魏"/>
              </a:rPr>
              <a:t>所有死锁进程</a:t>
            </a:r>
            <a:r>
              <a:rPr lang="zh-CN" altLang="en-US" dirty="0">
                <a:latin typeface="华文新魏"/>
                <a:cs typeface="华文新魏"/>
              </a:rPr>
              <a:t>，解除死锁继续运行</a:t>
            </a:r>
          </a:p>
          <a:p>
            <a:pPr lvl="1" eaLnBrk="1" hangingPunct="1">
              <a:lnSpc>
                <a:spcPct val="90000"/>
              </a:lnSpc>
            </a:pPr>
            <a:r>
              <a:rPr lang="zh-CN" altLang="en-US" dirty="0"/>
              <a:t>逐个撤销陷于死锁的进程，回收其资源重新分派，直至死锁解除</a:t>
            </a:r>
            <a:endParaRPr lang="en-US" altLang="zh-CN" dirty="0"/>
          </a:p>
          <a:p>
            <a:pPr eaLnBrk="1" hangingPunct="1"/>
            <a:r>
              <a:rPr lang="zh-CN" altLang="en-US" dirty="0">
                <a:solidFill>
                  <a:srgbClr val="FF0000"/>
                </a:solidFill>
                <a:latin typeface="华文新魏"/>
                <a:cs typeface="华文新魏"/>
              </a:rPr>
              <a:t>剥夺</a:t>
            </a:r>
            <a:r>
              <a:rPr lang="zh-CN" altLang="en-US" dirty="0">
                <a:latin typeface="华文新魏"/>
                <a:cs typeface="华文新魏"/>
              </a:rPr>
              <a:t>死锁进程占用</a:t>
            </a:r>
            <a:r>
              <a:rPr lang="zh-CN" altLang="en-US" dirty="0">
                <a:solidFill>
                  <a:srgbClr val="0000FF"/>
                </a:solidFill>
                <a:latin typeface="华文新魏"/>
                <a:cs typeface="华文新魏"/>
              </a:rPr>
              <a:t>资源</a:t>
            </a:r>
            <a:r>
              <a:rPr lang="zh-CN" altLang="en-US" dirty="0">
                <a:latin typeface="华文新魏"/>
                <a:cs typeface="华文新魏"/>
              </a:rPr>
              <a:t>，但并不撤销它，直至死锁解除</a:t>
            </a:r>
            <a:endParaRPr lang="en-US" altLang="zh-CN" dirty="0">
              <a:latin typeface="华文新魏"/>
              <a:cs typeface="华文新魏"/>
            </a:endParaRPr>
          </a:p>
          <a:p>
            <a:pPr lvl="1" eaLnBrk="1" hangingPunct="1"/>
            <a:r>
              <a:rPr lang="zh-CN" altLang="en-US" dirty="0"/>
              <a:t>可仿照撤销陷于死锁进程的条件来选择剥夺资源的进程</a:t>
            </a:r>
          </a:p>
          <a:p>
            <a:pPr eaLnBrk="1" hangingPunct="1"/>
            <a:r>
              <a:rPr lang="zh-CN" altLang="en-US" dirty="0">
                <a:latin typeface="华文新魏"/>
                <a:cs typeface="华文新魏"/>
              </a:rPr>
              <a:t>根据系统保存的检查点，让</a:t>
            </a:r>
            <a:r>
              <a:rPr lang="zh-CN" altLang="en-US" dirty="0">
                <a:solidFill>
                  <a:srgbClr val="0000FF"/>
                </a:solidFill>
                <a:latin typeface="华文新魏"/>
                <a:cs typeface="华文新魏"/>
              </a:rPr>
              <a:t>所有进程</a:t>
            </a:r>
            <a:r>
              <a:rPr lang="zh-CN" altLang="en-US" dirty="0">
                <a:solidFill>
                  <a:srgbClr val="FF0000"/>
                </a:solidFill>
                <a:latin typeface="华文新魏"/>
                <a:cs typeface="华文新魏"/>
              </a:rPr>
              <a:t>回退</a:t>
            </a:r>
            <a:r>
              <a:rPr lang="zh-CN" altLang="en-US" dirty="0">
                <a:latin typeface="华文新魏"/>
                <a:cs typeface="华文新魏"/>
              </a:rPr>
              <a:t>，直到足以解除死锁</a:t>
            </a:r>
            <a:endParaRPr lang="en-US" altLang="zh-CN" dirty="0">
              <a:latin typeface="华文新魏"/>
              <a:cs typeface="华文新魏"/>
            </a:endParaRPr>
          </a:p>
          <a:p>
            <a:pPr lvl="1" eaLnBrk="1" hangingPunct="1"/>
            <a:r>
              <a:rPr lang="zh-CN" altLang="en-US" dirty="0"/>
              <a:t>这种措施要求系统建立保存检查点、回退及重启机制</a:t>
            </a:r>
          </a:p>
          <a:p>
            <a:pPr eaLnBrk="1" hangingPunct="1"/>
            <a:r>
              <a:rPr lang="zh-CN" altLang="en-US" dirty="0">
                <a:latin typeface="华文新魏"/>
                <a:cs typeface="华文新魏"/>
              </a:rPr>
              <a:t>检测到死锁时，如果存在未卷入死锁的进程，随着这些进程执行结束后有可能释放足够的资源来解除死锁</a:t>
            </a:r>
          </a:p>
          <a:p>
            <a:pPr eaLnBrk="1" hangingPunct="1">
              <a:lnSpc>
                <a:spcPct val="90000"/>
              </a:lnSpc>
            </a:pPr>
            <a:endParaRPr lang="zh-CN" altLang="en-US"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671157780"/>
      </p:ext>
    </p:extLst>
  </p:cSld>
  <p:clrMapOvr>
    <a:masterClrMapping/>
  </p:clrMapOvr>
  <p:transition spd="slow">
    <p:wipe dir="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175</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solidFill>
                  <a:srgbClr val="FF0000"/>
                </a:solidFill>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1131815407"/>
      </p:ext>
    </p:extLst>
  </p:cSld>
  <p:clrMapOvr>
    <a:masterClrMapping/>
  </p:clrMapOvr>
  <p:transition spd="slow">
    <p:wipe dir="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进程通信</a:t>
            </a:r>
            <a:endParaRPr kumimoji="1" lang="zh-CN" altLang="en-US" dirty="0"/>
          </a:p>
        </p:txBody>
      </p:sp>
      <p:sp>
        <p:nvSpPr>
          <p:cNvPr id="5" name="内容占位符 4"/>
          <p:cNvSpPr>
            <a:spLocks noGrp="1"/>
          </p:cNvSpPr>
          <p:nvPr>
            <p:ph idx="1"/>
          </p:nvPr>
        </p:nvSpPr>
        <p:spPr/>
        <p:txBody>
          <a:bodyPr/>
          <a:lstStyle/>
          <a:p>
            <a:r>
              <a:rPr kumimoji="1" lang="zh-CN" altLang="en-US" dirty="0"/>
              <a:t>信号通信机制 </a:t>
            </a:r>
          </a:p>
          <a:p>
            <a:r>
              <a:rPr kumimoji="1" lang="zh-CN" altLang="en-US" dirty="0"/>
              <a:t>管道通信机制 </a:t>
            </a:r>
          </a:p>
          <a:p>
            <a:r>
              <a:rPr kumimoji="1" lang="zh-CN" altLang="en-US" dirty="0"/>
              <a:t>共享内存通信机制 </a:t>
            </a:r>
          </a:p>
          <a:p>
            <a:r>
              <a:rPr kumimoji="1" lang="zh-CN" altLang="en-US" dirty="0"/>
              <a:t>消息传递通信机制 </a:t>
            </a:r>
          </a:p>
        </p:txBody>
      </p:sp>
    </p:spTree>
    <p:extLst>
      <p:ext uri="{BB962C8B-B14F-4D97-AF65-F5344CB8AC3E}">
        <p14:creationId xmlns:p14="http://schemas.microsoft.com/office/powerpoint/2010/main" val="1691880919"/>
      </p:ext>
    </p:extLst>
  </p:cSld>
  <p:clrMapOvr>
    <a:masterClrMapping/>
  </p:clrMapOvr>
  <p:transition spd="slow">
    <p:wipe dir="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177</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进程通信概念</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宋体" charset="0"/>
                <a:ea typeface="华文新魏" charset="0"/>
                <a:cs typeface="华文新魏" charset="0"/>
              </a:rPr>
              <a:t>并发进程之间的交互必须满足两个基本要求：</a:t>
            </a:r>
            <a:r>
              <a:rPr lang="zh-CN" altLang="en-US" dirty="0">
                <a:solidFill>
                  <a:srgbClr val="FF0000"/>
                </a:solidFill>
                <a:latin typeface="宋体" charset="0"/>
                <a:ea typeface="华文新魏" charset="0"/>
                <a:cs typeface="华文新魏" charset="0"/>
              </a:rPr>
              <a:t>同步</a:t>
            </a:r>
            <a:r>
              <a:rPr lang="zh-CN" altLang="en-US" dirty="0">
                <a:latin typeface="宋体" charset="0"/>
                <a:ea typeface="华文新魏" charset="0"/>
                <a:cs typeface="华文新魏" charset="0"/>
              </a:rPr>
              <a:t>和</a:t>
            </a:r>
            <a:r>
              <a:rPr lang="zh-CN" altLang="en-US" dirty="0">
                <a:solidFill>
                  <a:srgbClr val="FF0000"/>
                </a:solidFill>
                <a:latin typeface="宋体" charset="0"/>
                <a:ea typeface="华文新魏" charset="0"/>
                <a:cs typeface="华文新魏" charset="0"/>
              </a:rPr>
              <a:t>通信</a:t>
            </a:r>
          </a:p>
          <a:p>
            <a:pPr lvl="1" algn="just" eaLnBrk="1" hangingPunct="1"/>
            <a:r>
              <a:rPr lang="zh-CN" altLang="en-US" dirty="0">
                <a:latin typeface="宋体" charset="0"/>
                <a:ea typeface="华文新魏" charset="0"/>
                <a:cs typeface="华文新魏" charset="0"/>
              </a:rPr>
              <a:t>进程竞争资源时要实施互斥，互斥是一种特殊的同步，实质上需要解决好进程同步问题</a:t>
            </a:r>
          </a:p>
          <a:p>
            <a:pPr lvl="1" algn="just" eaLnBrk="1" hangingPunct="1"/>
            <a:r>
              <a:rPr lang="zh-CN" altLang="en-US" dirty="0">
                <a:solidFill>
                  <a:srgbClr val="FF0000"/>
                </a:solidFill>
                <a:latin typeface="宋体" charset="0"/>
                <a:ea typeface="华文新魏" charset="0"/>
                <a:cs typeface="华文新魏" charset="0"/>
              </a:rPr>
              <a:t>进程同步是一种进程通信</a:t>
            </a:r>
            <a:r>
              <a:rPr lang="zh-CN" altLang="en-US" dirty="0">
                <a:latin typeface="宋体" charset="0"/>
                <a:ea typeface="华文新魏" charset="0"/>
                <a:cs typeface="华文新魏" charset="0"/>
              </a:rPr>
              <a:t>，通过修改信号量，进程之间建立起联系，相互协调运行和协同工作</a:t>
            </a:r>
          </a:p>
          <a:p>
            <a:pPr lvl="1" algn="just" eaLnBrk="1" hangingPunct="1"/>
            <a:r>
              <a:rPr lang="zh-CN" altLang="en-US" dirty="0">
                <a:latin typeface="华文新魏" charset="0"/>
                <a:ea typeface="华文新魏" charset="0"/>
                <a:cs typeface="华文新魏" charset="0"/>
              </a:rPr>
              <a:t>进程协同工作时，需互相交换信息，可能是少量信息，也可能交换大批数据</a:t>
            </a:r>
          </a:p>
          <a:p>
            <a:pPr eaLnBrk="1" hangingPunct="1"/>
            <a:r>
              <a:rPr lang="zh-CN" altLang="en-US" dirty="0">
                <a:solidFill>
                  <a:srgbClr val="FF0000"/>
                </a:solidFill>
                <a:latin typeface="华文新魏" charset="0"/>
                <a:ea typeface="华文新魏" charset="0"/>
                <a:cs typeface="华文新魏" charset="0"/>
              </a:rPr>
              <a:t>进程通信</a:t>
            </a:r>
            <a:r>
              <a:rPr lang="en-US" altLang="zh-CN" dirty="0">
                <a:solidFill>
                  <a:srgbClr val="FF0000"/>
                </a:solidFill>
                <a:latin typeface="华文新魏" charset="0"/>
                <a:ea typeface="华文新魏" charset="0"/>
                <a:cs typeface="华文新魏" charset="0"/>
              </a:rPr>
              <a:t>IPC</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InterProcess</a:t>
            </a:r>
            <a:r>
              <a:rPr lang="en-US" altLang="zh-CN" dirty="0">
                <a:latin typeface="华文新魏" charset="0"/>
                <a:ea typeface="华文新魏" charset="0"/>
                <a:cs typeface="华文新魏" charset="0"/>
              </a:rPr>
              <a:t> Communication</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进程之间互相交换信息的工作</a:t>
            </a:r>
            <a:endParaRPr kumimoji="1" lang="zh-CN" altLang="en-US" dirty="0"/>
          </a:p>
        </p:txBody>
      </p:sp>
    </p:spTree>
    <p:extLst>
      <p:ext uri="{BB962C8B-B14F-4D97-AF65-F5344CB8AC3E}">
        <p14:creationId xmlns:p14="http://schemas.microsoft.com/office/powerpoint/2010/main" val="1480788928"/>
      </p:ext>
    </p:extLst>
  </p:cSld>
  <p:clrMapOvr>
    <a:masterClrMapping/>
  </p:clrMapOvr>
  <p:transition spd="slow">
    <p:wipe dir="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178</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进程需要通信的情况</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共享资源</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协同工作</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并发控制</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通知进程</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传递数据</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796715611"/>
      </p:ext>
    </p:extLst>
  </p:cSld>
  <p:clrMapOvr>
    <a:masterClrMapping/>
  </p:clrMapOvr>
  <p:transition spd="slow">
    <p:wipe dir="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179</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进程间通信方式的发展</a:t>
            </a:r>
            <a:endParaRPr kumimoji="1" lang="zh-CN" altLang="en-US" dirty="0"/>
          </a:p>
        </p:txBody>
      </p:sp>
      <p:sp>
        <p:nvSpPr>
          <p:cNvPr id="3" name="内容占位符 2"/>
          <p:cNvSpPr>
            <a:spLocks noGrp="1"/>
          </p:cNvSpPr>
          <p:nvPr>
            <p:ph idx="1"/>
          </p:nvPr>
        </p:nvSpPr>
        <p:spPr/>
        <p:txBody>
          <a:bodyPr/>
          <a:lstStyle/>
          <a:p>
            <a:pPr algn="just" eaLnBrk="1" hangingPunct="1"/>
            <a:r>
              <a:rPr lang="en-US" altLang="zh-CN" dirty="0">
                <a:latin typeface="华文新魏" charset="0"/>
                <a:ea typeface="华文新魏" charset="0"/>
                <a:cs typeface="华文新魏" charset="0"/>
              </a:rPr>
              <a:t>UNAT&amp;T</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Bell</a:t>
            </a:r>
            <a:r>
              <a:rPr lang="zh-CN" altLang="en-US" dirty="0">
                <a:latin typeface="华文新魏" charset="0"/>
                <a:ea typeface="华文新魏" charset="0"/>
                <a:cs typeface="华文新魏" charset="0"/>
              </a:rPr>
              <a:t>与加大伯克利的</a:t>
            </a:r>
            <a:r>
              <a:rPr lang="en-US" altLang="zh-CN" dirty="0">
                <a:latin typeface="华文新魏" charset="0"/>
                <a:ea typeface="华文新魏" charset="0"/>
                <a:cs typeface="华文新魏" charset="0"/>
              </a:rPr>
              <a:t>BSD</a:t>
            </a:r>
            <a:r>
              <a:rPr lang="zh-CN" altLang="en-US" dirty="0">
                <a:latin typeface="华文新魏" charset="0"/>
                <a:ea typeface="华文新魏" charset="0"/>
                <a:cs typeface="华文新魏" charset="0"/>
              </a:rPr>
              <a:t>是两大主力</a:t>
            </a:r>
          </a:p>
          <a:p>
            <a:pPr lvl="1" algn="just" eaLnBrk="1" hangingPunct="1"/>
            <a:r>
              <a:rPr lang="en-US" altLang="zh-CN" dirty="0">
                <a:solidFill>
                  <a:srgbClr val="FF0000"/>
                </a:solidFill>
                <a:latin typeface="华文新魏" charset="0"/>
                <a:ea typeface="华文新魏" charset="0"/>
                <a:cs typeface="华文新魏" charset="0"/>
              </a:rPr>
              <a:t>Bell</a:t>
            </a:r>
            <a:r>
              <a:rPr lang="zh-CN" altLang="en-US" dirty="0">
                <a:latin typeface="华文新魏" charset="0"/>
                <a:ea typeface="华文新魏" charset="0"/>
                <a:cs typeface="华文新魏" charset="0"/>
              </a:rPr>
              <a:t>致力于改进传统的进程</a:t>
            </a:r>
            <a:r>
              <a:rPr lang="en-US" altLang="zh-CN" dirty="0">
                <a:latin typeface="华文新魏" charset="0"/>
                <a:ea typeface="华文新魏" charset="0"/>
                <a:cs typeface="华文新魏" charset="0"/>
              </a:rPr>
              <a:t>IPC</a:t>
            </a:r>
            <a:r>
              <a:rPr lang="zh-CN" altLang="en-US" dirty="0">
                <a:latin typeface="华文新魏" charset="0"/>
                <a:ea typeface="华文新魏" charset="0"/>
                <a:cs typeface="华文新魏" charset="0"/>
              </a:rPr>
              <a:t>，形成了</a:t>
            </a:r>
            <a:r>
              <a:rPr lang="en-US" altLang="zh-CN" dirty="0">
                <a:solidFill>
                  <a:srgbClr val="FF0000"/>
                </a:solidFill>
                <a:latin typeface="华文新魏" charset="0"/>
                <a:ea typeface="华文新魏" charset="0"/>
                <a:cs typeface="华文新魏" charset="0"/>
              </a:rPr>
              <a:t>SYSTEM Ⅴ IPC</a:t>
            </a:r>
            <a:r>
              <a:rPr lang="zh-CN" altLang="en-US" dirty="0">
                <a:latin typeface="华文新魏" charset="0"/>
                <a:ea typeface="华文新魏" charset="0"/>
                <a:cs typeface="华文新魏" charset="0"/>
              </a:rPr>
              <a:t>机制</a:t>
            </a:r>
          </a:p>
          <a:p>
            <a:pPr lvl="1" algn="just" eaLnBrk="1" hangingPunct="1"/>
            <a:r>
              <a:rPr lang="en-US" altLang="zh-CN" dirty="0">
                <a:solidFill>
                  <a:srgbClr val="FF0000"/>
                </a:solidFill>
                <a:latin typeface="华文新魏" charset="0"/>
                <a:ea typeface="华文新魏" charset="0"/>
                <a:cs typeface="华文新魏" charset="0"/>
              </a:rPr>
              <a:t>BSD</a:t>
            </a:r>
            <a:r>
              <a:rPr lang="zh-CN" altLang="en-US" dirty="0">
                <a:latin typeface="华文新魏" charset="0"/>
                <a:ea typeface="华文新魏" charset="0"/>
                <a:cs typeface="华文新魏" charset="0"/>
              </a:rPr>
              <a:t>在改进</a:t>
            </a:r>
            <a:r>
              <a:rPr lang="en-US" altLang="zh-CN" dirty="0">
                <a:latin typeface="华文新魏" charset="0"/>
                <a:ea typeface="华文新魏" charset="0"/>
                <a:cs typeface="华文新魏" charset="0"/>
              </a:rPr>
              <a:t>IPC</a:t>
            </a:r>
            <a:r>
              <a:rPr lang="zh-CN" altLang="en-US" dirty="0">
                <a:latin typeface="华文新魏" charset="0"/>
                <a:ea typeface="华文新魏" charset="0"/>
                <a:cs typeface="华文新魏" charset="0"/>
              </a:rPr>
              <a:t>的同时，把</a:t>
            </a:r>
            <a:r>
              <a:rPr lang="zh-CN" altLang="en-US" dirty="0">
                <a:solidFill>
                  <a:srgbClr val="FF0000"/>
                </a:solidFill>
                <a:latin typeface="华文新魏" charset="0"/>
                <a:ea typeface="华文新魏" charset="0"/>
                <a:cs typeface="华文新魏" charset="0"/>
              </a:rPr>
              <a:t>网络通信规程</a:t>
            </a:r>
            <a:r>
              <a:rPr lang="en-US" altLang="zh-CN" dirty="0">
                <a:solidFill>
                  <a:srgbClr val="FF0000"/>
                </a:solidFill>
                <a:latin typeface="华文新魏" charset="0"/>
                <a:ea typeface="华文新魏" charset="0"/>
                <a:cs typeface="华文新魏" charset="0"/>
              </a:rPr>
              <a:t>(TCP/IP)</a:t>
            </a:r>
            <a:r>
              <a:rPr lang="zh-CN" altLang="en-US" dirty="0">
                <a:latin typeface="华文新魏" charset="0"/>
                <a:ea typeface="华文新魏" charset="0"/>
                <a:cs typeface="华文新魏" charset="0"/>
              </a:rPr>
              <a:t>实现到</a:t>
            </a:r>
            <a:r>
              <a:rPr lang="en-US" altLang="zh-CN" dirty="0">
                <a:latin typeface="华文新魏" charset="0"/>
                <a:ea typeface="华文新魏" charset="0"/>
                <a:cs typeface="华文新魏" charset="0"/>
              </a:rPr>
              <a:t>UNIX</a:t>
            </a:r>
            <a:r>
              <a:rPr lang="zh-CN" altLang="en-US" dirty="0">
                <a:latin typeface="华文新魏" charset="0"/>
                <a:ea typeface="华文新魏" charset="0"/>
                <a:cs typeface="华文新魏" charset="0"/>
              </a:rPr>
              <a:t>内核中，出现了</a:t>
            </a:r>
            <a:r>
              <a:rPr lang="en-US" altLang="zh-CN" dirty="0">
                <a:latin typeface="华文新魏" charset="0"/>
                <a:ea typeface="华文新魏" charset="0"/>
                <a:cs typeface="华文新魏" charset="0"/>
              </a:rPr>
              <a:t>socket</a:t>
            </a:r>
            <a:r>
              <a:rPr lang="zh-CN" altLang="en-US" dirty="0">
                <a:latin typeface="华文新魏" charset="0"/>
                <a:ea typeface="华文新魏" charset="0"/>
                <a:cs typeface="华文新魏" charset="0"/>
              </a:rPr>
              <a:t>网络通信机制</a:t>
            </a:r>
          </a:p>
          <a:p>
            <a:endParaRPr kumimoji="1" lang="zh-CN" altLang="en-US" dirty="0"/>
          </a:p>
        </p:txBody>
      </p:sp>
      <p:grpSp>
        <p:nvGrpSpPr>
          <p:cNvPr id="7" name="Group 19"/>
          <p:cNvGrpSpPr>
            <a:grpSpLocks/>
          </p:cNvGrpSpPr>
          <p:nvPr/>
        </p:nvGrpSpPr>
        <p:grpSpPr bwMode="auto">
          <a:xfrm>
            <a:off x="1835696" y="3573016"/>
            <a:ext cx="5616575" cy="2303463"/>
            <a:chOff x="1292" y="2750"/>
            <a:chExt cx="3538" cy="1035"/>
          </a:xfrm>
        </p:grpSpPr>
        <p:sp>
          <p:nvSpPr>
            <p:cNvPr id="8" name="Text Box 5"/>
            <p:cNvSpPr txBox="1">
              <a:spLocks noChangeArrowheads="1"/>
            </p:cNvSpPr>
            <p:nvPr/>
          </p:nvSpPr>
          <p:spPr bwMode="auto">
            <a:xfrm>
              <a:off x="2050" y="2750"/>
              <a:ext cx="632" cy="239"/>
            </a:xfrm>
            <a:prstGeom prst="rect">
              <a:avLst/>
            </a:prstGeom>
            <a:solidFill>
              <a:srgbClr val="FFFFFF"/>
            </a:solidFill>
            <a:ln w="9525">
              <a:noFill/>
              <a:miter lim="800000"/>
              <a:headEnd/>
              <a:tailEnd/>
            </a:ln>
            <a:effectLst/>
          </p:spPr>
          <p:txBody>
            <a:bodyPr/>
            <a:lstStyle/>
            <a:p>
              <a:pPr algn="ctr">
                <a:defRPr/>
              </a:pPr>
              <a:r>
                <a:rPr lang="en-US" altLang="zh-CN" sz="2000" b="1" noProof="1">
                  <a:effectLst/>
                </a:rPr>
                <a:t>AT&amp;T</a:t>
              </a:r>
              <a:endParaRPr lang="en-US" altLang="zh-CN" sz="2000" b="1">
                <a:effectLst/>
              </a:endParaRPr>
            </a:p>
          </p:txBody>
        </p:sp>
        <p:sp>
          <p:nvSpPr>
            <p:cNvPr id="9" name="Text Box 6"/>
            <p:cNvSpPr txBox="1">
              <a:spLocks noChangeArrowheads="1"/>
            </p:cNvSpPr>
            <p:nvPr/>
          </p:nvSpPr>
          <p:spPr bwMode="auto">
            <a:xfrm>
              <a:off x="2050" y="3227"/>
              <a:ext cx="506" cy="239"/>
            </a:xfrm>
            <a:prstGeom prst="rect">
              <a:avLst/>
            </a:prstGeom>
            <a:solidFill>
              <a:srgbClr val="FFFFFF"/>
            </a:solidFill>
            <a:ln w="9525">
              <a:noFill/>
              <a:miter lim="800000"/>
              <a:headEnd/>
              <a:tailEnd/>
            </a:ln>
            <a:effectLst/>
          </p:spPr>
          <p:txBody>
            <a:bodyPr/>
            <a:lstStyle/>
            <a:p>
              <a:pPr algn="ctr">
                <a:defRPr/>
              </a:pPr>
              <a:r>
                <a:rPr lang="en-US" altLang="zh-CN" sz="2000" b="1" noProof="1">
                  <a:effectLst/>
                </a:rPr>
                <a:t>BSD</a:t>
              </a:r>
              <a:endParaRPr lang="en-US" altLang="zh-CN" sz="2000" b="1">
                <a:effectLst/>
              </a:endParaRPr>
            </a:p>
          </p:txBody>
        </p:sp>
        <p:sp>
          <p:nvSpPr>
            <p:cNvPr id="10" name="Text Box 7"/>
            <p:cNvSpPr txBox="1">
              <a:spLocks noChangeArrowheads="1"/>
            </p:cNvSpPr>
            <p:nvPr/>
          </p:nvSpPr>
          <p:spPr bwMode="auto">
            <a:xfrm>
              <a:off x="1292" y="2830"/>
              <a:ext cx="632" cy="716"/>
            </a:xfrm>
            <a:prstGeom prst="rect">
              <a:avLst/>
            </a:prstGeom>
            <a:solidFill>
              <a:srgbClr val="CCFFFF"/>
            </a:solidFill>
            <a:ln w="9525">
              <a:solidFill>
                <a:srgbClr val="000000"/>
              </a:solidFill>
              <a:miter lim="800000"/>
              <a:headEnd/>
              <a:tailEnd/>
            </a:ln>
            <a:effectLst>
              <a:outerShdw dist="53882" dir="2700000" algn="ctr" rotWithShape="0">
                <a:srgbClr val="808080">
                  <a:alpha val="50000"/>
                </a:srgbClr>
              </a:outerShdw>
            </a:effectLst>
          </p:spPr>
          <p:txBody>
            <a:bodyPr/>
            <a:lstStyle/>
            <a:p>
              <a:pPr algn="ctr">
                <a:defRPr/>
              </a:pPr>
              <a:endParaRPr lang="zh-CN" altLang="en-US" sz="2000" b="1" noProof="1">
                <a:solidFill>
                  <a:srgbClr val="0000FF"/>
                </a:solidFill>
                <a:effectLst/>
              </a:endParaRPr>
            </a:p>
            <a:p>
              <a:pPr algn="ctr">
                <a:defRPr/>
              </a:pPr>
              <a:r>
                <a:rPr lang="zh-CN" altLang="en-US" sz="2000" b="1" noProof="1">
                  <a:solidFill>
                    <a:srgbClr val="0000FF"/>
                  </a:solidFill>
                  <a:effectLst/>
                </a:rPr>
                <a:t>初始</a:t>
              </a:r>
              <a:r>
                <a:rPr lang="en-US" altLang="zh-CN" sz="2000" b="1" noProof="1">
                  <a:solidFill>
                    <a:srgbClr val="0000FF"/>
                  </a:solidFill>
                  <a:effectLst/>
                </a:rPr>
                <a:t>UNIX</a:t>
              </a:r>
            </a:p>
            <a:p>
              <a:pPr algn="ctr">
                <a:defRPr/>
              </a:pPr>
              <a:r>
                <a:rPr lang="en-US" altLang="zh-CN" sz="2000" b="1" noProof="1">
                  <a:solidFill>
                    <a:srgbClr val="0000FF"/>
                  </a:solidFill>
                  <a:effectLst/>
                </a:rPr>
                <a:t>IPC</a:t>
              </a:r>
              <a:endParaRPr lang="en-US" altLang="zh-CN" sz="2000" b="1" dirty="0">
                <a:solidFill>
                  <a:srgbClr val="0000FF"/>
                </a:solidFill>
                <a:effectLst/>
              </a:endParaRPr>
            </a:p>
          </p:txBody>
        </p:sp>
        <p:sp>
          <p:nvSpPr>
            <p:cNvPr id="11" name="Text Box 8"/>
            <p:cNvSpPr txBox="1">
              <a:spLocks noChangeArrowheads="1"/>
            </p:cNvSpPr>
            <p:nvPr/>
          </p:nvSpPr>
          <p:spPr bwMode="auto">
            <a:xfrm>
              <a:off x="2682" y="2830"/>
              <a:ext cx="1264" cy="238"/>
            </a:xfrm>
            <a:prstGeom prst="rect">
              <a:avLst/>
            </a:prstGeom>
            <a:solidFill>
              <a:srgbClr val="CCFFCC"/>
            </a:solidFill>
            <a:ln w="9525">
              <a:solidFill>
                <a:srgbClr val="000000"/>
              </a:solidFill>
              <a:miter lim="800000"/>
              <a:headEnd/>
              <a:tailEnd/>
            </a:ln>
            <a:effectLst>
              <a:outerShdw dist="53882" dir="2700000" algn="ctr" rotWithShape="0">
                <a:srgbClr val="808080">
                  <a:alpha val="50000"/>
                </a:srgbClr>
              </a:outerShdw>
            </a:effectLst>
          </p:spPr>
          <p:txBody>
            <a:bodyPr anchor="ctr" anchorCtr="1"/>
            <a:lstStyle/>
            <a:p>
              <a:pPr algn="ctr">
                <a:defRPr/>
              </a:pPr>
              <a:r>
                <a:rPr lang="en-US" altLang="zh-CN" sz="2000" b="1" noProof="1">
                  <a:solidFill>
                    <a:srgbClr val="0000FF"/>
                  </a:solidFill>
                  <a:effectLst/>
                </a:rPr>
                <a:t>System V IPC</a:t>
              </a:r>
              <a:endParaRPr lang="en-US" altLang="zh-CN" sz="2000" b="1" dirty="0">
                <a:solidFill>
                  <a:srgbClr val="0000FF"/>
                </a:solidFill>
                <a:effectLst/>
              </a:endParaRPr>
            </a:p>
          </p:txBody>
        </p:sp>
        <p:sp>
          <p:nvSpPr>
            <p:cNvPr id="12" name="Text Box 9"/>
            <p:cNvSpPr txBox="1">
              <a:spLocks noChangeArrowheads="1"/>
            </p:cNvSpPr>
            <p:nvPr/>
          </p:nvSpPr>
          <p:spPr bwMode="auto">
            <a:xfrm>
              <a:off x="2682" y="3227"/>
              <a:ext cx="1264" cy="239"/>
            </a:xfrm>
            <a:prstGeom prst="rect">
              <a:avLst/>
            </a:prstGeom>
            <a:solidFill>
              <a:srgbClr val="CCFFCC"/>
            </a:solidFill>
            <a:ln w="9525">
              <a:solidFill>
                <a:srgbClr val="000000"/>
              </a:solidFill>
              <a:miter lim="800000"/>
              <a:headEnd/>
              <a:tailEnd/>
            </a:ln>
            <a:effectLst>
              <a:outerShdw dist="53882" dir="2700000" algn="ctr" rotWithShape="0">
                <a:srgbClr val="808080">
                  <a:alpha val="50000"/>
                </a:srgbClr>
              </a:outerShdw>
            </a:effectLst>
          </p:spPr>
          <p:txBody>
            <a:bodyPr anchor="ctr" anchorCtr="1"/>
            <a:lstStyle/>
            <a:p>
              <a:pPr algn="ctr">
                <a:defRPr/>
              </a:pPr>
              <a:r>
                <a:rPr lang="zh-CN" altLang="en-US" sz="2000" b="1" noProof="1">
                  <a:solidFill>
                    <a:srgbClr val="0000FF"/>
                  </a:solidFill>
                  <a:effectLst/>
                </a:rPr>
                <a:t>基于</a:t>
              </a:r>
              <a:r>
                <a:rPr lang="en-US" altLang="zh-CN" sz="2000" b="1" noProof="1">
                  <a:solidFill>
                    <a:srgbClr val="0000FF"/>
                  </a:solidFill>
                  <a:effectLst/>
                </a:rPr>
                <a:t>socket IPC</a:t>
              </a:r>
              <a:endParaRPr lang="en-US" altLang="zh-CN" sz="2000" b="1" dirty="0">
                <a:solidFill>
                  <a:srgbClr val="0000FF"/>
                </a:solidFill>
                <a:effectLst/>
              </a:endParaRPr>
            </a:p>
          </p:txBody>
        </p:sp>
        <p:sp>
          <p:nvSpPr>
            <p:cNvPr id="13" name="Text Box 10"/>
            <p:cNvSpPr txBox="1">
              <a:spLocks noChangeArrowheads="1"/>
            </p:cNvSpPr>
            <p:nvPr/>
          </p:nvSpPr>
          <p:spPr bwMode="auto">
            <a:xfrm>
              <a:off x="2682" y="3546"/>
              <a:ext cx="1264" cy="239"/>
            </a:xfrm>
            <a:prstGeom prst="rect">
              <a:avLst/>
            </a:prstGeom>
            <a:solidFill>
              <a:srgbClr val="CCFFCC"/>
            </a:solidFill>
            <a:ln w="9525">
              <a:solidFill>
                <a:srgbClr val="000000"/>
              </a:solidFill>
              <a:prstDash val="dash"/>
              <a:miter lim="800000"/>
              <a:headEnd/>
              <a:tailEnd/>
            </a:ln>
            <a:effectLst>
              <a:outerShdw dist="53882" dir="2700000" algn="ctr" rotWithShape="0">
                <a:srgbClr val="808080">
                  <a:alpha val="50000"/>
                </a:srgbClr>
              </a:outerShdw>
            </a:effectLst>
          </p:spPr>
          <p:txBody>
            <a:bodyPr anchor="ctr" anchorCtr="1"/>
            <a:lstStyle/>
            <a:p>
              <a:pPr algn="ctr">
                <a:defRPr/>
              </a:pPr>
              <a:r>
                <a:rPr lang="en-US" altLang="zh-CN" sz="2000" b="1" noProof="1">
                  <a:solidFill>
                    <a:srgbClr val="0000FF"/>
                  </a:solidFill>
                  <a:effectLst/>
                </a:rPr>
                <a:t>POSIX IPC</a:t>
              </a:r>
              <a:endParaRPr lang="en-US" altLang="zh-CN" sz="2000" b="1" dirty="0">
                <a:solidFill>
                  <a:srgbClr val="0000FF"/>
                </a:solidFill>
                <a:effectLst/>
              </a:endParaRPr>
            </a:p>
          </p:txBody>
        </p:sp>
        <p:sp>
          <p:nvSpPr>
            <p:cNvPr id="14" name="Text Box 11"/>
            <p:cNvSpPr txBox="1">
              <a:spLocks noChangeArrowheads="1"/>
            </p:cNvSpPr>
            <p:nvPr/>
          </p:nvSpPr>
          <p:spPr bwMode="auto">
            <a:xfrm>
              <a:off x="4198" y="2909"/>
              <a:ext cx="632" cy="637"/>
            </a:xfrm>
            <a:prstGeom prst="rect">
              <a:avLst/>
            </a:prstGeom>
            <a:solidFill>
              <a:srgbClr val="FFFF99"/>
            </a:solidFill>
            <a:ln w="9525">
              <a:solidFill>
                <a:srgbClr val="000000"/>
              </a:solidFill>
              <a:miter lim="800000"/>
              <a:headEnd/>
              <a:tailEnd/>
            </a:ln>
            <a:effectLst>
              <a:outerShdw dist="53882" dir="2700000" algn="ctr" rotWithShape="0">
                <a:srgbClr val="808080">
                  <a:alpha val="50000"/>
                </a:srgbClr>
              </a:outerShdw>
            </a:effectLst>
          </p:spPr>
          <p:txBody>
            <a:bodyPr/>
            <a:lstStyle/>
            <a:p>
              <a:pPr algn="ctr">
                <a:defRPr/>
              </a:pPr>
              <a:endParaRPr lang="zh-CN" altLang="en-US" sz="2000" b="1" noProof="1">
                <a:solidFill>
                  <a:srgbClr val="0000FF"/>
                </a:solidFill>
                <a:effectLst/>
              </a:endParaRPr>
            </a:p>
            <a:p>
              <a:pPr algn="ctr">
                <a:defRPr/>
              </a:pPr>
              <a:r>
                <a:rPr lang="en-US" altLang="zh-CN" sz="2000" b="1" noProof="1">
                  <a:solidFill>
                    <a:srgbClr val="0000FF"/>
                  </a:solidFill>
                  <a:effectLst/>
                </a:rPr>
                <a:t>Linux</a:t>
              </a:r>
            </a:p>
            <a:p>
              <a:pPr algn="ctr">
                <a:defRPr/>
              </a:pPr>
              <a:r>
                <a:rPr lang="en-US" altLang="zh-CN" sz="2000" b="1" noProof="1">
                  <a:solidFill>
                    <a:srgbClr val="0000FF"/>
                  </a:solidFill>
                  <a:effectLst/>
                </a:rPr>
                <a:t>IPC</a:t>
              </a:r>
              <a:endParaRPr lang="en-US" altLang="zh-CN" sz="2000" b="1" dirty="0">
                <a:solidFill>
                  <a:srgbClr val="0000FF"/>
                </a:solidFill>
                <a:effectLst/>
              </a:endParaRPr>
            </a:p>
          </p:txBody>
        </p:sp>
        <p:sp>
          <p:nvSpPr>
            <p:cNvPr id="15" name="Line 12"/>
            <p:cNvSpPr>
              <a:spLocks noChangeShapeType="1"/>
            </p:cNvSpPr>
            <p:nvPr/>
          </p:nvSpPr>
          <p:spPr bwMode="auto">
            <a:xfrm>
              <a:off x="1924" y="2909"/>
              <a:ext cx="758" cy="0"/>
            </a:xfrm>
            <a:prstGeom prst="line">
              <a:avLst/>
            </a:prstGeom>
            <a:noFill/>
            <a:ln w="9525">
              <a:solidFill>
                <a:srgbClr val="000000"/>
              </a:solidFill>
              <a:round/>
              <a:headEnd/>
              <a:tailEnd type="triangle" w="med" len="med"/>
            </a:ln>
          </p:spPr>
          <p:txBody>
            <a:bodyPr/>
            <a:lstStyle/>
            <a:p>
              <a:pPr>
                <a:defRPr/>
              </a:pPr>
              <a:endParaRPr lang="zh-CN" altLang="en-US">
                <a:effectLst/>
              </a:endParaRPr>
            </a:p>
          </p:txBody>
        </p:sp>
        <p:sp>
          <p:nvSpPr>
            <p:cNvPr id="16" name="Line 13"/>
            <p:cNvSpPr>
              <a:spLocks noChangeShapeType="1"/>
            </p:cNvSpPr>
            <p:nvPr/>
          </p:nvSpPr>
          <p:spPr bwMode="auto">
            <a:xfrm>
              <a:off x="1924" y="3387"/>
              <a:ext cx="758" cy="0"/>
            </a:xfrm>
            <a:prstGeom prst="line">
              <a:avLst/>
            </a:prstGeom>
            <a:noFill/>
            <a:ln w="9525">
              <a:solidFill>
                <a:srgbClr val="000000"/>
              </a:solidFill>
              <a:round/>
              <a:headEnd/>
              <a:tailEnd type="triangle" w="med" len="med"/>
            </a:ln>
          </p:spPr>
          <p:txBody>
            <a:bodyPr/>
            <a:lstStyle/>
            <a:p>
              <a:pPr>
                <a:defRPr/>
              </a:pPr>
              <a:endParaRPr lang="zh-CN" altLang="en-US">
                <a:effectLst/>
              </a:endParaRPr>
            </a:p>
          </p:txBody>
        </p:sp>
        <p:sp>
          <p:nvSpPr>
            <p:cNvPr id="17" name="Line 14"/>
            <p:cNvSpPr>
              <a:spLocks noChangeShapeType="1"/>
            </p:cNvSpPr>
            <p:nvPr/>
          </p:nvSpPr>
          <p:spPr bwMode="auto">
            <a:xfrm>
              <a:off x="1924" y="3148"/>
              <a:ext cx="2274" cy="0"/>
            </a:xfrm>
            <a:prstGeom prst="line">
              <a:avLst/>
            </a:prstGeom>
            <a:noFill/>
            <a:ln w="9525">
              <a:solidFill>
                <a:srgbClr val="000000"/>
              </a:solidFill>
              <a:round/>
              <a:headEnd/>
              <a:tailEnd type="triangle" w="med" len="med"/>
            </a:ln>
          </p:spPr>
          <p:txBody>
            <a:bodyPr/>
            <a:lstStyle/>
            <a:p>
              <a:pPr>
                <a:defRPr/>
              </a:pPr>
              <a:endParaRPr lang="zh-CN" altLang="en-US">
                <a:effectLst/>
              </a:endParaRPr>
            </a:p>
          </p:txBody>
        </p:sp>
        <p:sp>
          <p:nvSpPr>
            <p:cNvPr id="18" name="Line 15"/>
            <p:cNvSpPr>
              <a:spLocks noChangeShapeType="1"/>
            </p:cNvSpPr>
            <p:nvPr/>
          </p:nvSpPr>
          <p:spPr bwMode="auto">
            <a:xfrm>
              <a:off x="3946" y="2909"/>
              <a:ext cx="252" cy="159"/>
            </a:xfrm>
            <a:prstGeom prst="line">
              <a:avLst/>
            </a:prstGeom>
            <a:noFill/>
            <a:ln w="9525">
              <a:solidFill>
                <a:srgbClr val="000000"/>
              </a:solidFill>
              <a:round/>
              <a:headEnd/>
              <a:tailEnd type="triangle" w="med" len="med"/>
            </a:ln>
          </p:spPr>
          <p:txBody>
            <a:bodyPr/>
            <a:lstStyle/>
            <a:p>
              <a:pPr>
                <a:defRPr/>
              </a:pPr>
              <a:endParaRPr lang="zh-CN" altLang="en-US">
                <a:effectLst/>
              </a:endParaRPr>
            </a:p>
          </p:txBody>
        </p:sp>
        <p:sp>
          <p:nvSpPr>
            <p:cNvPr id="19" name="Line 16"/>
            <p:cNvSpPr>
              <a:spLocks noChangeShapeType="1"/>
            </p:cNvSpPr>
            <p:nvPr/>
          </p:nvSpPr>
          <p:spPr bwMode="auto">
            <a:xfrm flipV="1">
              <a:off x="3946" y="3227"/>
              <a:ext cx="252" cy="160"/>
            </a:xfrm>
            <a:prstGeom prst="line">
              <a:avLst/>
            </a:prstGeom>
            <a:noFill/>
            <a:ln w="9525">
              <a:solidFill>
                <a:srgbClr val="000000"/>
              </a:solidFill>
              <a:round/>
              <a:headEnd/>
              <a:tailEnd type="triangle" w="med" len="med"/>
            </a:ln>
          </p:spPr>
          <p:txBody>
            <a:bodyPr/>
            <a:lstStyle/>
            <a:p>
              <a:pPr>
                <a:defRPr/>
              </a:pPr>
              <a:endParaRPr lang="zh-CN" altLang="en-US">
                <a:effectLst/>
              </a:endParaRPr>
            </a:p>
          </p:txBody>
        </p:sp>
        <p:sp>
          <p:nvSpPr>
            <p:cNvPr id="20" name="Line 17"/>
            <p:cNvSpPr>
              <a:spLocks noChangeShapeType="1"/>
            </p:cNvSpPr>
            <p:nvPr/>
          </p:nvSpPr>
          <p:spPr bwMode="auto">
            <a:xfrm flipV="1">
              <a:off x="3946" y="3387"/>
              <a:ext cx="252" cy="238"/>
            </a:xfrm>
            <a:prstGeom prst="line">
              <a:avLst/>
            </a:prstGeom>
            <a:noFill/>
            <a:ln w="9525">
              <a:solidFill>
                <a:srgbClr val="000000"/>
              </a:solidFill>
              <a:round/>
              <a:headEnd/>
              <a:tailEnd type="triangle" w="med" len="med"/>
            </a:ln>
          </p:spPr>
          <p:txBody>
            <a:bodyPr/>
            <a:lstStyle/>
            <a:p>
              <a:pPr>
                <a:defRPr/>
              </a:pPr>
              <a:endParaRPr lang="zh-CN" altLang="en-US">
                <a:effectLst/>
              </a:endParaRPr>
            </a:p>
          </p:txBody>
        </p:sp>
      </p:grpSp>
    </p:spTree>
    <p:extLst>
      <p:ext uri="{BB962C8B-B14F-4D97-AF65-F5344CB8AC3E}">
        <p14:creationId xmlns:p14="http://schemas.microsoft.com/office/powerpoint/2010/main" val="3115446439"/>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340768"/>
            <a:ext cx="9144000" cy="4968552"/>
          </a:xfrm>
        </p:spPr>
        <p:txBody>
          <a:bodyPr/>
          <a:lstStyle/>
          <a:p>
            <a:r>
              <a:rPr lang="zh-CN" altLang="en-US" dirty="0">
                <a:latin typeface="华文新魏" charset="0"/>
                <a:ea typeface="华文新魏" charset="0"/>
                <a:cs typeface="华文新魏" charset="0"/>
              </a:rPr>
              <a:t>协作关系</a:t>
            </a:r>
            <a:endParaRPr kumimoji="1" lang="en-US" altLang="zh-CN" dirty="0"/>
          </a:p>
          <a:p>
            <a:pPr lvl="1"/>
            <a:r>
              <a:rPr lang="zh-CN" altLang="en-US" dirty="0">
                <a:latin typeface="华文新魏" charset="0"/>
                <a:ea typeface="华文新魏" charset="0"/>
                <a:cs typeface="华文新魏" charset="0"/>
              </a:rPr>
              <a:t>是一种</a:t>
            </a:r>
            <a:r>
              <a:rPr lang="zh-CN" altLang="en-US" dirty="0">
                <a:solidFill>
                  <a:srgbClr val="0000FF"/>
                </a:solidFill>
                <a:latin typeface="华文新魏" charset="0"/>
                <a:ea typeface="华文新魏" charset="0"/>
                <a:cs typeface="华文新魏" charset="0"/>
              </a:rPr>
              <a:t>直接制约关系</a:t>
            </a:r>
            <a:endParaRPr lang="en-US" altLang="zh-CN" dirty="0">
              <a:solidFill>
                <a:srgbClr val="0000FF"/>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进程为完成同一任务需要分工协作，</a:t>
            </a:r>
            <a:r>
              <a:rPr lang="zh-CN" altLang="zh-CN" dirty="0"/>
              <a:t>由于每个进程都独立地以不可预知的速度推进，在执行的先后次序上就要有约束，需要相互协作的进程</a:t>
            </a:r>
            <a:r>
              <a:rPr lang="zh-CN" altLang="zh-CN" dirty="0">
                <a:solidFill>
                  <a:srgbClr val="FF0000"/>
                </a:solidFill>
              </a:rPr>
              <a:t>在某些关键点上协调各自的工作</a:t>
            </a:r>
            <a:endParaRPr lang="zh-CN" altLang="en-US" dirty="0">
              <a:solidFill>
                <a:srgbClr val="FF0000"/>
              </a:solidFill>
              <a:latin typeface="华文新魏" charset="0"/>
              <a:ea typeface="华文新魏" charset="0"/>
              <a:cs typeface="华文新魏" charset="0"/>
            </a:endParaRPr>
          </a:p>
          <a:p>
            <a:pPr lvl="1"/>
            <a:r>
              <a:rPr lang="zh-CN" altLang="en-US" dirty="0">
                <a:solidFill>
                  <a:srgbClr val="0000FF"/>
                </a:solidFill>
                <a:latin typeface="华文新魏" charset="0"/>
                <a:ea typeface="华文新魏" charset="0"/>
                <a:cs typeface="华文新魏" charset="0"/>
              </a:rPr>
              <a:t>进程同步（</a:t>
            </a:r>
            <a:r>
              <a:rPr lang="en-US" altLang="zh-CN" dirty="0">
                <a:solidFill>
                  <a:srgbClr val="0000FF"/>
                </a:solidFill>
                <a:latin typeface="华文新魏" charset="0"/>
                <a:ea typeface="华文新魏" charset="0"/>
                <a:cs typeface="华文新魏" charset="0"/>
              </a:rPr>
              <a:t>synchronization</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指两个以上进程基于某个条件来协调它们的活动</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一个进程的执行依赖于协作进程的</a:t>
            </a:r>
            <a:r>
              <a:rPr lang="zh-CN" altLang="en-US" dirty="0">
                <a:solidFill>
                  <a:srgbClr val="FF0000"/>
                </a:solidFill>
                <a:latin typeface="华文新魏" charset="0"/>
                <a:ea typeface="华文新魏" charset="0"/>
                <a:cs typeface="华文新魏" charset="0"/>
              </a:rPr>
              <a:t>消息</a:t>
            </a:r>
            <a:r>
              <a:rPr lang="zh-CN" altLang="en-US" dirty="0">
                <a:latin typeface="华文新魏" charset="0"/>
                <a:ea typeface="华文新魏" charset="0"/>
                <a:cs typeface="华文新魏" charset="0"/>
              </a:rPr>
              <a:t>或</a:t>
            </a:r>
            <a:r>
              <a:rPr lang="zh-CN" altLang="en-US" dirty="0">
                <a:solidFill>
                  <a:srgbClr val="FF0000"/>
                </a:solidFill>
                <a:latin typeface="华文新魏" charset="0"/>
                <a:ea typeface="华文新魏" charset="0"/>
                <a:cs typeface="华文新魏" charset="0"/>
              </a:rPr>
              <a:t>信号</a:t>
            </a:r>
            <a:endParaRPr lang="en-US" altLang="zh-CN" dirty="0">
              <a:solidFill>
                <a:srgbClr val="FF0000"/>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当一个进程没有得到来自于协作进程的消息或信号时需</a:t>
            </a:r>
            <a:r>
              <a:rPr lang="zh-CN" altLang="en-US" dirty="0">
                <a:solidFill>
                  <a:srgbClr val="FF0000"/>
                </a:solidFill>
                <a:latin typeface="华文新魏" charset="0"/>
                <a:ea typeface="华文新魏" charset="0"/>
                <a:cs typeface="华文新魏" charset="0"/>
              </a:rPr>
              <a:t>等待</a:t>
            </a:r>
            <a:r>
              <a:rPr lang="zh-CN" altLang="en-US" dirty="0">
                <a:latin typeface="华文新魏" charset="0"/>
                <a:ea typeface="华文新魏" charset="0"/>
                <a:cs typeface="华文新魏" charset="0"/>
              </a:rPr>
              <a:t>，直到消息或信号到达才被</a:t>
            </a:r>
            <a:r>
              <a:rPr lang="zh-CN" altLang="en-US" dirty="0">
                <a:solidFill>
                  <a:srgbClr val="FF0000"/>
                </a:solidFill>
                <a:latin typeface="华文新魏" charset="0"/>
                <a:ea typeface="华文新魏" charset="0"/>
                <a:cs typeface="华文新魏" charset="0"/>
              </a:rPr>
              <a:t>唤醒</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进程互斥关系是一种</a:t>
            </a:r>
            <a:r>
              <a:rPr lang="zh-CN" altLang="en-US" dirty="0">
                <a:solidFill>
                  <a:srgbClr val="FF0000"/>
                </a:solidFill>
                <a:latin typeface="华文新魏" charset="0"/>
                <a:ea typeface="华文新魏" charset="0"/>
                <a:cs typeface="华文新魏" charset="0"/>
              </a:rPr>
              <a:t>特殊的进程同步关系</a:t>
            </a:r>
            <a:r>
              <a:rPr lang="zh-CN" altLang="en-US" dirty="0">
                <a:latin typeface="华文新魏" charset="0"/>
                <a:ea typeface="华文新魏" charset="0"/>
                <a:cs typeface="华文新魏" charset="0"/>
              </a:rPr>
              <a:t>，即逐次使用互斥共享资源，是对进程使用资源</a:t>
            </a:r>
            <a:r>
              <a:rPr lang="zh-CN" altLang="en-US" dirty="0">
                <a:solidFill>
                  <a:srgbClr val="FF0000"/>
                </a:solidFill>
                <a:latin typeface="华文新魏" charset="0"/>
                <a:ea typeface="华文新魏" charset="0"/>
                <a:cs typeface="华文新魏" charset="0"/>
              </a:rPr>
              <a:t>次序</a:t>
            </a:r>
            <a:r>
              <a:rPr lang="zh-CN" altLang="en-US" dirty="0">
                <a:latin typeface="华文新魏" charset="0"/>
                <a:ea typeface="华文新魏" charset="0"/>
                <a:cs typeface="华文新魏" charset="0"/>
              </a:rPr>
              <a:t>上的一种协调</a:t>
            </a:r>
          </a:p>
          <a:p>
            <a:pPr lvl="1"/>
            <a:endParaRPr lang="zh-CN" altLang="en-US" dirty="0">
              <a:latin typeface="华文新魏" charset="0"/>
              <a:ea typeface="华文新魏" charset="0"/>
              <a:cs typeface="华文新魏" charset="0"/>
            </a:endParaRPr>
          </a:p>
          <a:p>
            <a:pPr lvl="1"/>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进程的交互：竞争与协作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a:t>
            </a:fld>
            <a:endParaRPr lang="en-US" altLang="zh-CN" dirty="0"/>
          </a:p>
        </p:txBody>
      </p:sp>
    </p:spTree>
    <p:extLst>
      <p:ext uri="{BB962C8B-B14F-4D97-AF65-F5344CB8AC3E}">
        <p14:creationId xmlns:p14="http://schemas.microsoft.com/office/powerpoint/2010/main" val="605931584"/>
      </p:ext>
    </p:extLst>
  </p:cSld>
  <p:clrMapOvr>
    <a:masterClrMapping/>
  </p:clrMapOvr>
  <p:transition spd="slow">
    <p:wipe dir="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进程间通信的方式 </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Unix</a:t>
            </a:r>
            <a:r>
              <a:rPr lang="zh-CN" altLang="en-US" dirty="0">
                <a:latin typeface="华文新魏" charset="0"/>
                <a:ea typeface="华文新魏" charset="0"/>
                <a:cs typeface="华文新魏" charset="0"/>
              </a:rPr>
              <a:t>基本通信机制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信号</a:t>
            </a:r>
            <a:r>
              <a:rPr lang="en-US" altLang="zh-CN" dirty="0">
                <a:latin typeface="华文新魏" charset="0"/>
                <a:ea typeface="华文新魏" charset="0"/>
                <a:cs typeface="华文新魏" charset="0"/>
              </a:rPr>
              <a:t>(signal)</a:t>
            </a:r>
            <a:r>
              <a:rPr lang="zh-CN" altLang="en-US" dirty="0">
                <a:latin typeface="华文新魏" charset="0"/>
                <a:ea typeface="华文新魏" charset="0"/>
                <a:cs typeface="华文新魏" charset="0"/>
              </a:rPr>
              <a:t>通信机制</a:t>
            </a:r>
          </a:p>
          <a:p>
            <a:pPr lvl="1" eaLnBrk="1" hangingPunct="1"/>
            <a:r>
              <a:rPr lang="zh-CN" altLang="en-US" dirty="0">
                <a:latin typeface="华文新魏" charset="0"/>
                <a:ea typeface="华文新魏" charset="0"/>
                <a:cs typeface="华文新魏" charset="0"/>
              </a:rPr>
              <a:t>管道</a:t>
            </a:r>
            <a:r>
              <a:rPr lang="en-US" altLang="zh-CN" dirty="0">
                <a:latin typeface="华文新魏" charset="0"/>
                <a:ea typeface="华文新魏" charset="0"/>
                <a:cs typeface="华文新魏" charset="0"/>
              </a:rPr>
              <a:t>(pipeline)</a:t>
            </a:r>
            <a:r>
              <a:rPr lang="zh-CN" altLang="en-US" dirty="0">
                <a:latin typeface="华文新魏" charset="0"/>
                <a:ea typeface="华文新魏" charset="0"/>
                <a:cs typeface="华文新魏" charset="0"/>
              </a:rPr>
              <a:t>通信机制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System</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IPC</a:t>
            </a:r>
            <a:r>
              <a:rPr lang="zh-CN" altLang="en-US" dirty="0">
                <a:latin typeface="华文新魏" charset="0"/>
                <a:ea typeface="华文新魏" charset="0"/>
                <a:cs typeface="华文新魏" charset="0"/>
              </a:rPr>
              <a:t>通信机制</a:t>
            </a:r>
          </a:p>
          <a:p>
            <a:pPr lvl="1" eaLnBrk="1" hangingPunct="1"/>
            <a:r>
              <a:rPr lang="zh-CN" altLang="en-US" dirty="0">
                <a:latin typeface="华文新魏" charset="0"/>
                <a:ea typeface="华文新魏" charset="0"/>
                <a:cs typeface="华文新魏" charset="0"/>
              </a:rPr>
              <a:t>消息传递</a:t>
            </a:r>
            <a:r>
              <a:rPr lang="en-US" altLang="zh-CN" dirty="0">
                <a:latin typeface="华文新魏" charset="0"/>
                <a:ea typeface="华文新魏" charset="0"/>
                <a:cs typeface="华文新魏" charset="0"/>
              </a:rPr>
              <a:t>(message passing)</a:t>
            </a:r>
            <a:r>
              <a:rPr lang="zh-CN" altLang="en-US" dirty="0">
                <a:latin typeface="华文新魏" charset="0"/>
                <a:ea typeface="华文新魏" charset="0"/>
                <a:cs typeface="华文新魏" charset="0"/>
              </a:rPr>
              <a:t>通信机制 </a:t>
            </a:r>
          </a:p>
          <a:p>
            <a:pPr lvl="1" eaLnBrk="1" hangingPunct="1"/>
            <a:r>
              <a:rPr lang="zh-CN" altLang="en-US" dirty="0">
                <a:latin typeface="华文新魏" charset="0"/>
                <a:ea typeface="华文新魏" charset="0"/>
                <a:cs typeface="华文新魏" charset="0"/>
              </a:rPr>
              <a:t>信号量</a:t>
            </a:r>
            <a:r>
              <a:rPr lang="en-US" altLang="zh-CN" dirty="0">
                <a:latin typeface="华文新魏" charset="0"/>
                <a:ea typeface="华文新魏" charset="0"/>
                <a:cs typeface="华文新魏" charset="0"/>
              </a:rPr>
              <a:t>(semaphore)</a:t>
            </a:r>
            <a:r>
              <a:rPr lang="zh-CN" altLang="en-US" dirty="0">
                <a:latin typeface="华文新魏" charset="0"/>
                <a:ea typeface="华文新魏" charset="0"/>
                <a:cs typeface="华文新魏" charset="0"/>
              </a:rPr>
              <a:t>通信机制</a:t>
            </a:r>
          </a:p>
          <a:p>
            <a:pPr lvl="1" eaLnBrk="1" hangingPunct="1"/>
            <a:r>
              <a:rPr lang="zh-CN" altLang="en-US" dirty="0">
                <a:latin typeface="华文新魏" charset="0"/>
                <a:ea typeface="华文新魏" charset="0"/>
                <a:cs typeface="华文新魏" charset="0"/>
              </a:rPr>
              <a:t>共享内存</a:t>
            </a:r>
            <a:r>
              <a:rPr lang="en-US" altLang="zh-CN" dirty="0">
                <a:latin typeface="华文新魏" charset="0"/>
                <a:ea typeface="华文新魏" charset="0"/>
                <a:cs typeface="华文新魏" charset="0"/>
              </a:rPr>
              <a:t>(shared memory)</a:t>
            </a:r>
            <a:r>
              <a:rPr lang="zh-CN" altLang="en-US" dirty="0">
                <a:latin typeface="华文新魏" charset="0"/>
                <a:ea typeface="华文新魏" charset="0"/>
                <a:cs typeface="华文新魏" charset="0"/>
              </a:rPr>
              <a:t>通信机制</a:t>
            </a:r>
          </a:p>
          <a:p>
            <a:endParaRPr kumimoji="1" lang="zh-CN" altLang="en-US" dirty="0"/>
          </a:p>
        </p:txBody>
      </p:sp>
    </p:spTree>
    <p:extLst>
      <p:ext uri="{BB962C8B-B14F-4D97-AF65-F5344CB8AC3E}">
        <p14:creationId xmlns:p14="http://schemas.microsoft.com/office/powerpoint/2010/main" val="1453815073"/>
      </p:ext>
    </p:extLst>
  </p:cSld>
  <p:clrMapOvr>
    <a:masterClrMapping/>
  </p:clrMapOvr>
  <p:transition spd="slow">
    <p:wipe dir="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181</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信号通信机制</a:t>
            </a:r>
            <a:endParaRPr kumimoji="1" lang="zh-CN" altLang="en-US" dirty="0"/>
          </a:p>
        </p:txBody>
      </p:sp>
      <p:sp>
        <p:nvSpPr>
          <p:cNvPr id="3" name="内容占位符 2"/>
          <p:cNvSpPr>
            <a:spLocks noGrp="1"/>
          </p:cNvSpPr>
          <p:nvPr>
            <p:ph idx="1"/>
          </p:nvPr>
        </p:nvSpPr>
        <p:spPr/>
        <p:txBody>
          <a:bodyPr/>
          <a:lstStyle/>
          <a:p>
            <a:r>
              <a:rPr kumimoji="1" lang="zh-CN" altLang="zh-CN" dirty="0"/>
              <a:t>软中断 </a:t>
            </a:r>
            <a:endParaRPr kumimoji="1" lang="en-US" altLang="zh-CN" dirty="0"/>
          </a:p>
          <a:p>
            <a:pPr lvl="1"/>
            <a:r>
              <a:rPr kumimoji="1" lang="zh-CN" altLang="zh-CN" dirty="0"/>
              <a:t>中断与异常要通过硬件设施来产生中断请求，</a:t>
            </a:r>
            <a:r>
              <a:rPr kumimoji="1" lang="zh-CN" altLang="en-US" dirty="0"/>
              <a:t>称为</a:t>
            </a:r>
            <a:r>
              <a:rPr kumimoji="1" lang="zh-CN" altLang="zh-CN" dirty="0">
                <a:solidFill>
                  <a:srgbClr val="FF0000"/>
                </a:solidFill>
              </a:rPr>
              <a:t>硬中断</a:t>
            </a:r>
            <a:endParaRPr kumimoji="1" lang="en-US" altLang="zh-CN" dirty="0">
              <a:solidFill>
                <a:srgbClr val="FF0000"/>
              </a:solidFill>
            </a:endParaRPr>
          </a:p>
          <a:p>
            <a:pPr lvl="1"/>
            <a:r>
              <a:rPr kumimoji="1" lang="zh-CN" altLang="zh-CN" dirty="0"/>
              <a:t>不必由硬件产生中断源而引发的中断称为</a:t>
            </a:r>
            <a:r>
              <a:rPr kumimoji="1" lang="zh-CN" altLang="zh-CN" dirty="0">
                <a:solidFill>
                  <a:srgbClr val="FF0000"/>
                </a:solidFill>
              </a:rPr>
              <a:t>软中断</a:t>
            </a:r>
            <a:r>
              <a:rPr kumimoji="1" lang="zh-CN" altLang="zh-CN" dirty="0"/>
              <a:t> </a:t>
            </a:r>
            <a:endParaRPr kumimoji="1" lang="en-US" altLang="zh-CN" dirty="0"/>
          </a:p>
          <a:p>
            <a:pPr lvl="2"/>
            <a:r>
              <a:rPr kumimoji="1" lang="zh-CN" altLang="zh-CN" dirty="0">
                <a:latin typeface="华文新魏"/>
                <a:ea typeface="华文新魏"/>
                <a:cs typeface="华文新魏"/>
              </a:rPr>
              <a:t>软中断是利用硬中断的概念，采用软件方法对中断机制进行模拟，实现宏观上的异步执行</a:t>
            </a:r>
            <a:endParaRPr kumimoji="1" lang="en-US" altLang="zh-CN" dirty="0">
              <a:latin typeface="华文新魏"/>
              <a:ea typeface="华文新魏"/>
              <a:cs typeface="华文新魏"/>
            </a:endParaRPr>
          </a:p>
          <a:p>
            <a:pPr lvl="1"/>
            <a:r>
              <a:rPr kumimoji="1" lang="en-US" altLang="zh-CN" dirty="0"/>
              <a:t>“</a:t>
            </a:r>
            <a:r>
              <a:rPr kumimoji="1" lang="zh-CN" altLang="zh-CN" dirty="0">
                <a:solidFill>
                  <a:srgbClr val="FF0000"/>
                </a:solidFill>
              </a:rPr>
              <a:t>信号</a:t>
            </a:r>
            <a:r>
              <a:rPr kumimoji="1" lang="en-US" altLang="zh-CN" dirty="0"/>
              <a:t>”</a:t>
            </a:r>
            <a:r>
              <a:rPr kumimoji="1" lang="zh-CN" altLang="zh-CN" dirty="0"/>
              <a:t>是一种软中断机制</a:t>
            </a:r>
          </a:p>
          <a:p>
            <a:endParaRPr kumimoji="1" lang="en-US" altLang="zh-CN" dirty="0"/>
          </a:p>
          <a:p>
            <a:endParaRPr kumimoji="1" lang="zh-CN" altLang="en-US" dirty="0"/>
          </a:p>
        </p:txBody>
      </p:sp>
    </p:spTree>
    <p:extLst>
      <p:ext uri="{BB962C8B-B14F-4D97-AF65-F5344CB8AC3E}">
        <p14:creationId xmlns:p14="http://schemas.microsoft.com/office/powerpoint/2010/main" val="3744454939"/>
      </p:ext>
    </p:extLst>
  </p:cSld>
  <p:clrMapOvr>
    <a:masterClrMapping/>
  </p:clrMapOvr>
  <p:transition spd="slow">
    <p:wipe dir="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182</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硬中断</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 </a:t>
            </a:r>
            <a:r>
              <a:rPr lang="zh-CN" altLang="zh-CN" dirty="0">
                <a:latin typeface="华文新魏" charset="0"/>
                <a:ea typeface="华文新魏" charset="0"/>
                <a:cs typeface="华文新魏" charset="0"/>
              </a:rPr>
              <a:t>软中断</a:t>
            </a:r>
            <a:endParaRPr kumimoji="1" lang="zh-CN" altLang="en-US" dirty="0"/>
          </a:p>
        </p:txBody>
      </p:sp>
      <p:sp>
        <p:nvSpPr>
          <p:cNvPr id="3" name="内容占位符 2"/>
          <p:cNvSpPr>
            <a:spLocks noGrp="1"/>
          </p:cNvSpPr>
          <p:nvPr>
            <p:ph idx="1"/>
          </p:nvPr>
        </p:nvSpPr>
        <p:spPr/>
        <p:txBody>
          <a:bodyPr/>
          <a:lstStyle/>
          <a:p>
            <a:pPr algn="just"/>
            <a:r>
              <a:rPr lang="zh-CN" altLang="zh-CN" dirty="0">
                <a:solidFill>
                  <a:srgbClr val="0000FF"/>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（硬中断） 用于</a:t>
            </a:r>
            <a:r>
              <a:rPr lang="zh-CN" altLang="zh-CN" dirty="0">
                <a:solidFill>
                  <a:srgbClr val="FF0000"/>
                </a:solidFill>
                <a:latin typeface="华文新魏" charset="0"/>
                <a:ea typeface="华文新魏" charset="0"/>
                <a:cs typeface="华文新魏" charset="0"/>
              </a:rPr>
              <a:t>外部设备</a:t>
            </a:r>
            <a:r>
              <a:rPr lang="zh-CN" altLang="zh-CN" dirty="0">
                <a:latin typeface="华文新魏" charset="0"/>
                <a:ea typeface="华文新魏" charset="0"/>
                <a:cs typeface="华文新魏" charset="0"/>
              </a:rPr>
              <a:t>对</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的中断，中断正在运行的任何程序，转向中断处理程序执行</a:t>
            </a:r>
            <a:endParaRPr lang="en-US" altLang="zh-CN" dirty="0">
              <a:latin typeface="华文新魏" charset="0"/>
              <a:ea typeface="华文新魏" charset="0"/>
              <a:cs typeface="华文新魏" charset="0"/>
            </a:endParaRPr>
          </a:p>
          <a:p>
            <a:pPr algn="just"/>
            <a:r>
              <a:rPr lang="zh-CN" altLang="zh-CN" dirty="0">
                <a:solidFill>
                  <a:srgbClr val="0000FF"/>
                </a:solidFill>
                <a:latin typeface="华文新魏" charset="0"/>
                <a:ea typeface="华文新魏" charset="0"/>
                <a:cs typeface="华文新魏" charset="0"/>
              </a:rPr>
              <a:t>异常</a:t>
            </a:r>
            <a:r>
              <a:rPr lang="zh-CN" altLang="zh-CN" dirty="0">
                <a:latin typeface="华文新魏" charset="0"/>
                <a:ea typeface="华文新魏" charset="0"/>
                <a:cs typeface="华文新魏" charset="0"/>
              </a:rPr>
              <a:t>（硬中断） 因</a:t>
            </a:r>
            <a:r>
              <a:rPr lang="zh-CN" altLang="zh-CN" dirty="0">
                <a:solidFill>
                  <a:srgbClr val="FF0000"/>
                </a:solidFill>
                <a:latin typeface="华文新魏" charset="0"/>
                <a:ea typeface="华文新魏" charset="0"/>
                <a:cs typeface="华文新魏" charset="0"/>
              </a:rPr>
              <a:t>指令执行不正常</a:t>
            </a:r>
            <a:r>
              <a:rPr lang="zh-CN" altLang="zh-CN" dirty="0">
                <a:latin typeface="华文新魏" charset="0"/>
                <a:ea typeface="华文新魏" charset="0"/>
                <a:cs typeface="华文新魏" charset="0"/>
              </a:rPr>
              <a:t>而中断</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，中断正在执行这条指令的程序，转向异常处理程序执行</a:t>
            </a:r>
            <a:endParaRPr lang="en-US" altLang="zh-CN" dirty="0">
              <a:latin typeface="华文新魏" charset="0"/>
              <a:ea typeface="华文新魏" charset="0"/>
              <a:cs typeface="华文新魏" charset="0"/>
            </a:endParaRPr>
          </a:p>
          <a:p>
            <a:pPr algn="just"/>
            <a:r>
              <a:rPr lang="zh-CN" altLang="zh-CN" dirty="0">
                <a:solidFill>
                  <a:srgbClr val="0000FF"/>
                </a:solidFill>
                <a:latin typeface="华文新魏" charset="0"/>
                <a:ea typeface="华文新魏" charset="0"/>
                <a:cs typeface="华文新魏" charset="0"/>
              </a:rPr>
              <a:t>信号</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软中断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用于</a:t>
            </a:r>
            <a:r>
              <a:rPr lang="zh-CN" altLang="zh-CN" dirty="0">
                <a:solidFill>
                  <a:srgbClr val="FF0000"/>
                </a:solidFill>
                <a:latin typeface="华文新魏" charset="0"/>
                <a:ea typeface="华文新魏" charset="0"/>
                <a:cs typeface="华文新魏" charset="0"/>
              </a:rPr>
              <a:t>内核或进程对某个进程发出中断</a:t>
            </a:r>
            <a:r>
              <a:rPr lang="zh-CN" altLang="zh-CN" dirty="0">
                <a:latin typeface="华文新魏" charset="0"/>
                <a:ea typeface="华文新魏" charset="0"/>
                <a:cs typeface="华文新魏" charset="0"/>
              </a:rPr>
              <a:t>，向进程通知某个特定事件发生或迫使进程执行信号处理程序</a:t>
            </a:r>
          </a:p>
          <a:p>
            <a:pPr algn="just"/>
            <a:endParaRPr kumimoji="1" lang="zh-CN" altLang="en-US" dirty="0"/>
          </a:p>
        </p:txBody>
      </p:sp>
    </p:spTree>
    <p:extLst>
      <p:ext uri="{BB962C8B-B14F-4D97-AF65-F5344CB8AC3E}">
        <p14:creationId xmlns:p14="http://schemas.microsoft.com/office/powerpoint/2010/main" val="338790137"/>
      </p:ext>
    </p:extLst>
  </p:cSld>
  <p:clrMapOvr>
    <a:masterClrMapping/>
  </p:clrMapOvr>
  <p:transition spd="slow">
    <p:wipe dir="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183</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中断机制</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 </a:t>
            </a:r>
            <a:r>
              <a:rPr lang="zh-CN" altLang="zh-CN" dirty="0">
                <a:latin typeface="华文新魏" charset="0"/>
                <a:ea typeface="华文新魏" charset="0"/>
                <a:cs typeface="华文新魏" charset="0"/>
              </a:rPr>
              <a:t>信号机制</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相同点</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两者在概念上是</a:t>
            </a:r>
            <a:r>
              <a:rPr lang="zh-CN" altLang="en-US"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一致</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两者都是“</a:t>
            </a:r>
            <a:r>
              <a:rPr lang="zh-CN" altLang="zh-CN" dirty="0">
                <a:solidFill>
                  <a:srgbClr val="FF0000"/>
                </a:solidFill>
                <a:latin typeface="华文新魏" charset="0"/>
                <a:ea typeface="华文新魏" charset="0"/>
                <a:cs typeface="华文新魏" charset="0"/>
              </a:rPr>
              <a:t>异步</a:t>
            </a:r>
            <a:r>
              <a:rPr lang="zh-CN" altLang="zh-CN"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两者均采用“</a:t>
            </a:r>
            <a:r>
              <a:rPr lang="zh-CN" altLang="zh-CN" dirty="0">
                <a:solidFill>
                  <a:srgbClr val="FF0000"/>
                </a:solidFill>
                <a:latin typeface="华文新魏" charset="0"/>
                <a:ea typeface="华文新魏" charset="0"/>
                <a:cs typeface="华文新魏" charset="0"/>
              </a:rPr>
              <a:t>向量表</a:t>
            </a:r>
            <a:r>
              <a:rPr lang="zh-CN" altLang="zh-CN" dirty="0">
                <a:latin typeface="华文新魏" charset="0"/>
                <a:ea typeface="华文新魏" charset="0"/>
                <a:cs typeface="华文新魏" charset="0"/>
              </a:rPr>
              <a:t>”实现</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两者均有“</a:t>
            </a:r>
            <a:r>
              <a:rPr lang="zh-CN" altLang="zh-CN" dirty="0">
                <a:solidFill>
                  <a:srgbClr val="FF0000"/>
                </a:solidFill>
                <a:latin typeface="华文新魏" charset="0"/>
                <a:ea typeface="华文新魏" charset="0"/>
                <a:cs typeface="华文新魏" charset="0"/>
              </a:rPr>
              <a:t>屏蔽</a:t>
            </a:r>
            <a:r>
              <a:rPr lang="zh-CN" altLang="zh-CN" dirty="0">
                <a:latin typeface="华文新魏" charset="0"/>
                <a:ea typeface="华文新魏" charset="0"/>
                <a:cs typeface="华文新魏" charset="0"/>
              </a:rPr>
              <a:t>”设施</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不同点</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前者由硬件和软件相结合来实现，后者则完全由软件实现</a:t>
            </a:r>
            <a:endParaRPr lang="en-US" altLang="zh-CN" dirty="0">
              <a:latin typeface="华文新魏" charset="0"/>
              <a:ea typeface="华文新魏" charset="0"/>
              <a:cs typeface="华文新魏" charset="0"/>
            </a:endParaRPr>
          </a:p>
          <a:p>
            <a:pPr lvl="2"/>
            <a:r>
              <a:rPr lang="zh-CN" altLang="zh-CN" dirty="0">
                <a:solidFill>
                  <a:srgbClr val="FF0000"/>
                </a:solidFill>
                <a:latin typeface="华文新魏" charset="0"/>
                <a:ea typeface="华文新魏" charset="0"/>
                <a:cs typeface="华文新魏" charset="0"/>
              </a:rPr>
              <a:t>中断向量表和中断处理程序</a:t>
            </a:r>
            <a:r>
              <a:rPr lang="zh-CN" altLang="zh-CN" dirty="0">
                <a:latin typeface="华文新魏" charset="0"/>
                <a:ea typeface="华文新魏" charset="0"/>
                <a:cs typeface="华文新魏" charset="0"/>
              </a:rPr>
              <a:t>（全部由系统提供）均位于</a:t>
            </a:r>
            <a:r>
              <a:rPr lang="zh-CN" altLang="zh-CN" dirty="0">
                <a:solidFill>
                  <a:srgbClr val="0000FF"/>
                </a:solidFill>
                <a:latin typeface="华文新魏" charset="0"/>
                <a:ea typeface="华文新魏" charset="0"/>
                <a:cs typeface="华文新魏" charset="0"/>
              </a:rPr>
              <a:t>系统空间</a:t>
            </a:r>
            <a:endParaRPr lang="en-US" altLang="zh-CN" dirty="0">
              <a:latin typeface="华文新魏" charset="0"/>
              <a:ea typeface="华文新魏" charset="0"/>
              <a:cs typeface="华文新魏" charset="0"/>
            </a:endParaRPr>
          </a:p>
          <a:p>
            <a:pPr lvl="2"/>
            <a:r>
              <a:rPr lang="zh-CN" altLang="zh-CN" dirty="0">
                <a:solidFill>
                  <a:srgbClr val="FF0000"/>
                </a:solidFill>
                <a:latin typeface="华文新魏" charset="0"/>
                <a:ea typeface="华文新魏" charset="0"/>
                <a:cs typeface="华文新魏" charset="0"/>
              </a:rPr>
              <a:t>信号向量表</a:t>
            </a:r>
            <a:r>
              <a:rPr lang="zh-CN" altLang="zh-CN" dirty="0">
                <a:latin typeface="华文新魏" charset="0"/>
                <a:ea typeface="华文新魏" charset="0"/>
                <a:cs typeface="华文新魏" charset="0"/>
              </a:rPr>
              <a:t>虽然处于</a:t>
            </a:r>
            <a:r>
              <a:rPr lang="zh-CN" altLang="zh-CN" dirty="0">
                <a:solidFill>
                  <a:srgbClr val="0000FF"/>
                </a:solidFill>
                <a:latin typeface="华文新魏" charset="0"/>
                <a:ea typeface="华文新魏" charset="0"/>
                <a:cs typeface="华文新魏" charset="0"/>
              </a:rPr>
              <a:t>系统空间</a:t>
            </a:r>
            <a:r>
              <a:rPr lang="zh-CN" altLang="zh-CN" dirty="0">
                <a:latin typeface="华文新魏" charset="0"/>
                <a:ea typeface="华文新魏" charset="0"/>
                <a:cs typeface="华文新魏" charset="0"/>
              </a:rPr>
              <a:t>，但</a:t>
            </a:r>
            <a:r>
              <a:rPr lang="zh-CN" altLang="zh-CN" dirty="0">
                <a:solidFill>
                  <a:srgbClr val="FF0000"/>
                </a:solidFill>
                <a:latin typeface="华文新魏" charset="0"/>
                <a:ea typeface="华文新魏" charset="0"/>
                <a:cs typeface="华文新魏" charset="0"/>
              </a:rPr>
              <a:t>信号处理程序</a:t>
            </a:r>
            <a:r>
              <a:rPr lang="zh-CN" altLang="zh-CN" dirty="0">
                <a:latin typeface="华文新魏" charset="0"/>
                <a:ea typeface="华文新魏" charset="0"/>
                <a:cs typeface="华文新魏" charset="0"/>
              </a:rPr>
              <a:t>由应用程序提供，并在</a:t>
            </a:r>
            <a:r>
              <a:rPr lang="zh-CN" altLang="zh-CN" dirty="0">
                <a:solidFill>
                  <a:srgbClr val="0000FF"/>
                </a:solidFill>
                <a:latin typeface="华文新魏" charset="0"/>
                <a:ea typeface="华文新魏" charset="0"/>
                <a:cs typeface="华文新魏" charset="0"/>
              </a:rPr>
              <a:t>用户空间</a:t>
            </a:r>
            <a:r>
              <a:rPr lang="zh-CN" altLang="zh-CN" dirty="0">
                <a:latin typeface="华文新魏" charset="0"/>
                <a:ea typeface="华文新魏" charset="0"/>
                <a:cs typeface="华文新魏" charset="0"/>
              </a:rPr>
              <a:t>执行</a:t>
            </a:r>
          </a:p>
          <a:p>
            <a:endParaRPr kumimoji="1" lang="zh-CN" altLang="en-US" dirty="0"/>
          </a:p>
        </p:txBody>
      </p:sp>
    </p:spTree>
    <p:extLst>
      <p:ext uri="{BB962C8B-B14F-4D97-AF65-F5344CB8AC3E}">
        <p14:creationId xmlns:p14="http://schemas.microsoft.com/office/powerpoint/2010/main" val="2357551502"/>
      </p:ext>
    </p:extLst>
  </p:cSld>
  <p:clrMapOvr>
    <a:masterClrMapping/>
  </p:clrMapOvr>
  <p:transition spd="slow">
    <p:wipe dir="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5800" y="1268760"/>
            <a:ext cx="8077200" cy="5029200"/>
          </a:xfrm>
        </p:spPr>
        <p:txBody>
          <a:bodyPr/>
          <a:lstStyle/>
          <a:p>
            <a:pPr eaLnBrk="1" hangingPunct="1">
              <a:buFontTx/>
              <a:buNone/>
            </a:pPr>
            <a:r>
              <a:rPr lang="en-US" altLang="zh-CN" sz="3600" dirty="0">
                <a:latin typeface="STXinwei" panose="02010800040101010101" pitchFamily="2" charset="-122"/>
                <a:ea typeface="STXinwei" panose="02010800040101010101" pitchFamily="2" charset="-122"/>
                <a:cs typeface="隶书" charset="0"/>
              </a:rPr>
              <a:t>   </a:t>
            </a:r>
          </a:p>
        </p:txBody>
      </p:sp>
      <p:sp>
        <p:nvSpPr>
          <p:cNvPr id="16388" name="Text Box 37"/>
          <p:cNvSpPr txBox="1">
            <a:spLocks noChangeArrowheads="1"/>
          </p:cNvSpPr>
          <p:nvPr/>
        </p:nvSpPr>
        <p:spPr bwMode="auto">
          <a:xfrm>
            <a:off x="250825" y="3726210"/>
            <a:ext cx="1403350" cy="328613"/>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800" dirty="0">
                <a:solidFill>
                  <a:srgbClr val="FF0000"/>
                </a:solidFill>
                <a:latin typeface="STXinwei" panose="02010800040101010101" pitchFamily="2" charset="-122"/>
                <a:ea typeface="STXinwei" panose="02010800040101010101" pitchFamily="2" charset="-122"/>
              </a:rPr>
              <a:t>系统空间</a:t>
            </a:r>
          </a:p>
        </p:txBody>
      </p:sp>
      <p:sp>
        <p:nvSpPr>
          <p:cNvPr id="16389" name="Text Box 41"/>
          <p:cNvSpPr txBox="1">
            <a:spLocks noChangeArrowheads="1"/>
          </p:cNvSpPr>
          <p:nvPr/>
        </p:nvSpPr>
        <p:spPr bwMode="auto">
          <a:xfrm>
            <a:off x="2673350" y="3870673"/>
            <a:ext cx="1970088" cy="4000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dirty="0">
                <a:solidFill>
                  <a:srgbClr val="800000"/>
                </a:solidFill>
                <a:latin typeface="STXinwei" panose="02010800040101010101" pitchFamily="2" charset="-122"/>
                <a:ea typeface="STXinwei" panose="02010800040101010101" pitchFamily="2" charset="-122"/>
              </a:rPr>
              <a:t>中断或异常服务</a:t>
            </a:r>
          </a:p>
        </p:txBody>
      </p:sp>
      <p:sp>
        <p:nvSpPr>
          <p:cNvPr id="16390" name="Line 43"/>
          <p:cNvSpPr>
            <a:spLocks noChangeShapeType="1"/>
          </p:cNvSpPr>
          <p:nvPr/>
        </p:nvSpPr>
        <p:spPr bwMode="auto">
          <a:xfrm>
            <a:off x="2581275" y="3624610"/>
            <a:ext cx="0" cy="7223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1" name="Line 44"/>
          <p:cNvSpPr>
            <a:spLocks noChangeShapeType="1"/>
          </p:cNvSpPr>
          <p:nvPr/>
        </p:nvSpPr>
        <p:spPr bwMode="auto">
          <a:xfrm>
            <a:off x="2581275" y="4346923"/>
            <a:ext cx="233362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2" name="Line 45"/>
          <p:cNvSpPr>
            <a:spLocks noChangeShapeType="1"/>
          </p:cNvSpPr>
          <p:nvPr/>
        </p:nvSpPr>
        <p:spPr bwMode="auto">
          <a:xfrm flipV="1">
            <a:off x="4914900" y="3624610"/>
            <a:ext cx="0" cy="722313"/>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3" name="Line 50"/>
          <p:cNvSpPr>
            <a:spLocks noChangeShapeType="1"/>
          </p:cNvSpPr>
          <p:nvPr/>
        </p:nvSpPr>
        <p:spPr bwMode="auto">
          <a:xfrm>
            <a:off x="6348413" y="3624610"/>
            <a:ext cx="0" cy="722313"/>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4" name="Line 51"/>
          <p:cNvSpPr>
            <a:spLocks noChangeShapeType="1"/>
          </p:cNvSpPr>
          <p:nvPr/>
        </p:nvSpPr>
        <p:spPr bwMode="auto">
          <a:xfrm>
            <a:off x="6348413" y="4346923"/>
            <a:ext cx="358775"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5" name="Line 52"/>
          <p:cNvSpPr>
            <a:spLocks noChangeShapeType="1"/>
          </p:cNvSpPr>
          <p:nvPr/>
        </p:nvSpPr>
        <p:spPr bwMode="auto">
          <a:xfrm flipV="1">
            <a:off x="6707188" y="3624610"/>
            <a:ext cx="0" cy="72231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396" name="Text Box 56"/>
          <p:cNvSpPr txBox="1">
            <a:spLocks noChangeArrowheads="1"/>
          </p:cNvSpPr>
          <p:nvPr/>
        </p:nvSpPr>
        <p:spPr bwMode="auto">
          <a:xfrm>
            <a:off x="952500" y="4527898"/>
            <a:ext cx="1928813" cy="10604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2000" dirty="0">
                <a:solidFill>
                  <a:srgbClr val="6600CC"/>
                </a:solidFill>
                <a:latin typeface="STXinwei" panose="02010800040101010101" pitchFamily="2" charset="-122"/>
                <a:ea typeface="STXinwei" panose="02010800040101010101" pitchFamily="2" charset="-122"/>
              </a:rPr>
              <a:t>当前进程因中断</a:t>
            </a:r>
            <a:r>
              <a:rPr lang="en-US" altLang="zh-CN" sz="2000" dirty="0">
                <a:solidFill>
                  <a:srgbClr val="6600CC"/>
                </a:solidFill>
                <a:latin typeface="STXinwei" panose="02010800040101010101" pitchFamily="2" charset="-122"/>
                <a:ea typeface="STXinwei" panose="02010800040101010101" pitchFamily="2" charset="-122"/>
              </a:rPr>
              <a:t>/</a:t>
            </a:r>
            <a:r>
              <a:rPr lang="zh-CN" altLang="en-US" sz="2000" dirty="0">
                <a:solidFill>
                  <a:srgbClr val="6600CC"/>
                </a:solidFill>
                <a:latin typeface="STXinwei" panose="02010800040101010101" pitchFamily="2" charset="-122"/>
                <a:ea typeface="STXinwei" panose="02010800040101010101" pitchFamily="2" charset="-122"/>
              </a:rPr>
              <a:t>异常而进入核心态</a:t>
            </a:r>
          </a:p>
        </p:txBody>
      </p:sp>
      <p:sp>
        <p:nvSpPr>
          <p:cNvPr id="16397" name="Text Box 57"/>
          <p:cNvSpPr txBox="1">
            <a:spLocks noChangeArrowheads="1"/>
          </p:cNvSpPr>
          <p:nvPr/>
        </p:nvSpPr>
        <p:spPr bwMode="auto">
          <a:xfrm>
            <a:off x="2915816" y="4527898"/>
            <a:ext cx="2592809" cy="132715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dirty="0">
                <a:solidFill>
                  <a:srgbClr val="6600CC"/>
                </a:solidFill>
                <a:latin typeface="STXinwei" panose="02010800040101010101" pitchFamily="2" charset="-122"/>
                <a:ea typeface="STXinwei" panose="02010800040101010101" pitchFamily="2" charset="-122"/>
              </a:rPr>
              <a:t>在返回用户态之前，调用</a:t>
            </a:r>
            <a:r>
              <a:rPr lang="en-US" altLang="zh-CN" sz="1800" dirty="0" err="1">
                <a:solidFill>
                  <a:srgbClr val="0000FF"/>
                </a:solidFill>
                <a:latin typeface="STXinwei" panose="02010800040101010101" pitchFamily="2" charset="-122"/>
                <a:ea typeface="STXinwei" panose="02010800040101010101" pitchFamily="2" charset="-122"/>
              </a:rPr>
              <a:t>do_signal</a:t>
            </a:r>
            <a:r>
              <a:rPr lang="en-US" altLang="zh-CN" sz="1800" dirty="0">
                <a:solidFill>
                  <a:srgbClr val="0000FF"/>
                </a:solidFill>
                <a:latin typeface="STXinwei" panose="02010800040101010101" pitchFamily="2" charset="-122"/>
                <a:ea typeface="STXinwei" panose="02010800040101010101" pitchFamily="2" charset="-122"/>
              </a:rPr>
              <a:t>( )</a:t>
            </a:r>
            <a:r>
              <a:rPr lang="zh-CN" altLang="en-US" sz="1800" dirty="0">
                <a:solidFill>
                  <a:srgbClr val="6600CC"/>
                </a:solidFill>
                <a:latin typeface="STXinwei" panose="02010800040101010101" pitchFamily="2" charset="-122"/>
                <a:ea typeface="STXinwei" panose="02010800040101010101" pitchFamily="2" charset="-122"/>
              </a:rPr>
              <a:t>，</a:t>
            </a:r>
            <a:r>
              <a:rPr lang="en-US" altLang="zh-CN" sz="1800" dirty="0" err="1">
                <a:solidFill>
                  <a:srgbClr val="0000FF"/>
                </a:solidFill>
                <a:latin typeface="STXinwei" panose="02010800040101010101" pitchFamily="2" charset="-122"/>
                <a:ea typeface="STXinwei" panose="02010800040101010101" pitchFamily="2" charset="-122"/>
              </a:rPr>
              <a:t>handle_signal</a:t>
            </a:r>
            <a:r>
              <a:rPr lang="en-US" altLang="zh-CN" sz="1800" dirty="0">
                <a:solidFill>
                  <a:srgbClr val="0000FF"/>
                </a:solidFill>
                <a:latin typeface="STXinwei" panose="02010800040101010101" pitchFamily="2" charset="-122"/>
                <a:ea typeface="STXinwei" panose="02010800040101010101" pitchFamily="2" charset="-122"/>
              </a:rPr>
              <a:t>( )</a:t>
            </a:r>
            <a:r>
              <a:rPr lang="zh-CN" altLang="en-US" sz="1800" dirty="0">
                <a:solidFill>
                  <a:srgbClr val="6600CC"/>
                </a:solidFill>
                <a:latin typeface="STXinwei" panose="02010800040101010101" pitchFamily="2" charset="-122"/>
                <a:ea typeface="STXinwei" panose="02010800040101010101" pitchFamily="2" charset="-122"/>
              </a:rPr>
              <a:t>转向用户空间执行信号处理程序</a:t>
            </a:r>
          </a:p>
        </p:txBody>
      </p:sp>
      <p:sp>
        <p:nvSpPr>
          <p:cNvPr id="16398" name="Text Box 58"/>
          <p:cNvSpPr txBox="1">
            <a:spLocks noChangeArrowheads="1"/>
          </p:cNvSpPr>
          <p:nvPr/>
        </p:nvSpPr>
        <p:spPr bwMode="auto">
          <a:xfrm>
            <a:off x="5651500" y="4519960"/>
            <a:ext cx="649288" cy="1838325"/>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a:solidFill>
                  <a:srgbClr val="6600CC"/>
                </a:solidFill>
                <a:latin typeface="STXinwei" panose="02010800040101010101" pitchFamily="2" charset="-122"/>
                <a:ea typeface="STXinwei" panose="02010800040101010101" pitchFamily="2" charset="-122"/>
              </a:rPr>
              <a:t>陷入内核后执行善后工作</a:t>
            </a:r>
          </a:p>
        </p:txBody>
      </p:sp>
      <p:sp>
        <p:nvSpPr>
          <p:cNvPr id="16399" name="Text Box 59"/>
          <p:cNvSpPr txBox="1">
            <a:spLocks noChangeArrowheads="1"/>
          </p:cNvSpPr>
          <p:nvPr/>
        </p:nvSpPr>
        <p:spPr bwMode="auto">
          <a:xfrm>
            <a:off x="6707188" y="4527898"/>
            <a:ext cx="887412" cy="96678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a:solidFill>
                  <a:srgbClr val="6600CC"/>
                </a:solidFill>
                <a:latin typeface="STXinwei" panose="02010800040101010101" pitchFamily="2" charset="-122"/>
                <a:ea typeface="STXinwei" panose="02010800040101010101" pitchFamily="2" charset="-122"/>
              </a:rPr>
              <a:t>从内核返回用户空间</a:t>
            </a:r>
          </a:p>
        </p:txBody>
      </p:sp>
      <p:sp>
        <p:nvSpPr>
          <p:cNvPr id="16400" name="Line 60"/>
          <p:cNvSpPr>
            <a:spLocks noChangeShapeType="1"/>
          </p:cNvSpPr>
          <p:nvPr/>
        </p:nvSpPr>
        <p:spPr bwMode="auto">
          <a:xfrm flipV="1">
            <a:off x="2224088" y="4346923"/>
            <a:ext cx="357187" cy="180975"/>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1" name="Line 61"/>
          <p:cNvSpPr>
            <a:spLocks noChangeShapeType="1"/>
          </p:cNvSpPr>
          <p:nvPr/>
        </p:nvSpPr>
        <p:spPr bwMode="auto">
          <a:xfrm flipV="1">
            <a:off x="5989638" y="4346923"/>
            <a:ext cx="358775" cy="180975"/>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2" name="Line 62"/>
          <p:cNvSpPr>
            <a:spLocks noChangeShapeType="1"/>
          </p:cNvSpPr>
          <p:nvPr/>
        </p:nvSpPr>
        <p:spPr bwMode="auto">
          <a:xfrm flipH="1" flipV="1">
            <a:off x="6707188" y="4346923"/>
            <a:ext cx="358775" cy="180975"/>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3" name="Line 63"/>
          <p:cNvSpPr>
            <a:spLocks noChangeShapeType="1"/>
          </p:cNvSpPr>
          <p:nvPr/>
        </p:nvSpPr>
        <p:spPr bwMode="auto">
          <a:xfrm flipV="1">
            <a:off x="4633913" y="4346923"/>
            <a:ext cx="280987" cy="325437"/>
          </a:xfrm>
          <a:prstGeom prst="line">
            <a:avLst/>
          </a:prstGeom>
          <a:noFill/>
          <a:ln w="127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grpSp>
        <p:nvGrpSpPr>
          <p:cNvPr id="16405" name="Group 72"/>
          <p:cNvGrpSpPr>
            <a:grpSpLocks/>
          </p:cNvGrpSpPr>
          <p:nvPr/>
        </p:nvGrpSpPr>
        <p:grpSpPr bwMode="auto">
          <a:xfrm>
            <a:off x="250825" y="1389411"/>
            <a:ext cx="8066088" cy="2235200"/>
            <a:chOff x="158" y="844"/>
            <a:chExt cx="5081" cy="1408"/>
          </a:xfrm>
        </p:grpSpPr>
        <p:sp>
          <p:nvSpPr>
            <p:cNvPr id="16406" name="Text Box 36"/>
            <p:cNvSpPr txBox="1">
              <a:spLocks noChangeArrowheads="1"/>
            </p:cNvSpPr>
            <p:nvPr/>
          </p:nvSpPr>
          <p:spPr bwMode="auto">
            <a:xfrm>
              <a:off x="158" y="1979"/>
              <a:ext cx="884" cy="218"/>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800" dirty="0">
                  <a:solidFill>
                    <a:srgbClr val="FF0000"/>
                  </a:solidFill>
                  <a:latin typeface="STXinwei" panose="02010800040101010101" pitchFamily="2" charset="-122"/>
                  <a:ea typeface="STXinwei" panose="02010800040101010101" pitchFamily="2" charset="-122"/>
                </a:rPr>
                <a:t>用户空间</a:t>
              </a:r>
            </a:p>
          </p:txBody>
        </p:sp>
        <p:sp>
          <p:nvSpPr>
            <p:cNvPr id="16407" name="Text Box 38"/>
            <p:cNvSpPr txBox="1">
              <a:spLocks noChangeArrowheads="1"/>
            </p:cNvSpPr>
            <p:nvPr/>
          </p:nvSpPr>
          <p:spPr bwMode="auto">
            <a:xfrm>
              <a:off x="835" y="1612"/>
              <a:ext cx="730" cy="230"/>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800">
                  <a:solidFill>
                    <a:srgbClr val="6600CC"/>
                  </a:solidFill>
                  <a:latin typeface="STXinwei" panose="02010800040101010101" pitchFamily="2" charset="-122"/>
                  <a:ea typeface="STXinwei" panose="02010800040101010101" pitchFamily="2" charset="-122"/>
                </a:rPr>
                <a:t>应用程序</a:t>
              </a:r>
              <a:endParaRPr lang="zh-CN" altLang="en-US" sz="1800">
                <a:latin typeface="STXinwei" panose="02010800040101010101" pitchFamily="2" charset="-122"/>
                <a:ea typeface="STXinwei" panose="02010800040101010101" pitchFamily="2" charset="-122"/>
              </a:endParaRPr>
            </a:p>
          </p:txBody>
        </p:sp>
        <p:sp>
          <p:nvSpPr>
            <p:cNvPr id="16408" name="Line 39"/>
            <p:cNvSpPr>
              <a:spLocks noChangeShapeType="1"/>
            </p:cNvSpPr>
            <p:nvPr/>
          </p:nvSpPr>
          <p:spPr bwMode="auto">
            <a:xfrm>
              <a:off x="158" y="2252"/>
              <a:ext cx="4971"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09" name="Line 40"/>
            <p:cNvSpPr>
              <a:spLocks noChangeShapeType="1"/>
            </p:cNvSpPr>
            <p:nvPr/>
          </p:nvSpPr>
          <p:spPr bwMode="auto">
            <a:xfrm>
              <a:off x="835" y="1567"/>
              <a:ext cx="791"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0" name="Line 42"/>
            <p:cNvSpPr>
              <a:spLocks noChangeShapeType="1"/>
            </p:cNvSpPr>
            <p:nvPr/>
          </p:nvSpPr>
          <p:spPr bwMode="auto">
            <a:xfrm>
              <a:off x="1626" y="1567"/>
              <a:ext cx="0" cy="6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1" name="Text Box 46"/>
            <p:cNvSpPr txBox="1">
              <a:spLocks noChangeArrowheads="1"/>
            </p:cNvSpPr>
            <p:nvPr/>
          </p:nvSpPr>
          <p:spPr bwMode="auto">
            <a:xfrm>
              <a:off x="3141" y="1637"/>
              <a:ext cx="555" cy="342"/>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600">
                  <a:solidFill>
                    <a:srgbClr val="6600CC"/>
                  </a:solidFill>
                  <a:latin typeface="STXinwei" panose="02010800040101010101" pitchFamily="2" charset="-122"/>
                  <a:ea typeface="STXinwei" panose="02010800040101010101" pitchFamily="2" charset="-122"/>
                </a:rPr>
                <a:t>信号处</a:t>
              </a:r>
            </a:p>
            <a:p>
              <a:pPr algn="just" eaLnBrk="1" hangingPunct="1"/>
              <a:r>
                <a:rPr lang="zh-CN" altLang="en-US" sz="1600">
                  <a:solidFill>
                    <a:srgbClr val="6600CC"/>
                  </a:solidFill>
                  <a:latin typeface="STXinwei" panose="02010800040101010101" pitchFamily="2" charset="-122"/>
                  <a:ea typeface="STXinwei" panose="02010800040101010101" pitchFamily="2" charset="-122"/>
                </a:rPr>
                <a:t>理程序</a:t>
              </a:r>
              <a:endParaRPr lang="zh-CN" altLang="en-US" sz="1600">
                <a:latin typeface="STXinwei" panose="02010800040101010101" pitchFamily="2" charset="-122"/>
                <a:ea typeface="STXinwei" panose="02010800040101010101" pitchFamily="2" charset="-122"/>
              </a:endParaRPr>
            </a:p>
          </p:txBody>
        </p:sp>
        <p:sp>
          <p:nvSpPr>
            <p:cNvPr id="16412" name="Line 47"/>
            <p:cNvSpPr>
              <a:spLocks noChangeShapeType="1"/>
            </p:cNvSpPr>
            <p:nvPr/>
          </p:nvSpPr>
          <p:spPr bwMode="auto">
            <a:xfrm>
              <a:off x="3096" y="1567"/>
              <a:ext cx="903" cy="0"/>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3" name="Line 48"/>
            <p:cNvSpPr>
              <a:spLocks noChangeShapeType="1"/>
            </p:cNvSpPr>
            <p:nvPr/>
          </p:nvSpPr>
          <p:spPr bwMode="auto">
            <a:xfrm flipV="1">
              <a:off x="3096" y="1567"/>
              <a:ext cx="0" cy="685"/>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4" name="Line 49"/>
            <p:cNvSpPr>
              <a:spLocks noChangeShapeType="1"/>
            </p:cNvSpPr>
            <p:nvPr/>
          </p:nvSpPr>
          <p:spPr bwMode="auto">
            <a:xfrm>
              <a:off x="3999" y="1567"/>
              <a:ext cx="0" cy="685"/>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5" name="Line 53"/>
            <p:cNvSpPr>
              <a:spLocks noChangeShapeType="1"/>
            </p:cNvSpPr>
            <p:nvPr/>
          </p:nvSpPr>
          <p:spPr bwMode="auto">
            <a:xfrm flipV="1">
              <a:off x="4225" y="1567"/>
              <a:ext cx="0" cy="68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6" name="Text Box 54"/>
            <p:cNvSpPr txBox="1">
              <a:spLocks noChangeArrowheads="1"/>
            </p:cNvSpPr>
            <p:nvPr/>
          </p:nvSpPr>
          <p:spPr bwMode="auto">
            <a:xfrm>
              <a:off x="4338" y="1657"/>
              <a:ext cx="765" cy="412"/>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1800">
                  <a:solidFill>
                    <a:srgbClr val="6600CC"/>
                  </a:solidFill>
                  <a:latin typeface="STXinwei" panose="02010800040101010101" pitchFamily="2" charset="-122"/>
                  <a:ea typeface="STXinwei" panose="02010800040101010101" pitchFamily="2" charset="-122"/>
                </a:rPr>
                <a:t>应用程序</a:t>
              </a:r>
            </a:p>
            <a:p>
              <a:pPr eaLnBrk="1" hangingPunct="1"/>
              <a:r>
                <a:rPr lang="zh-CN" altLang="en-US" sz="1800">
                  <a:solidFill>
                    <a:srgbClr val="6600CC"/>
                  </a:solidFill>
                  <a:latin typeface="STXinwei" panose="02010800040101010101" pitchFamily="2" charset="-122"/>
                  <a:ea typeface="STXinwei" panose="02010800040101010101" pitchFamily="2" charset="-122"/>
                </a:rPr>
                <a:t>继续执行</a:t>
              </a:r>
              <a:endParaRPr lang="zh-CN" altLang="en-US" sz="1800">
                <a:latin typeface="STXinwei" panose="02010800040101010101" pitchFamily="2" charset="-122"/>
                <a:ea typeface="STXinwei" panose="02010800040101010101" pitchFamily="2" charset="-122"/>
              </a:endParaRPr>
            </a:p>
          </p:txBody>
        </p:sp>
        <p:sp>
          <p:nvSpPr>
            <p:cNvPr id="16417" name="Line 55"/>
            <p:cNvSpPr>
              <a:spLocks noChangeShapeType="1"/>
            </p:cNvSpPr>
            <p:nvPr/>
          </p:nvSpPr>
          <p:spPr bwMode="auto">
            <a:xfrm>
              <a:off x="4225" y="1567"/>
              <a:ext cx="904"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latin typeface="STXinwei" panose="02010800040101010101" pitchFamily="2" charset="-122"/>
                <a:ea typeface="STXinwei" panose="02010800040101010101" pitchFamily="2" charset="-122"/>
              </a:endParaRPr>
            </a:p>
          </p:txBody>
        </p:sp>
        <p:sp>
          <p:nvSpPr>
            <p:cNvPr id="16418" name="AutoShape 65"/>
            <p:cNvSpPr>
              <a:spLocks noChangeArrowheads="1"/>
            </p:cNvSpPr>
            <p:nvPr/>
          </p:nvSpPr>
          <p:spPr bwMode="auto">
            <a:xfrm>
              <a:off x="931" y="1087"/>
              <a:ext cx="773" cy="288"/>
            </a:xfrm>
            <a:prstGeom prst="wedgeRectCallout">
              <a:avLst>
                <a:gd name="adj1" fmla="val 30468"/>
                <a:gd name="adj2" fmla="val 108681"/>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发送信号</a:t>
              </a:r>
            </a:p>
          </p:txBody>
        </p:sp>
        <p:sp>
          <p:nvSpPr>
            <p:cNvPr id="16419" name="AutoShape 66"/>
            <p:cNvSpPr>
              <a:spLocks noChangeArrowheads="1"/>
            </p:cNvSpPr>
            <p:nvPr/>
          </p:nvSpPr>
          <p:spPr bwMode="auto">
            <a:xfrm>
              <a:off x="2478" y="981"/>
              <a:ext cx="883" cy="394"/>
            </a:xfrm>
            <a:prstGeom prst="wedgeRectCallout">
              <a:avLst>
                <a:gd name="adj1" fmla="val 22139"/>
                <a:gd name="adj2" fmla="val 90356"/>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执行信号处理程序</a:t>
              </a:r>
            </a:p>
          </p:txBody>
        </p:sp>
        <p:sp>
          <p:nvSpPr>
            <p:cNvPr id="16420" name="AutoShape 67"/>
            <p:cNvSpPr>
              <a:spLocks noChangeArrowheads="1"/>
            </p:cNvSpPr>
            <p:nvPr/>
          </p:nvSpPr>
          <p:spPr bwMode="auto">
            <a:xfrm>
              <a:off x="1815" y="1087"/>
              <a:ext cx="552" cy="288"/>
            </a:xfrm>
            <a:prstGeom prst="wedgeRectCallout">
              <a:avLst>
                <a:gd name="adj1" fmla="val -84602"/>
                <a:gd name="adj2" fmla="val 117361"/>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断点</a:t>
              </a:r>
            </a:p>
          </p:txBody>
        </p:sp>
        <p:sp>
          <p:nvSpPr>
            <p:cNvPr id="16421" name="AutoShape 68"/>
            <p:cNvSpPr>
              <a:spLocks noChangeArrowheads="1"/>
            </p:cNvSpPr>
            <p:nvPr/>
          </p:nvSpPr>
          <p:spPr bwMode="auto">
            <a:xfrm>
              <a:off x="4466" y="1087"/>
              <a:ext cx="773" cy="288"/>
            </a:xfrm>
            <a:prstGeom prst="wedgeRectCallout">
              <a:avLst>
                <a:gd name="adj1" fmla="val -79495"/>
                <a:gd name="adj2" fmla="val 106597"/>
              </a:avLst>
            </a:prstGeom>
            <a:solidFill>
              <a:srgbClr val="FFCC00"/>
            </a:solidFill>
            <a:ln w="9525">
              <a:solidFill>
                <a:srgbClr val="000000"/>
              </a:solidFill>
              <a:miter lim="800000"/>
              <a:headEnd/>
              <a:tailEnd/>
            </a:ln>
          </p:spPr>
          <p:txBody>
            <a:bodyPr/>
            <a:lstStyle/>
            <a:p>
              <a:pPr algn="just"/>
              <a:r>
                <a:rPr lang="zh-CN" altLang="en-US" sz="1800">
                  <a:solidFill>
                    <a:srgbClr val="6600CC"/>
                  </a:solidFill>
                  <a:latin typeface="STXinwei" panose="02010800040101010101" pitchFamily="2" charset="-122"/>
                  <a:ea typeface="STXinwei" panose="02010800040101010101" pitchFamily="2" charset="-122"/>
                </a:rPr>
                <a:t>断点返回</a:t>
              </a:r>
            </a:p>
          </p:txBody>
        </p:sp>
        <p:sp>
          <p:nvSpPr>
            <p:cNvPr id="16422" name="AutoShape 69"/>
            <p:cNvSpPr>
              <a:spLocks noChangeArrowheads="1"/>
            </p:cNvSpPr>
            <p:nvPr/>
          </p:nvSpPr>
          <p:spPr bwMode="auto">
            <a:xfrm>
              <a:off x="3472" y="844"/>
              <a:ext cx="883" cy="531"/>
            </a:xfrm>
            <a:prstGeom prst="wedgeRectCallout">
              <a:avLst>
                <a:gd name="adj1" fmla="val 6171"/>
                <a:gd name="adj2" fmla="val 74157"/>
              </a:avLst>
            </a:prstGeom>
            <a:solidFill>
              <a:srgbClr val="FFCC00"/>
            </a:solidFill>
            <a:ln w="9525">
              <a:solidFill>
                <a:srgbClr val="000000"/>
              </a:solidFill>
              <a:miter lim="800000"/>
              <a:headEnd/>
              <a:tailEnd/>
            </a:ln>
          </p:spPr>
          <p:txBody>
            <a:bodyPr/>
            <a:lstStyle/>
            <a:p>
              <a:r>
                <a:rPr lang="zh-CN" altLang="en-US" sz="1600" dirty="0">
                  <a:solidFill>
                    <a:srgbClr val="6600CC"/>
                  </a:solidFill>
                  <a:latin typeface="STXinwei" panose="02010800040101010101" pitchFamily="2" charset="-122"/>
                  <a:ea typeface="STXinwei" panose="02010800040101010101" pitchFamily="2" charset="-122"/>
                </a:rPr>
                <a:t>信号处理程序执行结束，执行</a:t>
              </a:r>
              <a:r>
                <a:rPr lang="en-US" altLang="zh-CN" sz="1600" dirty="0" err="1">
                  <a:solidFill>
                    <a:srgbClr val="6600CC"/>
                  </a:solidFill>
                  <a:latin typeface="STXinwei" panose="02010800040101010101" pitchFamily="2" charset="-122"/>
                  <a:ea typeface="STXinwei" panose="02010800040101010101" pitchFamily="2" charset="-122"/>
                </a:rPr>
                <a:t>sigreturn</a:t>
              </a:r>
              <a:r>
                <a:rPr lang="en-US" altLang="zh-CN" sz="1600" dirty="0">
                  <a:solidFill>
                    <a:srgbClr val="6600CC"/>
                  </a:solidFill>
                  <a:latin typeface="STXinwei" panose="02010800040101010101" pitchFamily="2" charset="-122"/>
                  <a:ea typeface="STXinwei" panose="02010800040101010101" pitchFamily="2" charset="-122"/>
                </a:rPr>
                <a:t>( )</a:t>
              </a:r>
            </a:p>
          </p:txBody>
        </p:sp>
      </p:grpSp>
      <p:sp>
        <p:nvSpPr>
          <p:cNvPr id="3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184</a:t>
            </a:fld>
            <a:endParaRPr lang="en-US" altLang="zh-CN" dirty="0"/>
          </a:p>
        </p:txBody>
      </p:sp>
      <p:sp>
        <p:nvSpPr>
          <p:cNvPr id="2" name="标题 1"/>
          <p:cNvSpPr>
            <a:spLocks noGrp="1"/>
          </p:cNvSpPr>
          <p:nvPr>
            <p:ph type="title"/>
          </p:nvPr>
        </p:nvSpPr>
        <p:spPr/>
        <p:txBody>
          <a:bodyPr/>
          <a:lstStyle/>
          <a:p>
            <a:r>
              <a:rPr kumimoji="1" lang="en-US" altLang="zh-CN" dirty="0"/>
              <a:t>Linux</a:t>
            </a:r>
            <a:r>
              <a:rPr kumimoji="1" lang="zh-CN" altLang="en-US" dirty="0"/>
              <a:t>信号的检测与处理流程</a:t>
            </a:r>
          </a:p>
        </p:txBody>
      </p:sp>
    </p:spTree>
    <p:extLst>
      <p:ext uri="{BB962C8B-B14F-4D97-AF65-F5344CB8AC3E}">
        <p14:creationId xmlns:p14="http://schemas.microsoft.com/office/powerpoint/2010/main" val="4041102358"/>
      </p:ext>
    </p:extLst>
  </p:cSld>
  <p:clrMapOvr>
    <a:masterClrMapping/>
  </p:clrMapOvr>
  <p:transition spd="slow">
    <p:wipe dir="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信号通信机制</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信号是一种简单的通信机制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通过发送一个指定信号通知进程某个异步事件发生，</a:t>
            </a:r>
            <a:r>
              <a:rPr lang="zh-CN" altLang="zh-CN" dirty="0"/>
              <a:t>迫使进程执行信号处理程序 </a:t>
            </a:r>
            <a:endParaRPr lang="en-US" altLang="zh-CN" dirty="0"/>
          </a:p>
          <a:p>
            <a:pPr lvl="1" eaLnBrk="1" hangingPunct="1"/>
            <a:r>
              <a:rPr lang="zh-CN" altLang="zh-CN" dirty="0"/>
              <a:t>信号处理完毕后，被中断进程将恢复执行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用户、内核和进程都能生成信号请求</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用户</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用户能通过输入</a:t>
            </a:r>
            <a:r>
              <a:rPr lang="en-US" altLang="zh-CN" dirty="0" err="1">
                <a:solidFill>
                  <a:srgbClr val="FF0000"/>
                </a:solidFill>
                <a:latin typeface="华文新魏" charset="0"/>
                <a:ea typeface="华文新魏" charset="0"/>
                <a:cs typeface="华文新魏" charset="0"/>
              </a:rPr>
              <a:t>ctrl+c</a:t>
            </a:r>
            <a:r>
              <a:rPr lang="zh-CN" altLang="en-US" dirty="0">
                <a:latin typeface="华文新魏" charset="0"/>
                <a:ea typeface="华文新魏" charset="0"/>
                <a:cs typeface="华文新魏" charset="0"/>
              </a:rPr>
              <a:t>，或终端驱动程序分配给信号控制字符的其他任何键来请求内核产生信号</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内核</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当进程执行出错时，内核检测到事件并利用信号通知进程，例如</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非法段存取</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浮点数溢出</a:t>
            </a:r>
            <a:r>
              <a:rPr lang="en-US" altLang="zh-CN" dirty="0">
                <a:solidFill>
                  <a:srgbClr val="FF0000"/>
                </a:solidFill>
                <a:latin typeface="华文新魏" charset="0"/>
                <a:ea typeface="华文新魏" charset="0"/>
                <a:cs typeface="华文新魏" charset="0"/>
              </a:rPr>
              <a:t>(</a:t>
            </a:r>
            <a:r>
              <a:rPr kumimoji="1" lang="en-US" altLang="zh-CN" dirty="0">
                <a:solidFill>
                  <a:srgbClr val="0000FF"/>
                </a:solidFill>
                <a:latin typeface="华文新魏"/>
                <a:ea typeface="华文新魏"/>
                <a:cs typeface="华文新魏"/>
              </a:rPr>
              <a:t>SIGFPE)</a:t>
            </a:r>
            <a:r>
              <a:rPr lang="zh-CN" altLang="en-US" dirty="0">
                <a:latin typeface="华文新魏" charset="0"/>
                <a:ea typeface="华文新魏" charset="0"/>
                <a:cs typeface="华文新魏" charset="0"/>
              </a:rPr>
              <a:t>、或</a:t>
            </a:r>
            <a:r>
              <a:rPr lang="zh-CN" altLang="en-US" dirty="0">
                <a:solidFill>
                  <a:srgbClr val="FF0000"/>
                </a:solidFill>
                <a:latin typeface="华文新魏" charset="0"/>
                <a:ea typeface="华文新魏" charset="0"/>
                <a:cs typeface="华文新魏" charset="0"/>
              </a:rPr>
              <a:t>非法操作码</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进程</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进程可通过系统调用</a:t>
            </a:r>
            <a:r>
              <a:rPr lang="en-US" altLang="zh-CN" dirty="0">
                <a:solidFill>
                  <a:srgbClr val="FF0000"/>
                </a:solidFill>
                <a:latin typeface="华文新魏" charset="0"/>
                <a:ea typeface="华文新魏" charset="0"/>
                <a:cs typeface="华文新魏" charset="0"/>
              </a:rPr>
              <a:t>kill</a:t>
            </a:r>
            <a:r>
              <a:rPr lang="zh-CN" altLang="en-US" dirty="0">
                <a:latin typeface="华文新魏" charset="0"/>
                <a:ea typeface="华文新魏" charset="0"/>
                <a:cs typeface="华文新魏" charset="0"/>
              </a:rPr>
              <a:t>给另一个进程发送信号，一个进程可通过信号与另一个进程通信</a:t>
            </a:r>
          </a:p>
          <a:p>
            <a:endParaRPr kumimoji="1" lang="zh-CN" altLang="en-US" dirty="0"/>
          </a:p>
        </p:txBody>
      </p:sp>
    </p:spTree>
    <p:extLst>
      <p:ext uri="{BB962C8B-B14F-4D97-AF65-F5344CB8AC3E}">
        <p14:creationId xmlns:p14="http://schemas.microsoft.com/office/powerpoint/2010/main" val="2087762731"/>
      </p:ext>
    </p:extLst>
  </p:cSld>
  <p:clrMapOvr>
    <a:masterClrMapping/>
  </p:clrMapOvr>
  <p:transition spd="slow">
    <p:wipe dir="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信号通信举例：杀死进程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：用户键入中断组合键</a:t>
            </a:r>
            <a:r>
              <a:rPr lang="en-US" altLang="zh-CN" dirty="0" err="1">
                <a:solidFill>
                  <a:srgbClr val="FF0000"/>
                </a:solidFill>
                <a:latin typeface="华文新魏" charset="0"/>
                <a:ea typeface="华文新魏" charset="0"/>
                <a:cs typeface="华文新魏" charset="0"/>
              </a:rPr>
              <a:t>ctrl+c</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：终端驱动程序收到输入字符，并调用信号系统</a:t>
            </a: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：信号系统发送</a:t>
            </a:r>
            <a:r>
              <a:rPr lang="en-US" altLang="zh-CN" dirty="0">
                <a:solidFill>
                  <a:srgbClr val="FF0000"/>
                </a:solidFill>
                <a:latin typeface="华文新魏" charset="0"/>
                <a:ea typeface="华文新魏" charset="0"/>
                <a:cs typeface="华文新魏" charset="0"/>
              </a:rPr>
              <a:t>SIGINT</a:t>
            </a:r>
            <a:r>
              <a:rPr lang="zh-CN" altLang="en-US" dirty="0">
                <a:latin typeface="华文新魏" charset="0"/>
                <a:ea typeface="华文新魏" charset="0"/>
                <a:cs typeface="华文新魏" charset="0"/>
              </a:rPr>
              <a:t>信号给</a:t>
            </a:r>
            <a:r>
              <a:rPr lang="en-US" altLang="zh-CN" dirty="0">
                <a:latin typeface="华文新魏" charset="0"/>
                <a:ea typeface="华文新魏" charset="0"/>
                <a:cs typeface="华文新魏" charset="0"/>
              </a:rPr>
              <a:t>shell</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shell</a:t>
            </a:r>
            <a:r>
              <a:rPr lang="zh-CN" altLang="en-US" dirty="0">
                <a:latin typeface="华文新魏" charset="0"/>
                <a:ea typeface="华文新魏" charset="0"/>
                <a:cs typeface="华文新魏" charset="0"/>
              </a:rPr>
              <a:t>再把它发送给进程</a:t>
            </a: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：进程收到</a:t>
            </a:r>
            <a:r>
              <a:rPr lang="en-US" altLang="zh-CN" dirty="0">
                <a:solidFill>
                  <a:srgbClr val="FF0000"/>
                </a:solidFill>
                <a:latin typeface="华文新魏" charset="0"/>
                <a:ea typeface="华文新魏" charset="0"/>
                <a:cs typeface="华文新魏" charset="0"/>
              </a:rPr>
              <a:t>SIGINT</a:t>
            </a:r>
            <a:r>
              <a:rPr lang="zh-CN" altLang="en-US" dirty="0">
                <a:latin typeface="华文新魏" charset="0"/>
                <a:ea typeface="华文新魏" charset="0"/>
                <a:cs typeface="华文新魏" charset="0"/>
              </a:rPr>
              <a:t>信号</a:t>
            </a:r>
          </a:p>
          <a:p>
            <a:pPr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：进程撤销</a:t>
            </a:r>
          </a:p>
          <a:p>
            <a:endParaRPr kumimoji="1" lang="zh-CN" altLang="en-US" dirty="0"/>
          </a:p>
        </p:txBody>
      </p:sp>
    </p:spTree>
    <p:extLst>
      <p:ext uri="{BB962C8B-B14F-4D97-AF65-F5344CB8AC3E}">
        <p14:creationId xmlns:p14="http://schemas.microsoft.com/office/powerpoint/2010/main" val="3134270505"/>
      </p:ext>
    </p:extLst>
  </p:cSld>
  <p:clrMapOvr>
    <a:masterClrMapping/>
  </p:clrMapOvr>
  <p:transition spd="slow">
    <p:wipe dir="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C7C3896-0DAF-4177-9954-8F46AE53B349}" type="slidenum">
              <a:rPr lang="en-US" altLang="zh-CN"/>
              <a:pPr>
                <a:defRPr/>
              </a:pPr>
              <a:t>187</a:t>
            </a:fld>
            <a:endParaRPr lang="en-US" altLang="zh-CN"/>
          </a:p>
        </p:txBody>
      </p:sp>
      <p:sp>
        <p:nvSpPr>
          <p:cNvPr id="896002" name="Rectangle 2"/>
          <p:cNvSpPr>
            <a:spLocks noGrp="1" noChangeArrowheads="1"/>
          </p:cNvSpPr>
          <p:nvPr>
            <p:ph type="title"/>
          </p:nvPr>
        </p:nvSpPr>
        <p:spPr/>
        <p:txBody>
          <a:bodyPr/>
          <a:lstStyle/>
          <a:p>
            <a:pPr eaLnBrk="1" hangingPunct="1">
              <a:spcBef>
                <a:spcPts val="0"/>
              </a:spcBef>
              <a:defRPr/>
            </a:pPr>
            <a:r>
              <a:rPr lang="en-US" altLang="zh-CN" dirty="0"/>
              <a:t>Linux</a:t>
            </a:r>
            <a:r>
              <a:rPr lang="zh-CN" altLang="en-US" dirty="0"/>
              <a:t>信号事件来源</a:t>
            </a:r>
          </a:p>
        </p:txBody>
      </p:sp>
      <p:sp>
        <p:nvSpPr>
          <p:cNvPr id="896003" name="Rectangle 3"/>
          <p:cNvSpPr>
            <a:spLocks noGrp="1" noChangeArrowheads="1"/>
          </p:cNvSpPr>
          <p:nvPr>
            <p:ph type="body" idx="1"/>
          </p:nvPr>
        </p:nvSpPr>
        <p:spPr/>
        <p:txBody>
          <a:bodyPr/>
          <a:lstStyle/>
          <a:p>
            <a:pPr eaLnBrk="1" hangingPunct="1">
              <a:spcBef>
                <a:spcPts val="0"/>
              </a:spcBef>
              <a:defRPr/>
            </a:pPr>
            <a:r>
              <a:rPr lang="zh-CN" altLang="en-US" dirty="0"/>
              <a:t>硬件来源</a:t>
            </a:r>
          </a:p>
          <a:p>
            <a:pPr lvl="1" eaLnBrk="1" hangingPunct="1">
              <a:spcBef>
                <a:spcPts val="0"/>
              </a:spcBef>
              <a:defRPr/>
            </a:pPr>
            <a:r>
              <a:rPr lang="zh-CN" altLang="en-US" dirty="0"/>
              <a:t>硬件操作，如按</a:t>
            </a:r>
            <a:r>
              <a:rPr lang="en-US" altLang="zh-CN" dirty="0" err="1"/>
              <a:t>Ctrl+C</a:t>
            </a:r>
            <a:endParaRPr lang="en-US" altLang="zh-CN" dirty="0"/>
          </a:p>
          <a:p>
            <a:pPr lvl="1" eaLnBrk="1" hangingPunct="1">
              <a:spcBef>
                <a:spcPts val="0"/>
              </a:spcBef>
              <a:defRPr/>
            </a:pPr>
            <a:r>
              <a:rPr lang="zh-CN" altLang="en-US" dirty="0"/>
              <a:t>硬件故障</a:t>
            </a:r>
          </a:p>
          <a:p>
            <a:pPr eaLnBrk="1" hangingPunct="1">
              <a:spcBef>
                <a:spcPts val="0"/>
              </a:spcBef>
              <a:defRPr/>
            </a:pPr>
            <a:r>
              <a:rPr lang="zh-CN" altLang="en-US" dirty="0"/>
              <a:t>软件来源</a:t>
            </a:r>
          </a:p>
          <a:p>
            <a:pPr lvl="1" eaLnBrk="1" hangingPunct="1">
              <a:spcBef>
                <a:spcPts val="0"/>
              </a:spcBef>
              <a:defRPr/>
            </a:pPr>
            <a:r>
              <a:rPr lang="zh-CN" altLang="en-US" dirty="0"/>
              <a:t>常用信号发送函数，如</a:t>
            </a:r>
            <a:r>
              <a:rPr lang="en-US" altLang="zh-CN" dirty="0"/>
              <a:t>kill(), raise(), alarm()</a:t>
            </a:r>
          </a:p>
          <a:p>
            <a:pPr lvl="1" eaLnBrk="1" hangingPunct="1">
              <a:spcBef>
                <a:spcPts val="0"/>
              </a:spcBef>
              <a:defRPr/>
            </a:pPr>
            <a:r>
              <a:rPr lang="zh-CN" altLang="en-US" dirty="0"/>
              <a:t>非法运算</a:t>
            </a:r>
          </a:p>
        </p:txBody>
      </p:sp>
    </p:spTree>
    <p:extLst>
      <p:ext uri="{BB962C8B-B14F-4D97-AF65-F5344CB8AC3E}">
        <p14:creationId xmlns:p14="http://schemas.microsoft.com/office/powerpoint/2010/main" val="3929960648"/>
      </p:ext>
    </p:extLst>
  </p:cSld>
  <p:clrMapOvr>
    <a:masterClrMapping/>
  </p:clrMapOvr>
  <p:transition spd="slow">
    <p:wipe dir="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8275FBE-A29A-4C8D-99AC-161D8F6A4CFE}" type="slidenum">
              <a:rPr lang="en-US" altLang="zh-CN"/>
              <a:pPr>
                <a:defRPr/>
              </a:pPr>
              <a:t>188</a:t>
            </a:fld>
            <a:endParaRPr lang="en-US" altLang="zh-CN"/>
          </a:p>
        </p:txBody>
      </p:sp>
      <p:sp>
        <p:nvSpPr>
          <p:cNvPr id="897026" name="Rectangle 2"/>
          <p:cNvSpPr>
            <a:spLocks noGrp="1" noChangeArrowheads="1"/>
          </p:cNvSpPr>
          <p:nvPr>
            <p:ph type="title"/>
          </p:nvPr>
        </p:nvSpPr>
        <p:spPr/>
        <p:txBody>
          <a:bodyPr/>
          <a:lstStyle/>
          <a:p>
            <a:pPr eaLnBrk="1" hangingPunct="1">
              <a:defRPr/>
            </a:pPr>
            <a:r>
              <a:rPr lang="en-US" altLang="zh-CN" dirty="0"/>
              <a:t>Linux</a:t>
            </a:r>
            <a:r>
              <a:rPr lang="zh-CN" altLang="en-US" dirty="0"/>
              <a:t>信号分类</a:t>
            </a:r>
          </a:p>
        </p:txBody>
      </p:sp>
      <p:sp>
        <p:nvSpPr>
          <p:cNvPr id="897027" name="Rectangle 3"/>
          <p:cNvSpPr>
            <a:spLocks noGrp="1" noChangeArrowheads="1"/>
          </p:cNvSpPr>
          <p:nvPr>
            <p:ph type="body" idx="1"/>
          </p:nvPr>
        </p:nvSpPr>
        <p:spPr>
          <a:xfrm>
            <a:off x="179512" y="1217613"/>
            <a:ext cx="8939088" cy="5019699"/>
          </a:xfrm>
        </p:spPr>
        <p:txBody>
          <a:bodyPr/>
          <a:lstStyle/>
          <a:p>
            <a:pPr eaLnBrk="1" hangingPunct="1">
              <a:defRPr/>
            </a:pPr>
            <a:r>
              <a:rPr lang="zh-CN" altLang="en-US" dirty="0"/>
              <a:t>不可靠信号</a:t>
            </a:r>
          </a:p>
          <a:p>
            <a:pPr lvl="1" eaLnBrk="1" hangingPunct="1">
              <a:defRPr/>
            </a:pPr>
            <a:r>
              <a:rPr lang="zh-CN" altLang="en-US" dirty="0"/>
              <a:t>信号值小于</a:t>
            </a:r>
            <a:r>
              <a:rPr lang="en-US" altLang="zh-CN" dirty="0">
                <a:solidFill>
                  <a:srgbClr val="FF0000"/>
                </a:solidFill>
              </a:rPr>
              <a:t>SIGRTMIN</a:t>
            </a:r>
          </a:p>
          <a:p>
            <a:pPr lvl="1" eaLnBrk="1" hangingPunct="1">
              <a:defRPr/>
            </a:pPr>
            <a:r>
              <a:rPr lang="zh-CN" altLang="en-US" dirty="0"/>
              <a:t>进程每次处理信号后，将信号响应函数设置为默认动作，需调用</a:t>
            </a:r>
            <a:r>
              <a:rPr lang="en-US" altLang="zh-CN" dirty="0">
                <a:solidFill>
                  <a:srgbClr val="FF0000"/>
                </a:solidFill>
              </a:rPr>
              <a:t>signal() </a:t>
            </a:r>
            <a:r>
              <a:rPr lang="zh-CN" altLang="en-US" dirty="0"/>
              <a:t>重新安装信号 </a:t>
            </a:r>
          </a:p>
          <a:p>
            <a:pPr lvl="1" eaLnBrk="1" hangingPunct="1">
              <a:defRPr/>
            </a:pPr>
            <a:r>
              <a:rPr lang="zh-CN" altLang="en-US" dirty="0">
                <a:solidFill>
                  <a:srgbClr val="FF0000"/>
                </a:solidFill>
              </a:rPr>
              <a:t>非实时信号</a:t>
            </a:r>
            <a:r>
              <a:rPr lang="zh-CN" altLang="en-US" dirty="0"/>
              <a:t>都是不可靠信号，</a:t>
            </a:r>
            <a:r>
              <a:rPr lang="zh-CN" altLang="en-US" dirty="0">
                <a:solidFill>
                  <a:srgbClr val="FF0000"/>
                </a:solidFill>
              </a:rPr>
              <a:t>不支持排队</a:t>
            </a:r>
            <a:r>
              <a:rPr lang="zh-CN" altLang="en-US" dirty="0"/>
              <a:t>，信号可能丢失</a:t>
            </a:r>
          </a:p>
          <a:p>
            <a:pPr eaLnBrk="1" hangingPunct="1">
              <a:defRPr/>
            </a:pPr>
            <a:r>
              <a:rPr lang="zh-CN" altLang="en-US" dirty="0"/>
              <a:t>可靠信号</a:t>
            </a:r>
          </a:p>
          <a:p>
            <a:pPr lvl="1" eaLnBrk="1" hangingPunct="1">
              <a:defRPr/>
            </a:pPr>
            <a:r>
              <a:rPr lang="zh-CN" altLang="en-US" dirty="0"/>
              <a:t>信号值介于</a:t>
            </a:r>
            <a:r>
              <a:rPr lang="en-US" altLang="zh-CN" dirty="0">
                <a:solidFill>
                  <a:srgbClr val="FF0000"/>
                </a:solidFill>
              </a:rPr>
              <a:t>SIGRTMIN</a:t>
            </a:r>
            <a:r>
              <a:rPr lang="zh-CN" altLang="en-US" dirty="0"/>
              <a:t>和</a:t>
            </a:r>
            <a:r>
              <a:rPr lang="en-US" altLang="zh-CN" dirty="0">
                <a:solidFill>
                  <a:srgbClr val="FF0000"/>
                </a:solidFill>
              </a:rPr>
              <a:t>SIGRTMAX</a:t>
            </a:r>
            <a:r>
              <a:rPr lang="zh-CN" altLang="en-US" dirty="0"/>
              <a:t>之间</a:t>
            </a:r>
          </a:p>
          <a:p>
            <a:pPr lvl="1" eaLnBrk="1" hangingPunct="1">
              <a:defRPr/>
            </a:pPr>
            <a:r>
              <a:rPr lang="zh-CN" altLang="en-US" dirty="0"/>
              <a:t>新信号安装函数</a:t>
            </a:r>
            <a:r>
              <a:rPr lang="en-US" altLang="zh-CN" dirty="0">
                <a:solidFill>
                  <a:srgbClr val="FF0000"/>
                </a:solidFill>
              </a:rPr>
              <a:t>sigaction()</a:t>
            </a:r>
            <a:r>
              <a:rPr lang="zh-CN" altLang="en-US" dirty="0"/>
              <a:t>和信号发送函数</a:t>
            </a:r>
            <a:r>
              <a:rPr lang="en-US" altLang="zh-CN" dirty="0">
                <a:solidFill>
                  <a:srgbClr val="FF0000"/>
                </a:solidFill>
              </a:rPr>
              <a:t>sigqueue()</a:t>
            </a:r>
          </a:p>
          <a:p>
            <a:pPr lvl="1" eaLnBrk="1" hangingPunct="1">
              <a:defRPr/>
            </a:pPr>
            <a:r>
              <a:rPr lang="zh-CN" altLang="en-US" dirty="0">
                <a:solidFill>
                  <a:srgbClr val="FF0000"/>
                </a:solidFill>
              </a:rPr>
              <a:t>实时信号</a:t>
            </a:r>
            <a:r>
              <a:rPr lang="zh-CN" altLang="en-US" dirty="0"/>
              <a:t>都是可靠信号，</a:t>
            </a:r>
            <a:r>
              <a:rPr lang="zh-CN" altLang="en-US" dirty="0">
                <a:solidFill>
                  <a:srgbClr val="FF0000"/>
                </a:solidFill>
              </a:rPr>
              <a:t>支持排队</a:t>
            </a:r>
            <a:endParaRPr lang="zh-CN" altLang="en-US" dirty="0"/>
          </a:p>
        </p:txBody>
      </p:sp>
    </p:spTree>
    <p:extLst>
      <p:ext uri="{BB962C8B-B14F-4D97-AF65-F5344CB8AC3E}">
        <p14:creationId xmlns:p14="http://schemas.microsoft.com/office/powerpoint/2010/main" val="2218026594"/>
      </p:ext>
    </p:extLst>
  </p:cSld>
  <p:clrMapOvr>
    <a:masterClrMapping/>
  </p:clrMapOvr>
  <p:transition spd="slow">
    <p:wipe dir="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0" y="1268760"/>
            <a:ext cx="8939088" cy="50196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defRPr/>
            </a:pPr>
            <a:r>
              <a:rPr lang="en-US" altLang="zh-CN" dirty="0">
                <a:solidFill>
                  <a:srgbClr val="FF0000"/>
                </a:solidFill>
                <a:effectLst>
                  <a:outerShdw blurRad="38100" dist="38100" dir="2700000" algn="tl">
                    <a:srgbClr val="C0C0C0"/>
                  </a:outerShdw>
                </a:effectLst>
              </a:rPr>
              <a:t>Kill –l</a:t>
            </a:r>
            <a:r>
              <a:rPr lang="zh-CN" altLang="en-US" dirty="0">
                <a:effectLst>
                  <a:outerShdw blurRad="38100" dist="38100" dir="2700000" algn="tl">
                    <a:srgbClr val="C0C0C0"/>
                  </a:outerShdw>
                </a:effectLst>
              </a:rPr>
              <a:t>可列出所有信号</a:t>
            </a:r>
          </a:p>
        </p:txBody>
      </p:sp>
      <p:sp>
        <p:nvSpPr>
          <p:cNvPr id="50" name="灯片编号占位符 3"/>
          <p:cNvSpPr>
            <a:spLocks noGrp="1"/>
          </p:cNvSpPr>
          <p:nvPr>
            <p:ph type="sldNum" sz="quarter" idx="10"/>
          </p:nvPr>
        </p:nvSpPr>
        <p:spPr/>
        <p:txBody>
          <a:bodyPr/>
          <a:lstStyle/>
          <a:p>
            <a:pPr>
              <a:defRPr/>
            </a:pPr>
            <a:fld id="{2767881B-1C7B-4BA5-95DA-9F1B9DE9C3FA}" type="slidenum">
              <a:rPr lang="en-US" altLang="zh-CN"/>
              <a:pPr>
                <a:defRPr/>
              </a:pPr>
              <a:t>189</a:t>
            </a:fld>
            <a:endParaRPr lang="en-US" altLang="zh-CN"/>
          </a:p>
        </p:txBody>
      </p:sp>
      <p:sp>
        <p:nvSpPr>
          <p:cNvPr id="899122" name="Rectangle 50"/>
          <p:cNvSpPr>
            <a:spLocks noGrp="1" noChangeArrowheads="1"/>
          </p:cNvSpPr>
          <p:nvPr>
            <p:ph type="title"/>
          </p:nvPr>
        </p:nvSpPr>
        <p:spPr/>
        <p:txBody>
          <a:bodyPr/>
          <a:lstStyle/>
          <a:p>
            <a:pPr eaLnBrk="1" hangingPunct="1">
              <a:defRPr/>
            </a:pPr>
            <a:r>
              <a:rPr lang="en-US" altLang="zh-CN" dirty="0"/>
              <a:t>Linux</a:t>
            </a:r>
            <a:r>
              <a:rPr lang="zh-CN" altLang="en-US" dirty="0"/>
              <a:t>常见信号</a:t>
            </a:r>
          </a:p>
        </p:txBody>
      </p:sp>
      <p:graphicFrame>
        <p:nvGraphicFramePr>
          <p:cNvPr id="899134" name="Group 62"/>
          <p:cNvGraphicFramePr>
            <a:graphicFrameLocks noGrp="1"/>
          </p:cNvGraphicFramePr>
          <p:nvPr>
            <p:ph idx="1"/>
            <p:extLst>
              <p:ext uri="{D42A27DB-BD31-4B8C-83A1-F6EECF244321}">
                <p14:modId xmlns:p14="http://schemas.microsoft.com/office/powerpoint/2010/main" val="82246633"/>
              </p:ext>
            </p:extLst>
          </p:nvPr>
        </p:nvGraphicFramePr>
        <p:xfrm>
          <a:off x="395536" y="1967572"/>
          <a:ext cx="8280400" cy="4269740"/>
        </p:xfrm>
        <a:graphic>
          <a:graphicData uri="http://schemas.openxmlformats.org/drawingml/2006/table">
            <a:tbl>
              <a:tblPr/>
              <a:tblGrid>
                <a:gridCol w="512762">
                  <a:extLst>
                    <a:ext uri="{9D8B030D-6E8A-4147-A177-3AD203B41FA5}">
                      <a16:colId xmlns:a16="http://schemas.microsoft.com/office/drawing/2014/main" val="20000"/>
                    </a:ext>
                  </a:extLst>
                </a:gridCol>
                <a:gridCol w="1671638">
                  <a:extLst>
                    <a:ext uri="{9D8B030D-6E8A-4147-A177-3AD203B41FA5}">
                      <a16:colId xmlns:a16="http://schemas.microsoft.com/office/drawing/2014/main" val="20001"/>
                    </a:ext>
                  </a:extLst>
                </a:gridCol>
                <a:gridCol w="6096000">
                  <a:extLst>
                    <a:ext uri="{9D8B030D-6E8A-4147-A177-3AD203B41FA5}">
                      <a16:colId xmlns:a16="http://schemas.microsoft.com/office/drawing/2014/main" val="20002"/>
                    </a:ext>
                  </a:extLst>
                </a:gridCol>
              </a:tblGrid>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C </a:t>
                      </a:r>
                      <a:r>
                        <a:rPr kumimoji="1" lang="zh-CN" altLang="en-US"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语言宏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outerShdw blurRad="38100" dist="38100" dir="2700000" algn="tl">
                              <a:srgbClr val="C0C0C0"/>
                            </a:outerShdw>
                          </a:effectLst>
                          <a:latin typeface="华文新魏"/>
                          <a:ea typeface="华文新魏"/>
                          <a:cs typeface="华文新魏"/>
                        </a:rPr>
                        <a:t>用途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SIGHUP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从终端上发出的结束信号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来自键盘的中断信号（</a:t>
                      </a:r>
                      <a:r>
                        <a:rPr kumimoji="1" lang="en-US" altLang="zh-CN" sz="2000" b="1" i="0" u="none" strike="noStrike" cap="none" normalizeH="0" baseline="0" dirty="0">
                          <a:ln>
                            <a:noFill/>
                          </a:ln>
                          <a:solidFill>
                            <a:srgbClr val="0000FF"/>
                          </a:solidFill>
                          <a:effectLst/>
                          <a:latin typeface="华文新魏"/>
                          <a:ea typeface="华文新魏"/>
                          <a:cs typeface="华文新魏"/>
                        </a:rPr>
                        <a:t>Ctrl-c</a:t>
                      </a:r>
                      <a:r>
                        <a:rPr kumimoji="1" lang="zh-CN" altLang="en-US" sz="2000" b="1" i="0" u="none" strike="noStrike" cap="none" normalizeH="0" baseline="0" dirty="0">
                          <a:ln>
                            <a:noFill/>
                          </a:ln>
                          <a:solidFill>
                            <a:srgbClr val="0000FF"/>
                          </a:solidFill>
                          <a:effectLst/>
                          <a:latin typeface="华文新魏"/>
                          <a:ea typeface="华文新魏"/>
                          <a:cs typeface="华文新魏"/>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SIGQUIT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来自键盘的退出信号（</a:t>
                      </a:r>
                      <a:r>
                        <a:rPr kumimoji="1" lang="en-US" altLang="zh-CN" sz="2000" b="1" i="0" u="none" strike="noStrike" cap="none" normalizeH="0" baseline="0" dirty="0">
                          <a:ln>
                            <a:noFill/>
                          </a:ln>
                          <a:solidFill>
                            <a:srgbClr val="0000FF"/>
                          </a:solidFill>
                          <a:effectLst/>
                          <a:latin typeface="华文新魏"/>
                          <a:ea typeface="华文新魏"/>
                          <a:cs typeface="华文新魏"/>
                        </a:rPr>
                        <a:t>Ctrl-\</a:t>
                      </a:r>
                      <a:r>
                        <a:rPr kumimoji="1" lang="zh-CN" altLang="en-US" sz="2000" b="1" i="0" u="none" strike="noStrike" cap="none" normalizeH="0" baseline="0" dirty="0">
                          <a:ln>
                            <a:noFill/>
                          </a:ln>
                          <a:solidFill>
                            <a:srgbClr val="0000FF"/>
                          </a:solidFill>
                          <a:effectLst/>
                          <a:latin typeface="华文新魏"/>
                          <a:ea typeface="华文新魏"/>
                          <a:cs typeface="华文新魏"/>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SIGFPE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浮点异常信号（例如浮点运算溢出）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SIGKILL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FF"/>
                          </a:solidFill>
                          <a:effectLst/>
                          <a:latin typeface="华文新魏"/>
                          <a:ea typeface="华文新魏"/>
                          <a:cs typeface="华文新魏"/>
                        </a:rPr>
                        <a:t>立即结束程序，</a:t>
                      </a:r>
                      <a:r>
                        <a:rPr kumimoji="1" lang="zh-CN" altLang="en-US" sz="2000" b="1" i="0" u="none" strike="noStrike" kern="1200" cap="none" normalizeH="0" baseline="0" dirty="0">
                          <a:ln>
                            <a:noFill/>
                          </a:ln>
                          <a:solidFill>
                            <a:srgbClr val="FF0000"/>
                          </a:solidFill>
                          <a:effectLst/>
                          <a:latin typeface="华文新魏"/>
                          <a:ea typeface="华文新魏"/>
                          <a:cs typeface="华文新魏"/>
                        </a:rPr>
                        <a:t>不能被阻塞</a:t>
                      </a:r>
                      <a:r>
                        <a:rPr kumimoji="1" lang="zh-CN" altLang="en-US" sz="2000" b="1" i="0" u="none" strike="noStrike" kern="1200" cap="none" normalizeH="0" baseline="0" dirty="0">
                          <a:ln>
                            <a:noFill/>
                          </a:ln>
                          <a:solidFill>
                            <a:srgbClr val="0000FF"/>
                          </a:solidFill>
                          <a:effectLst/>
                          <a:latin typeface="华文新魏"/>
                          <a:ea typeface="华文新魏"/>
                          <a:cs typeface="华文新魏"/>
                        </a:rPr>
                        <a:t>，处理和忽略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SIGALRM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进程的定时器到期时，发送该信号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SIGTERM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FF"/>
                          </a:solidFill>
                          <a:effectLst/>
                          <a:latin typeface="华文新魏"/>
                          <a:ea typeface="华文新魏"/>
                          <a:cs typeface="华文新魏"/>
                        </a:rPr>
                        <a:t>程序结束信号，可</a:t>
                      </a:r>
                      <a:r>
                        <a:rPr kumimoji="1" lang="zh-CN" altLang="en-US" sz="2000" b="1" i="0" u="none" strike="noStrike" kern="1200" cap="none" normalizeH="0" baseline="0" dirty="0">
                          <a:ln>
                            <a:noFill/>
                          </a:ln>
                          <a:solidFill>
                            <a:srgbClr val="FF0000"/>
                          </a:solidFill>
                          <a:effectLst/>
                          <a:latin typeface="华文新魏"/>
                          <a:ea typeface="华文新魏"/>
                          <a:cs typeface="华文新魏"/>
                        </a:rPr>
                        <a:t>被阻塞</a:t>
                      </a:r>
                      <a:r>
                        <a:rPr kumimoji="1" lang="zh-CN" altLang="en-US" sz="2000" b="1" i="0" u="none" strike="noStrike" kern="1200" cap="none" normalizeH="0" baseline="0" dirty="0">
                          <a:ln>
                            <a:noFill/>
                          </a:ln>
                          <a:solidFill>
                            <a:srgbClr val="0000FF"/>
                          </a:solidFill>
                          <a:effectLst/>
                          <a:latin typeface="华文新魏"/>
                          <a:ea typeface="华文新魏"/>
                          <a:cs typeface="华文新魏"/>
                        </a:rPr>
                        <a:t>和 </a:t>
                      </a:r>
                      <a:br>
                        <a:rPr kumimoji="1" lang="zh-CN" altLang="en-US" sz="2000" b="1" i="0" u="none" strike="noStrike" kern="1200" cap="none" normalizeH="0" baseline="0" dirty="0">
                          <a:ln>
                            <a:noFill/>
                          </a:ln>
                          <a:solidFill>
                            <a:srgbClr val="0000FF"/>
                          </a:solidFill>
                          <a:effectLst/>
                          <a:latin typeface="华文新魏"/>
                          <a:ea typeface="华文新魏"/>
                          <a:cs typeface="华文新魏"/>
                        </a:rPr>
                      </a:br>
                      <a:r>
                        <a:rPr kumimoji="1" lang="zh-CN" altLang="en-US" sz="2000" b="1" i="0" u="none" strike="noStrike" kern="1200" cap="none" normalizeH="0" baseline="0" dirty="0">
                          <a:ln>
                            <a:noFill/>
                          </a:ln>
                          <a:solidFill>
                            <a:srgbClr val="0000FF"/>
                          </a:solidFill>
                          <a:effectLst/>
                          <a:latin typeface="华文新魏"/>
                          <a:ea typeface="华文新魏"/>
                          <a:cs typeface="华文新魏"/>
                        </a:rPr>
                        <a:t>处理，通常用来要求程序自己</a:t>
                      </a:r>
                      <a:r>
                        <a:rPr kumimoji="1" lang="zh-CN" altLang="en-US" sz="2000" b="1" i="0" u="none" strike="noStrike" kern="1200" cap="none" normalizeH="0" baseline="0" dirty="0">
                          <a:ln>
                            <a:noFill/>
                          </a:ln>
                          <a:solidFill>
                            <a:srgbClr val="FF0000"/>
                          </a:solidFill>
                          <a:effectLst/>
                          <a:latin typeface="华文新魏"/>
                          <a:ea typeface="华文新魏"/>
                          <a:cs typeface="华文新魏"/>
                        </a:rPr>
                        <a:t>正常退出</a:t>
                      </a:r>
                      <a:endParaRPr kumimoji="1" lang="zh-CN" altLang="en-US" sz="2000" b="1" i="0" u="none" strike="noStrike" cap="none" normalizeH="0" baseline="0" dirty="0">
                        <a:ln>
                          <a:noFill/>
                        </a:ln>
                        <a:solidFill>
                          <a:srgbClr val="FF0000"/>
                        </a:solidFill>
                        <a:effectLst/>
                        <a:latin typeface="华文新魏"/>
                        <a:ea typeface="华文新魏"/>
                        <a:cs typeface="华文新魏"/>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SIGCHLD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标识子进程停止或结束的信号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SIGSTOP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来自键盘</a:t>
                      </a:r>
                      <a:r>
                        <a:rPr kumimoji="1" lang="en-US" altLang="zh-CN" sz="2000" b="1" i="0" u="none" strike="noStrike" cap="none" normalizeH="0" baseline="0" dirty="0">
                          <a:ln>
                            <a:noFill/>
                          </a:ln>
                          <a:solidFill>
                            <a:srgbClr val="0000FF"/>
                          </a:solidFill>
                          <a:effectLst/>
                          <a:latin typeface="华文新魏"/>
                          <a:ea typeface="华文新魏"/>
                          <a:cs typeface="华文新魏"/>
                        </a:rPr>
                        <a:t>(Ctrl-z)</a:t>
                      </a:r>
                      <a:r>
                        <a:rPr kumimoji="1" lang="zh-CN" altLang="en-US" sz="2000" b="1" i="0" u="none" strike="noStrike" cap="none" normalizeH="0" baseline="0" dirty="0">
                          <a:ln>
                            <a:noFill/>
                          </a:ln>
                          <a:solidFill>
                            <a:srgbClr val="0000FF"/>
                          </a:solidFill>
                          <a:effectLst/>
                          <a:latin typeface="华文新魏"/>
                          <a:ea typeface="华文新魏"/>
                          <a:cs typeface="华文新魏"/>
                        </a:rPr>
                        <a:t>或调试程序的停止执行信号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06425032"/>
      </p:ext>
    </p:extLst>
  </p:cSld>
  <p:clrMapOvr>
    <a:masterClrMapping/>
  </p:clrMapOvr>
  <p:transition>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19</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FF0000"/>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3775827053"/>
      </p:ext>
    </p:extLst>
  </p:cSld>
  <p:clrMapOvr>
    <a:masterClrMapping/>
  </p:clrMapOvr>
  <p:transition spd="slow">
    <p:wipe dir="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FFE8E87-F63D-42CB-BAE2-00A9DE87A583}" type="slidenum">
              <a:rPr lang="en-US" altLang="zh-CN"/>
              <a:pPr>
                <a:defRPr/>
              </a:pPr>
              <a:t>190</a:t>
            </a:fld>
            <a:endParaRPr lang="en-US" altLang="zh-CN"/>
          </a:p>
        </p:txBody>
      </p:sp>
      <p:sp>
        <p:nvSpPr>
          <p:cNvPr id="900098" name="Rectangle 2"/>
          <p:cNvSpPr>
            <a:spLocks noGrp="1" noChangeArrowheads="1"/>
          </p:cNvSpPr>
          <p:nvPr>
            <p:ph type="title"/>
          </p:nvPr>
        </p:nvSpPr>
        <p:spPr/>
        <p:txBody>
          <a:bodyPr/>
          <a:lstStyle/>
          <a:p>
            <a:pPr eaLnBrk="1" hangingPunct="1">
              <a:defRPr/>
            </a:pPr>
            <a:r>
              <a:rPr lang="en-US" altLang="zh-CN" dirty="0"/>
              <a:t>Linux</a:t>
            </a:r>
            <a:r>
              <a:rPr lang="zh-CN" altLang="en-US" dirty="0"/>
              <a:t>进程对信号的响应方式</a:t>
            </a:r>
          </a:p>
        </p:txBody>
      </p:sp>
      <p:sp>
        <p:nvSpPr>
          <p:cNvPr id="90009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忽略信号</a:t>
            </a:r>
          </a:p>
          <a:p>
            <a:pPr lvl="1" eaLnBrk="1" hangingPunct="1">
              <a:defRPr/>
            </a:pPr>
            <a:r>
              <a:rPr lang="zh-CN" altLang="en-US" dirty="0"/>
              <a:t>进程忽略接收到的信号，不做任何处理</a:t>
            </a:r>
          </a:p>
          <a:p>
            <a:pPr lvl="1" eaLnBrk="1" hangingPunct="1">
              <a:defRPr/>
            </a:pPr>
            <a:r>
              <a:rPr lang="en-US" altLang="zh-CN" dirty="0">
                <a:solidFill>
                  <a:srgbClr val="FF0000"/>
                </a:solidFill>
              </a:rPr>
              <a:t>SIGKILL</a:t>
            </a:r>
            <a:r>
              <a:rPr lang="zh-CN" altLang="en-US" dirty="0"/>
              <a:t>和</a:t>
            </a:r>
            <a:r>
              <a:rPr lang="en-US" altLang="zh-CN" dirty="0">
                <a:solidFill>
                  <a:srgbClr val="FF0000"/>
                </a:solidFill>
              </a:rPr>
              <a:t>SIGSTOP</a:t>
            </a:r>
            <a:r>
              <a:rPr lang="zh-CN" altLang="en-US" dirty="0"/>
              <a:t>不能忽略</a:t>
            </a:r>
            <a:endParaRPr lang="en-US" altLang="zh-CN" dirty="0"/>
          </a:p>
          <a:p>
            <a:pPr lvl="2" eaLnBrk="1" hangingPunct="1">
              <a:defRPr/>
            </a:pPr>
            <a:r>
              <a:rPr lang="zh-CN" altLang="en-US" dirty="0">
                <a:latin typeface="华文新魏"/>
                <a:ea typeface="华文新魏"/>
                <a:cs typeface="华文新魏"/>
              </a:rPr>
              <a:t>不能为</a:t>
            </a:r>
            <a:r>
              <a:rPr lang="en-US" altLang="zh-CN" dirty="0">
                <a:solidFill>
                  <a:srgbClr val="FF0000"/>
                </a:solidFill>
                <a:latin typeface="华文新魏"/>
                <a:ea typeface="华文新魏"/>
                <a:cs typeface="华文新魏"/>
              </a:rPr>
              <a:t>SIGKILL</a:t>
            </a:r>
            <a:r>
              <a:rPr lang="zh-CN" altLang="en-US" dirty="0">
                <a:latin typeface="华文新魏"/>
                <a:ea typeface="华文新魏"/>
                <a:cs typeface="华文新魏"/>
              </a:rPr>
              <a:t>和</a:t>
            </a:r>
            <a:r>
              <a:rPr lang="en-US" altLang="zh-CN" dirty="0">
                <a:solidFill>
                  <a:srgbClr val="FF0000"/>
                </a:solidFill>
                <a:latin typeface="华文新魏"/>
                <a:ea typeface="华文新魏"/>
                <a:cs typeface="华文新魏"/>
              </a:rPr>
              <a:t>SIGSTOP</a:t>
            </a:r>
            <a:r>
              <a:rPr lang="zh-CN" altLang="en-US" dirty="0">
                <a:latin typeface="华文新魏"/>
                <a:ea typeface="华文新魏"/>
                <a:cs typeface="华文新魏"/>
              </a:rPr>
              <a:t>设置新的信号处理函数</a:t>
            </a:r>
          </a:p>
          <a:p>
            <a:pPr eaLnBrk="1" hangingPunct="1">
              <a:defRPr/>
            </a:pPr>
            <a:r>
              <a:rPr lang="zh-CN" altLang="en-US" dirty="0">
                <a:latin typeface="华文新魏"/>
                <a:cs typeface="华文新魏"/>
              </a:rPr>
              <a:t>缺省操作</a:t>
            </a:r>
          </a:p>
          <a:p>
            <a:pPr lvl="1" eaLnBrk="1" hangingPunct="1">
              <a:defRPr/>
            </a:pPr>
            <a:r>
              <a:rPr lang="en-US" altLang="zh-CN" dirty="0"/>
              <a:t>Linux</a:t>
            </a:r>
            <a:r>
              <a:rPr lang="zh-CN" altLang="en-US" dirty="0"/>
              <a:t>内核为信号提供默认处理程序处理</a:t>
            </a:r>
          </a:p>
          <a:p>
            <a:pPr lvl="1" eaLnBrk="1" hangingPunct="1">
              <a:defRPr/>
            </a:pPr>
            <a:r>
              <a:rPr lang="zh-CN" altLang="en-US" dirty="0"/>
              <a:t>进程可通过</a:t>
            </a:r>
            <a:r>
              <a:rPr lang="en-US" altLang="zh-CN" dirty="0">
                <a:solidFill>
                  <a:srgbClr val="FF0000"/>
                </a:solidFill>
              </a:rPr>
              <a:t>signal()/</a:t>
            </a:r>
            <a:r>
              <a:rPr lang="en-US" altLang="zh-CN" dirty="0" err="1">
                <a:solidFill>
                  <a:srgbClr val="FF0000"/>
                </a:solidFill>
              </a:rPr>
              <a:t>sigaction</a:t>
            </a:r>
            <a:r>
              <a:rPr lang="en-US" altLang="zh-CN" dirty="0">
                <a:solidFill>
                  <a:srgbClr val="FF0000"/>
                </a:solidFill>
              </a:rPr>
              <a:t>()</a:t>
            </a:r>
            <a:r>
              <a:rPr lang="zh-CN" altLang="en-US" dirty="0"/>
              <a:t>指定进程对某个信号的处理行为</a:t>
            </a:r>
          </a:p>
          <a:p>
            <a:pPr eaLnBrk="1" hangingPunct="1">
              <a:defRPr/>
            </a:pPr>
            <a:r>
              <a:rPr lang="zh-CN" altLang="en-US" dirty="0">
                <a:latin typeface="华文新魏"/>
                <a:cs typeface="华文新魏"/>
              </a:rPr>
              <a:t>捕获信号</a:t>
            </a:r>
          </a:p>
          <a:p>
            <a:pPr lvl="1" eaLnBrk="1" hangingPunct="1">
              <a:defRPr/>
            </a:pPr>
            <a:r>
              <a:rPr lang="zh-CN" altLang="en-US" dirty="0"/>
              <a:t>类似中断处理程序，一旦捕获到相应信号，执行对应的信号处理函数</a:t>
            </a:r>
          </a:p>
        </p:txBody>
      </p:sp>
    </p:spTree>
    <p:extLst>
      <p:ext uri="{BB962C8B-B14F-4D97-AF65-F5344CB8AC3E}">
        <p14:creationId xmlns:p14="http://schemas.microsoft.com/office/powerpoint/2010/main" val="3661923349"/>
      </p:ext>
    </p:extLst>
  </p:cSld>
  <p:clrMapOvr>
    <a:masterClrMapping/>
  </p:clrMapOvr>
  <p:transition spd="slow">
    <p:wipe dir="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task_struct</a:t>
            </a:r>
            <a:r>
              <a:rPr lang="zh-CN" altLang="en-US" dirty="0"/>
              <a:t>中与信号处理相关的成员</a:t>
            </a:r>
          </a:p>
        </p:txBody>
      </p:sp>
      <p:sp>
        <p:nvSpPr>
          <p:cNvPr id="3" name="内容占位符 2"/>
          <p:cNvSpPr>
            <a:spLocks noGrp="1"/>
          </p:cNvSpPr>
          <p:nvPr>
            <p:ph idx="1"/>
          </p:nvPr>
        </p:nvSpPr>
        <p:spPr>
          <a:xfrm>
            <a:off x="179512" y="1268413"/>
            <a:ext cx="8964488" cy="4896891"/>
          </a:xfrm>
        </p:spPr>
        <p:txBody>
          <a:bodyPr/>
          <a:lstStyle/>
          <a:p>
            <a:r>
              <a:rPr lang="en-US" altLang="zh-CN" dirty="0">
                <a:latin typeface="华文新魏"/>
                <a:cs typeface="华文新魏"/>
              </a:rPr>
              <a:t>struct </a:t>
            </a:r>
            <a:r>
              <a:rPr lang="en-US" altLang="zh-CN" dirty="0" err="1">
                <a:solidFill>
                  <a:srgbClr val="FF0000"/>
                </a:solidFill>
                <a:latin typeface="华文新魏"/>
                <a:cs typeface="华文新魏"/>
              </a:rPr>
              <a:t>signal_struct</a:t>
            </a:r>
            <a:r>
              <a:rPr lang="en-US" altLang="zh-CN" dirty="0">
                <a:latin typeface="华文新魏"/>
                <a:cs typeface="华文新魏"/>
              </a:rPr>
              <a:t> *signal</a:t>
            </a:r>
          </a:p>
          <a:p>
            <a:pPr lvl="1"/>
            <a:r>
              <a:rPr lang="zh-CN" altLang="zh-CN" dirty="0"/>
              <a:t>信号</a:t>
            </a:r>
            <a:r>
              <a:rPr lang="zh-CN" altLang="en-US" dirty="0"/>
              <a:t>描述符结构</a:t>
            </a:r>
            <a:r>
              <a:rPr lang="zh-CN" altLang="zh-CN" dirty="0"/>
              <a:t>，</a:t>
            </a:r>
            <a:r>
              <a:rPr lang="zh-CN" altLang="en-US" dirty="0"/>
              <a:t>指向进程信号描述符</a:t>
            </a:r>
            <a:endParaRPr lang="en-US" altLang="zh-CN" dirty="0"/>
          </a:p>
          <a:p>
            <a:r>
              <a:rPr lang="en-US" altLang="zh-CN" dirty="0">
                <a:latin typeface="华文新魏"/>
                <a:cs typeface="华文新魏"/>
              </a:rPr>
              <a:t>struct </a:t>
            </a:r>
            <a:r>
              <a:rPr lang="en-US" altLang="zh-CN" dirty="0" err="1">
                <a:solidFill>
                  <a:srgbClr val="FF0000"/>
                </a:solidFill>
                <a:latin typeface="华文新魏"/>
                <a:cs typeface="华文新魏"/>
              </a:rPr>
              <a:t>sighand_struct</a:t>
            </a:r>
            <a:r>
              <a:rPr lang="en-US" altLang="zh-CN" dirty="0">
                <a:latin typeface="华文新魏"/>
                <a:cs typeface="华文新魏"/>
              </a:rPr>
              <a:t> *</a:t>
            </a:r>
            <a:r>
              <a:rPr lang="en-US" altLang="zh-CN" dirty="0" err="1">
                <a:latin typeface="华文新魏"/>
                <a:cs typeface="华文新魏"/>
              </a:rPr>
              <a:t>sighand</a:t>
            </a:r>
            <a:endParaRPr lang="en-US" altLang="zh-CN" dirty="0">
              <a:latin typeface="华文新魏"/>
              <a:cs typeface="华文新魏"/>
            </a:endParaRPr>
          </a:p>
          <a:p>
            <a:pPr lvl="1"/>
            <a:r>
              <a:rPr lang="zh-CN" altLang="en-US" dirty="0"/>
              <a:t>包含信号处理函数描述符的数组，信号作为数组序号</a:t>
            </a:r>
            <a:r>
              <a:rPr lang="en-US" altLang="zh-CN" dirty="0"/>
              <a:t> </a:t>
            </a:r>
            <a:endParaRPr lang="zh-CN" altLang="zh-CN" dirty="0"/>
          </a:p>
          <a:p>
            <a:r>
              <a:rPr lang="en-US" altLang="zh-CN" dirty="0" err="1">
                <a:solidFill>
                  <a:srgbClr val="FF0000"/>
                </a:solidFill>
                <a:latin typeface="华文新魏"/>
                <a:cs typeface="华文新魏"/>
              </a:rPr>
              <a:t>sigset_t</a:t>
            </a:r>
            <a:r>
              <a:rPr lang="en-US" altLang="zh-CN" dirty="0">
                <a:latin typeface="华文新魏"/>
                <a:cs typeface="华文新魏"/>
              </a:rPr>
              <a:t> blocked, </a:t>
            </a:r>
            <a:r>
              <a:rPr lang="en-US" altLang="zh-CN" dirty="0" err="1">
                <a:latin typeface="华文新魏"/>
                <a:cs typeface="华文新魏"/>
              </a:rPr>
              <a:t>real_blocked</a:t>
            </a:r>
            <a:endParaRPr lang="en-US" altLang="zh-CN" dirty="0">
              <a:latin typeface="华文新魏"/>
              <a:cs typeface="华文新魏"/>
            </a:endParaRPr>
          </a:p>
          <a:p>
            <a:pPr lvl="1"/>
            <a:r>
              <a:rPr lang="zh-CN" altLang="en-US" dirty="0"/>
              <a:t>被阻塞信号的掩码，每种信号类型对应一个元素</a:t>
            </a:r>
            <a:endParaRPr lang="en-US" altLang="zh-CN" dirty="0"/>
          </a:p>
          <a:p>
            <a:r>
              <a:rPr lang="en-US" altLang="zh-CN" dirty="0">
                <a:latin typeface="华文新魏"/>
                <a:cs typeface="华文新魏"/>
              </a:rPr>
              <a:t>struct </a:t>
            </a:r>
            <a:r>
              <a:rPr lang="en-US" altLang="zh-CN" dirty="0" err="1">
                <a:solidFill>
                  <a:srgbClr val="FF0000"/>
                </a:solidFill>
                <a:latin typeface="华文新魏"/>
                <a:cs typeface="华文新魏"/>
              </a:rPr>
              <a:t>sigpending</a:t>
            </a:r>
            <a:r>
              <a:rPr lang="en-US" altLang="zh-CN" dirty="0">
                <a:latin typeface="华文新魏"/>
                <a:cs typeface="华文新魏"/>
              </a:rPr>
              <a:t> pending</a:t>
            </a:r>
            <a:endParaRPr lang="zh-CN" altLang="zh-CN" dirty="0">
              <a:latin typeface="华文新魏"/>
              <a:cs typeface="华文新魏"/>
            </a:endParaRPr>
          </a:p>
          <a:p>
            <a:pPr lvl="1"/>
            <a:r>
              <a:rPr lang="zh-CN" altLang="en-US" dirty="0"/>
              <a:t>维护本进程中的未决信号</a:t>
            </a:r>
            <a:endParaRPr lang="en-US" altLang="zh-CN" dirty="0"/>
          </a:p>
          <a:p>
            <a:r>
              <a:rPr lang="en-US" altLang="zh-CN" dirty="0" err="1">
                <a:latin typeface="华文新魏"/>
                <a:cs typeface="华文新魏"/>
              </a:rPr>
              <a:t>sigset_t</a:t>
            </a:r>
            <a:r>
              <a:rPr lang="en-US" altLang="zh-CN" dirty="0">
                <a:latin typeface="华文新魏"/>
                <a:cs typeface="华文新魏"/>
              </a:rPr>
              <a:t> </a:t>
            </a:r>
            <a:r>
              <a:rPr lang="en-US" altLang="zh-CN" dirty="0" err="1">
                <a:latin typeface="华文新魏"/>
                <a:cs typeface="华文新魏"/>
              </a:rPr>
              <a:t>saved_sigmask</a:t>
            </a:r>
            <a:endParaRPr lang="en-US" altLang="zh-CN" dirty="0">
              <a:latin typeface="华文新魏"/>
              <a:cs typeface="华文新魏"/>
            </a:endParaRPr>
          </a:p>
          <a:p>
            <a:pPr lvl="1"/>
            <a:r>
              <a:rPr lang="zh-CN" altLang="en-US" dirty="0"/>
              <a:t>保存信号掩码</a:t>
            </a:r>
            <a:endParaRPr lang="en-US" altLang="zh-CN" dirty="0"/>
          </a:p>
          <a:p>
            <a:pPr lvl="1"/>
            <a:r>
              <a:rPr lang="zh-CN" altLang="en-US" dirty="0"/>
              <a:t>定义</a:t>
            </a:r>
            <a:r>
              <a:rPr lang="en-US" altLang="zh-CN" dirty="0"/>
              <a:t>TIF_RESTORE_SIGMASK</a:t>
            </a:r>
            <a:r>
              <a:rPr lang="zh-CN" altLang="en-US" dirty="0"/>
              <a:t>时恢复信号掩码</a:t>
            </a:r>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191</a:t>
            </a:fld>
            <a:endParaRPr lang="en-US" altLang="zh-CN"/>
          </a:p>
        </p:txBody>
      </p:sp>
    </p:spTree>
    <p:extLst>
      <p:ext uri="{BB962C8B-B14F-4D97-AF65-F5344CB8AC3E}">
        <p14:creationId xmlns:p14="http://schemas.microsoft.com/office/powerpoint/2010/main" val="1413611348"/>
      </p:ext>
    </p:extLst>
  </p:cSld>
  <p:clrMapOvr>
    <a:masterClrMapping/>
  </p:clrMapOvr>
  <p:transition spd="slow">
    <p:wipe dir="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task_struct</a:t>
            </a:r>
            <a:r>
              <a:rPr lang="zh-CN" altLang="en-US" dirty="0"/>
              <a:t>信号处理相关数据结构关系图</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192</a:t>
            </a:fld>
            <a:endParaRPr lang="en-US" altLang="zh-CN"/>
          </a:p>
        </p:txBody>
      </p:sp>
      <p:pic>
        <p:nvPicPr>
          <p:cNvPr id="114690" name="Picture 2" descr="linux进程管理之信号处理(1)"/>
          <p:cNvPicPr>
            <a:picLocks noChangeAspect="1" noChangeArrowheads="1"/>
          </p:cNvPicPr>
          <p:nvPr/>
        </p:nvPicPr>
        <p:blipFill>
          <a:blip r:embed="rId2" cstate="print"/>
          <a:srcRect/>
          <a:stretch>
            <a:fillRect/>
          </a:stretch>
        </p:blipFill>
        <p:spPr bwMode="auto">
          <a:xfrm>
            <a:off x="1214413" y="1275382"/>
            <a:ext cx="7228009" cy="5572140"/>
          </a:xfrm>
          <a:prstGeom prst="rect">
            <a:avLst/>
          </a:prstGeom>
          <a:noFill/>
        </p:spPr>
      </p:pic>
      <p:sp>
        <p:nvSpPr>
          <p:cNvPr id="7" name="椭圆 6"/>
          <p:cNvSpPr/>
          <p:nvPr/>
        </p:nvSpPr>
        <p:spPr bwMode="auto">
          <a:xfrm>
            <a:off x="3357554" y="1254383"/>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8" name="椭圆 7"/>
          <p:cNvSpPr/>
          <p:nvPr/>
        </p:nvSpPr>
        <p:spPr bwMode="auto">
          <a:xfrm>
            <a:off x="5000628" y="1214422"/>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9" name="椭圆 8"/>
          <p:cNvSpPr/>
          <p:nvPr/>
        </p:nvSpPr>
        <p:spPr bwMode="auto">
          <a:xfrm>
            <a:off x="3571868" y="2623897"/>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0" name="椭圆 9"/>
          <p:cNvSpPr/>
          <p:nvPr/>
        </p:nvSpPr>
        <p:spPr bwMode="auto">
          <a:xfrm>
            <a:off x="3643306" y="4266971"/>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1" name="椭圆 10"/>
          <p:cNvSpPr/>
          <p:nvPr/>
        </p:nvSpPr>
        <p:spPr bwMode="auto">
          <a:xfrm>
            <a:off x="2143108" y="4111903"/>
            <a:ext cx="1428760" cy="519351"/>
          </a:xfrm>
          <a:prstGeom prst="ellipse">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2" name="椭圆 11"/>
          <p:cNvSpPr/>
          <p:nvPr/>
        </p:nvSpPr>
        <p:spPr bwMode="auto">
          <a:xfrm>
            <a:off x="5796136" y="1916832"/>
            <a:ext cx="1428760" cy="519351"/>
          </a:xfrm>
          <a:prstGeom prst="ellipse">
            <a:avLst/>
          </a:prstGeom>
          <a:noFill/>
          <a:ln w="19050"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3" name="椭圆 12"/>
          <p:cNvSpPr/>
          <p:nvPr/>
        </p:nvSpPr>
        <p:spPr bwMode="auto">
          <a:xfrm>
            <a:off x="6444208" y="3573016"/>
            <a:ext cx="1428760" cy="519351"/>
          </a:xfrm>
          <a:prstGeom prst="ellipse">
            <a:avLst/>
          </a:prstGeom>
          <a:noFill/>
          <a:ln w="19050" cap="flat" cmpd="sng" algn="ctr">
            <a:solidFill>
              <a:srgbClr val="0000FF"/>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3537433279"/>
      </p:ext>
    </p:extLst>
  </p:cSld>
  <p:clrMapOvr>
    <a:masterClrMapping/>
  </p:clrMapOvr>
  <p:transition spd="slow">
    <p:wipe dir="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0B15A87-04B5-4406-8D1F-BDF3AD5401DF}" type="slidenum">
              <a:rPr lang="en-US" altLang="zh-CN"/>
              <a:pPr>
                <a:defRPr/>
              </a:pPr>
              <a:t>193</a:t>
            </a:fld>
            <a:endParaRPr lang="en-US" altLang="zh-CN"/>
          </a:p>
        </p:txBody>
      </p:sp>
      <p:sp>
        <p:nvSpPr>
          <p:cNvPr id="905218"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p>
        </p:txBody>
      </p:sp>
      <p:sp>
        <p:nvSpPr>
          <p:cNvPr id="90521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原型定义</a:t>
            </a:r>
          </a:p>
          <a:p>
            <a:pPr lvl="1" eaLnBrk="1" hangingPunct="1">
              <a:defRPr/>
            </a:pPr>
            <a:r>
              <a:rPr lang="da-DK" altLang="zh-CN" dirty="0"/>
              <a:t>void </a:t>
            </a:r>
            <a:r>
              <a:rPr lang="da-DK" altLang="zh-CN" dirty="0">
                <a:solidFill>
                  <a:srgbClr val="FF0000"/>
                </a:solidFill>
              </a:rPr>
              <a:t>(*signal(int signum, void (*handler)(int)))</a:t>
            </a:r>
            <a:r>
              <a:rPr lang="da-DK" altLang="zh-CN" dirty="0"/>
              <a:t>(int); </a:t>
            </a:r>
          </a:p>
          <a:p>
            <a:pPr eaLnBrk="1" hangingPunct="1">
              <a:defRPr/>
            </a:pPr>
            <a:r>
              <a:rPr lang="zh-CN" altLang="en-US" dirty="0">
                <a:latin typeface="华文新魏"/>
                <a:cs typeface="华文新魏"/>
              </a:rPr>
              <a:t>参数说明</a:t>
            </a:r>
          </a:p>
          <a:p>
            <a:pPr lvl="1" eaLnBrk="1" hangingPunct="1">
              <a:defRPr/>
            </a:pPr>
            <a:r>
              <a:rPr lang="en-US" altLang="zh-CN" dirty="0" err="1"/>
              <a:t>signum</a:t>
            </a:r>
            <a:r>
              <a:rPr lang="zh-CN" altLang="en-US" dirty="0"/>
              <a:t>：待设置处理方法的信号</a:t>
            </a:r>
          </a:p>
          <a:p>
            <a:pPr lvl="1" eaLnBrk="1" hangingPunct="1">
              <a:defRPr/>
            </a:pPr>
            <a:r>
              <a:rPr lang="en-US" altLang="zh-CN" dirty="0"/>
              <a:t>handler</a:t>
            </a:r>
            <a:r>
              <a:rPr lang="zh-CN" altLang="en-US" dirty="0"/>
              <a:t>：处理函数，也可以是</a:t>
            </a:r>
            <a:r>
              <a:rPr lang="en-US" altLang="zh-CN" dirty="0">
                <a:solidFill>
                  <a:srgbClr val="FF0000"/>
                </a:solidFill>
              </a:rPr>
              <a:t>SIG_IGN</a:t>
            </a:r>
            <a:r>
              <a:rPr lang="zh-CN" altLang="en-US" dirty="0"/>
              <a:t>或</a:t>
            </a:r>
            <a:r>
              <a:rPr lang="en-US" altLang="zh-CN" dirty="0">
                <a:solidFill>
                  <a:srgbClr val="FF0000"/>
                </a:solidFill>
              </a:rPr>
              <a:t>SIG_DFL</a:t>
            </a:r>
            <a:endParaRPr lang="zh-CN" altLang="en-US" dirty="0">
              <a:solidFill>
                <a:srgbClr val="FF0000"/>
              </a:solidFill>
            </a:endParaRPr>
          </a:p>
          <a:p>
            <a:pPr lvl="2" eaLnBrk="1" hangingPunct="1">
              <a:defRPr/>
            </a:pPr>
            <a:r>
              <a:rPr lang="en-US" altLang="zh-CN" dirty="0">
                <a:latin typeface="华文新魏"/>
                <a:ea typeface="华文新魏"/>
                <a:cs typeface="华文新魏"/>
              </a:rPr>
              <a:t>SIG_IGN</a:t>
            </a:r>
            <a:r>
              <a:rPr lang="zh-CN" altLang="en-US" dirty="0">
                <a:latin typeface="华文新魏"/>
                <a:ea typeface="华文新魏"/>
                <a:cs typeface="华文新魏"/>
              </a:rPr>
              <a:t>：忽略该信号的操作函数</a:t>
            </a:r>
          </a:p>
          <a:p>
            <a:pPr lvl="2" eaLnBrk="1" hangingPunct="1">
              <a:defRPr/>
            </a:pPr>
            <a:r>
              <a:rPr lang="en-US" altLang="zh-CN" dirty="0">
                <a:latin typeface="华文新魏"/>
                <a:ea typeface="华文新魏"/>
                <a:cs typeface="华文新魏"/>
              </a:rPr>
              <a:t>SIG_DFL</a:t>
            </a:r>
            <a:r>
              <a:rPr lang="zh-CN" altLang="en-US" dirty="0">
                <a:latin typeface="华文新魏"/>
                <a:ea typeface="华文新魏"/>
                <a:cs typeface="华文新魏"/>
              </a:rPr>
              <a:t>：缺省信号操作函数 </a:t>
            </a:r>
          </a:p>
          <a:p>
            <a:pPr eaLnBrk="1" hangingPunct="1">
              <a:defRPr/>
            </a:pPr>
            <a:r>
              <a:rPr lang="zh-CN" altLang="en-US" dirty="0">
                <a:latin typeface="华文新魏"/>
                <a:cs typeface="华文新魏"/>
              </a:rPr>
              <a:t>返回值</a:t>
            </a:r>
          </a:p>
          <a:p>
            <a:pPr lvl="1" eaLnBrk="1" hangingPunct="1">
              <a:defRPr/>
            </a:pPr>
            <a:r>
              <a:rPr lang="zh-CN" altLang="en-US" dirty="0"/>
              <a:t>成功时，返回新安装信号处理函数</a:t>
            </a:r>
            <a:r>
              <a:rPr lang="en-US" altLang="zh-CN" dirty="0"/>
              <a:t>handler</a:t>
            </a:r>
            <a:r>
              <a:rPr lang="zh-CN" altLang="en-US" dirty="0"/>
              <a:t>的值</a:t>
            </a:r>
          </a:p>
          <a:p>
            <a:pPr lvl="1" eaLnBrk="1" hangingPunct="1">
              <a:defRPr/>
            </a:pPr>
            <a:r>
              <a:rPr lang="zh-CN" altLang="en-US" dirty="0"/>
              <a:t>失败时，返回</a:t>
            </a:r>
            <a:r>
              <a:rPr lang="en-US" altLang="zh-CN" dirty="0"/>
              <a:t>SIG_ERR</a:t>
            </a:r>
          </a:p>
          <a:p>
            <a:pPr eaLnBrk="1" hangingPunct="1">
              <a:defRPr/>
            </a:pPr>
            <a:r>
              <a:rPr lang="zh-CN" altLang="en-US" dirty="0">
                <a:latin typeface="华文新魏"/>
                <a:cs typeface="华文新魏"/>
              </a:rPr>
              <a:t>底层系统调用</a:t>
            </a:r>
            <a:endParaRPr lang="en-US" altLang="zh-CN" dirty="0">
              <a:latin typeface="华文新魏"/>
              <a:cs typeface="华文新魏"/>
            </a:endParaRPr>
          </a:p>
          <a:p>
            <a:pPr lvl="1" eaLnBrk="1" hangingPunct="1">
              <a:defRPr/>
            </a:pPr>
            <a:r>
              <a:rPr lang="en-US" altLang="zh-CN" dirty="0" err="1"/>
              <a:t>sys_signal</a:t>
            </a:r>
            <a:r>
              <a:rPr lang="en-US" altLang="zh-CN" dirty="0"/>
              <a:t>(int sig,  __</a:t>
            </a:r>
            <a:r>
              <a:rPr lang="en-US" altLang="zh-CN" dirty="0" err="1"/>
              <a:t>sighandler_t</a:t>
            </a:r>
            <a:r>
              <a:rPr lang="en-US" altLang="zh-CN" dirty="0"/>
              <a:t> handler)</a:t>
            </a:r>
          </a:p>
        </p:txBody>
      </p:sp>
    </p:spTree>
    <p:extLst>
      <p:ext uri="{BB962C8B-B14F-4D97-AF65-F5344CB8AC3E}">
        <p14:creationId xmlns:p14="http://schemas.microsoft.com/office/powerpoint/2010/main" val="4044753599"/>
      </p:ext>
    </p:extLst>
  </p:cSld>
  <p:clrMapOvr>
    <a:masterClrMapping/>
  </p:clrMapOvr>
  <p:transition spd="slow">
    <p:wipe dir="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0AA6AA2-D73C-4957-A040-6393BD7EAB84}" type="slidenum">
              <a:rPr lang="en-US" altLang="zh-CN"/>
              <a:pPr>
                <a:defRPr/>
              </a:pPr>
              <a:t>194</a:t>
            </a:fld>
            <a:endParaRPr lang="en-US" altLang="zh-CN"/>
          </a:p>
        </p:txBody>
      </p:sp>
      <p:sp>
        <p:nvSpPr>
          <p:cNvPr id="908290"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r>
              <a:rPr lang="zh-CN" altLang="en-US"/>
              <a:t>示例</a:t>
            </a:r>
          </a:p>
        </p:txBody>
      </p:sp>
      <p:sp>
        <p:nvSpPr>
          <p:cNvPr id="908291" name="Rectangle 3"/>
          <p:cNvSpPr>
            <a:spLocks noGrp="1" noChangeArrowheads="1"/>
          </p:cNvSpPr>
          <p:nvPr>
            <p:ph type="body" idx="1"/>
          </p:nvPr>
        </p:nvSpPr>
        <p:spPr>
          <a:xfrm>
            <a:off x="179512" y="1268760"/>
            <a:ext cx="8856984" cy="4968552"/>
          </a:xfrm>
        </p:spPr>
        <p:txBody>
          <a:bodyPr/>
          <a:lstStyle/>
          <a:p>
            <a:pPr eaLnBrk="1" hangingPunct="1">
              <a:defRPr/>
            </a:pPr>
            <a:r>
              <a:rPr lang="zh-CN" altLang="en-US" dirty="0"/>
              <a:t>信号处理函数定义</a:t>
            </a:r>
          </a:p>
        </p:txBody>
      </p:sp>
      <p:pic>
        <p:nvPicPr>
          <p:cNvPr id="17413" name="Picture 4"/>
          <p:cNvPicPr>
            <a:picLocks noChangeAspect="1" noChangeArrowheads="1"/>
          </p:cNvPicPr>
          <p:nvPr/>
        </p:nvPicPr>
        <p:blipFill>
          <a:blip r:embed="rId2" cstate="print"/>
          <a:srcRect/>
          <a:stretch>
            <a:fillRect/>
          </a:stretch>
        </p:blipFill>
        <p:spPr bwMode="auto">
          <a:xfrm>
            <a:off x="1214415" y="1719263"/>
            <a:ext cx="6669954" cy="4690735"/>
          </a:xfrm>
          <a:prstGeom prst="rect">
            <a:avLst/>
          </a:prstGeom>
          <a:noFill/>
          <a:ln w="9525">
            <a:noFill/>
            <a:miter lim="800000"/>
            <a:headEnd/>
            <a:tailEnd/>
          </a:ln>
        </p:spPr>
      </p:pic>
    </p:spTree>
    <p:extLst>
      <p:ext uri="{BB962C8B-B14F-4D97-AF65-F5344CB8AC3E}">
        <p14:creationId xmlns:p14="http://schemas.microsoft.com/office/powerpoint/2010/main" val="2422515748"/>
      </p:ext>
    </p:extLst>
  </p:cSld>
  <p:clrMapOvr>
    <a:masterClrMapping/>
  </p:clrMapOvr>
  <p:transition spd="slow">
    <p:wipe dir="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52C93CA1-98AF-4669-8002-6D0AD480B342}" type="slidenum">
              <a:rPr lang="en-US" altLang="zh-CN"/>
              <a:pPr>
                <a:defRPr/>
              </a:pPr>
              <a:t>195</a:t>
            </a:fld>
            <a:endParaRPr lang="en-US" altLang="zh-CN"/>
          </a:p>
        </p:txBody>
      </p:sp>
      <p:sp>
        <p:nvSpPr>
          <p:cNvPr id="909314"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r>
              <a:rPr lang="zh-CN" altLang="en-US"/>
              <a:t>示例</a:t>
            </a:r>
          </a:p>
        </p:txBody>
      </p:sp>
      <p:sp>
        <p:nvSpPr>
          <p:cNvPr id="909315" name="Rectangle 3"/>
          <p:cNvSpPr>
            <a:spLocks noGrp="1" noChangeArrowheads="1"/>
          </p:cNvSpPr>
          <p:nvPr>
            <p:ph type="body" idx="1"/>
          </p:nvPr>
        </p:nvSpPr>
        <p:spPr/>
        <p:txBody>
          <a:bodyPr/>
          <a:lstStyle/>
          <a:p>
            <a:pPr eaLnBrk="1" hangingPunct="1">
              <a:defRPr/>
            </a:pPr>
            <a:r>
              <a:rPr lang="zh-CN" altLang="en-US" dirty="0"/>
              <a:t>主程序</a:t>
            </a:r>
          </a:p>
          <a:p>
            <a:pPr lvl="1" eaLnBrk="1" hangingPunct="1">
              <a:defRPr/>
            </a:pPr>
            <a:r>
              <a:rPr lang="en-US" altLang="zh-CN" dirty="0"/>
              <a:t>SIGINT</a:t>
            </a:r>
            <a:r>
              <a:rPr lang="zh-CN" altLang="en-US" dirty="0"/>
              <a:t>由按下键盘</a:t>
            </a:r>
            <a:r>
              <a:rPr lang="en-US" altLang="zh-CN" dirty="0" err="1"/>
              <a:t>Ctrl+C</a:t>
            </a:r>
            <a:r>
              <a:rPr lang="zh-CN" altLang="en-US" dirty="0"/>
              <a:t>发出</a:t>
            </a:r>
          </a:p>
          <a:p>
            <a:pPr lvl="1" eaLnBrk="1" hangingPunct="1">
              <a:defRPr/>
            </a:pPr>
            <a:r>
              <a:rPr lang="en-US" altLang="zh-CN" dirty="0"/>
              <a:t>SIGQUIT</a:t>
            </a:r>
            <a:r>
              <a:rPr lang="zh-CN" altLang="en-US" dirty="0"/>
              <a:t>由按下键盘</a:t>
            </a:r>
            <a:r>
              <a:rPr lang="en-US" altLang="zh-CN" dirty="0"/>
              <a:t>Ctrl+\</a:t>
            </a:r>
            <a:r>
              <a:rPr lang="zh-CN" altLang="en-US" dirty="0"/>
              <a:t>组合键发出</a:t>
            </a:r>
          </a:p>
        </p:txBody>
      </p:sp>
      <p:pic>
        <p:nvPicPr>
          <p:cNvPr id="18437" name="Picture 4"/>
          <p:cNvPicPr>
            <a:picLocks noChangeAspect="1" noChangeArrowheads="1"/>
          </p:cNvPicPr>
          <p:nvPr/>
        </p:nvPicPr>
        <p:blipFill>
          <a:blip r:embed="rId2" cstate="print"/>
          <a:srcRect/>
          <a:stretch>
            <a:fillRect/>
          </a:stretch>
        </p:blipFill>
        <p:spPr bwMode="auto">
          <a:xfrm>
            <a:off x="827088" y="3055956"/>
            <a:ext cx="8064500" cy="3087688"/>
          </a:xfrm>
          <a:prstGeom prst="rect">
            <a:avLst/>
          </a:prstGeom>
          <a:noFill/>
          <a:ln w="9525">
            <a:noFill/>
            <a:miter lim="800000"/>
            <a:headEnd/>
            <a:tailEnd/>
          </a:ln>
        </p:spPr>
      </p:pic>
      <p:sp>
        <p:nvSpPr>
          <p:cNvPr id="909317" name="Line 5"/>
          <p:cNvSpPr>
            <a:spLocks noChangeShapeType="1"/>
          </p:cNvSpPr>
          <p:nvPr/>
        </p:nvSpPr>
        <p:spPr bwMode="auto">
          <a:xfrm>
            <a:off x="1042988" y="4568844"/>
            <a:ext cx="5545137" cy="0"/>
          </a:xfrm>
          <a:prstGeom prst="line">
            <a:avLst/>
          </a:prstGeom>
          <a:noFill/>
          <a:ln w="28575">
            <a:solidFill>
              <a:srgbClr val="FF0D0D"/>
            </a:solidFill>
            <a:round/>
            <a:headEnd/>
            <a:tailEnd/>
          </a:ln>
          <a:effectLst/>
        </p:spPr>
        <p:txBody>
          <a:bodyPr>
            <a:spAutoFit/>
          </a:bodyPr>
          <a:lstStyle/>
          <a:p>
            <a:pPr>
              <a:defRPr/>
            </a:pPr>
            <a:endParaRPr lang="zh-CN" altLang="en-US"/>
          </a:p>
        </p:txBody>
      </p:sp>
    </p:spTree>
    <p:extLst>
      <p:ext uri="{BB962C8B-B14F-4D97-AF65-F5344CB8AC3E}">
        <p14:creationId xmlns:p14="http://schemas.microsoft.com/office/powerpoint/2010/main" val="3044274572"/>
      </p:ext>
    </p:extLst>
  </p:cSld>
  <p:clrMapOvr>
    <a:masterClrMapping/>
  </p:clrMapOvr>
  <p:transition spd="slow">
    <p:wipe dir="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1E75162-B07A-451F-AC12-D38E536D7119}" type="slidenum">
              <a:rPr lang="en-US" altLang="zh-CN"/>
              <a:pPr>
                <a:defRPr/>
              </a:pPr>
              <a:t>196</a:t>
            </a:fld>
            <a:endParaRPr lang="en-US" altLang="zh-CN"/>
          </a:p>
        </p:txBody>
      </p:sp>
      <p:sp>
        <p:nvSpPr>
          <p:cNvPr id="910338" name="Rectangle 2"/>
          <p:cNvSpPr>
            <a:spLocks noGrp="1" noChangeArrowheads="1"/>
          </p:cNvSpPr>
          <p:nvPr>
            <p:ph type="title"/>
          </p:nvPr>
        </p:nvSpPr>
        <p:spPr/>
        <p:txBody>
          <a:bodyPr/>
          <a:lstStyle/>
          <a:p>
            <a:pPr eaLnBrk="1" hangingPunct="1">
              <a:defRPr/>
            </a:pPr>
            <a:r>
              <a:rPr lang="zh-CN" altLang="en-US"/>
              <a:t>信号安装函数</a:t>
            </a:r>
            <a:r>
              <a:rPr lang="en-US" altLang="zh-CN"/>
              <a:t>—signal()</a:t>
            </a:r>
            <a:r>
              <a:rPr lang="zh-CN" altLang="en-US"/>
              <a:t>示例</a:t>
            </a:r>
          </a:p>
        </p:txBody>
      </p:sp>
      <p:sp>
        <p:nvSpPr>
          <p:cNvPr id="910339" name="Rectangle 3"/>
          <p:cNvSpPr>
            <a:spLocks noGrp="1" noChangeArrowheads="1"/>
          </p:cNvSpPr>
          <p:nvPr>
            <p:ph type="body" idx="1"/>
          </p:nvPr>
        </p:nvSpPr>
        <p:spPr/>
        <p:txBody>
          <a:bodyPr/>
          <a:lstStyle/>
          <a:p>
            <a:pPr eaLnBrk="1" hangingPunct="1">
              <a:defRPr/>
            </a:pPr>
            <a:r>
              <a:rPr lang="zh-CN" altLang="en-US" dirty="0"/>
              <a:t>运行结果</a:t>
            </a:r>
          </a:p>
          <a:p>
            <a:pPr lvl="1" eaLnBrk="1" hangingPunct="1">
              <a:buFont typeface="Wingdings" pitchFamily="2" charset="2"/>
              <a:buNone/>
              <a:defRPr/>
            </a:pPr>
            <a:r>
              <a:rPr lang="zh-CN" altLang="en-US" dirty="0"/>
              <a:t>	</a:t>
            </a:r>
            <a:r>
              <a:rPr lang="en-US" altLang="zh-CN" dirty="0" err="1"/>
              <a:t>localhost</a:t>
            </a:r>
            <a:r>
              <a:rPr lang="en-US" altLang="zh-CN" dirty="0"/>
              <a:t>:~$ ./</a:t>
            </a:r>
            <a:r>
              <a:rPr lang="en-US" altLang="zh-CN" dirty="0" err="1"/>
              <a:t>sigaltest</a:t>
            </a:r>
            <a:r>
              <a:rPr lang="en-US" altLang="zh-CN" dirty="0"/>
              <a:t> </a:t>
            </a:r>
            <a:br>
              <a:rPr lang="en-US" altLang="zh-CN" dirty="0"/>
            </a:br>
            <a:r>
              <a:rPr lang="en-US" altLang="zh-CN" dirty="0"/>
              <a:t>process id is 463 </a:t>
            </a:r>
            <a:br>
              <a:rPr lang="en-US" altLang="zh-CN" dirty="0"/>
            </a:br>
            <a:r>
              <a:rPr lang="en-US" altLang="zh-CN" dirty="0"/>
              <a:t>Get a signal -SIGINT /*</a:t>
            </a:r>
            <a:r>
              <a:rPr lang="zh-CN" altLang="en-US" dirty="0"/>
              <a:t>按下</a:t>
            </a:r>
            <a:r>
              <a:rPr lang="en-US" altLang="zh-CN" dirty="0" err="1"/>
              <a:t>Ctrl+C</a:t>
            </a:r>
            <a:r>
              <a:rPr lang="zh-CN" altLang="en-US" dirty="0"/>
              <a:t>得到的结果 *</a:t>
            </a:r>
            <a:r>
              <a:rPr lang="en-US" altLang="zh-CN" dirty="0"/>
              <a:t>/</a:t>
            </a:r>
            <a:br>
              <a:rPr lang="en-US" altLang="zh-CN" dirty="0"/>
            </a:br>
            <a:r>
              <a:rPr lang="en-US" altLang="zh-CN" dirty="0"/>
              <a:t>Get a signal –SIGQUIT/*</a:t>
            </a:r>
            <a:r>
              <a:rPr lang="zh-CN" altLang="en-US" dirty="0"/>
              <a:t>按下</a:t>
            </a:r>
            <a:r>
              <a:rPr lang="en-US" altLang="zh-CN" dirty="0"/>
              <a:t>Ctrl+\</a:t>
            </a:r>
            <a:r>
              <a:rPr lang="zh-CN" altLang="en-US" dirty="0"/>
              <a:t>组合键得到的结果 *</a:t>
            </a:r>
            <a:r>
              <a:rPr lang="en-US" altLang="zh-CN" dirty="0"/>
              <a:t>/</a:t>
            </a:r>
            <a:br>
              <a:rPr lang="en-US" altLang="zh-CN" dirty="0"/>
            </a:br>
            <a:r>
              <a:rPr lang="en-US" altLang="zh-CN" dirty="0"/>
              <a:t>[1]+ Stopped ./</a:t>
            </a:r>
            <a:r>
              <a:rPr lang="en-US" altLang="zh-CN" dirty="0" err="1"/>
              <a:t>signaltest</a:t>
            </a:r>
            <a:r>
              <a:rPr lang="en-US" altLang="zh-CN" dirty="0"/>
              <a:t> &amp;</a:t>
            </a:r>
            <a:br>
              <a:rPr lang="en-US" altLang="zh-CN" dirty="0"/>
            </a:br>
            <a:r>
              <a:rPr lang="en-US" altLang="zh-CN" dirty="0" err="1"/>
              <a:t>localhost</a:t>
            </a:r>
            <a:r>
              <a:rPr lang="en-US" altLang="zh-CN" dirty="0"/>
              <a:t>:~$ </a:t>
            </a:r>
            <a:r>
              <a:rPr lang="en-US" altLang="zh-CN" dirty="0" err="1"/>
              <a:t>bg</a:t>
            </a:r>
            <a:r>
              <a:rPr lang="en-US" altLang="zh-CN" dirty="0"/>
              <a:t> </a:t>
            </a:r>
            <a:br>
              <a:rPr lang="en-US" altLang="zh-CN" dirty="0"/>
            </a:br>
            <a:r>
              <a:rPr lang="en-US" altLang="zh-CN" dirty="0"/>
              <a:t>[1]+ ./</a:t>
            </a:r>
            <a:r>
              <a:rPr lang="en-US" altLang="zh-CN" dirty="0" err="1"/>
              <a:t>signaltest</a:t>
            </a:r>
            <a:r>
              <a:rPr lang="en-US" altLang="zh-CN" dirty="0"/>
              <a:t> &amp; </a:t>
            </a:r>
            <a:br>
              <a:rPr lang="en-US" altLang="zh-CN" dirty="0"/>
            </a:br>
            <a:r>
              <a:rPr lang="en-US" altLang="zh-CN" dirty="0" err="1"/>
              <a:t>localhost</a:t>
            </a:r>
            <a:r>
              <a:rPr lang="en-US" altLang="zh-CN" dirty="0"/>
              <a:t>:~$ kill -HUP 463 /*</a:t>
            </a:r>
            <a:r>
              <a:rPr lang="zh-CN" altLang="en-US" dirty="0"/>
              <a:t>向进程发送</a:t>
            </a:r>
            <a:r>
              <a:rPr lang="en-US" altLang="zh-CN" dirty="0"/>
              <a:t>SIGHUP</a:t>
            </a:r>
            <a:r>
              <a:rPr lang="zh-CN" altLang="en-US" dirty="0"/>
              <a:t>信号 *</a:t>
            </a:r>
            <a:r>
              <a:rPr lang="en-US" altLang="zh-CN" dirty="0"/>
              <a:t>/</a:t>
            </a:r>
            <a:br>
              <a:rPr lang="en-US" altLang="zh-CN" dirty="0"/>
            </a:br>
            <a:r>
              <a:rPr lang="en-US" altLang="zh-CN" dirty="0" err="1"/>
              <a:t>localhost</a:t>
            </a:r>
            <a:r>
              <a:rPr lang="en-US" altLang="zh-CN" dirty="0"/>
              <a:t>:~$ Get a signal – SIGHUP </a:t>
            </a:r>
            <a:br>
              <a:rPr lang="en-US" altLang="zh-CN" dirty="0"/>
            </a:br>
            <a:r>
              <a:rPr lang="en-US" altLang="zh-CN" dirty="0"/>
              <a:t>kill -9 463  /*</a:t>
            </a:r>
            <a:r>
              <a:rPr lang="zh-CN" altLang="en-US" dirty="0"/>
              <a:t>向进程发送</a:t>
            </a:r>
            <a:r>
              <a:rPr lang="en-US" altLang="zh-CN" dirty="0"/>
              <a:t>SIGKILL</a:t>
            </a:r>
            <a:r>
              <a:rPr lang="zh-CN" altLang="en-US" dirty="0"/>
              <a:t>信号，终止进程 *</a:t>
            </a:r>
            <a:r>
              <a:rPr lang="en-US" altLang="zh-CN" dirty="0"/>
              <a:t>/</a:t>
            </a:r>
            <a:br>
              <a:rPr lang="en-US" altLang="zh-CN" dirty="0"/>
            </a:br>
            <a:r>
              <a:rPr lang="en-US" altLang="zh-CN" dirty="0" err="1"/>
              <a:t>localhost</a:t>
            </a:r>
            <a:r>
              <a:rPr lang="en-US" altLang="zh-CN" dirty="0"/>
              <a:t>:~$ </a:t>
            </a:r>
          </a:p>
        </p:txBody>
      </p:sp>
    </p:spTree>
    <p:extLst>
      <p:ext uri="{BB962C8B-B14F-4D97-AF65-F5344CB8AC3E}">
        <p14:creationId xmlns:p14="http://schemas.microsoft.com/office/powerpoint/2010/main" val="463303852"/>
      </p:ext>
    </p:extLst>
  </p:cSld>
  <p:clrMapOvr>
    <a:masterClrMapping/>
  </p:clrMapOvr>
  <p:transition spd="slow">
    <p:wipe dir="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92BAF3F-DD12-42F3-8DA0-AD5FFDB79411}" type="slidenum">
              <a:rPr lang="en-US" altLang="zh-CN"/>
              <a:pPr>
                <a:defRPr/>
              </a:pPr>
              <a:t>197</a:t>
            </a:fld>
            <a:endParaRPr lang="en-US" altLang="zh-CN"/>
          </a:p>
        </p:txBody>
      </p:sp>
      <p:sp>
        <p:nvSpPr>
          <p:cNvPr id="906242" name="Rectangle 2"/>
          <p:cNvSpPr>
            <a:spLocks noGrp="1" noChangeArrowheads="1"/>
          </p:cNvSpPr>
          <p:nvPr>
            <p:ph type="title"/>
          </p:nvPr>
        </p:nvSpPr>
        <p:spPr/>
        <p:txBody>
          <a:bodyPr/>
          <a:lstStyle/>
          <a:p>
            <a:pPr eaLnBrk="1" hangingPunct="1">
              <a:defRPr/>
            </a:pPr>
            <a:r>
              <a:rPr lang="zh-CN" altLang="en-US" dirty="0"/>
              <a:t>信号安装函数</a:t>
            </a:r>
            <a:r>
              <a:rPr lang="en-US" altLang="zh-CN" dirty="0"/>
              <a:t>—sigaction()</a:t>
            </a:r>
          </a:p>
        </p:txBody>
      </p:sp>
      <p:sp>
        <p:nvSpPr>
          <p:cNvPr id="906243" name="Rectangle 3"/>
          <p:cNvSpPr>
            <a:spLocks noGrp="1" noChangeArrowheads="1"/>
          </p:cNvSpPr>
          <p:nvPr>
            <p:ph type="body" idx="1"/>
          </p:nvPr>
        </p:nvSpPr>
        <p:spPr>
          <a:xfrm>
            <a:off x="0" y="1310244"/>
            <a:ext cx="9081614" cy="5449887"/>
          </a:xfrm>
        </p:spPr>
        <p:txBody>
          <a:bodyPr/>
          <a:lstStyle/>
          <a:p>
            <a:pPr eaLnBrk="1" hangingPunct="1">
              <a:spcBef>
                <a:spcPts val="0"/>
              </a:spcBef>
              <a:defRPr/>
            </a:pPr>
            <a:r>
              <a:rPr lang="zh-CN" altLang="en-US" dirty="0">
                <a:latin typeface="华文新魏"/>
                <a:cs typeface="华文新魏"/>
              </a:rPr>
              <a:t>原型定义</a:t>
            </a:r>
          </a:p>
          <a:p>
            <a:pPr lvl="1" eaLnBrk="1" hangingPunct="1">
              <a:spcBef>
                <a:spcPts val="0"/>
              </a:spcBef>
              <a:defRPr/>
            </a:pPr>
            <a:r>
              <a:rPr lang="en-US" altLang="zh-CN" dirty="0"/>
              <a:t>int sigaction(int signum, const </a:t>
            </a:r>
            <a:r>
              <a:rPr lang="en-US" altLang="zh-CN" dirty="0">
                <a:solidFill>
                  <a:srgbClr val="FF0000"/>
                </a:solidFill>
              </a:rPr>
              <a:t>struct sigaction</a:t>
            </a:r>
            <a:r>
              <a:rPr lang="en-US" altLang="zh-CN" dirty="0"/>
              <a:t> *act, struct sigaction *</a:t>
            </a:r>
            <a:r>
              <a:rPr lang="en-US" altLang="zh-CN" dirty="0" err="1"/>
              <a:t>oact</a:t>
            </a:r>
            <a:r>
              <a:rPr lang="en-US" altLang="zh-CN" dirty="0"/>
              <a:t>); </a:t>
            </a:r>
            <a:endParaRPr lang="da-DK" altLang="zh-CN" dirty="0"/>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dirty="0"/>
              <a:t>signum</a:t>
            </a:r>
            <a:r>
              <a:rPr lang="zh-CN" altLang="en-US" dirty="0"/>
              <a:t>：待设置处理方法的信号</a:t>
            </a:r>
          </a:p>
          <a:p>
            <a:pPr lvl="1" eaLnBrk="1" hangingPunct="1">
              <a:spcBef>
                <a:spcPts val="0"/>
              </a:spcBef>
              <a:defRPr/>
            </a:pPr>
            <a:r>
              <a:rPr lang="en-US" altLang="zh-CN" dirty="0"/>
              <a:t>act</a:t>
            </a:r>
            <a:r>
              <a:rPr lang="zh-CN" altLang="en-US" dirty="0"/>
              <a:t>：信号处理函数相关信息，</a:t>
            </a:r>
            <a:r>
              <a:rPr lang="zh-CN" altLang="en-US" dirty="0">
                <a:latin typeface="华文新魏"/>
                <a:ea typeface="华文新魏"/>
                <a:cs typeface="华文新魏"/>
              </a:rPr>
              <a:t>为空时以缺省方式对信号处理 </a:t>
            </a:r>
          </a:p>
          <a:p>
            <a:pPr lvl="1" eaLnBrk="1" hangingPunct="1">
              <a:spcBef>
                <a:spcPts val="0"/>
              </a:spcBef>
              <a:defRPr/>
            </a:pPr>
            <a:r>
              <a:rPr lang="en-US" altLang="zh-CN" dirty="0" err="1"/>
              <a:t>oact</a:t>
            </a:r>
            <a:r>
              <a:rPr lang="zh-CN" altLang="en-US" dirty="0"/>
              <a:t>：保存该信号的原先处理函数信息，一般选</a:t>
            </a:r>
            <a:r>
              <a:rPr lang="en-US" altLang="zh-CN" dirty="0"/>
              <a:t>NULL </a:t>
            </a:r>
          </a:p>
          <a:p>
            <a:pPr eaLnBrk="1" hangingPunct="1">
              <a:spcBef>
                <a:spcPts val="0"/>
              </a:spcBef>
              <a:defRPr/>
            </a:pPr>
            <a:r>
              <a:rPr lang="zh-CN" altLang="en-US" dirty="0">
                <a:latin typeface="华文新魏"/>
                <a:cs typeface="华文新魏"/>
              </a:rPr>
              <a:t>说明</a:t>
            </a:r>
          </a:p>
          <a:p>
            <a:pPr lvl="1" eaLnBrk="1" hangingPunct="1">
              <a:spcBef>
                <a:spcPts val="0"/>
              </a:spcBef>
              <a:defRPr/>
            </a:pPr>
            <a:r>
              <a:rPr lang="en-US" altLang="zh-CN" dirty="0">
                <a:solidFill>
                  <a:srgbClr val="FF0000"/>
                </a:solidFill>
              </a:rPr>
              <a:t>SIGKILL</a:t>
            </a:r>
            <a:r>
              <a:rPr lang="zh-CN" altLang="en-US" dirty="0"/>
              <a:t>和</a:t>
            </a:r>
            <a:r>
              <a:rPr lang="en-US" altLang="zh-CN" dirty="0">
                <a:solidFill>
                  <a:srgbClr val="FF0000"/>
                </a:solidFill>
              </a:rPr>
              <a:t>SIGSTOP</a:t>
            </a:r>
            <a:r>
              <a:rPr lang="zh-CN" altLang="en-US" dirty="0"/>
              <a:t>不能通过</a:t>
            </a:r>
            <a:r>
              <a:rPr lang="en-US" altLang="zh-CN" dirty="0"/>
              <a:t>sigaction</a:t>
            </a:r>
            <a:r>
              <a:rPr lang="zh-CN" altLang="en-US" dirty="0"/>
              <a:t>注册使用 </a:t>
            </a:r>
          </a:p>
          <a:p>
            <a:pPr lvl="1" eaLnBrk="1" hangingPunct="1">
              <a:spcBef>
                <a:spcPts val="0"/>
              </a:spcBef>
              <a:defRPr/>
            </a:pPr>
            <a:r>
              <a:rPr lang="en-US" altLang="zh-CN" dirty="0"/>
              <a:t>act</a:t>
            </a:r>
            <a:r>
              <a:rPr lang="zh-CN" altLang="en-US" dirty="0"/>
              <a:t>和</a:t>
            </a:r>
            <a:r>
              <a:rPr lang="en-US" altLang="zh-CN" dirty="0" err="1"/>
              <a:t>oact</a:t>
            </a:r>
            <a:r>
              <a:rPr lang="zh-CN" altLang="en-US" dirty="0"/>
              <a:t>为空时，将检查信号的有效性</a:t>
            </a:r>
            <a:endParaRPr lang="en-US" altLang="zh-CN" dirty="0"/>
          </a:p>
          <a:p>
            <a:pPr eaLnBrk="1" hangingPunct="1">
              <a:spcBef>
                <a:spcPts val="0"/>
              </a:spcBef>
              <a:defRPr/>
            </a:pPr>
            <a:r>
              <a:rPr lang="zh-CN" altLang="en-US" dirty="0">
                <a:latin typeface="华文新魏"/>
                <a:cs typeface="华文新魏"/>
              </a:rPr>
              <a:t>底层系统调用</a:t>
            </a:r>
            <a:endParaRPr lang="en-US" altLang="zh-CN" dirty="0">
              <a:latin typeface="华文新魏"/>
              <a:cs typeface="华文新魏"/>
            </a:endParaRPr>
          </a:p>
          <a:p>
            <a:pPr lvl="1" eaLnBrk="1" hangingPunct="1">
              <a:spcBef>
                <a:spcPts val="0"/>
              </a:spcBef>
              <a:defRPr/>
            </a:pPr>
            <a:r>
              <a:rPr lang="en-US" altLang="zh-CN" dirty="0" err="1"/>
              <a:t>sys_sigaction</a:t>
            </a:r>
            <a:r>
              <a:rPr lang="en-US" altLang="zh-CN" dirty="0"/>
              <a:t>(int sig, const struct old_sigaction __user *act, struct </a:t>
            </a:r>
            <a:r>
              <a:rPr lang="en-US" altLang="zh-CN" dirty="0" err="1"/>
              <a:t>old_sigaction</a:t>
            </a:r>
            <a:r>
              <a:rPr lang="en-US" altLang="zh-CN" dirty="0"/>
              <a:t> __user *</a:t>
            </a:r>
            <a:r>
              <a:rPr lang="en-US" altLang="zh-CN" dirty="0" err="1"/>
              <a:t>oact</a:t>
            </a:r>
            <a:r>
              <a:rPr lang="en-US" altLang="zh-CN" dirty="0"/>
              <a:t>)</a:t>
            </a:r>
          </a:p>
        </p:txBody>
      </p:sp>
    </p:spTree>
    <p:extLst>
      <p:ext uri="{BB962C8B-B14F-4D97-AF65-F5344CB8AC3E}">
        <p14:creationId xmlns:p14="http://schemas.microsoft.com/office/powerpoint/2010/main" val="3120543591"/>
      </p:ext>
    </p:extLst>
  </p:cSld>
  <p:clrMapOvr>
    <a:masterClrMapping/>
  </p:clrMapOvr>
  <p:transition spd="slow">
    <p:wipe dir="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signal()</a:t>
            </a:r>
            <a:r>
              <a:rPr lang="zh-CN" altLang="en-US" dirty="0"/>
              <a:t>与</a:t>
            </a:r>
            <a:r>
              <a:rPr lang="en-US" altLang="zh-CN" dirty="0" err="1"/>
              <a:t>sigaction</a:t>
            </a:r>
            <a:r>
              <a:rPr lang="en-US" altLang="zh-CN" dirty="0"/>
              <a:t>()</a:t>
            </a:r>
            <a:r>
              <a:rPr lang="zh-CN" altLang="en-US" dirty="0"/>
              <a:t>的区别</a:t>
            </a:r>
          </a:p>
        </p:txBody>
      </p:sp>
      <p:sp>
        <p:nvSpPr>
          <p:cNvPr id="3" name="内容占位符 2"/>
          <p:cNvSpPr>
            <a:spLocks noGrp="1"/>
          </p:cNvSpPr>
          <p:nvPr>
            <p:ph idx="1"/>
          </p:nvPr>
        </p:nvSpPr>
        <p:spPr/>
        <p:txBody>
          <a:bodyPr/>
          <a:lstStyle/>
          <a:p>
            <a:pPr eaLnBrk="1" hangingPunct="1">
              <a:defRPr/>
            </a:pPr>
            <a:r>
              <a:rPr lang="zh-CN" altLang="en-US" dirty="0">
                <a:latin typeface="华文新魏"/>
                <a:cs typeface="华文新魏"/>
              </a:rPr>
              <a:t>不同点</a:t>
            </a:r>
            <a:endParaRPr lang="en-US" altLang="zh-CN" dirty="0">
              <a:latin typeface="华文新魏"/>
              <a:cs typeface="华文新魏"/>
            </a:endParaRPr>
          </a:p>
          <a:p>
            <a:pPr lvl="1" eaLnBrk="1" hangingPunct="1">
              <a:defRPr/>
            </a:pPr>
            <a:r>
              <a:rPr lang="en-US" altLang="zh-CN" dirty="0"/>
              <a:t>signal()</a:t>
            </a:r>
          </a:p>
          <a:p>
            <a:pPr lvl="2" eaLnBrk="1" hangingPunct="1">
              <a:defRPr/>
            </a:pPr>
            <a:r>
              <a:rPr lang="zh-CN" altLang="en-US" dirty="0">
                <a:latin typeface="华文新魏"/>
                <a:ea typeface="华文新魏"/>
                <a:cs typeface="华文新魏"/>
              </a:rPr>
              <a:t>只能为指定的信号设置信号处理函数</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安装的信号</a:t>
            </a:r>
            <a:r>
              <a:rPr lang="zh-CN" altLang="en-US" dirty="0">
                <a:solidFill>
                  <a:srgbClr val="FF0000"/>
                </a:solidFill>
                <a:latin typeface="华文新魏"/>
                <a:ea typeface="华文新魏"/>
                <a:cs typeface="华文新魏"/>
              </a:rPr>
              <a:t>不能</a:t>
            </a:r>
            <a:r>
              <a:rPr lang="zh-CN" altLang="en-US" dirty="0">
                <a:latin typeface="华文新魏"/>
                <a:ea typeface="华文新魏"/>
                <a:cs typeface="华文新魏"/>
              </a:rPr>
              <a:t>向信号处理函数</a:t>
            </a:r>
            <a:r>
              <a:rPr lang="zh-CN" altLang="en-US" dirty="0">
                <a:solidFill>
                  <a:srgbClr val="FF0000"/>
                </a:solidFill>
                <a:latin typeface="华文新魏"/>
                <a:ea typeface="华文新魏"/>
                <a:cs typeface="华文新魏"/>
              </a:rPr>
              <a:t>传递信息</a:t>
            </a:r>
          </a:p>
          <a:p>
            <a:pPr lvl="1" eaLnBrk="1" hangingPunct="1">
              <a:defRPr/>
            </a:pPr>
            <a:r>
              <a:rPr lang="en-US" altLang="zh-CN" dirty="0" err="1"/>
              <a:t>sigaction</a:t>
            </a:r>
            <a:r>
              <a:rPr lang="en-US" altLang="zh-CN" dirty="0"/>
              <a:t>()</a:t>
            </a:r>
          </a:p>
          <a:p>
            <a:pPr lvl="2" eaLnBrk="1" hangingPunct="1">
              <a:defRPr/>
            </a:pPr>
            <a:r>
              <a:rPr lang="zh-CN" altLang="en-US" dirty="0">
                <a:latin typeface="华文新魏"/>
                <a:ea typeface="华文新魏"/>
                <a:cs typeface="华文新魏"/>
              </a:rPr>
              <a:t>不仅可设置信号处理函数</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还可设置进程的信号掩码，返回设置之前的</a:t>
            </a:r>
            <a:r>
              <a:rPr lang="en-US" altLang="zh-CN" dirty="0" err="1">
                <a:latin typeface="华文新魏"/>
                <a:ea typeface="华文新魏"/>
                <a:cs typeface="华文新魏"/>
              </a:rPr>
              <a:t>sigaction</a:t>
            </a:r>
            <a:r>
              <a:rPr lang="zh-CN" altLang="en-US" dirty="0">
                <a:latin typeface="华文新魏"/>
                <a:ea typeface="华文新魏"/>
                <a:cs typeface="华文新魏"/>
              </a:rPr>
              <a:t>结构</a:t>
            </a:r>
            <a:endParaRPr lang="en-US" altLang="zh-CN" dirty="0">
              <a:latin typeface="华文新魏"/>
              <a:ea typeface="华文新魏"/>
              <a:cs typeface="华文新魏"/>
            </a:endParaRPr>
          </a:p>
          <a:p>
            <a:pPr eaLnBrk="1" hangingPunct="1">
              <a:defRPr/>
            </a:pPr>
            <a:r>
              <a:rPr lang="zh-CN" altLang="en-US" dirty="0">
                <a:latin typeface="华文新魏"/>
                <a:cs typeface="华文新魏"/>
              </a:rPr>
              <a:t>相同点</a:t>
            </a:r>
            <a:endParaRPr lang="en-US" altLang="zh-CN" dirty="0">
              <a:latin typeface="华文新魏"/>
              <a:cs typeface="华文新魏"/>
            </a:endParaRPr>
          </a:p>
          <a:p>
            <a:pPr lvl="1" eaLnBrk="1" hangingPunct="1">
              <a:defRPr/>
            </a:pPr>
            <a:r>
              <a:rPr lang="zh-CN" altLang="en-US" dirty="0"/>
              <a:t>共用同一个内核函数</a:t>
            </a:r>
            <a:r>
              <a:rPr lang="en-US" altLang="zh-CN" dirty="0" err="1"/>
              <a:t>do_sigaction</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198</a:t>
            </a:fld>
            <a:endParaRPr lang="en-US" altLang="zh-CN"/>
          </a:p>
        </p:txBody>
      </p:sp>
    </p:spTree>
    <p:extLst>
      <p:ext uri="{BB962C8B-B14F-4D97-AF65-F5344CB8AC3E}">
        <p14:creationId xmlns:p14="http://schemas.microsoft.com/office/powerpoint/2010/main" val="3774654601"/>
      </p:ext>
    </p:extLst>
  </p:cSld>
  <p:clrMapOvr>
    <a:masterClrMapping/>
  </p:clrMapOvr>
  <p:transition spd="slow">
    <p:wipe dir="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199</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管道通信机制</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solidFill>
                  <a:srgbClr val="0000FF"/>
                </a:solidFill>
                <a:latin typeface="华文新魏" charset="0"/>
                <a:ea typeface="华文新魏" charset="0"/>
                <a:cs typeface="华文新魏" charset="0"/>
              </a:rPr>
              <a:t>管道</a:t>
            </a:r>
            <a:r>
              <a:rPr lang="en-US" altLang="zh-CN" dirty="0">
                <a:latin typeface="华文新魏" charset="0"/>
                <a:ea typeface="华文新魏" charset="0"/>
                <a:cs typeface="华文新魏" charset="0"/>
              </a:rPr>
              <a:t>(pipeline)</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连接读写进程</a:t>
            </a:r>
            <a:r>
              <a:rPr lang="zh-CN" altLang="en-US" dirty="0">
                <a:latin typeface="华文新魏" charset="0"/>
                <a:ea typeface="华文新魏" charset="0"/>
                <a:cs typeface="华文新魏" charset="0"/>
              </a:rPr>
              <a:t>的一个</a:t>
            </a:r>
            <a:r>
              <a:rPr lang="zh-CN" altLang="en-US" dirty="0">
                <a:solidFill>
                  <a:srgbClr val="FF0000"/>
                </a:solidFill>
                <a:latin typeface="华文新魏" charset="0"/>
                <a:ea typeface="华文新魏" charset="0"/>
                <a:cs typeface="华文新魏" charset="0"/>
              </a:rPr>
              <a:t>特殊文件</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允许进程按</a:t>
            </a:r>
            <a:r>
              <a:rPr lang="zh-CN" altLang="en-US" dirty="0">
                <a:solidFill>
                  <a:srgbClr val="FF0000"/>
                </a:solidFill>
                <a:latin typeface="华文新魏" charset="0"/>
                <a:ea typeface="华文新魏" charset="0"/>
                <a:cs typeface="华文新魏" charset="0"/>
              </a:rPr>
              <a:t>先进先出方式</a:t>
            </a:r>
            <a:r>
              <a:rPr lang="zh-CN" altLang="en-US" dirty="0">
                <a:latin typeface="华文新魏" charset="0"/>
                <a:ea typeface="华文新魏" charset="0"/>
                <a:cs typeface="华文新魏" charset="0"/>
              </a:rPr>
              <a:t>传送数据</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也能使进程同步执行操作</a:t>
            </a:r>
          </a:p>
          <a:p>
            <a:pPr lvl="1" algn="just" eaLnBrk="1" hangingPunct="1"/>
            <a:r>
              <a:rPr lang="zh-CN" altLang="en-US" dirty="0">
                <a:latin typeface="华文新魏" charset="0"/>
                <a:ea typeface="华文新魏" charset="0"/>
                <a:cs typeface="华文新魏" charset="0"/>
              </a:rPr>
              <a:t>发送进程以字符流形式把大量数据送入管道，接收进程从管道中接收数据，所以叫管道通信</a:t>
            </a:r>
          </a:p>
          <a:p>
            <a:pPr lvl="1" algn="just" eaLnBrk="1" hangingPunct="1"/>
            <a:r>
              <a:rPr lang="zh-CN" altLang="en-US" dirty="0">
                <a:latin typeface="华文新魏" charset="0"/>
                <a:ea typeface="华文新魏" charset="0"/>
                <a:cs typeface="华文新魏" charset="0"/>
              </a:rPr>
              <a:t>管道的实质是一个</a:t>
            </a:r>
            <a:r>
              <a:rPr lang="zh-CN" altLang="en-US" dirty="0">
                <a:solidFill>
                  <a:srgbClr val="FF0000"/>
                </a:solidFill>
                <a:latin typeface="华文新魏" charset="0"/>
                <a:ea typeface="华文新魏" charset="0"/>
                <a:cs typeface="华文新魏" charset="0"/>
              </a:rPr>
              <a:t>共享文件</a:t>
            </a:r>
            <a:r>
              <a:rPr lang="zh-CN" altLang="en-US" dirty="0">
                <a:latin typeface="华文新魏" charset="0"/>
                <a:ea typeface="华文新魏" charset="0"/>
                <a:cs typeface="华文新魏" charset="0"/>
              </a:rPr>
              <a:t>，基本上可借助于文件系统的机制实现，包括</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（管道）文件的创建、打开、关闭和读写</a:t>
            </a:r>
          </a:p>
          <a:p>
            <a:endParaRPr kumimoji="1" lang="zh-CN" altLang="en-US" dirty="0"/>
          </a:p>
        </p:txBody>
      </p:sp>
    </p:spTree>
    <p:extLst>
      <p:ext uri="{BB962C8B-B14F-4D97-AF65-F5344CB8AC3E}">
        <p14:creationId xmlns:p14="http://schemas.microsoft.com/office/powerpoint/2010/main" val="4093391195"/>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solidFill>
                  <a:srgbClr val="FF0000"/>
                </a:solidFill>
                <a:latin typeface="华文新魏" charset="0"/>
                <a:ea typeface="华文新魏" charset="0"/>
                <a:cs typeface="华文新魏" charset="0"/>
              </a:rPr>
              <a:t>并发进程</a:t>
            </a:r>
          </a:p>
          <a:p>
            <a:pPr marL="342900" indent="-342900"/>
            <a:r>
              <a:rPr lang="zh-CN" altLang="en-US" dirty="0">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p:txBody>
      </p:sp>
    </p:spTree>
    <p:extLst>
      <p:ext uri="{BB962C8B-B14F-4D97-AF65-F5344CB8AC3E}">
        <p14:creationId xmlns:p14="http://schemas.microsoft.com/office/powerpoint/2010/main" val="2416433769"/>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临界区管理</a:t>
            </a:r>
          </a:p>
        </p:txBody>
      </p:sp>
      <p:sp>
        <p:nvSpPr>
          <p:cNvPr id="3" name="内容占位符 2"/>
          <p:cNvSpPr>
            <a:spLocks noGrp="1"/>
          </p:cNvSpPr>
          <p:nvPr>
            <p:ph idx="1"/>
          </p:nvPr>
        </p:nvSpPr>
        <p:spPr/>
        <p:txBody>
          <a:bodyPr/>
          <a:lstStyle/>
          <a:p>
            <a:r>
              <a:rPr kumimoji="1" lang="zh-CN" altLang="en-US" dirty="0"/>
              <a:t>互斥与临界区</a:t>
            </a:r>
          </a:p>
          <a:p>
            <a:r>
              <a:rPr kumimoji="1" lang="zh-CN" altLang="en-US" dirty="0"/>
              <a:t>实现临界区管理的几种尝试</a:t>
            </a:r>
          </a:p>
          <a:p>
            <a:r>
              <a:rPr kumimoji="1" lang="zh-CN" altLang="en-US" dirty="0"/>
              <a:t>实现临界区管理的软件方法</a:t>
            </a:r>
          </a:p>
          <a:p>
            <a:r>
              <a:rPr kumimoji="1" lang="zh-CN" altLang="en-US" dirty="0"/>
              <a:t>实现临界区管理的硬件设施</a:t>
            </a:r>
          </a:p>
          <a:p>
            <a:endParaRPr kumimoji="1" lang="zh-CN" altLang="en-US" dirty="0"/>
          </a:p>
        </p:txBody>
      </p:sp>
      <p:sp>
        <p:nvSpPr>
          <p:cNvPr id="4" name="幻灯片编号占位符 3"/>
          <p:cNvSpPr>
            <a:spLocks noGrp="1"/>
          </p:cNvSpPr>
          <p:nvPr>
            <p:ph type="sldNum" sz="quarter" idx="10"/>
          </p:nvPr>
        </p:nvSpPr>
        <p:spPr/>
        <p:txBody>
          <a:bodyPr/>
          <a:lstStyle/>
          <a:p>
            <a:fld id="{D6D231FB-BE32-466D-9578-B7FA97B8D282}" type="slidenum">
              <a:rPr lang="en-US" altLang="zh-CN" smtClean="0"/>
              <a:pPr/>
              <a:t>20</a:t>
            </a:fld>
            <a:endParaRPr lang="en-US" altLang="zh-CN" dirty="0"/>
          </a:p>
        </p:txBody>
      </p:sp>
    </p:spTree>
    <p:extLst>
      <p:ext uri="{BB962C8B-B14F-4D97-AF65-F5344CB8AC3E}">
        <p14:creationId xmlns:p14="http://schemas.microsoft.com/office/powerpoint/2010/main" val="491167346"/>
      </p:ext>
    </p:extLst>
  </p:cSld>
  <p:clrMapOvr>
    <a:masterClrMapping/>
  </p:clrMapOvr>
  <p:transition spd="slow">
    <p:wipe dir="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2"/>
          <p:cNvGrpSpPr>
            <a:grpSpLocks/>
          </p:cNvGrpSpPr>
          <p:nvPr/>
        </p:nvGrpSpPr>
        <p:grpSpPr bwMode="auto">
          <a:xfrm>
            <a:off x="971698" y="1916113"/>
            <a:ext cx="6624638" cy="3600450"/>
            <a:chOff x="1254" y="1311"/>
            <a:chExt cx="6672" cy="2984"/>
          </a:xfrm>
        </p:grpSpPr>
        <p:grpSp>
          <p:nvGrpSpPr>
            <p:cNvPr id="18436" name="Group 3"/>
            <p:cNvGrpSpPr>
              <a:grpSpLocks/>
            </p:cNvGrpSpPr>
            <p:nvPr/>
          </p:nvGrpSpPr>
          <p:grpSpPr bwMode="auto">
            <a:xfrm>
              <a:off x="1254" y="1311"/>
              <a:ext cx="6672" cy="2984"/>
              <a:chOff x="1254" y="1311"/>
              <a:chExt cx="6672" cy="2984"/>
            </a:xfrm>
          </p:grpSpPr>
          <p:grpSp>
            <p:nvGrpSpPr>
              <p:cNvPr id="18438" name="Group 4"/>
              <p:cNvGrpSpPr>
                <a:grpSpLocks/>
              </p:cNvGrpSpPr>
              <p:nvPr/>
            </p:nvGrpSpPr>
            <p:grpSpPr bwMode="auto">
              <a:xfrm>
                <a:off x="1254" y="1311"/>
                <a:ext cx="6672" cy="2984"/>
                <a:chOff x="1254" y="1311"/>
                <a:chExt cx="6672" cy="2984"/>
              </a:xfrm>
            </p:grpSpPr>
            <p:sp>
              <p:nvSpPr>
                <p:cNvPr id="18440" name="Text Box 5"/>
                <p:cNvSpPr txBox="1">
                  <a:spLocks noChangeArrowheads="1"/>
                </p:cNvSpPr>
                <p:nvPr/>
              </p:nvSpPr>
              <p:spPr bwMode="auto">
                <a:xfrm>
                  <a:off x="1254" y="3018"/>
                  <a:ext cx="2466" cy="413"/>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1500" b="1" dirty="0">
                      <a:latin typeface="华文新魏" charset="0"/>
                    </a:rPr>
                    <a:t>write(</a:t>
                  </a:r>
                  <a:r>
                    <a:rPr lang="en-US" altLang="zh-CN" sz="1500" b="1" dirty="0" err="1">
                      <a:latin typeface="华文新魏" charset="0"/>
                    </a:rPr>
                    <a:t>pipeid</a:t>
                  </a:r>
                  <a:r>
                    <a:rPr lang="en-US" altLang="zh-CN" sz="1500" b="1" dirty="0">
                      <a:latin typeface="华文新魏" charset="0"/>
                    </a:rPr>
                    <a:t>[</a:t>
                  </a:r>
                  <a:r>
                    <a:rPr lang="en-US" altLang="zh-CN" sz="1500" b="1" dirty="0">
                      <a:solidFill>
                        <a:srgbClr val="FF0000"/>
                      </a:solidFill>
                      <a:latin typeface="华文新魏" charset="0"/>
                    </a:rPr>
                    <a:t>1</a:t>
                  </a:r>
                  <a:r>
                    <a:rPr lang="en-US" altLang="zh-CN" sz="1500" b="1" dirty="0">
                      <a:latin typeface="华文新魏" charset="0"/>
                    </a:rPr>
                    <a:t>],</a:t>
                  </a:r>
                  <a:r>
                    <a:rPr lang="en-US" altLang="zh-CN" sz="1500" b="1" dirty="0" err="1">
                      <a:latin typeface="华文新魏" charset="0"/>
                    </a:rPr>
                    <a:t>bufout,len</a:t>
                  </a:r>
                  <a:r>
                    <a:rPr lang="en-US" altLang="zh-CN" sz="1500" b="1" dirty="0">
                      <a:latin typeface="华文新魏" charset="0"/>
                    </a:rPr>
                    <a:t>);</a:t>
                  </a:r>
                  <a:endParaRPr lang="zh-CN" sz="1500" b="1" dirty="0">
                    <a:latin typeface="华文新魏" charset="0"/>
                  </a:endParaRPr>
                </a:p>
              </p:txBody>
            </p:sp>
            <p:grpSp>
              <p:nvGrpSpPr>
                <p:cNvPr id="18441" name="Group 6"/>
                <p:cNvGrpSpPr>
                  <a:grpSpLocks/>
                </p:cNvGrpSpPr>
                <p:nvPr/>
              </p:nvGrpSpPr>
              <p:grpSpPr bwMode="auto">
                <a:xfrm>
                  <a:off x="1327" y="1311"/>
                  <a:ext cx="6599" cy="2984"/>
                  <a:chOff x="1327" y="1311"/>
                  <a:chExt cx="6599" cy="2984"/>
                </a:xfrm>
              </p:grpSpPr>
              <p:sp>
                <p:nvSpPr>
                  <p:cNvPr id="18442" name="Text Box 7"/>
                  <p:cNvSpPr txBox="1">
                    <a:spLocks noChangeArrowheads="1"/>
                  </p:cNvSpPr>
                  <p:nvPr/>
                </p:nvSpPr>
                <p:spPr bwMode="auto">
                  <a:xfrm>
                    <a:off x="4735" y="3018"/>
                    <a:ext cx="2294" cy="413"/>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1500" b="1" dirty="0">
                        <a:latin typeface="华文新魏" charset="0"/>
                      </a:rPr>
                      <a:t>read(</a:t>
                    </a:r>
                    <a:r>
                      <a:rPr lang="en-US" altLang="zh-CN" sz="1500" b="1" dirty="0" err="1">
                        <a:latin typeface="华文新魏" charset="0"/>
                      </a:rPr>
                      <a:t>pipeid</a:t>
                    </a:r>
                    <a:r>
                      <a:rPr lang="en-US" altLang="zh-CN" sz="1500" b="1" dirty="0">
                        <a:latin typeface="华文新魏" charset="0"/>
                      </a:rPr>
                      <a:t>[</a:t>
                    </a:r>
                    <a:r>
                      <a:rPr lang="en-US" altLang="zh-CN" sz="1500" b="1" dirty="0">
                        <a:solidFill>
                          <a:srgbClr val="FF0000"/>
                        </a:solidFill>
                        <a:latin typeface="华文新魏" charset="0"/>
                      </a:rPr>
                      <a:t>0</a:t>
                    </a:r>
                    <a:r>
                      <a:rPr lang="en-US" altLang="zh-CN" sz="1500" b="1" dirty="0">
                        <a:latin typeface="华文新魏" charset="0"/>
                      </a:rPr>
                      <a:t>],</a:t>
                    </a:r>
                    <a:r>
                      <a:rPr lang="en-US" altLang="zh-CN" sz="1500" b="1" dirty="0" err="1">
                        <a:latin typeface="华文新魏" charset="0"/>
                      </a:rPr>
                      <a:t>bufin,len</a:t>
                    </a:r>
                    <a:r>
                      <a:rPr lang="en-US" altLang="zh-CN" sz="1500" b="1" dirty="0">
                        <a:latin typeface="华文新魏" charset="0"/>
                      </a:rPr>
                      <a:t>);</a:t>
                    </a:r>
                    <a:endParaRPr lang="zh-CN" sz="1500" b="1" dirty="0">
                      <a:latin typeface="华文新魏" charset="0"/>
                    </a:endParaRPr>
                  </a:p>
                </p:txBody>
              </p:sp>
              <p:grpSp>
                <p:nvGrpSpPr>
                  <p:cNvPr id="18443" name="Group 8"/>
                  <p:cNvGrpSpPr>
                    <a:grpSpLocks/>
                  </p:cNvGrpSpPr>
                  <p:nvPr/>
                </p:nvGrpSpPr>
                <p:grpSpPr bwMode="auto">
                  <a:xfrm>
                    <a:off x="1327" y="1311"/>
                    <a:ext cx="6599" cy="2984"/>
                    <a:chOff x="1327" y="1311"/>
                    <a:chExt cx="6599" cy="2984"/>
                  </a:xfrm>
                </p:grpSpPr>
                <p:grpSp>
                  <p:nvGrpSpPr>
                    <p:cNvPr id="18444" name="Group 9"/>
                    <p:cNvGrpSpPr>
                      <a:grpSpLocks/>
                    </p:cNvGrpSpPr>
                    <p:nvPr/>
                  </p:nvGrpSpPr>
                  <p:grpSpPr bwMode="auto">
                    <a:xfrm>
                      <a:off x="1545" y="1315"/>
                      <a:ext cx="1958" cy="1590"/>
                      <a:chOff x="1545" y="1315"/>
                      <a:chExt cx="1958" cy="1590"/>
                    </a:xfrm>
                  </p:grpSpPr>
                  <p:sp>
                    <p:nvSpPr>
                      <p:cNvPr id="18459" name="AutoShape 10"/>
                      <p:cNvSpPr>
                        <a:spLocks noChangeArrowheads="1"/>
                      </p:cNvSpPr>
                      <p:nvPr/>
                    </p:nvSpPr>
                    <p:spPr bwMode="auto">
                      <a:xfrm>
                        <a:off x="1565" y="1853"/>
                        <a:ext cx="1553" cy="1052"/>
                      </a:xfrm>
                      <a:prstGeom prst="flowChartInputOutput">
                        <a:avLst/>
                      </a:prstGeom>
                      <a:solidFill>
                        <a:srgbClr val="FF99FF"/>
                      </a:solidFill>
                      <a:ln w="9525">
                        <a:solidFill>
                          <a:srgbClr val="000000"/>
                        </a:solidFill>
                        <a:miter lim="800000"/>
                        <a:headEnd/>
                        <a:tailEnd/>
                      </a:ln>
                    </p:spPr>
                    <p:txBody>
                      <a:bodyPr/>
                      <a:lstStyle/>
                      <a:p>
                        <a:endParaRPr lang="zh-CN" altLang="en-US"/>
                      </a:p>
                    </p:txBody>
                  </p:sp>
                  <p:sp>
                    <p:nvSpPr>
                      <p:cNvPr id="65547" name="Text Box 11"/>
                      <p:cNvSpPr txBox="1">
                        <a:spLocks noChangeArrowheads="1"/>
                      </p:cNvSpPr>
                      <p:nvPr/>
                    </p:nvSpPr>
                    <p:spPr bwMode="auto">
                      <a:xfrm>
                        <a:off x="1545" y="1315"/>
                        <a:ext cx="1960" cy="451"/>
                      </a:xfrm>
                      <a:prstGeom prst="rect">
                        <a:avLst/>
                      </a:prstGeom>
                      <a:solidFill>
                        <a:schemeClr val="accent5">
                          <a:lumMod val="60000"/>
                          <a:lumOff val="40000"/>
                        </a:schemeClr>
                      </a:solidFill>
                      <a:ln w="9525">
                        <a:no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en-US" altLang="zh-CN" sz="2000">
                            <a:latin typeface="华文新魏" charset="0"/>
                          </a:rPr>
                          <a:t>A</a:t>
                        </a:r>
                        <a:r>
                          <a:rPr lang="zh-CN" altLang="en-US" sz="2000">
                            <a:latin typeface="华文新魏" charset="0"/>
                          </a:rPr>
                          <a:t>进程地址空间</a:t>
                        </a:r>
                      </a:p>
                    </p:txBody>
                  </p:sp>
                  <p:sp>
                    <p:nvSpPr>
                      <p:cNvPr id="18461" name="Text Box 12"/>
                      <p:cNvSpPr txBox="1">
                        <a:spLocks noChangeArrowheads="1"/>
                      </p:cNvSpPr>
                      <p:nvPr/>
                    </p:nvSpPr>
                    <p:spPr bwMode="auto">
                      <a:xfrm>
                        <a:off x="1980" y="2027"/>
                        <a:ext cx="798" cy="612"/>
                      </a:xfrm>
                      <a:prstGeom prst="rect">
                        <a:avLst/>
                      </a:prstGeom>
                      <a:solidFill>
                        <a:srgbClr val="00FFFF"/>
                      </a:solidFill>
                      <a:ln w="9525">
                        <a:solidFill>
                          <a:srgbClr val="3333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2000">
                            <a:latin typeface="华文新魏" charset="0"/>
                          </a:rPr>
                          <a:t>输出缓冲</a:t>
                        </a:r>
                      </a:p>
                    </p:txBody>
                  </p:sp>
                </p:grpSp>
                <p:cxnSp>
                  <p:nvCxnSpPr>
                    <p:cNvPr id="18445" name="AutoShape 13"/>
                    <p:cNvCxnSpPr>
                      <a:cxnSpLocks noChangeShapeType="1"/>
                    </p:cNvCxnSpPr>
                    <p:nvPr/>
                  </p:nvCxnSpPr>
                  <p:spPr bwMode="auto">
                    <a:xfrm>
                      <a:off x="1327" y="3431"/>
                      <a:ext cx="6599" cy="0"/>
                    </a:xfrm>
                    <a:prstGeom prst="straightConnector1">
                      <a:avLst/>
                    </a:prstGeom>
                    <a:noFill/>
                    <a:ln w="12700">
                      <a:solidFill>
                        <a:srgbClr val="000000"/>
                      </a:solidFill>
                      <a:round/>
                      <a:headEnd/>
                      <a:tailEnd/>
                    </a:ln>
                    <a:extLst>
                      <a:ext uri="{909E8E84-426E-40dd-AFC4-6F175D3DCCD1}">
                        <a14:hiddenFill xmlns="" xmlns:a14="http://schemas.microsoft.com/office/drawing/2010/main">
                          <a:noFill/>
                        </a14:hiddenFill>
                      </a:ext>
                    </a:extLst>
                  </p:spPr>
                </p:cxnSp>
                <p:grpSp>
                  <p:nvGrpSpPr>
                    <p:cNvPr id="18446" name="Group 14"/>
                    <p:cNvGrpSpPr>
                      <a:grpSpLocks/>
                    </p:cNvGrpSpPr>
                    <p:nvPr/>
                  </p:nvGrpSpPr>
                  <p:grpSpPr bwMode="auto">
                    <a:xfrm>
                      <a:off x="5460" y="1311"/>
                      <a:ext cx="2103" cy="1590"/>
                      <a:chOff x="4719" y="1311"/>
                      <a:chExt cx="2103" cy="1590"/>
                    </a:xfrm>
                  </p:grpSpPr>
                  <p:sp>
                    <p:nvSpPr>
                      <p:cNvPr id="18456" name="AutoShape 15"/>
                      <p:cNvSpPr>
                        <a:spLocks noChangeArrowheads="1"/>
                      </p:cNvSpPr>
                      <p:nvPr/>
                    </p:nvSpPr>
                    <p:spPr bwMode="auto">
                      <a:xfrm>
                        <a:off x="4971" y="1849"/>
                        <a:ext cx="1553" cy="1052"/>
                      </a:xfrm>
                      <a:prstGeom prst="flowChartInputOutput">
                        <a:avLst/>
                      </a:prstGeom>
                      <a:solidFill>
                        <a:srgbClr val="FF99FF"/>
                      </a:solidFill>
                      <a:ln w="9525">
                        <a:solidFill>
                          <a:srgbClr val="000000"/>
                        </a:solidFill>
                        <a:miter lim="800000"/>
                        <a:headEnd/>
                        <a:tailEnd/>
                      </a:ln>
                    </p:spPr>
                    <p:txBody>
                      <a:bodyPr/>
                      <a:lstStyle/>
                      <a:p>
                        <a:endParaRPr lang="zh-CN" altLang="en-US"/>
                      </a:p>
                    </p:txBody>
                  </p:sp>
                  <p:sp>
                    <p:nvSpPr>
                      <p:cNvPr id="65552" name="Text Box 16"/>
                      <p:cNvSpPr txBox="1">
                        <a:spLocks noChangeArrowheads="1"/>
                      </p:cNvSpPr>
                      <p:nvPr/>
                    </p:nvSpPr>
                    <p:spPr bwMode="auto">
                      <a:xfrm>
                        <a:off x="4721" y="1311"/>
                        <a:ext cx="2101" cy="455"/>
                      </a:xfrm>
                      <a:prstGeom prst="rect">
                        <a:avLst/>
                      </a:prstGeom>
                      <a:solidFill>
                        <a:schemeClr val="accent5">
                          <a:lumMod val="60000"/>
                          <a:lumOff val="40000"/>
                        </a:schemeClr>
                      </a:solidFill>
                      <a:ln w="9525">
                        <a:no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2000">
                            <a:latin typeface="华文新魏" charset="0"/>
                          </a:rPr>
                          <a:t>B</a:t>
                        </a:r>
                        <a:r>
                          <a:rPr lang="zh-CN" altLang="en-US" sz="2000">
                            <a:latin typeface="华文新魏" charset="0"/>
                          </a:rPr>
                          <a:t>进程地址空间</a:t>
                        </a:r>
                      </a:p>
                    </p:txBody>
                  </p:sp>
                  <p:sp>
                    <p:nvSpPr>
                      <p:cNvPr id="18458" name="Text Box 17"/>
                      <p:cNvSpPr txBox="1">
                        <a:spLocks noChangeArrowheads="1"/>
                      </p:cNvSpPr>
                      <p:nvPr/>
                    </p:nvSpPr>
                    <p:spPr bwMode="auto">
                      <a:xfrm>
                        <a:off x="5400" y="2026"/>
                        <a:ext cx="770" cy="612"/>
                      </a:xfrm>
                      <a:prstGeom prst="rect">
                        <a:avLst/>
                      </a:prstGeom>
                      <a:solidFill>
                        <a:srgbClr val="00FFFF"/>
                      </a:solidFill>
                      <a:ln w="9525">
                        <a:solidFill>
                          <a:srgbClr val="3333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eaLnBrk="1" hangingPunct="1"/>
                        <a:r>
                          <a:rPr lang="zh-CN" altLang="en-US" sz="2000">
                            <a:latin typeface="华文新魏" charset="0"/>
                          </a:rPr>
                          <a:t>输入缓冲</a:t>
                        </a:r>
                      </a:p>
                    </p:txBody>
                  </p:sp>
                </p:grpSp>
                <p:grpSp>
                  <p:nvGrpSpPr>
                    <p:cNvPr id="18447" name="Group 18"/>
                    <p:cNvGrpSpPr>
                      <a:grpSpLocks/>
                    </p:cNvGrpSpPr>
                    <p:nvPr/>
                  </p:nvGrpSpPr>
                  <p:grpSpPr bwMode="auto">
                    <a:xfrm>
                      <a:off x="3305" y="3769"/>
                      <a:ext cx="1602" cy="526"/>
                      <a:chOff x="3305" y="3769"/>
                      <a:chExt cx="1602" cy="526"/>
                    </a:xfrm>
                  </p:grpSpPr>
                  <p:sp>
                    <p:nvSpPr>
                      <p:cNvPr id="18454" name="AutoShape 19"/>
                      <p:cNvSpPr>
                        <a:spLocks noChangeArrowheads="1"/>
                      </p:cNvSpPr>
                      <p:nvPr/>
                    </p:nvSpPr>
                    <p:spPr bwMode="auto">
                      <a:xfrm flipH="1">
                        <a:off x="3305" y="3769"/>
                        <a:ext cx="1602" cy="526"/>
                      </a:xfrm>
                      <a:prstGeom prst="flowChartMagneticDrum">
                        <a:avLst/>
                      </a:prstGeom>
                      <a:solidFill>
                        <a:srgbClr val="00FFFF"/>
                      </a:solidFill>
                      <a:ln w="9525">
                        <a:solidFill>
                          <a:srgbClr val="000000"/>
                        </a:solidFill>
                        <a:round/>
                        <a:headEnd/>
                        <a:tailEnd/>
                      </a:ln>
                    </p:spPr>
                    <p:txBody>
                      <a:bodyPr/>
                      <a:lstStyle/>
                      <a:p>
                        <a:endParaRPr lang="zh-CN" altLang="en-US"/>
                      </a:p>
                    </p:txBody>
                  </p:sp>
                  <p:sp>
                    <p:nvSpPr>
                      <p:cNvPr id="18455" name="Text Box 20"/>
                      <p:cNvSpPr txBox="1">
                        <a:spLocks noChangeArrowheads="1"/>
                      </p:cNvSpPr>
                      <p:nvPr/>
                    </p:nvSpPr>
                    <p:spPr bwMode="auto">
                      <a:xfrm>
                        <a:off x="3894" y="3894"/>
                        <a:ext cx="914" cy="338"/>
                      </a:xfrm>
                      <a:prstGeom prst="rect">
                        <a:avLst/>
                      </a:prstGeom>
                      <a:solidFill>
                        <a:srgbClr val="00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en-US" altLang="zh-CN" sz="2000">
                            <a:latin typeface="华文新魏" charset="0"/>
                          </a:rPr>
                          <a:t>pipe</a:t>
                        </a:r>
                        <a:endParaRPr lang="zh-CN" sz="2000">
                          <a:latin typeface="华文新魏" charset="0"/>
                        </a:endParaRPr>
                      </a:p>
                    </p:txBody>
                  </p:sp>
                </p:grpSp>
                <p:cxnSp>
                  <p:nvCxnSpPr>
                    <p:cNvPr id="18448" name="AutoShape 21"/>
                    <p:cNvCxnSpPr>
                      <a:cxnSpLocks noChangeShapeType="1"/>
                    </p:cNvCxnSpPr>
                    <p:nvPr/>
                  </p:nvCxnSpPr>
                  <p:spPr bwMode="auto">
                    <a:xfrm>
                      <a:off x="2229" y="2642"/>
                      <a:ext cx="175" cy="376"/>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8449" name="AutoShape 22"/>
                    <p:cNvCxnSpPr>
                      <a:cxnSpLocks noChangeShapeType="1"/>
                    </p:cNvCxnSpPr>
                    <p:nvPr/>
                  </p:nvCxnSpPr>
                  <p:spPr bwMode="auto">
                    <a:xfrm>
                      <a:off x="2930" y="4070"/>
                      <a:ext cx="614" cy="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8450" name="AutoShape 23"/>
                    <p:cNvCxnSpPr>
                      <a:cxnSpLocks noChangeShapeType="1"/>
                    </p:cNvCxnSpPr>
                    <p:nvPr/>
                  </p:nvCxnSpPr>
                  <p:spPr bwMode="auto">
                    <a:xfrm>
                      <a:off x="2493" y="3369"/>
                      <a:ext cx="463" cy="715"/>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18451" name="AutoShape 24"/>
                    <p:cNvCxnSpPr>
                      <a:cxnSpLocks noChangeShapeType="1"/>
                    </p:cNvCxnSpPr>
                    <p:nvPr/>
                  </p:nvCxnSpPr>
                  <p:spPr bwMode="auto">
                    <a:xfrm>
                      <a:off x="4907" y="4069"/>
                      <a:ext cx="493" cy="1"/>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18452" name="AutoShape 25"/>
                    <p:cNvCxnSpPr>
                      <a:cxnSpLocks noChangeShapeType="1"/>
                    </p:cNvCxnSpPr>
                    <p:nvPr/>
                  </p:nvCxnSpPr>
                  <p:spPr bwMode="auto">
                    <a:xfrm flipV="1">
                      <a:off x="5400" y="3281"/>
                      <a:ext cx="585" cy="803"/>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18453" name="AutoShape 26"/>
                    <p:cNvCxnSpPr>
                      <a:cxnSpLocks noChangeShapeType="1"/>
                    </p:cNvCxnSpPr>
                    <p:nvPr/>
                  </p:nvCxnSpPr>
                  <p:spPr bwMode="auto">
                    <a:xfrm flipV="1">
                      <a:off x="6186" y="2642"/>
                      <a:ext cx="275" cy="40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grpSp>
          <p:sp>
            <p:nvSpPr>
              <p:cNvPr id="65563" name="Text Box 27"/>
              <p:cNvSpPr txBox="1">
                <a:spLocks noChangeArrowheads="1"/>
              </p:cNvSpPr>
              <p:nvPr/>
            </p:nvSpPr>
            <p:spPr bwMode="auto">
              <a:xfrm>
                <a:off x="7175" y="2956"/>
                <a:ext cx="678" cy="325"/>
              </a:xfrm>
              <a:prstGeom prst="rect">
                <a:avLst/>
              </a:prstGeom>
              <a:solidFill>
                <a:schemeClr val="accent6">
                  <a:lumMod val="60000"/>
                  <a:lumOff val="40000"/>
                </a:schemeClr>
              </a:solidFill>
              <a:ln w="9525">
                <a:no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200" dirty="0">
                    <a:latin typeface="Calibri" charset="0"/>
                  </a:rPr>
                  <a:t>用户态</a:t>
                </a:r>
                <a:endParaRPr lang="zh-CN" altLang="en-US" sz="1200" dirty="0"/>
              </a:p>
            </p:txBody>
          </p:sp>
        </p:grpSp>
        <p:sp>
          <p:nvSpPr>
            <p:cNvPr id="65564" name="Text Box 28"/>
            <p:cNvSpPr txBox="1">
              <a:spLocks noChangeArrowheads="1"/>
            </p:cNvSpPr>
            <p:nvPr/>
          </p:nvSpPr>
          <p:spPr bwMode="auto">
            <a:xfrm>
              <a:off x="7175" y="3569"/>
              <a:ext cx="678" cy="325"/>
            </a:xfrm>
            <a:prstGeom prst="rect">
              <a:avLst/>
            </a:prstGeom>
            <a:solidFill>
              <a:schemeClr val="accent6">
                <a:lumMod val="60000"/>
                <a:lumOff val="40000"/>
              </a:schemeClr>
            </a:solidFill>
            <a:ln w="9525">
              <a:no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eaLnBrk="1" hangingPunct="1"/>
              <a:r>
                <a:rPr lang="zh-CN" altLang="en-US" sz="1200">
                  <a:latin typeface="Calibri" charset="0"/>
                </a:rPr>
                <a:t>内核态</a:t>
              </a:r>
            </a:p>
          </p:txBody>
        </p:sp>
      </p:grpSp>
      <p:sp>
        <p:nvSpPr>
          <p:cNvPr id="3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管道通信机制</a:t>
            </a:r>
            <a:endParaRPr kumimoji="1" lang="zh-CN" altLang="en-US" dirty="0"/>
          </a:p>
        </p:txBody>
      </p:sp>
    </p:spTree>
    <p:extLst>
      <p:ext uri="{BB962C8B-B14F-4D97-AF65-F5344CB8AC3E}">
        <p14:creationId xmlns:p14="http://schemas.microsoft.com/office/powerpoint/2010/main" val="1738917420"/>
      </p:ext>
    </p:extLst>
  </p:cSld>
  <p:clrMapOvr>
    <a:masterClrMapping/>
  </p:clrMapOvr>
  <p:transition spd="slow">
    <p:wipe dir="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201</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共享文件通信机制</a:t>
            </a:r>
            <a:endParaRPr kumimoji="1" lang="zh-CN" altLang="en-US" dirty="0"/>
          </a:p>
        </p:txBody>
      </p:sp>
      <p:sp>
        <p:nvSpPr>
          <p:cNvPr id="3" name="内容占位符 2"/>
          <p:cNvSpPr>
            <a:spLocks noGrp="1"/>
          </p:cNvSpPr>
          <p:nvPr>
            <p:ph idx="1"/>
          </p:nvPr>
        </p:nvSpPr>
        <p:spPr/>
        <p:txBody>
          <a:bodyPr/>
          <a:lstStyle/>
          <a:p>
            <a:r>
              <a:rPr kumimoji="1" lang="zh-CN" altLang="en-US" dirty="0"/>
              <a:t>读写进程互斥同步处理</a:t>
            </a:r>
          </a:p>
          <a:p>
            <a:pPr lvl="1"/>
            <a:r>
              <a:rPr lang="zh-CN" altLang="zh-CN" dirty="0"/>
              <a:t>进程正在使用管道写入或读取数据时，另一个进程必须等待 </a:t>
            </a:r>
            <a:endParaRPr lang="en-US" altLang="zh-CN" dirty="0"/>
          </a:p>
          <a:p>
            <a:pPr lvl="2"/>
            <a:r>
              <a:rPr lang="zh-CN" altLang="zh-CN" dirty="0">
                <a:latin typeface="华文新魏"/>
                <a:ea typeface="华文新魏"/>
                <a:cs typeface="华文新魏"/>
              </a:rPr>
              <a:t>测试文件</a:t>
            </a:r>
            <a:r>
              <a:rPr lang="en-US" altLang="zh-CN" dirty="0" err="1">
                <a:solidFill>
                  <a:srgbClr val="FF0000"/>
                </a:solidFill>
                <a:latin typeface="华文新魏"/>
                <a:ea typeface="华文新魏"/>
                <a:cs typeface="华文新魏"/>
              </a:rPr>
              <a:t>inode</a:t>
            </a:r>
            <a:r>
              <a:rPr lang="zh-CN" altLang="zh-CN" dirty="0">
                <a:solidFill>
                  <a:srgbClr val="FF0000"/>
                </a:solidFill>
                <a:latin typeface="华文新魏"/>
                <a:ea typeface="华文新魏"/>
                <a:cs typeface="华文新魏"/>
              </a:rPr>
              <a:t>节点</a:t>
            </a:r>
            <a:r>
              <a:rPr lang="zh-CN" altLang="zh-CN" dirty="0">
                <a:latin typeface="华文新魏"/>
                <a:ea typeface="华文新魏"/>
                <a:cs typeface="华文新魏"/>
              </a:rPr>
              <a:t>的</a:t>
            </a:r>
            <a:r>
              <a:rPr lang="zh-CN" altLang="zh-CN" dirty="0">
                <a:solidFill>
                  <a:srgbClr val="0000FF"/>
                </a:solidFill>
                <a:latin typeface="华文新魏"/>
                <a:ea typeface="华文新魏"/>
                <a:cs typeface="华文新魏"/>
              </a:rPr>
              <a:t>读写互斥标志</a:t>
            </a:r>
            <a:r>
              <a:rPr lang="zh-CN" altLang="zh-CN" dirty="0">
                <a:latin typeface="华文新魏"/>
                <a:ea typeface="华文新魏"/>
                <a:cs typeface="华文新魏"/>
              </a:rPr>
              <a:t>来保证</a:t>
            </a:r>
            <a:endParaRPr lang="en-US" altLang="zh-CN" dirty="0">
              <a:latin typeface="华文新魏"/>
              <a:ea typeface="华文新魏"/>
              <a:cs typeface="华文新魏"/>
            </a:endParaRPr>
          </a:p>
          <a:p>
            <a:pPr lvl="3"/>
            <a:r>
              <a:rPr lang="zh-CN" altLang="zh-CN" dirty="0">
                <a:latin typeface="华文新魏"/>
                <a:ea typeface="华文新魏"/>
                <a:cs typeface="华文新魏"/>
              </a:rPr>
              <a:t>若已锁住，进程便</a:t>
            </a:r>
            <a:r>
              <a:rPr lang="zh-CN" altLang="zh-CN" dirty="0">
                <a:solidFill>
                  <a:srgbClr val="FF0000"/>
                </a:solidFill>
                <a:latin typeface="华文新魏"/>
                <a:ea typeface="华文新魏"/>
                <a:cs typeface="华文新魏"/>
              </a:rPr>
              <a:t>等待</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否则，把</a:t>
            </a:r>
            <a:r>
              <a:rPr lang="en-US" altLang="zh-CN" dirty="0" err="1">
                <a:latin typeface="华文新魏"/>
                <a:ea typeface="华文新魏"/>
                <a:cs typeface="华文新魏"/>
              </a:rPr>
              <a:t>inode</a:t>
            </a:r>
            <a:r>
              <a:rPr lang="zh-CN" altLang="zh-CN" dirty="0">
                <a:solidFill>
                  <a:srgbClr val="FF0000"/>
                </a:solidFill>
                <a:latin typeface="华文新魏"/>
                <a:ea typeface="华文新魏"/>
                <a:cs typeface="华文新魏"/>
              </a:rPr>
              <a:t>上锁</a:t>
            </a:r>
            <a:r>
              <a:rPr lang="zh-CN" altLang="zh-CN" dirty="0">
                <a:latin typeface="华文新魏"/>
                <a:ea typeface="华文新魏"/>
                <a:cs typeface="华文新魏"/>
              </a:rPr>
              <a:t>后进行读写操作 </a:t>
            </a:r>
            <a:endParaRPr lang="en-US" altLang="zh-CN" dirty="0">
              <a:latin typeface="华文新魏"/>
              <a:ea typeface="华文新魏"/>
              <a:cs typeface="华文新魏"/>
            </a:endParaRPr>
          </a:p>
          <a:p>
            <a:pPr lvl="2"/>
            <a:r>
              <a:rPr lang="zh-CN" altLang="zh-CN" dirty="0">
                <a:latin typeface="华文新魏"/>
                <a:ea typeface="华文新魏"/>
                <a:cs typeface="华文新魏"/>
              </a:rPr>
              <a:t>操作结束后再</a:t>
            </a:r>
            <a:r>
              <a:rPr lang="zh-CN" altLang="zh-CN" dirty="0">
                <a:solidFill>
                  <a:srgbClr val="FF0000"/>
                </a:solidFill>
                <a:latin typeface="华文新魏"/>
                <a:ea typeface="华文新魏"/>
                <a:cs typeface="华文新魏"/>
              </a:rPr>
              <a:t>解锁并唤醒</a:t>
            </a:r>
            <a:r>
              <a:rPr lang="zh-CN" altLang="zh-CN" dirty="0">
                <a:latin typeface="华文新魏"/>
                <a:ea typeface="华文新魏"/>
                <a:cs typeface="华文新魏"/>
              </a:rPr>
              <a:t>因节点上锁而等待的进程 </a:t>
            </a:r>
            <a:endParaRPr lang="en-US" altLang="zh-CN" dirty="0">
              <a:latin typeface="华文新魏"/>
              <a:ea typeface="华文新魏"/>
              <a:cs typeface="华文新魏"/>
            </a:endParaRPr>
          </a:p>
          <a:p>
            <a:pPr lvl="1"/>
            <a:r>
              <a:rPr kumimoji="1" lang="zh-CN" altLang="en-US" dirty="0">
                <a:latin typeface="华文新魏"/>
                <a:ea typeface="华文新魏"/>
                <a:cs typeface="华文新魏"/>
              </a:rPr>
              <a:t>通过</a:t>
            </a:r>
            <a:r>
              <a:rPr kumimoji="1" lang="en-US" altLang="zh-CN" dirty="0">
                <a:solidFill>
                  <a:srgbClr val="0000FF"/>
                </a:solidFill>
                <a:latin typeface="华文新魏"/>
                <a:ea typeface="华文新魏"/>
                <a:cs typeface="华文新魏"/>
              </a:rPr>
              <a:t>write/read</a:t>
            </a:r>
            <a:r>
              <a:rPr kumimoji="1" lang="zh-CN" altLang="en-US" dirty="0">
                <a:solidFill>
                  <a:srgbClr val="0000FF"/>
                </a:solidFill>
                <a:latin typeface="华文新魏"/>
                <a:ea typeface="华文新魏"/>
                <a:cs typeface="华文新魏"/>
              </a:rPr>
              <a:t>阻塞</a:t>
            </a:r>
            <a:r>
              <a:rPr kumimoji="1" lang="zh-CN" altLang="en-US" dirty="0">
                <a:latin typeface="华文新魏"/>
                <a:ea typeface="华文新魏"/>
                <a:cs typeface="华文新魏"/>
              </a:rPr>
              <a:t>与唤醒来实现</a:t>
            </a:r>
            <a:endParaRPr kumimoji="1" lang="en-US" altLang="zh-CN" dirty="0">
              <a:latin typeface="华文新魏"/>
              <a:ea typeface="华文新魏"/>
              <a:cs typeface="华文新魏"/>
            </a:endParaRPr>
          </a:p>
          <a:p>
            <a:pPr lvl="1"/>
            <a:r>
              <a:rPr kumimoji="1" lang="zh-CN" altLang="en-US" dirty="0"/>
              <a:t>发送者和接收者双方必须能够知道对方是否存在，如果对方已经不存在，就没有必要再发送信息</a:t>
            </a:r>
            <a:endParaRPr kumimoji="1" lang="en-US" altLang="zh-CN" dirty="0"/>
          </a:p>
          <a:p>
            <a:pPr lvl="2"/>
            <a:r>
              <a:rPr kumimoji="1" lang="zh-CN" altLang="zh-CN" dirty="0">
                <a:latin typeface="华文新魏"/>
                <a:ea typeface="华文新魏"/>
                <a:cs typeface="华文新魏"/>
              </a:rPr>
              <a:t>发出</a:t>
            </a:r>
            <a:r>
              <a:rPr kumimoji="1" lang="en-US" altLang="zh-CN" dirty="0">
                <a:latin typeface="华文新魏"/>
                <a:ea typeface="华文新魏"/>
                <a:cs typeface="华文新魏"/>
              </a:rPr>
              <a:t> </a:t>
            </a:r>
            <a:r>
              <a:rPr kumimoji="1" lang="en-US" altLang="zh-CN" dirty="0">
                <a:solidFill>
                  <a:srgbClr val="FF0000"/>
                </a:solidFill>
                <a:latin typeface="华文新魏"/>
                <a:ea typeface="华文新魏"/>
                <a:cs typeface="华文新魏"/>
              </a:rPr>
              <a:t>SIGPIPE</a:t>
            </a:r>
            <a:r>
              <a:rPr kumimoji="1" lang="zh-CN" altLang="zh-CN" dirty="0">
                <a:solidFill>
                  <a:srgbClr val="FF0000"/>
                </a:solidFill>
                <a:latin typeface="华文新魏"/>
                <a:ea typeface="华文新魏"/>
                <a:cs typeface="华文新魏"/>
              </a:rPr>
              <a:t>信号</a:t>
            </a:r>
            <a:r>
              <a:rPr kumimoji="1" lang="zh-CN" altLang="zh-CN" dirty="0">
                <a:latin typeface="华文新魏"/>
                <a:ea typeface="华文新魏"/>
                <a:cs typeface="华文新魏"/>
              </a:rPr>
              <a:t>通知进程</a:t>
            </a:r>
            <a:endParaRPr kumimoji="1" lang="zh-CN" altLang="en-US" sz="2000" dirty="0">
              <a:latin typeface="华文新魏"/>
              <a:cs typeface="华文新魏"/>
            </a:endParaRPr>
          </a:p>
        </p:txBody>
      </p:sp>
    </p:spTree>
    <p:extLst>
      <p:ext uri="{BB962C8B-B14F-4D97-AF65-F5344CB8AC3E}">
        <p14:creationId xmlns:p14="http://schemas.microsoft.com/office/powerpoint/2010/main" val="1310963942"/>
      </p:ext>
    </p:extLst>
  </p:cSld>
  <p:clrMapOvr>
    <a:masterClrMapping/>
  </p:clrMapOvr>
  <p:transition spd="slow">
    <p:wipe dir="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202</a:t>
            </a:fld>
            <a:endParaRPr lang="en-US" altLang="zh-CN" dirty="0"/>
          </a:p>
        </p:txBody>
      </p:sp>
      <p:sp>
        <p:nvSpPr>
          <p:cNvPr id="2" name="标题 1"/>
          <p:cNvSpPr>
            <a:spLocks noGrp="1"/>
          </p:cNvSpPr>
          <p:nvPr>
            <p:ph type="title"/>
          </p:nvPr>
        </p:nvSpPr>
        <p:spPr/>
        <p:txBody>
          <a:bodyPr/>
          <a:lstStyle/>
          <a:p>
            <a:r>
              <a:rPr lang="en-US" altLang="zh-CN" dirty="0"/>
              <a:t>write()/read()</a:t>
            </a:r>
            <a:r>
              <a:rPr lang="zh-CN" altLang="zh-CN" dirty="0"/>
              <a:t>阻塞</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管道文件使用</a:t>
            </a:r>
            <a:r>
              <a:rPr lang="en-US" altLang="zh-CN" dirty="0" err="1">
                <a:latin typeface="华文新魏"/>
                <a:cs typeface="华文新魏"/>
              </a:rPr>
              <a:t>inode</a:t>
            </a:r>
            <a:r>
              <a:rPr lang="zh-CN" altLang="zh-CN" dirty="0">
                <a:latin typeface="华文新魏"/>
                <a:cs typeface="华文新魏"/>
              </a:rPr>
              <a:t>的直接地址项，长度限于</a:t>
            </a:r>
            <a:r>
              <a:rPr lang="en-US" altLang="zh-CN" dirty="0">
                <a:solidFill>
                  <a:srgbClr val="FF0000"/>
                </a:solidFill>
                <a:latin typeface="华文新魏"/>
                <a:cs typeface="华文新魏"/>
              </a:rPr>
              <a:t>10</a:t>
            </a:r>
            <a:r>
              <a:rPr lang="zh-CN" altLang="zh-CN" dirty="0">
                <a:solidFill>
                  <a:srgbClr val="FF0000"/>
                </a:solidFill>
                <a:latin typeface="华文新魏"/>
                <a:cs typeface="华文新魏"/>
              </a:rPr>
              <a:t>个盘块</a:t>
            </a:r>
            <a:endParaRPr lang="en-US" altLang="zh-CN" dirty="0">
              <a:solidFill>
                <a:srgbClr val="FF0000"/>
              </a:solidFill>
              <a:latin typeface="华文新魏"/>
              <a:cs typeface="华文新魏"/>
            </a:endParaRPr>
          </a:p>
          <a:p>
            <a:pPr lvl="1"/>
            <a:r>
              <a:rPr lang="en-US" altLang="zh-CN" dirty="0"/>
              <a:t>write()</a:t>
            </a:r>
            <a:r>
              <a:rPr lang="zh-CN" altLang="zh-CN" dirty="0"/>
              <a:t>阻塞</a:t>
            </a:r>
            <a:endParaRPr lang="en-US" altLang="zh-CN" dirty="0"/>
          </a:p>
          <a:p>
            <a:pPr lvl="2"/>
            <a:r>
              <a:rPr lang="zh-CN" altLang="zh-CN" dirty="0">
                <a:latin typeface="华文新魏"/>
                <a:ea typeface="华文新魏"/>
                <a:cs typeface="华文新魏"/>
              </a:rPr>
              <a:t>如果</a:t>
            </a:r>
            <a:r>
              <a:rPr lang="zh-CN" altLang="en-US" dirty="0">
                <a:latin typeface="华文新魏"/>
                <a:ea typeface="华文新魏"/>
                <a:cs typeface="华文新魏"/>
              </a:rPr>
              <a:t>执行</a:t>
            </a:r>
            <a:r>
              <a:rPr lang="zh-CN" altLang="zh-CN" dirty="0">
                <a:latin typeface="华文新魏"/>
                <a:ea typeface="华文新魏"/>
                <a:cs typeface="华文新魏"/>
              </a:rPr>
              <a:t>写操作</a:t>
            </a:r>
            <a:r>
              <a:rPr lang="zh-CN" altLang="en-US" dirty="0">
                <a:latin typeface="华文新魏"/>
                <a:ea typeface="华文新魏"/>
                <a:cs typeface="华文新魏"/>
              </a:rPr>
              <a:t>时</a:t>
            </a:r>
            <a:r>
              <a:rPr lang="zh-CN" altLang="zh-CN" dirty="0">
                <a:latin typeface="华文新魏"/>
                <a:ea typeface="华文新魏"/>
                <a:cs typeface="华文新魏"/>
              </a:rPr>
              <a:t>管道有足够空间，</a:t>
            </a:r>
            <a:r>
              <a:rPr lang="en-US" altLang="zh-CN" dirty="0">
                <a:latin typeface="华文新魏"/>
                <a:ea typeface="华文新魏"/>
                <a:cs typeface="华文新魏"/>
              </a:rPr>
              <a:t>write()</a:t>
            </a:r>
            <a:r>
              <a:rPr lang="zh-CN" altLang="zh-CN" dirty="0">
                <a:latin typeface="华文新魏"/>
                <a:ea typeface="华文新魏"/>
                <a:cs typeface="华文新魏"/>
              </a:rPr>
              <a:t>操作把数据写入管道后</a:t>
            </a:r>
            <a:r>
              <a:rPr lang="zh-CN" altLang="en-US" dirty="0">
                <a:latin typeface="华文新魏"/>
                <a:ea typeface="华文新魏"/>
                <a:cs typeface="华文新魏"/>
              </a:rPr>
              <a:t>，</a:t>
            </a:r>
            <a:r>
              <a:rPr lang="zh-CN" altLang="zh-CN" dirty="0">
                <a:latin typeface="华文新魏"/>
                <a:ea typeface="华文新魏"/>
                <a:cs typeface="华文新魏"/>
              </a:rPr>
              <a:t>唤醒因此管道空而等待的进程</a:t>
            </a:r>
            <a:endParaRPr lang="en-US" altLang="zh-CN" dirty="0">
              <a:latin typeface="华文新魏"/>
              <a:ea typeface="华文新魏"/>
              <a:cs typeface="华文新魏"/>
            </a:endParaRPr>
          </a:p>
          <a:p>
            <a:pPr lvl="2"/>
            <a:r>
              <a:rPr lang="zh-CN" altLang="zh-CN" dirty="0">
                <a:latin typeface="华文新魏"/>
                <a:ea typeface="华文新魏"/>
                <a:cs typeface="华文新魏"/>
              </a:rPr>
              <a:t>如果</a:t>
            </a:r>
            <a:r>
              <a:rPr lang="en-US" altLang="zh-CN" dirty="0">
                <a:latin typeface="华文新魏"/>
                <a:ea typeface="华文新魏"/>
                <a:cs typeface="华文新魏"/>
              </a:rPr>
              <a:t>write()</a:t>
            </a:r>
            <a:r>
              <a:rPr lang="zh-CN" altLang="zh-CN" dirty="0">
                <a:latin typeface="华文新魏"/>
                <a:ea typeface="华文新魏"/>
                <a:cs typeface="华文新魏"/>
              </a:rPr>
              <a:t>操作会引起管道溢出，</a:t>
            </a:r>
            <a:r>
              <a:rPr lang="en-US" altLang="zh-CN" dirty="0">
                <a:latin typeface="华文新魏"/>
                <a:ea typeface="华文新魏"/>
                <a:cs typeface="华文新魏"/>
              </a:rPr>
              <a:t>write()</a:t>
            </a:r>
            <a:r>
              <a:rPr lang="zh-CN" altLang="zh-CN" dirty="0">
                <a:latin typeface="华文新魏"/>
                <a:ea typeface="华文新魏"/>
                <a:cs typeface="华文新魏"/>
              </a:rPr>
              <a:t>操作必须暂停，直到其他进程从管道中读取数据</a:t>
            </a:r>
            <a:endParaRPr lang="en-US" altLang="zh-CN" dirty="0">
              <a:latin typeface="华文新魏"/>
              <a:ea typeface="华文新魏"/>
              <a:cs typeface="华文新魏"/>
            </a:endParaRPr>
          </a:p>
          <a:p>
            <a:pPr lvl="1"/>
            <a:r>
              <a:rPr lang="en-US" altLang="zh-CN" dirty="0"/>
              <a:t>read()</a:t>
            </a:r>
            <a:r>
              <a:rPr lang="zh-CN" altLang="zh-CN" dirty="0"/>
              <a:t>阻塞</a:t>
            </a:r>
            <a:endParaRPr lang="en-US" altLang="zh-CN" dirty="0"/>
          </a:p>
          <a:p>
            <a:pPr lvl="2"/>
            <a:r>
              <a:rPr lang="zh-CN" altLang="zh-CN" dirty="0">
                <a:latin typeface="华文新魏"/>
                <a:ea typeface="华文新魏"/>
                <a:cs typeface="华文新魏"/>
              </a:rPr>
              <a:t>当读进程读空管道时，要</a:t>
            </a:r>
            <a:r>
              <a:rPr lang="zh-CN" altLang="en-US" dirty="0">
                <a:latin typeface="华文新魏"/>
                <a:ea typeface="华文新魏"/>
                <a:cs typeface="华文新魏"/>
              </a:rPr>
              <a:t>求</a:t>
            </a:r>
            <a:r>
              <a:rPr lang="zh-CN" altLang="zh-CN" dirty="0">
                <a:latin typeface="华文新魏"/>
                <a:ea typeface="华文新魏"/>
                <a:cs typeface="华文新魏"/>
              </a:rPr>
              <a:t>读进程应睡眠，直到写进程唤醒它</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3322889517"/>
      </p:ext>
    </p:extLst>
  </p:cSld>
  <p:clrMapOvr>
    <a:masterClrMapping/>
  </p:clrMapOvr>
  <p:transition spd="slow">
    <p:wipe dir="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203</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匿名管道</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匿名管道是</a:t>
            </a:r>
            <a:r>
              <a:rPr lang="zh-CN" altLang="en-US" dirty="0">
                <a:solidFill>
                  <a:srgbClr val="FF0000"/>
                </a:solidFill>
                <a:latin typeface="华文新魏" charset="0"/>
                <a:ea typeface="华文新魏" charset="0"/>
                <a:cs typeface="华文新魏" charset="0"/>
              </a:rPr>
              <a:t>半双工</a:t>
            </a:r>
            <a:r>
              <a:rPr lang="zh-CN" altLang="en-US"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数据只能向一个方向流动</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要求双向通信时，需要建立两个匿名管道 </a:t>
            </a:r>
          </a:p>
          <a:p>
            <a:pPr eaLnBrk="1" hangingPunct="1"/>
            <a:r>
              <a:rPr lang="zh-CN" altLang="en-US" dirty="0">
                <a:latin typeface="华文新魏" charset="0"/>
                <a:ea typeface="华文新魏" charset="0"/>
                <a:cs typeface="华文新魏" charset="0"/>
              </a:rPr>
              <a:t>只能用于具有亲缘关系的进程通信</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亲缘关系指具有</a:t>
            </a:r>
            <a:r>
              <a:rPr lang="zh-CN" altLang="en-US" dirty="0">
                <a:solidFill>
                  <a:srgbClr val="0000FF"/>
                </a:solidFill>
                <a:latin typeface="华文新魏" charset="0"/>
                <a:ea typeface="华文新魏" charset="0"/>
                <a:cs typeface="华文新魏" charset="0"/>
              </a:rPr>
              <a:t>共同祖先</a:t>
            </a:r>
            <a:r>
              <a:rPr lang="zh-CN" altLang="en-US" dirty="0">
                <a:latin typeface="华文新魏" charset="0"/>
                <a:ea typeface="华文新魏" charset="0"/>
                <a:cs typeface="华文新魏" charset="0"/>
              </a:rPr>
              <a:t>，如父子进程或者兄弟进程之间</a:t>
            </a:r>
          </a:p>
          <a:p>
            <a:pPr eaLnBrk="1" hangingPunct="1"/>
            <a:r>
              <a:rPr lang="zh-CN" altLang="en-US" dirty="0">
                <a:latin typeface="华文新魏" charset="0"/>
                <a:ea typeface="华文新魏" charset="0"/>
                <a:cs typeface="华文新魏" charset="0"/>
              </a:rPr>
              <a:t>匿名管道对于管道两端的进程而言，是一个</a:t>
            </a:r>
            <a:r>
              <a:rPr lang="zh-CN" altLang="en-US" dirty="0">
                <a:solidFill>
                  <a:srgbClr val="FF0000"/>
                </a:solidFill>
                <a:latin typeface="华文新魏" charset="0"/>
                <a:ea typeface="华文新魏" charset="0"/>
                <a:cs typeface="华文新魏" charset="0"/>
              </a:rPr>
              <a:t>特殊文件</a:t>
            </a:r>
          </a:p>
          <a:p>
            <a:pPr lvl="1" eaLnBrk="1" hangingPunct="1"/>
            <a:r>
              <a:rPr lang="zh-CN" altLang="en-US" dirty="0">
                <a:latin typeface="华文新魏" charset="0"/>
                <a:ea typeface="华文新魏" charset="0"/>
                <a:cs typeface="华文新魏" charset="0"/>
              </a:rPr>
              <a:t>写入的内容每次都添加在管道缓冲区的末尾，每次都是从缓冲区的头部读出数据</a:t>
            </a:r>
          </a:p>
          <a:p>
            <a:endParaRPr kumimoji="1" lang="zh-CN" altLang="en-US" dirty="0"/>
          </a:p>
        </p:txBody>
      </p:sp>
    </p:spTree>
    <p:extLst>
      <p:ext uri="{BB962C8B-B14F-4D97-AF65-F5344CB8AC3E}">
        <p14:creationId xmlns:p14="http://schemas.microsoft.com/office/powerpoint/2010/main" val="2356671362"/>
      </p:ext>
    </p:extLst>
  </p:cSld>
  <p:clrMapOvr>
    <a:masterClrMapping/>
  </p:clrMapOvr>
  <p:transition spd="slow">
    <p:wipe dir="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lstStyle/>
          <a:p>
            <a:pPr eaLnBrk="1" hangingPunct="1">
              <a:buFontTx/>
              <a:buNone/>
            </a:pPr>
            <a:r>
              <a:rPr lang="en-US" altLang="zh-CN">
                <a:latin typeface="Times New Roman" charset="0"/>
                <a:ea typeface="宋体" charset="0"/>
              </a:rPr>
              <a:t>     </a:t>
            </a:r>
          </a:p>
        </p:txBody>
      </p:sp>
      <p:grpSp>
        <p:nvGrpSpPr>
          <p:cNvPr id="21508" name="Group 41"/>
          <p:cNvGrpSpPr>
            <a:grpSpLocks/>
          </p:cNvGrpSpPr>
          <p:nvPr/>
        </p:nvGrpSpPr>
        <p:grpSpPr bwMode="auto">
          <a:xfrm>
            <a:off x="685800" y="1371600"/>
            <a:ext cx="6934200" cy="4191000"/>
            <a:chOff x="432" y="864"/>
            <a:chExt cx="4368" cy="2640"/>
          </a:xfrm>
        </p:grpSpPr>
        <p:sp>
          <p:nvSpPr>
            <p:cNvPr id="21509" name="Text Box 5"/>
            <p:cNvSpPr txBox="1">
              <a:spLocks noChangeArrowheads="1"/>
            </p:cNvSpPr>
            <p:nvPr/>
          </p:nvSpPr>
          <p:spPr bwMode="auto">
            <a:xfrm>
              <a:off x="1968" y="1489"/>
              <a:ext cx="867" cy="399"/>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a:solidFill>
                    <a:srgbClr val="660066"/>
                  </a:solidFill>
                  <a:latin typeface="华文新魏" charset="0"/>
                </a:rPr>
                <a:t>系统打开</a:t>
              </a:r>
            </a:p>
            <a:p>
              <a:r>
                <a:rPr kumimoji="0" lang="zh-CN" altLang="en-US" sz="2000">
                  <a:solidFill>
                    <a:srgbClr val="660066"/>
                  </a:solidFill>
                  <a:latin typeface="华文新魏" charset="0"/>
                </a:rPr>
                <a:t>文件表</a:t>
              </a:r>
            </a:p>
          </p:txBody>
        </p:sp>
        <p:sp>
          <p:nvSpPr>
            <p:cNvPr id="21510" name="Text Box 6"/>
            <p:cNvSpPr txBox="1">
              <a:spLocks noChangeArrowheads="1"/>
            </p:cNvSpPr>
            <p:nvPr/>
          </p:nvSpPr>
          <p:spPr bwMode="auto">
            <a:xfrm>
              <a:off x="940" y="1489"/>
              <a:ext cx="912" cy="417"/>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660066"/>
                  </a:solidFill>
                  <a:latin typeface="华文新魏" charset="0"/>
                </a:rPr>
                <a:t>用户打开</a:t>
              </a:r>
            </a:p>
            <a:p>
              <a:r>
                <a:rPr kumimoji="0" lang="zh-CN" altLang="en-US" sz="2000" dirty="0">
                  <a:solidFill>
                    <a:srgbClr val="660066"/>
                  </a:solidFill>
                  <a:latin typeface="华文新魏" charset="0"/>
                </a:rPr>
                <a:t>文件表</a:t>
              </a:r>
            </a:p>
          </p:txBody>
        </p:sp>
        <p:sp>
          <p:nvSpPr>
            <p:cNvPr id="21511" name="Text Box 7"/>
            <p:cNvSpPr txBox="1">
              <a:spLocks noChangeArrowheads="1"/>
            </p:cNvSpPr>
            <p:nvPr/>
          </p:nvSpPr>
          <p:spPr bwMode="auto">
            <a:xfrm>
              <a:off x="2925" y="1489"/>
              <a:ext cx="966" cy="383"/>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660066"/>
                  </a:solidFill>
                  <a:latin typeface="华文新魏" charset="0"/>
                </a:rPr>
                <a:t>内存活动</a:t>
              </a:r>
            </a:p>
            <a:p>
              <a:r>
                <a:rPr kumimoji="0" lang="zh-CN" altLang="en-US" sz="2000" dirty="0">
                  <a:solidFill>
                    <a:srgbClr val="660066"/>
                  </a:solidFill>
                  <a:latin typeface="华文新魏" charset="0"/>
                </a:rPr>
                <a:t>索引节点表</a:t>
              </a:r>
            </a:p>
          </p:txBody>
        </p:sp>
        <p:sp>
          <p:nvSpPr>
            <p:cNvPr id="21512" name="Text Box 8"/>
            <p:cNvSpPr txBox="1">
              <a:spLocks noChangeArrowheads="1"/>
            </p:cNvSpPr>
            <p:nvPr/>
          </p:nvSpPr>
          <p:spPr bwMode="auto">
            <a:xfrm>
              <a:off x="4093" y="1559"/>
              <a:ext cx="509" cy="256"/>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a:solidFill>
                    <a:srgbClr val="660066"/>
                  </a:solidFill>
                  <a:latin typeface="华文新魏" charset="0"/>
                </a:rPr>
                <a:t>外存</a:t>
              </a:r>
            </a:p>
          </p:txBody>
        </p:sp>
        <p:sp>
          <p:nvSpPr>
            <p:cNvPr id="21513" name="Text Box 10"/>
            <p:cNvSpPr txBox="1">
              <a:spLocks noChangeArrowheads="1"/>
            </p:cNvSpPr>
            <p:nvPr/>
          </p:nvSpPr>
          <p:spPr bwMode="auto">
            <a:xfrm>
              <a:off x="1139" y="1950"/>
              <a:ext cx="408" cy="51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en-US" altLang="zh-CN" sz="2000" dirty="0" err="1">
                  <a:solidFill>
                    <a:srgbClr val="0000FF"/>
                  </a:solidFill>
                  <a:latin typeface="华文新魏" charset="0"/>
                </a:rPr>
                <a:t>fp</a:t>
              </a:r>
              <a:endParaRPr kumimoji="0" lang="en-US" altLang="zh-CN" sz="2000" dirty="0">
                <a:solidFill>
                  <a:srgbClr val="0000FF"/>
                </a:solidFill>
                <a:latin typeface="华文新魏" charset="0"/>
              </a:endParaRPr>
            </a:p>
          </p:txBody>
        </p:sp>
        <p:sp>
          <p:nvSpPr>
            <p:cNvPr id="21514" name="Line 11"/>
            <p:cNvSpPr>
              <a:spLocks noChangeShapeType="1"/>
            </p:cNvSpPr>
            <p:nvPr/>
          </p:nvSpPr>
          <p:spPr bwMode="auto">
            <a:xfrm>
              <a:off x="1139" y="2112"/>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15" name="Line 12"/>
            <p:cNvSpPr>
              <a:spLocks noChangeShapeType="1"/>
            </p:cNvSpPr>
            <p:nvPr/>
          </p:nvSpPr>
          <p:spPr bwMode="auto">
            <a:xfrm>
              <a:off x="1139" y="2335"/>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16" name="Text Box 13"/>
            <p:cNvSpPr txBox="1">
              <a:spLocks noChangeArrowheads="1"/>
            </p:cNvSpPr>
            <p:nvPr/>
          </p:nvSpPr>
          <p:spPr bwMode="auto">
            <a:xfrm>
              <a:off x="432" y="2071"/>
              <a:ext cx="624" cy="233"/>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0000FF"/>
                  </a:solidFill>
                  <a:latin typeface="华文新魏" charset="0"/>
                </a:rPr>
                <a:t>读进程</a:t>
              </a:r>
            </a:p>
          </p:txBody>
        </p:sp>
        <p:sp>
          <p:nvSpPr>
            <p:cNvPr id="21517" name="Text Box 14"/>
            <p:cNvSpPr txBox="1">
              <a:spLocks noChangeArrowheads="1"/>
            </p:cNvSpPr>
            <p:nvPr/>
          </p:nvSpPr>
          <p:spPr bwMode="auto">
            <a:xfrm>
              <a:off x="432" y="3094"/>
              <a:ext cx="624" cy="218"/>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zh-CN" altLang="en-US" sz="2000" dirty="0">
                  <a:solidFill>
                    <a:srgbClr val="008000"/>
                  </a:solidFill>
                  <a:latin typeface="华文新魏" charset="0"/>
                </a:rPr>
                <a:t>写进程</a:t>
              </a:r>
            </a:p>
          </p:txBody>
        </p:sp>
        <p:sp>
          <p:nvSpPr>
            <p:cNvPr id="21518" name="Text Box 16"/>
            <p:cNvSpPr txBox="1">
              <a:spLocks noChangeArrowheads="1"/>
            </p:cNvSpPr>
            <p:nvPr/>
          </p:nvSpPr>
          <p:spPr bwMode="auto">
            <a:xfrm>
              <a:off x="1139" y="2993"/>
              <a:ext cx="408" cy="511"/>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en-US" altLang="zh-CN" sz="2000" dirty="0" err="1">
                  <a:solidFill>
                    <a:srgbClr val="008000"/>
                  </a:solidFill>
                  <a:latin typeface="华文新魏" charset="0"/>
                </a:rPr>
                <a:t>fp</a:t>
              </a:r>
              <a:endParaRPr kumimoji="0" lang="en-US" altLang="zh-CN" sz="2000" dirty="0">
                <a:solidFill>
                  <a:srgbClr val="008000"/>
                </a:solidFill>
                <a:latin typeface="华文新魏" charset="0"/>
              </a:endParaRPr>
            </a:p>
          </p:txBody>
        </p:sp>
        <p:sp>
          <p:nvSpPr>
            <p:cNvPr id="21519" name="Line 17"/>
            <p:cNvSpPr>
              <a:spLocks noChangeShapeType="1"/>
            </p:cNvSpPr>
            <p:nvPr/>
          </p:nvSpPr>
          <p:spPr bwMode="auto">
            <a:xfrm>
              <a:off x="1139" y="3120"/>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0" name="Line 18"/>
            <p:cNvSpPr>
              <a:spLocks noChangeShapeType="1"/>
            </p:cNvSpPr>
            <p:nvPr/>
          </p:nvSpPr>
          <p:spPr bwMode="auto">
            <a:xfrm>
              <a:off x="1139" y="3377"/>
              <a:ext cx="40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1" name="Text Box 19"/>
            <p:cNvSpPr txBox="1">
              <a:spLocks noChangeArrowheads="1"/>
            </p:cNvSpPr>
            <p:nvPr/>
          </p:nvSpPr>
          <p:spPr bwMode="auto">
            <a:xfrm>
              <a:off x="2158" y="1942"/>
              <a:ext cx="610" cy="140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nSpc>
                  <a:spcPct val="80000"/>
                </a:lnSpc>
              </a:pPr>
              <a:endParaRPr kumimoji="0" lang="en-US" altLang="zh-CN" sz="2000" dirty="0">
                <a:solidFill>
                  <a:srgbClr val="0000FF"/>
                </a:solidFill>
                <a:latin typeface="华文新魏" charset="0"/>
              </a:endParaRPr>
            </a:p>
            <a:p>
              <a:pPr>
                <a:lnSpc>
                  <a:spcPct val="80000"/>
                </a:lnSpc>
              </a:pPr>
              <a:r>
                <a:rPr kumimoji="0" lang="zh-CN" altLang="en-US" sz="2000" dirty="0">
                  <a:solidFill>
                    <a:srgbClr val="0000FF"/>
                  </a:solidFill>
                  <a:latin typeface="华文新魏" charset="0"/>
                </a:rPr>
                <a:t>文件节点指针</a:t>
              </a:r>
            </a:p>
            <a:p>
              <a:pPr algn="just">
                <a:lnSpc>
                  <a:spcPct val="80000"/>
                </a:lnSpc>
              </a:pPr>
              <a:endParaRPr kumimoji="0" lang="zh-CN" altLang="en-US" sz="1400" dirty="0">
                <a:solidFill>
                  <a:schemeClr val="accent2"/>
                </a:solidFill>
                <a:latin typeface="华文新魏" charset="0"/>
              </a:endParaRPr>
            </a:p>
            <a:p>
              <a:pPr>
                <a:lnSpc>
                  <a:spcPct val="80000"/>
                </a:lnSpc>
              </a:pPr>
              <a:r>
                <a:rPr kumimoji="0" lang="zh-CN" altLang="en-US" sz="2000" dirty="0">
                  <a:solidFill>
                    <a:srgbClr val="008000"/>
                  </a:solidFill>
                  <a:latin typeface="华文新魏" charset="0"/>
                </a:rPr>
                <a:t>文件节点指针</a:t>
              </a:r>
            </a:p>
          </p:txBody>
        </p:sp>
        <p:sp>
          <p:nvSpPr>
            <p:cNvPr id="21522" name="Line 20"/>
            <p:cNvSpPr>
              <a:spLocks noChangeShapeType="1"/>
            </p:cNvSpPr>
            <p:nvPr/>
          </p:nvSpPr>
          <p:spPr bwMode="auto">
            <a:xfrm>
              <a:off x="2158" y="2448"/>
              <a:ext cx="61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3" name="Line 21"/>
            <p:cNvSpPr>
              <a:spLocks noChangeShapeType="1"/>
            </p:cNvSpPr>
            <p:nvPr/>
          </p:nvSpPr>
          <p:spPr bwMode="auto">
            <a:xfrm>
              <a:off x="2158" y="2976"/>
              <a:ext cx="61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4" name="Line 22"/>
            <p:cNvSpPr>
              <a:spLocks noChangeShapeType="1"/>
            </p:cNvSpPr>
            <p:nvPr/>
          </p:nvSpPr>
          <p:spPr bwMode="auto">
            <a:xfrm>
              <a:off x="1547" y="2198"/>
              <a:ext cx="611" cy="1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25" name="Line 23"/>
            <p:cNvSpPr>
              <a:spLocks noChangeShapeType="1"/>
            </p:cNvSpPr>
            <p:nvPr/>
          </p:nvSpPr>
          <p:spPr bwMode="auto">
            <a:xfrm flipV="1">
              <a:off x="1547" y="2784"/>
              <a:ext cx="613" cy="4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26" name="Text Box 24"/>
            <p:cNvSpPr txBox="1">
              <a:spLocks noChangeArrowheads="1"/>
            </p:cNvSpPr>
            <p:nvPr/>
          </p:nvSpPr>
          <p:spPr bwMode="auto">
            <a:xfrm>
              <a:off x="3074" y="1942"/>
              <a:ext cx="611" cy="140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pPr algn="just">
                <a:lnSpc>
                  <a:spcPct val="80000"/>
                </a:lnSpc>
              </a:pPr>
              <a:endParaRPr kumimoji="0" lang="en-US" altLang="zh-CN" sz="1400" dirty="0">
                <a:solidFill>
                  <a:schemeClr val="accent2"/>
                </a:solidFill>
                <a:latin typeface="华文新魏" charset="0"/>
              </a:endParaRPr>
            </a:p>
            <a:p>
              <a:pPr>
                <a:lnSpc>
                  <a:spcPct val="80000"/>
                </a:lnSpc>
              </a:pPr>
              <a:r>
                <a:rPr kumimoji="0" lang="zh-CN" altLang="en-US" sz="2000" dirty="0">
                  <a:solidFill>
                    <a:srgbClr val="FF0000"/>
                  </a:solidFill>
                  <a:latin typeface="华文新魏" charset="0"/>
                </a:rPr>
                <a:t>索引</a:t>
              </a:r>
            </a:p>
            <a:p>
              <a:pPr>
                <a:lnSpc>
                  <a:spcPct val="80000"/>
                </a:lnSpc>
              </a:pPr>
              <a:r>
                <a:rPr kumimoji="0" lang="zh-CN" altLang="en-US" sz="2000" dirty="0">
                  <a:solidFill>
                    <a:srgbClr val="FF0000"/>
                  </a:solidFill>
                  <a:latin typeface="华文新魏" charset="0"/>
                </a:rPr>
                <a:t>节点</a:t>
              </a:r>
            </a:p>
          </p:txBody>
        </p:sp>
        <p:sp>
          <p:nvSpPr>
            <p:cNvPr id="21527" name="Line 25"/>
            <p:cNvSpPr>
              <a:spLocks noChangeShapeType="1"/>
            </p:cNvSpPr>
            <p:nvPr/>
          </p:nvSpPr>
          <p:spPr bwMode="auto">
            <a:xfrm>
              <a:off x="3074" y="2184"/>
              <a:ext cx="61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8" name="Line 26"/>
            <p:cNvSpPr>
              <a:spLocks noChangeShapeType="1"/>
            </p:cNvSpPr>
            <p:nvPr/>
          </p:nvSpPr>
          <p:spPr bwMode="auto">
            <a:xfrm>
              <a:off x="3074" y="2569"/>
              <a:ext cx="61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29" name="Line 27"/>
            <p:cNvSpPr>
              <a:spLocks noChangeShapeType="1"/>
            </p:cNvSpPr>
            <p:nvPr/>
          </p:nvSpPr>
          <p:spPr bwMode="auto">
            <a:xfrm>
              <a:off x="2768" y="2198"/>
              <a:ext cx="306" cy="1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30" name="Line 28"/>
            <p:cNvSpPr>
              <a:spLocks noChangeShapeType="1"/>
            </p:cNvSpPr>
            <p:nvPr/>
          </p:nvSpPr>
          <p:spPr bwMode="auto">
            <a:xfrm flipV="1">
              <a:off x="2784" y="2455"/>
              <a:ext cx="290" cy="37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31" name="Text Box 29"/>
            <p:cNvSpPr txBox="1">
              <a:spLocks noChangeArrowheads="1"/>
            </p:cNvSpPr>
            <p:nvPr/>
          </p:nvSpPr>
          <p:spPr bwMode="auto">
            <a:xfrm>
              <a:off x="4093" y="1942"/>
              <a:ext cx="707" cy="146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pPr algn="just"/>
              <a:endParaRPr kumimoji="0" lang="en-US" altLang="zh-CN" sz="900" dirty="0">
                <a:solidFill>
                  <a:schemeClr val="accent2"/>
                </a:solidFill>
                <a:latin typeface="华文新魏" charset="0"/>
              </a:endParaRPr>
            </a:p>
            <a:p>
              <a:pPr algn="just"/>
              <a:r>
                <a:rPr kumimoji="0" lang="en-US" altLang="zh-CN" sz="1800" dirty="0">
                  <a:solidFill>
                    <a:srgbClr val="FF0000"/>
                  </a:solidFill>
                  <a:latin typeface="华文新魏" charset="0"/>
                </a:rPr>
                <a:t>pipe</a:t>
              </a:r>
              <a:r>
                <a:rPr kumimoji="0" lang="zh-CN" altLang="en-US" sz="1800" dirty="0">
                  <a:solidFill>
                    <a:srgbClr val="FF0000"/>
                  </a:solidFill>
                  <a:latin typeface="华文新魏" charset="0"/>
                </a:rPr>
                <a:t>文件</a:t>
              </a:r>
            </a:p>
          </p:txBody>
        </p:sp>
        <p:sp>
          <p:nvSpPr>
            <p:cNvPr id="21532" name="Line 32"/>
            <p:cNvSpPr>
              <a:spLocks noChangeShapeType="1"/>
            </p:cNvSpPr>
            <p:nvPr/>
          </p:nvSpPr>
          <p:spPr bwMode="auto">
            <a:xfrm>
              <a:off x="3685" y="2455"/>
              <a:ext cx="40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33" name="Text Box 33"/>
            <p:cNvSpPr txBox="1">
              <a:spLocks noChangeArrowheads="1"/>
            </p:cNvSpPr>
            <p:nvPr/>
          </p:nvSpPr>
          <p:spPr bwMode="auto">
            <a:xfrm>
              <a:off x="1376" y="864"/>
              <a:ext cx="2184" cy="434"/>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华文新魏" charset="0"/>
                  <a:cs typeface="华文新魏" charset="0"/>
                </a:defRPr>
              </a:lvl1pPr>
              <a:lvl2pPr marL="742950" indent="-285750" eaLnBrk="0" hangingPunct="0">
                <a:defRPr kumimoji="1" sz="2400">
                  <a:solidFill>
                    <a:schemeClr val="tx1"/>
                  </a:solidFill>
                  <a:latin typeface="Times New Roman" charset="0"/>
                  <a:ea typeface="华文新魏" charset="0"/>
                  <a:cs typeface="华文新魏" charset="0"/>
                </a:defRPr>
              </a:lvl2pPr>
              <a:lvl3pPr marL="1143000" indent="-228600" eaLnBrk="0" hangingPunct="0">
                <a:defRPr kumimoji="1" sz="2400">
                  <a:solidFill>
                    <a:schemeClr val="tx1"/>
                  </a:solidFill>
                  <a:latin typeface="Times New Roman" charset="0"/>
                  <a:ea typeface="华文新魏" charset="0"/>
                  <a:cs typeface="华文新魏" charset="0"/>
                </a:defRPr>
              </a:lvl3pPr>
              <a:lvl4pPr marL="1600200" indent="-228600" eaLnBrk="0" hangingPunct="0">
                <a:defRPr kumimoji="1" sz="2400">
                  <a:solidFill>
                    <a:schemeClr val="tx1"/>
                  </a:solidFill>
                  <a:latin typeface="Times New Roman" charset="0"/>
                  <a:ea typeface="华文新魏" charset="0"/>
                  <a:cs typeface="华文新魏" charset="0"/>
                </a:defRPr>
              </a:lvl4pPr>
              <a:lvl5pPr marL="2057400" indent="-228600" eaLnBrk="0" hangingPunct="0">
                <a:defRPr kumimoji="1" sz="2400">
                  <a:solidFill>
                    <a:schemeClr val="tx1"/>
                  </a:solidFill>
                  <a:latin typeface="Times New Roman" charset="0"/>
                  <a:ea typeface="华文新魏" charset="0"/>
                  <a:cs typeface="华文新魏" charset="0"/>
                </a:defRPr>
              </a:lvl5pPr>
              <a:lvl6pPr marL="25146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6pPr>
              <a:lvl7pPr marL="29718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7pPr>
              <a:lvl8pPr marL="34290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8pPr>
              <a:lvl9pPr marL="3886200" indent="-228600" eaLnBrk="0" fontAlgn="base" hangingPunct="0">
                <a:spcBef>
                  <a:spcPct val="0"/>
                </a:spcBef>
                <a:spcAft>
                  <a:spcPct val="0"/>
                </a:spcAft>
                <a:defRPr kumimoji="1" sz="2400">
                  <a:solidFill>
                    <a:schemeClr val="tx1"/>
                  </a:solidFill>
                  <a:latin typeface="Times New Roman" charset="0"/>
                  <a:ea typeface="华文新魏" charset="0"/>
                  <a:cs typeface="华文新魏" charset="0"/>
                </a:defRPr>
              </a:lvl9pPr>
            </a:lstStyle>
            <a:p>
              <a:r>
                <a:rPr kumimoji="0" lang="en-US" altLang="zh-CN" sz="700" dirty="0">
                  <a:solidFill>
                    <a:srgbClr val="0000FF"/>
                  </a:solidFill>
                  <a:latin typeface="华文新魏" charset="0"/>
                </a:rPr>
                <a:t> </a:t>
              </a:r>
              <a:r>
                <a:rPr kumimoji="0" lang="en-US" altLang="zh-CN" sz="3600" dirty="0">
                  <a:solidFill>
                    <a:srgbClr val="0000FF"/>
                  </a:solidFill>
                  <a:latin typeface="华文新魏" charset="0"/>
                </a:rPr>
                <a:t>pipe</a:t>
              </a:r>
              <a:r>
                <a:rPr kumimoji="0" lang="zh-CN" altLang="en-US" sz="3600" dirty="0">
                  <a:solidFill>
                    <a:srgbClr val="0000FF"/>
                  </a:solidFill>
                  <a:latin typeface="华文新魏" charset="0"/>
                </a:rPr>
                <a:t>的数据结构</a:t>
              </a:r>
            </a:p>
          </p:txBody>
        </p:sp>
        <p:sp>
          <p:nvSpPr>
            <p:cNvPr id="21534" name="Line 38"/>
            <p:cNvSpPr>
              <a:spLocks noChangeShapeType="1"/>
            </p:cNvSpPr>
            <p:nvPr/>
          </p:nvSpPr>
          <p:spPr bwMode="auto">
            <a:xfrm>
              <a:off x="4080" y="2208"/>
              <a:ext cx="72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5" name="Line 39"/>
            <p:cNvSpPr>
              <a:spLocks noChangeShapeType="1"/>
            </p:cNvSpPr>
            <p:nvPr/>
          </p:nvSpPr>
          <p:spPr bwMode="auto">
            <a:xfrm>
              <a:off x="4080" y="2688"/>
              <a:ext cx="72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32"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管道的实现</a:t>
            </a:r>
            <a:endParaRPr kumimoji="1" lang="zh-CN" altLang="en-US" dirty="0"/>
          </a:p>
        </p:txBody>
      </p:sp>
    </p:spTree>
    <p:extLst>
      <p:ext uri="{BB962C8B-B14F-4D97-AF65-F5344CB8AC3E}">
        <p14:creationId xmlns:p14="http://schemas.microsoft.com/office/powerpoint/2010/main" val="721861156"/>
      </p:ext>
    </p:extLst>
  </p:cSld>
  <p:clrMapOvr>
    <a:masterClrMapping/>
  </p:clrMapOvr>
  <p:transition spd="slow">
    <p:wipe dir="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有名管道</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又称</a:t>
            </a:r>
            <a:r>
              <a:rPr lang="en-US" altLang="zh-CN" dirty="0">
                <a:solidFill>
                  <a:srgbClr val="FF0000"/>
                </a:solidFill>
                <a:latin typeface="华文新魏" charset="0"/>
                <a:ea typeface="华文新魏" charset="0"/>
                <a:cs typeface="华文新魏" charset="0"/>
              </a:rPr>
              <a:t>FIFO</a:t>
            </a:r>
            <a:r>
              <a:rPr lang="zh-CN" altLang="en-US" dirty="0">
                <a:latin typeface="华文新魏" charset="0"/>
                <a:ea typeface="华文新魏" charset="0"/>
                <a:cs typeface="华文新魏" charset="0"/>
              </a:rPr>
              <a:t>，克服只能用于具有亲缘关系的进程之间通信的限制</a:t>
            </a:r>
          </a:p>
          <a:p>
            <a:pPr lvl="1"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提供一个与</a:t>
            </a:r>
            <a:r>
              <a:rPr lang="zh-CN" altLang="en-US" dirty="0">
                <a:solidFill>
                  <a:srgbClr val="FF0000"/>
                </a:solidFill>
                <a:latin typeface="华文新魏" charset="0"/>
                <a:ea typeface="华文新魏" charset="0"/>
                <a:cs typeface="华文新魏" charset="0"/>
              </a:rPr>
              <a:t>路径名的关联</a:t>
            </a:r>
            <a:r>
              <a:rPr lang="zh-CN" altLang="en-US" dirty="0">
                <a:latin typeface="华文新魏" charset="0"/>
                <a:ea typeface="华文新魏" charset="0"/>
                <a:cs typeface="华文新魏" charset="0"/>
              </a:rPr>
              <a:t>，以</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的文件形式存在于文件系统中，通过</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不相关的进程也能交换数据</a:t>
            </a:r>
          </a:p>
          <a:p>
            <a:pPr lvl="1"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遵循先进先出，对管道及</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的读总是从开始处返回数据，对它们的写则把数据添加到末尾</a:t>
            </a:r>
          </a:p>
          <a:p>
            <a:endParaRPr kumimoji="1" lang="zh-CN" altLang="en-US" dirty="0"/>
          </a:p>
        </p:txBody>
      </p:sp>
    </p:spTree>
    <p:extLst>
      <p:ext uri="{BB962C8B-B14F-4D97-AF65-F5344CB8AC3E}">
        <p14:creationId xmlns:p14="http://schemas.microsoft.com/office/powerpoint/2010/main" val="2593317312"/>
      </p:ext>
    </p:extLst>
  </p:cSld>
  <p:clrMapOvr>
    <a:masterClrMapping/>
  </p:clrMapOvr>
  <p:transition spd="slow">
    <p:wipe dir="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CF36CB8-AABE-4097-9B85-D5AAC5DE623F}" type="slidenum">
              <a:rPr lang="en-US" altLang="zh-CN"/>
              <a:pPr>
                <a:defRPr/>
              </a:pPr>
              <a:t>206</a:t>
            </a:fld>
            <a:endParaRPr lang="en-US" altLang="zh-CN"/>
          </a:p>
        </p:txBody>
      </p:sp>
      <p:sp>
        <p:nvSpPr>
          <p:cNvPr id="933890"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匿名管道的建立</a:t>
            </a:r>
          </a:p>
        </p:txBody>
      </p:sp>
      <p:sp>
        <p:nvSpPr>
          <p:cNvPr id="933891" name="Rectangle 3"/>
          <p:cNvSpPr>
            <a:spLocks noGrp="1" noChangeArrowheads="1"/>
          </p:cNvSpPr>
          <p:nvPr>
            <p:ph type="body" idx="1"/>
          </p:nvPr>
        </p:nvSpPr>
        <p:spPr>
          <a:xfrm>
            <a:off x="179512" y="1290661"/>
            <a:ext cx="8964488" cy="5449887"/>
          </a:xfrm>
        </p:spPr>
        <p:txBody>
          <a:bodyPr/>
          <a:lstStyle/>
          <a:p>
            <a:pPr eaLnBrk="1" hangingPunct="1">
              <a:spcBef>
                <a:spcPts val="0"/>
              </a:spcBef>
              <a:defRPr/>
            </a:pPr>
            <a:r>
              <a:rPr lang="zh-CN" altLang="en-US" dirty="0">
                <a:latin typeface="华文新魏"/>
                <a:cs typeface="华文新魏"/>
              </a:rPr>
              <a:t>基本函数</a:t>
            </a:r>
          </a:p>
          <a:p>
            <a:pPr lvl="1" eaLnBrk="1" hangingPunct="1">
              <a:spcBef>
                <a:spcPts val="0"/>
              </a:spcBef>
              <a:defRPr/>
            </a:pPr>
            <a:r>
              <a:rPr lang="en-US" altLang="zh-CN" dirty="0"/>
              <a:t>int pipe(int </a:t>
            </a:r>
            <a:r>
              <a:rPr lang="en-US" altLang="zh-CN" dirty="0" err="1"/>
              <a:t>filedes</a:t>
            </a:r>
            <a:r>
              <a:rPr lang="en-US" altLang="zh-CN" dirty="0"/>
              <a:t>[2]);</a:t>
            </a:r>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dirty="0" err="1"/>
              <a:t>filedes</a:t>
            </a:r>
            <a:r>
              <a:rPr lang="en-US" altLang="zh-CN" dirty="0"/>
              <a:t>[2]</a:t>
            </a:r>
            <a:r>
              <a:rPr lang="zh-CN" altLang="en-US" dirty="0"/>
              <a:t>描述管道两端</a:t>
            </a:r>
          </a:p>
          <a:p>
            <a:pPr lvl="2" eaLnBrk="1" hangingPunct="1">
              <a:spcBef>
                <a:spcPts val="0"/>
              </a:spcBef>
              <a:defRPr/>
            </a:pPr>
            <a:r>
              <a:rPr lang="en-US" altLang="zh-CN" sz="2200" dirty="0" err="1">
                <a:latin typeface="华文新魏"/>
                <a:ea typeface="华文新魏"/>
                <a:cs typeface="华文新魏"/>
              </a:rPr>
              <a:t>filedes</a:t>
            </a:r>
            <a:r>
              <a:rPr lang="en-US" altLang="zh-CN" sz="2200" dirty="0">
                <a:latin typeface="华文新魏"/>
                <a:ea typeface="华文新魏"/>
                <a:cs typeface="华文新魏"/>
              </a:rPr>
              <a:t>[0]</a:t>
            </a:r>
            <a:r>
              <a:rPr lang="zh-CN" altLang="en-US" sz="2200" dirty="0">
                <a:latin typeface="华文新魏"/>
                <a:ea typeface="华文新魏"/>
                <a:cs typeface="华文新魏"/>
              </a:rPr>
              <a:t>只能用于读，称为</a:t>
            </a:r>
            <a:r>
              <a:rPr lang="zh-CN" altLang="en-US" sz="2200" dirty="0">
                <a:solidFill>
                  <a:srgbClr val="FF0000"/>
                </a:solidFill>
                <a:latin typeface="华文新魏"/>
                <a:ea typeface="华文新魏"/>
                <a:cs typeface="华文新魏"/>
              </a:rPr>
              <a:t>管道读端</a:t>
            </a:r>
          </a:p>
          <a:p>
            <a:pPr lvl="2" eaLnBrk="1" hangingPunct="1">
              <a:spcBef>
                <a:spcPts val="0"/>
              </a:spcBef>
              <a:defRPr/>
            </a:pPr>
            <a:r>
              <a:rPr lang="en-US" altLang="zh-CN" sz="2200" dirty="0" err="1">
                <a:latin typeface="华文新魏"/>
                <a:ea typeface="华文新魏"/>
                <a:cs typeface="华文新魏"/>
              </a:rPr>
              <a:t>filedes</a:t>
            </a:r>
            <a:r>
              <a:rPr lang="en-US" altLang="zh-CN" sz="2200" dirty="0">
                <a:latin typeface="华文新魏"/>
                <a:ea typeface="华文新魏"/>
                <a:cs typeface="华文新魏"/>
              </a:rPr>
              <a:t>[1]</a:t>
            </a:r>
            <a:r>
              <a:rPr lang="zh-CN" altLang="en-US" sz="2200" dirty="0">
                <a:latin typeface="华文新魏"/>
                <a:ea typeface="华文新魏"/>
                <a:cs typeface="华文新魏"/>
              </a:rPr>
              <a:t>只能用于写，称为</a:t>
            </a:r>
            <a:r>
              <a:rPr lang="zh-CN" altLang="en-US" sz="2200" dirty="0">
                <a:solidFill>
                  <a:srgbClr val="FF0000"/>
                </a:solidFill>
                <a:latin typeface="华文新魏"/>
                <a:ea typeface="华文新魏"/>
                <a:cs typeface="华文新魏"/>
              </a:rPr>
              <a:t>管道写端</a:t>
            </a:r>
          </a:p>
          <a:p>
            <a:pPr lvl="2" eaLnBrk="1" hangingPunct="1">
              <a:spcBef>
                <a:spcPts val="0"/>
              </a:spcBef>
              <a:defRPr/>
            </a:pPr>
            <a:r>
              <a:rPr lang="zh-CN" altLang="en-US" sz="2200" dirty="0">
                <a:latin typeface="华文新魏"/>
                <a:ea typeface="华文新魏"/>
                <a:cs typeface="华文新魏"/>
              </a:rPr>
              <a:t>若试图从写端读，或者向读端写都将导致错误发生</a:t>
            </a:r>
          </a:p>
          <a:p>
            <a:pPr eaLnBrk="1" hangingPunct="1">
              <a:spcBef>
                <a:spcPts val="0"/>
              </a:spcBef>
              <a:defRPr/>
            </a:pPr>
            <a:r>
              <a:rPr lang="zh-CN" altLang="en-US" dirty="0">
                <a:latin typeface="华文新魏"/>
                <a:cs typeface="华文新魏"/>
              </a:rPr>
              <a:t>返回值</a:t>
            </a:r>
          </a:p>
          <a:p>
            <a:pPr lvl="1" eaLnBrk="1" hangingPunct="1">
              <a:spcBef>
                <a:spcPts val="0"/>
              </a:spcBef>
              <a:defRPr/>
            </a:pPr>
            <a:r>
              <a:rPr lang="zh-CN" altLang="en-US" dirty="0"/>
              <a:t>成功时返回</a:t>
            </a:r>
            <a:r>
              <a:rPr lang="en-US" altLang="zh-CN" dirty="0"/>
              <a:t>0</a:t>
            </a:r>
            <a:r>
              <a:rPr lang="zh-CN" altLang="en-US" dirty="0"/>
              <a:t>，失败时返回</a:t>
            </a:r>
            <a:r>
              <a:rPr lang="en-US" altLang="zh-CN" dirty="0"/>
              <a:t>-1</a:t>
            </a:r>
          </a:p>
          <a:p>
            <a:pPr eaLnBrk="1" hangingPunct="1">
              <a:spcBef>
                <a:spcPts val="0"/>
              </a:spcBef>
              <a:defRPr/>
            </a:pPr>
            <a:r>
              <a:rPr lang="zh-CN" altLang="en-US" dirty="0">
                <a:latin typeface="华文新魏"/>
                <a:cs typeface="华文新魏"/>
              </a:rPr>
              <a:t>说明</a:t>
            </a:r>
          </a:p>
          <a:p>
            <a:pPr lvl="1" eaLnBrk="1" hangingPunct="1">
              <a:spcBef>
                <a:spcPts val="0"/>
              </a:spcBef>
              <a:defRPr/>
            </a:pPr>
            <a:r>
              <a:rPr lang="zh-CN" altLang="en-US" dirty="0"/>
              <a:t>基本文件</a:t>
            </a:r>
            <a:r>
              <a:rPr lang="en-US" altLang="zh-CN" dirty="0"/>
              <a:t>I/O</a:t>
            </a:r>
            <a:r>
              <a:rPr lang="zh-CN" altLang="en-US" dirty="0"/>
              <a:t>函数都可用于管道</a:t>
            </a:r>
            <a:endParaRPr lang="en-US" altLang="zh-CN" dirty="0"/>
          </a:p>
          <a:p>
            <a:pPr lvl="2" eaLnBrk="1" hangingPunct="1">
              <a:spcBef>
                <a:spcPts val="0"/>
              </a:spcBef>
              <a:defRPr/>
            </a:pPr>
            <a:r>
              <a:rPr lang="zh-CN" altLang="en-US" dirty="0">
                <a:latin typeface="华文新魏"/>
                <a:ea typeface="华文新魏"/>
                <a:cs typeface="华文新魏"/>
              </a:rPr>
              <a:t>如</a:t>
            </a:r>
            <a:r>
              <a:rPr lang="en-US" altLang="zh-CN" dirty="0">
                <a:latin typeface="华文新魏"/>
                <a:ea typeface="华文新魏"/>
                <a:cs typeface="华文新魏"/>
              </a:rPr>
              <a:t>close()</a:t>
            </a:r>
            <a:r>
              <a:rPr lang="zh-CN" altLang="en-US" dirty="0">
                <a:latin typeface="华文新魏"/>
                <a:ea typeface="华文新魏"/>
                <a:cs typeface="华文新魏"/>
              </a:rPr>
              <a:t>、</a:t>
            </a:r>
            <a:r>
              <a:rPr lang="en-US" altLang="zh-CN" dirty="0">
                <a:latin typeface="华文新魏"/>
                <a:ea typeface="华文新魏"/>
                <a:cs typeface="华文新魏"/>
              </a:rPr>
              <a:t>read()</a:t>
            </a:r>
            <a:r>
              <a:rPr lang="zh-CN" altLang="en-US" dirty="0">
                <a:latin typeface="华文新魏"/>
                <a:ea typeface="华文新魏"/>
                <a:cs typeface="华文新魏"/>
              </a:rPr>
              <a:t>、</a:t>
            </a:r>
            <a:r>
              <a:rPr lang="en-US" altLang="zh-CN" dirty="0">
                <a:latin typeface="华文新魏"/>
                <a:ea typeface="华文新魏"/>
                <a:cs typeface="华文新魏"/>
              </a:rPr>
              <a:t>write()</a:t>
            </a:r>
            <a:r>
              <a:rPr lang="zh-CN" altLang="en-US" dirty="0">
                <a:latin typeface="华文新魏"/>
                <a:ea typeface="华文新魏"/>
                <a:cs typeface="华文新魏"/>
              </a:rPr>
              <a:t>等</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1803422124"/>
      </p:ext>
    </p:extLst>
  </p:cSld>
  <p:clrMapOvr>
    <a:masterClrMapping/>
  </p:clrMapOvr>
  <p:transition spd="slow">
    <p:wipe dir="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67653D3-6C0C-4B9A-A4BD-94290119F2DF}" type="slidenum">
              <a:rPr lang="en-US" altLang="zh-CN"/>
              <a:pPr>
                <a:defRPr/>
              </a:pPr>
              <a:t>207</a:t>
            </a:fld>
            <a:endParaRPr lang="en-US" altLang="zh-CN"/>
          </a:p>
        </p:txBody>
      </p:sp>
      <p:sp>
        <p:nvSpPr>
          <p:cNvPr id="934914"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匿名管道的读操作</a:t>
            </a:r>
          </a:p>
        </p:txBody>
      </p:sp>
      <p:sp>
        <p:nvSpPr>
          <p:cNvPr id="934915" name="Rectangle 3"/>
          <p:cNvSpPr>
            <a:spLocks noGrp="1" noChangeArrowheads="1"/>
          </p:cNvSpPr>
          <p:nvPr>
            <p:ph type="body" idx="1"/>
          </p:nvPr>
        </p:nvSpPr>
        <p:spPr>
          <a:xfrm>
            <a:off x="179512" y="1195261"/>
            <a:ext cx="8964488" cy="5589587"/>
          </a:xfrm>
        </p:spPr>
        <p:txBody>
          <a:bodyPr/>
          <a:lstStyle/>
          <a:p>
            <a:pPr eaLnBrk="1" hangingPunct="1">
              <a:spcBef>
                <a:spcPts val="0"/>
              </a:spcBef>
              <a:defRPr/>
            </a:pPr>
            <a:r>
              <a:rPr lang="zh-CN" altLang="en-US" dirty="0">
                <a:latin typeface="华文新魏"/>
                <a:cs typeface="华文新魏"/>
              </a:rPr>
              <a:t>进程调用</a:t>
            </a:r>
            <a:r>
              <a:rPr lang="en-US" altLang="zh-CN" dirty="0">
                <a:solidFill>
                  <a:srgbClr val="FF0000"/>
                </a:solidFill>
                <a:latin typeface="华文新魏"/>
                <a:cs typeface="华文新魏"/>
              </a:rPr>
              <a:t>read()</a:t>
            </a:r>
            <a:r>
              <a:rPr lang="zh-CN" altLang="en-US" dirty="0">
                <a:latin typeface="华文新魏"/>
                <a:cs typeface="华文新魏"/>
              </a:rPr>
              <a:t>系统调用</a:t>
            </a:r>
            <a:endParaRPr lang="en-US" altLang="zh-CN" dirty="0">
              <a:latin typeface="华文新魏"/>
              <a:cs typeface="华文新魏"/>
            </a:endParaRPr>
          </a:p>
          <a:p>
            <a:pPr lvl="1" eaLnBrk="1" hangingPunct="1">
              <a:spcBef>
                <a:spcPts val="0"/>
              </a:spcBef>
              <a:defRPr/>
            </a:pPr>
            <a:r>
              <a:rPr lang="zh-CN" altLang="en-US" dirty="0"/>
              <a:t>内核最终调用与该文件描述符相关的文件操作表中所找到的</a:t>
            </a:r>
            <a:r>
              <a:rPr lang="en-US" altLang="zh-CN" dirty="0"/>
              <a:t>read()</a:t>
            </a:r>
            <a:r>
              <a:rPr lang="zh-CN" altLang="en-US" dirty="0"/>
              <a:t>方法</a:t>
            </a:r>
            <a:endParaRPr lang="en-US" altLang="zh-CN" dirty="0"/>
          </a:p>
          <a:p>
            <a:pPr lvl="1" eaLnBrk="1" hangingPunct="1">
              <a:spcBef>
                <a:spcPts val="0"/>
              </a:spcBef>
              <a:defRPr/>
            </a:pPr>
            <a:r>
              <a:rPr lang="zh-CN" altLang="en-US" dirty="0"/>
              <a:t>在管道情形下，</a:t>
            </a:r>
            <a:r>
              <a:rPr lang="en-US" altLang="zh-CN" dirty="0"/>
              <a:t>read</a:t>
            </a:r>
            <a:r>
              <a:rPr lang="zh-CN" altLang="en-US" dirty="0"/>
              <a:t>方法将指向</a:t>
            </a:r>
            <a:r>
              <a:rPr lang="en-US" altLang="zh-CN" dirty="0" err="1">
                <a:solidFill>
                  <a:srgbClr val="FF0000"/>
                </a:solidFill>
              </a:rPr>
              <a:t>pipe_read</a:t>
            </a:r>
            <a:r>
              <a:rPr lang="en-US" altLang="zh-CN" dirty="0">
                <a:solidFill>
                  <a:srgbClr val="FF0000"/>
                </a:solidFill>
              </a:rPr>
              <a:t>()</a:t>
            </a:r>
            <a:r>
              <a:rPr lang="zh-CN" altLang="en-US" dirty="0">
                <a:solidFill>
                  <a:srgbClr val="FF0000"/>
                </a:solidFill>
              </a:rPr>
              <a:t>函数</a:t>
            </a:r>
            <a:endParaRPr lang="en-US" altLang="zh-CN" dirty="0">
              <a:solidFill>
                <a:srgbClr val="FF0000"/>
              </a:solidFill>
            </a:endParaRPr>
          </a:p>
          <a:p>
            <a:pPr lvl="1" eaLnBrk="1" hangingPunct="1">
              <a:spcBef>
                <a:spcPts val="0"/>
              </a:spcBef>
              <a:defRPr/>
            </a:pPr>
            <a:r>
              <a:rPr lang="zh-CN" altLang="en-US" dirty="0"/>
              <a:t>该系统调用可能以两种方式阻塞当前进程</a:t>
            </a:r>
            <a:endParaRPr lang="en-US" altLang="zh-CN" dirty="0"/>
          </a:p>
          <a:p>
            <a:pPr lvl="2" eaLnBrk="1" hangingPunct="1">
              <a:spcBef>
                <a:spcPts val="0"/>
              </a:spcBef>
              <a:defRPr/>
            </a:pPr>
            <a:r>
              <a:rPr lang="zh-CN" altLang="en-US" dirty="0">
                <a:latin typeface="华文新魏"/>
                <a:ea typeface="华文新魏"/>
                <a:cs typeface="华文新魏"/>
              </a:rPr>
              <a:t>系统调用开始时管道缓冲区为空</a:t>
            </a:r>
            <a:endParaRPr lang="en-US" altLang="zh-CN" dirty="0">
              <a:latin typeface="华文新魏"/>
              <a:ea typeface="华文新魏"/>
              <a:cs typeface="华文新魏"/>
            </a:endParaRPr>
          </a:p>
          <a:p>
            <a:pPr lvl="2" eaLnBrk="1" hangingPunct="1">
              <a:spcBef>
                <a:spcPts val="0"/>
              </a:spcBef>
              <a:defRPr/>
            </a:pPr>
            <a:r>
              <a:rPr lang="zh-CN" altLang="en-US" dirty="0">
                <a:latin typeface="华文新魏"/>
                <a:ea typeface="华文新魏"/>
                <a:cs typeface="华文新魏"/>
              </a:rPr>
              <a:t>管道缓冲区没有包含所请求的字节（</a:t>
            </a:r>
            <a:r>
              <a:rPr lang="en-US" altLang="zh-CN" dirty="0">
                <a:solidFill>
                  <a:srgbClr val="0000FF"/>
                </a:solidFill>
                <a:latin typeface="华文新魏"/>
                <a:ea typeface="华文新魏"/>
                <a:cs typeface="华文新魏"/>
              </a:rPr>
              <a:t>n</a:t>
            </a:r>
            <a:r>
              <a:rPr lang="zh-CN" altLang="en-US" dirty="0">
                <a:latin typeface="华文新魏"/>
                <a:ea typeface="华文新魏"/>
                <a:cs typeface="华文新魏"/>
              </a:rPr>
              <a:t>个字节），写进程在等待缓冲区的空间时，曾经被置为</a:t>
            </a:r>
            <a:r>
              <a:rPr lang="zh-CN" altLang="en-US" dirty="0">
                <a:solidFill>
                  <a:srgbClr val="FF0000"/>
                </a:solidFill>
                <a:latin typeface="华文新魏"/>
                <a:ea typeface="华文新魏"/>
                <a:cs typeface="华文新魏"/>
              </a:rPr>
              <a:t>休眠</a:t>
            </a:r>
            <a:endParaRPr lang="en-US" altLang="zh-CN" dirty="0">
              <a:solidFill>
                <a:srgbClr val="FF0000"/>
              </a:solidFill>
              <a:latin typeface="华文新魏"/>
              <a:ea typeface="华文新魏"/>
              <a:cs typeface="华文新魏"/>
            </a:endParaRPr>
          </a:p>
        </p:txBody>
      </p:sp>
      <p:graphicFrame>
        <p:nvGraphicFramePr>
          <p:cNvPr id="6" name="表格 5"/>
          <p:cNvGraphicFramePr>
            <a:graphicFrameLocks noGrp="1"/>
          </p:cNvGraphicFramePr>
          <p:nvPr>
            <p:extLst>
              <p:ext uri="{D42A27DB-BD31-4B8C-83A1-F6EECF244321}">
                <p14:modId xmlns:p14="http://schemas.microsoft.com/office/powerpoint/2010/main" val="1962568527"/>
              </p:ext>
            </p:extLst>
          </p:nvPr>
        </p:nvGraphicFramePr>
        <p:xfrm>
          <a:off x="323528" y="4103072"/>
          <a:ext cx="8440130" cy="2494280"/>
        </p:xfrm>
        <a:graphic>
          <a:graphicData uri="http://schemas.openxmlformats.org/drawingml/2006/table">
            <a:tbl>
              <a:tblPr firstRow="1" bandRow="1">
                <a:tableStyleId>{5C22544A-7EE6-4342-B048-85BDC9FD1C3A}</a:tableStyleId>
              </a:tblPr>
              <a:tblGrid>
                <a:gridCol w="1321064">
                  <a:extLst>
                    <a:ext uri="{9D8B030D-6E8A-4147-A177-3AD203B41FA5}">
                      <a16:colId xmlns:a16="http://schemas.microsoft.com/office/drawing/2014/main" val="20000"/>
                    </a:ext>
                  </a:extLst>
                </a:gridCol>
                <a:gridCol w="2788913">
                  <a:extLst>
                    <a:ext uri="{9D8B030D-6E8A-4147-A177-3AD203B41FA5}">
                      <a16:colId xmlns:a16="http://schemas.microsoft.com/office/drawing/2014/main" val="20001"/>
                    </a:ext>
                  </a:extLst>
                </a:gridCol>
                <a:gridCol w="1761418">
                  <a:extLst>
                    <a:ext uri="{9D8B030D-6E8A-4147-A177-3AD203B41FA5}">
                      <a16:colId xmlns:a16="http://schemas.microsoft.com/office/drawing/2014/main" val="20002"/>
                    </a:ext>
                  </a:extLst>
                </a:gridCol>
                <a:gridCol w="1247671">
                  <a:extLst>
                    <a:ext uri="{9D8B030D-6E8A-4147-A177-3AD203B41FA5}">
                      <a16:colId xmlns:a16="http://schemas.microsoft.com/office/drawing/2014/main" val="20003"/>
                    </a:ext>
                  </a:extLst>
                </a:gridCol>
                <a:gridCol w="1321064">
                  <a:extLst>
                    <a:ext uri="{9D8B030D-6E8A-4147-A177-3AD203B41FA5}">
                      <a16:colId xmlns:a16="http://schemas.microsoft.com/office/drawing/2014/main" val="20004"/>
                    </a:ext>
                  </a:extLst>
                </a:gridCol>
              </a:tblGrid>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FF0000"/>
                          </a:solidFill>
                          <a:latin typeface="STXinwei" panose="02010800040101010101" pitchFamily="2" charset="-122"/>
                          <a:ea typeface="STXinwei" panose="02010800040101010101" pitchFamily="2" charset="-122"/>
                          <a:cs typeface="+mn-cs"/>
                        </a:rPr>
                        <a:t>管道缓存内容大小</a:t>
                      </a:r>
                      <a:r>
                        <a:rPr lang="en-US" altLang="zh-CN" sz="1800" b="1" kern="1200" dirty="0">
                          <a:solidFill>
                            <a:srgbClr val="FF0000"/>
                          </a:solidFill>
                          <a:latin typeface="STXinwei" panose="02010800040101010101" pitchFamily="2" charset="-122"/>
                          <a:ea typeface="STXinwei" panose="02010800040101010101" pitchFamily="2" charset="-122"/>
                          <a:cs typeface="+mn-cs"/>
                        </a:rPr>
                        <a:t>p</a:t>
                      </a:r>
                      <a:endParaRPr lang="zh-CN" altLang="en-US" sz="1800" b="1" kern="1200" dirty="0">
                        <a:solidFill>
                          <a:srgbClr val="FF0000"/>
                        </a:solidFill>
                        <a:latin typeface="STXinwei" panose="02010800040101010101" pitchFamily="2" charset="-122"/>
                        <a:ea typeface="STXinwei" panose="02010800040101010101" pitchFamily="2" charset="-122"/>
                        <a:cs typeface="+mn-cs"/>
                      </a:endParaRPr>
                    </a:p>
                  </a:txBody>
                  <a:tcPr anchor="ctr" anchorCtr="1"/>
                </a:tc>
                <a:tc gridSpan="3">
                  <a:txBody>
                    <a:bodyPr/>
                    <a:lstStyle/>
                    <a:p>
                      <a:pPr algn="ctr"/>
                      <a:r>
                        <a:rPr lang="zh-CN" altLang="en-US" dirty="0">
                          <a:solidFill>
                            <a:srgbClr val="FF0000"/>
                          </a:solidFill>
                          <a:latin typeface="STXinwei" panose="02010800040101010101" pitchFamily="2" charset="-122"/>
                          <a:ea typeface="STXinwei" panose="02010800040101010101" pitchFamily="2" charset="-122"/>
                        </a:rPr>
                        <a:t>至少有一个写进程</a:t>
                      </a:r>
                    </a:p>
                  </a:txBody>
                  <a:tcPr/>
                </a:tc>
                <a:tc hMerge="1">
                  <a:txBody>
                    <a:bodyPr/>
                    <a:lstStyle/>
                    <a:p>
                      <a:endParaRPr lang="zh-CN" altLang="en-US" dirty="0"/>
                    </a:p>
                  </a:txBody>
                  <a:tcPr/>
                </a:tc>
                <a:tc hMerge="1">
                  <a:txBody>
                    <a:bodyPr/>
                    <a:lstStyle/>
                    <a:p>
                      <a:endParaRPr lang="zh-CN" altLang="en-US" dirty="0"/>
                    </a:p>
                  </a:txBody>
                  <a:tcPr/>
                </a:tc>
                <a:tc>
                  <a:txBody>
                    <a:bodyPr/>
                    <a:lstStyle/>
                    <a:p>
                      <a:pPr algn="ctr"/>
                      <a:r>
                        <a:rPr lang="zh-CN" altLang="en-US" dirty="0">
                          <a:solidFill>
                            <a:srgbClr val="FF0000"/>
                          </a:solidFill>
                          <a:latin typeface="STXinwei" panose="02010800040101010101" pitchFamily="2" charset="-122"/>
                          <a:ea typeface="STXinwei" panose="02010800040101010101" pitchFamily="2" charset="-122"/>
                        </a:rPr>
                        <a:t>无写进程</a:t>
                      </a:r>
                    </a:p>
                  </a:txBody>
                  <a:tcPr/>
                </a:tc>
                <a:extLst>
                  <a:ext uri="{0D108BD9-81ED-4DB2-BD59-A6C34878D82A}">
                    <a16:rowId xmlns:a16="http://schemas.microsoft.com/office/drawing/2014/main" val="10000"/>
                  </a:ext>
                </a:extLst>
              </a:tr>
              <a:tr h="370840">
                <a:tc vMerge="1">
                  <a:txBody>
                    <a:bodyPr/>
                    <a:lstStyle/>
                    <a:p>
                      <a:pPr algn="ctr"/>
                      <a:endParaRPr lang="zh-CN" altLang="en-US" dirty="0"/>
                    </a:p>
                  </a:txBody>
                  <a:tcPr/>
                </a:tc>
                <a:tc gridSpan="2">
                  <a:txBody>
                    <a:bodyPr/>
                    <a:lstStyle/>
                    <a:p>
                      <a:pPr algn="ctr"/>
                      <a:r>
                        <a:rPr lang="zh-CN" altLang="en-US" b="1" dirty="0">
                          <a:solidFill>
                            <a:srgbClr val="0000FF"/>
                          </a:solidFill>
                          <a:latin typeface="STXinwei" panose="02010800040101010101" pitchFamily="2" charset="-122"/>
                          <a:ea typeface="STXinwei" panose="02010800040101010101" pitchFamily="2" charset="-122"/>
                        </a:rPr>
                        <a:t>阻塞读</a:t>
                      </a:r>
                    </a:p>
                  </a:txBody>
                  <a:tcPr/>
                </a:tc>
                <a:tc hMerge="1">
                  <a:txBody>
                    <a:bodyPr/>
                    <a:lstStyle/>
                    <a:p>
                      <a:endParaRPr lang="zh-CN" altLang="en-US" dirty="0"/>
                    </a:p>
                  </a:txBody>
                  <a:tcPr/>
                </a:tc>
                <a:tc>
                  <a:txBody>
                    <a:bodyPr/>
                    <a:lstStyle/>
                    <a:p>
                      <a:pPr algn="ctr"/>
                      <a:r>
                        <a:rPr lang="zh-CN" altLang="en-US" b="1" dirty="0">
                          <a:solidFill>
                            <a:srgbClr val="0000FF"/>
                          </a:solidFill>
                          <a:latin typeface="STXinwei" panose="02010800040101010101" pitchFamily="2" charset="-122"/>
                          <a:ea typeface="STXinwei" panose="02010800040101010101" pitchFamily="2" charset="-122"/>
                        </a:rPr>
                        <a:t>非阻塞读</a:t>
                      </a:r>
                    </a:p>
                  </a:txBody>
                  <a:tcPr/>
                </a:tc>
                <a:tc>
                  <a:txBody>
                    <a:bodyPr/>
                    <a:lstStyle/>
                    <a:p>
                      <a:pPr algn="ctr"/>
                      <a:endParaRPr lang="zh-CN" altLang="en-US" dirty="0">
                        <a:latin typeface="STXinwei" panose="02010800040101010101" pitchFamily="2" charset="-122"/>
                        <a:ea typeface="STXinwei" panose="02010800040101010101" pitchFamily="2" charset="-122"/>
                      </a:endParaRPr>
                    </a:p>
                  </a:txBody>
                  <a:tcPr/>
                </a:tc>
                <a:extLst>
                  <a:ext uri="{0D108BD9-81ED-4DB2-BD59-A6C34878D82A}">
                    <a16:rowId xmlns:a16="http://schemas.microsoft.com/office/drawing/2014/main" val="10001"/>
                  </a:ext>
                </a:extLst>
              </a:tr>
              <a:tr h="370840">
                <a:tc vMerge="1">
                  <a:txBody>
                    <a:bodyPr/>
                    <a:lstStyle/>
                    <a:p>
                      <a:pPr algn="ctr"/>
                      <a:endParaRPr lang="zh-CN" altLang="en-US" b="1" dirty="0">
                        <a:solidFill>
                          <a:srgbClr val="9900CC"/>
                        </a:solidFill>
                      </a:endParaRPr>
                    </a:p>
                  </a:txBody>
                  <a:tcPr/>
                </a:tc>
                <a:tc>
                  <a:txBody>
                    <a:bodyPr/>
                    <a:lstStyle/>
                    <a:p>
                      <a:pPr algn="ctr"/>
                      <a:r>
                        <a:rPr lang="zh-CN" altLang="en-US" b="1" dirty="0">
                          <a:solidFill>
                            <a:srgbClr val="9900CC"/>
                          </a:solidFill>
                          <a:latin typeface="STXinwei" panose="02010800040101010101" pitchFamily="2" charset="-122"/>
                          <a:ea typeface="STXinwei" panose="02010800040101010101" pitchFamily="2" charset="-122"/>
                        </a:rPr>
                        <a:t>休眠写</a:t>
                      </a:r>
                    </a:p>
                  </a:txBody>
                  <a:tcPr/>
                </a:tc>
                <a:tc>
                  <a:txBody>
                    <a:bodyPr/>
                    <a:lstStyle/>
                    <a:p>
                      <a:pPr algn="ctr"/>
                      <a:r>
                        <a:rPr lang="zh-CN" altLang="en-US" b="1" dirty="0">
                          <a:solidFill>
                            <a:srgbClr val="9900CC"/>
                          </a:solidFill>
                          <a:latin typeface="STXinwei" panose="02010800040101010101" pitchFamily="2" charset="-122"/>
                          <a:ea typeface="STXinwei" panose="02010800040101010101" pitchFamily="2" charset="-122"/>
                        </a:rPr>
                        <a:t>非休眠写</a:t>
                      </a:r>
                    </a:p>
                  </a:txBody>
                  <a:tcPr/>
                </a:tc>
                <a:tc>
                  <a:txBody>
                    <a:bodyPr/>
                    <a:lstStyle/>
                    <a:p>
                      <a:pPr algn="ctr"/>
                      <a:endParaRPr lang="zh-CN" altLang="en-US" dirty="0">
                        <a:latin typeface="STXinwei" panose="02010800040101010101" pitchFamily="2" charset="-122"/>
                        <a:ea typeface="STXinwei" panose="02010800040101010101" pitchFamily="2" charset="-122"/>
                      </a:endParaRPr>
                    </a:p>
                  </a:txBody>
                  <a:tcPr/>
                </a:tc>
                <a:tc>
                  <a:txBody>
                    <a:bodyPr/>
                    <a:lstStyle/>
                    <a:p>
                      <a:pPr algn="ctr"/>
                      <a:endParaRPr lang="zh-CN" altLang="en-US" dirty="0">
                        <a:latin typeface="STXinwei" panose="02010800040101010101" pitchFamily="2" charset="-122"/>
                        <a:ea typeface="STXinwei" panose="02010800040101010101" pitchFamily="2" charset="-122"/>
                      </a:endParaRPr>
                    </a:p>
                  </a:txBody>
                  <a:tcPr/>
                </a:tc>
                <a:extLst>
                  <a:ext uri="{0D108BD9-81ED-4DB2-BD59-A6C34878D82A}">
                    <a16:rowId xmlns:a16="http://schemas.microsoft.com/office/drawing/2014/main" val="10002"/>
                  </a:ext>
                </a:extLst>
              </a:tr>
              <a:tr h="530554">
                <a:tc>
                  <a:txBody>
                    <a:bodyPr/>
                    <a:lstStyle/>
                    <a:p>
                      <a:pPr algn="ctr"/>
                      <a:r>
                        <a:rPr lang="en-US" altLang="zh-CN" b="1" dirty="0">
                          <a:latin typeface="STXinwei" panose="02010800040101010101" pitchFamily="2" charset="-122"/>
                          <a:ea typeface="STXinwei" panose="02010800040101010101" pitchFamily="2" charset="-122"/>
                        </a:rPr>
                        <a:t>p=0</a:t>
                      </a:r>
                      <a:endParaRPr lang="zh-CN" altLang="en-US" b="1" dirty="0">
                        <a:latin typeface="STXinwei" panose="02010800040101010101" pitchFamily="2" charset="-122"/>
                        <a:ea typeface="STXinwei" panose="02010800040101010101" pitchFamily="2" charset="-122"/>
                      </a:endParaRPr>
                    </a:p>
                  </a:txBody>
                  <a:tcPr anchor="ctr"/>
                </a:tc>
                <a:tc rowSpan="2">
                  <a:txBody>
                    <a:bodyPr/>
                    <a:lstStyle/>
                    <a:p>
                      <a:pPr algn="l"/>
                      <a:r>
                        <a:rPr lang="zh-CN" altLang="en-US" b="1" dirty="0">
                          <a:latin typeface="STXinwei" panose="02010800040101010101" pitchFamily="2" charset="-122"/>
                          <a:ea typeface="STXinwei" panose="02010800040101010101" pitchFamily="2" charset="-122"/>
                        </a:rPr>
                        <a:t>拷贝</a:t>
                      </a:r>
                      <a:r>
                        <a:rPr lang="en-US" altLang="zh-CN" b="1" dirty="0">
                          <a:latin typeface="STXinwei" panose="02010800040101010101" pitchFamily="2" charset="-122"/>
                          <a:ea typeface="STXinwei" panose="02010800040101010101" pitchFamily="2" charset="-122"/>
                        </a:rPr>
                        <a:t>n</a:t>
                      </a:r>
                      <a:r>
                        <a:rPr lang="zh-CN" altLang="en-US" b="1" dirty="0">
                          <a:latin typeface="STXinwei" panose="02010800040101010101" pitchFamily="2" charset="-122"/>
                          <a:ea typeface="STXinwei" panose="02010800040101010101" pitchFamily="2" charset="-122"/>
                        </a:rPr>
                        <a:t>个字节并返回</a:t>
                      </a:r>
                      <a:r>
                        <a:rPr lang="en-US" altLang="zh-CN" b="1" dirty="0">
                          <a:latin typeface="STXinwei" panose="02010800040101010101" pitchFamily="2" charset="-122"/>
                          <a:ea typeface="STXinwei" panose="02010800040101010101" pitchFamily="2" charset="-122"/>
                        </a:rPr>
                        <a:t>n</a:t>
                      </a:r>
                      <a:r>
                        <a:rPr lang="zh-CN" altLang="en-US" b="1" dirty="0">
                          <a:latin typeface="STXinwei" panose="02010800040101010101" pitchFamily="2" charset="-122"/>
                          <a:ea typeface="STXinwei" panose="02010800040101010101" pitchFamily="2" charset="-122"/>
                        </a:rPr>
                        <a:t>，当缓冲区为空时等待数据</a:t>
                      </a:r>
                    </a:p>
                  </a:txBody>
                  <a:tcPr anchor="ctr"/>
                </a:tc>
                <a:tc>
                  <a:txBody>
                    <a:bodyPr/>
                    <a:lstStyle/>
                    <a:p>
                      <a:pPr algn="ctr"/>
                      <a:r>
                        <a:rPr lang="zh-CN" altLang="en-US" b="1" dirty="0">
                          <a:latin typeface="STXinwei" panose="02010800040101010101" pitchFamily="2" charset="-122"/>
                          <a:ea typeface="STXinwei" panose="02010800040101010101" pitchFamily="2" charset="-122"/>
                        </a:rPr>
                        <a:t>等待并拷贝数据，返回大小</a:t>
                      </a:r>
                    </a:p>
                  </a:txBody>
                  <a:tcPr anchor="ctr"/>
                </a:tc>
                <a:tc>
                  <a:txBody>
                    <a:bodyPr/>
                    <a:lstStyle/>
                    <a:p>
                      <a:pPr algn="ctr"/>
                      <a:r>
                        <a:rPr lang="zh-CN" altLang="en-US" b="1" dirty="0">
                          <a:latin typeface="STXinwei" panose="02010800040101010101" pitchFamily="2" charset="-122"/>
                          <a:ea typeface="STXinwei" panose="02010800040101010101" pitchFamily="2" charset="-122"/>
                        </a:rPr>
                        <a:t>返回</a:t>
                      </a:r>
                      <a:r>
                        <a:rPr lang="en-US" altLang="zh-CN" b="1" dirty="0">
                          <a:latin typeface="STXinwei" panose="02010800040101010101" pitchFamily="2" charset="-122"/>
                          <a:ea typeface="STXinwei" panose="02010800040101010101" pitchFamily="2" charset="-122"/>
                        </a:rPr>
                        <a:t>EAGAIN</a:t>
                      </a:r>
                      <a:endParaRPr lang="zh-CN" altLang="en-US" b="1" dirty="0">
                        <a:latin typeface="STXinwei" panose="02010800040101010101" pitchFamily="2" charset="-122"/>
                        <a:ea typeface="STXinwei" panose="02010800040101010101" pitchFamily="2" charset="-122"/>
                      </a:endParaRPr>
                    </a:p>
                  </a:txBody>
                  <a:tcPr anchor="ctr"/>
                </a:tc>
                <a:tc>
                  <a:txBody>
                    <a:bodyPr/>
                    <a:lstStyle/>
                    <a:p>
                      <a:r>
                        <a:rPr lang="zh-CN" altLang="en-US" b="1" dirty="0">
                          <a:latin typeface="STXinwei" panose="02010800040101010101" pitchFamily="2" charset="-122"/>
                          <a:ea typeface="STXinwei" panose="02010800040101010101" pitchFamily="2" charset="-122"/>
                        </a:rPr>
                        <a:t>返回</a:t>
                      </a:r>
                      <a:r>
                        <a:rPr lang="en-US" altLang="zh-CN" b="1" dirty="0">
                          <a:latin typeface="STXinwei" panose="02010800040101010101" pitchFamily="2" charset="-122"/>
                          <a:ea typeface="STXinwei" panose="02010800040101010101" pitchFamily="2" charset="-122"/>
                        </a:rPr>
                        <a:t>0</a:t>
                      </a:r>
                      <a:endParaRPr lang="zh-CN" altLang="en-US" b="1" dirty="0">
                        <a:latin typeface="STXinwei" panose="02010800040101010101" pitchFamily="2" charset="-122"/>
                        <a:ea typeface="STXinwei" panose="02010800040101010101" pitchFamily="2" charset="-122"/>
                      </a:endParaRPr>
                    </a:p>
                  </a:txBody>
                  <a:tcPr anchor="ctr"/>
                </a:tc>
                <a:extLst>
                  <a:ext uri="{0D108BD9-81ED-4DB2-BD59-A6C34878D82A}">
                    <a16:rowId xmlns:a16="http://schemas.microsoft.com/office/drawing/2014/main" val="10003"/>
                  </a:ext>
                </a:extLst>
              </a:tr>
              <a:tr h="370840">
                <a:tc>
                  <a:txBody>
                    <a:bodyPr/>
                    <a:lstStyle/>
                    <a:p>
                      <a:pPr algn="ctr"/>
                      <a:r>
                        <a:rPr lang="en-US" altLang="zh-CN" b="1" dirty="0">
                          <a:latin typeface="STXinwei" panose="02010800040101010101" pitchFamily="2" charset="-122"/>
                          <a:ea typeface="STXinwei" panose="02010800040101010101" pitchFamily="2" charset="-122"/>
                        </a:rPr>
                        <a:t>0&lt;p&lt;n</a:t>
                      </a:r>
                      <a:endParaRPr lang="zh-CN" altLang="en-US" b="1" dirty="0">
                        <a:latin typeface="STXinwei" panose="02010800040101010101" pitchFamily="2" charset="-122"/>
                        <a:ea typeface="STXinwei" panose="02010800040101010101" pitchFamily="2" charset="-122"/>
                      </a:endParaRPr>
                    </a:p>
                  </a:txBody>
                  <a:tcPr anchor="ctr"/>
                </a:tc>
                <a:tc vMerge="1">
                  <a:txBody>
                    <a:bodyPr/>
                    <a:lstStyle/>
                    <a:p>
                      <a:endParaRPr lang="zh-CN" altLang="en-US"/>
                    </a:p>
                  </a:txBody>
                  <a:tcPr/>
                </a:tc>
                <a:tc gridSpan="3">
                  <a:txBody>
                    <a:bodyPr/>
                    <a:lstStyle/>
                    <a:p>
                      <a:pPr algn="ctr"/>
                      <a:r>
                        <a:rPr lang="zh-CN" altLang="en-US" b="1" dirty="0">
                          <a:latin typeface="STXinwei" panose="02010800040101010101" pitchFamily="2" charset="-122"/>
                          <a:ea typeface="STXinwei" panose="02010800040101010101" pitchFamily="2" charset="-122"/>
                        </a:rPr>
                        <a:t>拷贝</a:t>
                      </a:r>
                      <a:r>
                        <a:rPr lang="en-US" altLang="zh-CN" b="1" dirty="0">
                          <a:latin typeface="STXinwei" panose="02010800040101010101" pitchFamily="2" charset="-122"/>
                          <a:ea typeface="STXinwei" panose="02010800040101010101" pitchFamily="2" charset="-122"/>
                        </a:rPr>
                        <a:t>p</a:t>
                      </a:r>
                      <a:r>
                        <a:rPr lang="zh-CN" altLang="en-US" b="1" dirty="0">
                          <a:latin typeface="STXinwei" panose="02010800040101010101" pitchFamily="2" charset="-122"/>
                          <a:ea typeface="STXinwei" panose="02010800040101010101" pitchFamily="2" charset="-122"/>
                        </a:rPr>
                        <a:t>个字节并返回</a:t>
                      </a:r>
                      <a:r>
                        <a:rPr lang="en-US" altLang="zh-CN" b="1" dirty="0">
                          <a:latin typeface="STXinwei" panose="02010800040101010101" pitchFamily="2" charset="-122"/>
                          <a:ea typeface="STXinwei" panose="02010800040101010101" pitchFamily="2" charset="-122"/>
                        </a:rPr>
                        <a:t>p</a:t>
                      </a:r>
                      <a:endParaRPr lang="zh-CN" altLang="en-US" b="1" dirty="0">
                        <a:latin typeface="STXinwei" panose="02010800040101010101" pitchFamily="2" charset="-122"/>
                        <a:ea typeface="STXinwei" panose="02010800040101010101" pitchFamily="2" charset="-122"/>
                      </a:endParaRPr>
                    </a:p>
                  </a:txBody>
                  <a:tcPr anchor="ctr"/>
                </a:tc>
                <a:tc hMerge="1">
                  <a:txBody>
                    <a:bodyPr/>
                    <a:lstStyle/>
                    <a:p>
                      <a:endParaRPr lang="zh-CN" altLang="en-US"/>
                    </a:p>
                  </a:txBody>
                  <a:tcPr/>
                </a:tc>
                <a:tc hMerge="1">
                  <a:txBody>
                    <a:bodyPr/>
                    <a:lstStyle/>
                    <a:p>
                      <a:endParaRPr lang="zh-CN" altLang="en-US" dirty="0"/>
                    </a:p>
                  </a:txBody>
                  <a:tcPr anchor="ctr"/>
                </a:tc>
                <a:extLst>
                  <a:ext uri="{0D108BD9-81ED-4DB2-BD59-A6C34878D82A}">
                    <a16:rowId xmlns:a16="http://schemas.microsoft.com/office/drawing/2014/main" val="10004"/>
                  </a:ext>
                </a:extLst>
              </a:tr>
              <a:tr h="370840">
                <a:tc>
                  <a:txBody>
                    <a:bodyPr/>
                    <a:lstStyle/>
                    <a:p>
                      <a:pPr algn="ctr"/>
                      <a:r>
                        <a:rPr lang="en-US" altLang="zh-CN" b="1" dirty="0">
                          <a:latin typeface="STXinwei" panose="02010800040101010101" pitchFamily="2" charset="-122"/>
                          <a:ea typeface="STXinwei" panose="02010800040101010101" pitchFamily="2" charset="-122"/>
                        </a:rPr>
                        <a:t>p&gt;=n</a:t>
                      </a:r>
                      <a:endParaRPr lang="zh-CN" altLang="en-US" b="1" dirty="0">
                        <a:latin typeface="STXinwei" panose="02010800040101010101" pitchFamily="2" charset="-122"/>
                        <a:ea typeface="STXinwei" panose="02010800040101010101" pitchFamily="2" charset="-122"/>
                      </a:endParaRPr>
                    </a:p>
                  </a:txBody>
                  <a:tcPr anchor="ctr"/>
                </a:tc>
                <a:tc gridSpan="4">
                  <a:txBody>
                    <a:bodyPr/>
                    <a:lstStyle/>
                    <a:p>
                      <a:pPr algn="ctr"/>
                      <a:r>
                        <a:rPr lang="zh-CN" altLang="en-US" b="1" dirty="0">
                          <a:latin typeface="STXinwei" panose="02010800040101010101" pitchFamily="2" charset="-122"/>
                          <a:ea typeface="STXinwei" panose="02010800040101010101" pitchFamily="2" charset="-122"/>
                        </a:rPr>
                        <a:t>拷贝</a:t>
                      </a:r>
                      <a:r>
                        <a:rPr lang="en-US" altLang="zh-CN" b="1" dirty="0">
                          <a:latin typeface="STXinwei" panose="02010800040101010101" pitchFamily="2" charset="-122"/>
                          <a:ea typeface="STXinwei" panose="02010800040101010101" pitchFamily="2" charset="-122"/>
                        </a:rPr>
                        <a:t>n</a:t>
                      </a:r>
                      <a:r>
                        <a:rPr lang="zh-CN" altLang="en-US" b="1" dirty="0">
                          <a:latin typeface="STXinwei" panose="02010800040101010101" pitchFamily="2" charset="-122"/>
                          <a:ea typeface="STXinwei" panose="02010800040101010101" pitchFamily="2" charset="-122"/>
                        </a:rPr>
                        <a:t>个字节并返回</a:t>
                      </a:r>
                      <a:r>
                        <a:rPr lang="en-US" altLang="zh-CN" b="1" dirty="0">
                          <a:latin typeface="STXinwei" panose="02010800040101010101" pitchFamily="2" charset="-122"/>
                          <a:ea typeface="STXinwei" panose="02010800040101010101" pitchFamily="2" charset="-122"/>
                        </a:rPr>
                        <a:t>n</a:t>
                      </a:r>
                      <a:endParaRPr lang="zh-CN" altLang="en-US" b="1" dirty="0">
                        <a:latin typeface="STXinwei" panose="02010800040101010101" pitchFamily="2" charset="-122"/>
                        <a:ea typeface="STXinwei" panose="02010800040101010101" pitchFamily="2" charset="-122"/>
                      </a:endParaRPr>
                    </a:p>
                  </a:txBody>
                  <a:tcPr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71404013"/>
      </p:ext>
    </p:extLst>
  </p:cSld>
  <p:clrMapOvr>
    <a:masterClrMapping/>
  </p:clrMapOvr>
  <p:transition spd="slow">
    <p:wipe dir="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67653D3-6C0C-4B9A-A4BD-94290119F2DF}" type="slidenum">
              <a:rPr lang="en-US" altLang="zh-CN"/>
              <a:pPr>
                <a:defRPr/>
              </a:pPr>
              <a:t>208</a:t>
            </a:fld>
            <a:endParaRPr lang="en-US" altLang="zh-CN"/>
          </a:p>
        </p:txBody>
      </p:sp>
      <p:sp>
        <p:nvSpPr>
          <p:cNvPr id="934914"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匿名管道的写操作</a:t>
            </a:r>
          </a:p>
        </p:txBody>
      </p:sp>
      <p:sp>
        <p:nvSpPr>
          <p:cNvPr id="934915" name="Rectangle 3"/>
          <p:cNvSpPr>
            <a:spLocks noGrp="1" noChangeArrowheads="1"/>
          </p:cNvSpPr>
          <p:nvPr>
            <p:ph type="body" idx="1"/>
          </p:nvPr>
        </p:nvSpPr>
        <p:spPr>
          <a:xfrm>
            <a:off x="0" y="1268413"/>
            <a:ext cx="9144000" cy="5589587"/>
          </a:xfrm>
        </p:spPr>
        <p:txBody>
          <a:bodyPr/>
          <a:lstStyle/>
          <a:p>
            <a:pPr eaLnBrk="1" hangingPunct="1">
              <a:spcBef>
                <a:spcPts val="0"/>
              </a:spcBef>
              <a:defRPr/>
            </a:pPr>
            <a:r>
              <a:rPr lang="zh-CN" altLang="en-US" dirty="0">
                <a:latin typeface="华文新魏"/>
                <a:cs typeface="华文新魏"/>
              </a:rPr>
              <a:t>进程调用</a:t>
            </a:r>
            <a:r>
              <a:rPr lang="en-US" altLang="zh-CN" dirty="0">
                <a:solidFill>
                  <a:srgbClr val="FF0000"/>
                </a:solidFill>
                <a:latin typeface="华文新魏"/>
                <a:cs typeface="华文新魏"/>
              </a:rPr>
              <a:t>write()</a:t>
            </a:r>
            <a:r>
              <a:rPr lang="zh-CN" altLang="en-US" dirty="0">
                <a:latin typeface="华文新魏"/>
                <a:cs typeface="华文新魏"/>
              </a:rPr>
              <a:t>系统调用</a:t>
            </a:r>
            <a:endParaRPr lang="en-US" altLang="zh-CN" dirty="0">
              <a:latin typeface="华文新魏"/>
              <a:cs typeface="华文新魏"/>
            </a:endParaRPr>
          </a:p>
          <a:p>
            <a:pPr lvl="1" eaLnBrk="1" hangingPunct="1">
              <a:spcBef>
                <a:spcPts val="0"/>
              </a:spcBef>
              <a:defRPr/>
            </a:pPr>
            <a:r>
              <a:rPr lang="zh-CN" altLang="en-US" dirty="0"/>
              <a:t>内核最终调用</a:t>
            </a:r>
            <a:r>
              <a:rPr lang="en-US" altLang="zh-CN" dirty="0" err="1">
                <a:solidFill>
                  <a:srgbClr val="FF0000"/>
                </a:solidFill>
              </a:rPr>
              <a:t>pipe_write</a:t>
            </a:r>
            <a:r>
              <a:rPr lang="en-US" altLang="zh-CN" dirty="0">
                <a:solidFill>
                  <a:srgbClr val="FF0000"/>
                </a:solidFill>
              </a:rPr>
              <a:t>()</a:t>
            </a:r>
            <a:r>
              <a:rPr lang="zh-CN" altLang="en-US" dirty="0">
                <a:solidFill>
                  <a:srgbClr val="FF0000"/>
                </a:solidFill>
              </a:rPr>
              <a:t>函数</a:t>
            </a:r>
            <a:endParaRPr lang="en-US" altLang="zh-CN" dirty="0">
              <a:solidFill>
                <a:srgbClr val="FF0000"/>
              </a:solidFill>
            </a:endParaRPr>
          </a:p>
          <a:p>
            <a:pPr lvl="1" eaLnBrk="1" hangingPunct="1">
              <a:spcBef>
                <a:spcPts val="0"/>
              </a:spcBef>
              <a:defRPr/>
            </a:pPr>
            <a:r>
              <a:rPr lang="zh-CN" altLang="en-US" dirty="0"/>
              <a:t>如果管道没有读进程，写进程发送</a:t>
            </a:r>
            <a:r>
              <a:rPr lang="en-US" altLang="zh-CN" dirty="0">
                <a:solidFill>
                  <a:srgbClr val="FF0000"/>
                </a:solidFill>
              </a:rPr>
              <a:t>SIGPIPE</a:t>
            </a:r>
            <a:r>
              <a:rPr lang="zh-CN" altLang="en-US" dirty="0">
                <a:solidFill>
                  <a:srgbClr val="FF0000"/>
                </a:solidFill>
              </a:rPr>
              <a:t>信号</a:t>
            </a:r>
          </a:p>
          <a:p>
            <a:pPr lvl="1" eaLnBrk="1" hangingPunct="1">
              <a:defRPr/>
            </a:pPr>
            <a:r>
              <a:rPr lang="zh-CN" altLang="en-US" dirty="0"/>
              <a:t>管道缓冲区一有空闲区域，写进程将试图写入数据</a:t>
            </a:r>
          </a:p>
          <a:p>
            <a:pPr lvl="1" eaLnBrk="1" hangingPunct="1">
              <a:defRPr/>
            </a:pPr>
            <a:r>
              <a:rPr lang="zh-CN" altLang="en-US" dirty="0"/>
              <a:t>如果读进程不读出管道缓冲区中的数据，那么写操作将一直阻塞</a:t>
            </a:r>
          </a:p>
        </p:txBody>
      </p:sp>
      <p:graphicFrame>
        <p:nvGraphicFramePr>
          <p:cNvPr id="6" name="表格 5"/>
          <p:cNvGraphicFramePr>
            <a:graphicFrameLocks noGrp="1"/>
          </p:cNvGraphicFramePr>
          <p:nvPr>
            <p:extLst>
              <p:ext uri="{D42A27DB-BD31-4B8C-83A1-F6EECF244321}">
                <p14:modId xmlns:p14="http://schemas.microsoft.com/office/powerpoint/2010/main" val="1633817421"/>
              </p:ext>
            </p:extLst>
          </p:nvPr>
        </p:nvGraphicFramePr>
        <p:xfrm>
          <a:off x="395536" y="3642320"/>
          <a:ext cx="8440130" cy="266700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3203310">
                  <a:extLst>
                    <a:ext uri="{9D8B030D-6E8A-4147-A177-3AD203B41FA5}">
                      <a16:colId xmlns:a16="http://schemas.microsoft.com/office/drawing/2014/main" val="20001"/>
                    </a:ext>
                  </a:extLst>
                </a:gridCol>
                <a:gridCol w="2475596">
                  <a:extLst>
                    <a:ext uri="{9D8B030D-6E8A-4147-A177-3AD203B41FA5}">
                      <a16:colId xmlns:a16="http://schemas.microsoft.com/office/drawing/2014/main" val="20002"/>
                    </a:ext>
                  </a:extLst>
                </a:gridCol>
                <a:gridCol w="1321064">
                  <a:extLst>
                    <a:ext uri="{9D8B030D-6E8A-4147-A177-3AD203B41FA5}">
                      <a16:colId xmlns:a16="http://schemas.microsoft.com/office/drawing/2014/main" val="20003"/>
                    </a:ext>
                  </a:extLst>
                </a:gridCol>
              </a:tblGrid>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9900CC"/>
                          </a:solidFill>
                          <a:latin typeface="STXinwei" panose="02010800040101010101" pitchFamily="2" charset="-122"/>
                          <a:ea typeface="STXinwei" panose="02010800040101010101" pitchFamily="2" charset="-122"/>
                        </a:rPr>
                        <a:t>可用缓冲区大小</a:t>
                      </a:r>
                      <a:r>
                        <a:rPr lang="en-US" altLang="zh-CN" b="1" dirty="0">
                          <a:solidFill>
                            <a:srgbClr val="9900CC"/>
                          </a:solidFill>
                          <a:latin typeface="STXinwei" panose="02010800040101010101" pitchFamily="2" charset="-122"/>
                          <a:ea typeface="STXinwei" panose="02010800040101010101" pitchFamily="2" charset="-122"/>
                        </a:rPr>
                        <a:t>p</a:t>
                      </a:r>
                      <a:endParaRPr lang="zh-CN" altLang="en-US" b="1" dirty="0">
                        <a:solidFill>
                          <a:srgbClr val="9900CC"/>
                        </a:solidFill>
                        <a:latin typeface="STXinwei" panose="02010800040101010101" pitchFamily="2" charset="-122"/>
                        <a:ea typeface="STXinwei" panose="02010800040101010101" pitchFamily="2" charset="-122"/>
                      </a:endParaRPr>
                    </a:p>
                  </a:txBody>
                  <a:tcPr/>
                </a:tc>
                <a:tc gridSpan="2">
                  <a:txBody>
                    <a:bodyPr/>
                    <a:lstStyle/>
                    <a:p>
                      <a:pPr algn="ctr"/>
                      <a:r>
                        <a:rPr lang="zh-CN" altLang="en-US" dirty="0">
                          <a:solidFill>
                            <a:srgbClr val="FF0000"/>
                          </a:solidFill>
                          <a:latin typeface="STXinwei" panose="02010800040101010101" pitchFamily="2" charset="-122"/>
                          <a:ea typeface="STXinwei" panose="02010800040101010101" pitchFamily="2" charset="-122"/>
                        </a:rPr>
                        <a:t>至少有一个读进程</a:t>
                      </a:r>
                    </a:p>
                  </a:txBody>
                  <a:tcPr/>
                </a:tc>
                <a:tc hMerge="1">
                  <a:txBody>
                    <a:bodyPr/>
                    <a:lstStyle/>
                    <a:p>
                      <a:endParaRPr lang="zh-CN" altLang="en-US"/>
                    </a:p>
                  </a:txBody>
                  <a:tcPr/>
                </a:tc>
                <a:tc>
                  <a:txBody>
                    <a:bodyPr/>
                    <a:lstStyle/>
                    <a:p>
                      <a:pPr algn="ctr"/>
                      <a:r>
                        <a:rPr lang="zh-CN" altLang="en-US" dirty="0">
                          <a:solidFill>
                            <a:srgbClr val="FF0000"/>
                          </a:solidFill>
                          <a:latin typeface="STXinwei" panose="02010800040101010101" pitchFamily="2" charset="-122"/>
                          <a:ea typeface="STXinwei" panose="02010800040101010101" pitchFamily="2" charset="-122"/>
                        </a:rPr>
                        <a:t>无读进程</a:t>
                      </a:r>
                    </a:p>
                  </a:txBody>
                  <a:tcPr/>
                </a:tc>
                <a:extLst>
                  <a:ext uri="{0D108BD9-81ED-4DB2-BD59-A6C34878D82A}">
                    <a16:rowId xmlns:a16="http://schemas.microsoft.com/office/drawing/2014/main" val="10000"/>
                  </a:ext>
                </a:extLst>
              </a:tr>
              <a:tr h="370840">
                <a:tc vMerge="1">
                  <a:txBody>
                    <a:bodyPr/>
                    <a:lstStyle/>
                    <a:p>
                      <a:pPr algn="ctr"/>
                      <a:endParaRPr lang="zh-CN" altLang="en-US" dirty="0"/>
                    </a:p>
                  </a:txBody>
                  <a:tcPr/>
                </a:tc>
                <a:tc>
                  <a:txBody>
                    <a:bodyPr/>
                    <a:lstStyle/>
                    <a:p>
                      <a:pPr algn="ctr"/>
                      <a:r>
                        <a:rPr lang="zh-CN" altLang="en-US" b="1" dirty="0">
                          <a:solidFill>
                            <a:srgbClr val="0000FF"/>
                          </a:solidFill>
                          <a:latin typeface="STXinwei" panose="02010800040101010101" pitchFamily="2" charset="-122"/>
                          <a:ea typeface="STXinwei" panose="02010800040101010101" pitchFamily="2" charset="-122"/>
                        </a:rPr>
                        <a:t>阻塞写</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0000FF"/>
                          </a:solidFill>
                          <a:latin typeface="STXinwei" panose="02010800040101010101" pitchFamily="2" charset="-122"/>
                          <a:ea typeface="STXinwei" panose="02010800040101010101" pitchFamily="2" charset="-122"/>
                        </a:rPr>
                        <a:t>非阻塞写</a:t>
                      </a:r>
                    </a:p>
                  </a:txBody>
                  <a:tcPr/>
                </a:tc>
                <a:tc rowSpan="3">
                  <a:txBody>
                    <a:bodyPr/>
                    <a:lstStyle/>
                    <a:p>
                      <a:pPr algn="ctr"/>
                      <a:endParaRPr lang="en-US" altLang="zh-CN" sz="1800" b="1" kern="1200" dirty="0">
                        <a:solidFill>
                          <a:schemeClr val="dk1"/>
                        </a:solidFill>
                        <a:latin typeface="STXinwei" panose="02010800040101010101" pitchFamily="2" charset="-122"/>
                        <a:ea typeface="STXinwei" panose="02010800040101010101" pitchFamily="2" charset="-122"/>
                        <a:cs typeface="+mn-cs"/>
                      </a:endParaRPr>
                    </a:p>
                    <a:p>
                      <a:pPr algn="ctr"/>
                      <a:r>
                        <a:rPr lang="zh-CN" altLang="en-US" sz="1800" b="1" kern="1200" dirty="0">
                          <a:solidFill>
                            <a:schemeClr val="dk1"/>
                          </a:solidFill>
                          <a:latin typeface="STXinwei" panose="02010800040101010101" pitchFamily="2" charset="-122"/>
                          <a:ea typeface="STXinwei" panose="02010800040101010101" pitchFamily="2" charset="-122"/>
                          <a:cs typeface="+mn-cs"/>
                        </a:rPr>
                        <a:t>发送</a:t>
                      </a:r>
                      <a:r>
                        <a:rPr lang="en-US" altLang="zh-CN" sz="1800" b="1" kern="1200" dirty="0">
                          <a:solidFill>
                            <a:schemeClr val="dk1"/>
                          </a:solidFill>
                          <a:latin typeface="STXinwei" panose="02010800040101010101" pitchFamily="2" charset="-122"/>
                          <a:ea typeface="STXinwei" panose="02010800040101010101" pitchFamily="2" charset="-122"/>
                          <a:cs typeface="+mn-cs"/>
                        </a:rPr>
                        <a:t>SIGPIPE</a:t>
                      </a:r>
                      <a:r>
                        <a:rPr lang="zh-CN" altLang="en-US" sz="1800" b="1" kern="1200" dirty="0">
                          <a:solidFill>
                            <a:schemeClr val="dk1"/>
                          </a:solidFill>
                          <a:latin typeface="STXinwei" panose="02010800040101010101" pitchFamily="2" charset="-122"/>
                          <a:ea typeface="STXinwei" panose="02010800040101010101" pitchFamily="2" charset="-122"/>
                          <a:cs typeface="+mn-cs"/>
                        </a:rPr>
                        <a:t>信号并返回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-EPIPE</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extLst>
                  <a:ext uri="{0D108BD9-81ED-4DB2-BD59-A6C34878D82A}">
                    <a16:rowId xmlns:a16="http://schemas.microsoft.com/office/drawing/2014/main" val="10001"/>
                  </a:ext>
                </a:extLst>
              </a:tr>
              <a:tr h="370840">
                <a:tc>
                  <a:txBody>
                    <a:bodyPr/>
                    <a:lstStyle/>
                    <a:p>
                      <a:pPr algn="ctr"/>
                      <a:r>
                        <a:rPr lang="en-US" altLang="zh-CN" sz="1800" b="1" kern="1200" dirty="0">
                          <a:solidFill>
                            <a:schemeClr val="dk1"/>
                          </a:solidFill>
                          <a:latin typeface="STXinwei" panose="02010800040101010101" pitchFamily="2" charset="-122"/>
                          <a:ea typeface="STXinwei" panose="02010800040101010101" pitchFamily="2" charset="-122"/>
                          <a:cs typeface="+mn-cs"/>
                        </a:rPr>
                        <a:t>p&lt;n&lt;=4096</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a:txBody>
                    <a:bodyPr/>
                    <a:lstStyle/>
                    <a:p>
                      <a:pPr algn="l"/>
                      <a:r>
                        <a:rPr lang="zh-CN" altLang="en-US" sz="1800" b="1" kern="1200" dirty="0">
                          <a:solidFill>
                            <a:schemeClr val="dk1"/>
                          </a:solidFill>
                          <a:latin typeface="STXinwei" panose="02010800040101010101" pitchFamily="2" charset="-122"/>
                          <a:ea typeface="STXinwei" panose="02010800040101010101" pitchFamily="2" charset="-122"/>
                          <a:cs typeface="+mn-cs"/>
                        </a:rPr>
                        <a:t>等待，直到有</a:t>
                      </a:r>
                      <a:r>
                        <a:rPr lang="en-US" altLang="zh-CN" sz="1800" b="1" kern="1200" dirty="0">
                          <a:solidFill>
                            <a:schemeClr val="dk1"/>
                          </a:solidFill>
                          <a:latin typeface="STXinwei" panose="02010800040101010101" pitchFamily="2" charset="-122"/>
                          <a:ea typeface="STXinwei" panose="02010800040101010101" pitchFamily="2" charset="-122"/>
                          <a:cs typeface="+mn-cs"/>
                        </a:rPr>
                        <a:t>n-p</a:t>
                      </a:r>
                      <a:r>
                        <a:rPr lang="zh-CN" altLang="en-US" sz="1800" b="1" kern="1200" dirty="0">
                          <a:solidFill>
                            <a:schemeClr val="dk1"/>
                          </a:solidFill>
                          <a:latin typeface="STXinwei" panose="02010800040101010101" pitchFamily="2" charset="-122"/>
                          <a:ea typeface="STXinwei" panose="02010800040101010101" pitchFamily="2" charset="-122"/>
                          <a:cs typeface="+mn-cs"/>
                        </a:rPr>
                        <a:t>字节被释放，拷贝</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STXinwei" panose="02010800040101010101" pitchFamily="2" charset="-122"/>
                          <a:ea typeface="STXinwei" panose="02010800040101010101" pitchFamily="2" charset="-122"/>
                          <a:cs typeface="+mn-cs"/>
                        </a:rPr>
                        <a:t>返回</a:t>
                      </a:r>
                      <a:r>
                        <a:rPr lang="en-US" altLang="zh-CN" sz="1800" b="1" kern="1200" dirty="0">
                          <a:solidFill>
                            <a:schemeClr val="dk1"/>
                          </a:solidFill>
                          <a:latin typeface="STXinwei" panose="02010800040101010101" pitchFamily="2" charset="-122"/>
                          <a:ea typeface="STXinwei" panose="02010800040101010101" pitchFamily="2" charset="-122"/>
                          <a:cs typeface="+mn-cs"/>
                        </a:rPr>
                        <a:t>-EAGAIN(</a:t>
                      </a:r>
                      <a:r>
                        <a:rPr lang="en-US" altLang="zh-CN" sz="1800" b="1" kern="1200" dirty="0">
                          <a:solidFill>
                            <a:srgbClr val="FF0000"/>
                          </a:solidFill>
                          <a:latin typeface="STXinwei" panose="02010800040101010101" pitchFamily="2" charset="-122"/>
                          <a:ea typeface="STXinwei" panose="02010800040101010101" pitchFamily="2" charset="-122"/>
                          <a:cs typeface="+mn-cs"/>
                        </a:rPr>
                        <a:t>p=0</a:t>
                      </a:r>
                      <a:r>
                        <a:rPr lang="en-US" altLang="zh-CN" sz="1800" b="1" kern="1200" dirty="0">
                          <a:solidFill>
                            <a:schemeClr val="dk1"/>
                          </a:solidFill>
                          <a:latin typeface="STXinwei" panose="02010800040101010101" pitchFamily="2" charset="-122"/>
                          <a:ea typeface="STXinwei" panose="02010800040101010101" pitchFamily="2" charset="-122"/>
                          <a:cs typeface="+mn-cs"/>
                        </a:rPr>
                        <a:t>)</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nchor="ctr"/>
                </a:tc>
                <a:tc vMerge="1">
                  <a:txBody>
                    <a:bodyPr/>
                    <a:lstStyle/>
                    <a:p>
                      <a:pPr algn="ctr"/>
                      <a:endParaRPr lang="zh-CN" altLang="en-US" sz="1800" b="1" kern="1200" dirty="0">
                        <a:solidFill>
                          <a:schemeClr val="dk1"/>
                        </a:solidFill>
                        <a:latin typeface="+mn-lt"/>
                        <a:ea typeface="楷体" pitchFamily="49" charset="-122"/>
                        <a:cs typeface="+mn-cs"/>
                      </a:endParaRPr>
                    </a:p>
                  </a:txBody>
                  <a:tcPr anchor="ctr"/>
                </a:tc>
                <a:extLst>
                  <a:ext uri="{0D108BD9-81ED-4DB2-BD59-A6C34878D82A}">
                    <a16:rowId xmlns:a16="http://schemas.microsoft.com/office/drawing/2014/main" val="10002"/>
                  </a:ext>
                </a:extLst>
              </a:tr>
              <a:tr h="370840">
                <a:tc>
                  <a:txBody>
                    <a:bodyPr/>
                    <a:lstStyle/>
                    <a:p>
                      <a:pPr algn="ctr"/>
                      <a:r>
                        <a:rPr lang="en-US" altLang="zh-CN" sz="1800" b="1" kern="1200" dirty="0">
                          <a:solidFill>
                            <a:schemeClr val="dk1"/>
                          </a:solidFill>
                          <a:latin typeface="STXinwei" panose="02010800040101010101" pitchFamily="2" charset="-122"/>
                          <a:ea typeface="STXinwei" panose="02010800040101010101" pitchFamily="2" charset="-122"/>
                          <a:cs typeface="+mn-cs"/>
                        </a:rPr>
                        <a:t>n&gt;4096</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a:txBody>
                    <a:bodyPr/>
                    <a:lstStyle/>
                    <a:p>
                      <a:pPr algn="l"/>
                      <a:r>
                        <a:rPr lang="zh-CN" altLang="en-US" sz="1800" b="1" kern="1200" dirty="0">
                          <a:solidFill>
                            <a:schemeClr val="dk1"/>
                          </a:solidFill>
                          <a:latin typeface="STXinwei" panose="02010800040101010101" pitchFamily="2" charset="-122"/>
                          <a:ea typeface="STXinwei" panose="02010800040101010101" pitchFamily="2" charset="-122"/>
                          <a:cs typeface="+mn-cs"/>
                        </a:rPr>
                        <a:t>拷贝</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个字节（必要时等待）并返回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STXinwei" panose="02010800040101010101" pitchFamily="2" charset="-122"/>
                          <a:ea typeface="STXinwei" panose="02010800040101010101" pitchFamily="2" charset="-122"/>
                          <a:cs typeface="+mn-cs"/>
                        </a:rPr>
                        <a:t>如果</a:t>
                      </a:r>
                      <a:r>
                        <a:rPr lang="en-US" altLang="zh-CN" sz="1800" b="1" kern="1200" dirty="0">
                          <a:solidFill>
                            <a:srgbClr val="FF0000"/>
                          </a:solidFill>
                          <a:latin typeface="STXinwei" panose="02010800040101010101" pitchFamily="2" charset="-122"/>
                          <a:ea typeface="STXinwei" panose="02010800040101010101" pitchFamily="2" charset="-122"/>
                          <a:cs typeface="+mn-cs"/>
                        </a:rPr>
                        <a:t>p&gt;0</a:t>
                      </a:r>
                      <a:r>
                        <a:rPr lang="zh-CN" altLang="en-US" sz="1800" b="1" kern="1200" dirty="0">
                          <a:solidFill>
                            <a:schemeClr val="dk1"/>
                          </a:solidFill>
                          <a:latin typeface="STXinwei" panose="02010800040101010101" pitchFamily="2" charset="-122"/>
                          <a:ea typeface="STXinwei" panose="02010800040101010101" pitchFamily="2" charset="-122"/>
                          <a:cs typeface="+mn-cs"/>
                        </a:rPr>
                        <a:t>，就拷贝</a:t>
                      </a:r>
                      <a:r>
                        <a:rPr lang="en-US" altLang="zh-CN" sz="1800" b="1" kern="1200" dirty="0">
                          <a:solidFill>
                            <a:schemeClr val="dk1"/>
                          </a:solidFill>
                          <a:latin typeface="STXinwei" panose="02010800040101010101" pitchFamily="2" charset="-122"/>
                          <a:ea typeface="STXinwei" panose="02010800040101010101" pitchFamily="2" charset="-122"/>
                          <a:cs typeface="+mn-cs"/>
                        </a:rPr>
                        <a:t>p</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p</a:t>
                      </a:r>
                      <a:r>
                        <a:rPr lang="zh-CN" altLang="en-US" sz="1800" b="1" kern="1200" dirty="0">
                          <a:solidFill>
                            <a:schemeClr val="dk1"/>
                          </a:solidFill>
                          <a:latin typeface="STXinwei" panose="02010800040101010101" pitchFamily="2" charset="-122"/>
                          <a:ea typeface="STXinwei" panose="02010800040101010101" pitchFamily="2" charset="-122"/>
                          <a:cs typeface="+mn-cs"/>
                        </a:rPr>
                        <a:t>；否则返回</a:t>
                      </a:r>
                      <a:r>
                        <a:rPr lang="en-US" altLang="zh-CN" sz="1800" b="1" kern="1200" dirty="0">
                          <a:solidFill>
                            <a:schemeClr val="dk1"/>
                          </a:solidFill>
                          <a:latin typeface="STXinwei" panose="02010800040101010101" pitchFamily="2" charset="-122"/>
                          <a:ea typeface="STXinwei" panose="02010800040101010101" pitchFamily="2" charset="-122"/>
                          <a:cs typeface="+mn-cs"/>
                        </a:rPr>
                        <a:t>-EAGAIN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vMerge="1">
                  <a:txBody>
                    <a:bodyPr/>
                    <a:lstStyle/>
                    <a:p>
                      <a:pPr algn="ct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sz="1800" b="1" kern="1200" dirty="0">
                          <a:solidFill>
                            <a:schemeClr val="dk1"/>
                          </a:solidFill>
                          <a:latin typeface="STXinwei" panose="02010800040101010101" pitchFamily="2" charset="-122"/>
                          <a:ea typeface="STXinwei" panose="02010800040101010101" pitchFamily="2" charset="-122"/>
                          <a:cs typeface="+mn-cs"/>
                        </a:rPr>
                        <a:t>p&gt;=n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dk1"/>
                          </a:solidFill>
                          <a:latin typeface="STXinwei" panose="02010800040101010101" pitchFamily="2" charset="-122"/>
                          <a:ea typeface="STXinwei" panose="02010800040101010101" pitchFamily="2" charset="-122"/>
                          <a:cs typeface="+mn-cs"/>
                        </a:rPr>
                        <a:t>拷贝</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r>
                        <a:rPr lang="zh-CN" altLang="en-US" sz="1800" b="1" kern="1200" dirty="0">
                          <a:solidFill>
                            <a:schemeClr val="dk1"/>
                          </a:solidFill>
                          <a:latin typeface="STXinwei" panose="02010800040101010101" pitchFamily="2" charset="-122"/>
                          <a:ea typeface="STXinwei" panose="02010800040101010101" pitchFamily="2" charset="-122"/>
                          <a:cs typeface="+mn-cs"/>
                        </a:rPr>
                        <a:t>个字节并返回</a:t>
                      </a:r>
                      <a:r>
                        <a:rPr lang="en-US" altLang="zh-CN" sz="1800" b="1" kern="1200" dirty="0">
                          <a:solidFill>
                            <a:schemeClr val="dk1"/>
                          </a:solidFill>
                          <a:latin typeface="STXinwei" panose="02010800040101010101" pitchFamily="2" charset="-122"/>
                          <a:ea typeface="STXinwei" panose="02010800040101010101" pitchFamily="2" charset="-122"/>
                          <a:cs typeface="+mn-cs"/>
                        </a:rPr>
                        <a:t>n</a:t>
                      </a:r>
                      <a:endParaRPr lang="zh-CN" altLang="en-US" sz="1800" b="1" kern="1200" dirty="0">
                        <a:solidFill>
                          <a:schemeClr val="dk1"/>
                        </a:solidFill>
                        <a:latin typeface="STXinwei" panose="02010800040101010101" pitchFamily="2" charset="-122"/>
                        <a:ea typeface="STXinwei" panose="02010800040101010101" pitchFamily="2" charset="-122"/>
                        <a:cs typeface="+mn-cs"/>
                      </a:endParaRPr>
                    </a:p>
                  </a:txBody>
                  <a:tcPr/>
                </a:tc>
                <a:tc hMerge="1">
                  <a:txBody>
                    <a:bodyPr/>
                    <a:lstStyle/>
                    <a:p>
                      <a:endParaRPr lang="zh-CN" altLang="en-US"/>
                    </a:p>
                  </a:txBody>
                  <a:tcPr/>
                </a:tc>
                <a:tc hMerge="1">
                  <a:txBody>
                    <a:bodyPr/>
                    <a:lstStyle/>
                    <a:p>
                      <a:pPr algn="ct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0725346"/>
      </p:ext>
    </p:extLst>
  </p:cSld>
  <p:clrMapOvr>
    <a:masterClrMapping/>
  </p:clrMapOvr>
  <p:transition spd="slow">
    <p:wipe dir="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FC5056A-79A2-496C-8C10-AB6607EFD8F1}" type="slidenum">
              <a:rPr lang="en-US" altLang="zh-CN"/>
              <a:pPr>
                <a:defRPr/>
              </a:pPr>
              <a:t>209</a:t>
            </a:fld>
            <a:endParaRPr lang="en-US" altLang="zh-CN"/>
          </a:p>
        </p:txBody>
      </p:sp>
      <p:sp>
        <p:nvSpPr>
          <p:cNvPr id="924674" name="Rectangle 2"/>
          <p:cNvSpPr>
            <a:spLocks noGrp="1" noChangeArrowheads="1"/>
          </p:cNvSpPr>
          <p:nvPr>
            <p:ph type="title"/>
          </p:nvPr>
        </p:nvSpPr>
        <p:spPr/>
        <p:txBody>
          <a:bodyPr/>
          <a:lstStyle/>
          <a:p>
            <a:pPr eaLnBrk="1" hangingPunct="1">
              <a:defRPr/>
            </a:pPr>
            <a:r>
              <a:rPr lang="en-US" altLang="zh-CN" dirty="0"/>
              <a:t>Linux</a:t>
            </a:r>
            <a:r>
              <a:rPr lang="zh-CN" altLang="en-US" dirty="0"/>
              <a:t>匿名管道示例</a:t>
            </a:r>
          </a:p>
        </p:txBody>
      </p:sp>
      <p:sp>
        <p:nvSpPr>
          <p:cNvPr id="924675" name="Rectangle 3"/>
          <p:cNvSpPr>
            <a:spLocks noGrp="1" noChangeArrowheads="1"/>
          </p:cNvSpPr>
          <p:nvPr>
            <p:ph type="body" idx="1"/>
          </p:nvPr>
        </p:nvSpPr>
        <p:spPr/>
        <p:txBody>
          <a:bodyPr/>
          <a:lstStyle/>
          <a:p>
            <a:pPr eaLnBrk="1" hangingPunct="1">
              <a:defRPr/>
            </a:pPr>
            <a:endParaRPr lang="zh-CN" altLang="zh-CN" dirty="0"/>
          </a:p>
        </p:txBody>
      </p:sp>
      <p:pic>
        <p:nvPicPr>
          <p:cNvPr id="51205" name="Picture 4"/>
          <p:cNvPicPr>
            <a:picLocks noChangeAspect="1" noChangeArrowheads="1"/>
          </p:cNvPicPr>
          <p:nvPr/>
        </p:nvPicPr>
        <p:blipFill>
          <a:blip r:embed="rId2" cstate="print"/>
          <a:srcRect/>
          <a:stretch>
            <a:fillRect/>
          </a:stretch>
        </p:blipFill>
        <p:spPr bwMode="auto">
          <a:xfrm>
            <a:off x="827088" y="1463675"/>
            <a:ext cx="8101012" cy="5278438"/>
          </a:xfrm>
          <a:prstGeom prst="rect">
            <a:avLst/>
          </a:prstGeom>
          <a:noFill/>
          <a:ln w="9525">
            <a:noFill/>
            <a:miter lim="800000"/>
            <a:headEnd/>
            <a:tailEnd/>
          </a:ln>
        </p:spPr>
      </p:pic>
    </p:spTree>
    <p:extLst>
      <p:ext uri="{BB962C8B-B14F-4D97-AF65-F5344CB8AC3E}">
        <p14:creationId xmlns:p14="http://schemas.microsoft.com/office/powerpoint/2010/main" val="573209494"/>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互斥与临界区</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solidFill>
                  <a:srgbClr val="0000FF"/>
                </a:solidFill>
                <a:latin typeface="STXinwei" panose="02010800040101010101" pitchFamily="2" charset="-122"/>
                <a:ea typeface="STXinwei" panose="02010800040101010101" pitchFamily="2" charset="-122"/>
                <a:cs typeface="华文新魏" charset="0"/>
              </a:rPr>
              <a:t>临界区</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critical section</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并发进程中</a:t>
            </a:r>
            <a:r>
              <a:rPr lang="zh-CN" altLang="en-US" dirty="0">
                <a:solidFill>
                  <a:srgbClr val="FF0000"/>
                </a:solidFill>
                <a:latin typeface="STXinwei" panose="02010800040101010101" pitchFamily="2" charset="-122"/>
                <a:ea typeface="STXinwei" panose="02010800040101010101" pitchFamily="2" charset="-122"/>
                <a:cs typeface="华文新魏" charset="0"/>
              </a:rPr>
              <a:t>与共享变量有关的</a:t>
            </a:r>
            <a:r>
              <a:rPr lang="zh-CN" altLang="en-US" dirty="0">
                <a:solidFill>
                  <a:srgbClr val="0000FF"/>
                </a:solidFill>
                <a:latin typeface="STXinwei" panose="02010800040101010101" pitchFamily="2" charset="-122"/>
                <a:ea typeface="STXinwei" panose="02010800040101010101" pitchFamily="2" charset="-122"/>
                <a:cs typeface="华文新魏" charset="0"/>
              </a:rPr>
              <a:t>程序段</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algn="just" eaLnBrk="1" hangingPunct="1"/>
            <a:r>
              <a:rPr lang="zh-CN" altLang="en-US" dirty="0">
                <a:solidFill>
                  <a:srgbClr val="0000FF"/>
                </a:solidFill>
                <a:latin typeface="STXinwei" panose="02010800040101010101" pitchFamily="2" charset="-122"/>
                <a:ea typeface="STXinwei" panose="02010800040101010101" pitchFamily="2" charset="-122"/>
                <a:cs typeface="华文新魏" charset="0"/>
              </a:rPr>
              <a:t>临界资源</a:t>
            </a:r>
            <a:endParaRPr lang="en-US" altLang="zh-CN" dirty="0">
              <a:solidFill>
                <a:srgbClr val="0000FF"/>
              </a:solidFill>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共享变量代表的资源，</a:t>
            </a:r>
            <a:r>
              <a:rPr lang="zh-CN" altLang="zh-CN" dirty="0">
                <a:latin typeface="STXinwei" panose="02010800040101010101" pitchFamily="2" charset="-122"/>
                <a:ea typeface="STXinwei" panose="02010800040101010101" pitchFamily="2" charset="-122"/>
              </a:rPr>
              <a:t>即一次仅能供一个进程使用的资源</a:t>
            </a:r>
            <a:endParaRPr lang="en-US" altLang="zh-CN" dirty="0">
              <a:latin typeface="STXinwei" panose="02010800040101010101" pitchFamily="2" charset="-122"/>
              <a:ea typeface="STXinwei" panose="02010800040101010101" pitchFamily="2" charset="-122"/>
            </a:endParaRPr>
          </a:p>
          <a:p>
            <a:pPr algn="just" eaLnBrk="1" hangingPunct="1"/>
            <a:r>
              <a:rPr lang="zh-CN" altLang="en-US" dirty="0">
                <a:solidFill>
                  <a:srgbClr val="0000FF"/>
                </a:solidFill>
                <a:latin typeface="STXinwei" panose="02010800040101010101" pitchFamily="2" charset="-122"/>
                <a:ea typeface="STXinwei" panose="02010800040101010101" pitchFamily="2" charset="-122"/>
                <a:cs typeface="华文新魏" charset="0"/>
              </a:rPr>
              <a:t>竞争条件</a:t>
            </a:r>
            <a:r>
              <a:rPr lang="en-US" altLang="zh-CN" dirty="0">
                <a:latin typeface="STXinwei" panose="02010800040101010101" pitchFamily="2" charset="-122"/>
                <a:ea typeface="STXinwei" panose="02010800040101010101" pitchFamily="2" charset="-122"/>
                <a:cs typeface="华文新魏" charset="0"/>
              </a:rPr>
              <a:t>(race  condition) </a:t>
            </a:r>
          </a:p>
          <a:p>
            <a:pPr lvl="1" algn="just" eaLnBrk="1" hangingPunct="1"/>
            <a:r>
              <a:rPr lang="zh-CN" altLang="zh-CN" dirty="0">
                <a:latin typeface="STXinwei" panose="02010800040101010101" pitchFamily="2" charset="-122"/>
                <a:ea typeface="STXinwei" panose="02010800040101010101" pitchFamily="2" charset="-122"/>
              </a:rPr>
              <a:t>当多个并发进程访问临界资源时，</a:t>
            </a:r>
            <a:r>
              <a:rPr lang="zh-CN" altLang="zh-CN" dirty="0">
                <a:solidFill>
                  <a:srgbClr val="FF0000"/>
                </a:solidFill>
                <a:latin typeface="STXinwei" panose="02010800040101010101" pitchFamily="2" charset="-122"/>
                <a:ea typeface="STXinwei" panose="02010800040101010101" pitchFamily="2" charset="-122"/>
              </a:rPr>
              <a:t>结果依赖于它们执行的相对速度</a:t>
            </a:r>
            <a:r>
              <a:rPr lang="zh-CN" altLang="zh-CN" dirty="0">
                <a:latin typeface="STXinwei" panose="02010800040101010101" pitchFamily="2" charset="-122"/>
                <a:ea typeface="STXinwei" panose="02010800040101010101" pitchFamily="2" charset="-122"/>
              </a:rPr>
              <a:t>，便称出现了竞争条件 </a:t>
            </a:r>
            <a:endParaRPr lang="en-US" altLang="zh-CN" dirty="0">
              <a:latin typeface="STXinwei" panose="02010800040101010101" pitchFamily="2" charset="-122"/>
              <a:ea typeface="STXinwei" panose="02010800040101010101" pitchFamily="2" charset="-122"/>
              <a:cs typeface="华文新魏" charset="0"/>
            </a:endParaRPr>
          </a:p>
          <a:p>
            <a:pPr algn="just" eaLnBrk="1" hangingPunct="1"/>
            <a:r>
              <a:rPr lang="zh-CN" altLang="en-US" dirty="0">
                <a:latin typeface="STXinwei" panose="02010800040101010101" pitchFamily="2" charset="-122"/>
                <a:ea typeface="STXinwei" panose="02010800040101010101" pitchFamily="2" charset="-122"/>
                <a:cs typeface="华文新魏" charset="0"/>
              </a:rPr>
              <a:t>与同一变量有关的</a:t>
            </a:r>
            <a:r>
              <a:rPr lang="zh-CN" altLang="en-US" dirty="0">
                <a:solidFill>
                  <a:srgbClr val="FF0000"/>
                </a:solidFill>
                <a:latin typeface="STXinwei" panose="02010800040101010101" pitchFamily="2" charset="-122"/>
                <a:ea typeface="STXinwei" panose="02010800040101010101" pitchFamily="2" charset="-122"/>
                <a:cs typeface="华文新魏" charset="0"/>
              </a:rPr>
              <a:t>临界区分散在各进程</a:t>
            </a:r>
            <a:r>
              <a:rPr lang="zh-CN" altLang="en-US" dirty="0">
                <a:latin typeface="STXinwei" panose="02010800040101010101" pitchFamily="2" charset="-122"/>
                <a:ea typeface="STXinwei" panose="02010800040101010101" pitchFamily="2" charset="-122"/>
                <a:cs typeface="华文新魏" charset="0"/>
              </a:rPr>
              <a:t>的程序段中，而各进程的</a:t>
            </a:r>
            <a:r>
              <a:rPr lang="zh-CN" altLang="en-US" dirty="0">
                <a:solidFill>
                  <a:srgbClr val="FF0000"/>
                </a:solidFill>
                <a:latin typeface="STXinwei" panose="02010800040101010101" pitchFamily="2" charset="-122"/>
                <a:ea typeface="STXinwei" panose="02010800040101010101" pitchFamily="2" charset="-122"/>
                <a:cs typeface="华文新魏" charset="0"/>
              </a:rPr>
              <a:t>执行速度不可预知</a:t>
            </a:r>
            <a:endParaRPr lang="en-US" altLang="zh-CN" dirty="0">
              <a:solidFill>
                <a:srgbClr val="FF0000"/>
              </a:solidFill>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如果保证进程在临界区执行时，不让另一个进程进入临界区，即各进程对共享变量的访问是互斥的，就不会造成与时间有关的错误</a:t>
            </a:r>
          </a:p>
          <a:p>
            <a:pPr lvl="1" algn="just" eaLnBrk="1" hangingPunct="1"/>
            <a:r>
              <a:rPr lang="zh-CN" altLang="zh-CN" dirty="0">
                <a:latin typeface="STXinwei" panose="02010800040101010101" pitchFamily="2" charset="-122"/>
                <a:ea typeface="STXinwei" panose="02010800040101010101" pitchFamily="2" charset="-122"/>
              </a:rPr>
              <a:t> </a:t>
            </a:r>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a:t>
            </a:fld>
            <a:endParaRPr lang="en-US" altLang="zh-CN" dirty="0"/>
          </a:p>
        </p:txBody>
      </p:sp>
    </p:spTree>
    <p:extLst>
      <p:ext uri="{BB962C8B-B14F-4D97-AF65-F5344CB8AC3E}">
        <p14:creationId xmlns:p14="http://schemas.microsoft.com/office/powerpoint/2010/main" val="3537189084"/>
      </p:ext>
    </p:extLst>
  </p:cSld>
  <p:clrMapOvr>
    <a:masterClrMapping/>
  </p:clrMapOvr>
  <p:transition spd="slow">
    <p:wipe dir="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F32FF58-B69B-417F-9328-8E1A4A947BF7}" type="slidenum">
              <a:rPr lang="en-US" altLang="zh-CN"/>
              <a:pPr>
                <a:defRPr/>
              </a:pPr>
              <a:t>210</a:t>
            </a:fld>
            <a:endParaRPr lang="en-US" altLang="zh-CN"/>
          </a:p>
        </p:txBody>
      </p:sp>
      <p:sp>
        <p:nvSpPr>
          <p:cNvPr id="936962"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有名管道的建立</a:t>
            </a:r>
          </a:p>
        </p:txBody>
      </p:sp>
      <p:sp>
        <p:nvSpPr>
          <p:cNvPr id="936963" name="Rectangle 3"/>
          <p:cNvSpPr>
            <a:spLocks noGrp="1" noChangeArrowheads="1"/>
          </p:cNvSpPr>
          <p:nvPr>
            <p:ph type="body" idx="1"/>
          </p:nvPr>
        </p:nvSpPr>
        <p:spPr/>
        <p:txBody>
          <a:bodyPr/>
          <a:lstStyle/>
          <a:p>
            <a:pPr eaLnBrk="1" hangingPunct="1">
              <a:lnSpc>
                <a:spcPct val="90000"/>
              </a:lnSpc>
              <a:defRPr/>
            </a:pPr>
            <a:r>
              <a:rPr lang="zh-CN" altLang="en-US" dirty="0"/>
              <a:t>基本函数</a:t>
            </a:r>
          </a:p>
          <a:p>
            <a:pPr lvl="1" eaLnBrk="1" hangingPunct="1">
              <a:lnSpc>
                <a:spcPct val="90000"/>
              </a:lnSpc>
              <a:defRPr/>
            </a:pPr>
            <a:r>
              <a:rPr lang="fr-FR" altLang="zh-CN" dirty="0"/>
              <a:t>int mkfifo(const char * pathname, mode_t mode)</a:t>
            </a:r>
            <a:r>
              <a:rPr lang="en-US" altLang="zh-CN" dirty="0"/>
              <a:t>;</a:t>
            </a:r>
          </a:p>
          <a:p>
            <a:pPr eaLnBrk="1" hangingPunct="1">
              <a:lnSpc>
                <a:spcPct val="90000"/>
              </a:lnSpc>
              <a:defRPr/>
            </a:pPr>
            <a:r>
              <a:rPr lang="zh-CN" altLang="en-US" dirty="0"/>
              <a:t>参数说明</a:t>
            </a:r>
          </a:p>
          <a:p>
            <a:pPr lvl="1" eaLnBrk="1" hangingPunct="1">
              <a:lnSpc>
                <a:spcPct val="90000"/>
              </a:lnSpc>
              <a:defRPr/>
            </a:pPr>
            <a:r>
              <a:rPr lang="en-US" altLang="zh-CN" dirty="0"/>
              <a:t>pathname</a:t>
            </a:r>
            <a:r>
              <a:rPr lang="zh-CN" altLang="en-US" dirty="0"/>
              <a:t>：创建的</a:t>
            </a:r>
            <a:r>
              <a:rPr lang="en-US" altLang="zh-CN" dirty="0"/>
              <a:t>FIFO</a:t>
            </a:r>
            <a:r>
              <a:rPr lang="zh-CN" altLang="en-US" dirty="0"/>
              <a:t>名字 </a:t>
            </a:r>
          </a:p>
          <a:p>
            <a:pPr lvl="1" eaLnBrk="1" hangingPunct="1">
              <a:lnSpc>
                <a:spcPct val="90000"/>
              </a:lnSpc>
              <a:defRPr/>
            </a:pPr>
            <a:r>
              <a:rPr lang="en-US" altLang="zh-CN" dirty="0"/>
              <a:t>mode</a:t>
            </a:r>
            <a:r>
              <a:rPr lang="zh-CN" altLang="en-US" dirty="0"/>
              <a:t>：规定</a:t>
            </a:r>
            <a:r>
              <a:rPr lang="en-US" altLang="zh-CN" dirty="0"/>
              <a:t>FIFO</a:t>
            </a:r>
            <a:r>
              <a:rPr lang="zh-CN" altLang="en-US" dirty="0"/>
              <a:t>的读写权限 </a:t>
            </a:r>
          </a:p>
          <a:p>
            <a:pPr eaLnBrk="1" hangingPunct="1">
              <a:lnSpc>
                <a:spcPct val="90000"/>
              </a:lnSpc>
              <a:defRPr/>
            </a:pPr>
            <a:r>
              <a:rPr lang="zh-CN" altLang="en-US" dirty="0"/>
              <a:t>返回值</a:t>
            </a:r>
          </a:p>
          <a:p>
            <a:pPr lvl="1" eaLnBrk="1" hangingPunct="1">
              <a:lnSpc>
                <a:spcPct val="90000"/>
              </a:lnSpc>
              <a:defRPr/>
            </a:pPr>
            <a:r>
              <a:rPr lang="zh-CN" altLang="en-US" dirty="0"/>
              <a:t>成功时返回</a:t>
            </a:r>
            <a:r>
              <a:rPr lang="en-US" altLang="zh-CN" dirty="0"/>
              <a:t>0</a:t>
            </a:r>
          </a:p>
          <a:p>
            <a:pPr lvl="1" eaLnBrk="1" hangingPunct="1">
              <a:lnSpc>
                <a:spcPct val="90000"/>
              </a:lnSpc>
              <a:defRPr/>
            </a:pPr>
            <a:r>
              <a:rPr lang="zh-CN" altLang="en-US" dirty="0"/>
              <a:t>失败时返回</a:t>
            </a:r>
            <a:r>
              <a:rPr lang="en-US" altLang="zh-CN" dirty="0"/>
              <a:t>-1</a:t>
            </a:r>
          </a:p>
          <a:p>
            <a:pPr lvl="1" eaLnBrk="1" hangingPunct="1">
              <a:lnSpc>
                <a:spcPct val="90000"/>
              </a:lnSpc>
              <a:defRPr/>
            </a:pPr>
            <a:r>
              <a:rPr lang="zh-CN" altLang="en-US" dirty="0"/>
              <a:t>若路径名存在，则返回</a:t>
            </a:r>
            <a:r>
              <a:rPr lang="en-US" altLang="zh-CN" dirty="0"/>
              <a:t>EEXIST</a:t>
            </a:r>
            <a:r>
              <a:rPr lang="zh-CN" altLang="en-US" dirty="0"/>
              <a:t>错误 </a:t>
            </a:r>
          </a:p>
          <a:p>
            <a:pPr eaLnBrk="1" hangingPunct="1">
              <a:lnSpc>
                <a:spcPct val="90000"/>
              </a:lnSpc>
              <a:defRPr/>
            </a:pPr>
            <a:r>
              <a:rPr lang="zh-CN" altLang="en-US" dirty="0"/>
              <a:t>说明</a:t>
            </a:r>
          </a:p>
          <a:p>
            <a:pPr lvl="1" eaLnBrk="1" hangingPunct="1">
              <a:lnSpc>
                <a:spcPct val="90000"/>
              </a:lnSpc>
              <a:defRPr/>
            </a:pPr>
            <a:r>
              <a:rPr lang="zh-CN" altLang="en-US" dirty="0"/>
              <a:t>一般文件的</a:t>
            </a:r>
            <a:r>
              <a:rPr lang="en-US" altLang="zh-CN" dirty="0"/>
              <a:t>I/O</a:t>
            </a:r>
            <a:r>
              <a:rPr lang="zh-CN" altLang="en-US" dirty="0"/>
              <a:t>函数都可用于管道，如</a:t>
            </a:r>
            <a:r>
              <a:rPr lang="en-US" altLang="zh-CN" dirty="0"/>
              <a:t>open(),</a:t>
            </a:r>
            <a:r>
              <a:rPr lang="zh-CN" altLang="en-US" dirty="0"/>
              <a:t> </a:t>
            </a:r>
            <a:r>
              <a:rPr lang="en-US" altLang="zh-CN" dirty="0"/>
              <a:t>close(), read(),</a:t>
            </a:r>
            <a:r>
              <a:rPr lang="zh-CN" altLang="en-US" dirty="0"/>
              <a:t> </a:t>
            </a:r>
            <a:r>
              <a:rPr lang="en-US" altLang="zh-CN" dirty="0"/>
              <a:t>write()</a:t>
            </a:r>
            <a:r>
              <a:rPr lang="zh-CN" altLang="en-US" dirty="0"/>
              <a:t>等</a:t>
            </a:r>
            <a:br>
              <a:rPr lang="zh-CN" altLang="en-US" dirty="0"/>
            </a:br>
            <a:endParaRPr lang="zh-CN" altLang="en-US" dirty="0"/>
          </a:p>
        </p:txBody>
      </p:sp>
    </p:spTree>
    <p:extLst>
      <p:ext uri="{BB962C8B-B14F-4D97-AF65-F5344CB8AC3E}">
        <p14:creationId xmlns:p14="http://schemas.microsoft.com/office/powerpoint/2010/main" val="2022586180"/>
      </p:ext>
    </p:extLst>
  </p:cSld>
  <p:clrMapOvr>
    <a:masterClrMapping/>
  </p:clrMapOvr>
  <p:transition spd="slow">
    <p:wipe dir="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2E58F9B-B55B-42C4-B1EF-FAD9C4237F92}" type="slidenum">
              <a:rPr lang="en-US" altLang="zh-CN"/>
              <a:pPr>
                <a:defRPr/>
              </a:pPr>
              <a:t>211</a:t>
            </a:fld>
            <a:endParaRPr lang="en-US" altLang="zh-CN"/>
          </a:p>
        </p:txBody>
      </p:sp>
      <p:sp>
        <p:nvSpPr>
          <p:cNvPr id="937986"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有名管道的</a:t>
            </a:r>
            <a:r>
              <a:rPr lang="en-US" altLang="zh-CN" dirty="0"/>
              <a:t>open()</a:t>
            </a:r>
          </a:p>
        </p:txBody>
      </p:sp>
      <p:sp>
        <p:nvSpPr>
          <p:cNvPr id="93798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打开规则</a:t>
            </a:r>
          </a:p>
          <a:p>
            <a:pPr lvl="1" eaLnBrk="1" hangingPunct="1">
              <a:defRPr/>
            </a:pPr>
            <a:r>
              <a:rPr lang="zh-CN" altLang="en-US" dirty="0"/>
              <a:t>打开操作是为读而打开</a:t>
            </a:r>
            <a:r>
              <a:rPr lang="en-US" altLang="zh-CN" dirty="0"/>
              <a:t>FIFO</a:t>
            </a:r>
          </a:p>
          <a:p>
            <a:pPr lvl="2" eaLnBrk="1" hangingPunct="1">
              <a:defRPr/>
            </a:pPr>
            <a:r>
              <a:rPr lang="zh-CN" altLang="en-US" dirty="0">
                <a:latin typeface="华文新魏"/>
                <a:ea typeface="华文新魏"/>
                <a:cs typeface="华文新魏"/>
              </a:rPr>
              <a:t>若已有进程为写而打开该</a:t>
            </a:r>
            <a:r>
              <a:rPr lang="en-US" altLang="zh-CN" dirty="0">
                <a:latin typeface="华文新魏"/>
                <a:ea typeface="华文新魏"/>
                <a:cs typeface="华文新魏"/>
              </a:rPr>
              <a:t>FIFO</a:t>
            </a:r>
            <a:r>
              <a:rPr lang="zh-CN" altLang="en-US" dirty="0">
                <a:latin typeface="华文新魏"/>
                <a:ea typeface="华文新魏"/>
                <a:cs typeface="华文新魏"/>
              </a:rPr>
              <a:t>，则当前打开操作将成功返回</a:t>
            </a:r>
          </a:p>
          <a:p>
            <a:pPr lvl="2" eaLnBrk="1" hangingPunct="1">
              <a:defRPr/>
            </a:pPr>
            <a:r>
              <a:rPr lang="zh-CN" altLang="en-US" dirty="0">
                <a:latin typeface="华文新魏"/>
                <a:ea typeface="华文新魏"/>
                <a:cs typeface="华文新魏"/>
              </a:rPr>
              <a:t>否则，</a:t>
            </a:r>
            <a:r>
              <a:rPr lang="zh-CN" altLang="en-US" dirty="0">
                <a:solidFill>
                  <a:srgbClr val="FF0000"/>
                </a:solidFill>
                <a:latin typeface="华文新魏"/>
                <a:ea typeface="华文新魏"/>
                <a:cs typeface="华文新魏"/>
              </a:rPr>
              <a:t>可能阻塞</a:t>
            </a:r>
            <a:r>
              <a:rPr lang="zh-CN" altLang="en-US" dirty="0">
                <a:latin typeface="华文新魏"/>
                <a:ea typeface="华文新魏"/>
                <a:cs typeface="华文新魏"/>
              </a:rPr>
              <a:t>直到有相应进程为写而打开该</a:t>
            </a:r>
            <a:r>
              <a:rPr lang="en-US" altLang="zh-CN" dirty="0">
                <a:latin typeface="华文新魏"/>
                <a:ea typeface="华文新魏"/>
                <a:cs typeface="华文新魏"/>
              </a:rPr>
              <a:t>FIFO</a:t>
            </a:r>
            <a:r>
              <a:rPr lang="zh-CN" altLang="en-US" dirty="0">
                <a:latin typeface="华文新魏"/>
                <a:ea typeface="华文新魏"/>
                <a:cs typeface="华文新魏"/>
              </a:rPr>
              <a:t>（当前打开操作设置未设置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p>
          <a:p>
            <a:pPr lvl="2" eaLnBrk="1" hangingPunct="1">
              <a:defRPr/>
            </a:pPr>
            <a:r>
              <a:rPr lang="zh-CN" altLang="en-US" dirty="0">
                <a:latin typeface="华文新魏"/>
                <a:ea typeface="华文新魏"/>
                <a:cs typeface="华文新魏"/>
              </a:rPr>
              <a:t>或立即返回（当前打开操作设置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endParaRPr lang="zh-CN" altLang="en-US" dirty="0">
              <a:solidFill>
                <a:srgbClr val="FF0000"/>
              </a:solidFill>
              <a:latin typeface="华文新魏"/>
              <a:ea typeface="华文新魏"/>
              <a:cs typeface="华文新魏"/>
            </a:endParaRPr>
          </a:p>
          <a:p>
            <a:pPr lvl="1" eaLnBrk="1" hangingPunct="1">
              <a:defRPr/>
            </a:pPr>
            <a:r>
              <a:rPr lang="zh-CN" altLang="en-US" dirty="0"/>
              <a:t>打开操作是为写而打开</a:t>
            </a:r>
            <a:r>
              <a:rPr lang="en-US" altLang="zh-CN" dirty="0"/>
              <a:t>FIFO</a:t>
            </a:r>
          </a:p>
          <a:p>
            <a:pPr lvl="2" eaLnBrk="1" hangingPunct="1">
              <a:defRPr/>
            </a:pPr>
            <a:r>
              <a:rPr lang="zh-CN" altLang="en-US" dirty="0">
                <a:latin typeface="华文新魏"/>
                <a:ea typeface="华文新魏"/>
                <a:cs typeface="华文新魏"/>
              </a:rPr>
              <a:t>如果已经有进程为读而打开该</a:t>
            </a:r>
            <a:r>
              <a:rPr lang="en-US" altLang="zh-CN" dirty="0">
                <a:latin typeface="华文新魏"/>
                <a:ea typeface="华文新魏"/>
                <a:cs typeface="华文新魏"/>
              </a:rPr>
              <a:t>FIFO</a:t>
            </a:r>
            <a:r>
              <a:rPr lang="zh-CN" altLang="en-US" dirty="0">
                <a:latin typeface="华文新魏"/>
                <a:ea typeface="华文新魏"/>
                <a:cs typeface="华文新魏"/>
              </a:rPr>
              <a:t>，则当前打开操作将成功返回</a:t>
            </a:r>
          </a:p>
          <a:p>
            <a:pPr lvl="2" eaLnBrk="1" hangingPunct="1">
              <a:defRPr/>
            </a:pPr>
            <a:r>
              <a:rPr lang="zh-CN" altLang="en-US" dirty="0">
                <a:latin typeface="华文新魏"/>
                <a:ea typeface="华文新魏"/>
                <a:cs typeface="华文新魏"/>
              </a:rPr>
              <a:t>否则，</a:t>
            </a:r>
            <a:r>
              <a:rPr lang="zh-CN" altLang="en-US" dirty="0">
                <a:solidFill>
                  <a:srgbClr val="FF0000"/>
                </a:solidFill>
                <a:latin typeface="华文新魏"/>
                <a:ea typeface="华文新魏"/>
                <a:cs typeface="华文新魏"/>
              </a:rPr>
              <a:t>可能阻塞</a:t>
            </a:r>
            <a:r>
              <a:rPr lang="zh-CN" altLang="en-US" dirty="0">
                <a:latin typeface="华文新魏"/>
                <a:ea typeface="华文新魏"/>
                <a:cs typeface="华文新魏"/>
              </a:rPr>
              <a:t>直到有相应进程为读而打开该</a:t>
            </a:r>
            <a:r>
              <a:rPr lang="en-US" altLang="zh-CN" dirty="0">
                <a:latin typeface="华文新魏"/>
                <a:ea typeface="华文新魏"/>
                <a:cs typeface="华文新魏"/>
              </a:rPr>
              <a:t>FIFO</a:t>
            </a:r>
            <a:r>
              <a:rPr lang="zh-CN" altLang="en-US" dirty="0">
                <a:latin typeface="华文新魏"/>
                <a:ea typeface="华文新魏"/>
                <a:cs typeface="华文新魏"/>
              </a:rPr>
              <a:t>（当前打开操作未设置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或者，返回</a:t>
            </a:r>
            <a:r>
              <a:rPr lang="en-US" altLang="zh-CN" dirty="0">
                <a:latin typeface="华文新魏"/>
                <a:ea typeface="华文新魏"/>
                <a:cs typeface="华文新魏"/>
              </a:rPr>
              <a:t>ENXIO</a:t>
            </a:r>
            <a:r>
              <a:rPr lang="zh-CN" altLang="en-US" dirty="0">
                <a:latin typeface="华文新魏"/>
                <a:ea typeface="华文新魏"/>
                <a:cs typeface="华文新魏"/>
              </a:rPr>
              <a:t>错误（当前打开操作设置</a:t>
            </a:r>
            <a:r>
              <a:rPr lang="en-US" altLang="zh-CN" dirty="0">
                <a:latin typeface="华文新魏"/>
                <a:ea typeface="华文新魏"/>
                <a:cs typeface="华文新魏"/>
              </a:rPr>
              <a:t>O_NONBLOCK</a:t>
            </a:r>
            <a:r>
              <a:rPr lang="zh-CN" altLang="en-US" dirty="0">
                <a:latin typeface="华文新魏"/>
                <a:ea typeface="华文新魏"/>
                <a:cs typeface="华文新魏"/>
              </a:rPr>
              <a:t>标志）</a:t>
            </a:r>
          </a:p>
        </p:txBody>
      </p:sp>
    </p:spTree>
    <p:extLst>
      <p:ext uri="{BB962C8B-B14F-4D97-AF65-F5344CB8AC3E}">
        <p14:creationId xmlns:p14="http://schemas.microsoft.com/office/powerpoint/2010/main" val="1027900470"/>
      </p:ext>
    </p:extLst>
  </p:cSld>
  <p:clrMapOvr>
    <a:masterClrMapping/>
  </p:clrMapOvr>
  <p:transition spd="slow">
    <p:wipe dir="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30824FD1-0A19-4DCA-A45D-BC6A9BFA468E}" type="slidenum">
              <a:rPr lang="en-US" altLang="zh-CN"/>
              <a:pPr>
                <a:defRPr/>
              </a:pPr>
              <a:t>212</a:t>
            </a:fld>
            <a:endParaRPr lang="en-US" altLang="zh-CN"/>
          </a:p>
        </p:txBody>
      </p:sp>
      <p:sp>
        <p:nvSpPr>
          <p:cNvPr id="939010"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有名管道举例</a:t>
            </a:r>
          </a:p>
        </p:txBody>
      </p:sp>
      <p:sp>
        <p:nvSpPr>
          <p:cNvPr id="939011"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createfifo.c</a:t>
            </a:r>
            <a:endParaRPr lang="en-US" altLang="zh-CN" dirty="0">
              <a:latin typeface="华文新魏"/>
              <a:cs typeface="华文新魏"/>
            </a:endParaRPr>
          </a:p>
        </p:txBody>
      </p:sp>
      <p:pic>
        <p:nvPicPr>
          <p:cNvPr id="55301" name="Picture 4"/>
          <p:cNvPicPr>
            <a:picLocks noChangeAspect="1" noChangeArrowheads="1"/>
          </p:cNvPicPr>
          <p:nvPr/>
        </p:nvPicPr>
        <p:blipFill>
          <a:blip r:embed="rId2" cstate="print"/>
          <a:srcRect/>
          <a:stretch>
            <a:fillRect/>
          </a:stretch>
        </p:blipFill>
        <p:spPr bwMode="auto">
          <a:xfrm>
            <a:off x="899592" y="1988840"/>
            <a:ext cx="7634287" cy="3997325"/>
          </a:xfrm>
          <a:prstGeom prst="rect">
            <a:avLst/>
          </a:prstGeom>
          <a:noFill/>
          <a:ln w="9525">
            <a:noFill/>
            <a:miter lim="800000"/>
            <a:headEnd/>
            <a:tailEnd/>
          </a:ln>
        </p:spPr>
      </p:pic>
    </p:spTree>
    <p:extLst>
      <p:ext uri="{BB962C8B-B14F-4D97-AF65-F5344CB8AC3E}">
        <p14:creationId xmlns:p14="http://schemas.microsoft.com/office/powerpoint/2010/main" val="718428329"/>
      </p:ext>
    </p:extLst>
  </p:cSld>
  <p:clrMapOvr>
    <a:masterClrMapping/>
  </p:clrMapOvr>
  <p:transition spd="slow">
    <p:wipe dir="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B94877B6-E9A9-414F-A8B2-8D92688DB138}" type="slidenum">
              <a:rPr lang="en-US" altLang="zh-CN"/>
              <a:pPr>
                <a:defRPr/>
              </a:pPr>
              <a:t>213</a:t>
            </a:fld>
            <a:endParaRPr lang="en-US" altLang="zh-CN"/>
          </a:p>
        </p:txBody>
      </p:sp>
      <p:sp>
        <p:nvSpPr>
          <p:cNvPr id="940034" name="Rectangle 2"/>
          <p:cNvSpPr>
            <a:spLocks noGrp="1" noChangeArrowheads="1"/>
          </p:cNvSpPr>
          <p:nvPr>
            <p:ph type="title"/>
          </p:nvPr>
        </p:nvSpPr>
        <p:spPr/>
        <p:txBody>
          <a:bodyPr/>
          <a:lstStyle/>
          <a:p>
            <a:pPr eaLnBrk="1" hangingPunct="1">
              <a:defRPr/>
            </a:pPr>
            <a:r>
              <a:rPr lang="zh-CN" altLang="en-US"/>
              <a:t>有名管道举例</a:t>
            </a:r>
          </a:p>
        </p:txBody>
      </p:sp>
      <p:sp>
        <p:nvSpPr>
          <p:cNvPr id="940035"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writefifo.c</a:t>
            </a:r>
            <a:endParaRPr lang="en-US" altLang="zh-CN" dirty="0">
              <a:latin typeface="华文新魏"/>
              <a:cs typeface="华文新魏"/>
            </a:endParaRPr>
          </a:p>
        </p:txBody>
      </p:sp>
      <p:pic>
        <p:nvPicPr>
          <p:cNvPr id="56325" name="Picture 4"/>
          <p:cNvPicPr>
            <a:picLocks noChangeAspect="1" noChangeArrowheads="1"/>
          </p:cNvPicPr>
          <p:nvPr/>
        </p:nvPicPr>
        <p:blipFill>
          <a:blip r:embed="rId2" cstate="print"/>
          <a:srcRect/>
          <a:stretch>
            <a:fillRect/>
          </a:stretch>
        </p:blipFill>
        <p:spPr bwMode="auto">
          <a:xfrm>
            <a:off x="827584" y="1916832"/>
            <a:ext cx="7273925" cy="4349750"/>
          </a:xfrm>
          <a:prstGeom prst="rect">
            <a:avLst/>
          </a:prstGeom>
          <a:noFill/>
          <a:ln w="9525">
            <a:noFill/>
            <a:miter lim="800000"/>
            <a:headEnd/>
            <a:tailEnd/>
          </a:ln>
        </p:spPr>
      </p:pic>
    </p:spTree>
    <p:extLst>
      <p:ext uri="{BB962C8B-B14F-4D97-AF65-F5344CB8AC3E}">
        <p14:creationId xmlns:p14="http://schemas.microsoft.com/office/powerpoint/2010/main" val="4279717738"/>
      </p:ext>
    </p:extLst>
  </p:cSld>
  <p:clrMapOvr>
    <a:masterClrMapping/>
  </p:clrMapOvr>
  <p:transition spd="slow">
    <p:wipe dir="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BF45F9A0-D2C2-4FC3-B17C-53C1798EA3FC}" type="slidenum">
              <a:rPr lang="en-US" altLang="zh-CN"/>
              <a:pPr>
                <a:defRPr/>
              </a:pPr>
              <a:t>214</a:t>
            </a:fld>
            <a:endParaRPr lang="en-US" altLang="zh-CN"/>
          </a:p>
        </p:txBody>
      </p:sp>
      <p:sp>
        <p:nvSpPr>
          <p:cNvPr id="941058" name="Rectangle 2"/>
          <p:cNvSpPr>
            <a:spLocks noGrp="1" noChangeArrowheads="1"/>
          </p:cNvSpPr>
          <p:nvPr>
            <p:ph type="title"/>
          </p:nvPr>
        </p:nvSpPr>
        <p:spPr/>
        <p:txBody>
          <a:bodyPr/>
          <a:lstStyle/>
          <a:p>
            <a:pPr eaLnBrk="1" hangingPunct="1">
              <a:defRPr/>
            </a:pPr>
            <a:r>
              <a:rPr lang="en-US" altLang="zh-CN" dirty="0"/>
              <a:t>Linux</a:t>
            </a:r>
            <a:r>
              <a:rPr lang="zh-CN" altLang="en-US" dirty="0"/>
              <a:t>有名管道举例</a:t>
            </a:r>
          </a:p>
        </p:txBody>
      </p:sp>
      <p:sp>
        <p:nvSpPr>
          <p:cNvPr id="941059"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readfifo.c</a:t>
            </a:r>
            <a:br>
              <a:rPr lang="en-US" altLang="zh-CN" dirty="0">
                <a:latin typeface="华文新魏"/>
                <a:cs typeface="华文新魏"/>
              </a:rPr>
            </a:br>
            <a:endParaRPr lang="en-US" altLang="zh-CN" dirty="0">
              <a:latin typeface="华文新魏"/>
              <a:cs typeface="华文新魏"/>
            </a:endParaRPr>
          </a:p>
        </p:txBody>
      </p:sp>
      <p:pic>
        <p:nvPicPr>
          <p:cNvPr id="57349" name="Picture 5"/>
          <p:cNvPicPr>
            <a:picLocks noChangeAspect="1" noChangeArrowheads="1"/>
          </p:cNvPicPr>
          <p:nvPr/>
        </p:nvPicPr>
        <p:blipFill>
          <a:blip r:embed="rId2" cstate="print"/>
          <a:srcRect/>
          <a:stretch>
            <a:fillRect/>
          </a:stretch>
        </p:blipFill>
        <p:spPr bwMode="auto">
          <a:xfrm>
            <a:off x="1547813" y="1844675"/>
            <a:ext cx="5472459" cy="4516194"/>
          </a:xfrm>
          <a:prstGeom prst="rect">
            <a:avLst/>
          </a:prstGeom>
          <a:noFill/>
          <a:ln w="9525">
            <a:noFill/>
            <a:miter lim="800000"/>
            <a:headEnd/>
            <a:tailEnd/>
          </a:ln>
        </p:spPr>
      </p:pic>
    </p:spTree>
    <p:extLst>
      <p:ext uri="{BB962C8B-B14F-4D97-AF65-F5344CB8AC3E}">
        <p14:creationId xmlns:p14="http://schemas.microsoft.com/office/powerpoint/2010/main" val="1938663825"/>
      </p:ext>
    </p:extLst>
  </p:cSld>
  <p:clrMapOvr>
    <a:masterClrMapping/>
  </p:clrMapOvr>
  <p:transition spd="slow">
    <p:wipe dir="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215</a:t>
            </a:fld>
            <a:endParaRPr lang="en-US" altLang="zh-CN" dirty="0"/>
          </a:p>
        </p:txBody>
      </p:sp>
      <p:sp>
        <p:nvSpPr>
          <p:cNvPr id="2" name="标题 1"/>
          <p:cNvSpPr>
            <a:spLocks noGrp="1"/>
          </p:cNvSpPr>
          <p:nvPr>
            <p:ph type="title"/>
          </p:nvPr>
        </p:nvSpPr>
        <p:spPr/>
        <p:txBody>
          <a:bodyPr/>
          <a:lstStyle/>
          <a:p>
            <a:r>
              <a:rPr kumimoji="1" lang="zh-CN" altLang="en-US" dirty="0"/>
              <a:t>共享内存</a:t>
            </a:r>
          </a:p>
        </p:txBody>
      </p:sp>
      <p:sp>
        <p:nvSpPr>
          <p:cNvPr id="3" name="内容占位符 2"/>
          <p:cNvSpPr>
            <a:spLocks noGrp="1"/>
          </p:cNvSpPr>
          <p:nvPr>
            <p:ph idx="1"/>
          </p:nvPr>
        </p:nvSpPr>
        <p:spPr/>
        <p:txBody>
          <a:bodyPr/>
          <a:lstStyle/>
          <a:p>
            <a:pPr eaLnBrk="1" hangingPunct="1"/>
            <a:r>
              <a:rPr lang="zh-CN" altLang="zh-CN" dirty="0"/>
              <a:t>指两个或多个进程共同拥有一块内存区，该区</a:t>
            </a:r>
            <a:r>
              <a:rPr lang="zh-CN" altLang="zh-CN" dirty="0">
                <a:latin typeface="华文新魏"/>
                <a:cs typeface="华文新魏"/>
              </a:rPr>
              <a:t>中的内容可被进程访问 </a:t>
            </a:r>
            <a:endParaRPr lang="en-US" altLang="zh-CN" dirty="0">
              <a:latin typeface="华文新魏"/>
              <a:cs typeface="华文新魏"/>
            </a:endParaRPr>
          </a:p>
          <a:p>
            <a:pPr lvl="1" eaLnBrk="1" hangingPunct="1"/>
            <a:r>
              <a:rPr lang="zh-CN" altLang="zh-CN" dirty="0"/>
              <a:t>一个进程首先创建一块内存区作为通信使用，而其余进程则将这块内存区映射到自己的</a:t>
            </a:r>
            <a:r>
              <a:rPr lang="zh-CN" altLang="zh-CN" dirty="0">
                <a:solidFill>
                  <a:srgbClr val="FF0000"/>
                </a:solidFill>
              </a:rPr>
              <a:t>虚存空间</a:t>
            </a:r>
            <a:r>
              <a:rPr lang="zh-CN" altLang="zh-CN" dirty="0"/>
              <a:t> </a:t>
            </a:r>
            <a:endParaRPr lang="en-US" altLang="zh-CN" dirty="0"/>
          </a:p>
          <a:p>
            <a:pPr lvl="2" eaLnBrk="1" hangingPunct="1"/>
            <a:r>
              <a:rPr lang="zh-CN" altLang="en-US" dirty="0">
                <a:latin typeface="华文新魏"/>
                <a:ea typeface="华文新魏"/>
                <a:cs typeface="华文新魏"/>
              </a:rPr>
              <a:t>需访问共享内存的进程必须在自身地址空间增加一个新内存区，</a:t>
            </a:r>
            <a:r>
              <a:rPr lang="zh-CN" altLang="en-US" dirty="0">
                <a:solidFill>
                  <a:srgbClr val="FF0000"/>
                </a:solidFill>
                <a:latin typeface="华文新魏"/>
                <a:ea typeface="华文新魏"/>
                <a:cs typeface="华文新魏"/>
              </a:rPr>
              <a:t>映射与共享内存区相关的页框</a:t>
            </a:r>
            <a:endParaRPr lang="en-US" altLang="zh-CN" dirty="0">
              <a:solidFill>
                <a:srgbClr val="FF0000"/>
              </a:solidFill>
            </a:endParaRPr>
          </a:p>
          <a:p>
            <a:pPr lvl="1" eaLnBrk="1" hangingPunct="1"/>
            <a:r>
              <a:rPr lang="zh-CN" altLang="zh-CN" dirty="0"/>
              <a:t>每个进程读写自己的虚地址空间中对应共享内存区时，就已经与其他进程进行通信</a:t>
            </a:r>
            <a:endParaRPr kumimoji="1" lang="zh-CN" altLang="en-US" dirty="0"/>
          </a:p>
        </p:txBody>
      </p:sp>
      <p:pic>
        <p:nvPicPr>
          <p:cNvPr id="5" name="Picture 5" descr="200802171203246536364"/>
          <p:cNvPicPr>
            <a:picLocks noChangeAspect="1" noChangeArrowheads="1"/>
          </p:cNvPicPr>
          <p:nvPr/>
        </p:nvPicPr>
        <p:blipFill>
          <a:blip r:embed="rId2" cstate="print"/>
          <a:srcRect/>
          <a:stretch>
            <a:fillRect/>
          </a:stretch>
        </p:blipFill>
        <p:spPr bwMode="auto">
          <a:xfrm>
            <a:off x="1763688" y="4356139"/>
            <a:ext cx="5685292" cy="1881173"/>
          </a:xfrm>
          <a:prstGeom prst="rect">
            <a:avLst/>
          </a:prstGeom>
          <a:noFill/>
          <a:ln w="9525">
            <a:noFill/>
            <a:miter lim="800000"/>
            <a:headEnd/>
            <a:tailEnd/>
          </a:ln>
        </p:spPr>
      </p:pic>
    </p:spTree>
    <p:extLst>
      <p:ext uri="{BB962C8B-B14F-4D97-AF65-F5344CB8AC3E}">
        <p14:creationId xmlns:p14="http://schemas.microsoft.com/office/powerpoint/2010/main" val="1650173579"/>
      </p:ext>
    </p:extLst>
  </p:cSld>
  <p:clrMapOvr>
    <a:masterClrMapping/>
  </p:clrMapOvr>
  <p:transition spd="slow">
    <p:wipe dir="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a:t>
            </a:r>
            <a:endParaRPr kumimoji="1" lang="zh-CN" altLang="en-US" dirty="0"/>
          </a:p>
        </p:txBody>
      </p:sp>
      <p:sp>
        <p:nvSpPr>
          <p:cNvPr id="3" name="内容占位符 2"/>
          <p:cNvSpPr>
            <a:spLocks noGrp="1"/>
          </p:cNvSpPr>
          <p:nvPr>
            <p:ph idx="1"/>
          </p:nvPr>
        </p:nvSpPr>
        <p:spPr>
          <a:xfrm>
            <a:off x="179512" y="1196752"/>
            <a:ext cx="8856984" cy="5328592"/>
          </a:xfrm>
        </p:spPr>
        <p:txBody>
          <a:bodyPr/>
          <a:lstStyle/>
          <a:p>
            <a:pPr algn="just" eaLnBrk="1" hangingPunct="1"/>
            <a:r>
              <a:rPr lang="zh-CN" altLang="en-US" dirty="0">
                <a:latin typeface="华文新魏" charset="0"/>
                <a:ea typeface="华文新魏" charset="0"/>
                <a:cs typeface="华文新魏" charset="0"/>
              </a:rPr>
              <a:t>在不同进程之间传递数据的机制</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消息传递的复杂性</a:t>
            </a:r>
            <a:endParaRPr lang="en-US" altLang="zh-CN" dirty="0">
              <a:latin typeface="华文新魏" charset="0"/>
              <a:ea typeface="华文新魏" charset="0"/>
              <a:cs typeface="华文新魏" charset="0"/>
            </a:endParaRPr>
          </a:p>
          <a:p>
            <a:pPr lvl="1" algn="just" eaLnBrk="1" hangingPunct="1"/>
            <a:r>
              <a:rPr lang="zh-CN" altLang="en-US" dirty="0">
                <a:solidFill>
                  <a:srgbClr val="FF0000"/>
                </a:solidFill>
              </a:rPr>
              <a:t>进程</a:t>
            </a:r>
            <a:r>
              <a:rPr lang="zh-CN" altLang="zh-CN" dirty="0">
                <a:solidFill>
                  <a:srgbClr val="FF0000"/>
                </a:solidFill>
              </a:rPr>
              <a:t>地址空间隔离</a:t>
            </a:r>
            <a:r>
              <a:rPr lang="zh-CN" altLang="zh-CN" dirty="0"/>
              <a:t>，发送进程无法将消息直接复制到接收进程的地址空间中，</a:t>
            </a:r>
            <a:r>
              <a:rPr lang="zh-CN" altLang="en-US" dirty="0">
                <a:solidFill>
                  <a:srgbClr val="FF0000"/>
                </a:solidFill>
              </a:rPr>
              <a:t>只</a:t>
            </a:r>
            <a:r>
              <a:rPr lang="zh-CN" altLang="zh-CN" dirty="0">
                <a:solidFill>
                  <a:srgbClr val="FF0000"/>
                </a:solidFill>
              </a:rPr>
              <a:t>能由操作系统完成 </a:t>
            </a:r>
            <a:endParaRPr lang="en-US" altLang="zh-CN" dirty="0">
              <a:solidFill>
                <a:srgbClr val="FF0000"/>
              </a:solidFill>
              <a:latin typeface="华文新魏" charset="0"/>
              <a:ea typeface="华文新魏" charset="0"/>
              <a:cs typeface="华文新魏" charset="0"/>
            </a:endParaRPr>
          </a:p>
          <a:p>
            <a:pPr algn="just" eaLnBrk="1" hangingPunct="1"/>
            <a:r>
              <a:rPr kumimoji="1" lang="zh-CN" altLang="en-US" dirty="0">
                <a:latin typeface="华文新魏" charset="0"/>
                <a:ea typeface="华文新魏" charset="0"/>
                <a:cs typeface="华文新魏" charset="0"/>
              </a:rPr>
              <a:t>消息传递基本原语（</a:t>
            </a:r>
            <a:r>
              <a:rPr kumimoji="1" lang="zh-CN" altLang="en-US" dirty="0">
                <a:solidFill>
                  <a:srgbClr val="0000FF"/>
                </a:solidFill>
                <a:latin typeface="华文新魏" charset="0"/>
                <a:ea typeface="华文新魏" charset="0"/>
                <a:cs typeface="华文新魏" charset="0"/>
              </a:rPr>
              <a:t>阻塞</a:t>
            </a:r>
            <a:r>
              <a:rPr kumimoji="1" lang="en-US" altLang="zh-CN" dirty="0">
                <a:solidFill>
                  <a:srgbClr val="0000FF"/>
                </a:solidFill>
                <a:latin typeface="华文新魏" charset="0"/>
                <a:ea typeface="华文新魏" charset="0"/>
                <a:cs typeface="华文新魏" charset="0"/>
              </a:rPr>
              <a:t>/</a:t>
            </a:r>
            <a:r>
              <a:rPr kumimoji="1" lang="zh-CN" altLang="en-US" dirty="0">
                <a:solidFill>
                  <a:srgbClr val="0000FF"/>
                </a:solidFill>
                <a:latin typeface="华文新魏" charset="0"/>
                <a:ea typeface="华文新魏" charset="0"/>
                <a:cs typeface="华文新魏" charset="0"/>
              </a:rPr>
              <a:t>同步问题</a:t>
            </a:r>
            <a:r>
              <a:rPr kumimoji="1" lang="zh-CN" altLang="en-US" dirty="0">
                <a:latin typeface="华文新魏" charset="0"/>
                <a:ea typeface="华文新魏" charset="0"/>
                <a:cs typeface="华文新魏" charset="0"/>
              </a:rPr>
              <a:t>）</a:t>
            </a:r>
            <a:endParaRPr kumimoji="1" lang="en-US" altLang="zh-CN" dirty="0">
              <a:latin typeface="华文新魏" charset="0"/>
              <a:ea typeface="华文新魏" charset="0"/>
              <a:cs typeface="华文新魏" charset="0"/>
            </a:endParaRPr>
          </a:p>
          <a:p>
            <a:pPr lvl="1" algn="just" eaLnBrk="1" hangingPunct="1"/>
            <a:r>
              <a:rPr kumimoji="1" lang="zh-CN" altLang="en-US" dirty="0">
                <a:latin typeface="华文新魏" charset="0"/>
                <a:ea typeface="华文新魏" charset="0"/>
                <a:cs typeface="华文新魏" charset="0"/>
              </a:rPr>
              <a:t>发送消息：</a:t>
            </a:r>
            <a:r>
              <a:rPr lang="zh-CN" altLang="zh-CN" dirty="0"/>
              <a:t>向一个给定目标进程发送一条消 </a:t>
            </a:r>
            <a:endParaRPr kumimoji="1" lang="en-US" altLang="zh-CN" dirty="0">
              <a:latin typeface="华文新魏" charset="0"/>
              <a:ea typeface="华文新魏" charset="0"/>
              <a:cs typeface="华文新魏" charset="0"/>
            </a:endParaRPr>
          </a:p>
          <a:p>
            <a:pPr lvl="1" algn="just" eaLnBrk="1" hangingPunct="1"/>
            <a:r>
              <a:rPr kumimoji="1" lang="zh-CN" altLang="en-US" dirty="0">
                <a:latin typeface="华文新魏" charset="0"/>
                <a:ea typeface="华文新魏" charset="0"/>
                <a:cs typeface="华文新魏" charset="0"/>
              </a:rPr>
              <a:t>接收消息：</a:t>
            </a:r>
            <a:r>
              <a:rPr lang="zh-CN" altLang="zh-CN" dirty="0"/>
              <a:t>从一个给定源进程接收一条消息 </a:t>
            </a:r>
            <a:endParaRPr kumimoji="1" lang="en-US" altLang="zh-CN" dirty="0"/>
          </a:p>
          <a:p>
            <a:pPr algn="just" eaLnBrk="1" hangingPunct="1"/>
            <a:r>
              <a:rPr lang="zh-CN" altLang="en-US" dirty="0">
                <a:latin typeface="华文新魏" charset="0"/>
                <a:ea typeface="华文新魏" charset="0"/>
                <a:cs typeface="华文新魏" charset="0"/>
              </a:rPr>
              <a:t>消息传递特点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正在执行的进程间可在任何时刻</a:t>
            </a:r>
            <a:r>
              <a:rPr lang="zh-CN" altLang="en-US" dirty="0">
                <a:solidFill>
                  <a:srgbClr val="FF0000"/>
                </a:solidFill>
                <a:latin typeface="华文新魏" charset="0"/>
                <a:ea typeface="华文新魏" charset="0"/>
                <a:cs typeface="华文新魏" charset="0"/>
              </a:rPr>
              <a:t>发送</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请求消息</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消息传递机制与进程的</a:t>
            </a:r>
            <a:r>
              <a:rPr lang="zh-CN" altLang="en-US" dirty="0">
                <a:solidFill>
                  <a:srgbClr val="FF0000"/>
                </a:solidFill>
                <a:latin typeface="华文新魏" charset="0"/>
                <a:ea typeface="华文新魏" charset="0"/>
                <a:cs typeface="华文新魏" charset="0"/>
              </a:rPr>
              <a:t>阻塞</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释放</a:t>
            </a:r>
            <a:r>
              <a:rPr lang="zh-CN" altLang="en-US" dirty="0">
                <a:latin typeface="华文新魏" charset="0"/>
                <a:ea typeface="华文新魏" charset="0"/>
                <a:cs typeface="华文新魏" charset="0"/>
              </a:rPr>
              <a:t>紧密联系</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一个进程在某一时刻的执行依赖于另一进程的消息或等待其他进程对发出消息的回答</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消息传递提供了</a:t>
            </a:r>
            <a:r>
              <a:rPr lang="zh-CN" altLang="en-US" dirty="0">
                <a:solidFill>
                  <a:srgbClr val="FF0000"/>
                </a:solidFill>
                <a:latin typeface="华文新魏" charset="0"/>
                <a:ea typeface="华文新魏" charset="0"/>
                <a:cs typeface="华文新魏" charset="0"/>
              </a:rPr>
              <a:t>进程同步能力</a:t>
            </a:r>
            <a:r>
              <a:rPr lang="zh-CN" altLang="en-US" dirty="0">
                <a:latin typeface="华文新魏" charset="0"/>
                <a:ea typeface="华文新魏" charset="0"/>
                <a:cs typeface="华文新魏" charset="0"/>
              </a:rPr>
              <a:t>，进一步扩充了并发进程间对数据的</a:t>
            </a:r>
            <a:r>
              <a:rPr lang="zh-CN" altLang="en-US" dirty="0">
                <a:solidFill>
                  <a:srgbClr val="FF0000"/>
                </a:solidFill>
                <a:latin typeface="华文新魏" charset="0"/>
                <a:ea typeface="华文新魏" charset="0"/>
                <a:cs typeface="华文新魏" charset="0"/>
              </a:rPr>
              <a:t>共享</a:t>
            </a:r>
            <a:endParaRPr lang="en-US" altLang="zh-CN" dirty="0">
              <a:solidFill>
                <a:srgbClr val="FF0000"/>
              </a:solidFill>
              <a:latin typeface="华文新魏" charset="0"/>
              <a:ea typeface="华文新魏" charset="0"/>
              <a:cs typeface="华文新魏" charset="0"/>
            </a:endParaRPr>
          </a:p>
        </p:txBody>
      </p:sp>
    </p:spTree>
    <p:extLst>
      <p:ext uri="{BB962C8B-B14F-4D97-AF65-F5344CB8AC3E}">
        <p14:creationId xmlns:p14="http://schemas.microsoft.com/office/powerpoint/2010/main" val="2702093642"/>
      </p:ext>
    </p:extLst>
  </p:cSld>
  <p:clrMapOvr>
    <a:masterClrMapping/>
  </p:clrMapOvr>
  <p:transition spd="slow">
    <p:wipe dir="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217</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消息传递的间接通信</a:t>
            </a:r>
            <a:endParaRPr kumimoji="1" lang="zh-CN" altLang="en-US" dirty="0"/>
          </a:p>
        </p:txBody>
      </p:sp>
      <p:sp>
        <p:nvSpPr>
          <p:cNvPr id="3" name="内容占位符 2"/>
          <p:cNvSpPr>
            <a:spLocks noGrp="1"/>
          </p:cNvSpPr>
          <p:nvPr>
            <p:ph idx="1"/>
          </p:nvPr>
        </p:nvSpPr>
        <p:spPr/>
        <p:txBody>
          <a:bodyPr/>
          <a:lstStyle/>
          <a:p>
            <a:r>
              <a:rPr kumimoji="1" lang="zh-CN" altLang="en-US" dirty="0"/>
              <a:t>支持消息传递</a:t>
            </a:r>
            <a:r>
              <a:rPr lang="zh-CN" altLang="zh-CN" dirty="0">
                <a:solidFill>
                  <a:srgbClr val="FF0000"/>
                </a:solidFill>
              </a:rPr>
              <a:t>异步通信</a:t>
            </a:r>
            <a:r>
              <a:rPr lang="zh-CN" altLang="en-US" dirty="0"/>
              <a:t>的形式</a:t>
            </a:r>
            <a:r>
              <a:rPr lang="zh-CN" altLang="zh-CN" dirty="0"/>
              <a:t> </a:t>
            </a:r>
            <a:endParaRPr lang="en-US" altLang="zh-CN" dirty="0"/>
          </a:p>
          <a:p>
            <a:r>
              <a:rPr lang="zh-CN" altLang="zh-CN" dirty="0"/>
              <a:t>进程之间发送或接收消息通过共享数据结构</a:t>
            </a:r>
            <a:r>
              <a:rPr lang="zh-CN" altLang="zh-CN" dirty="0">
                <a:solidFill>
                  <a:srgbClr val="FF0000"/>
                </a:solidFill>
              </a:rPr>
              <a:t>信箱</a:t>
            </a:r>
            <a:r>
              <a:rPr lang="zh-CN" altLang="zh-CN" dirty="0"/>
              <a:t>进行</a:t>
            </a:r>
            <a:endParaRPr lang="en-US" altLang="zh-CN" dirty="0"/>
          </a:p>
          <a:p>
            <a:pPr lvl="1"/>
            <a:r>
              <a:rPr kumimoji="1" lang="zh-CN" altLang="en-US" dirty="0"/>
              <a:t>信箱是存放信件的存储区域，包含两部分</a:t>
            </a:r>
            <a:endParaRPr kumimoji="1" lang="en-US" altLang="zh-CN" dirty="0"/>
          </a:p>
          <a:p>
            <a:pPr lvl="2"/>
            <a:r>
              <a:rPr kumimoji="1" lang="zh-CN" altLang="en-US" dirty="0">
                <a:solidFill>
                  <a:srgbClr val="0000FF"/>
                </a:solidFill>
                <a:latin typeface="华文新魏"/>
                <a:ea typeface="华文新魏"/>
                <a:cs typeface="华文新魏"/>
              </a:rPr>
              <a:t>信箱</a:t>
            </a:r>
            <a:r>
              <a:rPr kumimoji="1" lang="zh-CN" altLang="en-US" dirty="0">
                <a:latin typeface="华文新魏"/>
                <a:ea typeface="华文新魏"/>
                <a:cs typeface="华文新魏"/>
              </a:rPr>
              <a:t>：指出信箱容量、信件格式、指针等</a:t>
            </a:r>
            <a:endParaRPr kumimoji="1" lang="en-US" altLang="zh-CN" dirty="0">
              <a:latin typeface="华文新魏"/>
              <a:ea typeface="华文新魏"/>
              <a:cs typeface="华文新魏"/>
            </a:endParaRPr>
          </a:p>
          <a:p>
            <a:pPr lvl="2"/>
            <a:r>
              <a:rPr kumimoji="1" lang="zh-CN" altLang="en-US" dirty="0">
                <a:solidFill>
                  <a:srgbClr val="0000FF"/>
                </a:solidFill>
                <a:latin typeface="华文新魏"/>
                <a:ea typeface="华文新魏"/>
                <a:cs typeface="华文新魏"/>
              </a:rPr>
              <a:t>信箱体</a:t>
            </a:r>
            <a:r>
              <a:rPr kumimoji="1" lang="zh-CN" altLang="en-US" dirty="0">
                <a:latin typeface="华文新魏"/>
                <a:ea typeface="华文新魏"/>
                <a:cs typeface="华文新魏"/>
              </a:rPr>
              <a:t>：用来存放信件</a:t>
            </a:r>
            <a:r>
              <a:rPr lang="zh-CN" altLang="zh-CN" dirty="0">
                <a:latin typeface="华文新魏"/>
                <a:ea typeface="华文新魏"/>
                <a:cs typeface="华文新魏"/>
              </a:rPr>
              <a:t>，</a:t>
            </a:r>
            <a:r>
              <a:rPr kumimoji="1" lang="zh-CN" altLang="zh-CN" dirty="0">
                <a:latin typeface="华文新魏"/>
                <a:ea typeface="华文新魏"/>
                <a:cs typeface="华文新魏"/>
              </a:rPr>
              <a:t>消息可被理解成信件，每个信箱都有唯一标识符 </a:t>
            </a:r>
            <a:endParaRPr kumimoji="1" lang="en-US" altLang="zh-CN" dirty="0">
              <a:latin typeface="华文新魏"/>
              <a:ea typeface="华文新魏"/>
              <a:cs typeface="华文新魏"/>
            </a:endParaRPr>
          </a:p>
          <a:p>
            <a:pPr lvl="1"/>
            <a:r>
              <a:rPr lang="zh-CN" altLang="zh-CN" dirty="0"/>
              <a:t>一个进程可以分别与多个进程共享信箱</a:t>
            </a:r>
            <a:r>
              <a:rPr lang="zh-CN" altLang="en-US" dirty="0"/>
              <a:t>，支持</a:t>
            </a:r>
            <a:r>
              <a:rPr lang="zh-CN" altLang="en-US" dirty="0">
                <a:solidFill>
                  <a:srgbClr val="0000FF"/>
                </a:solidFill>
              </a:rPr>
              <a:t>广播</a:t>
            </a:r>
            <a:r>
              <a:rPr lang="zh-CN" altLang="en-US" dirty="0"/>
              <a:t>消息</a:t>
            </a:r>
            <a:r>
              <a:rPr lang="zh-CN" altLang="zh-CN" dirty="0"/>
              <a:t>  </a:t>
            </a:r>
            <a:endParaRPr lang="en-US" altLang="zh-CN" dirty="0"/>
          </a:p>
          <a:p>
            <a:r>
              <a:rPr kumimoji="1" lang="zh-CN" altLang="en-US" dirty="0">
                <a:latin typeface="华文新魏"/>
                <a:cs typeface="华文新魏"/>
              </a:rPr>
              <a:t>间接通信基本原语</a:t>
            </a:r>
            <a:endParaRPr kumimoji="1" lang="en-US" altLang="zh-CN" dirty="0">
              <a:latin typeface="华文新魏"/>
              <a:cs typeface="华文新魏"/>
            </a:endParaRPr>
          </a:p>
          <a:p>
            <a:pPr lvl="1"/>
            <a:r>
              <a:rPr kumimoji="1" lang="en-US" altLang="zh-CN" dirty="0">
                <a:solidFill>
                  <a:srgbClr val="FF0000"/>
                </a:solidFill>
                <a:latin typeface="华文新魏"/>
                <a:cs typeface="华文新魏"/>
              </a:rPr>
              <a:t>send</a:t>
            </a:r>
            <a:r>
              <a:rPr kumimoji="1" lang="zh-CN" altLang="en-US" dirty="0">
                <a:solidFill>
                  <a:srgbClr val="FF0000"/>
                </a:solidFill>
                <a:latin typeface="华文新魏"/>
                <a:cs typeface="华文新魏"/>
              </a:rPr>
              <a:t>（</a:t>
            </a:r>
            <a:r>
              <a:rPr kumimoji="1" lang="en-US" altLang="zh-CN" dirty="0">
                <a:solidFill>
                  <a:srgbClr val="FF0000"/>
                </a:solidFill>
                <a:latin typeface="华文新魏"/>
                <a:cs typeface="华文新魏"/>
              </a:rPr>
              <a:t>A</a:t>
            </a:r>
            <a:r>
              <a:rPr kumimoji="1" lang="zh-CN" altLang="en-US" dirty="0">
                <a:solidFill>
                  <a:srgbClr val="FF0000"/>
                </a:solidFill>
                <a:latin typeface="华文新魏"/>
                <a:cs typeface="华文新魏"/>
              </a:rPr>
              <a:t>，信件）</a:t>
            </a:r>
            <a:r>
              <a:rPr kumimoji="1" lang="zh-CN" altLang="en-US" dirty="0">
                <a:latin typeface="华文新魏"/>
                <a:cs typeface="华文新魏"/>
              </a:rPr>
              <a:t>：把一封信件（消息）传送到信箱</a:t>
            </a:r>
            <a:r>
              <a:rPr kumimoji="1" lang="en-US" altLang="zh-CN" dirty="0">
                <a:latin typeface="华文新魏"/>
                <a:cs typeface="华文新魏"/>
              </a:rPr>
              <a:t>A</a:t>
            </a:r>
          </a:p>
          <a:p>
            <a:pPr lvl="1"/>
            <a:r>
              <a:rPr kumimoji="1" lang="en-US" altLang="zh-CN" dirty="0">
                <a:solidFill>
                  <a:srgbClr val="FF0000"/>
                </a:solidFill>
                <a:latin typeface="华文新魏"/>
                <a:cs typeface="华文新魏"/>
              </a:rPr>
              <a:t>receive</a:t>
            </a:r>
            <a:r>
              <a:rPr kumimoji="1" lang="zh-CN" altLang="en-US" dirty="0">
                <a:solidFill>
                  <a:srgbClr val="FF0000"/>
                </a:solidFill>
                <a:latin typeface="华文新魏"/>
                <a:cs typeface="华文新魏"/>
              </a:rPr>
              <a:t>（</a:t>
            </a:r>
            <a:r>
              <a:rPr kumimoji="1" lang="en-US" altLang="zh-CN" dirty="0">
                <a:solidFill>
                  <a:srgbClr val="FF0000"/>
                </a:solidFill>
                <a:latin typeface="华文新魏"/>
                <a:cs typeface="华文新魏"/>
              </a:rPr>
              <a:t>A</a:t>
            </a:r>
            <a:r>
              <a:rPr kumimoji="1" lang="zh-CN" altLang="en-US" dirty="0">
                <a:solidFill>
                  <a:srgbClr val="FF0000"/>
                </a:solidFill>
                <a:latin typeface="华文新魏"/>
                <a:cs typeface="华文新魏"/>
              </a:rPr>
              <a:t>，信件）</a:t>
            </a:r>
            <a:r>
              <a:rPr kumimoji="1" lang="zh-CN" altLang="en-US" dirty="0">
                <a:latin typeface="华文新魏"/>
                <a:cs typeface="华文新魏"/>
              </a:rPr>
              <a:t>：从信箱</a:t>
            </a:r>
            <a:r>
              <a:rPr kumimoji="1" lang="en-US" altLang="zh-CN" dirty="0">
                <a:latin typeface="华文新魏"/>
                <a:cs typeface="华文新魏"/>
              </a:rPr>
              <a:t>A</a:t>
            </a:r>
            <a:r>
              <a:rPr kumimoji="1" lang="zh-CN" altLang="en-US" dirty="0">
                <a:latin typeface="华文新魏"/>
                <a:cs typeface="华文新魏"/>
              </a:rPr>
              <a:t>接收一封信件（消息）</a:t>
            </a:r>
          </a:p>
        </p:txBody>
      </p:sp>
    </p:spTree>
    <p:extLst>
      <p:ext uri="{BB962C8B-B14F-4D97-AF65-F5344CB8AC3E}">
        <p14:creationId xmlns:p14="http://schemas.microsoft.com/office/powerpoint/2010/main" val="1912511879"/>
      </p:ext>
    </p:extLst>
  </p:cSld>
  <p:clrMapOvr>
    <a:masterClrMapping/>
  </p:clrMapOvr>
  <p:transition spd="slow">
    <p:wipe dir="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218</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间接通信的实现</a:t>
            </a:r>
            <a:endParaRPr kumimoji="1" lang="zh-CN" altLang="en-US" dirty="0"/>
          </a:p>
        </p:txBody>
      </p:sp>
      <p:sp>
        <p:nvSpPr>
          <p:cNvPr id="3" name="内容占位符 2"/>
          <p:cNvSpPr>
            <a:spLocks noGrp="1"/>
          </p:cNvSpPr>
          <p:nvPr>
            <p:ph idx="1"/>
          </p:nvPr>
        </p:nvSpPr>
        <p:spPr/>
        <p:txBody>
          <a:bodyPr/>
          <a:lstStyle/>
          <a:p>
            <a:pPr algn="just" eaLnBrk="1" hangingPunct="1">
              <a:lnSpc>
                <a:spcPct val="90000"/>
              </a:lnSpc>
              <a:spcBef>
                <a:spcPct val="0"/>
              </a:spcBef>
            </a:pPr>
            <a:r>
              <a:rPr lang="zh-CN" altLang="en-US" dirty="0">
                <a:latin typeface="华文新魏" charset="0"/>
                <a:ea typeface="华文新魏" charset="0"/>
                <a:cs typeface="华文新魏" charset="0"/>
              </a:rPr>
              <a:t>发送信件</a:t>
            </a:r>
            <a:endParaRPr lang="en-US" altLang="zh-CN" dirty="0">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如果指定信箱</a:t>
            </a:r>
            <a:r>
              <a:rPr lang="zh-CN" altLang="en-US" dirty="0">
                <a:solidFill>
                  <a:srgbClr val="FF0000"/>
                </a:solidFill>
                <a:latin typeface="华文新魏" charset="0"/>
                <a:ea typeface="华文新魏" charset="0"/>
                <a:cs typeface="华文新魏" charset="0"/>
              </a:rPr>
              <a:t>未满</a:t>
            </a:r>
            <a:r>
              <a:rPr lang="zh-CN" altLang="en-US" dirty="0">
                <a:latin typeface="华文新魏" charset="0"/>
                <a:ea typeface="华文新魏" charset="0"/>
                <a:cs typeface="华文新魏" charset="0"/>
              </a:rPr>
              <a:t>，则将信件送入信箱中由指针所指示的位置，并</a:t>
            </a:r>
            <a:r>
              <a:rPr lang="zh-CN" altLang="en-US" dirty="0">
                <a:solidFill>
                  <a:srgbClr val="FF0000"/>
                </a:solidFill>
                <a:latin typeface="华文新魏" charset="0"/>
                <a:ea typeface="华文新魏" charset="0"/>
                <a:cs typeface="华文新魏" charset="0"/>
              </a:rPr>
              <a:t>释放</a:t>
            </a:r>
            <a:r>
              <a:rPr lang="zh-CN" altLang="en-US" dirty="0">
                <a:latin typeface="华文新魏" charset="0"/>
                <a:ea typeface="华文新魏" charset="0"/>
                <a:cs typeface="华文新魏" charset="0"/>
              </a:rPr>
              <a:t>等待该信箱中信件的</a:t>
            </a:r>
            <a:r>
              <a:rPr lang="zh-CN" altLang="en-US" dirty="0">
                <a:solidFill>
                  <a:srgbClr val="FF0000"/>
                </a:solidFill>
                <a:latin typeface="华文新魏" charset="0"/>
                <a:ea typeface="华文新魏" charset="0"/>
                <a:cs typeface="华文新魏" charset="0"/>
              </a:rPr>
              <a:t>等待者</a:t>
            </a:r>
            <a:endParaRPr lang="en-US" altLang="zh-CN" dirty="0">
              <a:solidFill>
                <a:srgbClr val="FF0000"/>
              </a:solidFill>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否则，</a:t>
            </a:r>
            <a:r>
              <a:rPr lang="zh-CN" altLang="en-US" dirty="0">
                <a:solidFill>
                  <a:srgbClr val="0000FF"/>
                </a:solidFill>
                <a:latin typeface="华文新魏" charset="0"/>
                <a:ea typeface="华文新魏" charset="0"/>
                <a:cs typeface="华文新魏" charset="0"/>
              </a:rPr>
              <a:t>发送信件者</a:t>
            </a:r>
            <a:r>
              <a:rPr lang="zh-CN" altLang="en-US" dirty="0">
                <a:latin typeface="华文新魏" charset="0"/>
                <a:ea typeface="华文新魏" charset="0"/>
                <a:cs typeface="华文新魏" charset="0"/>
              </a:rPr>
              <a:t>被置成</a:t>
            </a:r>
            <a:r>
              <a:rPr lang="zh-CN" altLang="en-US" dirty="0">
                <a:solidFill>
                  <a:srgbClr val="FF0000"/>
                </a:solidFill>
                <a:latin typeface="华文新魏" charset="0"/>
                <a:ea typeface="华文新魏" charset="0"/>
                <a:cs typeface="华文新魏" charset="0"/>
              </a:rPr>
              <a:t>等待信箱状态</a:t>
            </a:r>
          </a:p>
          <a:p>
            <a:pPr algn="just" eaLnBrk="1" hangingPunct="1">
              <a:lnSpc>
                <a:spcPct val="90000"/>
              </a:lnSpc>
              <a:spcBef>
                <a:spcPct val="0"/>
              </a:spcBef>
            </a:pPr>
            <a:r>
              <a:rPr lang="zh-CN" altLang="en-US" dirty="0">
                <a:latin typeface="华文新魏" charset="0"/>
                <a:ea typeface="华文新魏" charset="0"/>
                <a:cs typeface="华文新魏" charset="0"/>
              </a:rPr>
              <a:t>接收信件</a:t>
            </a:r>
            <a:endParaRPr lang="en-US" altLang="zh-CN" dirty="0">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如果指定信箱中有信，则取出一封信件，并</a:t>
            </a:r>
            <a:r>
              <a:rPr lang="zh-CN" altLang="en-US" dirty="0">
                <a:solidFill>
                  <a:srgbClr val="FF0000"/>
                </a:solidFill>
                <a:latin typeface="华文新魏" charset="0"/>
                <a:ea typeface="华文新魏" charset="0"/>
                <a:cs typeface="华文新魏" charset="0"/>
              </a:rPr>
              <a:t>释放</a:t>
            </a:r>
            <a:r>
              <a:rPr lang="zh-CN" altLang="en-US" dirty="0">
                <a:latin typeface="华文新魏" charset="0"/>
                <a:ea typeface="华文新魏" charset="0"/>
                <a:cs typeface="华文新魏" charset="0"/>
              </a:rPr>
              <a:t>等待信箱的</a:t>
            </a:r>
            <a:r>
              <a:rPr lang="zh-CN" altLang="en-US" dirty="0">
                <a:solidFill>
                  <a:srgbClr val="FF0000"/>
                </a:solidFill>
                <a:latin typeface="华文新魏" charset="0"/>
                <a:ea typeface="华文新魏" charset="0"/>
                <a:cs typeface="华文新魏" charset="0"/>
              </a:rPr>
              <a:t>发送者</a:t>
            </a:r>
            <a:endParaRPr lang="en-US" altLang="zh-CN" dirty="0">
              <a:solidFill>
                <a:srgbClr val="FF0000"/>
              </a:solidFill>
              <a:latin typeface="华文新魏" charset="0"/>
              <a:ea typeface="华文新魏" charset="0"/>
              <a:cs typeface="华文新魏" charset="0"/>
            </a:endParaRPr>
          </a:p>
          <a:p>
            <a:pPr lvl="1" algn="just" eaLnBrk="1" hangingPunct="1">
              <a:lnSpc>
                <a:spcPct val="90000"/>
              </a:lnSpc>
              <a:spcBef>
                <a:spcPct val="0"/>
              </a:spcBef>
            </a:pPr>
            <a:r>
              <a:rPr lang="zh-CN" altLang="en-US" dirty="0">
                <a:latin typeface="华文新魏" charset="0"/>
                <a:ea typeface="华文新魏" charset="0"/>
                <a:cs typeface="华文新魏" charset="0"/>
              </a:rPr>
              <a:t>否则，</a:t>
            </a:r>
            <a:r>
              <a:rPr lang="zh-CN" altLang="en-US" dirty="0">
                <a:solidFill>
                  <a:srgbClr val="0000FF"/>
                </a:solidFill>
                <a:latin typeface="华文新魏" charset="0"/>
                <a:ea typeface="华文新魏" charset="0"/>
                <a:cs typeface="华文新魏" charset="0"/>
              </a:rPr>
              <a:t>接收信件者</a:t>
            </a:r>
            <a:r>
              <a:rPr lang="zh-CN" altLang="en-US" dirty="0">
                <a:latin typeface="华文新魏" charset="0"/>
                <a:ea typeface="华文新魏" charset="0"/>
                <a:cs typeface="华文新魏" charset="0"/>
              </a:rPr>
              <a:t>被置成</a:t>
            </a:r>
            <a:r>
              <a:rPr lang="zh-CN" altLang="en-US" dirty="0">
                <a:solidFill>
                  <a:srgbClr val="FF0000"/>
                </a:solidFill>
                <a:latin typeface="华文新魏" charset="0"/>
                <a:ea typeface="华文新魏" charset="0"/>
                <a:cs typeface="华文新魏" charset="0"/>
              </a:rPr>
              <a:t>等待</a:t>
            </a:r>
            <a:r>
              <a:rPr lang="zh-CN" altLang="en-US" dirty="0">
                <a:latin typeface="华文新魏" charset="0"/>
                <a:ea typeface="华文新魏" charset="0"/>
                <a:cs typeface="华文新魏" charset="0"/>
              </a:rPr>
              <a:t>信箱中信件的状态</a:t>
            </a:r>
          </a:p>
          <a:p>
            <a:endParaRPr kumimoji="1" lang="zh-CN" altLang="en-US" dirty="0"/>
          </a:p>
        </p:txBody>
      </p:sp>
    </p:spTree>
    <p:extLst>
      <p:ext uri="{BB962C8B-B14F-4D97-AF65-F5344CB8AC3E}">
        <p14:creationId xmlns:p14="http://schemas.microsoft.com/office/powerpoint/2010/main" val="1217392967"/>
      </p:ext>
    </p:extLst>
  </p:cSld>
  <p:clrMapOvr>
    <a:masterClrMapping/>
  </p:clrMapOvr>
  <p:transition spd="slow">
    <p:wipe dir="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219</a:t>
            </a:fld>
            <a:endParaRPr lang="en-US" altLang="zh-CN" dirty="0"/>
          </a:p>
        </p:txBody>
      </p:sp>
      <p:sp>
        <p:nvSpPr>
          <p:cNvPr id="2" name="标题 1"/>
          <p:cNvSpPr>
            <a:spLocks noGrp="1"/>
          </p:cNvSpPr>
          <p:nvPr>
            <p:ph type="title"/>
          </p:nvPr>
        </p:nvSpPr>
        <p:spPr/>
        <p:txBody>
          <a:bodyPr/>
          <a:lstStyle/>
          <a:p>
            <a:r>
              <a:rPr kumimoji="1" lang="zh-CN" altLang="en-US" dirty="0"/>
              <a:t>基于消息传递的进程通信同步</a:t>
            </a:r>
          </a:p>
        </p:txBody>
      </p:sp>
      <p:sp>
        <p:nvSpPr>
          <p:cNvPr id="3" name="内容占位符 2"/>
          <p:cNvSpPr>
            <a:spLocks noGrp="1"/>
          </p:cNvSpPr>
          <p:nvPr>
            <p:ph idx="1"/>
          </p:nvPr>
        </p:nvSpPr>
        <p:spPr/>
        <p:txBody>
          <a:bodyPr/>
          <a:lstStyle/>
          <a:p>
            <a:r>
              <a:rPr lang="en-US" altLang="zh-CN" dirty="0">
                <a:latin typeface="华文新魏"/>
                <a:cs typeface="华文新魏"/>
              </a:rPr>
              <a:t>send()</a:t>
            </a:r>
            <a:r>
              <a:rPr lang="zh-CN" altLang="en-US" dirty="0">
                <a:latin typeface="华文新魏"/>
                <a:cs typeface="华文新魏"/>
              </a:rPr>
              <a:t>操作</a:t>
            </a:r>
            <a:endParaRPr kumimoji="1" lang="en-US" altLang="zh-CN" dirty="0">
              <a:latin typeface="华文新魏"/>
              <a:cs typeface="华文新魏"/>
            </a:endParaRPr>
          </a:p>
          <a:p>
            <a:pPr lvl="1"/>
            <a:r>
              <a:rPr lang="zh-CN" altLang="en-US" dirty="0">
                <a:solidFill>
                  <a:srgbClr val="FF0000"/>
                </a:solidFill>
              </a:rPr>
              <a:t>同步</a:t>
            </a:r>
            <a:r>
              <a:rPr lang="en-US" altLang="zh-CN" dirty="0">
                <a:solidFill>
                  <a:srgbClr val="FF0000"/>
                </a:solidFill>
              </a:rPr>
              <a:t>/</a:t>
            </a:r>
            <a:r>
              <a:rPr lang="zh-CN" altLang="zh-CN" dirty="0">
                <a:solidFill>
                  <a:srgbClr val="FF0000"/>
                </a:solidFill>
              </a:rPr>
              <a:t>阻塞</a:t>
            </a:r>
            <a:r>
              <a:rPr lang="zh-CN" altLang="en-US" dirty="0"/>
              <a:t>：</a:t>
            </a:r>
            <a:r>
              <a:rPr lang="zh-CN" altLang="zh-CN" dirty="0"/>
              <a:t>发送进程执行</a:t>
            </a:r>
            <a:r>
              <a:rPr lang="en-US" altLang="zh-CN" dirty="0"/>
              <a:t>send()</a:t>
            </a:r>
            <a:r>
              <a:rPr lang="zh-CN" altLang="zh-CN" dirty="0"/>
              <a:t>后，</a:t>
            </a:r>
            <a:r>
              <a:rPr lang="zh-CN" altLang="zh-CN" dirty="0">
                <a:solidFill>
                  <a:srgbClr val="0000FF"/>
                </a:solidFill>
              </a:rPr>
              <a:t>等待接收进程回答</a:t>
            </a:r>
            <a:r>
              <a:rPr lang="zh-CN" altLang="zh-CN" dirty="0"/>
              <a:t>消息后才继续进行</a:t>
            </a:r>
            <a:endParaRPr lang="en-US" altLang="zh-CN" dirty="0"/>
          </a:p>
          <a:p>
            <a:pPr lvl="1"/>
            <a:r>
              <a:rPr lang="zh-CN" altLang="en-US" dirty="0">
                <a:solidFill>
                  <a:srgbClr val="FF0000"/>
                </a:solidFill>
              </a:rPr>
              <a:t>异步</a:t>
            </a:r>
            <a:r>
              <a:rPr lang="en-US" altLang="zh-CN" dirty="0">
                <a:solidFill>
                  <a:srgbClr val="FF0000"/>
                </a:solidFill>
              </a:rPr>
              <a:t>/</a:t>
            </a:r>
            <a:r>
              <a:rPr lang="zh-CN" altLang="en-US" dirty="0">
                <a:solidFill>
                  <a:srgbClr val="FF0000"/>
                </a:solidFill>
              </a:rPr>
              <a:t>非阻塞</a:t>
            </a:r>
            <a:r>
              <a:rPr lang="zh-CN" altLang="en-US" dirty="0"/>
              <a:t>：</a:t>
            </a:r>
            <a:r>
              <a:rPr lang="zh-CN" altLang="zh-CN" dirty="0"/>
              <a:t>发送进程执行</a:t>
            </a:r>
            <a:r>
              <a:rPr lang="en-US" altLang="zh-CN" dirty="0"/>
              <a:t>send()</a:t>
            </a:r>
            <a:r>
              <a:rPr lang="zh-CN" altLang="zh-CN" dirty="0"/>
              <a:t>后，将消息传送到接收进程的信箱</a:t>
            </a:r>
            <a:r>
              <a:rPr lang="zh-CN" altLang="en-US" dirty="0"/>
              <a:t>后</a:t>
            </a:r>
            <a:r>
              <a:rPr lang="zh-CN" altLang="zh-CN" dirty="0">
                <a:solidFill>
                  <a:srgbClr val="0000FF"/>
                </a:solidFill>
              </a:rPr>
              <a:t>继续运行</a:t>
            </a:r>
            <a:r>
              <a:rPr lang="zh-CN" altLang="zh-CN" dirty="0"/>
              <a:t>，直到某个时刻需要接收进程送来回答消息时，才查询和处理</a:t>
            </a:r>
            <a:endParaRPr lang="en-US" altLang="zh-CN" dirty="0"/>
          </a:p>
          <a:p>
            <a:r>
              <a:rPr lang="en-US" altLang="zh-CN" dirty="0">
                <a:latin typeface="华文新魏"/>
                <a:cs typeface="华文新魏"/>
              </a:rPr>
              <a:t>receive()</a:t>
            </a:r>
          </a:p>
          <a:p>
            <a:pPr lvl="1"/>
            <a:r>
              <a:rPr lang="zh-CN" altLang="en-US" dirty="0">
                <a:solidFill>
                  <a:srgbClr val="FF0000"/>
                </a:solidFill>
              </a:rPr>
              <a:t>同步</a:t>
            </a:r>
            <a:r>
              <a:rPr lang="en-US" altLang="zh-CN" dirty="0">
                <a:solidFill>
                  <a:srgbClr val="FF0000"/>
                </a:solidFill>
              </a:rPr>
              <a:t>/</a:t>
            </a:r>
            <a:r>
              <a:rPr lang="zh-CN" altLang="zh-CN" dirty="0">
                <a:solidFill>
                  <a:srgbClr val="FF0000"/>
                </a:solidFill>
              </a:rPr>
              <a:t>阻塞</a:t>
            </a:r>
            <a:r>
              <a:rPr lang="zh-CN" altLang="en-US" dirty="0"/>
              <a:t>：接收进程</a:t>
            </a:r>
            <a:r>
              <a:rPr lang="zh-CN" altLang="zh-CN" dirty="0"/>
              <a:t>执行</a:t>
            </a:r>
            <a:r>
              <a:rPr lang="en-US" altLang="zh-CN" dirty="0"/>
              <a:t>receive()</a:t>
            </a:r>
            <a:r>
              <a:rPr lang="zh-CN" altLang="en-US" dirty="0"/>
              <a:t>后</a:t>
            </a:r>
            <a:r>
              <a:rPr lang="zh-CN" altLang="zh-CN" dirty="0"/>
              <a:t>直到消息交付完成</a:t>
            </a:r>
            <a:r>
              <a:rPr lang="zh-CN" altLang="en-US" dirty="0"/>
              <a:t>，</a:t>
            </a:r>
            <a:r>
              <a:rPr lang="zh-CN" altLang="zh-CN" dirty="0"/>
              <a:t>都处于</a:t>
            </a:r>
            <a:r>
              <a:rPr lang="zh-CN" altLang="zh-CN" dirty="0">
                <a:solidFill>
                  <a:srgbClr val="0000FF"/>
                </a:solidFill>
              </a:rPr>
              <a:t>等待消息</a:t>
            </a:r>
            <a:r>
              <a:rPr lang="zh-CN" altLang="zh-CN" dirty="0"/>
              <a:t>的状态</a:t>
            </a:r>
            <a:endParaRPr lang="en-US" altLang="zh-CN" dirty="0"/>
          </a:p>
          <a:p>
            <a:pPr lvl="1"/>
            <a:r>
              <a:rPr lang="zh-CN" altLang="en-US" dirty="0">
                <a:solidFill>
                  <a:srgbClr val="FF0000"/>
                </a:solidFill>
              </a:rPr>
              <a:t>异步</a:t>
            </a:r>
            <a:r>
              <a:rPr lang="en-US" altLang="zh-CN" dirty="0">
                <a:solidFill>
                  <a:srgbClr val="FF0000"/>
                </a:solidFill>
              </a:rPr>
              <a:t>/</a:t>
            </a:r>
            <a:r>
              <a:rPr lang="zh-CN" altLang="en-US" dirty="0">
                <a:solidFill>
                  <a:srgbClr val="FF0000"/>
                </a:solidFill>
              </a:rPr>
              <a:t>非阻塞</a:t>
            </a:r>
            <a:r>
              <a:rPr lang="zh-CN" altLang="en-US" dirty="0"/>
              <a:t>：</a:t>
            </a:r>
            <a:r>
              <a:rPr lang="zh-CN" altLang="zh-CN" dirty="0"/>
              <a:t>执行</a:t>
            </a:r>
            <a:r>
              <a:rPr lang="en-US" altLang="zh-CN" dirty="0"/>
              <a:t>receive()</a:t>
            </a:r>
            <a:r>
              <a:rPr lang="zh-CN" altLang="en-US" dirty="0"/>
              <a:t>后</a:t>
            </a:r>
            <a:r>
              <a:rPr lang="zh-CN" altLang="zh-CN" dirty="0">
                <a:solidFill>
                  <a:srgbClr val="0000FF"/>
                </a:solidFill>
              </a:rPr>
              <a:t>不要求接收进程等待</a:t>
            </a:r>
            <a:r>
              <a:rPr lang="zh-CN" altLang="zh-CN" dirty="0"/>
              <a:t>，当它需要消息时，再接收并处理消息</a:t>
            </a:r>
            <a:endParaRPr kumimoji="1" lang="zh-CN" altLang="en-US" dirty="0"/>
          </a:p>
        </p:txBody>
      </p:sp>
    </p:spTree>
    <p:extLst>
      <p:ext uri="{BB962C8B-B14F-4D97-AF65-F5344CB8AC3E}">
        <p14:creationId xmlns:p14="http://schemas.microsoft.com/office/powerpoint/2010/main" val="29318715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340768"/>
            <a:ext cx="8496746" cy="4824759"/>
          </a:xfrm>
        </p:spPr>
        <p:txBody>
          <a:bodyPr/>
          <a:lstStyle/>
          <a:p>
            <a:pPr marL="0" indent="0" algn="ctr" eaLnBrk="1" hangingPunct="1">
              <a:lnSpc>
                <a:spcPct val="90000"/>
              </a:lnSpc>
              <a:buNone/>
            </a:pPr>
            <a:r>
              <a:rPr lang="zh-CN"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a:t>
            </a:r>
            <a:r>
              <a:rPr lang="zh-CN" b="1" dirty="0">
                <a:solidFill>
                  <a:srgbClr val="0000FF"/>
                </a:solidFill>
                <a:latin typeface="华文新魏" charset="0"/>
                <a:ea typeface="华文新魏" charset="0"/>
                <a:cs typeface="华文新魏" charset="0"/>
              </a:rPr>
              <a:t>飞机票售票问题</a:t>
            </a:r>
            <a:r>
              <a:rPr lang="en-US" altLang="zh-CN" b="1" dirty="0">
                <a:solidFill>
                  <a:srgbClr val="0000FF"/>
                </a:solidFill>
                <a:latin typeface="华文新魏" charset="0"/>
                <a:ea typeface="华文新魏" charset="0"/>
                <a:cs typeface="华文新魏" charset="0"/>
              </a:rPr>
              <a:t>*/</a:t>
            </a:r>
          </a:p>
          <a:p>
            <a:pPr marL="0" indent="0" algn="ctr" eaLnBrk="1" hangingPunct="1">
              <a:lnSpc>
                <a:spcPct val="90000"/>
              </a:lnSpc>
              <a:buNone/>
            </a:pPr>
            <a:endParaRPr lang="zh-CN" altLang="en-US" sz="2400" b="1" dirty="0">
              <a:latin typeface="华文新魏" charset="0"/>
              <a:ea typeface="华文新魏" charset="0"/>
              <a:cs typeface="华文新魏" charset="0"/>
            </a:endParaRPr>
          </a:p>
          <a:p>
            <a:pPr marL="0" indent="0" eaLnBrk="1" hangingPunct="1">
              <a:lnSpc>
                <a:spcPct val="90000"/>
              </a:lnSpc>
              <a:buNone/>
            </a:pP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T1( )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void </a:t>
            </a:r>
            <a:r>
              <a:rPr lang="en-US" altLang="zh-CN" sz="2400" b="1" dirty="0">
                <a:solidFill>
                  <a:srgbClr val="0000FF"/>
                </a:solidFill>
                <a:latin typeface="华文新魏" charset="0"/>
                <a:ea typeface="华文新魏" charset="0"/>
                <a:cs typeface="华文新魏" charset="0"/>
              </a:rPr>
              <a:t>T2( ) </a:t>
            </a:r>
            <a:r>
              <a:rPr lang="en-US" altLang="zh-CN" sz="2400" b="1" dirty="0">
                <a:latin typeface="华文新魏" charset="0"/>
                <a:ea typeface="华文新魏" charset="0"/>
                <a:cs typeface="华文新魏" charset="0"/>
              </a:rPr>
              <a:t>{   </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按旅客订票要求找到</a:t>
            </a:r>
            <a:r>
              <a:rPr lang="en-US" altLang="zh-CN" sz="2400" b="1" dirty="0" err="1">
                <a:solidFill>
                  <a:srgbClr val="FF0000"/>
                </a:solidFill>
                <a:latin typeface="华文新魏" charset="0"/>
                <a:ea typeface="华文新魏" charset="0"/>
                <a:cs typeface="华文新魏" charset="0"/>
              </a:rPr>
              <a:t>Aj</a:t>
            </a:r>
            <a:r>
              <a:rPr lang="en-US" altLang="zh-CN" sz="2400" b="1" dirty="0">
                <a:latin typeface="华文新魏" charset="0"/>
                <a:ea typeface="华文新魏" charset="0"/>
                <a:cs typeface="华文新魏" charset="0"/>
              </a:rPr>
              <a:t>};</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/*进程</a:t>
            </a:r>
            <a:r>
              <a:rPr lang="en-US" altLang="zh-CN" sz="2400" dirty="0">
                <a:solidFill>
                  <a:srgbClr val="008000"/>
                </a:solidFill>
                <a:latin typeface="华文新魏" charset="0"/>
                <a:ea typeface="华文新魏" charset="0"/>
                <a:cs typeface="华文新魏" charset="0"/>
              </a:rPr>
              <a:t>T1</a:t>
            </a:r>
            <a:r>
              <a:rPr lang="zh-CN" altLang="en-US" sz="2400" dirty="0">
                <a:solidFill>
                  <a:srgbClr val="008000"/>
                </a:solidFill>
                <a:latin typeface="华文新魏" charset="0"/>
                <a:ea typeface="华文新魏" charset="0"/>
                <a:cs typeface="华文新魏" charset="0"/>
              </a:rPr>
              <a:t>的临界区*</a:t>
            </a:r>
            <a:r>
              <a:rPr lang="en-US" altLang="zh-CN" sz="2400" dirty="0">
                <a:solidFill>
                  <a:srgbClr val="008000"/>
                </a:solidFill>
                <a:latin typeface="华文新魏" charset="0"/>
                <a:ea typeface="华文新魏" charset="0"/>
                <a:cs typeface="华文新魏" charset="0"/>
              </a:rPr>
              <a:t>/</a:t>
            </a:r>
            <a:r>
              <a:rPr lang="zh-CN" altLang="en-US" sz="2400" dirty="0">
                <a:solidFill>
                  <a:srgbClr val="008000"/>
                </a:solidFill>
                <a:latin typeface="华文新魏" charset="0"/>
                <a:ea typeface="华文新魏" charset="0"/>
                <a:cs typeface="华文新魏" charset="0"/>
              </a:rPr>
              <a:t>                    /*进程</a:t>
            </a:r>
            <a:r>
              <a:rPr lang="en-US" altLang="zh-CN" sz="2400" dirty="0">
                <a:solidFill>
                  <a:srgbClr val="008000"/>
                </a:solidFill>
                <a:latin typeface="华文新魏" charset="0"/>
                <a:ea typeface="华文新魏" charset="0"/>
                <a:cs typeface="华文新魏" charset="0"/>
              </a:rPr>
              <a:t>T1</a:t>
            </a:r>
            <a:r>
              <a:rPr lang="zh-CN" altLang="en-US" sz="2400" dirty="0">
                <a:solidFill>
                  <a:srgbClr val="008000"/>
                </a:solidFill>
                <a:latin typeface="华文新魏" charset="0"/>
                <a:ea typeface="华文新魏" charset="0"/>
                <a:cs typeface="华文新魏" charset="0"/>
              </a:rPr>
              <a:t>的临界区*</a:t>
            </a:r>
            <a:r>
              <a:rPr lang="en-US" altLang="zh-CN" sz="2400" dirty="0">
                <a:solidFill>
                  <a:srgbClr val="008000"/>
                </a:solidFill>
                <a:latin typeface="华文新魏" charset="0"/>
                <a:ea typeface="华文新魏" charset="0"/>
                <a:cs typeface="华文新魏" charset="0"/>
              </a:rPr>
              <a:t>/</a:t>
            </a:r>
            <a:r>
              <a:rPr lang="zh-CN" altLang="en-US" sz="2400" dirty="0">
                <a:solidFill>
                  <a:srgbClr val="008000"/>
                </a:solidFill>
                <a:latin typeface="华文新魏" charset="0"/>
                <a:ea typeface="华文新魏" charset="0"/>
                <a:cs typeface="华文新魏" charset="0"/>
              </a:rPr>
              <a:t> </a:t>
            </a:r>
            <a:endParaRPr lang="en-US" altLang="zh-CN" sz="2400" b="1" dirty="0">
              <a:solidFill>
                <a:srgbClr val="008000"/>
              </a:solidFill>
              <a:latin typeface="华文新魏" charset="0"/>
              <a:ea typeface="华文新魏" charset="0"/>
              <a:cs typeface="华文新魏" charset="0"/>
            </a:endParaRPr>
          </a:p>
          <a:p>
            <a:pPr marL="0" indent="0" eaLnBrk="1" hangingPunct="1">
              <a:lnSpc>
                <a:spcPct val="90000"/>
              </a:lnSpc>
              <a:buNone/>
            </a:pPr>
            <a:r>
              <a:rPr lang="zh-CN" altLang="zh-CN" sz="2400" dirty="0">
                <a:solidFill>
                  <a:srgbClr val="FF0000"/>
                </a:solidFill>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int X1=</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 int X2=</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a:t>
            </a:r>
          </a:p>
          <a:p>
            <a:pPr marL="0" indent="0" eaLnBrk="1" hangingPunct="1">
              <a:lnSpc>
                <a:spcPct val="90000"/>
              </a:lnSpc>
              <a:buNone/>
            </a:pP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if(X1&gt;=1) { </a:t>
            </a:r>
            <a:r>
              <a:rPr lang="zh-CN"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if(X2&gt;=1) {</a:t>
            </a:r>
            <a:r>
              <a:rPr lang="zh-CN" altLang="en-US" sz="2400" b="1" dirty="0">
                <a:solidFill>
                  <a:srgbClr val="008000"/>
                </a:solidFill>
                <a:latin typeface="华文新魏" charset="0"/>
                <a:ea typeface="华文新魏" charset="0"/>
                <a:cs typeface="华文新魏" charset="0"/>
              </a:rPr>
              <a:t> </a:t>
            </a:r>
            <a:endParaRPr lang="en-US" altLang="zh-CN" sz="2400" b="1" dirty="0">
              <a:solidFill>
                <a:srgbClr val="008000"/>
              </a:solidFill>
              <a:latin typeface="华文新魏" charset="0"/>
              <a:ea typeface="华文新魏" charset="0"/>
              <a:cs typeface="华文新魏" charset="0"/>
            </a:endParaRPr>
          </a:p>
          <a:p>
            <a:pPr marL="0" indent="0" eaLnBrk="1" hangingPunct="1">
              <a:lnSpc>
                <a:spcPct val="90000"/>
              </a:lnSpc>
              <a:buNone/>
            </a:pPr>
            <a:r>
              <a:rPr lang="zh-CN"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X1--; </a:t>
            </a:r>
            <a:r>
              <a:rPr lang="zh-CN"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                                </a:t>
            </a:r>
            <a:r>
              <a:rPr lang="zh-CN" altLang="en-US" sz="2400" b="1" dirty="0">
                <a:solidFill>
                  <a:srgbClr val="008000"/>
                </a:solidFill>
                <a:latin typeface="华文新魏" charset="0"/>
                <a:ea typeface="华文新魏" charset="0"/>
                <a:cs typeface="华文新魏" charset="0"/>
              </a:rPr>
              <a:t>      </a:t>
            </a:r>
            <a:r>
              <a:rPr lang="en-US" altLang="zh-CN" sz="2400" b="1" dirty="0">
                <a:solidFill>
                  <a:srgbClr val="008000"/>
                </a:solidFill>
                <a:latin typeface="华文新魏" charset="0"/>
                <a:ea typeface="华文新魏" charset="0"/>
                <a:cs typeface="华文新魏" charset="0"/>
              </a:rPr>
              <a:t>X2--; </a:t>
            </a:r>
          </a:p>
          <a:p>
            <a:pPr marL="0" indent="0" eaLnBrk="1" hangingPunct="1">
              <a:lnSpc>
                <a:spcPct val="90000"/>
              </a:lnSpc>
              <a:buNone/>
            </a:pPr>
            <a:r>
              <a:rPr lang="en-US" altLang="zh-CN" sz="2400" b="1" dirty="0">
                <a:solidFill>
                  <a:srgbClr val="008000"/>
                </a:solidFill>
                <a:latin typeface="华文新魏" charset="0"/>
                <a:ea typeface="华文新魏" charset="0"/>
                <a:cs typeface="华文新魏" charset="0"/>
              </a:rPr>
              <a:t>        </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=X1;                              </a:t>
            </a:r>
            <a:r>
              <a:rPr lang="zh-CN" altLang="en-US" sz="2400" b="1" dirty="0">
                <a:solidFill>
                  <a:srgbClr val="008000"/>
                </a:solidFill>
                <a:latin typeface="华文新魏" charset="0"/>
                <a:ea typeface="华文新魏" charset="0"/>
                <a:cs typeface="华文新魏" charset="0"/>
              </a:rPr>
              <a:t>           </a:t>
            </a:r>
            <a:r>
              <a:rPr lang="en-US" altLang="zh-CN" sz="2400" b="1" dirty="0" err="1">
                <a:solidFill>
                  <a:srgbClr val="008000"/>
                </a:solidFill>
                <a:latin typeface="华文新魏" charset="0"/>
                <a:ea typeface="华文新魏" charset="0"/>
                <a:cs typeface="华文新魏" charset="0"/>
              </a:rPr>
              <a:t>Aj</a:t>
            </a:r>
            <a:r>
              <a:rPr lang="en-US" altLang="zh-CN" sz="2400" b="1" dirty="0">
                <a:solidFill>
                  <a:srgbClr val="008000"/>
                </a:solidFill>
                <a:latin typeface="华文新魏" charset="0"/>
                <a:ea typeface="华文新魏" charset="0"/>
                <a:cs typeface="华文新魏" charset="0"/>
              </a:rPr>
              <a:t>=X2;</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输出一张票</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else</a:t>
            </a:r>
          </a:p>
          <a:p>
            <a:pPr marL="0" indent="0" eaLnBrk="1" hangingPunct="1">
              <a:lnSpc>
                <a:spcPct val="90000"/>
              </a:lnSpc>
              <a:buNone/>
            </a:pP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输出信息</a:t>
            </a:r>
            <a:r>
              <a:rPr lang="en-US" altLang="zh-CN" sz="2400" b="1" dirty="0">
                <a:latin typeface="华文新魏" charset="0"/>
                <a:ea typeface="华文新魏" charset="0"/>
                <a:cs typeface="华文新魏" charset="0"/>
              </a:rPr>
              <a:t>"</a:t>
            </a:r>
            <a:r>
              <a:rPr lang="zh-CN" altLang="en-US" sz="2400" b="1" dirty="0">
                <a:latin typeface="华文新魏" charset="0"/>
                <a:ea typeface="华文新魏" charset="0"/>
                <a:cs typeface="华文新魏" charset="0"/>
              </a:rPr>
              <a:t>票已售完</a:t>
            </a:r>
            <a:r>
              <a:rPr lang="en-US" altLang="zh-CN" sz="2400" b="1" dirty="0">
                <a:latin typeface="华文新魏" charset="0"/>
                <a:ea typeface="华文新魏" charset="0"/>
                <a:cs typeface="华文新魏" charset="0"/>
              </a:rPr>
              <a:t>“*/;</a:t>
            </a:r>
          </a:p>
          <a:p>
            <a:pPr marL="0" indent="0" eaLnBrk="1" hangingPunct="1">
              <a:lnSpc>
                <a:spcPct val="90000"/>
              </a:lnSpc>
              <a:buNone/>
            </a:pP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                          </a:t>
            </a:r>
            <a:r>
              <a:rPr lang="zh-CN" altLang="en-US" sz="2400" b="1" dirty="0">
                <a:latin typeface="华文新魏" charset="0"/>
                <a:ea typeface="华文新魏" charset="0"/>
                <a:cs typeface="华文新魏" charset="0"/>
              </a:rPr>
              <a:t>                              </a:t>
            </a:r>
            <a:r>
              <a:rPr lang="en-US" altLang="zh-CN" sz="2400" b="1" dirty="0">
                <a:latin typeface="华文新魏" charset="0"/>
                <a:ea typeface="华文新魏" charset="0"/>
                <a:cs typeface="华文新魏" charset="0"/>
              </a:rPr>
              <a:t>}</a:t>
            </a:r>
            <a:endParaRPr lang="zh-CN" sz="24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互斥与临界区</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a:t>
            </a:fld>
            <a:endParaRPr lang="en-US" altLang="zh-CN" dirty="0"/>
          </a:p>
        </p:txBody>
      </p:sp>
    </p:spTree>
    <p:extLst>
      <p:ext uri="{BB962C8B-B14F-4D97-AF65-F5344CB8AC3E}">
        <p14:creationId xmlns:p14="http://schemas.microsoft.com/office/powerpoint/2010/main" val="1646817867"/>
      </p:ext>
    </p:extLst>
  </p:cSld>
  <p:clrMapOvr>
    <a:masterClrMapping/>
  </p:clrMapOvr>
  <p:transition spd="slow">
    <p:wipe dir="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send( )</a:t>
            </a:r>
            <a:r>
              <a:rPr lang="zh-CN" altLang="en-US" dirty="0">
                <a:latin typeface="华文新魏" charset="0"/>
                <a:ea typeface="华文新魏" charset="0"/>
                <a:cs typeface="华文新魏" charset="0"/>
              </a:rPr>
              <a:t>操作失败处理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失败情形：发送进程试图向</a:t>
            </a:r>
            <a:r>
              <a:rPr lang="zh-CN" altLang="en-US" dirty="0">
                <a:solidFill>
                  <a:srgbClr val="FF0000"/>
                </a:solidFill>
                <a:latin typeface="华文新魏" charset="0"/>
                <a:ea typeface="华文新魏" charset="0"/>
                <a:cs typeface="华文新魏" charset="0"/>
              </a:rPr>
              <a:t>一个不存在的进程发送消息</a:t>
            </a:r>
            <a:r>
              <a:rPr lang="zh-CN" altLang="en-US" dirty="0">
                <a:latin typeface="华文新魏" charset="0"/>
                <a:ea typeface="华文新魏" charset="0"/>
                <a:cs typeface="华文新魏" charset="0"/>
              </a:rPr>
              <a:t>，操作系统将无法识别用哪个信箱来缓存消息</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同步</a:t>
            </a:r>
            <a:r>
              <a:rPr lang="en-US" altLang="zh-CN" dirty="0">
                <a:latin typeface="华文新魏" charset="0"/>
                <a:ea typeface="华文新魏" charset="0"/>
                <a:cs typeface="华文新魏" charset="0"/>
              </a:rPr>
              <a:t>send( )</a:t>
            </a:r>
            <a:r>
              <a:rPr lang="zh-CN" altLang="en-US" dirty="0">
                <a:latin typeface="华文新魏" charset="0"/>
                <a:ea typeface="华文新魏" charset="0"/>
                <a:cs typeface="华文新魏" charset="0"/>
              </a:rPr>
              <a:t>时，会</a:t>
            </a:r>
            <a:r>
              <a:rPr lang="zh-CN" altLang="en-US" dirty="0">
                <a:solidFill>
                  <a:srgbClr val="FF0000"/>
                </a:solidFill>
                <a:latin typeface="华文新魏" charset="0"/>
                <a:ea typeface="华文新魏" charset="0"/>
                <a:cs typeface="华文新魏" charset="0"/>
              </a:rPr>
              <a:t>返回一个错误码</a:t>
            </a:r>
            <a:r>
              <a:rPr lang="zh-CN" altLang="en-US" dirty="0">
                <a:latin typeface="华文新魏" charset="0"/>
                <a:ea typeface="华文新魏" charset="0"/>
                <a:cs typeface="华文新魏" charset="0"/>
              </a:rPr>
              <a:t>到发送方，发送方依赖错误码来工作</a:t>
            </a:r>
          </a:p>
          <a:p>
            <a:pPr lvl="1" eaLnBrk="1" hangingPunct="1"/>
            <a:r>
              <a:rPr lang="zh-CN" altLang="en-US" dirty="0">
                <a:solidFill>
                  <a:srgbClr val="0000FF"/>
                </a:solidFill>
                <a:latin typeface="华文新魏" charset="0"/>
                <a:ea typeface="华文新魏" charset="0"/>
                <a:cs typeface="华文新魏" charset="0"/>
              </a:rPr>
              <a:t>异步</a:t>
            </a:r>
            <a:r>
              <a:rPr lang="en-US" altLang="zh-CN" dirty="0">
                <a:latin typeface="华文新魏" charset="0"/>
                <a:ea typeface="华文新魏" charset="0"/>
                <a:cs typeface="华文新魏" charset="0"/>
              </a:rPr>
              <a:t>send( )</a:t>
            </a:r>
            <a:r>
              <a:rPr lang="zh-CN" altLang="en-US" dirty="0">
                <a:latin typeface="华文新魏" charset="0"/>
                <a:ea typeface="华文新魏" charset="0"/>
                <a:cs typeface="华文新魏" charset="0"/>
              </a:rPr>
              <a:t>时，发送方可继续发送消息，而</a:t>
            </a:r>
            <a:r>
              <a:rPr lang="zh-CN" altLang="en-US" dirty="0">
                <a:solidFill>
                  <a:srgbClr val="FF0000"/>
                </a:solidFill>
                <a:latin typeface="华文新魏" charset="0"/>
                <a:ea typeface="华文新魏" charset="0"/>
                <a:cs typeface="华文新魏" charset="0"/>
              </a:rPr>
              <a:t>不期望任何返回码</a:t>
            </a:r>
            <a:r>
              <a:rPr lang="zh-CN" altLang="en-US" dirty="0">
                <a:latin typeface="华文新魏" charset="0"/>
                <a:ea typeface="华文新魏" charset="0"/>
                <a:cs typeface="华文新魏" charset="0"/>
              </a:rPr>
              <a:t>，系统可使用像</a:t>
            </a:r>
            <a:r>
              <a:rPr lang="en-US" altLang="zh-CN" dirty="0">
                <a:latin typeface="华文新魏" charset="0"/>
                <a:ea typeface="华文新魏" charset="0"/>
                <a:cs typeface="华文新魏" charset="0"/>
              </a:rPr>
              <a:t>UNIX</a:t>
            </a:r>
            <a:r>
              <a:rPr lang="zh-CN" altLang="en-US" dirty="0">
                <a:latin typeface="华文新魏" charset="0"/>
                <a:ea typeface="华文新魏" charset="0"/>
                <a:cs typeface="华文新魏" charset="0"/>
              </a:rPr>
              <a:t>中的信号机制来告诉发送方发送消息失败</a:t>
            </a:r>
          </a:p>
          <a:p>
            <a:endParaRPr kumimoji="1" lang="zh-CN" altLang="en-US" dirty="0"/>
          </a:p>
        </p:txBody>
      </p:sp>
    </p:spTree>
    <p:extLst>
      <p:ext uri="{BB962C8B-B14F-4D97-AF65-F5344CB8AC3E}">
        <p14:creationId xmlns:p14="http://schemas.microsoft.com/office/powerpoint/2010/main" val="3252371568"/>
      </p:ext>
    </p:extLst>
  </p:cSld>
  <p:clrMapOvr>
    <a:masterClrMapping/>
  </p:clrMapOvr>
  <p:transition spd="slow">
    <p:wipe dir="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221</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receive( )</a:t>
            </a:r>
            <a:r>
              <a:rPr lang="zh-CN" altLang="en-US" dirty="0">
                <a:latin typeface="华文新魏" charset="0"/>
                <a:ea typeface="华文新魏" charset="0"/>
                <a:cs typeface="华文新魏" charset="0"/>
              </a:rPr>
              <a:t>操作处理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阻塞型</a:t>
            </a:r>
            <a:r>
              <a:rPr lang="en-US" altLang="zh-CN" dirty="0">
                <a:latin typeface="华文新魏" charset="0"/>
                <a:ea typeface="华文新魏" charset="0"/>
                <a:cs typeface="华文新魏" charset="0"/>
              </a:rPr>
              <a:t>receive( )</a:t>
            </a:r>
            <a:r>
              <a:rPr lang="zh-CN" altLang="en-US" dirty="0">
                <a:latin typeface="华文新魏" charset="0"/>
                <a:ea typeface="华文新魏" charset="0"/>
                <a:cs typeface="华文新魏" charset="0"/>
              </a:rPr>
              <a:t>操作：能</a:t>
            </a:r>
            <a:r>
              <a:rPr lang="zh-CN" altLang="en-US" dirty="0">
                <a:solidFill>
                  <a:srgbClr val="FF0000"/>
                </a:solidFill>
                <a:latin typeface="华文新魏" charset="0"/>
                <a:ea typeface="华文新魏" charset="0"/>
                <a:cs typeface="华文新魏" charset="0"/>
              </a:rPr>
              <a:t>同步</a:t>
            </a:r>
            <a:r>
              <a:rPr lang="zh-CN" altLang="en-US" dirty="0">
                <a:latin typeface="华文新魏" charset="0"/>
                <a:ea typeface="华文新魏" charset="0"/>
                <a:cs typeface="华文新魏" charset="0"/>
              </a:rPr>
              <a:t>发送进程和接收进程的</a:t>
            </a:r>
            <a:r>
              <a:rPr lang="zh-CN" altLang="en-US" dirty="0">
                <a:solidFill>
                  <a:srgbClr val="FF0000"/>
                </a:solidFill>
                <a:latin typeface="华文新魏" charset="0"/>
                <a:ea typeface="华文新魏" charset="0"/>
                <a:cs typeface="华文新魏" charset="0"/>
              </a:rPr>
              <a:t>通信</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如果信箱中没有消息，接收进程会被挂起，直到有消息投入信箱</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如果信箱中有消息，则会立即获得一个消息并返回</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非阻塞型</a:t>
            </a:r>
            <a:r>
              <a:rPr lang="en-US" altLang="zh-CN" dirty="0">
                <a:latin typeface="华文新魏" charset="0"/>
                <a:ea typeface="华文新魏" charset="0"/>
                <a:cs typeface="华文新魏" charset="0"/>
              </a:rPr>
              <a:t>receive( )</a:t>
            </a:r>
            <a:r>
              <a:rPr lang="zh-CN" altLang="en-US" dirty="0">
                <a:latin typeface="华文新魏" charset="0"/>
                <a:ea typeface="华文新魏" charset="0"/>
                <a:cs typeface="华文新魏" charset="0"/>
              </a:rPr>
              <a:t>操作：允许接收进程</a:t>
            </a:r>
            <a:r>
              <a:rPr lang="zh-CN" altLang="en-US" dirty="0">
                <a:solidFill>
                  <a:srgbClr val="FF0000"/>
                </a:solidFill>
                <a:latin typeface="华文新魏" charset="0"/>
                <a:ea typeface="华文新魏" charset="0"/>
                <a:cs typeface="华文新魏" charset="0"/>
              </a:rPr>
              <a:t>轮询信箱并立即返还控制</a:t>
            </a:r>
            <a:r>
              <a:rPr lang="zh-CN" altLang="en-US" dirty="0">
                <a:latin typeface="华文新魏" charset="0"/>
                <a:ea typeface="华文新魏" charset="0"/>
                <a:cs typeface="华文新魏" charset="0"/>
              </a:rPr>
              <a:t>给调用进程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如果信箱中有消息，就返回消息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否则返回</a:t>
            </a:r>
            <a:r>
              <a:rPr lang="zh-CN" altLang="en-US" dirty="0">
                <a:solidFill>
                  <a:srgbClr val="0000FF"/>
                </a:solidFill>
                <a:latin typeface="华文新魏" charset="0"/>
                <a:ea typeface="华文新魏" charset="0"/>
                <a:cs typeface="华文新魏" charset="0"/>
              </a:rPr>
              <a:t>标志码</a:t>
            </a:r>
            <a:r>
              <a:rPr lang="zh-CN" altLang="en-US" dirty="0">
                <a:latin typeface="华文新魏" charset="0"/>
                <a:ea typeface="华文新魏" charset="0"/>
                <a:cs typeface="华文新魏" charset="0"/>
              </a:rPr>
              <a:t>，表明无消息可用</a:t>
            </a:r>
            <a:endParaRPr lang="en-US" altLang="zh-CN" dirty="0">
              <a:latin typeface="华文新魏" charset="0"/>
              <a:ea typeface="华文新魏" charset="0"/>
              <a:cs typeface="华文新魏" charset="0"/>
            </a:endParaRPr>
          </a:p>
        </p:txBody>
      </p:sp>
    </p:spTree>
    <p:extLst>
      <p:ext uri="{BB962C8B-B14F-4D97-AF65-F5344CB8AC3E}">
        <p14:creationId xmlns:p14="http://schemas.microsoft.com/office/powerpoint/2010/main" val="1818394546"/>
      </p:ext>
    </p:extLst>
  </p:cSld>
  <p:clrMapOvr>
    <a:masterClrMapping/>
  </p:clrMapOvr>
  <p:transition spd="slow">
    <p:wipe dir="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222</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通信进程常用同步组合方式</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阻塞型</a:t>
            </a:r>
            <a:r>
              <a:rPr lang="en-US" altLang="zh-CN" dirty="0">
                <a:latin typeface="华文新魏" charset="0"/>
                <a:ea typeface="华文新魏" charset="0"/>
                <a:cs typeface="华文新魏" charset="0"/>
              </a:rPr>
              <a:t>send</a:t>
            </a:r>
            <a:r>
              <a:rPr lang="zh-CN" altLang="en-US" dirty="0">
                <a:latin typeface="华文新魏" charset="0"/>
                <a:ea typeface="华文新魏" charset="0"/>
                <a:cs typeface="华文新魏" charset="0"/>
              </a:rPr>
              <a:t>和阻塞型</a:t>
            </a:r>
            <a:r>
              <a:rPr lang="en-US" altLang="zh-CN" dirty="0">
                <a:latin typeface="华文新魏" charset="0"/>
                <a:ea typeface="华文新魏" charset="0"/>
                <a:cs typeface="华文新魏" charset="0"/>
              </a:rPr>
              <a:t>receive </a:t>
            </a:r>
          </a:p>
          <a:p>
            <a:pPr lvl="1" eaLnBrk="1" hangingPunct="1"/>
            <a:r>
              <a:rPr lang="zh-CN" altLang="en-US" dirty="0">
                <a:latin typeface="华文新魏" charset="0"/>
                <a:ea typeface="华文新魏" charset="0"/>
                <a:cs typeface="华文新魏" charset="0"/>
              </a:rPr>
              <a:t>同步通信、可靠通信</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非阻塞型</a:t>
            </a:r>
            <a:r>
              <a:rPr lang="en-US" altLang="zh-CN" dirty="0">
                <a:latin typeface="华文新魏" charset="0"/>
                <a:ea typeface="华文新魏" charset="0"/>
                <a:cs typeface="华文新魏" charset="0"/>
              </a:rPr>
              <a:t>send</a:t>
            </a:r>
            <a:r>
              <a:rPr lang="zh-CN" altLang="en-US" dirty="0">
                <a:latin typeface="华文新魏" charset="0"/>
                <a:ea typeface="华文新魏" charset="0"/>
                <a:cs typeface="华文新魏" charset="0"/>
              </a:rPr>
              <a:t>和非阻塞型</a:t>
            </a:r>
            <a:r>
              <a:rPr lang="en-US" altLang="zh-CN" dirty="0">
                <a:latin typeface="华文新魏" charset="0"/>
                <a:ea typeface="华文新魏" charset="0"/>
                <a:cs typeface="华文新魏" charset="0"/>
              </a:rPr>
              <a:t>receive </a:t>
            </a:r>
          </a:p>
          <a:p>
            <a:pPr lvl="1" eaLnBrk="1" hangingPunct="1"/>
            <a:r>
              <a:rPr lang="zh-CN" altLang="en-US" dirty="0">
                <a:latin typeface="华文新魏" charset="0"/>
                <a:ea typeface="华文新魏" charset="0"/>
                <a:cs typeface="华文新魏" charset="0"/>
              </a:rPr>
              <a:t>设置消息队列</a:t>
            </a:r>
            <a:r>
              <a:rPr lang="zh-CN" altLang="en-US" dirty="0">
                <a:solidFill>
                  <a:srgbClr val="0000FF"/>
                </a:solidFill>
                <a:latin typeface="华文新魏" charset="0"/>
                <a:ea typeface="华文新魏" charset="0"/>
                <a:cs typeface="华文新魏" charset="0"/>
              </a:rPr>
              <a:t>容纳消息数</a:t>
            </a:r>
            <a:endParaRPr lang="en-US" altLang="zh-CN" dirty="0">
              <a:solidFill>
                <a:srgbClr val="0000FF"/>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非阻塞型</a:t>
            </a:r>
            <a:r>
              <a:rPr lang="en-US" altLang="zh-CN" dirty="0">
                <a:latin typeface="华文新魏" charset="0"/>
                <a:ea typeface="华文新魏" charset="0"/>
                <a:cs typeface="华文新魏" charset="0"/>
              </a:rPr>
              <a:t>send</a:t>
            </a:r>
            <a:r>
              <a:rPr lang="zh-CN" altLang="en-US" dirty="0">
                <a:latin typeface="华文新魏" charset="0"/>
                <a:ea typeface="华文新魏" charset="0"/>
                <a:cs typeface="华文新魏" charset="0"/>
              </a:rPr>
              <a:t>和阻塞型</a:t>
            </a:r>
            <a:r>
              <a:rPr lang="en-US" altLang="zh-CN" dirty="0">
                <a:latin typeface="华文新魏" charset="0"/>
                <a:ea typeface="华文新魏" charset="0"/>
                <a:cs typeface="华文新魏" charset="0"/>
              </a:rPr>
              <a:t>receive </a:t>
            </a:r>
          </a:p>
          <a:p>
            <a:pPr lvl="1" eaLnBrk="1" hangingPunct="1"/>
            <a:r>
              <a:rPr lang="zh-CN" altLang="en-US" dirty="0">
                <a:latin typeface="华文新魏" charset="0"/>
                <a:ea typeface="华文新魏" charset="0"/>
                <a:cs typeface="华文新魏" charset="0"/>
              </a:rPr>
              <a:t>发送进程</a:t>
            </a:r>
            <a:r>
              <a:rPr lang="zh-CN" altLang="zh-CN" dirty="0"/>
              <a:t>可把一条或</a:t>
            </a:r>
            <a:r>
              <a:rPr lang="zh-CN" altLang="zh-CN" dirty="0">
                <a:solidFill>
                  <a:srgbClr val="FF0000"/>
                </a:solidFill>
              </a:rPr>
              <a:t>多条消息</a:t>
            </a:r>
            <a:r>
              <a:rPr lang="zh-CN" altLang="zh-CN" dirty="0"/>
              <a:t>发给目标进程 </a:t>
            </a:r>
            <a:endParaRPr lang="en-US" altLang="zh-CN" dirty="0"/>
          </a:p>
          <a:p>
            <a:pPr lvl="1" eaLnBrk="1" hangingPunct="1"/>
            <a:r>
              <a:rPr lang="zh-CN" altLang="en-US" dirty="0">
                <a:latin typeface="华文新魏" charset="0"/>
                <a:ea typeface="华文新魏" charset="0"/>
                <a:cs typeface="华文新魏" charset="0"/>
              </a:rPr>
              <a:t>接收进程通常是</a:t>
            </a:r>
            <a:r>
              <a:rPr lang="zh-CN" altLang="en-US" dirty="0">
                <a:solidFill>
                  <a:srgbClr val="FF0000"/>
                </a:solidFill>
                <a:latin typeface="华文新魏" charset="0"/>
                <a:ea typeface="华文新魏" charset="0"/>
                <a:cs typeface="华文新魏" charset="0"/>
              </a:rPr>
              <a:t>服务器进程</a:t>
            </a:r>
            <a:r>
              <a:rPr lang="zh-CN" altLang="en-US" dirty="0">
                <a:latin typeface="华文新魏" charset="0"/>
                <a:ea typeface="华文新魏" charset="0"/>
                <a:cs typeface="华文新魏" charset="0"/>
              </a:rPr>
              <a:t>，</a:t>
            </a:r>
            <a:r>
              <a:rPr lang="zh-CN" altLang="zh-CN" dirty="0"/>
              <a:t>平时处于阻塞状态，直到发送进程发来消息才被唤醒 </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70436545"/>
      </p:ext>
    </p:extLst>
  </p:cSld>
  <p:clrMapOvr>
    <a:masterClrMapping/>
  </p:clrMapOvr>
  <p:transition spd="slow">
    <p:wipe dir="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51520" y="1412776"/>
            <a:ext cx="8892480" cy="4680520"/>
          </a:xfrm>
        </p:spPr>
        <p:txBody>
          <a:bodyPr/>
          <a:lstStyle/>
          <a:p>
            <a:pPr marL="0" indent="0" eaLnBrk="1" hangingPunct="1">
              <a:lnSpc>
                <a:spcPct val="90000"/>
              </a:lnSpc>
              <a:buNone/>
            </a:pPr>
            <a:r>
              <a:rPr lang="en-US" altLang="zh-CN" sz="2400" dirty="0" err="1">
                <a:solidFill>
                  <a:srgbClr val="0000FF"/>
                </a:solidFill>
                <a:latin typeface="华文新魏" charset="0"/>
                <a:ea typeface="华文新魏" charset="0"/>
                <a:cs typeface="华文新魏" charset="0"/>
              </a:rPr>
              <a:t>create_mailbox</a:t>
            </a:r>
            <a:r>
              <a:rPr lang="en-US" altLang="zh-CN" sz="2400" dirty="0">
                <a:solidFill>
                  <a:srgbClr val="0000FF"/>
                </a:solidFill>
                <a:latin typeface="华文新魏" charset="0"/>
                <a:ea typeface="华文新魏" charset="0"/>
                <a:cs typeface="华文新魏" charset="0"/>
              </a:rPr>
              <a:t>(box);</a:t>
            </a:r>
          </a:p>
          <a:p>
            <a:pPr marL="0" indent="0" eaLnBrk="1" hangingPunct="1">
              <a:lnSpc>
                <a:spcPct val="90000"/>
              </a:lnSpc>
              <a:buNone/>
            </a:pPr>
            <a:r>
              <a:rPr lang="en-US" altLang="zh-CN" sz="2400" dirty="0">
                <a:solidFill>
                  <a:srgbClr val="0000FF"/>
                </a:solidFill>
                <a:latin typeface="华文新魏" charset="0"/>
                <a:ea typeface="华文新魏" charset="0"/>
                <a:cs typeface="华文新魏" charset="0"/>
              </a:rPr>
              <a:t>send(box,</a:t>
            </a:r>
            <a:r>
              <a:rPr lang="zh-CN" altLang="en-US" sz="2400" dirty="0">
                <a:solidFill>
                  <a:srgbClr val="0000FF"/>
                </a:solidFill>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null);</a:t>
            </a:r>
            <a:r>
              <a:rPr lang="zh-CN" altLang="en-US" sz="2400" dirty="0">
                <a:solidFill>
                  <a:srgbClr val="0000FF"/>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zh-CN" sz="2400" dirty="0"/>
              <a:t>信箱被初始化成空状态</a:t>
            </a:r>
            <a:r>
              <a:rPr lang="en-US" altLang="zh-CN" sz="2400" dirty="0">
                <a:latin typeface="华文新魏" charset="0"/>
                <a:ea typeface="华文新魏" charset="0"/>
                <a:cs typeface="华文新魏" charset="0"/>
              </a:rPr>
              <a:t>*/</a:t>
            </a:r>
            <a:endParaRPr lang="en-US" altLang="zh-CN" sz="2400" dirty="0">
              <a:solidFill>
                <a:srgbClr val="0000FF"/>
              </a:solidFill>
              <a:latin typeface="华文新魏" charset="0"/>
              <a:ea typeface="华文新魏" charset="0"/>
              <a:cs typeface="华文新魏" charset="0"/>
            </a:endParaRPr>
          </a:p>
          <a:p>
            <a:pPr marL="0" indent="0" eaLnBrk="1" hangingPunct="1">
              <a:lnSpc>
                <a:spcPct val="90000"/>
              </a:lnSpc>
              <a:buNone/>
            </a:pPr>
            <a:r>
              <a:rPr lang="en-US" altLang="zh-CN" sz="2400" dirty="0">
                <a:latin typeface="华文新魏" charset="0"/>
                <a:ea typeface="华文新魏" charset="0"/>
                <a:cs typeface="华文新魏" charset="0"/>
              </a:rPr>
              <a:t>void </a:t>
            </a:r>
            <a:r>
              <a:rPr lang="en-US" altLang="zh-CN" sz="2400" dirty="0">
                <a:solidFill>
                  <a:srgbClr val="0000FF"/>
                </a:solidFill>
                <a:latin typeface="华文新魏" charset="0"/>
                <a:ea typeface="华文新魏" charset="0"/>
                <a:cs typeface="华文新魏" charset="0"/>
              </a:rPr>
              <a:t>Pi( ) </a:t>
            </a: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i</a:t>
            </a:r>
            <a:r>
              <a:rPr lang="en-US" altLang="zh-CN" sz="2400" dirty="0">
                <a:latin typeface="华文新魏" charset="0"/>
                <a:ea typeface="华文新魏" charset="0"/>
                <a:cs typeface="华文新魏" charset="0"/>
              </a:rPr>
              <a:t>=1,2,</a:t>
            </a:r>
            <a:r>
              <a:rPr lang="en-GB" altLang="zh-CN" sz="2400" dirty="0">
                <a:latin typeface="Times New Roman" charset="0"/>
                <a:ea typeface="华文新魏" charset="0"/>
                <a:cs typeface="华文新魏" charset="0"/>
              </a:rPr>
              <a:t>…</a:t>
            </a:r>
            <a:r>
              <a:rPr lang="en-US" altLang="zh-CN" sz="2400" dirty="0">
                <a:latin typeface="华文新魏" charset="0"/>
                <a:ea typeface="华文新魏" charset="0"/>
                <a:cs typeface="华文新魏" charset="0"/>
              </a:rPr>
              <a:t>,n*/</a:t>
            </a:r>
          </a:p>
          <a:p>
            <a:pPr marL="0" indent="0" eaLnBrk="1" hangingPunct="1">
              <a:lnSpc>
                <a:spcPct val="90000"/>
              </a:lnSpc>
              <a:buNone/>
            </a:pPr>
            <a:r>
              <a:rPr lang="en-US" altLang="zh-CN" sz="2400" dirty="0">
                <a:latin typeface="华文新魏" charset="0"/>
                <a:ea typeface="华文新魏" charset="0"/>
                <a:cs typeface="华文新魏" charset="0"/>
              </a:rPr>
              <a:t>        message </a:t>
            </a:r>
            <a:r>
              <a:rPr lang="en-US" altLang="zh-CN" sz="2400" dirty="0" err="1">
                <a:latin typeface="华文新魏" charset="0"/>
                <a:ea typeface="华文新魏" charset="0"/>
                <a:cs typeface="华文新魏" charset="0"/>
              </a:rPr>
              <a:t>msg</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while(true) {</a:t>
            </a:r>
          </a:p>
          <a:p>
            <a:pPr marL="0" indent="0" eaLnBrk="1" hangingPunct="1">
              <a:lnSpc>
                <a:spcPct val="90000"/>
              </a:lnSpc>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receive(box,</a:t>
            </a:r>
            <a:r>
              <a:rPr lang="zh-CN" altLang="en-US" sz="2400" dirty="0">
                <a:solidFill>
                  <a:srgbClr val="FF0000"/>
                </a:solidFill>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msg</a:t>
            </a:r>
            <a:r>
              <a:rPr lang="en-US" altLang="zh-CN" sz="2400" dirty="0">
                <a:solidFill>
                  <a:srgbClr val="FF0000"/>
                </a:solidFill>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阻塞型</a:t>
            </a:r>
            <a:r>
              <a:rPr lang="zh-CN" altLang="zh-CN" sz="2400" dirty="0">
                <a:latin typeface="华文新魏" charset="0"/>
                <a:ea typeface="华文新魏" charset="0"/>
                <a:cs typeface="华文新魏" charset="0"/>
              </a:rPr>
              <a:t>，</a:t>
            </a:r>
            <a:r>
              <a:rPr lang="zh-CN" altLang="zh-CN" sz="2400" dirty="0"/>
              <a:t>试图接收一消息</a:t>
            </a:r>
            <a:r>
              <a:rPr lang="zh-CN" altLang="en-US" sz="2400" dirty="0"/>
              <a:t>，</a:t>
            </a:r>
            <a:r>
              <a:rPr lang="zh-CN" altLang="zh-CN" sz="2400" dirty="0"/>
              <a:t>空</a:t>
            </a:r>
            <a:r>
              <a:rPr lang="zh-CN" altLang="en-US" sz="2400" dirty="0"/>
              <a:t>时</a:t>
            </a:r>
            <a:r>
              <a:rPr lang="zh-CN" altLang="zh-CN" sz="2400" dirty="0"/>
              <a:t>阻塞 </a:t>
            </a:r>
            <a:r>
              <a:rPr lang="zh-CN" altLang="en-US" sz="2400" dirty="0">
                <a:latin typeface="华文新魏" charset="0"/>
                <a:ea typeface="华文新魏" charset="0"/>
                <a:cs typeface="华文新魏" charset="0"/>
              </a:rPr>
              <a:t>*</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send(box,</a:t>
            </a:r>
            <a:r>
              <a:rPr lang="zh-CN" altLang="en-US" sz="2400" dirty="0">
                <a:solidFill>
                  <a:srgbClr val="FF0000"/>
                </a:solidFill>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msg</a:t>
            </a:r>
            <a:r>
              <a:rPr lang="en-US" altLang="zh-CN" sz="2400" dirty="0">
                <a:solidFill>
                  <a:srgbClr val="FF0000"/>
                </a:solidFill>
                <a:latin typeface="华文新魏" charset="0"/>
                <a:ea typeface="华文新魏" charset="0"/>
                <a:cs typeface="华文新魏" charset="0"/>
              </a:rPr>
              <a:t>);</a:t>
            </a:r>
            <a:r>
              <a:rPr lang="zh-CN" altLang="en-US" sz="2400" dirty="0">
                <a:solidFill>
                  <a:srgbClr val="FF0000"/>
                </a:solidFill>
                <a:latin typeface="华文新魏" charset="0"/>
                <a:ea typeface="华文新魏" charset="0"/>
                <a:cs typeface="华文新魏" charset="0"/>
              </a:rPr>
              <a:t> </a:t>
            </a:r>
            <a:r>
              <a:rPr lang="zh-CN"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a:t>
            </a:r>
            <a:r>
              <a:rPr lang="zh-CN" altLang="en-US" sz="2400" dirty="0">
                <a:solidFill>
                  <a:srgbClr val="FF0000"/>
                </a:solidFill>
              </a:rPr>
              <a:t>非阻塞</a:t>
            </a:r>
            <a:r>
              <a:rPr lang="zh-CN" altLang="en-US" sz="2400" dirty="0"/>
              <a:t>，</a:t>
            </a:r>
            <a:r>
              <a:rPr lang="zh-CN" altLang="zh-CN" sz="2400" dirty="0"/>
              <a:t>消息放回信箱 </a:t>
            </a:r>
            <a:r>
              <a:rPr lang="zh-CN" altLang="en-US" sz="2400" dirty="0">
                <a:latin typeface="华文新魏" charset="0"/>
                <a:ea typeface="华文新魏" charset="0"/>
                <a:cs typeface="华文新魏" charset="0"/>
              </a:rPr>
              <a:t>*</a:t>
            </a:r>
            <a:r>
              <a:rPr lang="en-US" altLang="zh-CN" sz="2400" dirty="0">
                <a:latin typeface="华文新魏" charset="0"/>
                <a:ea typeface="华文新魏" charset="0"/>
                <a:cs typeface="华文新魏" charset="0"/>
              </a:rPr>
              <a:t>/</a:t>
            </a:r>
          </a:p>
          <a:p>
            <a:pPr marL="0" indent="0" eaLnBrk="1" hangingPunct="1">
              <a:lnSpc>
                <a:spcPct val="90000"/>
              </a:lnSpc>
              <a:buNone/>
            </a:pPr>
            <a:r>
              <a:rPr lang="en-US" altLang="zh-CN" sz="2400" dirty="0">
                <a:latin typeface="华文新魏" charset="0"/>
                <a:ea typeface="华文新魏" charset="0"/>
                <a:cs typeface="华文新魏" charset="0"/>
              </a:rPr>
              <a:t>    }</a:t>
            </a:r>
          </a:p>
          <a:p>
            <a:pPr marL="0" indent="0" eaLnBrk="1" hangingPunct="1">
              <a:lnSpc>
                <a:spcPct val="90000"/>
              </a:lnSpc>
              <a:buNone/>
            </a:pPr>
            <a:r>
              <a:rPr lang="en-US" altLang="zh-CN" sz="2400" dirty="0">
                <a:latin typeface="华文新魏" charset="0"/>
                <a:ea typeface="华文新魏" charset="0"/>
                <a:cs typeface="华文新魏" charset="0"/>
              </a:rPr>
              <a:t>  }</a:t>
            </a:r>
          </a:p>
          <a:p>
            <a:pPr marL="0" indent="0" eaLnBrk="1" hangingPunct="1">
              <a:lnSpc>
                <a:spcPct val="90000"/>
              </a:lnSpc>
              <a:buNone/>
            </a:pPr>
            <a:r>
              <a:rPr lang="en-US" altLang="zh-CN" sz="2400" dirty="0">
                <a:latin typeface="华文新魏" charset="0"/>
                <a:ea typeface="华文新魏" charset="0"/>
                <a:cs typeface="华文新魏" charset="0"/>
              </a:rPr>
              <a:t> cobegin</a:t>
            </a:r>
          </a:p>
          <a:p>
            <a:pPr marL="0" indent="0" eaLnBrk="1" hangingPunct="1">
              <a:lnSpc>
                <a:spcPct val="90000"/>
              </a:lnSpc>
              <a:buNone/>
            </a:pPr>
            <a:r>
              <a:rPr lang="en-US" altLang="zh-CN" sz="2400" dirty="0">
                <a:latin typeface="华文新魏" charset="0"/>
                <a:ea typeface="华文新魏" charset="0"/>
                <a:cs typeface="华文新魏" charset="0"/>
              </a:rPr>
              <a:t>  Pi( );</a:t>
            </a:r>
          </a:p>
          <a:p>
            <a:pPr marL="0" indent="0" eaLnBrk="1" hangingPunct="1">
              <a:lnSpc>
                <a:spcPct val="90000"/>
              </a:lnSpc>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a:p>
            <a:pPr marL="0" indent="0" eaLnBrk="1" hangingPunct="1">
              <a:lnSpc>
                <a:spcPct val="90000"/>
              </a:lnSpc>
              <a:buNone/>
            </a:pPr>
            <a:endParaRPr lang="en-US" altLang="zh-CN" sz="24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223</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消息传递机制解决进程互斥问题</a:t>
            </a:r>
            <a:endParaRPr kumimoji="1" lang="zh-CN" altLang="en-US" dirty="0"/>
          </a:p>
        </p:txBody>
      </p:sp>
    </p:spTree>
    <p:extLst>
      <p:ext uri="{BB962C8B-B14F-4D97-AF65-F5344CB8AC3E}">
        <p14:creationId xmlns:p14="http://schemas.microsoft.com/office/powerpoint/2010/main" val="1738922484"/>
      </p:ext>
    </p:extLst>
  </p:cSld>
  <p:clrMapOvr>
    <a:masterClrMapping/>
  </p:clrMapOvr>
  <p:transition spd="slow">
    <p:wipe dir="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304800" y="1268760"/>
            <a:ext cx="8839200" cy="5112568"/>
          </a:xfrm>
        </p:spPr>
        <p:txBody>
          <a:bodyPr/>
          <a:lstStyle/>
          <a:p>
            <a:pPr marL="0" indent="0" eaLnBrk="1" hangingPunct="1">
              <a:buNone/>
            </a:pPr>
            <a:r>
              <a:rPr lang="en-US" altLang="zh-CN" sz="2400" dirty="0">
                <a:latin typeface="华文新魏" charset="0"/>
                <a:ea typeface="华文新魏" charset="0"/>
                <a:cs typeface="华文新魏" charset="0"/>
              </a:rPr>
              <a:t>int </a:t>
            </a:r>
            <a:r>
              <a:rPr lang="en-US" altLang="zh-CN" sz="2400" dirty="0">
                <a:solidFill>
                  <a:srgbClr val="FF0000"/>
                </a:solidFill>
                <a:latin typeface="华文新魏" charset="0"/>
                <a:ea typeface="华文新魏" charset="0"/>
                <a:cs typeface="华文新魏" charset="0"/>
              </a:rPr>
              <a:t>capacity</a:t>
            </a:r>
            <a:r>
              <a:rPr lang="en-US" altLang="zh-CN" sz="2400" dirty="0">
                <a:latin typeface="华文新魏" charset="0"/>
                <a:ea typeface="华文新魏" charset="0"/>
                <a:cs typeface="华文新魏" charset="0"/>
              </a:rPr>
              <a:t> ;                                    /*空</a:t>
            </a:r>
            <a:r>
              <a:rPr lang="zh-CN" altLang="en-US" sz="2400" dirty="0">
                <a:latin typeface="华文新魏" charset="0"/>
                <a:ea typeface="华文新魏" charset="0"/>
                <a:cs typeface="华文新魏" charset="0"/>
              </a:rPr>
              <a:t>缓冲区大小</a:t>
            </a:r>
            <a:r>
              <a:rPr lang="en-US" altLang="zh-CN" sz="2400" dirty="0">
                <a:latin typeface="华文新魏" charset="0"/>
                <a:ea typeface="华文新魏" charset="0"/>
                <a:cs typeface="华文新魏" charset="0"/>
              </a:rPr>
              <a:t>*/</a:t>
            </a:r>
          </a:p>
          <a:p>
            <a:pPr marL="0" indent="0" eaLnBrk="1" hangingPunct="1">
              <a:buNone/>
            </a:pPr>
            <a:r>
              <a:rPr lang="en-US" altLang="zh-CN" sz="2400" dirty="0" err="1">
                <a:latin typeface="华文新魏" charset="0"/>
                <a:ea typeface="华文新魏" charset="0"/>
                <a:cs typeface="华文新魏" charset="0"/>
              </a:rPr>
              <a:t>creat-mailbox（</a:t>
            </a:r>
            <a:r>
              <a:rPr lang="en-US" altLang="zh-CN" sz="2400" dirty="0" err="1">
                <a:solidFill>
                  <a:srgbClr val="008000"/>
                </a:solidFill>
                <a:latin typeface="华文新魏" charset="0"/>
                <a:ea typeface="华文新魏" charset="0"/>
                <a:cs typeface="华文新魏" charset="0"/>
              </a:rPr>
              <a:t>producer</a:t>
            </a:r>
            <a:r>
              <a:rPr lang="en-US" altLang="zh-CN" sz="2400" dirty="0">
                <a:latin typeface="华文新魏" charset="0"/>
                <a:ea typeface="华文新魏" charset="0"/>
                <a:cs typeface="华文新魏" charset="0"/>
              </a:rPr>
              <a:t>）；　 	／*创建</a:t>
            </a:r>
            <a:r>
              <a:rPr lang="zh-CN" altLang="zh-CN" sz="2400" dirty="0">
                <a:latin typeface="华文新魏" charset="0"/>
                <a:ea typeface="华文新魏" charset="0"/>
                <a:cs typeface="华文新魏" charset="0"/>
              </a:rPr>
              <a:t>生产者</a:t>
            </a:r>
            <a:r>
              <a:rPr lang="en-US" altLang="zh-CN" sz="2400" dirty="0">
                <a:latin typeface="华文新魏" charset="0"/>
                <a:ea typeface="华文新魏" charset="0"/>
                <a:cs typeface="华文新魏" charset="0"/>
              </a:rPr>
              <a:t>信箱*/</a:t>
            </a:r>
            <a:endParaRPr lang="zh-CN" altLang="zh-CN" sz="2400" dirty="0">
              <a:latin typeface="华文新魏" charset="0"/>
              <a:ea typeface="华文新魏" charset="0"/>
              <a:cs typeface="华文新魏" charset="0"/>
            </a:endParaRPr>
          </a:p>
          <a:p>
            <a:pPr marL="0" indent="0" eaLnBrk="1" hangingPunct="1">
              <a:buNone/>
            </a:pPr>
            <a:r>
              <a:rPr lang="en-US" altLang="zh-CN" sz="2400" dirty="0" err="1">
                <a:latin typeface="华文新魏" charset="0"/>
                <a:ea typeface="华文新魏" charset="0"/>
                <a:cs typeface="华文新魏" charset="0"/>
              </a:rPr>
              <a:t>creat-mailbox（</a:t>
            </a:r>
            <a:r>
              <a:rPr lang="en-US" altLang="zh-CN" sz="2400" dirty="0" err="1">
                <a:solidFill>
                  <a:srgbClr val="800000"/>
                </a:solidFill>
                <a:latin typeface="华文新魏" charset="0"/>
                <a:ea typeface="华文新魏" charset="0"/>
                <a:cs typeface="华文新魏" charset="0"/>
              </a:rPr>
              <a:t>consumer</a:t>
            </a:r>
            <a:r>
              <a:rPr lang="en-US" altLang="zh-CN" sz="2400" dirty="0">
                <a:latin typeface="华文新魏" charset="0"/>
                <a:ea typeface="华文新魏" charset="0"/>
                <a:cs typeface="华文新魏" charset="0"/>
              </a:rPr>
              <a:t>）；            ／*创建</a:t>
            </a:r>
            <a:r>
              <a:rPr lang="zh-CN" altLang="zh-CN" sz="2400" dirty="0">
                <a:latin typeface="华文新魏" charset="0"/>
                <a:ea typeface="华文新魏" charset="0"/>
                <a:cs typeface="华文新魏" charset="0"/>
              </a:rPr>
              <a:t>消费者</a:t>
            </a:r>
            <a:r>
              <a:rPr lang="en-US" altLang="zh-CN" sz="2400" dirty="0">
                <a:latin typeface="华文新魏" charset="0"/>
                <a:ea typeface="华文新魏" charset="0"/>
                <a:cs typeface="华文新魏" charset="0"/>
              </a:rPr>
              <a:t>信箱*/</a:t>
            </a:r>
            <a:endParaRPr lang="zh-CN" altLang="zh-CN" sz="2400" dirty="0">
              <a:latin typeface="华文新魏" charset="0"/>
              <a:ea typeface="华文新魏" charset="0"/>
              <a:cs typeface="华文新魏" charset="0"/>
            </a:endParaRPr>
          </a:p>
          <a:p>
            <a:pPr marL="0" indent="0" eaLnBrk="1" hangingPunct="1">
              <a:buNone/>
            </a:pPr>
            <a:endParaRPr lang="en-US" alt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void </a:t>
            </a:r>
            <a:r>
              <a:rPr lang="en-US" altLang="zh-CN" sz="2400" dirty="0" err="1">
                <a:solidFill>
                  <a:srgbClr val="0000FF"/>
                </a:solidFill>
                <a:latin typeface="华文新魏" charset="0"/>
                <a:ea typeface="华文新魏" charset="0"/>
                <a:cs typeface="华文新魏" charset="0"/>
              </a:rPr>
              <a:t>producer（void</a:t>
            </a:r>
            <a:r>
              <a:rPr lang="en-US" altLang="zh-CN" sz="2400" dirty="0">
                <a:solidFill>
                  <a:srgbClr val="0000FF"/>
                </a:solidFill>
                <a:latin typeface="华文新魏" charset="0"/>
                <a:ea typeface="华文新魏" charset="0"/>
                <a:cs typeface="华文新魏" charset="0"/>
              </a:rPr>
              <a:t>）</a:t>
            </a:r>
            <a:r>
              <a:rPr lang="en-US" altLang="zh-CN" sz="2400" dirty="0">
                <a:latin typeface="华文新魏" charset="0"/>
                <a:ea typeface="华文新魏" charset="0"/>
                <a:cs typeface="华文新魏" charset="0"/>
              </a:rPr>
              <a:t>{              /*生产</a:t>
            </a:r>
            <a:r>
              <a:rPr lang="zh-CN" sz="2400" dirty="0">
                <a:latin typeface="华文新魏" charset="0"/>
                <a:ea typeface="华文新魏" charset="0"/>
                <a:cs typeface="华文新魏" charset="0"/>
              </a:rPr>
              <a:t>者进程</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int item；</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message m；　                            /*消息</a:t>
            </a:r>
            <a:r>
              <a:rPr lang="zh-CN" sz="2400" dirty="0">
                <a:latin typeface="华文新魏" charset="0"/>
                <a:ea typeface="华文新魏" charset="0"/>
                <a:cs typeface="华文新魏" charset="0"/>
              </a:rPr>
              <a:t>缓冲区</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while（true</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item＝produce_item</a:t>
            </a:r>
            <a:r>
              <a:rPr lang="en-US" altLang="zh-CN" sz="2400" dirty="0">
                <a:latin typeface="华文新魏" charset="0"/>
                <a:ea typeface="华文新魏" charset="0"/>
                <a:cs typeface="华文新魏" charset="0"/>
              </a:rPr>
              <a:t>( )；        /*生产消息*/</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a:solidFill>
                  <a:srgbClr val="800000"/>
                </a:solidFill>
                <a:latin typeface="华文新魏" charset="0"/>
                <a:ea typeface="华文新魏" charset="0"/>
                <a:cs typeface="华文新魏" charset="0"/>
              </a:rPr>
              <a:t> </a:t>
            </a:r>
            <a:r>
              <a:rPr lang="en-US" altLang="zh-CN" sz="2400" dirty="0" err="1">
                <a:solidFill>
                  <a:srgbClr val="800000"/>
                </a:solidFill>
                <a:latin typeface="华文新魏" charset="0"/>
                <a:ea typeface="华文新魏" charset="0"/>
                <a:cs typeface="华文新魏" charset="0"/>
              </a:rPr>
              <a:t>receive（consumer</a:t>
            </a:r>
            <a:r>
              <a:rPr lang="en-US" altLang="zh-CN" sz="2400" dirty="0">
                <a:solidFill>
                  <a:srgbClr val="800000"/>
                </a:solidFill>
                <a:latin typeface="华文新魏" charset="0"/>
                <a:ea typeface="华文新魏" charset="0"/>
                <a:cs typeface="华文新魏" charset="0"/>
              </a:rPr>
              <a:t>，&amp;m）；</a:t>
            </a:r>
            <a:r>
              <a:rPr lang="en-US" altLang="zh-CN" sz="2400" dirty="0">
                <a:latin typeface="华文新魏" charset="0"/>
                <a:ea typeface="华文新魏" charset="0"/>
                <a:cs typeface="华文新魏" charset="0"/>
              </a:rPr>
              <a:t>/*等待消费者发送空</a:t>
            </a:r>
            <a:r>
              <a:rPr lang="zh-CN" sz="2400" dirty="0">
                <a:latin typeface="华文新魏" charset="0"/>
                <a:ea typeface="华文新魏" charset="0"/>
                <a:cs typeface="华文新魏" charset="0"/>
              </a:rPr>
              <a:t>缓冲区</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build_message</a:t>
            </a:r>
            <a:r>
              <a:rPr lang="en-US" altLang="zh-CN" sz="2400" dirty="0">
                <a:latin typeface="华文新魏" charset="0"/>
                <a:ea typeface="华文新魏" charset="0"/>
                <a:cs typeface="华文新魏" charset="0"/>
              </a:rPr>
              <a:t>（&amp;</a:t>
            </a:r>
            <a:r>
              <a:rPr lang="en-US" altLang="zh-CN" sz="2400" dirty="0" err="1">
                <a:latin typeface="华文新魏" charset="0"/>
                <a:ea typeface="华文新魏" charset="0"/>
                <a:cs typeface="华文新魏" charset="0"/>
              </a:rPr>
              <a:t>m，item</a:t>
            </a:r>
            <a:r>
              <a:rPr lang="en-US" altLang="zh-CN" sz="2400" dirty="0">
                <a:latin typeface="华文新魏" charset="0"/>
                <a:ea typeface="华文新魏" charset="0"/>
                <a:cs typeface="华文新魏" charset="0"/>
              </a:rPr>
              <a:t>）；/*构造一条发送的消息*/</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a:solidFill>
                  <a:srgbClr val="800000"/>
                </a:solidFill>
                <a:latin typeface="华文新魏" charset="0"/>
                <a:ea typeface="华文新魏" charset="0"/>
                <a:cs typeface="华文新魏" charset="0"/>
              </a:rPr>
              <a:t> </a:t>
            </a:r>
            <a:r>
              <a:rPr lang="en-US" altLang="zh-CN" sz="2400" dirty="0" err="1">
                <a:solidFill>
                  <a:srgbClr val="800000"/>
                </a:solidFill>
                <a:latin typeface="华文新魏" charset="0"/>
                <a:ea typeface="华文新魏" charset="0"/>
                <a:cs typeface="华文新魏" charset="0"/>
              </a:rPr>
              <a:t>send（consumer</a:t>
            </a:r>
            <a:r>
              <a:rPr lang="en-US" altLang="zh-CN" sz="2400" dirty="0">
                <a:solidFill>
                  <a:srgbClr val="800000"/>
                </a:solidFill>
                <a:latin typeface="华文新魏" charset="0"/>
                <a:ea typeface="华文新魏" charset="0"/>
                <a:cs typeface="华文新魏" charset="0"/>
              </a:rPr>
              <a:t>，&amp;m）； </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/*发送消息给消费者*/</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消息传递机制解决生产者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Tree>
    <p:extLst>
      <p:ext uri="{BB962C8B-B14F-4D97-AF65-F5344CB8AC3E}">
        <p14:creationId xmlns:p14="http://schemas.microsoft.com/office/powerpoint/2010/main" val="924752475"/>
      </p:ext>
    </p:extLst>
  </p:cSld>
  <p:clrMapOvr>
    <a:masterClrMapping/>
  </p:clrMapOvr>
  <p:transition spd="slow">
    <p:wipe dir="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79388" y="1547813"/>
            <a:ext cx="8839200" cy="4761507"/>
          </a:xfrm>
        </p:spPr>
        <p:txBody>
          <a:bodyPr/>
          <a:lstStyle/>
          <a:p>
            <a:pPr marL="0" indent="0" eaLnBrk="1" hangingPunct="1">
              <a:buNone/>
            </a:pPr>
            <a:r>
              <a:rPr lang="zh-CN" altLang="en-US" sz="2400" dirty="0">
                <a:latin typeface="华文新魏" charset="0"/>
                <a:ea typeface="华文新魏" charset="0"/>
                <a:cs typeface="华文新魏" charset="0"/>
              </a:rPr>
              <a:t>消费者进程先执行</a:t>
            </a:r>
            <a:endParaRPr lang="en-US" altLang="zh-CN"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void </a:t>
            </a:r>
            <a:r>
              <a:rPr lang="en-US" altLang="zh-CN" sz="2400" dirty="0">
                <a:solidFill>
                  <a:srgbClr val="0000FF"/>
                </a:solidFill>
                <a:latin typeface="华文新魏" charset="0"/>
                <a:ea typeface="华文新魏" charset="0"/>
                <a:cs typeface="华文新魏" charset="0"/>
              </a:rPr>
              <a:t>consumer(void) </a:t>
            </a:r>
            <a:r>
              <a:rPr lang="en-US" altLang="zh-CN" sz="2400" dirty="0">
                <a:latin typeface="华文新魏" charset="0"/>
                <a:ea typeface="华文新魏" charset="0"/>
                <a:cs typeface="华文新魏" charset="0"/>
              </a:rPr>
              <a:t>{                   /*消费者进程*/</a:t>
            </a:r>
          </a:p>
          <a:p>
            <a:pPr marL="0" indent="0">
              <a:buNone/>
            </a:pPr>
            <a:r>
              <a:rPr lang="en-US" altLang="zh-CN" sz="2400" dirty="0">
                <a:latin typeface="华文新魏" charset="0"/>
                <a:ea typeface="华文新魏" charset="0"/>
                <a:cs typeface="华文新魏" charset="0"/>
              </a:rPr>
              <a:t>     int item ，</a:t>
            </a:r>
            <a:r>
              <a:rPr lang="en-US" altLang="zh-CN" sz="2400" dirty="0" err="1">
                <a:latin typeface="华文新魏" charset="0"/>
                <a:ea typeface="华文新魏" charset="0"/>
                <a:cs typeface="华文新魏" charset="0"/>
              </a:rPr>
              <a:t>i</a:t>
            </a:r>
            <a:r>
              <a:rPr lang="en-US" altLang="zh-CN" sz="2400" dirty="0">
                <a:latin typeface="华文新魏" charset="0"/>
                <a:ea typeface="华文新魏" charset="0"/>
                <a:cs typeface="华文新魏" charset="0"/>
              </a:rPr>
              <a:t> ；   　　   　  　 </a:t>
            </a:r>
          </a:p>
          <a:p>
            <a:pPr marL="0" indent="0">
              <a:buNone/>
            </a:pPr>
            <a:r>
              <a:rPr lang="en-US" altLang="zh-CN" sz="2400" dirty="0">
                <a:latin typeface="华文新魏" charset="0"/>
                <a:ea typeface="华文新魏" charset="0"/>
                <a:cs typeface="华文新魏" charset="0"/>
              </a:rPr>
              <a:t>    </a:t>
            </a:r>
            <a:r>
              <a:rPr lang="zh-CN"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for（i＝０；i＜</a:t>
            </a:r>
            <a:r>
              <a:rPr lang="en-US" altLang="zh-CN" sz="2400" dirty="0">
                <a:solidFill>
                  <a:srgbClr val="FF0000"/>
                </a:solidFill>
                <a:latin typeface="华文新魏" charset="0"/>
                <a:ea typeface="华文新魏" charset="0"/>
                <a:cs typeface="华文新魏" charset="0"/>
              </a:rPr>
              <a:t>capacity</a:t>
            </a:r>
            <a:r>
              <a:rPr lang="en-US" altLang="zh-CN" sz="2400" dirty="0">
                <a:latin typeface="华文新魏" charset="0"/>
                <a:ea typeface="华文新魏" charset="0"/>
                <a:cs typeface="华文新魏" charset="0"/>
              </a:rPr>
              <a:t>；i＋＋）</a:t>
            </a:r>
            <a:endParaRPr lang="zh-CN" sz="2400" dirty="0">
              <a:latin typeface="华文新魏" charset="0"/>
              <a:ea typeface="华文新魏" charset="0"/>
              <a:cs typeface="华文新魏" charset="0"/>
            </a:endParaRPr>
          </a:p>
          <a:p>
            <a:pPr marL="0" indent="0">
              <a:buNone/>
            </a:pPr>
            <a:r>
              <a:rPr lang="en-US" altLang="zh-CN"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 </a:t>
            </a:r>
            <a:r>
              <a:rPr lang="en-US" altLang="zh-CN" sz="2400" dirty="0" err="1">
                <a:solidFill>
                  <a:srgbClr val="008000"/>
                </a:solidFill>
                <a:latin typeface="华文新魏" charset="0"/>
                <a:ea typeface="华文新魏" charset="0"/>
                <a:cs typeface="华文新魏" charset="0"/>
              </a:rPr>
              <a:t>send（producer</a:t>
            </a:r>
            <a:r>
              <a:rPr lang="en-US" altLang="zh-CN" sz="2400" dirty="0">
                <a:solidFill>
                  <a:srgbClr val="008000"/>
                </a:solidFill>
                <a:latin typeface="华文新魏" charset="0"/>
                <a:ea typeface="华文新魏" charset="0"/>
                <a:cs typeface="华文新魏" charset="0"/>
              </a:rPr>
              <a:t>，&amp;m）; </a:t>
            </a:r>
            <a:r>
              <a:rPr lang="en-US" altLang="zh-CN" sz="2400" dirty="0">
                <a:latin typeface="华文新魏" charset="0"/>
                <a:ea typeface="华文新魏" charset="0"/>
                <a:cs typeface="华文新魏" charset="0"/>
              </a:rPr>
              <a:t>/*给消费者发送</a:t>
            </a:r>
            <a:r>
              <a:rPr lang="en-US" altLang="zh-CN" sz="2400" dirty="0">
                <a:solidFill>
                  <a:srgbClr val="0000FF"/>
                </a:solidFill>
                <a:latin typeface="华文新魏" charset="0"/>
                <a:ea typeface="华文新魏" charset="0"/>
                <a:cs typeface="华文新魏" charset="0"/>
              </a:rPr>
              <a:t>空</a:t>
            </a:r>
            <a:r>
              <a:rPr lang="zh-CN" sz="2400" dirty="0">
                <a:solidFill>
                  <a:srgbClr val="0000FF"/>
                </a:solidFill>
                <a:latin typeface="华文新魏" charset="0"/>
                <a:ea typeface="华文新魏" charset="0"/>
                <a:cs typeface="华文新魏" charset="0"/>
              </a:rPr>
              <a:t>缓冲区</a:t>
            </a:r>
            <a:r>
              <a:rPr lang="en-US" altLang="zh-CN" sz="2400" dirty="0">
                <a:latin typeface="华文新魏" charset="0"/>
                <a:ea typeface="华文新魏" charset="0"/>
                <a:cs typeface="华文新魏" charset="0"/>
              </a:rPr>
              <a:t>*/</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while(true) {</a:t>
            </a:r>
          </a:p>
          <a:p>
            <a:pPr marL="0" indent="0" eaLnBrk="1" hangingPunct="1">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receive (producer,</a:t>
            </a: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&amp;m);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接收消息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item=</a:t>
            </a:r>
            <a:r>
              <a:rPr lang="en-US" altLang="zh-CN" sz="2400" dirty="0" err="1">
                <a:latin typeface="华文新魏" charset="0"/>
                <a:ea typeface="华文新魏" charset="0"/>
                <a:cs typeface="华文新魏" charset="0"/>
              </a:rPr>
              <a:t>extract_item</a:t>
            </a:r>
            <a:r>
              <a:rPr lang="en-US" altLang="zh-CN" sz="2400" dirty="0">
                <a:latin typeface="华文新魏" charset="0"/>
                <a:ea typeface="华文新魏" charset="0"/>
                <a:cs typeface="华文新魏" charset="0"/>
              </a:rPr>
              <a:t>( &amp;m) ;   /*</a:t>
            </a:r>
            <a:r>
              <a:rPr lang="zh-CN" altLang="en-US" sz="2400" dirty="0">
                <a:latin typeface="华文新魏" charset="0"/>
                <a:ea typeface="华文新魏" charset="0"/>
                <a:cs typeface="华文新魏" charset="0"/>
              </a:rPr>
              <a:t>取消息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send(producer,</a:t>
            </a: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&amp;m);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回送空消息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consume_item</a:t>
            </a:r>
            <a:r>
              <a:rPr lang="en-US" altLang="zh-CN" sz="2400" dirty="0">
                <a:latin typeface="华文新魏" charset="0"/>
                <a:ea typeface="华文新魏" charset="0"/>
                <a:cs typeface="华文新魏" charset="0"/>
              </a:rPr>
              <a:t>(item);          /*</a:t>
            </a:r>
            <a:r>
              <a:rPr lang="zh-CN" altLang="en-US" sz="2400" dirty="0">
                <a:latin typeface="华文新魏" charset="0"/>
                <a:ea typeface="华文新魏" charset="0"/>
                <a:cs typeface="华文新魏" charset="0"/>
              </a:rPr>
              <a:t>消耗消息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   }</a:t>
            </a:r>
            <a:endParaRPr lang="en-US" altLang="zh-CN" dirty="0">
              <a:solidFill>
                <a:srgbClr val="000000"/>
              </a:solidFill>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消息传递机制解决生产者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endParaRPr kumimoji="1" lang="zh-CN" altLang="en-US" dirty="0"/>
          </a:p>
        </p:txBody>
      </p:sp>
    </p:spTree>
    <p:extLst>
      <p:ext uri="{BB962C8B-B14F-4D97-AF65-F5344CB8AC3E}">
        <p14:creationId xmlns:p14="http://schemas.microsoft.com/office/powerpoint/2010/main" val="2149069166"/>
      </p:ext>
    </p:extLst>
  </p:cSld>
  <p:clrMapOvr>
    <a:masterClrMapping/>
  </p:clrMapOvr>
  <p:transition spd="slow">
    <p:wipe dir="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6FFC5C9-1BF3-47D0-87FA-FC89DE4B5430}" type="slidenum">
              <a:rPr lang="en-US" altLang="zh-CN"/>
              <a:pPr>
                <a:defRPr/>
              </a:pPr>
              <a:t>226</a:t>
            </a:fld>
            <a:endParaRPr lang="en-US" altLang="zh-CN"/>
          </a:p>
        </p:txBody>
      </p:sp>
      <p:sp>
        <p:nvSpPr>
          <p:cNvPr id="945154" name="Rectangle 2"/>
          <p:cNvSpPr>
            <a:spLocks noGrp="1" noChangeArrowheads="1"/>
          </p:cNvSpPr>
          <p:nvPr>
            <p:ph type="title"/>
          </p:nvPr>
        </p:nvSpPr>
        <p:spPr/>
        <p:txBody>
          <a:bodyPr/>
          <a:lstStyle/>
          <a:p>
            <a:pPr eaLnBrk="1" hangingPunct="1">
              <a:defRPr/>
            </a:pPr>
            <a:r>
              <a:rPr lang="en-US" altLang="zh-CN"/>
              <a:t>System V IPC</a:t>
            </a:r>
            <a:r>
              <a:rPr lang="zh-CN" altLang="en-US"/>
              <a:t>概述</a:t>
            </a:r>
          </a:p>
        </p:txBody>
      </p:sp>
      <p:sp>
        <p:nvSpPr>
          <p:cNvPr id="945155" name="Rectangle 3"/>
          <p:cNvSpPr>
            <a:spLocks noGrp="1" noChangeArrowheads="1"/>
          </p:cNvSpPr>
          <p:nvPr>
            <p:ph type="body" idx="1"/>
          </p:nvPr>
        </p:nvSpPr>
        <p:spPr>
          <a:xfrm>
            <a:off x="144016" y="1268760"/>
            <a:ext cx="8892480" cy="5449887"/>
          </a:xfrm>
        </p:spPr>
        <p:txBody>
          <a:bodyPr/>
          <a:lstStyle/>
          <a:p>
            <a:pPr eaLnBrk="1" hangingPunct="1">
              <a:defRPr/>
            </a:pPr>
            <a:r>
              <a:rPr lang="en-US" altLang="zh-CN" dirty="0">
                <a:latin typeface="华文新魏"/>
                <a:cs typeface="华文新魏"/>
              </a:rPr>
              <a:t>IPC</a:t>
            </a:r>
            <a:r>
              <a:rPr lang="zh-CN" altLang="en-US" dirty="0">
                <a:latin typeface="华文新魏"/>
                <a:cs typeface="华文新魏"/>
              </a:rPr>
              <a:t>资源 </a:t>
            </a:r>
          </a:p>
          <a:p>
            <a:pPr lvl="1" eaLnBrk="1" hangingPunct="1">
              <a:defRPr/>
            </a:pPr>
            <a:r>
              <a:rPr lang="zh-CN" altLang="en-US" dirty="0"/>
              <a:t>表示单独的</a:t>
            </a:r>
            <a:r>
              <a:rPr lang="zh-CN" altLang="en-US" dirty="0">
                <a:solidFill>
                  <a:srgbClr val="FF0000"/>
                </a:solidFill>
              </a:rPr>
              <a:t>消息队列</a:t>
            </a:r>
            <a:r>
              <a:rPr lang="zh-CN" altLang="en-US" dirty="0"/>
              <a:t>、</a:t>
            </a:r>
            <a:r>
              <a:rPr lang="zh-CN" altLang="en-US" dirty="0">
                <a:solidFill>
                  <a:srgbClr val="FF0000"/>
                </a:solidFill>
              </a:rPr>
              <a:t>共享内存</a:t>
            </a:r>
            <a:r>
              <a:rPr lang="zh-CN" altLang="en-US" dirty="0"/>
              <a:t>或</a:t>
            </a:r>
            <a:r>
              <a:rPr lang="zh-CN" altLang="en-US" dirty="0">
                <a:solidFill>
                  <a:srgbClr val="FF0000"/>
                </a:solidFill>
              </a:rPr>
              <a:t>信号量集合 </a:t>
            </a:r>
          </a:p>
          <a:p>
            <a:pPr eaLnBrk="1" hangingPunct="1">
              <a:defRPr/>
            </a:pPr>
            <a:r>
              <a:rPr lang="zh-CN" altLang="en-US" dirty="0">
                <a:latin typeface="华文新魏"/>
                <a:cs typeface="华文新魏"/>
              </a:rPr>
              <a:t>具有相同类型的接口函数</a:t>
            </a:r>
          </a:p>
          <a:p>
            <a:pPr lvl="1" eaLnBrk="1" hangingPunct="1">
              <a:defRPr/>
            </a:pPr>
            <a:r>
              <a:rPr lang="zh-CN" altLang="en-US" dirty="0">
                <a:solidFill>
                  <a:srgbClr val="FF0000"/>
                </a:solidFill>
              </a:rPr>
              <a:t>信号量</a:t>
            </a:r>
            <a:r>
              <a:rPr lang="zh-CN" altLang="en-US" dirty="0"/>
              <a:t>实现进程同步</a:t>
            </a:r>
          </a:p>
          <a:p>
            <a:pPr lvl="1" eaLnBrk="1" hangingPunct="1">
              <a:defRPr/>
            </a:pPr>
            <a:r>
              <a:rPr lang="zh-CN" altLang="en-US" dirty="0">
                <a:solidFill>
                  <a:srgbClr val="FF0000"/>
                </a:solidFill>
              </a:rPr>
              <a:t>消息队列</a:t>
            </a:r>
            <a:r>
              <a:rPr lang="zh-CN" altLang="en-US" dirty="0"/>
              <a:t>以异步方式为通信频繁、但数据量少的进程通信提供服务</a:t>
            </a:r>
          </a:p>
          <a:p>
            <a:pPr lvl="1" eaLnBrk="1" hangingPunct="1">
              <a:defRPr/>
            </a:pPr>
            <a:r>
              <a:rPr lang="zh-CN" altLang="en-US" dirty="0">
                <a:solidFill>
                  <a:srgbClr val="FF0000"/>
                </a:solidFill>
              </a:rPr>
              <a:t>共享主存</a:t>
            </a:r>
            <a:r>
              <a:rPr lang="zh-CN" altLang="en-US" dirty="0"/>
              <a:t>为数据量大的进程间通信提供服务</a:t>
            </a:r>
          </a:p>
          <a:p>
            <a:pPr eaLnBrk="1" hangingPunct="1">
              <a:defRPr/>
            </a:pPr>
            <a:r>
              <a:rPr lang="zh-CN" altLang="en-US" dirty="0">
                <a:latin typeface="华文新魏"/>
                <a:cs typeface="华文新魏"/>
              </a:rPr>
              <a:t>共同点</a:t>
            </a:r>
          </a:p>
          <a:p>
            <a:pPr lvl="1" eaLnBrk="1" hangingPunct="1">
              <a:defRPr/>
            </a:pPr>
            <a:r>
              <a:rPr lang="zh-CN" altLang="en-US" dirty="0"/>
              <a:t>通过 </a:t>
            </a:r>
            <a:r>
              <a:rPr lang="en-US" altLang="zh-CN" dirty="0"/>
              <a:t>System V IPC</a:t>
            </a:r>
            <a:r>
              <a:rPr lang="zh-CN" altLang="en-US" dirty="0"/>
              <a:t>对象通信时，需传递该对象的唯一</a:t>
            </a:r>
            <a:r>
              <a:rPr lang="en-US" altLang="zh-CN" dirty="0">
                <a:solidFill>
                  <a:srgbClr val="FF0000"/>
                </a:solidFill>
              </a:rPr>
              <a:t>IPC</a:t>
            </a:r>
            <a:r>
              <a:rPr lang="zh-CN" altLang="en-US" dirty="0">
                <a:solidFill>
                  <a:srgbClr val="FF0000"/>
                </a:solidFill>
              </a:rPr>
              <a:t>标识符</a:t>
            </a:r>
          </a:p>
          <a:p>
            <a:pPr lvl="1" eaLnBrk="1" hangingPunct="1">
              <a:defRPr/>
            </a:pPr>
            <a:r>
              <a:rPr lang="zh-CN" altLang="en-US" dirty="0"/>
              <a:t>访问</a:t>
            </a:r>
            <a:r>
              <a:rPr lang="en-US" altLang="zh-CN" dirty="0"/>
              <a:t>System V IPC</a:t>
            </a:r>
            <a:r>
              <a:rPr lang="zh-CN" altLang="en-US" dirty="0"/>
              <a:t>对象时</a:t>
            </a:r>
            <a:r>
              <a:rPr lang="zh-CN" altLang="en-US" dirty="0">
                <a:solidFill>
                  <a:srgbClr val="FF0000"/>
                </a:solidFill>
              </a:rPr>
              <a:t>必须经过许可检验</a:t>
            </a:r>
          </a:p>
          <a:p>
            <a:pPr lvl="1" eaLnBrk="1" hangingPunct="1">
              <a:defRPr/>
            </a:pPr>
            <a:r>
              <a:rPr lang="en-US" altLang="zh-CN" dirty="0"/>
              <a:t>System V IPC</a:t>
            </a:r>
            <a:r>
              <a:rPr lang="zh-CN" altLang="en-US" dirty="0"/>
              <a:t>对象的访问权限由对象创建者设置</a:t>
            </a:r>
          </a:p>
          <a:p>
            <a:pPr lvl="1" eaLnBrk="1" hangingPunct="1">
              <a:defRPr/>
            </a:pPr>
            <a:r>
              <a:rPr lang="en-US" altLang="zh-CN" dirty="0"/>
              <a:t>IPC</a:t>
            </a:r>
            <a:r>
              <a:rPr lang="zh-CN" altLang="en-US" dirty="0"/>
              <a:t>通信机制将</a:t>
            </a:r>
            <a:r>
              <a:rPr lang="en-US" altLang="zh-CN" dirty="0"/>
              <a:t>IPC</a:t>
            </a:r>
            <a:r>
              <a:rPr lang="zh-CN" altLang="en-US" dirty="0"/>
              <a:t>标识符作为对系统资源表的索引</a:t>
            </a:r>
          </a:p>
        </p:txBody>
      </p:sp>
    </p:spTree>
    <p:extLst>
      <p:ext uri="{BB962C8B-B14F-4D97-AF65-F5344CB8AC3E}">
        <p14:creationId xmlns:p14="http://schemas.microsoft.com/office/powerpoint/2010/main" val="2842713977"/>
      </p:ext>
    </p:extLst>
  </p:cSld>
  <p:clrMapOvr>
    <a:masterClrMapping/>
  </p:clrMapOvr>
  <p:transition spd="slow">
    <p:wipe dir="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E078F16-FC9C-45E1-871B-6DE995161959}" type="slidenum">
              <a:rPr lang="en-US" altLang="zh-CN"/>
              <a:pPr>
                <a:defRPr/>
              </a:pPr>
              <a:t>227</a:t>
            </a:fld>
            <a:endParaRPr lang="en-US" altLang="zh-CN"/>
          </a:p>
        </p:txBody>
      </p:sp>
      <p:sp>
        <p:nvSpPr>
          <p:cNvPr id="951298" name="Rectangle 2"/>
          <p:cNvSpPr>
            <a:spLocks noGrp="1" noChangeArrowheads="1"/>
          </p:cNvSpPr>
          <p:nvPr>
            <p:ph type="title"/>
          </p:nvPr>
        </p:nvSpPr>
        <p:spPr/>
        <p:txBody>
          <a:bodyPr/>
          <a:lstStyle/>
          <a:p>
            <a:pPr eaLnBrk="1" hangingPunct="1">
              <a:defRPr/>
            </a:pPr>
            <a:r>
              <a:rPr lang="en-US" altLang="zh-CN"/>
              <a:t>IPC</a:t>
            </a:r>
            <a:r>
              <a:rPr lang="zh-CN" altLang="en-US"/>
              <a:t>对象标识符与</a:t>
            </a:r>
            <a:r>
              <a:rPr lang="en-US" altLang="zh-CN"/>
              <a:t>IPC</a:t>
            </a:r>
            <a:r>
              <a:rPr lang="zh-CN" altLang="en-US"/>
              <a:t>键</a:t>
            </a:r>
          </a:p>
        </p:txBody>
      </p:sp>
      <p:sp>
        <p:nvSpPr>
          <p:cNvPr id="951299" name="Rectangle 3"/>
          <p:cNvSpPr>
            <a:spLocks noGrp="1" noChangeArrowheads="1"/>
          </p:cNvSpPr>
          <p:nvPr>
            <p:ph type="body" idx="1"/>
          </p:nvPr>
        </p:nvSpPr>
        <p:spPr>
          <a:xfrm>
            <a:off x="107504" y="1219473"/>
            <a:ext cx="8964488" cy="5449887"/>
          </a:xfrm>
        </p:spPr>
        <p:txBody>
          <a:bodyPr/>
          <a:lstStyle/>
          <a:p>
            <a:pPr eaLnBrk="1" hangingPunct="1">
              <a:defRPr/>
            </a:pPr>
            <a:r>
              <a:rPr lang="en-US" altLang="zh-CN" dirty="0">
                <a:latin typeface="华文新魏"/>
                <a:cs typeface="华文新魏"/>
              </a:rPr>
              <a:t>IPC</a:t>
            </a:r>
            <a:r>
              <a:rPr lang="zh-CN" altLang="en-US" dirty="0">
                <a:latin typeface="华文新魏"/>
                <a:cs typeface="华文新魏"/>
              </a:rPr>
              <a:t>键</a:t>
            </a:r>
          </a:p>
          <a:p>
            <a:pPr lvl="1" eaLnBrk="1" hangingPunct="1">
              <a:defRPr/>
            </a:pPr>
            <a:r>
              <a:rPr lang="en-US" altLang="zh-CN" dirty="0"/>
              <a:t>IPC</a:t>
            </a:r>
            <a:r>
              <a:rPr lang="zh-CN" altLang="en-US" dirty="0"/>
              <a:t>对象的外部表示，可由程序员选择</a:t>
            </a:r>
          </a:p>
          <a:p>
            <a:pPr lvl="1" eaLnBrk="1" hangingPunct="1">
              <a:defRPr/>
            </a:pPr>
            <a:r>
              <a:rPr lang="zh-CN" altLang="en-US" dirty="0"/>
              <a:t>如果键是公用的，则系统中所有进程通过权限检查后，均可找到和访问相应</a:t>
            </a:r>
            <a:r>
              <a:rPr lang="en-US" altLang="zh-CN" dirty="0"/>
              <a:t>IPC</a:t>
            </a:r>
            <a:r>
              <a:rPr lang="zh-CN" altLang="en-US" dirty="0"/>
              <a:t>对象</a:t>
            </a:r>
          </a:p>
          <a:p>
            <a:pPr lvl="1" eaLnBrk="1" hangingPunct="1">
              <a:defRPr/>
            </a:pPr>
            <a:r>
              <a:rPr lang="zh-CN" altLang="en-US" dirty="0"/>
              <a:t>如果键是私有的，则键值为</a:t>
            </a:r>
            <a:r>
              <a:rPr lang="en-US" altLang="zh-CN" dirty="0"/>
              <a:t>0</a:t>
            </a:r>
          </a:p>
          <a:p>
            <a:pPr lvl="2" eaLnBrk="1" hangingPunct="1">
              <a:defRPr/>
            </a:pPr>
            <a:r>
              <a:rPr lang="zh-CN" altLang="en-US" dirty="0">
                <a:latin typeface="华文新魏"/>
                <a:ea typeface="华文新魏"/>
                <a:cs typeface="华文新魏"/>
              </a:rPr>
              <a:t>每个进程都可建立一个键值为</a:t>
            </a:r>
            <a:r>
              <a:rPr lang="en-US" altLang="zh-CN" dirty="0">
                <a:solidFill>
                  <a:srgbClr val="FF0000"/>
                </a:solidFill>
                <a:latin typeface="华文新魏"/>
                <a:ea typeface="华文新魏"/>
                <a:cs typeface="华文新魏"/>
              </a:rPr>
              <a:t>IPC_PRIVATE</a:t>
            </a:r>
            <a:r>
              <a:rPr lang="zh-CN" altLang="en-US" dirty="0">
                <a:latin typeface="华文新魏"/>
                <a:ea typeface="华文新魏"/>
                <a:cs typeface="华文新魏"/>
              </a:rPr>
              <a:t>的</a:t>
            </a:r>
            <a:r>
              <a:rPr lang="zh-CN" altLang="en-US" dirty="0">
                <a:solidFill>
                  <a:srgbClr val="FF0000"/>
                </a:solidFill>
                <a:latin typeface="华文新魏"/>
                <a:ea typeface="华文新魏"/>
                <a:cs typeface="华文新魏"/>
              </a:rPr>
              <a:t>私有</a:t>
            </a:r>
            <a:r>
              <a:rPr lang="en-US" altLang="zh-CN" dirty="0">
                <a:solidFill>
                  <a:srgbClr val="FF0000"/>
                </a:solidFill>
                <a:latin typeface="华文新魏"/>
                <a:ea typeface="华文新魏"/>
                <a:cs typeface="华文新魏"/>
              </a:rPr>
              <a:t>IPC</a:t>
            </a:r>
            <a:r>
              <a:rPr lang="zh-CN" altLang="en-US" dirty="0">
                <a:solidFill>
                  <a:srgbClr val="FF0000"/>
                </a:solidFill>
                <a:latin typeface="华文新魏"/>
                <a:ea typeface="华文新魏"/>
                <a:cs typeface="华文新魏"/>
              </a:rPr>
              <a:t>对象</a:t>
            </a:r>
          </a:p>
          <a:p>
            <a:pPr eaLnBrk="1" hangingPunct="1">
              <a:defRPr/>
            </a:pPr>
            <a:r>
              <a:rPr lang="en-US" altLang="zh-CN" dirty="0">
                <a:latin typeface="华文新魏"/>
                <a:cs typeface="华文新魏"/>
              </a:rPr>
              <a:t>IPC</a:t>
            </a:r>
            <a:r>
              <a:rPr lang="zh-CN" altLang="en-US" dirty="0">
                <a:latin typeface="华文新魏"/>
                <a:cs typeface="华文新魏"/>
              </a:rPr>
              <a:t>标识符</a:t>
            </a:r>
          </a:p>
          <a:p>
            <a:pPr lvl="1" eaLnBrk="1" hangingPunct="1">
              <a:defRPr/>
            </a:pPr>
            <a:r>
              <a:rPr lang="zh-CN" altLang="en-US" dirty="0"/>
              <a:t>由内核分配给</a:t>
            </a:r>
            <a:r>
              <a:rPr lang="en-US" altLang="zh-CN" dirty="0"/>
              <a:t>IPC</a:t>
            </a:r>
            <a:r>
              <a:rPr lang="zh-CN" altLang="en-US" dirty="0"/>
              <a:t>对象，在系统内部唯一</a:t>
            </a:r>
          </a:p>
          <a:p>
            <a:pPr lvl="1" eaLnBrk="1" hangingPunct="1">
              <a:defRPr/>
            </a:pPr>
            <a:r>
              <a:rPr lang="en-US" altLang="zh-CN" dirty="0"/>
              <a:t>IPC</a:t>
            </a:r>
            <a:r>
              <a:rPr lang="zh-CN" altLang="en-US" dirty="0"/>
              <a:t>对象标识符的获取：</a:t>
            </a:r>
            <a:r>
              <a:rPr lang="en-US" altLang="zh-CN" dirty="0" err="1">
                <a:solidFill>
                  <a:srgbClr val="FF0000"/>
                </a:solidFill>
              </a:rPr>
              <a:t>XXXget</a:t>
            </a:r>
            <a:r>
              <a:rPr lang="en-US" altLang="zh-CN" dirty="0">
                <a:solidFill>
                  <a:srgbClr val="FF0000"/>
                </a:solidFill>
              </a:rPr>
              <a:t>()</a:t>
            </a:r>
          </a:p>
          <a:p>
            <a:pPr lvl="2" eaLnBrk="1" hangingPunct="1">
              <a:defRPr/>
            </a:pPr>
            <a:r>
              <a:rPr lang="zh-CN" altLang="en-US" dirty="0">
                <a:latin typeface="华文新魏"/>
                <a:ea typeface="华文新魏"/>
                <a:cs typeface="华文新魏"/>
              </a:rPr>
              <a:t>将</a:t>
            </a:r>
            <a:r>
              <a:rPr lang="en-US" altLang="zh-CN" dirty="0">
                <a:latin typeface="华文新魏"/>
                <a:ea typeface="华文新魏"/>
                <a:cs typeface="华文新魏"/>
              </a:rPr>
              <a:t>IPC</a:t>
            </a:r>
            <a:r>
              <a:rPr lang="zh-CN" altLang="en-US" dirty="0">
                <a:latin typeface="华文新魏"/>
                <a:ea typeface="华文新魏"/>
                <a:cs typeface="华文新魏"/>
              </a:rPr>
              <a:t>键传递给以</a:t>
            </a:r>
            <a:r>
              <a:rPr lang="en-US" altLang="zh-CN" dirty="0">
                <a:solidFill>
                  <a:srgbClr val="FF0000"/>
                </a:solidFill>
                <a:latin typeface="华文新魏"/>
                <a:ea typeface="华文新魏"/>
                <a:cs typeface="华文新魏"/>
              </a:rPr>
              <a:t>sys_</a:t>
            </a:r>
            <a:r>
              <a:rPr lang="zh-CN" altLang="en-US" dirty="0">
                <a:latin typeface="华文新魏"/>
                <a:ea typeface="华文新魏"/>
                <a:cs typeface="华文新魏"/>
              </a:rPr>
              <a:t>打头的内核函数，并为用户分配一个与</a:t>
            </a:r>
            <a:r>
              <a:rPr lang="en-US" altLang="zh-CN" dirty="0">
                <a:latin typeface="华文新魏"/>
                <a:ea typeface="华文新魏"/>
                <a:cs typeface="华文新魏"/>
              </a:rPr>
              <a:t>IPC</a:t>
            </a:r>
            <a:r>
              <a:rPr lang="zh-CN" altLang="en-US" dirty="0">
                <a:latin typeface="华文新魏"/>
                <a:ea typeface="华文新魏"/>
                <a:cs typeface="华文新魏"/>
              </a:rPr>
              <a:t>对象相对应的数据结构</a:t>
            </a:r>
          </a:p>
          <a:p>
            <a:pPr lvl="2" eaLnBrk="1" hangingPunct="1">
              <a:defRPr/>
            </a:pPr>
            <a:r>
              <a:rPr lang="zh-CN" altLang="en-US" dirty="0">
                <a:latin typeface="华文新魏"/>
                <a:ea typeface="华文新魏"/>
                <a:cs typeface="华文新魏"/>
              </a:rPr>
              <a:t>返回一个</a:t>
            </a:r>
            <a:r>
              <a:rPr lang="en-US" altLang="zh-CN" dirty="0">
                <a:solidFill>
                  <a:srgbClr val="FF0000"/>
                </a:solidFill>
                <a:latin typeface="华文新魏"/>
                <a:ea typeface="华文新魏"/>
                <a:cs typeface="华文新魏"/>
              </a:rPr>
              <a:t>32</a:t>
            </a:r>
            <a:r>
              <a:rPr lang="zh-CN" altLang="en-US" dirty="0">
                <a:solidFill>
                  <a:srgbClr val="FF0000"/>
                </a:solidFill>
                <a:latin typeface="华文新魏"/>
                <a:ea typeface="华文新魏"/>
                <a:cs typeface="华文新魏"/>
              </a:rPr>
              <a:t>位</a:t>
            </a:r>
            <a:r>
              <a:rPr lang="en-US" altLang="zh-CN" dirty="0">
                <a:latin typeface="华文新魏"/>
                <a:ea typeface="华文新魏"/>
                <a:cs typeface="华文新魏"/>
              </a:rPr>
              <a:t>IPC</a:t>
            </a:r>
            <a:r>
              <a:rPr lang="zh-CN" altLang="en-US" dirty="0">
                <a:latin typeface="华文新魏"/>
                <a:ea typeface="华文新魏"/>
                <a:cs typeface="华文新魏"/>
              </a:rPr>
              <a:t>标识符，进程使用此标识符对该资源进行访问</a:t>
            </a:r>
          </a:p>
        </p:txBody>
      </p:sp>
    </p:spTree>
    <p:extLst>
      <p:ext uri="{BB962C8B-B14F-4D97-AF65-F5344CB8AC3E}">
        <p14:creationId xmlns:p14="http://schemas.microsoft.com/office/powerpoint/2010/main" val="3510043618"/>
      </p:ext>
    </p:extLst>
  </p:cSld>
  <p:clrMapOvr>
    <a:masterClrMapping/>
  </p:clrMapOvr>
  <p:transition spd="slow">
    <p:wipe dir="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87DB9916-72D8-4F25-AA91-A3568F283D07}" type="slidenum">
              <a:rPr lang="en-US" altLang="zh-CN"/>
              <a:pPr>
                <a:defRPr/>
              </a:pPr>
              <a:t>228</a:t>
            </a:fld>
            <a:endParaRPr lang="en-US" altLang="zh-CN"/>
          </a:p>
        </p:txBody>
      </p:sp>
      <p:sp>
        <p:nvSpPr>
          <p:cNvPr id="953346" name="Rectangle 2"/>
          <p:cNvSpPr>
            <a:spLocks noGrp="1" noChangeArrowheads="1"/>
          </p:cNvSpPr>
          <p:nvPr>
            <p:ph type="title"/>
          </p:nvPr>
        </p:nvSpPr>
        <p:spPr/>
        <p:txBody>
          <a:bodyPr/>
          <a:lstStyle/>
          <a:p>
            <a:pPr eaLnBrk="1" hangingPunct="1">
              <a:defRPr/>
            </a:pPr>
            <a:r>
              <a:rPr lang="en-US" altLang="zh-CN"/>
              <a:t>IPC</a:t>
            </a:r>
            <a:r>
              <a:rPr lang="zh-CN" altLang="en-US"/>
              <a:t>键的创建</a:t>
            </a:r>
          </a:p>
        </p:txBody>
      </p:sp>
      <p:sp>
        <p:nvSpPr>
          <p:cNvPr id="953347" name="Rectangle 3"/>
          <p:cNvSpPr>
            <a:spLocks noGrp="1" noChangeArrowheads="1"/>
          </p:cNvSpPr>
          <p:nvPr>
            <p:ph type="body" idx="1"/>
          </p:nvPr>
        </p:nvSpPr>
        <p:spPr/>
        <p:txBody>
          <a:bodyPr/>
          <a:lstStyle/>
          <a:p>
            <a:pPr eaLnBrk="1" hangingPunct="1">
              <a:defRPr/>
            </a:pPr>
            <a:r>
              <a:rPr lang="zh-CN" altLang="en-US" dirty="0"/>
              <a:t>创建函数</a:t>
            </a:r>
          </a:p>
          <a:p>
            <a:pPr lvl="1" eaLnBrk="1" hangingPunct="1">
              <a:defRPr/>
            </a:pPr>
            <a:r>
              <a:rPr lang="en-US" altLang="zh-CN" dirty="0" err="1"/>
              <a:t>key_t</a:t>
            </a:r>
            <a:r>
              <a:rPr lang="en-US" altLang="zh-CN" dirty="0"/>
              <a:t> </a:t>
            </a:r>
            <a:r>
              <a:rPr lang="en-US" altLang="zh-CN" dirty="0" err="1">
                <a:solidFill>
                  <a:srgbClr val="0000FF"/>
                </a:solidFill>
              </a:rPr>
              <a:t>ftok</a:t>
            </a:r>
            <a:r>
              <a:rPr lang="en-US" altLang="zh-CN" dirty="0">
                <a:solidFill>
                  <a:srgbClr val="0000FF"/>
                </a:solidFill>
              </a:rPr>
              <a:t>( char * filename, int id)</a:t>
            </a:r>
            <a:r>
              <a:rPr lang="zh-CN" altLang="en-US" dirty="0">
                <a:solidFill>
                  <a:srgbClr val="0000FF"/>
                </a:solidFill>
              </a:rPr>
              <a:t>；</a:t>
            </a:r>
          </a:p>
          <a:p>
            <a:pPr eaLnBrk="1" hangingPunct="1">
              <a:defRPr/>
            </a:pPr>
            <a:r>
              <a:rPr lang="zh-CN" altLang="en-US" dirty="0"/>
              <a:t>功能说明</a:t>
            </a:r>
          </a:p>
          <a:p>
            <a:pPr lvl="1" eaLnBrk="1" hangingPunct="1">
              <a:defRPr/>
            </a:pPr>
            <a:r>
              <a:rPr lang="zh-CN" altLang="en-US" dirty="0"/>
              <a:t>将一个</a:t>
            </a:r>
            <a:r>
              <a:rPr lang="zh-CN" altLang="en-US" dirty="0">
                <a:solidFill>
                  <a:srgbClr val="FF0000"/>
                </a:solidFill>
              </a:rPr>
              <a:t>现存</a:t>
            </a:r>
            <a:r>
              <a:rPr lang="zh-CN" altLang="en-US" dirty="0"/>
              <a:t>文件名</a:t>
            </a:r>
            <a:r>
              <a:rPr lang="en-US" altLang="zh-CN" dirty="0"/>
              <a:t>(</a:t>
            </a:r>
            <a:r>
              <a:rPr lang="zh-CN" altLang="en-US" dirty="0"/>
              <a:t>对应文件必须是可访问的</a:t>
            </a:r>
            <a:r>
              <a:rPr lang="en-US" altLang="zh-CN" dirty="0"/>
              <a:t>)</a:t>
            </a:r>
            <a:r>
              <a:rPr lang="zh-CN" altLang="en-US" dirty="0"/>
              <a:t>和一个</a:t>
            </a:r>
            <a:r>
              <a:rPr lang="en-US" altLang="zh-CN" dirty="0"/>
              <a:t>IPC</a:t>
            </a:r>
          </a:p>
          <a:p>
            <a:pPr marL="457200" lvl="1" indent="0" eaLnBrk="1" hangingPunct="1">
              <a:buNone/>
              <a:defRPr/>
            </a:pPr>
            <a:r>
              <a:rPr lang="zh-CN" altLang="en-US" dirty="0"/>
              <a:t>键（整数</a:t>
            </a:r>
            <a:r>
              <a:rPr lang="en-US" altLang="zh-CN" dirty="0"/>
              <a:t>id</a:t>
            </a:r>
            <a:r>
              <a:rPr lang="zh-CN" altLang="en-US" dirty="0"/>
              <a:t>）转换成一个</a:t>
            </a:r>
            <a:r>
              <a:rPr lang="en-US" altLang="zh-CN" dirty="0" err="1">
                <a:solidFill>
                  <a:srgbClr val="FF0000"/>
                </a:solidFill>
              </a:rPr>
              <a:t>key_t</a:t>
            </a:r>
            <a:r>
              <a:rPr lang="zh-CN" altLang="en-US" dirty="0">
                <a:solidFill>
                  <a:srgbClr val="FF0000"/>
                </a:solidFill>
              </a:rPr>
              <a:t>值</a:t>
            </a:r>
          </a:p>
          <a:p>
            <a:pPr lvl="1" eaLnBrk="1" hangingPunct="1">
              <a:defRPr/>
            </a:pPr>
            <a:r>
              <a:rPr lang="zh-CN" altLang="en-US" dirty="0"/>
              <a:t>在</a:t>
            </a:r>
            <a:r>
              <a:rPr lang="en-US" altLang="zh-CN" dirty="0"/>
              <a:t>Linux</a:t>
            </a:r>
            <a:r>
              <a:rPr lang="zh-CN" altLang="en-US" dirty="0"/>
              <a:t>系统中，调用该函数时，系统将该文件的</a:t>
            </a:r>
            <a:r>
              <a:rPr lang="zh-CN" altLang="en-US" dirty="0">
                <a:solidFill>
                  <a:srgbClr val="FF0000"/>
                </a:solidFill>
              </a:rPr>
              <a:t>索引节点号</a:t>
            </a:r>
            <a:r>
              <a:rPr lang="zh-CN" altLang="en-US" dirty="0"/>
              <a:t>取出，并在前面加上子序号，从而得到</a:t>
            </a:r>
            <a:r>
              <a:rPr lang="en-US" altLang="zh-CN" dirty="0" err="1"/>
              <a:t>key_t</a:t>
            </a:r>
            <a:r>
              <a:rPr lang="zh-CN" altLang="en-US" dirty="0"/>
              <a:t>返回值</a:t>
            </a:r>
          </a:p>
        </p:txBody>
      </p:sp>
      <p:pic>
        <p:nvPicPr>
          <p:cNvPr id="64517" name="Picture 4"/>
          <p:cNvPicPr>
            <a:picLocks noChangeAspect="1" noChangeArrowheads="1"/>
          </p:cNvPicPr>
          <p:nvPr/>
        </p:nvPicPr>
        <p:blipFill>
          <a:blip r:embed="rId2" cstate="print"/>
          <a:srcRect/>
          <a:stretch>
            <a:fillRect/>
          </a:stretch>
        </p:blipFill>
        <p:spPr bwMode="auto">
          <a:xfrm>
            <a:off x="857224" y="4572008"/>
            <a:ext cx="8066087" cy="1062037"/>
          </a:xfrm>
          <a:prstGeom prst="rect">
            <a:avLst/>
          </a:prstGeom>
          <a:noFill/>
          <a:ln w="9525">
            <a:noFill/>
            <a:miter lim="800000"/>
            <a:headEnd/>
            <a:tailEnd/>
          </a:ln>
        </p:spPr>
      </p:pic>
    </p:spTree>
    <p:extLst>
      <p:ext uri="{BB962C8B-B14F-4D97-AF65-F5344CB8AC3E}">
        <p14:creationId xmlns:p14="http://schemas.microsoft.com/office/powerpoint/2010/main" val="220997767"/>
      </p:ext>
    </p:extLst>
  </p:cSld>
  <p:clrMapOvr>
    <a:masterClrMapping/>
  </p:clrMapOvr>
  <p:transition spd="slow">
    <p:wipe dir="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4C1FB3C-E424-47E6-B2F2-89E9105F8432}" type="slidenum">
              <a:rPr lang="en-US" altLang="zh-CN"/>
              <a:pPr>
                <a:defRPr/>
              </a:pPr>
              <a:t>229</a:t>
            </a:fld>
            <a:endParaRPr lang="en-US" altLang="zh-CN"/>
          </a:p>
        </p:txBody>
      </p:sp>
      <p:sp>
        <p:nvSpPr>
          <p:cNvPr id="948226" name="Rectangle 2"/>
          <p:cNvSpPr>
            <a:spLocks noGrp="1" noChangeArrowheads="1"/>
          </p:cNvSpPr>
          <p:nvPr>
            <p:ph type="title"/>
          </p:nvPr>
        </p:nvSpPr>
        <p:spPr/>
        <p:txBody>
          <a:bodyPr/>
          <a:lstStyle/>
          <a:p>
            <a:pPr eaLnBrk="1" hangingPunct="1">
              <a:defRPr/>
            </a:pPr>
            <a:r>
              <a:rPr lang="en-US" altLang="zh-CN" dirty="0"/>
              <a:t>IPC</a:t>
            </a:r>
            <a:r>
              <a:rPr lang="zh-CN" altLang="en-US" dirty="0"/>
              <a:t>机制的公共数据结构</a:t>
            </a:r>
          </a:p>
        </p:txBody>
      </p:sp>
      <p:sp>
        <p:nvSpPr>
          <p:cNvPr id="948227" name="Rectangle 3"/>
          <p:cNvSpPr>
            <a:spLocks noGrp="1" noChangeArrowheads="1"/>
          </p:cNvSpPr>
          <p:nvPr>
            <p:ph type="body" idx="1"/>
          </p:nvPr>
        </p:nvSpPr>
        <p:spPr>
          <a:xfrm>
            <a:off x="251520" y="1214422"/>
            <a:ext cx="8892480" cy="5449887"/>
          </a:xfrm>
        </p:spPr>
        <p:txBody>
          <a:bodyPr/>
          <a:lstStyle/>
          <a:p>
            <a:pPr eaLnBrk="1" hangingPunct="1">
              <a:defRPr/>
            </a:pPr>
            <a:r>
              <a:rPr lang="en-US" altLang="zh-CN" dirty="0" err="1">
                <a:latin typeface="华文新魏"/>
                <a:cs typeface="华文新魏"/>
              </a:rPr>
              <a:t>ipc_ids</a:t>
            </a:r>
            <a:r>
              <a:rPr lang="zh-CN" altLang="en-US" dirty="0">
                <a:latin typeface="华文新魏"/>
                <a:cs typeface="华文新魏"/>
              </a:rPr>
              <a:t>结构</a:t>
            </a:r>
            <a:r>
              <a:rPr lang="en-US" altLang="zh-CN" dirty="0">
                <a:latin typeface="华文新魏"/>
                <a:cs typeface="华文新魏"/>
              </a:rPr>
              <a:t>[</a:t>
            </a:r>
            <a:r>
              <a:rPr lang="en-US" altLang="zh-CN" dirty="0" err="1">
                <a:latin typeface="华文新魏"/>
                <a:cs typeface="华文新魏"/>
              </a:rPr>
              <a:t>linux</a:t>
            </a:r>
            <a:r>
              <a:rPr lang="en-US" altLang="zh-CN" dirty="0">
                <a:latin typeface="华文新魏"/>
                <a:cs typeface="华文新魏"/>
              </a:rPr>
              <a:t>/</a:t>
            </a:r>
            <a:r>
              <a:rPr lang="en-US" altLang="zh-CN" dirty="0" err="1">
                <a:latin typeface="华文新魏"/>
                <a:cs typeface="华文新魏"/>
              </a:rPr>
              <a:t>ipc</a:t>
            </a:r>
            <a:r>
              <a:rPr lang="en-US" altLang="zh-CN" dirty="0">
                <a:latin typeface="华文新魏"/>
                <a:cs typeface="华文新魏"/>
              </a:rPr>
              <a:t>/</a:t>
            </a:r>
            <a:r>
              <a:rPr lang="en-US" altLang="zh-CN" dirty="0" err="1">
                <a:latin typeface="华文新魏"/>
                <a:cs typeface="华文新魏"/>
              </a:rPr>
              <a:t>util.h</a:t>
            </a:r>
            <a:r>
              <a:rPr lang="en-US" altLang="zh-CN" dirty="0">
                <a:latin typeface="华文新魏"/>
                <a:cs typeface="华文新魏"/>
              </a:rPr>
              <a:t>]</a:t>
            </a:r>
          </a:p>
          <a:p>
            <a:pPr lvl="1" eaLnBrk="1" hangingPunct="1">
              <a:defRPr/>
            </a:pPr>
            <a:r>
              <a:rPr lang="zh-CN" altLang="en-US" dirty="0"/>
              <a:t>每一类</a:t>
            </a:r>
            <a:r>
              <a:rPr lang="en-US" altLang="zh-CN" dirty="0"/>
              <a:t>IPC</a:t>
            </a:r>
            <a:r>
              <a:rPr lang="zh-CN" altLang="en-US" dirty="0"/>
              <a:t>资源都有一个</a:t>
            </a:r>
            <a:r>
              <a:rPr lang="en-US" altLang="zh-CN" dirty="0" err="1"/>
              <a:t>ipc_ids</a:t>
            </a:r>
            <a:r>
              <a:rPr lang="zh-CN" altLang="en-US" dirty="0"/>
              <a:t>结构的全局变量，用于描述同一类资源的公有数据</a:t>
            </a:r>
          </a:p>
          <a:p>
            <a:pPr eaLnBrk="1" hangingPunct="1">
              <a:defRPr/>
            </a:pPr>
            <a:endParaRPr lang="en-US" altLang="zh-CN" dirty="0">
              <a:latin typeface="华文新魏"/>
              <a:cs typeface="华文新魏"/>
            </a:endParaRPr>
          </a:p>
        </p:txBody>
      </p:sp>
      <p:grpSp>
        <p:nvGrpSpPr>
          <p:cNvPr id="11" name="组合 10"/>
          <p:cNvGrpSpPr/>
          <p:nvPr/>
        </p:nvGrpSpPr>
        <p:grpSpPr>
          <a:xfrm>
            <a:off x="596872" y="2786058"/>
            <a:ext cx="8482328" cy="3583010"/>
            <a:chOff x="596872" y="3132138"/>
            <a:chExt cx="8482328" cy="3583010"/>
          </a:xfrm>
        </p:grpSpPr>
        <p:pic>
          <p:nvPicPr>
            <p:cNvPr id="61445" name="Picture 4"/>
            <p:cNvPicPr>
              <a:picLocks noChangeAspect="1" noChangeArrowheads="1"/>
            </p:cNvPicPr>
            <p:nvPr/>
          </p:nvPicPr>
          <p:blipFill>
            <a:blip r:embed="rId2" cstate="print"/>
            <a:srcRect/>
            <a:stretch>
              <a:fillRect/>
            </a:stretch>
          </p:blipFill>
          <p:spPr bwMode="auto">
            <a:xfrm>
              <a:off x="596872" y="3132138"/>
              <a:ext cx="8482328" cy="3583010"/>
            </a:xfrm>
            <a:prstGeom prst="rect">
              <a:avLst/>
            </a:prstGeom>
            <a:noFill/>
            <a:ln w="9525">
              <a:noFill/>
              <a:miter lim="800000"/>
              <a:headEnd/>
              <a:tailEnd/>
            </a:ln>
          </p:spPr>
        </p:pic>
        <p:sp>
          <p:nvSpPr>
            <p:cNvPr id="7" name="矩形 6"/>
            <p:cNvSpPr/>
            <p:nvPr/>
          </p:nvSpPr>
          <p:spPr>
            <a:xfrm>
              <a:off x="2643174" y="3857628"/>
              <a:ext cx="2573140"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在使用的最大位置索引</a:t>
              </a:r>
              <a:r>
                <a:rPr lang="en-US" altLang="zh-CN" sz="1600" b="1" dirty="0">
                  <a:solidFill>
                    <a:srgbClr val="0000FF"/>
                  </a:solidFill>
                  <a:effectLst/>
                </a:rPr>
                <a:t>*/</a:t>
              </a:r>
              <a:endParaRPr lang="zh-CN" altLang="en-US" sz="1600" b="1" dirty="0">
                <a:effectLst/>
              </a:endParaRPr>
            </a:p>
          </p:txBody>
        </p:sp>
        <p:sp>
          <p:nvSpPr>
            <p:cNvPr id="8" name="矩形 7"/>
            <p:cNvSpPr/>
            <p:nvPr/>
          </p:nvSpPr>
          <p:spPr>
            <a:xfrm>
              <a:off x="3427620" y="4162016"/>
              <a:ext cx="2986715"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下一个分配的位置使用序号</a:t>
              </a:r>
              <a:r>
                <a:rPr lang="en-US" altLang="zh-CN" sz="1600" b="1" dirty="0">
                  <a:solidFill>
                    <a:srgbClr val="0000FF"/>
                  </a:solidFill>
                  <a:effectLst/>
                </a:rPr>
                <a:t>*/</a:t>
              </a:r>
              <a:endParaRPr lang="zh-CN" altLang="en-US" sz="1600" b="1" dirty="0">
                <a:effectLst/>
              </a:endParaRPr>
            </a:p>
          </p:txBody>
        </p:sp>
        <p:sp>
          <p:nvSpPr>
            <p:cNvPr id="9" name="矩形 8"/>
            <p:cNvSpPr/>
            <p:nvPr/>
          </p:nvSpPr>
          <p:spPr>
            <a:xfrm>
              <a:off x="3927686" y="4376330"/>
              <a:ext cx="2159566"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最大位置使用索引</a:t>
              </a:r>
              <a:r>
                <a:rPr lang="en-US" altLang="zh-CN" sz="1600" b="1" dirty="0">
                  <a:solidFill>
                    <a:srgbClr val="0000FF"/>
                  </a:solidFill>
                  <a:effectLst/>
                </a:rPr>
                <a:t>*/</a:t>
              </a:r>
              <a:endParaRPr lang="zh-CN" altLang="en-US" sz="1600" b="1" dirty="0">
                <a:effectLst/>
              </a:endParaRPr>
            </a:p>
          </p:txBody>
        </p:sp>
        <p:sp>
          <p:nvSpPr>
            <p:cNvPr id="10" name="矩形 9"/>
            <p:cNvSpPr/>
            <p:nvPr/>
          </p:nvSpPr>
          <p:spPr>
            <a:xfrm>
              <a:off x="3927686" y="5162148"/>
              <a:ext cx="3922869" cy="338554"/>
            </a:xfrm>
            <a:prstGeom prst="rect">
              <a:avLst/>
            </a:prstGeom>
          </p:spPr>
          <p:txBody>
            <a:bodyPr wrap="none">
              <a:spAutoFit/>
            </a:bodyPr>
            <a:lstStyle/>
            <a:p>
              <a:r>
                <a:rPr lang="en-US" altLang="zh-CN" sz="1600" b="1" dirty="0">
                  <a:solidFill>
                    <a:srgbClr val="0000FF"/>
                  </a:solidFill>
                  <a:effectLst/>
                </a:rPr>
                <a:t>/*</a:t>
              </a:r>
              <a:r>
                <a:rPr lang="zh-CN" altLang="en-US" sz="1600" b="1" dirty="0">
                  <a:solidFill>
                    <a:srgbClr val="0000FF"/>
                  </a:solidFill>
                  <a:effectLst/>
                </a:rPr>
                <a:t>指向资源的</a:t>
              </a:r>
              <a:r>
                <a:rPr lang="en-US" altLang="zh-CN" sz="1600" b="1" dirty="0" err="1">
                  <a:solidFill>
                    <a:srgbClr val="0000FF"/>
                  </a:solidFill>
                  <a:effectLst/>
                </a:rPr>
                <a:t>ipc_id_ary</a:t>
              </a:r>
              <a:r>
                <a:rPr lang="zh-CN" altLang="en-US" sz="1600" b="1" dirty="0">
                  <a:solidFill>
                    <a:srgbClr val="0000FF"/>
                  </a:solidFill>
                  <a:effectLst/>
                </a:rPr>
                <a:t>数据结构的指针</a:t>
              </a:r>
              <a:r>
                <a:rPr lang="en-US" altLang="zh-CN" sz="1600" b="1" dirty="0">
                  <a:solidFill>
                    <a:srgbClr val="0000FF"/>
                  </a:solidFill>
                  <a:effectLst/>
                </a:rPr>
                <a:t>*/</a:t>
              </a:r>
              <a:endParaRPr lang="zh-CN" altLang="en-US" sz="1600" b="1" dirty="0">
                <a:effectLst/>
              </a:endParaRPr>
            </a:p>
          </p:txBody>
        </p:sp>
      </p:grpSp>
    </p:spTree>
    <p:extLst>
      <p:ext uri="{BB962C8B-B14F-4D97-AF65-F5344CB8AC3E}">
        <p14:creationId xmlns:p14="http://schemas.microsoft.com/office/powerpoint/2010/main" val="146733634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互斥与临界区</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临界区调度原则（</a:t>
            </a:r>
            <a:r>
              <a:rPr lang="en-US" altLang="zh-CN" dirty="0" err="1">
                <a:latin typeface="华文新魏" charset="0"/>
                <a:ea typeface="华文新魏" charset="0"/>
                <a:cs typeface="华文新魏" charset="0"/>
              </a:rPr>
              <a:t>Dijkstra</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一次</a:t>
            </a:r>
            <a:r>
              <a:rPr lang="zh-CN" altLang="en-US" dirty="0">
                <a:solidFill>
                  <a:srgbClr val="FF0000"/>
                </a:solidFill>
                <a:latin typeface="华文新魏" charset="0"/>
                <a:ea typeface="华文新魏" charset="0"/>
                <a:cs typeface="华文新魏" charset="0"/>
              </a:rPr>
              <a:t>至多一个进程</a:t>
            </a:r>
            <a:r>
              <a:rPr lang="zh-CN" altLang="en-US" dirty="0">
                <a:latin typeface="华文新魏" charset="0"/>
                <a:ea typeface="华文新魏" charset="0"/>
                <a:cs typeface="华文新魏" charset="0"/>
              </a:rPr>
              <a:t>能够进入临界区内执行</a:t>
            </a:r>
          </a:p>
          <a:p>
            <a:pPr lvl="1" eaLnBrk="1" hangingPunct="1"/>
            <a:r>
              <a:rPr lang="zh-CN" altLang="en-US" dirty="0">
                <a:latin typeface="华文新魏" charset="0"/>
                <a:ea typeface="华文新魏" charset="0"/>
                <a:cs typeface="华文新魏" charset="0"/>
              </a:rPr>
              <a:t>如果已有进程在临界区，其他试图进入的进程应</a:t>
            </a:r>
            <a:r>
              <a:rPr lang="zh-CN" altLang="en-US" dirty="0">
                <a:solidFill>
                  <a:srgbClr val="FF0000"/>
                </a:solidFill>
                <a:latin typeface="华文新魏" charset="0"/>
                <a:ea typeface="华文新魏" charset="0"/>
                <a:cs typeface="华文新魏" charset="0"/>
              </a:rPr>
              <a:t>等待</a:t>
            </a:r>
          </a:p>
          <a:p>
            <a:pPr lvl="1" eaLnBrk="1" hangingPunct="1"/>
            <a:r>
              <a:rPr lang="zh-CN" altLang="en-US" dirty="0">
                <a:latin typeface="华文新魏" charset="0"/>
                <a:ea typeface="华文新魏" charset="0"/>
                <a:cs typeface="华文新魏" charset="0"/>
              </a:rPr>
              <a:t>进入临界区内的进程应在</a:t>
            </a:r>
            <a:r>
              <a:rPr lang="zh-CN" altLang="en-US" dirty="0">
                <a:solidFill>
                  <a:srgbClr val="FF0000"/>
                </a:solidFill>
                <a:latin typeface="华文新魏" charset="0"/>
                <a:ea typeface="华文新魏" charset="0"/>
                <a:cs typeface="华文新魏" charset="0"/>
              </a:rPr>
              <a:t>有限时间内退出</a:t>
            </a:r>
            <a:r>
              <a:rPr lang="zh-CN" altLang="en-US" dirty="0">
                <a:latin typeface="华文新魏" charset="0"/>
                <a:ea typeface="华文新魏" charset="0"/>
                <a:cs typeface="华文新魏" charset="0"/>
              </a:rPr>
              <a:t>，以便让等待进程中的一个进入</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总结</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互斥使用、有空让进</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忙则等待、有限等待</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择一而入、算法可行</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a:t>
            </a:fld>
            <a:endParaRPr lang="en-US" altLang="zh-CN" dirty="0"/>
          </a:p>
        </p:txBody>
      </p:sp>
    </p:spTree>
    <p:extLst>
      <p:ext uri="{BB962C8B-B14F-4D97-AF65-F5344CB8AC3E}">
        <p14:creationId xmlns:p14="http://schemas.microsoft.com/office/powerpoint/2010/main" val="2926621000"/>
      </p:ext>
    </p:extLst>
  </p:cSld>
  <p:clrMapOvr>
    <a:masterClrMapping/>
  </p:clrMapOvr>
  <p:transition spd="slow">
    <p:wipe dir="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5FECD9BD-2486-469D-A34F-4DD1374FAD8A}" type="slidenum">
              <a:rPr lang="en-US" altLang="zh-CN"/>
              <a:pPr>
                <a:defRPr/>
              </a:pPr>
              <a:t>230</a:t>
            </a:fld>
            <a:endParaRPr lang="en-US" altLang="zh-CN"/>
          </a:p>
        </p:txBody>
      </p:sp>
      <p:sp>
        <p:nvSpPr>
          <p:cNvPr id="947202" name="Rectangle 2"/>
          <p:cNvSpPr>
            <a:spLocks noGrp="1" noChangeArrowheads="1"/>
          </p:cNvSpPr>
          <p:nvPr>
            <p:ph type="title"/>
          </p:nvPr>
        </p:nvSpPr>
        <p:spPr/>
        <p:txBody>
          <a:bodyPr/>
          <a:lstStyle/>
          <a:p>
            <a:pPr eaLnBrk="1" hangingPunct="1">
              <a:defRPr/>
            </a:pPr>
            <a:r>
              <a:rPr lang="en-US" altLang="zh-CN" dirty="0"/>
              <a:t>IPC</a:t>
            </a:r>
            <a:r>
              <a:rPr lang="zh-CN" altLang="en-US" dirty="0"/>
              <a:t>机制的公共数据结构</a:t>
            </a:r>
          </a:p>
        </p:txBody>
      </p:sp>
      <p:sp>
        <p:nvSpPr>
          <p:cNvPr id="947203" name="Rectangle 3"/>
          <p:cNvSpPr>
            <a:spLocks noGrp="1" noChangeArrowheads="1"/>
          </p:cNvSpPr>
          <p:nvPr>
            <p:ph type="body" idx="1"/>
          </p:nvPr>
        </p:nvSpPr>
        <p:spPr>
          <a:xfrm>
            <a:off x="179512" y="1155684"/>
            <a:ext cx="8924772" cy="5589587"/>
          </a:xfrm>
        </p:spPr>
        <p:txBody>
          <a:bodyPr/>
          <a:lstStyle/>
          <a:p>
            <a:pPr eaLnBrk="1" hangingPunct="1">
              <a:spcBef>
                <a:spcPts val="0"/>
              </a:spcBef>
              <a:defRPr/>
            </a:pPr>
            <a:r>
              <a:rPr lang="en-US" altLang="zh-CN" dirty="0" err="1">
                <a:latin typeface="华文新魏"/>
                <a:cs typeface="华文新魏"/>
              </a:rPr>
              <a:t>kern_ipc_perm</a:t>
            </a:r>
            <a:r>
              <a:rPr lang="zh-CN" altLang="en-US" dirty="0">
                <a:latin typeface="华文新魏"/>
                <a:cs typeface="华文新魏"/>
              </a:rPr>
              <a:t>结构</a:t>
            </a:r>
            <a:r>
              <a:rPr lang="en-US" altLang="zh-CN" dirty="0">
                <a:latin typeface="华文新魏"/>
                <a:cs typeface="华文新魏"/>
              </a:rPr>
              <a:t>[</a:t>
            </a:r>
            <a:r>
              <a:rPr lang="en-US" altLang="zh-CN" dirty="0" err="1">
                <a:latin typeface="华文新魏"/>
                <a:cs typeface="华文新魏"/>
              </a:rPr>
              <a:t>linux</a:t>
            </a:r>
            <a:r>
              <a:rPr lang="en-US" altLang="zh-CN" dirty="0">
                <a:latin typeface="华文新魏"/>
                <a:cs typeface="华文新魏"/>
              </a:rPr>
              <a:t>/</a:t>
            </a:r>
            <a:r>
              <a:rPr lang="en-US" altLang="zh-CN" dirty="0" err="1">
                <a:latin typeface="华文新魏"/>
                <a:cs typeface="华文新魏"/>
              </a:rPr>
              <a:t>ipc.h</a:t>
            </a:r>
            <a:r>
              <a:rPr lang="en-US" altLang="zh-CN" dirty="0">
                <a:latin typeface="华文新魏"/>
                <a:cs typeface="华文新魏"/>
              </a:rPr>
              <a:t>]</a:t>
            </a:r>
          </a:p>
          <a:p>
            <a:pPr lvl="1" eaLnBrk="1" hangingPunct="1">
              <a:spcBef>
                <a:spcPts val="0"/>
              </a:spcBef>
              <a:defRPr/>
            </a:pPr>
            <a:r>
              <a:rPr lang="zh-CN" altLang="en-US" dirty="0"/>
              <a:t>表示每一个</a:t>
            </a:r>
            <a:r>
              <a:rPr lang="en-US" altLang="zh-CN" dirty="0"/>
              <a:t>IPC</a:t>
            </a:r>
            <a:r>
              <a:rPr lang="zh-CN" altLang="en-US" dirty="0"/>
              <a:t>资源的属性，用于控制操作权限</a:t>
            </a:r>
            <a:endParaRPr lang="zh-CN" altLang="en-US" sz="1800" dirty="0"/>
          </a:p>
          <a:p>
            <a:pPr lvl="1" eaLnBrk="1" hangingPunct="1">
              <a:spcBef>
                <a:spcPts val="0"/>
              </a:spcBef>
              <a:defRPr/>
            </a:pPr>
            <a:endParaRPr lang="zh-CN" altLang="en-US" sz="1800" dirty="0"/>
          </a:p>
          <a:p>
            <a:pPr lvl="1" eaLnBrk="1" hangingPunct="1">
              <a:spcBef>
                <a:spcPts val="0"/>
              </a:spcBef>
              <a:defRPr/>
            </a:pPr>
            <a:endParaRPr lang="zh-CN" altLang="en-US" sz="1800" dirty="0"/>
          </a:p>
          <a:p>
            <a:pPr lvl="1" eaLnBrk="1" hangingPunct="1">
              <a:spcBef>
                <a:spcPts val="0"/>
              </a:spcBef>
              <a:defRPr/>
            </a:pPr>
            <a:endParaRPr lang="zh-CN" altLang="en-US" sz="1800" dirty="0"/>
          </a:p>
          <a:p>
            <a:pPr lvl="1" eaLnBrk="1" hangingPunct="1">
              <a:spcBef>
                <a:spcPts val="0"/>
              </a:spcBef>
              <a:defRPr/>
            </a:pPr>
            <a:endParaRPr lang="en-US" altLang="zh-CN" sz="1800" dirty="0"/>
          </a:p>
          <a:p>
            <a:pPr lvl="1" eaLnBrk="1" hangingPunct="1">
              <a:spcBef>
                <a:spcPts val="0"/>
              </a:spcBef>
              <a:defRPr/>
            </a:pPr>
            <a:endParaRPr lang="zh-CN" altLang="en-US" sz="1800" dirty="0"/>
          </a:p>
          <a:p>
            <a:pPr lvl="1" eaLnBrk="1" hangingPunct="1">
              <a:spcBef>
                <a:spcPts val="0"/>
              </a:spcBef>
              <a:defRPr/>
            </a:pPr>
            <a:endParaRPr lang="zh-CN" altLang="en-US" sz="1800" dirty="0"/>
          </a:p>
          <a:p>
            <a:pPr marL="449262" lvl="1" indent="0" eaLnBrk="1" hangingPunct="1">
              <a:spcBef>
                <a:spcPts val="0"/>
              </a:spcBef>
              <a:buNone/>
              <a:defRPr/>
            </a:pPr>
            <a:endParaRPr lang="zh-CN" altLang="en-US" dirty="0"/>
          </a:p>
          <a:p>
            <a:pPr lvl="1" eaLnBrk="1" hangingPunct="1">
              <a:spcBef>
                <a:spcPts val="0"/>
              </a:spcBef>
              <a:defRPr/>
            </a:pPr>
            <a:r>
              <a:rPr lang="en-US" altLang="zh-CN" dirty="0" err="1"/>
              <a:t>cuid</a:t>
            </a:r>
            <a:r>
              <a:rPr lang="zh-CN" altLang="en-US" dirty="0"/>
              <a:t>和</a:t>
            </a:r>
            <a:r>
              <a:rPr lang="en-US" altLang="zh-CN" dirty="0" err="1"/>
              <a:t>cgid</a:t>
            </a:r>
            <a:r>
              <a:rPr lang="zh-CN" altLang="en-US" dirty="0"/>
              <a:t>为</a:t>
            </a:r>
            <a:r>
              <a:rPr lang="zh-CN" altLang="en-US" dirty="0">
                <a:solidFill>
                  <a:srgbClr val="0000FF"/>
                </a:solidFill>
              </a:rPr>
              <a:t>创建进程</a:t>
            </a:r>
            <a:r>
              <a:rPr lang="zh-CN" altLang="en-US" dirty="0"/>
              <a:t>的有效用户</a:t>
            </a:r>
            <a:r>
              <a:rPr lang="en-US" altLang="zh-CN" dirty="0"/>
              <a:t>ID</a:t>
            </a:r>
            <a:r>
              <a:rPr lang="zh-CN" altLang="en-US" dirty="0"/>
              <a:t>和有效组</a:t>
            </a:r>
            <a:r>
              <a:rPr lang="en-US" altLang="zh-CN" dirty="0"/>
              <a:t>ID</a:t>
            </a:r>
            <a:r>
              <a:rPr lang="zh-CN" altLang="en-US" dirty="0"/>
              <a:t>，合称为</a:t>
            </a:r>
            <a:r>
              <a:rPr lang="zh-CN" altLang="en-US" dirty="0">
                <a:solidFill>
                  <a:srgbClr val="FF0000"/>
                </a:solidFill>
              </a:rPr>
              <a:t>创建者</a:t>
            </a:r>
            <a:r>
              <a:rPr lang="en-US" altLang="zh-CN" dirty="0">
                <a:solidFill>
                  <a:srgbClr val="FF0000"/>
                </a:solidFill>
              </a:rPr>
              <a:t>ID</a:t>
            </a:r>
            <a:endParaRPr lang="zh-CN" altLang="en-US" dirty="0">
              <a:solidFill>
                <a:srgbClr val="FF0000"/>
              </a:solidFill>
            </a:endParaRPr>
          </a:p>
          <a:p>
            <a:pPr lvl="1" eaLnBrk="1" hangingPunct="1">
              <a:spcBef>
                <a:spcPts val="0"/>
              </a:spcBef>
              <a:defRPr/>
            </a:pPr>
            <a:r>
              <a:rPr lang="en-US" altLang="zh-CN" dirty="0" err="1"/>
              <a:t>uid</a:t>
            </a:r>
            <a:r>
              <a:rPr lang="zh-CN" altLang="en-US" dirty="0"/>
              <a:t>和</a:t>
            </a:r>
            <a:r>
              <a:rPr lang="en-US" altLang="zh-CN" dirty="0" err="1"/>
              <a:t>gid</a:t>
            </a:r>
            <a:r>
              <a:rPr lang="zh-CN" altLang="en-US" dirty="0"/>
              <a:t>为</a:t>
            </a:r>
            <a:r>
              <a:rPr lang="zh-CN" altLang="en-US" dirty="0">
                <a:solidFill>
                  <a:srgbClr val="0000FF"/>
                </a:solidFill>
              </a:rPr>
              <a:t>拥有者进程</a:t>
            </a:r>
            <a:r>
              <a:rPr lang="zh-CN" altLang="en-US" dirty="0"/>
              <a:t>的有效用户</a:t>
            </a:r>
            <a:r>
              <a:rPr lang="en-US" altLang="zh-CN" dirty="0"/>
              <a:t>ID</a:t>
            </a:r>
            <a:r>
              <a:rPr lang="zh-CN" altLang="en-US" dirty="0"/>
              <a:t>和有效组</a:t>
            </a:r>
            <a:r>
              <a:rPr lang="en-US" altLang="zh-CN" dirty="0"/>
              <a:t>ID</a:t>
            </a:r>
            <a:r>
              <a:rPr lang="zh-CN" altLang="en-US" dirty="0"/>
              <a:t>，合称为</a:t>
            </a:r>
            <a:r>
              <a:rPr lang="zh-CN" altLang="en-US" dirty="0">
                <a:solidFill>
                  <a:srgbClr val="FF0000"/>
                </a:solidFill>
              </a:rPr>
              <a:t>属主</a:t>
            </a:r>
            <a:r>
              <a:rPr lang="en-US" altLang="zh-CN" dirty="0">
                <a:solidFill>
                  <a:srgbClr val="FF0000"/>
                </a:solidFill>
              </a:rPr>
              <a:t>ID</a:t>
            </a:r>
            <a:endParaRPr lang="zh-CN" altLang="en-US" dirty="0">
              <a:solidFill>
                <a:srgbClr val="FF0000"/>
              </a:solidFill>
            </a:endParaRPr>
          </a:p>
          <a:p>
            <a:pPr lvl="1" eaLnBrk="1" hangingPunct="1">
              <a:spcBef>
                <a:spcPts val="0"/>
              </a:spcBef>
              <a:defRPr/>
            </a:pPr>
            <a:r>
              <a:rPr lang="en-US" altLang="zh-CN" dirty="0"/>
              <a:t>key</a:t>
            </a:r>
            <a:r>
              <a:rPr lang="zh-CN" altLang="en-US" dirty="0"/>
              <a:t>：由用户提供，用于申请</a:t>
            </a:r>
            <a:r>
              <a:rPr lang="en-US" altLang="zh-CN" dirty="0"/>
              <a:t>IPC</a:t>
            </a:r>
            <a:r>
              <a:rPr lang="zh-CN" altLang="en-US" dirty="0"/>
              <a:t>标识符</a:t>
            </a:r>
          </a:p>
          <a:p>
            <a:pPr lvl="1" eaLnBrk="1" hangingPunct="1">
              <a:spcBef>
                <a:spcPts val="0"/>
              </a:spcBef>
              <a:defRPr/>
            </a:pPr>
            <a:r>
              <a:rPr lang="en-US" altLang="zh-CN" dirty="0"/>
              <a:t>mode</a:t>
            </a:r>
            <a:r>
              <a:rPr lang="zh-CN" altLang="en-US" dirty="0"/>
              <a:t>：资源所有者、组及其他用户对资源的</a:t>
            </a:r>
            <a:r>
              <a:rPr lang="zh-CN" altLang="en-US" dirty="0">
                <a:solidFill>
                  <a:srgbClr val="FF0000"/>
                </a:solidFill>
              </a:rPr>
              <a:t>读</a:t>
            </a:r>
            <a:r>
              <a:rPr lang="en-US" altLang="zh-CN" dirty="0">
                <a:solidFill>
                  <a:srgbClr val="FF0000"/>
                </a:solidFill>
              </a:rPr>
              <a:t>/</a:t>
            </a:r>
            <a:r>
              <a:rPr lang="zh-CN" altLang="en-US" dirty="0">
                <a:solidFill>
                  <a:srgbClr val="FF0000"/>
                </a:solidFill>
              </a:rPr>
              <a:t>写</a:t>
            </a:r>
            <a:r>
              <a:rPr lang="zh-CN" altLang="en-US" dirty="0"/>
              <a:t>权限</a:t>
            </a:r>
          </a:p>
          <a:p>
            <a:pPr lvl="1" eaLnBrk="1" hangingPunct="1">
              <a:spcBef>
                <a:spcPts val="0"/>
              </a:spcBef>
              <a:defRPr/>
            </a:pPr>
            <a:r>
              <a:rPr lang="en-US" altLang="zh-CN" dirty="0" err="1"/>
              <a:t>seq</a:t>
            </a:r>
            <a:r>
              <a:rPr lang="zh-CN" altLang="en-US" dirty="0"/>
              <a:t>：表示位置使用序列号，在计算</a:t>
            </a:r>
            <a:r>
              <a:rPr lang="en-US" altLang="zh-CN" dirty="0"/>
              <a:t>IPC</a:t>
            </a:r>
            <a:r>
              <a:rPr lang="zh-CN" altLang="en-US" dirty="0"/>
              <a:t>标识符时使用</a:t>
            </a:r>
          </a:p>
        </p:txBody>
      </p:sp>
      <p:pic>
        <p:nvPicPr>
          <p:cNvPr id="62469" name="Picture 5"/>
          <p:cNvPicPr>
            <a:picLocks noChangeAspect="1" noChangeArrowheads="1"/>
          </p:cNvPicPr>
          <p:nvPr/>
        </p:nvPicPr>
        <p:blipFill>
          <a:blip r:embed="rId2" cstate="print"/>
          <a:srcRect/>
          <a:stretch>
            <a:fillRect/>
          </a:stretch>
        </p:blipFill>
        <p:spPr bwMode="auto">
          <a:xfrm>
            <a:off x="1071538" y="2071679"/>
            <a:ext cx="6812830" cy="1921972"/>
          </a:xfrm>
          <a:prstGeom prst="rect">
            <a:avLst/>
          </a:prstGeom>
          <a:noFill/>
          <a:ln w="9525">
            <a:noFill/>
            <a:miter lim="800000"/>
            <a:headEnd/>
            <a:tailEnd/>
          </a:ln>
        </p:spPr>
      </p:pic>
    </p:spTree>
    <p:extLst>
      <p:ext uri="{BB962C8B-B14F-4D97-AF65-F5344CB8AC3E}">
        <p14:creationId xmlns:p14="http://schemas.microsoft.com/office/powerpoint/2010/main" val="2201181294"/>
      </p:ext>
    </p:extLst>
  </p:cSld>
  <p:clrMapOvr>
    <a:masterClrMapping/>
  </p:clrMapOvr>
  <p:transition spd="slow">
    <p:wipe dir="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IPC</a:t>
            </a:r>
            <a:r>
              <a:rPr lang="zh-CN" altLang="en-US" dirty="0"/>
              <a:t>资源的全局定义</a:t>
            </a:r>
          </a:p>
        </p:txBody>
      </p:sp>
      <p:sp>
        <p:nvSpPr>
          <p:cNvPr id="3" name="内容占位符 2"/>
          <p:cNvSpPr>
            <a:spLocks noGrp="1"/>
          </p:cNvSpPr>
          <p:nvPr>
            <p:ph idx="1"/>
          </p:nvPr>
        </p:nvSpPr>
        <p:spPr/>
        <p:txBody>
          <a:bodyPr/>
          <a:lstStyle/>
          <a:p>
            <a:pPr marL="447675" lvl="1" indent="-447675" eaLnBrk="1" hangingPunct="1">
              <a:buClr>
                <a:srgbClr val="CC6600"/>
              </a:buClr>
              <a:buSzPct val="70000"/>
              <a:buFont typeface="Wingdings" pitchFamily="2" charset="2"/>
              <a:buChar char="n"/>
              <a:defRPr/>
            </a:pPr>
            <a:r>
              <a:rPr lang="zh-CN" altLang="en-US" sz="2800" dirty="0"/>
              <a:t>消息队列</a:t>
            </a:r>
            <a:endParaRPr lang="en-US" altLang="zh-CN" sz="2800" dirty="0"/>
          </a:p>
          <a:p>
            <a:pPr lvl="1" eaLnBrk="1" hangingPunct="1">
              <a:spcBef>
                <a:spcPts val="0"/>
              </a:spcBef>
              <a:defRPr/>
            </a:pPr>
            <a:r>
              <a:rPr lang="en-US" altLang="zh-CN" dirty="0" err="1"/>
              <a:t>msgid_ds</a:t>
            </a:r>
            <a:r>
              <a:rPr lang="zh-CN" altLang="en-US" dirty="0"/>
              <a:t> ： </a:t>
            </a:r>
            <a:r>
              <a:rPr lang="en-US" altLang="zh-CN" dirty="0"/>
              <a:t>16</a:t>
            </a:r>
            <a:r>
              <a:rPr lang="zh-CN" altLang="en-US" dirty="0"/>
              <a:t>个</a:t>
            </a:r>
            <a:endParaRPr lang="en-US" altLang="zh-CN" dirty="0"/>
          </a:p>
          <a:p>
            <a:pPr lvl="1" eaLnBrk="1" hangingPunct="1">
              <a:spcBef>
                <a:spcPts val="0"/>
              </a:spcBef>
              <a:defRPr/>
            </a:pPr>
            <a:r>
              <a:rPr lang="zh-CN" altLang="en-US" dirty="0"/>
              <a:t>定义位置：</a:t>
            </a:r>
            <a:r>
              <a:rPr lang="en-US" altLang="zh-CN" dirty="0"/>
              <a:t>/proc/sys/kernel/</a:t>
            </a:r>
            <a:r>
              <a:rPr lang="en-US" altLang="zh-CN" dirty="0" err="1"/>
              <a:t>msgmni</a:t>
            </a:r>
            <a:endParaRPr lang="en-US" altLang="zh-CN" dirty="0">
              <a:solidFill>
                <a:srgbClr val="0000FF"/>
              </a:solidFill>
              <a:ea typeface="+mn-ea"/>
              <a:cs typeface="+mn-cs"/>
            </a:endParaRPr>
          </a:p>
          <a:p>
            <a:pPr marL="447675" lvl="1" indent="-447675" eaLnBrk="1" hangingPunct="1">
              <a:buClr>
                <a:srgbClr val="CC6600"/>
              </a:buClr>
              <a:buSzPct val="70000"/>
              <a:buFont typeface="Wingdings" pitchFamily="2" charset="2"/>
              <a:buChar char="n"/>
              <a:defRPr/>
            </a:pPr>
            <a:r>
              <a:rPr lang="zh-CN" altLang="en-US" sz="2800" dirty="0"/>
              <a:t>共享内存</a:t>
            </a:r>
            <a:endParaRPr lang="en-US" altLang="zh-CN" sz="2800" dirty="0"/>
          </a:p>
          <a:p>
            <a:pPr lvl="1" eaLnBrk="1" hangingPunct="1">
              <a:spcBef>
                <a:spcPts val="0"/>
              </a:spcBef>
              <a:defRPr/>
            </a:pPr>
            <a:r>
              <a:rPr lang="en-US" altLang="zh-CN" dirty="0" err="1"/>
              <a:t>shmid_ds</a:t>
            </a:r>
            <a:r>
              <a:rPr lang="zh-CN" altLang="en-US" dirty="0"/>
              <a:t> ： </a:t>
            </a:r>
            <a:r>
              <a:rPr lang="en-US" altLang="zh-CN" dirty="0"/>
              <a:t>4096</a:t>
            </a:r>
            <a:r>
              <a:rPr lang="zh-CN" altLang="en-US" dirty="0"/>
              <a:t>个</a:t>
            </a:r>
            <a:endParaRPr lang="en-US" altLang="zh-CN" dirty="0"/>
          </a:p>
          <a:p>
            <a:pPr lvl="1" eaLnBrk="1" hangingPunct="1">
              <a:spcBef>
                <a:spcPts val="0"/>
              </a:spcBef>
              <a:defRPr/>
            </a:pPr>
            <a:r>
              <a:rPr lang="zh-CN" altLang="en-US" dirty="0"/>
              <a:t>定义位置：</a:t>
            </a:r>
            <a:r>
              <a:rPr lang="en-US" altLang="zh-CN" dirty="0"/>
              <a:t>/proc/sys/kernel/</a:t>
            </a:r>
            <a:r>
              <a:rPr lang="en-US" altLang="zh-CN" dirty="0" err="1"/>
              <a:t>shmmni</a:t>
            </a:r>
            <a:endParaRPr lang="en-US" altLang="zh-CN" dirty="0"/>
          </a:p>
          <a:p>
            <a:pPr marL="447675" lvl="1" indent="-447675" eaLnBrk="1" hangingPunct="1">
              <a:buClr>
                <a:srgbClr val="CC6600"/>
              </a:buClr>
              <a:buSzPct val="70000"/>
              <a:buFont typeface="Wingdings" pitchFamily="2" charset="2"/>
              <a:buChar char="n"/>
              <a:defRPr/>
            </a:pPr>
            <a:r>
              <a:rPr lang="zh-CN" altLang="en-US" sz="2800" dirty="0"/>
              <a:t>信号量</a:t>
            </a:r>
            <a:endParaRPr lang="en-US" altLang="zh-CN" sz="2800" dirty="0"/>
          </a:p>
          <a:p>
            <a:pPr lvl="1">
              <a:defRPr/>
            </a:pPr>
            <a:r>
              <a:rPr lang="en-US" altLang="zh-CN" dirty="0" err="1"/>
              <a:t>semid_ds</a:t>
            </a:r>
            <a:r>
              <a:rPr lang="zh-CN" altLang="en-US" dirty="0"/>
              <a:t>：</a:t>
            </a:r>
            <a:r>
              <a:rPr lang="en-US" altLang="zh-CN" dirty="0"/>
              <a:t>128</a:t>
            </a:r>
            <a:r>
              <a:rPr lang="zh-CN" altLang="en-US" dirty="0"/>
              <a:t>个</a:t>
            </a:r>
            <a:endParaRPr lang="en-US" altLang="zh-CN" dirty="0"/>
          </a:p>
          <a:p>
            <a:pPr lvl="1">
              <a:defRPr/>
            </a:pPr>
            <a:r>
              <a:rPr lang="zh-CN" altLang="en-US" dirty="0">
                <a:solidFill>
                  <a:schemeClr val="tx2"/>
                </a:solidFill>
                <a:ea typeface="楷体_GB2312" pitchFamily="49" charset="-122"/>
              </a:rPr>
              <a:t>定义位置</a:t>
            </a:r>
            <a:r>
              <a:rPr lang="zh-CN" altLang="en-US" dirty="0"/>
              <a:t>：</a:t>
            </a:r>
            <a:r>
              <a:rPr lang="en-US" altLang="zh-CN" dirty="0"/>
              <a:t>/proc/sys/kernel/</a:t>
            </a:r>
            <a:r>
              <a:rPr lang="en-US" altLang="zh-CN" dirty="0" err="1"/>
              <a:t>sem</a:t>
            </a:r>
            <a:endParaRPr lang="en-US" altLang="zh-CN"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231</a:t>
            </a:fld>
            <a:endParaRPr lang="en-US" altLang="zh-CN"/>
          </a:p>
        </p:txBody>
      </p:sp>
    </p:spTree>
    <p:extLst>
      <p:ext uri="{BB962C8B-B14F-4D97-AF65-F5344CB8AC3E}">
        <p14:creationId xmlns:p14="http://schemas.microsoft.com/office/powerpoint/2010/main" val="2775499221"/>
      </p:ext>
    </p:extLst>
  </p:cSld>
  <p:clrMapOvr>
    <a:masterClrMapping/>
  </p:clrMapOvr>
  <p:transition spd="slow">
    <p:wipe dir="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0CAE39D-DCAE-4C34-9C2E-DE6A1347071B}" type="slidenum">
              <a:rPr lang="en-US" altLang="zh-CN"/>
              <a:pPr>
                <a:defRPr/>
              </a:pPr>
              <a:t>232</a:t>
            </a:fld>
            <a:endParaRPr lang="en-US" altLang="zh-CN"/>
          </a:p>
        </p:txBody>
      </p:sp>
      <p:sp>
        <p:nvSpPr>
          <p:cNvPr id="946178" name="Rectangle 2"/>
          <p:cNvSpPr>
            <a:spLocks noGrp="1" noChangeArrowheads="1"/>
          </p:cNvSpPr>
          <p:nvPr>
            <p:ph type="title"/>
          </p:nvPr>
        </p:nvSpPr>
        <p:spPr/>
        <p:txBody>
          <a:bodyPr/>
          <a:lstStyle/>
          <a:p>
            <a:pPr eaLnBrk="1" hangingPunct="1">
              <a:defRPr/>
            </a:pPr>
            <a:r>
              <a:rPr lang="en-US" altLang="zh-CN" dirty="0"/>
              <a:t>System V IPC</a:t>
            </a:r>
            <a:r>
              <a:rPr lang="zh-CN" altLang="en-US" dirty="0"/>
              <a:t>的基本操作</a:t>
            </a:r>
          </a:p>
        </p:txBody>
      </p:sp>
      <p:sp>
        <p:nvSpPr>
          <p:cNvPr id="94617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操作函数（</a:t>
            </a:r>
            <a:r>
              <a:rPr lang="en-US" altLang="zh-CN" dirty="0">
                <a:latin typeface="华文新魏"/>
                <a:cs typeface="华文新魏"/>
              </a:rPr>
              <a:t>XXX</a:t>
            </a:r>
            <a:r>
              <a:rPr lang="zh-CN" altLang="en-US" dirty="0">
                <a:latin typeface="华文新魏"/>
                <a:cs typeface="华文新魏"/>
              </a:rPr>
              <a:t>代表</a:t>
            </a:r>
            <a:r>
              <a:rPr lang="en-US" altLang="zh-CN" dirty="0" err="1">
                <a:latin typeface="华文新魏"/>
                <a:cs typeface="华文新魏"/>
              </a:rPr>
              <a:t>msg</a:t>
            </a:r>
            <a:r>
              <a:rPr lang="zh-CN" altLang="en-US" dirty="0">
                <a:latin typeface="华文新魏"/>
                <a:cs typeface="华文新魏"/>
              </a:rPr>
              <a:t>、</a:t>
            </a:r>
            <a:r>
              <a:rPr lang="en-US" altLang="zh-CN" dirty="0" err="1">
                <a:latin typeface="华文新魏"/>
                <a:cs typeface="华文新魏"/>
              </a:rPr>
              <a:t>sem</a:t>
            </a:r>
            <a:r>
              <a:rPr lang="zh-CN" altLang="en-US" dirty="0">
                <a:latin typeface="华文新魏"/>
                <a:cs typeface="华文新魏"/>
              </a:rPr>
              <a:t>、</a:t>
            </a:r>
            <a:r>
              <a:rPr lang="en-US" altLang="zh-CN" dirty="0" err="1">
                <a:latin typeface="华文新魏"/>
                <a:cs typeface="华文新魏"/>
              </a:rPr>
              <a:t>shm</a:t>
            </a:r>
            <a:r>
              <a:rPr lang="zh-CN" altLang="en-US" dirty="0">
                <a:latin typeface="华文新魏"/>
                <a:cs typeface="华文新魏"/>
              </a:rPr>
              <a:t>三者之一）</a:t>
            </a:r>
          </a:p>
          <a:p>
            <a:pPr lvl="1" eaLnBrk="1" hangingPunct="1">
              <a:defRPr/>
            </a:pPr>
            <a:r>
              <a:rPr lang="en-US" altLang="zh-CN" dirty="0" err="1">
                <a:solidFill>
                  <a:srgbClr val="FF0000"/>
                </a:solidFill>
              </a:rPr>
              <a:t>XXX</a:t>
            </a:r>
            <a:r>
              <a:rPr lang="en-US" altLang="zh-CN" dirty="0" err="1"/>
              <a:t>get</a:t>
            </a:r>
            <a:r>
              <a:rPr lang="en-US" altLang="zh-CN" dirty="0"/>
              <a:t>()</a:t>
            </a:r>
            <a:r>
              <a:rPr lang="zh-CN" altLang="en-US" dirty="0"/>
              <a:t>：获得</a:t>
            </a:r>
            <a:r>
              <a:rPr lang="en-US" altLang="zh-CN" dirty="0"/>
              <a:t>IPC</a:t>
            </a:r>
            <a:r>
              <a:rPr lang="zh-CN" altLang="en-US" dirty="0"/>
              <a:t>标识符 </a:t>
            </a:r>
          </a:p>
          <a:p>
            <a:pPr lvl="1" eaLnBrk="1" hangingPunct="1">
              <a:defRPr/>
            </a:pPr>
            <a:r>
              <a:rPr lang="en-US" altLang="zh-CN" dirty="0" err="1">
                <a:solidFill>
                  <a:srgbClr val="FF0000"/>
                </a:solidFill>
              </a:rPr>
              <a:t>XXX</a:t>
            </a:r>
            <a:r>
              <a:rPr lang="en-US" altLang="zh-CN" dirty="0" err="1"/>
              <a:t>ctl</a:t>
            </a:r>
            <a:r>
              <a:rPr lang="en-US" altLang="zh-CN" dirty="0"/>
              <a:t>()</a:t>
            </a:r>
            <a:r>
              <a:rPr lang="zh-CN" altLang="en-US" dirty="0"/>
              <a:t>：控制</a:t>
            </a:r>
            <a:r>
              <a:rPr lang="en-US" altLang="zh-CN" dirty="0"/>
              <a:t>IPC</a:t>
            </a:r>
            <a:r>
              <a:rPr lang="zh-CN" altLang="en-US" dirty="0"/>
              <a:t>资源</a:t>
            </a:r>
          </a:p>
          <a:p>
            <a:pPr eaLnBrk="1" hangingPunct="1">
              <a:defRPr/>
            </a:pPr>
            <a:r>
              <a:rPr lang="zh-CN" altLang="en-US" dirty="0">
                <a:latin typeface="华文新魏"/>
                <a:cs typeface="华文新魏"/>
              </a:rPr>
              <a:t>操作模式</a:t>
            </a:r>
          </a:p>
          <a:p>
            <a:pPr lvl="1" eaLnBrk="1" hangingPunct="1">
              <a:defRPr/>
            </a:pPr>
            <a:r>
              <a:rPr lang="zh-CN" altLang="en-US" dirty="0"/>
              <a:t>先通过</a:t>
            </a:r>
            <a:r>
              <a:rPr lang="en-US" altLang="zh-CN" dirty="0" err="1">
                <a:solidFill>
                  <a:srgbClr val="FF0000"/>
                </a:solidFill>
              </a:rPr>
              <a:t>XXXget</a:t>
            </a:r>
            <a:r>
              <a:rPr lang="en-US" altLang="zh-CN" dirty="0">
                <a:solidFill>
                  <a:srgbClr val="FF0000"/>
                </a:solidFill>
              </a:rPr>
              <a:t>()</a:t>
            </a:r>
            <a:r>
              <a:rPr lang="zh-CN" altLang="en-US" dirty="0"/>
              <a:t>创建一个</a:t>
            </a:r>
            <a:r>
              <a:rPr lang="en-US" altLang="zh-CN" dirty="0"/>
              <a:t>IPC</a:t>
            </a:r>
            <a:r>
              <a:rPr lang="zh-CN" altLang="en-US" dirty="0"/>
              <a:t>资源，返回</a:t>
            </a:r>
            <a:r>
              <a:rPr lang="en-US" altLang="zh-CN" dirty="0"/>
              <a:t>IPC</a:t>
            </a:r>
            <a:r>
              <a:rPr lang="zh-CN" altLang="en-US" dirty="0"/>
              <a:t>标识符</a:t>
            </a:r>
          </a:p>
          <a:p>
            <a:pPr lvl="1" eaLnBrk="1" hangingPunct="1">
              <a:defRPr/>
            </a:pPr>
            <a:r>
              <a:rPr lang="zh-CN" altLang="en-US" dirty="0"/>
              <a:t>随后操作均以</a:t>
            </a:r>
            <a:r>
              <a:rPr lang="en-US" altLang="zh-CN" dirty="0"/>
              <a:t>IPC</a:t>
            </a:r>
            <a:r>
              <a:rPr lang="zh-CN" altLang="en-US" dirty="0"/>
              <a:t>资源标识符为参数，对相应</a:t>
            </a:r>
            <a:r>
              <a:rPr lang="en-US" altLang="zh-CN" dirty="0"/>
              <a:t>IPC</a:t>
            </a:r>
            <a:r>
              <a:rPr lang="zh-CN" altLang="en-US" dirty="0"/>
              <a:t>资源进行操作</a:t>
            </a:r>
          </a:p>
          <a:p>
            <a:pPr lvl="1" eaLnBrk="1" hangingPunct="1">
              <a:defRPr/>
            </a:pPr>
            <a:r>
              <a:rPr lang="zh-CN" altLang="en-US" dirty="0"/>
              <a:t>其他进程可通过</a:t>
            </a:r>
            <a:r>
              <a:rPr lang="en-US" altLang="zh-CN" dirty="0" err="1">
                <a:solidFill>
                  <a:srgbClr val="FF0000"/>
                </a:solidFill>
              </a:rPr>
              <a:t>XXXget</a:t>
            </a:r>
            <a:r>
              <a:rPr lang="en-US" altLang="zh-CN" dirty="0">
                <a:solidFill>
                  <a:srgbClr val="FF0000"/>
                </a:solidFill>
              </a:rPr>
              <a:t>()</a:t>
            </a:r>
            <a:r>
              <a:rPr lang="zh-CN" altLang="en-US" dirty="0"/>
              <a:t>获取已有的</a:t>
            </a:r>
            <a:r>
              <a:rPr lang="en-US" altLang="zh-CN" dirty="0"/>
              <a:t>IPC</a:t>
            </a:r>
            <a:r>
              <a:rPr lang="zh-CN" altLang="en-US" dirty="0"/>
              <a:t>资源标识符（权限允许的话），并对其操作</a:t>
            </a:r>
          </a:p>
        </p:txBody>
      </p:sp>
    </p:spTree>
    <p:extLst>
      <p:ext uri="{BB962C8B-B14F-4D97-AF65-F5344CB8AC3E}">
        <p14:creationId xmlns:p14="http://schemas.microsoft.com/office/powerpoint/2010/main" val="305808883"/>
      </p:ext>
    </p:extLst>
  </p:cSld>
  <p:clrMapOvr>
    <a:masterClrMapping/>
  </p:clrMapOvr>
  <p:transition spd="slow">
    <p:wipe dir="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3452402-B13E-4B17-83E7-43018691A5DA}" type="slidenum">
              <a:rPr lang="en-US" altLang="zh-CN"/>
              <a:pPr>
                <a:defRPr/>
              </a:pPr>
              <a:t>233</a:t>
            </a:fld>
            <a:endParaRPr lang="en-US" altLang="zh-CN"/>
          </a:p>
        </p:txBody>
      </p:sp>
      <p:sp>
        <p:nvSpPr>
          <p:cNvPr id="958466" name="Rectangle 2"/>
          <p:cNvSpPr>
            <a:spLocks noGrp="1" noChangeArrowheads="1"/>
          </p:cNvSpPr>
          <p:nvPr>
            <p:ph type="title"/>
          </p:nvPr>
        </p:nvSpPr>
        <p:spPr/>
        <p:txBody>
          <a:bodyPr/>
          <a:lstStyle/>
          <a:p>
            <a:pPr eaLnBrk="1" hangingPunct="1">
              <a:defRPr/>
            </a:pPr>
            <a:r>
              <a:rPr lang="zh-CN" altLang="en-US"/>
              <a:t>消息队列</a:t>
            </a:r>
          </a:p>
        </p:txBody>
      </p:sp>
      <p:sp>
        <p:nvSpPr>
          <p:cNvPr id="958467" name="Rectangle 3"/>
          <p:cNvSpPr>
            <a:spLocks noGrp="1" noChangeArrowheads="1"/>
          </p:cNvSpPr>
          <p:nvPr>
            <p:ph type="body" idx="1"/>
          </p:nvPr>
        </p:nvSpPr>
        <p:spPr/>
        <p:txBody>
          <a:bodyPr/>
          <a:lstStyle/>
          <a:p>
            <a:pPr eaLnBrk="1" hangingPunct="1">
              <a:defRPr/>
            </a:pPr>
            <a:r>
              <a:rPr lang="zh-CN" altLang="en-US" dirty="0"/>
              <a:t>是一个格式化的可变长信息单位</a:t>
            </a:r>
          </a:p>
          <a:p>
            <a:pPr eaLnBrk="1" hangingPunct="1">
              <a:defRPr/>
            </a:pPr>
            <a:r>
              <a:rPr lang="zh-CN" altLang="en-US" dirty="0"/>
              <a:t>消息机制允许一个进程向其他进程发送一个消息</a:t>
            </a:r>
          </a:p>
          <a:p>
            <a:pPr eaLnBrk="1" hangingPunct="1">
              <a:defRPr/>
            </a:pPr>
            <a:r>
              <a:rPr lang="zh-CN" altLang="en-US" dirty="0"/>
              <a:t>当一个进程收到多个消息时，可将它们排成一个消息队列</a:t>
            </a:r>
            <a:endParaRPr lang="en-US" altLang="zh-CN" dirty="0"/>
          </a:p>
          <a:p>
            <a:pPr eaLnBrk="1" hangingPunct="1">
              <a:defRPr/>
            </a:pPr>
            <a:r>
              <a:rPr lang="en-US" altLang="zh-CN" dirty="0"/>
              <a:t>IPC</a:t>
            </a:r>
            <a:r>
              <a:rPr lang="zh-CN" altLang="en-US" dirty="0"/>
              <a:t>消息队列资源的限制</a:t>
            </a:r>
            <a:endParaRPr lang="en-US" altLang="zh-CN" dirty="0"/>
          </a:p>
          <a:p>
            <a:pPr lvl="1" eaLnBrk="1" hangingPunct="1">
              <a:defRPr/>
            </a:pPr>
            <a:r>
              <a:rPr lang="en-US" altLang="zh-CN" dirty="0"/>
              <a:t>IPC</a:t>
            </a:r>
            <a:r>
              <a:rPr lang="zh-CN" altLang="en-US" dirty="0"/>
              <a:t>消息队列的缺省数为</a:t>
            </a:r>
            <a:r>
              <a:rPr lang="en-US" altLang="zh-CN" dirty="0">
                <a:solidFill>
                  <a:srgbClr val="FF0000"/>
                </a:solidFill>
              </a:rPr>
              <a:t>16</a:t>
            </a:r>
          </a:p>
          <a:p>
            <a:pPr lvl="1" eaLnBrk="1" hangingPunct="1">
              <a:defRPr/>
            </a:pPr>
            <a:r>
              <a:rPr lang="zh-CN" altLang="en-US" dirty="0"/>
              <a:t>每个消息的缺省最大值</a:t>
            </a:r>
            <a:r>
              <a:rPr lang="en-US" altLang="zh-CN" dirty="0">
                <a:solidFill>
                  <a:srgbClr val="FF0000"/>
                </a:solidFill>
              </a:rPr>
              <a:t>8192</a:t>
            </a:r>
            <a:r>
              <a:rPr lang="zh-CN" altLang="en-US" dirty="0">
                <a:solidFill>
                  <a:srgbClr val="FF0000"/>
                </a:solidFill>
              </a:rPr>
              <a:t>字节</a:t>
            </a:r>
            <a:endParaRPr lang="en-US" altLang="zh-CN" dirty="0">
              <a:solidFill>
                <a:srgbClr val="FF0000"/>
              </a:solidFill>
            </a:endParaRPr>
          </a:p>
          <a:p>
            <a:pPr eaLnBrk="1" hangingPunct="1">
              <a:defRPr/>
            </a:pPr>
            <a:r>
              <a:rPr lang="zh-CN" altLang="en-US" dirty="0"/>
              <a:t>消息使用以下两种数据结构</a:t>
            </a:r>
          </a:p>
          <a:p>
            <a:pPr lvl="1" eaLnBrk="1" hangingPunct="1">
              <a:defRPr/>
            </a:pPr>
            <a:r>
              <a:rPr lang="zh-CN" altLang="en-US" dirty="0"/>
              <a:t>消息首部：</a:t>
            </a:r>
            <a:r>
              <a:rPr lang="en-US" altLang="zh-CN" dirty="0">
                <a:solidFill>
                  <a:srgbClr val="FF0000"/>
                </a:solidFill>
              </a:rPr>
              <a:t>struct msg_msg </a:t>
            </a:r>
          </a:p>
          <a:p>
            <a:pPr lvl="1" eaLnBrk="1" hangingPunct="1">
              <a:defRPr/>
            </a:pPr>
            <a:r>
              <a:rPr lang="zh-CN" altLang="en-US" dirty="0"/>
              <a:t>消息队列头表：</a:t>
            </a:r>
            <a:r>
              <a:rPr lang="en-US" altLang="zh-CN" dirty="0">
                <a:solidFill>
                  <a:srgbClr val="FF0000"/>
                </a:solidFill>
              </a:rPr>
              <a:t>msg_queue</a:t>
            </a:r>
            <a:endParaRPr lang="zh-CN" altLang="en-US" dirty="0">
              <a:solidFill>
                <a:srgbClr val="FF0000"/>
              </a:solidFill>
            </a:endParaRPr>
          </a:p>
        </p:txBody>
      </p:sp>
    </p:spTree>
    <p:extLst>
      <p:ext uri="{BB962C8B-B14F-4D97-AF65-F5344CB8AC3E}">
        <p14:creationId xmlns:p14="http://schemas.microsoft.com/office/powerpoint/2010/main" val="2808052185"/>
      </p:ext>
    </p:extLst>
  </p:cSld>
  <p:clrMapOvr>
    <a:masterClrMapping/>
  </p:clrMapOvr>
  <p:transition spd="slow">
    <p:wipe dir="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CE039AB-7321-4D2F-AD60-15A70B96F28C}" type="slidenum">
              <a:rPr lang="en-US" altLang="zh-CN"/>
              <a:pPr>
                <a:defRPr/>
              </a:pPr>
              <a:t>234</a:t>
            </a:fld>
            <a:endParaRPr lang="en-US" altLang="zh-CN"/>
          </a:p>
        </p:txBody>
      </p:sp>
      <p:sp>
        <p:nvSpPr>
          <p:cNvPr id="973826" name="Rectangle 2"/>
          <p:cNvSpPr>
            <a:spLocks noGrp="1" noChangeArrowheads="1"/>
          </p:cNvSpPr>
          <p:nvPr>
            <p:ph type="title"/>
          </p:nvPr>
        </p:nvSpPr>
        <p:spPr/>
        <p:txBody>
          <a:bodyPr/>
          <a:lstStyle/>
          <a:p>
            <a:pPr eaLnBrk="1" hangingPunct="1">
              <a:defRPr/>
            </a:pPr>
            <a:r>
              <a:rPr lang="zh-CN" altLang="en-US"/>
              <a:t>消息队列各数据结构之间的关系</a:t>
            </a:r>
          </a:p>
        </p:txBody>
      </p:sp>
      <p:sp>
        <p:nvSpPr>
          <p:cNvPr id="973827" name="Rectangle 3"/>
          <p:cNvSpPr>
            <a:spLocks noGrp="1" noChangeArrowheads="1"/>
          </p:cNvSpPr>
          <p:nvPr>
            <p:ph type="body" idx="1"/>
          </p:nvPr>
        </p:nvSpPr>
        <p:spPr/>
        <p:txBody>
          <a:bodyPr/>
          <a:lstStyle/>
          <a:p>
            <a:pPr eaLnBrk="1" hangingPunct="1">
              <a:defRPr/>
            </a:pPr>
            <a:endParaRPr lang="zh-CN" altLang="zh-CN"/>
          </a:p>
        </p:txBody>
      </p:sp>
      <p:pic>
        <p:nvPicPr>
          <p:cNvPr id="71685" name="Picture 4"/>
          <p:cNvPicPr>
            <a:picLocks noChangeAspect="1" noChangeArrowheads="1"/>
          </p:cNvPicPr>
          <p:nvPr/>
        </p:nvPicPr>
        <p:blipFill>
          <a:blip r:embed="rId2" cstate="print"/>
          <a:srcRect/>
          <a:stretch>
            <a:fillRect/>
          </a:stretch>
        </p:blipFill>
        <p:spPr bwMode="auto">
          <a:xfrm>
            <a:off x="1908175" y="1341438"/>
            <a:ext cx="5328121" cy="4857055"/>
          </a:xfrm>
          <a:prstGeom prst="rect">
            <a:avLst/>
          </a:prstGeom>
          <a:noFill/>
          <a:ln w="9525">
            <a:noFill/>
            <a:miter lim="800000"/>
            <a:headEnd/>
            <a:tailEnd/>
          </a:ln>
        </p:spPr>
      </p:pic>
    </p:spTree>
    <p:extLst>
      <p:ext uri="{BB962C8B-B14F-4D97-AF65-F5344CB8AC3E}">
        <p14:creationId xmlns:p14="http://schemas.microsoft.com/office/powerpoint/2010/main" val="3348852477"/>
      </p:ext>
    </p:extLst>
  </p:cSld>
  <p:clrMapOvr>
    <a:masterClrMapping/>
  </p:clrMapOvr>
  <p:transition spd="slow">
    <p:wipe dir="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7B49DFA9-1F6E-4DC9-8CAB-7EE9A1ED8FEA}" type="slidenum">
              <a:rPr lang="en-US" altLang="zh-CN"/>
              <a:pPr>
                <a:defRPr/>
              </a:pPr>
              <a:t>235</a:t>
            </a:fld>
            <a:endParaRPr lang="en-US" altLang="zh-CN"/>
          </a:p>
        </p:txBody>
      </p:sp>
      <p:sp>
        <p:nvSpPr>
          <p:cNvPr id="960514" name="Rectangle 2"/>
          <p:cNvSpPr>
            <a:spLocks noGrp="1" noChangeArrowheads="1"/>
          </p:cNvSpPr>
          <p:nvPr>
            <p:ph type="title"/>
          </p:nvPr>
        </p:nvSpPr>
        <p:spPr/>
        <p:txBody>
          <a:bodyPr/>
          <a:lstStyle/>
          <a:p>
            <a:pPr eaLnBrk="1" hangingPunct="1">
              <a:defRPr/>
            </a:pPr>
            <a:r>
              <a:rPr lang="en-US" altLang="zh-CN" dirty="0"/>
              <a:t>msg_msg</a:t>
            </a:r>
            <a:r>
              <a:rPr lang="zh-CN" altLang="en-US" dirty="0"/>
              <a:t>结构</a:t>
            </a:r>
          </a:p>
        </p:txBody>
      </p:sp>
      <p:sp>
        <p:nvSpPr>
          <p:cNvPr id="960515"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定义位置：</a:t>
            </a:r>
            <a:r>
              <a:rPr lang="en-US" altLang="zh-CN" dirty="0" err="1">
                <a:latin typeface="华文新魏"/>
                <a:cs typeface="华文新魏"/>
              </a:rPr>
              <a:t>linux</a:t>
            </a:r>
            <a:r>
              <a:rPr lang="en-US" altLang="zh-CN" dirty="0">
                <a:latin typeface="华文新魏"/>
                <a:cs typeface="华文新魏"/>
              </a:rPr>
              <a:t>/</a:t>
            </a:r>
            <a:r>
              <a:rPr lang="en-US" altLang="zh-CN" dirty="0" err="1">
                <a:latin typeface="华文新魏"/>
                <a:cs typeface="华文新魏"/>
              </a:rPr>
              <a:t>ipc</a:t>
            </a:r>
            <a:r>
              <a:rPr lang="en-US" altLang="zh-CN" dirty="0">
                <a:latin typeface="华文新魏"/>
                <a:cs typeface="华文新魏"/>
              </a:rPr>
              <a:t>/</a:t>
            </a:r>
            <a:r>
              <a:rPr lang="en-US" altLang="zh-CN" dirty="0" err="1">
                <a:latin typeface="华文新魏"/>
                <a:cs typeface="华文新魏"/>
              </a:rPr>
              <a:t>msg.c</a:t>
            </a:r>
            <a:endParaRPr lang="en-US" altLang="zh-CN" dirty="0">
              <a:latin typeface="华文新魏"/>
              <a:cs typeface="华文新魏"/>
            </a:endParaRPr>
          </a:p>
          <a:p>
            <a:pPr eaLnBrk="1" hangingPunct="1">
              <a:defRPr/>
            </a:pPr>
            <a:r>
              <a:rPr lang="zh-CN" altLang="en-US" dirty="0">
                <a:latin typeface="华文新魏"/>
                <a:cs typeface="华文新魏"/>
              </a:rPr>
              <a:t>说明</a:t>
            </a:r>
          </a:p>
          <a:p>
            <a:pPr lvl="1" eaLnBrk="1" hangingPunct="1">
              <a:defRPr/>
            </a:pPr>
            <a:r>
              <a:rPr lang="zh-CN" altLang="en-US" dirty="0"/>
              <a:t>只是一个消息头部，不包含消息的数据部分</a:t>
            </a:r>
            <a:endParaRPr lang="en-US" altLang="zh-CN" dirty="0"/>
          </a:p>
        </p:txBody>
      </p:sp>
      <p:pic>
        <p:nvPicPr>
          <p:cNvPr id="69637" name="Picture 4"/>
          <p:cNvPicPr>
            <a:picLocks noChangeAspect="1" noChangeArrowheads="1"/>
          </p:cNvPicPr>
          <p:nvPr/>
        </p:nvPicPr>
        <p:blipFill>
          <a:blip r:embed="rId2" cstate="print"/>
          <a:srcRect/>
          <a:stretch>
            <a:fillRect/>
          </a:stretch>
        </p:blipFill>
        <p:spPr bwMode="auto">
          <a:xfrm>
            <a:off x="1187648" y="2708920"/>
            <a:ext cx="7416800" cy="3763963"/>
          </a:xfrm>
          <a:prstGeom prst="rect">
            <a:avLst/>
          </a:prstGeom>
          <a:noFill/>
          <a:ln w="9525">
            <a:noFill/>
            <a:miter lim="800000"/>
            <a:headEnd/>
            <a:tailEnd/>
          </a:ln>
        </p:spPr>
      </p:pic>
    </p:spTree>
    <p:extLst>
      <p:ext uri="{BB962C8B-B14F-4D97-AF65-F5344CB8AC3E}">
        <p14:creationId xmlns:p14="http://schemas.microsoft.com/office/powerpoint/2010/main" val="3195889911"/>
      </p:ext>
    </p:extLst>
  </p:cSld>
  <p:clrMapOvr>
    <a:masterClrMapping/>
  </p:clrMapOvr>
  <p:transition spd="slow">
    <p:wipe dir="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6C1A2317-7833-4532-B2B4-5E6560B5446B}" type="slidenum">
              <a:rPr lang="en-US" altLang="zh-CN"/>
              <a:pPr>
                <a:defRPr/>
              </a:pPr>
              <a:t>236</a:t>
            </a:fld>
            <a:endParaRPr lang="en-US" altLang="zh-CN"/>
          </a:p>
        </p:txBody>
      </p:sp>
      <p:sp>
        <p:nvSpPr>
          <p:cNvPr id="963586" name="Rectangle 2"/>
          <p:cNvSpPr>
            <a:spLocks noGrp="1" noChangeArrowheads="1"/>
          </p:cNvSpPr>
          <p:nvPr>
            <p:ph type="title"/>
          </p:nvPr>
        </p:nvSpPr>
        <p:spPr/>
        <p:txBody>
          <a:bodyPr/>
          <a:lstStyle/>
          <a:p>
            <a:pPr eaLnBrk="1" hangingPunct="1">
              <a:defRPr/>
            </a:pPr>
            <a:r>
              <a:rPr lang="zh-CN" altLang="en-US"/>
              <a:t>消息队列的基本操作</a:t>
            </a:r>
            <a:r>
              <a:rPr lang="en-US" altLang="zh-CN"/>
              <a:t>—msgget()</a:t>
            </a:r>
          </a:p>
        </p:txBody>
      </p:sp>
      <p:sp>
        <p:nvSpPr>
          <p:cNvPr id="963587" name="Rectangle 3"/>
          <p:cNvSpPr>
            <a:spLocks noGrp="1" noChangeArrowheads="1"/>
          </p:cNvSpPr>
          <p:nvPr>
            <p:ph type="body" idx="1"/>
          </p:nvPr>
        </p:nvSpPr>
        <p:spPr>
          <a:xfrm>
            <a:off x="107504" y="1268413"/>
            <a:ext cx="9036496" cy="54498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sz="2200" dirty="0"/>
              <a:t>创建一个新消息队列或打开一个存在的队列</a:t>
            </a:r>
          </a:p>
          <a:p>
            <a:pPr eaLnBrk="1" hangingPunct="1">
              <a:spcBef>
                <a:spcPts val="0"/>
              </a:spcBef>
              <a:defRPr/>
            </a:pPr>
            <a:r>
              <a:rPr lang="zh-CN" altLang="en-US" dirty="0">
                <a:latin typeface="华文新魏"/>
                <a:cs typeface="华文新魏"/>
              </a:rPr>
              <a:t>函数原型</a:t>
            </a:r>
          </a:p>
          <a:p>
            <a:pPr lvl="1" eaLnBrk="1" hangingPunct="1">
              <a:spcBef>
                <a:spcPts val="0"/>
              </a:spcBef>
              <a:defRPr/>
            </a:pPr>
            <a:r>
              <a:rPr lang="en-US" altLang="zh-CN" sz="2200" dirty="0"/>
              <a:t>int </a:t>
            </a:r>
            <a:r>
              <a:rPr lang="en-US" altLang="zh-CN" sz="2200" dirty="0" err="1">
                <a:solidFill>
                  <a:srgbClr val="0000FF"/>
                </a:solidFill>
              </a:rPr>
              <a:t>msgget</a:t>
            </a:r>
            <a:r>
              <a:rPr lang="en-US" altLang="zh-CN" sz="2200" dirty="0">
                <a:solidFill>
                  <a:srgbClr val="0000FF"/>
                </a:solidFill>
              </a:rPr>
              <a:t>(</a:t>
            </a:r>
            <a:r>
              <a:rPr lang="en-US" altLang="zh-CN" sz="2200" dirty="0" err="1">
                <a:solidFill>
                  <a:srgbClr val="0000FF"/>
                </a:solidFill>
              </a:rPr>
              <a:t>key_t</a:t>
            </a:r>
            <a:r>
              <a:rPr lang="en-US" altLang="zh-CN" sz="2200" dirty="0">
                <a:solidFill>
                  <a:srgbClr val="0000FF"/>
                </a:solidFill>
              </a:rPr>
              <a:t> key, int flag); </a:t>
            </a:r>
            <a:endParaRPr lang="da-DK" altLang="zh-CN" sz="2200" dirty="0">
              <a:solidFill>
                <a:srgbClr val="0000FF"/>
              </a:solidFill>
            </a:endParaRPr>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sz="2200" dirty="0"/>
              <a:t>key</a:t>
            </a:r>
            <a:r>
              <a:rPr lang="zh-CN" altLang="en-US" sz="2200" dirty="0"/>
              <a:t>：待创建</a:t>
            </a:r>
            <a:r>
              <a:rPr lang="en-US" altLang="zh-CN" sz="2200" dirty="0"/>
              <a:t>/</a:t>
            </a:r>
            <a:r>
              <a:rPr lang="zh-CN" altLang="en-US" sz="2200" dirty="0"/>
              <a:t>打开队列的键值</a:t>
            </a:r>
          </a:p>
          <a:p>
            <a:pPr lvl="1" eaLnBrk="1" hangingPunct="1">
              <a:spcBef>
                <a:spcPts val="0"/>
              </a:spcBef>
              <a:defRPr/>
            </a:pPr>
            <a:r>
              <a:rPr lang="en-US" altLang="zh-CN" sz="2200" dirty="0"/>
              <a:t>flag</a:t>
            </a:r>
            <a:r>
              <a:rPr lang="zh-CN" altLang="en-US" sz="2200" dirty="0"/>
              <a:t>：创建</a:t>
            </a:r>
            <a:r>
              <a:rPr lang="en-US" altLang="zh-CN" sz="2200" dirty="0"/>
              <a:t>/</a:t>
            </a:r>
            <a:r>
              <a:rPr lang="zh-CN" altLang="en-US" sz="2200" dirty="0"/>
              <a:t>打开方式</a:t>
            </a:r>
            <a:endParaRPr lang="en-US" altLang="zh-CN" sz="2200" dirty="0"/>
          </a:p>
          <a:p>
            <a:pPr lvl="2" eaLnBrk="1" hangingPunct="1">
              <a:spcBef>
                <a:spcPts val="0"/>
              </a:spcBef>
              <a:defRPr/>
            </a:pPr>
            <a:r>
              <a:rPr lang="zh-CN" altLang="en-US" sz="2200" dirty="0">
                <a:latin typeface="华文新魏"/>
                <a:ea typeface="华文新魏"/>
                <a:cs typeface="华文新魏"/>
              </a:rPr>
              <a:t>常取</a:t>
            </a:r>
            <a:r>
              <a:rPr lang="en-US" altLang="zh-CN" sz="2200" dirty="0">
                <a:solidFill>
                  <a:srgbClr val="FF0000"/>
                </a:solidFill>
                <a:latin typeface="华文新魏"/>
                <a:ea typeface="华文新魏"/>
                <a:cs typeface="华文新魏"/>
              </a:rPr>
              <a:t>IPC_CREAT|IPC_EXCL|0666</a:t>
            </a:r>
          </a:p>
          <a:p>
            <a:pPr eaLnBrk="1" hangingPunct="1">
              <a:spcBef>
                <a:spcPts val="0"/>
              </a:spcBef>
              <a:defRPr/>
            </a:pPr>
            <a:r>
              <a:rPr lang="zh-CN" altLang="en-US" dirty="0">
                <a:latin typeface="华文新魏"/>
                <a:cs typeface="华文新魏"/>
              </a:rPr>
              <a:t>返回值</a:t>
            </a:r>
          </a:p>
          <a:p>
            <a:pPr lvl="1" eaLnBrk="1" hangingPunct="1">
              <a:spcBef>
                <a:spcPts val="0"/>
              </a:spcBef>
              <a:defRPr/>
            </a:pPr>
            <a:r>
              <a:rPr lang="zh-CN" altLang="en-US" sz="2200" dirty="0"/>
              <a:t>成功返回消息队列描述字，否则返回</a:t>
            </a:r>
            <a:r>
              <a:rPr lang="en-US" altLang="zh-CN" sz="2200" dirty="0"/>
              <a:t>-1</a:t>
            </a:r>
            <a:endParaRPr lang="zh-CN" altLang="en-US" sz="2200" dirty="0"/>
          </a:p>
          <a:p>
            <a:pPr eaLnBrk="1" hangingPunct="1">
              <a:spcBef>
                <a:spcPts val="0"/>
              </a:spcBef>
              <a:defRPr/>
            </a:pPr>
            <a:r>
              <a:rPr lang="zh-CN" altLang="en-US" dirty="0">
                <a:latin typeface="华文新魏"/>
                <a:cs typeface="华文新魏"/>
              </a:rPr>
              <a:t>说明</a:t>
            </a:r>
          </a:p>
          <a:p>
            <a:pPr lvl="1" eaLnBrk="1" hangingPunct="1">
              <a:spcBef>
                <a:spcPts val="0"/>
              </a:spcBef>
              <a:defRPr/>
            </a:pPr>
            <a:r>
              <a:rPr lang="en-US" altLang="zh-CN" sz="2200" dirty="0">
                <a:solidFill>
                  <a:srgbClr val="FF0000"/>
                </a:solidFill>
              </a:rPr>
              <a:t>IPC_CREAT</a:t>
            </a:r>
            <a:r>
              <a:rPr lang="zh-CN" altLang="en-US" sz="2200" dirty="0"/>
              <a:t>一般由服务器程序创建消息队列时使用</a:t>
            </a:r>
          </a:p>
          <a:p>
            <a:pPr lvl="1" eaLnBrk="1" hangingPunct="1">
              <a:spcBef>
                <a:spcPts val="0"/>
              </a:spcBef>
              <a:defRPr/>
            </a:pPr>
            <a:r>
              <a:rPr lang="zh-CN" altLang="en-US" sz="2200" dirty="0"/>
              <a:t>若是客户程序，须打开现有消息队列，而不用</a:t>
            </a:r>
            <a:r>
              <a:rPr lang="en-US" altLang="zh-CN" sz="2200" dirty="0"/>
              <a:t>IPC_CREAT</a:t>
            </a:r>
            <a:r>
              <a:rPr lang="zh-CN" altLang="en-US" sz="2200" dirty="0"/>
              <a:t> </a:t>
            </a:r>
          </a:p>
        </p:txBody>
      </p:sp>
    </p:spTree>
    <p:extLst>
      <p:ext uri="{BB962C8B-B14F-4D97-AF65-F5344CB8AC3E}">
        <p14:creationId xmlns:p14="http://schemas.microsoft.com/office/powerpoint/2010/main" val="1060974531"/>
      </p:ext>
    </p:extLst>
  </p:cSld>
  <p:clrMapOvr>
    <a:masterClrMapping/>
  </p:clrMapOvr>
  <p:transition spd="slow">
    <p:wipe dir="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60CCF11F-24A7-4D76-B359-153573D87753}" type="slidenum">
              <a:rPr lang="en-US" altLang="zh-CN"/>
              <a:pPr>
                <a:defRPr/>
              </a:pPr>
              <a:t>237</a:t>
            </a:fld>
            <a:endParaRPr lang="en-US" altLang="zh-CN"/>
          </a:p>
        </p:txBody>
      </p:sp>
      <p:sp>
        <p:nvSpPr>
          <p:cNvPr id="964610" name="Rectangle 2"/>
          <p:cNvSpPr>
            <a:spLocks noGrp="1" noChangeArrowheads="1"/>
          </p:cNvSpPr>
          <p:nvPr>
            <p:ph type="title"/>
          </p:nvPr>
        </p:nvSpPr>
        <p:spPr/>
        <p:txBody>
          <a:bodyPr/>
          <a:lstStyle/>
          <a:p>
            <a:pPr eaLnBrk="1" hangingPunct="1">
              <a:defRPr/>
            </a:pPr>
            <a:r>
              <a:rPr lang="zh-CN" altLang="en-US"/>
              <a:t>消息队列的基本操作</a:t>
            </a:r>
            <a:r>
              <a:rPr lang="en-US" altLang="zh-CN"/>
              <a:t>—msgrcv()</a:t>
            </a:r>
          </a:p>
        </p:txBody>
      </p:sp>
      <p:sp>
        <p:nvSpPr>
          <p:cNvPr id="964611" name="Rectangle 3"/>
          <p:cNvSpPr>
            <a:spLocks noGrp="1" noChangeArrowheads="1"/>
          </p:cNvSpPr>
          <p:nvPr>
            <p:ph type="body" idx="1"/>
          </p:nvPr>
        </p:nvSpPr>
        <p:spPr>
          <a:xfrm>
            <a:off x="179512" y="1214422"/>
            <a:ext cx="8964488" cy="55895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dirty="0"/>
              <a:t>消息队列中读取一个消息 </a:t>
            </a:r>
          </a:p>
          <a:p>
            <a:pPr eaLnBrk="1" hangingPunct="1">
              <a:spcBef>
                <a:spcPts val="0"/>
              </a:spcBef>
              <a:defRPr/>
            </a:pPr>
            <a:r>
              <a:rPr lang="zh-CN" altLang="en-US" dirty="0">
                <a:latin typeface="华文新魏"/>
                <a:cs typeface="华文新魏"/>
              </a:rPr>
              <a:t>函数原型</a:t>
            </a:r>
          </a:p>
          <a:p>
            <a:pPr lvl="1" eaLnBrk="1" hangingPunct="1">
              <a:spcBef>
                <a:spcPts val="0"/>
              </a:spcBef>
              <a:defRPr/>
            </a:pPr>
            <a:r>
              <a:rPr lang="en-US" altLang="zh-CN" dirty="0" err="1"/>
              <a:t>ssize_t</a:t>
            </a:r>
            <a:r>
              <a:rPr lang="en-US" altLang="zh-CN" dirty="0"/>
              <a:t> </a:t>
            </a:r>
            <a:r>
              <a:rPr lang="en-US" altLang="zh-CN" dirty="0" err="1">
                <a:solidFill>
                  <a:srgbClr val="0000FF"/>
                </a:solidFill>
              </a:rPr>
              <a:t>msgrcv</a:t>
            </a:r>
            <a:r>
              <a:rPr lang="en-US" altLang="zh-CN" dirty="0">
                <a:solidFill>
                  <a:srgbClr val="0000FF"/>
                </a:solidFill>
              </a:rPr>
              <a:t>(int </a:t>
            </a:r>
            <a:r>
              <a:rPr lang="en-US" altLang="zh-CN" dirty="0" err="1">
                <a:solidFill>
                  <a:srgbClr val="0000FF"/>
                </a:solidFill>
              </a:rPr>
              <a:t>msgid</a:t>
            </a:r>
            <a:r>
              <a:rPr lang="en-US" altLang="zh-CN" dirty="0">
                <a:solidFill>
                  <a:srgbClr val="0000FF"/>
                </a:solidFill>
              </a:rPr>
              <a:t>, struct </a:t>
            </a:r>
            <a:r>
              <a:rPr lang="en-US" altLang="zh-CN" dirty="0" err="1">
                <a:solidFill>
                  <a:srgbClr val="0000FF"/>
                </a:solidFill>
              </a:rPr>
              <a:t>msgbuf</a:t>
            </a:r>
            <a:r>
              <a:rPr lang="en-US" altLang="zh-CN" dirty="0">
                <a:solidFill>
                  <a:srgbClr val="0000FF"/>
                </a:solidFill>
              </a:rPr>
              <a:t> *</a:t>
            </a:r>
            <a:r>
              <a:rPr lang="en-US" altLang="zh-CN" dirty="0" err="1">
                <a:solidFill>
                  <a:srgbClr val="0000FF"/>
                </a:solidFill>
              </a:rPr>
              <a:t>msgp</a:t>
            </a:r>
            <a:r>
              <a:rPr lang="en-US" altLang="zh-CN" dirty="0">
                <a:solidFill>
                  <a:srgbClr val="0000FF"/>
                </a:solidFill>
              </a:rPr>
              <a:t>, </a:t>
            </a:r>
            <a:r>
              <a:rPr lang="en-US" altLang="zh-CN" dirty="0" err="1">
                <a:solidFill>
                  <a:srgbClr val="0000FF"/>
                </a:solidFill>
              </a:rPr>
              <a:t>size_t</a:t>
            </a:r>
            <a:r>
              <a:rPr lang="en-US" altLang="zh-CN" dirty="0">
                <a:solidFill>
                  <a:srgbClr val="0000FF"/>
                </a:solidFill>
              </a:rPr>
              <a:t> size, long type, int flag); </a:t>
            </a:r>
            <a:endParaRPr lang="da-DK" altLang="zh-CN" dirty="0">
              <a:solidFill>
                <a:srgbClr val="0000FF"/>
              </a:solidFill>
            </a:endParaRPr>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dirty="0" err="1"/>
              <a:t>msgid</a:t>
            </a:r>
            <a:r>
              <a:rPr lang="zh-CN" altLang="en-US" dirty="0"/>
              <a:t>：消息队列描述字</a:t>
            </a:r>
          </a:p>
          <a:p>
            <a:pPr lvl="1" eaLnBrk="1" hangingPunct="1">
              <a:spcBef>
                <a:spcPts val="0"/>
              </a:spcBef>
              <a:defRPr/>
            </a:pPr>
            <a:r>
              <a:rPr lang="en-US" altLang="zh-CN" dirty="0" err="1"/>
              <a:t>msgp</a:t>
            </a:r>
            <a:r>
              <a:rPr lang="zh-CN" altLang="en-US" dirty="0"/>
              <a:t>：消息存储位置</a:t>
            </a:r>
          </a:p>
          <a:p>
            <a:pPr lvl="1" eaLnBrk="1" hangingPunct="1">
              <a:spcBef>
                <a:spcPts val="0"/>
              </a:spcBef>
              <a:defRPr/>
            </a:pPr>
            <a:r>
              <a:rPr lang="en-US" altLang="zh-CN" dirty="0"/>
              <a:t>size</a:t>
            </a:r>
            <a:r>
              <a:rPr lang="zh-CN" altLang="en-US" dirty="0"/>
              <a:t>：</a:t>
            </a:r>
            <a:r>
              <a:rPr lang="zh-CN" altLang="en-US" dirty="0">
                <a:solidFill>
                  <a:srgbClr val="FF0000"/>
                </a:solidFill>
              </a:rPr>
              <a:t>消息内容</a:t>
            </a:r>
            <a:r>
              <a:rPr lang="zh-CN" altLang="en-US" dirty="0"/>
              <a:t>的长度</a:t>
            </a:r>
          </a:p>
          <a:p>
            <a:pPr lvl="1" eaLnBrk="1" hangingPunct="1">
              <a:spcBef>
                <a:spcPts val="0"/>
              </a:spcBef>
              <a:defRPr/>
            </a:pPr>
            <a:r>
              <a:rPr lang="en-US" altLang="zh-CN" dirty="0"/>
              <a:t>type</a:t>
            </a:r>
            <a:r>
              <a:rPr lang="zh-CN" altLang="en-US" dirty="0"/>
              <a:t>：请求读取的消息类型</a:t>
            </a:r>
          </a:p>
          <a:p>
            <a:pPr lvl="1" eaLnBrk="1" hangingPunct="1">
              <a:spcBef>
                <a:spcPts val="0"/>
              </a:spcBef>
              <a:defRPr/>
            </a:pPr>
            <a:r>
              <a:rPr lang="en-US" altLang="zh-CN" dirty="0"/>
              <a:t>flag</a:t>
            </a:r>
            <a:r>
              <a:rPr lang="zh-CN" altLang="en-US" dirty="0"/>
              <a:t>：规定队列无消息时内核应做的操作 </a:t>
            </a:r>
          </a:p>
          <a:p>
            <a:pPr lvl="2" eaLnBrk="1" hangingPunct="1">
              <a:spcBef>
                <a:spcPts val="0"/>
              </a:spcBef>
              <a:defRPr/>
            </a:pPr>
            <a:r>
              <a:rPr lang="en-US" altLang="zh-CN" sz="2000" dirty="0">
                <a:latin typeface="华文新魏"/>
                <a:ea typeface="华文新魏"/>
                <a:cs typeface="华文新魏"/>
              </a:rPr>
              <a:t>IPC_NOWAIT</a:t>
            </a:r>
            <a:r>
              <a:rPr lang="zh-CN" altLang="en-US" sz="2000" dirty="0">
                <a:latin typeface="华文新魏"/>
                <a:ea typeface="华文新魏"/>
                <a:cs typeface="华文新魏"/>
              </a:rPr>
              <a:t>：无满足条件消息时返回，此时</a:t>
            </a:r>
            <a:r>
              <a:rPr lang="en-US" altLang="zh-CN" sz="2000" dirty="0" err="1">
                <a:latin typeface="华文新魏"/>
                <a:ea typeface="华文新魏"/>
                <a:cs typeface="华文新魏"/>
              </a:rPr>
              <a:t>errno</a:t>
            </a:r>
            <a:r>
              <a:rPr lang="en-US" altLang="zh-CN" sz="2000" dirty="0">
                <a:latin typeface="华文新魏"/>
                <a:ea typeface="华文新魏"/>
                <a:cs typeface="华文新魏"/>
              </a:rPr>
              <a:t>=ENOMSG </a:t>
            </a:r>
          </a:p>
          <a:p>
            <a:pPr lvl="2" eaLnBrk="1" hangingPunct="1">
              <a:spcBef>
                <a:spcPts val="0"/>
              </a:spcBef>
              <a:defRPr/>
            </a:pPr>
            <a:r>
              <a:rPr lang="en-US" altLang="zh-CN" sz="2000" dirty="0">
                <a:latin typeface="华文新魏"/>
                <a:ea typeface="华文新魏"/>
                <a:cs typeface="华文新魏"/>
              </a:rPr>
              <a:t>IPC_EXCEPT</a:t>
            </a:r>
            <a:r>
              <a:rPr lang="zh-CN" altLang="en-US" sz="2000" dirty="0">
                <a:latin typeface="华文新魏"/>
                <a:ea typeface="华文新魏"/>
                <a:cs typeface="华文新魏"/>
              </a:rPr>
              <a:t>：</a:t>
            </a:r>
            <a:r>
              <a:rPr lang="en-US" altLang="zh-CN" sz="2000" dirty="0">
                <a:latin typeface="华文新魏"/>
                <a:ea typeface="华文新魏"/>
                <a:cs typeface="华文新魏"/>
              </a:rPr>
              <a:t>type&gt;0</a:t>
            </a:r>
            <a:r>
              <a:rPr lang="zh-CN" altLang="en-US" sz="2000" dirty="0">
                <a:latin typeface="华文新魏"/>
                <a:ea typeface="华文新魏"/>
                <a:cs typeface="华文新魏"/>
              </a:rPr>
              <a:t>时使用，返回第一个类型不为</a:t>
            </a:r>
            <a:r>
              <a:rPr lang="en-US" altLang="zh-CN" sz="2000" dirty="0">
                <a:latin typeface="华文新魏"/>
                <a:ea typeface="华文新魏"/>
                <a:cs typeface="华文新魏"/>
              </a:rPr>
              <a:t>type</a:t>
            </a:r>
            <a:r>
              <a:rPr lang="zh-CN" altLang="en-US" sz="2000" dirty="0">
                <a:latin typeface="华文新魏"/>
                <a:ea typeface="华文新魏"/>
                <a:cs typeface="华文新魏"/>
              </a:rPr>
              <a:t>的消息 </a:t>
            </a:r>
          </a:p>
          <a:p>
            <a:pPr lvl="2" eaLnBrk="1" hangingPunct="1">
              <a:spcBef>
                <a:spcPts val="0"/>
              </a:spcBef>
              <a:defRPr/>
            </a:pPr>
            <a:r>
              <a:rPr lang="en-US" altLang="zh-CN" sz="2000" dirty="0">
                <a:latin typeface="华文新魏"/>
                <a:ea typeface="华文新魏"/>
                <a:cs typeface="华文新魏"/>
              </a:rPr>
              <a:t>IPC_NOERROR</a:t>
            </a:r>
            <a:r>
              <a:rPr lang="zh-CN" altLang="en-US" sz="2000" dirty="0">
                <a:latin typeface="华文新魏"/>
                <a:ea typeface="华文新魏"/>
                <a:cs typeface="华文新魏"/>
              </a:rPr>
              <a:t>：如果队列中满足条件的消息内容大于所请求的</a:t>
            </a:r>
            <a:r>
              <a:rPr lang="en-US" altLang="zh-CN" sz="2000" dirty="0">
                <a:latin typeface="华文新魏"/>
                <a:ea typeface="华文新魏"/>
                <a:cs typeface="华文新魏"/>
              </a:rPr>
              <a:t>size</a:t>
            </a:r>
            <a:r>
              <a:rPr lang="zh-CN" altLang="en-US" sz="2000" dirty="0">
                <a:latin typeface="华文新魏"/>
                <a:ea typeface="华文新魏"/>
                <a:cs typeface="华文新魏"/>
              </a:rPr>
              <a:t>字节，则把该消息截断，截断部分将丢失</a:t>
            </a:r>
          </a:p>
        </p:txBody>
      </p:sp>
    </p:spTree>
    <p:extLst>
      <p:ext uri="{BB962C8B-B14F-4D97-AF65-F5344CB8AC3E}">
        <p14:creationId xmlns:p14="http://schemas.microsoft.com/office/powerpoint/2010/main" val="4068705784"/>
      </p:ext>
    </p:extLst>
  </p:cSld>
  <p:clrMapOvr>
    <a:masterClrMapping/>
  </p:clrMapOvr>
  <p:transition spd="slow">
    <p:wipe dir="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E3C477-3C23-4D3C-9889-256DF703CBA4}" type="slidenum">
              <a:rPr lang="en-US" altLang="zh-CN"/>
              <a:pPr>
                <a:defRPr/>
              </a:pPr>
              <a:t>238</a:t>
            </a:fld>
            <a:endParaRPr lang="en-US" altLang="zh-CN"/>
          </a:p>
        </p:txBody>
      </p:sp>
      <p:sp>
        <p:nvSpPr>
          <p:cNvPr id="965634" name="Rectangle 2"/>
          <p:cNvSpPr>
            <a:spLocks noGrp="1" noChangeArrowheads="1"/>
          </p:cNvSpPr>
          <p:nvPr>
            <p:ph type="title"/>
          </p:nvPr>
        </p:nvSpPr>
        <p:spPr/>
        <p:txBody>
          <a:bodyPr/>
          <a:lstStyle/>
          <a:p>
            <a:pPr eaLnBrk="1" hangingPunct="1">
              <a:defRPr/>
            </a:pPr>
            <a:r>
              <a:rPr lang="zh-CN" altLang="en-US" dirty="0"/>
              <a:t>消息队列基本操作</a:t>
            </a:r>
            <a:r>
              <a:rPr lang="en-US" altLang="zh-CN" dirty="0"/>
              <a:t>—</a:t>
            </a:r>
            <a:r>
              <a:rPr lang="en-US" altLang="zh-CN" dirty="0" err="1"/>
              <a:t>msgrcv</a:t>
            </a:r>
            <a:r>
              <a:rPr lang="en-US" altLang="zh-CN" dirty="0"/>
              <a:t>()</a:t>
            </a:r>
            <a:r>
              <a:rPr lang="zh-CN" altLang="en-US" dirty="0"/>
              <a:t>工作流程</a:t>
            </a:r>
          </a:p>
        </p:txBody>
      </p:sp>
      <p:sp>
        <p:nvSpPr>
          <p:cNvPr id="965635"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检查消息队列描述符和许可权</a:t>
            </a:r>
          </a:p>
          <a:p>
            <a:pPr lvl="1" eaLnBrk="1" hangingPunct="1">
              <a:defRPr/>
            </a:pPr>
            <a:r>
              <a:rPr lang="zh-CN" altLang="en-US" dirty="0"/>
              <a:t>若合法，继续执行</a:t>
            </a:r>
          </a:p>
          <a:p>
            <a:pPr lvl="1" eaLnBrk="1" hangingPunct="1">
              <a:defRPr/>
            </a:pPr>
            <a:r>
              <a:rPr lang="zh-CN" altLang="en-US" dirty="0"/>
              <a:t>否则返回</a:t>
            </a:r>
          </a:p>
          <a:p>
            <a:pPr eaLnBrk="1" hangingPunct="1">
              <a:defRPr/>
            </a:pPr>
            <a:r>
              <a:rPr lang="zh-CN" altLang="en-US" dirty="0">
                <a:latin typeface="华文新魏"/>
                <a:cs typeface="华文新魏"/>
              </a:rPr>
              <a:t>根据</a:t>
            </a:r>
            <a:r>
              <a:rPr lang="en-US" altLang="zh-CN" dirty="0">
                <a:latin typeface="华文新魏"/>
                <a:cs typeface="华文新魏"/>
              </a:rPr>
              <a:t>type</a:t>
            </a:r>
            <a:r>
              <a:rPr lang="zh-CN" altLang="en-US" dirty="0">
                <a:latin typeface="华文新魏"/>
                <a:cs typeface="华文新魏"/>
              </a:rPr>
              <a:t>的不同分成三种情况处理</a:t>
            </a:r>
          </a:p>
          <a:p>
            <a:pPr lvl="1" eaLnBrk="1" hangingPunct="1">
              <a:defRPr/>
            </a:pPr>
            <a:r>
              <a:rPr lang="en-US" altLang="zh-CN" dirty="0"/>
              <a:t>type=0</a:t>
            </a:r>
            <a:r>
              <a:rPr lang="zh-CN" altLang="en-US" dirty="0"/>
              <a:t>：接收该队列的第一个消息，并将它返回给调用者</a:t>
            </a:r>
          </a:p>
          <a:p>
            <a:pPr lvl="1" eaLnBrk="1" hangingPunct="1">
              <a:defRPr/>
            </a:pPr>
            <a:r>
              <a:rPr lang="en-US" altLang="zh-CN" dirty="0"/>
              <a:t>type&gt;0</a:t>
            </a:r>
            <a:r>
              <a:rPr lang="zh-CN" altLang="en-US" dirty="0"/>
              <a:t>：接收类型</a:t>
            </a:r>
            <a:r>
              <a:rPr lang="en-US" altLang="zh-CN" dirty="0"/>
              <a:t>type</a:t>
            </a:r>
            <a:r>
              <a:rPr lang="zh-CN" altLang="en-US" dirty="0"/>
              <a:t>的第一个消息</a:t>
            </a:r>
          </a:p>
          <a:p>
            <a:pPr lvl="1" eaLnBrk="1" hangingPunct="1">
              <a:defRPr/>
            </a:pPr>
            <a:r>
              <a:rPr lang="en-US" altLang="zh-CN" dirty="0"/>
              <a:t>type&lt;0</a:t>
            </a:r>
            <a:r>
              <a:rPr lang="zh-CN" altLang="en-US" dirty="0"/>
              <a:t>：接收小于等于</a:t>
            </a:r>
            <a:r>
              <a:rPr lang="en-US" altLang="zh-CN" dirty="0"/>
              <a:t>type</a:t>
            </a:r>
            <a:r>
              <a:rPr lang="zh-CN" altLang="en-US" dirty="0"/>
              <a:t>绝对值的最低类型的第一个消息</a:t>
            </a:r>
          </a:p>
          <a:p>
            <a:pPr eaLnBrk="1" hangingPunct="1">
              <a:defRPr/>
            </a:pPr>
            <a:r>
              <a:rPr lang="zh-CN" altLang="en-US" dirty="0">
                <a:latin typeface="华文新魏"/>
                <a:cs typeface="华文新魏"/>
              </a:rPr>
              <a:t>当返回消息的大小等于或小于用户请求时，内核便将消息正文拷贝到用户区，并从消息队列中删除此消息，然后唤醒睡眠的发送进程</a:t>
            </a:r>
          </a:p>
          <a:p>
            <a:pPr eaLnBrk="1" hangingPunct="1">
              <a:defRPr/>
            </a:pPr>
            <a:r>
              <a:rPr lang="zh-CN" altLang="en-US" dirty="0">
                <a:latin typeface="华文新魏"/>
                <a:cs typeface="华文新魏"/>
              </a:rPr>
              <a:t>如果消息长度比用户要求的大时，则返回出错 </a:t>
            </a:r>
          </a:p>
        </p:txBody>
      </p:sp>
    </p:spTree>
    <p:extLst>
      <p:ext uri="{BB962C8B-B14F-4D97-AF65-F5344CB8AC3E}">
        <p14:creationId xmlns:p14="http://schemas.microsoft.com/office/powerpoint/2010/main" val="1228779023"/>
      </p:ext>
    </p:extLst>
  </p:cSld>
  <p:clrMapOvr>
    <a:masterClrMapping/>
  </p:clrMapOvr>
  <p:transition spd="slow">
    <p:wipe dir="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830DDAE-518D-4C7A-9610-59EF00E888F4}" type="slidenum">
              <a:rPr lang="en-US" altLang="zh-CN"/>
              <a:pPr>
                <a:defRPr/>
              </a:pPr>
              <a:t>239</a:t>
            </a:fld>
            <a:endParaRPr lang="en-US" altLang="zh-CN"/>
          </a:p>
        </p:txBody>
      </p:sp>
      <p:sp>
        <p:nvSpPr>
          <p:cNvPr id="967682" name="Rectangle 2"/>
          <p:cNvSpPr>
            <a:spLocks noGrp="1" noChangeArrowheads="1"/>
          </p:cNvSpPr>
          <p:nvPr>
            <p:ph type="title"/>
          </p:nvPr>
        </p:nvSpPr>
        <p:spPr/>
        <p:txBody>
          <a:bodyPr/>
          <a:lstStyle/>
          <a:p>
            <a:pPr eaLnBrk="1" hangingPunct="1">
              <a:defRPr/>
            </a:pPr>
            <a:r>
              <a:rPr lang="zh-CN" altLang="en-US"/>
              <a:t>消息队列的基本操作</a:t>
            </a:r>
            <a:r>
              <a:rPr lang="en-US" altLang="zh-CN"/>
              <a:t>—msgsnd()</a:t>
            </a:r>
          </a:p>
        </p:txBody>
      </p:sp>
      <p:sp>
        <p:nvSpPr>
          <p:cNvPr id="967683" name="Rectangle 3"/>
          <p:cNvSpPr>
            <a:spLocks noGrp="1" noChangeArrowheads="1"/>
          </p:cNvSpPr>
          <p:nvPr>
            <p:ph type="body" idx="1"/>
          </p:nvPr>
        </p:nvSpPr>
        <p:spPr>
          <a:xfrm>
            <a:off x="179512" y="1124744"/>
            <a:ext cx="8964488" cy="55895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sz="2200" dirty="0"/>
              <a:t>向消息队列发送一个消息 </a:t>
            </a:r>
          </a:p>
          <a:p>
            <a:pPr eaLnBrk="1" hangingPunct="1">
              <a:spcBef>
                <a:spcPts val="0"/>
              </a:spcBef>
              <a:defRPr/>
            </a:pPr>
            <a:r>
              <a:rPr lang="zh-CN" altLang="en-US" dirty="0">
                <a:latin typeface="华文新魏"/>
                <a:cs typeface="华文新魏"/>
              </a:rPr>
              <a:t>函数原型</a:t>
            </a:r>
          </a:p>
          <a:p>
            <a:pPr lvl="1" eaLnBrk="1" hangingPunct="1">
              <a:spcBef>
                <a:spcPts val="0"/>
              </a:spcBef>
              <a:defRPr/>
            </a:pPr>
            <a:r>
              <a:rPr lang="en-US" altLang="zh-CN" sz="2200" dirty="0"/>
              <a:t>int </a:t>
            </a:r>
            <a:r>
              <a:rPr lang="en-US" altLang="zh-CN" sz="2200" dirty="0" err="1">
                <a:solidFill>
                  <a:srgbClr val="0000FF"/>
                </a:solidFill>
              </a:rPr>
              <a:t>msgsnd</a:t>
            </a:r>
            <a:r>
              <a:rPr lang="en-US" altLang="zh-CN" sz="2200" dirty="0">
                <a:solidFill>
                  <a:srgbClr val="0000FF"/>
                </a:solidFill>
              </a:rPr>
              <a:t>(int </a:t>
            </a:r>
            <a:r>
              <a:rPr lang="en-US" altLang="zh-CN" sz="2200" dirty="0" err="1">
                <a:solidFill>
                  <a:srgbClr val="0000FF"/>
                </a:solidFill>
              </a:rPr>
              <a:t>msgid</a:t>
            </a:r>
            <a:r>
              <a:rPr lang="en-US" altLang="zh-CN" sz="2200" dirty="0">
                <a:solidFill>
                  <a:srgbClr val="0000FF"/>
                </a:solidFill>
              </a:rPr>
              <a:t>, struct </a:t>
            </a:r>
            <a:r>
              <a:rPr lang="en-US" altLang="zh-CN" sz="2200" dirty="0" err="1">
                <a:solidFill>
                  <a:srgbClr val="0000FF"/>
                </a:solidFill>
              </a:rPr>
              <a:t>msgbuf</a:t>
            </a:r>
            <a:r>
              <a:rPr lang="en-US" altLang="zh-CN" sz="2200" dirty="0">
                <a:solidFill>
                  <a:srgbClr val="0000FF"/>
                </a:solidFill>
              </a:rPr>
              <a:t> *</a:t>
            </a:r>
            <a:r>
              <a:rPr lang="en-US" altLang="zh-CN" sz="2200" dirty="0" err="1">
                <a:solidFill>
                  <a:srgbClr val="0000FF"/>
                </a:solidFill>
              </a:rPr>
              <a:t>msgp</a:t>
            </a:r>
            <a:r>
              <a:rPr lang="en-US" altLang="zh-CN" sz="2200" dirty="0">
                <a:solidFill>
                  <a:srgbClr val="0000FF"/>
                </a:solidFill>
              </a:rPr>
              <a:t>, </a:t>
            </a:r>
            <a:r>
              <a:rPr lang="en-US" altLang="zh-CN" sz="2200" dirty="0" err="1">
                <a:solidFill>
                  <a:srgbClr val="0000FF"/>
                </a:solidFill>
              </a:rPr>
              <a:t>size_t</a:t>
            </a:r>
            <a:r>
              <a:rPr lang="en-US" altLang="zh-CN" sz="2200" dirty="0">
                <a:solidFill>
                  <a:srgbClr val="0000FF"/>
                </a:solidFill>
              </a:rPr>
              <a:t> size, int flag);</a:t>
            </a:r>
            <a:endParaRPr lang="da-DK" altLang="zh-CN" sz="2200" dirty="0">
              <a:solidFill>
                <a:srgbClr val="0000FF"/>
              </a:solidFill>
            </a:endParaRPr>
          </a:p>
          <a:p>
            <a:pPr eaLnBrk="1" hangingPunct="1">
              <a:spcBef>
                <a:spcPts val="0"/>
              </a:spcBef>
              <a:defRPr/>
            </a:pPr>
            <a:r>
              <a:rPr lang="zh-CN" altLang="en-US" dirty="0">
                <a:latin typeface="华文新魏"/>
                <a:cs typeface="华文新魏"/>
              </a:rPr>
              <a:t>说明</a:t>
            </a:r>
          </a:p>
          <a:p>
            <a:pPr lvl="1" eaLnBrk="1" hangingPunct="1">
              <a:spcBef>
                <a:spcPts val="0"/>
              </a:spcBef>
              <a:defRPr/>
            </a:pPr>
            <a:r>
              <a:rPr lang="en-US" altLang="zh-CN" sz="2200" dirty="0"/>
              <a:t>flag: </a:t>
            </a:r>
            <a:r>
              <a:rPr lang="zh-CN" altLang="en-US" sz="2200" dirty="0"/>
              <a:t>有意义的标志为</a:t>
            </a:r>
            <a:r>
              <a:rPr lang="en-US" altLang="zh-CN" sz="2200" dirty="0" err="1">
                <a:solidFill>
                  <a:srgbClr val="FF0000"/>
                </a:solidFill>
              </a:rPr>
              <a:t>IPC_NOWAIT</a:t>
            </a:r>
            <a:r>
              <a:rPr lang="zh-CN" altLang="en-US" sz="2200" dirty="0" err="1"/>
              <a:t>，指明在消息队列没有足够空间容纳要发送的消息时，</a:t>
            </a:r>
            <a:r>
              <a:rPr lang="en-US" altLang="zh-CN" sz="2200" dirty="0" err="1"/>
              <a:t>msgsnd</a:t>
            </a:r>
            <a:r>
              <a:rPr lang="zh-CN" altLang="en-US" sz="2200" dirty="0"/>
              <a:t>是否等待</a:t>
            </a:r>
          </a:p>
          <a:p>
            <a:pPr eaLnBrk="1" hangingPunct="1">
              <a:spcBef>
                <a:spcPts val="0"/>
              </a:spcBef>
              <a:defRPr/>
            </a:pPr>
            <a:r>
              <a:rPr lang="zh-CN" altLang="en-US" dirty="0">
                <a:latin typeface="华文新魏"/>
                <a:cs typeface="华文新魏"/>
              </a:rPr>
              <a:t>内核须对</a:t>
            </a:r>
            <a:r>
              <a:rPr lang="en-US" altLang="zh-CN" dirty="0" err="1">
                <a:latin typeface="华文新魏"/>
                <a:cs typeface="华文新魏"/>
              </a:rPr>
              <a:t>msgsnd</a:t>
            </a:r>
            <a:r>
              <a:rPr lang="en-US" altLang="zh-CN" dirty="0">
                <a:latin typeface="华文新魏"/>
                <a:cs typeface="华文新魏"/>
              </a:rPr>
              <a:t>( )</a:t>
            </a:r>
            <a:r>
              <a:rPr lang="zh-CN" altLang="en-US" dirty="0">
                <a:latin typeface="华文新魏"/>
                <a:cs typeface="华文新魏"/>
              </a:rPr>
              <a:t>函数完成的工作</a:t>
            </a:r>
          </a:p>
          <a:p>
            <a:pPr lvl="1" eaLnBrk="1" hangingPunct="1">
              <a:spcBef>
                <a:spcPts val="0"/>
              </a:spcBef>
              <a:defRPr/>
            </a:pPr>
            <a:r>
              <a:rPr lang="zh-CN" altLang="en-US" sz="2200" dirty="0" err="1"/>
              <a:t>检查消息队列描述符、许可权及消息长度</a:t>
            </a:r>
          </a:p>
          <a:p>
            <a:pPr lvl="2" eaLnBrk="1" hangingPunct="1">
              <a:spcBef>
                <a:spcPts val="0"/>
              </a:spcBef>
              <a:defRPr/>
            </a:pPr>
            <a:r>
              <a:rPr lang="zh-CN" altLang="en-US" sz="2200" dirty="0">
                <a:latin typeface="华文新魏"/>
                <a:ea typeface="华文新魏"/>
                <a:cs typeface="华文新魏"/>
              </a:rPr>
              <a:t>若合法，继续执行</a:t>
            </a:r>
          </a:p>
          <a:p>
            <a:pPr lvl="2" eaLnBrk="1" hangingPunct="1">
              <a:spcBef>
                <a:spcPts val="0"/>
              </a:spcBef>
              <a:defRPr/>
            </a:pPr>
            <a:r>
              <a:rPr lang="zh-CN" altLang="en-US" sz="2200" dirty="0">
                <a:latin typeface="华文新魏"/>
                <a:ea typeface="华文新魏"/>
                <a:cs typeface="华文新魏"/>
              </a:rPr>
              <a:t>否则，返回</a:t>
            </a:r>
          </a:p>
          <a:p>
            <a:pPr lvl="1" eaLnBrk="1" hangingPunct="1">
              <a:spcBef>
                <a:spcPts val="0"/>
              </a:spcBef>
              <a:defRPr/>
            </a:pPr>
            <a:r>
              <a:rPr lang="zh-CN" altLang="en-US" sz="2200" dirty="0"/>
              <a:t>内核为消息分配数据区，将消息正文拷贝到消息数据区</a:t>
            </a:r>
          </a:p>
          <a:p>
            <a:pPr lvl="1" eaLnBrk="1" hangingPunct="1">
              <a:spcBef>
                <a:spcPts val="0"/>
              </a:spcBef>
              <a:defRPr/>
            </a:pPr>
            <a:r>
              <a:rPr lang="zh-CN" altLang="en-US" sz="2200" dirty="0" err="1"/>
              <a:t>分配消息首部，并将它链入消息队列的末尾</a:t>
            </a:r>
          </a:p>
          <a:p>
            <a:pPr lvl="1" eaLnBrk="1" hangingPunct="1">
              <a:spcBef>
                <a:spcPts val="0"/>
              </a:spcBef>
              <a:defRPr/>
            </a:pPr>
            <a:r>
              <a:rPr lang="zh-CN" altLang="en-US" sz="2200" dirty="0"/>
              <a:t>修改消息队列头数据，如队列中的消息数、字节总数等</a:t>
            </a:r>
          </a:p>
          <a:p>
            <a:pPr lvl="1" eaLnBrk="1" hangingPunct="1">
              <a:spcBef>
                <a:spcPts val="0"/>
              </a:spcBef>
              <a:defRPr/>
            </a:pPr>
            <a:r>
              <a:rPr lang="zh-CN" altLang="en-US" sz="2200" dirty="0" err="1"/>
              <a:t>唤醒等待消息的进程</a:t>
            </a:r>
          </a:p>
        </p:txBody>
      </p:sp>
    </p:spTree>
    <p:extLst>
      <p:ext uri="{BB962C8B-B14F-4D97-AF65-F5344CB8AC3E}">
        <p14:creationId xmlns:p14="http://schemas.microsoft.com/office/powerpoint/2010/main" val="237589699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268760"/>
            <a:ext cx="8964488" cy="5106888"/>
          </a:xfrm>
        </p:spPr>
        <p:txBody>
          <a:bodyPr/>
          <a:lstStyle/>
          <a:p>
            <a:pPr eaLnBrk="1" hangingPunct="1"/>
            <a:r>
              <a:rPr lang="zh-CN" altLang="zh-CN" dirty="0"/>
              <a:t>软件方法实现临界区管理</a:t>
            </a:r>
            <a:r>
              <a:rPr lang="zh-CN" altLang="en-US" dirty="0"/>
              <a:t>（并发进程</a:t>
            </a:r>
            <a:r>
              <a:rPr lang="zh-CN" altLang="en-US" dirty="0">
                <a:solidFill>
                  <a:srgbClr val="FF0000"/>
                </a:solidFill>
              </a:rPr>
              <a:t>在单处理器</a:t>
            </a:r>
            <a:r>
              <a:rPr lang="zh-CN" altLang="en-US" dirty="0"/>
              <a:t>或</a:t>
            </a:r>
            <a:r>
              <a:rPr lang="zh-CN" altLang="en-US" dirty="0">
                <a:solidFill>
                  <a:srgbClr val="FF0000"/>
                </a:solidFill>
              </a:rPr>
              <a:t>共享内存</a:t>
            </a:r>
            <a:r>
              <a:rPr lang="zh-CN" altLang="en-US" dirty="0"/>
              <a:t>的多处理器计算机系统执行）</a:t>
            </a:r>
            <a:endParaRPr lang="en-US" altLang="zh-CN" dirty="0"/>
          </a:p>
          <a:p>
            <a:pPr lvl="1" eaLnBrk="1" hangingPunct="1"/>
            <a:r>
              <a:rPr lang="zh-CN" altLang="en-US" dirty="0"/>
              <a:t>硬件假设</a:t>
            </a:r>
            <a:endParaRPr lang="en-US" altLang="zh-CN" dirty="0"/>
          </a:p>
          <a:p>
            <a:pPr lvl="2" eaLnBrk="1" hangingPunct="1"/>
            <a:r>
              <a:rPr lang="zh-CN" altLang="zh-CN" dirty="0">
                <a:latin typeface="华文新魏"/>
                <a:ea typeface="华文新魏"/>
                <a:cs typeface="华文新魏"/>
              </a:rPr>
              <a:t>通常假设具有存储器访问级的基本互斥性 </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对内存中的</a:t>
            </a:r>
            <a:r>
              <a:rPr lang="zh-CN" altLang="zh-CN" dirty="0">
                <a:solidFill>
                  <a:srgbClr val="0000FF"/>
                </a:solidFill>
                <a:latin typeface="华文新魏"/>
                <a:ea typeface="华文新魏"/>
                <a:cs typeface="华文新魏"/>
              </a:rPr>
              <a:t>同一个单元同时访问时</a:t>
            </a:r>
            <a:r>
              <a:rPr lang="zh-CN" altLang="zh-CN" dirty="0">
                <a:latin typeface="华文新魏"/>
                <a:ea typeface="华文新魏"/>
                <a:cs typeface="华文新魏"/>
              </a:rPr>
              <a:t>，必定由存储器进行仲裁</a:t>
            </a:r>
            <a:r>
              <a:rPr lang="zh-CN" altLang="zh-CN" dirty="0">
                <a:solidFill>
                  <a:srgbClr val="0000FF"/>
                </a:solidFill>
                <a:latin typeface="华文新魏"/>
                <a:ea typeface="华文新魏"/>
                <a:cs typeface="华文新魏"/>
              </a:rPr>
              <a:t>使其串行化</a:t>
            </a:r>
            <a:endParaRPr lang="en-US" altLang="zh-CN" dirty="0">
              <a:solidFill>
                <a:srgbClr val="0000FF"/>
              </a:solidFill>
              <a:latin typeface="华文新魏"/>
              <a:ea typeface="华文新魏"/>
              <a:cs typeface="华文新魏"/>
            </a:endParaRPr>
          </a:p>
          <a:p>
            <a:pPr lvl="2" eaLnBrk="1" hangingPunct="1"/>
            <a:r>
              <a:rPr lang="zh-CN" altLang="zh-CN" dirty="0">
                <a:latin typeface="华文新魏"/>
                <a:ea typeface="华文新魏"/>
                <a:cs typeface="华文新魏"/>
              </a:rPr>
              <a:t>硬件、操作系统或语言未提供任何支持</a:t>
            </a:r>
            <a:endParaRPr lang="en-US" altLang="zh-CN" dirty="0">
              <a:latin typeface="华文新魏"/>
              <a:ea typeface="华文新魏"/>
              <a:cs typeface="华文新魏"/>
            </a:endParaRPr>
          </a:p>
          <a:p>
            <a:pPr lvl="1" eaLnBrk="1" hangingPunct="1"/>
            <a:r>
              <a:rPr lang="zh-CN" altLang="zh-CN" dirty="0"/>
              <a:t>采用</a:t>
            </a:r>
            <a:r>
              <a:rPr lang="zh-CN" altLang="zh-CN" dirty="0">
                <a:solidFill>
                  <a:srgbClr val="FF0000"/>
                </a:solidFill>
              </a:rPr>
              <a:t>标志方式</a:t>
            </a:r>
            <a:r>
              <a:rPr lang="zh-CN" altLang="zh-CN" dirty="0"/>
              <a:t>，即用标志来表示哪个进程可进入临界区</a:t>
            </a:r>
            <a:endParaRPr lang="en-US" altLang="zh-CN" dirty="0"/>
          </a:p>
          <a:p>
            <a:pPr lvl="2" eaLnBrk="1" hangingPunct="1"/>
            <a:r>
              <a:rPr lang="zh-CN" altLang="zh-CN" dirty="0"/>
              <a:t> </a:t>
            </a:r>
            <a:r>
              <a:rPr lang="zh-CN" altLang="en-US" dirty="0">
                <a:latin typeface="华文新魏" charset="0"/>
                <a:ea typeface="华文新魏" charset="0"/>
                <a:cs typeface="华文新魏" charset="0"/>
              </a:rPr>
              <a:t>为每个进程设置相应的标志位</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进程在临界区时设置其值为</a:t>
            </a:r>
            <a:r>
              <a:rPr lang="en-US" altLang="zh-CN" dirty="0">
                <a:latin typeface="华文新魏" charset="0"/>
                <a:ea typeface="华文新魏" charset="0"/>
                <a:cs typeface="华文新魏" charset="0"/>
              </a:rPr>
              <a:t>true</a:t>
            </a:r>
            <a:r>
              <a:rPr lang="zh-CN" altLang="en-US" dirty="0">
                <a:latin typeface="华文新魏" charset="0"/>
                <a:ea typeface="华文新魏" charset="0"/>
                <a:cs typeface="华文新魏" charset="0"/>
              </a:rPr>
              <a:t>，不在时为</a:t>
            </a:r>
            <a:r>
              <a:rPr lang="en-US" altLang="zh-CN" dirty="0">
                <a:latin typeface="华文新魏" charset="0"/>
                <a:ea typeface="华文新魏" charset="0"/>
                <a:cs typeface="华文新魏" charset="0"/>
              </a:rPr>
              <a:t>false</a:t>
            </a:r>
          </a:p>
          <a:p>
            <a:pPr lvl="2" eaLnBrk="1" hangingPunct="1"/>
            <a:r>
              <a:rPr lang="zh-CN" altLang="en-US" dirty="0">
                <a:solidFill>
                  <a:srgbClr val="0000FF"/>
                </a:solidFill>
                <a:latin typeface="华文新魏" charset="0"/>
                <a:ea typeface="华文新魏" charset="0"/>
                <a:cs typeface="华文新魏" charset="0"/>
              </a:rPr>
              <a:t>进入临界区前先测试其他进程的标志位</a:t>
            </a:r>
            <a:endParaRPr lang="en-US" altLang="zh-CN" dirty="0">
              <a:solidFill>
                <a:srgbClr val="0000FF"/>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24</a:t>
            </a:fld>
            <a:endParaRPr lang="en-US" altLang="zh-CN" dirty="0"/>
          </a:p>
        </p:txBody>
      </p:sp>
    </p:spTree>
    <p:extLst>
      <p:ext uri="{BB962C8B-B14F-4D97-AF65-F5344CB8AC3E}">
        <p14:creationId xmlns:p14="http://schemas.microsoft.com/office/powerpoint/2010/main" val="1539026121"/>
      </p:ext>
    </p:extLst>
  </p:cSld>
  <p:clrMapOvr>
    <a:masterClrMapping/>
  </p:clrMapOvr>
  <p:transition spd="slow">
    <p:wipe dir="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7BF08534-C56F-4E38-9B8B-14B738EBC1CF}" type="slidenum">
              <a:rPr lang="en-US" altLang="zh-CN"/>
              <a:pPr>
                <a:defRPr/>
              </a:pPr>
              <a:t>240</a:t>
            </a:fld>
            <a:endParaRPr lang="en-US" altLang="zh-CN"/>
          </a:p>
        </p:txBody>
      </p:sp>
      <p:sp>
        <p:nvSpPr>
          <p:cNvPr id="968706" name="Rectangle 2"/>
          <p:cNvSpPr>
            <a:spLocks noGrp="1" noChangeArrowheads="1"/>
          </p:cNvSpPr>
          <p:nvPr>
            <p:ph type="title"/>
          </p:nvPr>
        </p:nvSpPr>
        <p:spPr/>
        <p:txBody>
          <a:bodyPr/>
          <a:lstStyle/>
          <a:p>
            <a:pPr eaLnBrk="1" hangingPunct="1">
              <a:defRPr/>
            </a:pPr>
            <a:r>
              <a:rPr lang="zh-CN" altLang="en-US"/>
              <a:t>消息队列使用示例</a:t>
            </a:r>
          </a:p>
        </p:txBody>
      </p:sp>
      <p:sp>
        <p:nvSpPr>
          <p:cNvPr id="968707" name="Rectangle 3"/>
          <p:cNvSpPr>
            <a:spLocks noGrp="1" noChangeArrowheads="1"/>
          </p:cNvSpPr>
          <p:nvPr>
            <p:ph type="body" idx="1"/>
          </p:nvPr>
        </p:nvSpPr>
        <p:spPr/>
        <p:txBody>
          <a:bodyPr/>
          <a:lstStyle/>
          <a:p>
            <a:pPr eaLnBrk="1" hangingPunct="1">
              <a:defRPr/>
            </a:pPr>
            <a:endParaRPr lang="zh-CN" altLang="zh-CN"/>
          </a:p>
        </p:txBody>
      </p:sp>
      <p:pic>
        <p:nvPicPr>
          <p:cNvPr id="77829" name="Picture 5"/>
          <p:cNvPicPr>
            <a:picLocks noChangeAspect="1" noChangeArrowheads="1"/>
          </p:cNvPicPr>
          <p:nvPr/>
        </p:nvPicPr>
        <p:blipFill>
          <a:blip r:embed="rId2" cstate="print"/>
          <a:srcRect/>
          <a:stretch>
            <a:fillRect/>
          </a:stretch>
        </p:blipFill>
        <p:spPr bwMode="auto">
          <a:xfrm>
            <a:off x="1187624" y="1340768"/>
            <a:ext cx="6120680" cy="4973819"/>
          </a:xfrm>
          <a:prstGeom prst="rect">
            <a:avLst/>
          </a:prstGeom>
          <a:noFill/>
          <a:ln w="9525">
            <a:noFill/>
            <a:miter lim="800000"/>
            <a:headEnd/>
            <a:tailEnd/>
          </a:ln>
        </p:spPr>
      </p:pic>
    </p:spTree>
    <p:extLst>
      <p:ext uri="{BB962C8B-B14F-4D97-AF65-F5344CB8AC3E}">
        <p14:creationId xmlns:p14="http://schemas.microsoft.com/office/powerpoint/2010/main" val="77532464"/>
      </p:ext>
    </p:extLst>
  </p:cSld>
  <p:clrMapOvr>
    <a:masterClrMapping/>
  </p:clrMapOvr>
  <p:transition spd="slow">
    <p:wipe dir="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99E6E17-58DF-490D-B6C5-3F4034E54F48}" type="slidenum">
              <a:rPr lang="en-US" altLang="zh-CN"/>
              <a:pPr>
                <a:defRPr/>
              </a:pPr>
              <a:t>241</a:t>
            </a:fld>
            <a:endParaRPr lang="en-US" altLang="zh-CN"/>
          </a:p>
        </p:txBody>
      </p:sp>
      <p:sp>
        <p:nvSpPr>
          <p:cNvPr id="969730" name="Rectangle 2"/>
          <p:cNvSpPr>
            <a:spLocks noGrp="1" noChangeArrowheads="1"/>
          </p:cNvSpPr>
          <p:nvPr>
            <p:ph type="title"/>
          </p:nvPr>
        </p:nvSpPr>
        <p:spPr/>
        <p:txBody>
          <a:bodyPr/>
          <a:lstStyle/>
          <a:p>
            <a:pPr eaLnBrk="1" hangingPunct="1">
              <a:defRPr/>
            </a:pPr>
            <a:r>
              <a:rPr lang="zh-CN" altLang="en-US"/>
              <a:t>消息队列使用示例</a:t>
            </a:r>
          </a:p>
        </p:txBody>
      </p:sp>
      <p:sp>
        <p:nvSpPr>
          <p:cNvPr id="969731" name="Rectangle 3"/>
          <p:cNvSpPr>
            <a:spLocks noGrp="1" noChangeArrowheads="1"/>
          </p:cNvSpPr>
          <p:nvPr>
            <p:ph type="body" idx="1"/>
          </p:nvPr>
        </p:nvSpPr>
        <p:spPr/>
        <p:txBody>
          <a:bodyPr/>
          <a:lstStyle/>
          <a:p>
            <a:pPr eaLnBrk="1" hangingPunct="1">
              <a:defRPr/>
            </a:pPr>
            <a:endParaRPr lang="zh-CN" altLang="zh-CN"/>
          </a:p>
        </p:txBody>
      </p:sp>
      <p:pic>
        <p:nvPicPr>
          <p:cNvPr id="78853" name="Picture 6"/>
          <p:cNvPicPr>
            <a:picLocks noChangeAspect="1" noChangeArrowheads="1"/>
          </p:cNvPicPr>
          <p:nvPr/>
        </p:nvPicPr>
        <p:blipFill>
          <a:blip r:embed="rId2" cstate="print"/>
          <a:srcRect/>
          <a:stretch>
            <a:fillRect/>
          </a:stretch>
        </p:blipFill>
        <p:spPr bwMode="auto">
          <a:xfrm>
            <a:off x="900113" y="1484313"/>
            <a:ext cx="7632327" cy="4822028"/>
          </a:xfrm>
          <a:prstGeom prst="rect">
            <a:avLst/>
          </a:prstGeom>
          <a:noFill/>
          <a:ln w="9525">
            <a:noFill/>
            <a:miter lim="800000"/>
            <a:headEnd/>
            <a:tailEnd/>
          </a:ln>
        </p:spPr>
      </p:pic>
    </p:spTree>
    <p:extLst>
      <p:ext uri="{BB962C8B-B14F-4D97-AF65-F5344CB8AC3E}">
        <p14:creationId xmlns:p14="http://schemas.microsoft.com/office/powerpoint/2010/main" val="2826966287"/>
      </p:ext>
    </p:extLst>
  </p:cSld>
  <p:clrMapOvr>
    <a:masterClrMapping/>
  </p:clrMapOvr>
  <p:transition spd="slow">
    <p:wipe dir="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F81B600-1E74-4569-A82F-8E3322244C66}" type="slidenum">
              <a:rPr lang="en-US" altLang="zh-CN"/>
              <a:pPr>
                <a:defRPr/>
              </a:pPr>
              <a:t>242</a:t>
            </a:fld>
            <a:endParaRPr lang="en-US" altLang="zh-CN"/>
          </a:p>
        </p:txBody>
      </p:sp>
      <p:sp>
        <p:nvSpPr>
          <p:cNvPr id="970754" name="Rectangle 2"/>
          <p:cNvSpPr>
            <a:spLocks noGrp="1" noChangeArrowheads="1"/>
          </p:cNvSpPr>
          <p:nvPr>
            <p:ph type="title"/>
          </p:nvPr>
        </p:nvSpPr>
        <p:spPr/>
        <p:txBody>
          <a:bodyPr/>
          <a:lstStyle/>
          <a:p>
            <a:pPr eaLnBrk="1" hangingPunct="1">
              <a:defRPr/>
            </a:pPr>
            <a:r>
              <a:rPr lang="zh-CN" altLang="en-US"/>
              <a:t>消息队列使用示例</a:t>
            </a:r>
          </a:p>
        </p:txBody>
      </p:sp>
      <p:sp>
        <p:nvSpPr>
          <p:cNvPr id="970755" name="Rectangle 3"/>
          <p:cNvSpPr>
            <a:spLocks noGrp="1" noChangeArrowheads="1"/>
          </p:cNvSpPr>
          <p:nvPr>
            <p:ph type="body" idx="1"/>
          </p:nvPr>
        </p:nvSpPr>
        <p:spPr/>
        <p:txBody>
          <a:bodyPr/>
          <a:lstStyle/>
          <a:p>
            <a:pPr eaLnBrk="1" hangingPunct="1">
              <a:defRPr/>
            </a:pPr>
            <a:endParaRPr lang="zh-CN" altLang="zh-CN"/>
          </a:p>
        </p:txBody>
      </p:sp>
      <p:pic>
        <p:nvPicPr>
          <p:cNvPr id="79877" name="Picture 4"/>
          <p:cNvPicPr>
            <a:picLocks noChangeAspect="1" noChangeArrowheads="1"/>
          </p:cNvPicPr>
          <p:nvPr/>
        </p:nvPicPr>
        <p:blipFill>
          <a:blip r:embed="rId2" cstate="print"/>
          <a:srcRect/>
          <a:stretch>
            <a:fillRect/>
          </a:stretch>
        </p:blipFill>
        <p:spPr bwMode="auto">
          <a:xfrm>
            <a:off x="395536" y="1989138"/>
            <a:ext cx="8532812" cy="3441700"/>
          </a:xfrm>
          <a:prstGeom prst="rect">
            <a:avLst/>
          </a:prstGeom>
          <a:noFill/>
          <a:ln w="9525">
            <a:noFill/>
            <a:miter lim="800000"/>
            <a:headEnd/>
            <a:tailEnd/>
          </a:ln>
        </p:spPr>
      </p:pic>
    </p:spTree>
    <p:extLst>
      <p:ext uri="{BB962C8B-B14F-4D97-AF65-F5344CB8AC3E}">
        <p14:creationId xmlns:p14="http://schemas.microsoft.com/office/powerpoint/2010/main" val="3239359558"/>
      </p:ext>
    </p:extLst>
  </p:cSld>
  <p:clrMapOvr>
    <a:masterClrMapping/>
  </p:clrMapOvr>
  <p:transition spd="slow">
    <p:wipe dir="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83A8488C-950E-4639-A396-A5592626A2C3}" type="slidenum">
              <a:rPr lang="en-US" altLang="zh-CN"/>
              <a:pPr>
                <a:defRPr/>
              </a:pPr>
              <a:t>243</a:t>
            </a:fld>
            <a:endParaRPr lang="en-US" altLang="zh-CN"/>
          </a:p>
        </p:txBody>
      </p:sp>
      <p:sp>
        <p:nvSpPr>
          <p:cNvPr id="971778" name="Rectangle 2"/>
          <p:cNvSpPr>
            <a:spLocks noGrp="1" noChangeArrowheads="1"/>
          </p:cNvSpPr>
          <p:nvPr>
            <p:ph type="title"/>
          </p:nvPr>
        </p:nvSpPr>
        <p:spPr/>
        <p:txBody>
          <a:bodyPr/>
          <a:lstStyle/>
          <a:p>
            <a:pPr eaLnBrk="1" hangingPunct="1">
              <a:defRPr/>
            </a:pPr>
            <a:r>
              <a:rPr lang="zh-CN" altLang="en-US"/>
              <a:t>消息队列使用示例</a:t>
            </a:r>
          </a:p>
        </p:txBody>
      </p:sp>
      <p:sp>
        <p:nvSpPr>
          <p:cNvPr id="971779" name="Rectangle 3"/>
          <p:cNvSpPr>
            <a:spLocks noGrp="1" noChangeArrowheads="1"/>
          </p:cNvSpPr>
          <p:nvPr>
            <p:ph type="body" idx="1"/>
          </p:nvPr>
        </p:nvSpPr>
        <p:spPr/>
        <p:txBody>
          <a:bodyPr/>
          <a:lstStyle/>
          <a:p>
            <a:pPr eaLnBrk="1" hangingPunct="1">
              <a:defRPr/>
            </a:pPr>
            <a:endParaRPr lang="zh-CN" altLang="zh-CN"/>
          </a:p>
        </p:txBody>
      </p:sp>
      <p:pic>
        <p:nvPicPr>
          <p:cNvPr id="80901" name="Picture 5"/>
          <p:cNvPicPr>
            <a:picLocks noChangeAspect="1" noChangeArrowheads="1"/>
          </p:cNvPicPr>
          <p:nvPr/>
        </p:nvPicPr>
        <p:blipFill>
          <a:blip r:embed="rId2" cstate="print"/>
          <a:srcRect/>
          <a:stretch>
            <a:fillRect/>
          </a:stretch>
        </p:blipFill>
        <p:spPr bwMode="auto">
          <a:xfrm>
            <a:off x="1042989" y="1412875"/>
            <a:ext cx="6625356" cy="4761887"/>
          </a:xfrm>
          <a:prstGeom prst="rect">
            <a:avLst/>
          </a:prstGeom>
          <a:noFill/>
          <a:ln w="9525">
            <a:noFill/>
            <a:miter lim="800000"/>
            <a:headEnd/>
            <a:tailEnd/>
          </a:ln>
        </p:spPr>
      </p:pic>
    </p:spTree>
    <p:extLst>
      <p:ext uri="{BB962C8B-B14F-4D97-AF65-F5344CB8AC3E}">
        <p14:creationId xmlns:p14="http://schemas.microsoft.com/office/powerpoint/2010/main" val="2471565756"/>
      </p:ext>
    </p:extLst>
  </p:cSld>
  <p:clrMapOvr>
    <a:masterClrMapping/>
  </p:clrMapOvr>
  <p:transition spd="slow">
    <p:wipe dir="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3C52516-CEC1-4BCB-AFC7-1E04CA929A25}" type="slidenum">
              <a:rPr lang="en-US" altLang="zh-CN"/>
              <a:pPr>
                <a:defRPr/>
              </a:pPr>
              <a:t>244</a:t>
            </a:fld>
            <a:endParaRPr lang="en-US" altLang="zh-CN"/>
          </a:p>
        </p:txBody>
      </p:sp>
      <p:sp>
        <p:nvSpPr>
          <p:cNvPr id="972802" name="Rectangle 2"/>
          <p:cNvSpPr>
            <a:spLocks noGrp="1" noChangeArrowheads="1"/>
          </p:cNvSpPr>
          <p:nvPr>
            <p:ph type="title"/>
          </p:nvPr>
        </p:nvSpPr>
        <p:spPr/>
        <p:txBody>
          <a:bodyPr/>
          <a:lstStyle/>
          <a:p>
            <a:pPr eaLnBrk="1" hangingPunct="1">
              <a:defRPr/>
            </a:pPr>
            <a:r>
              <a:rPr lang="zh-CN" altLang="en-US" dirty="0"/>
              <a:t>消息队列使用示例</a:t>
            </a:r>
          </a:p>
        </p:txBody>
      </p:sp>
      <p:sp>
        <p:nvSpPr>
          <p:cNvPr id="972803" name="Rectangle 3"/>
          <p:cNvSpPr>
            <a:spLocks noGrp="1" noChangeArrowheads="1"/>
          </p:cNvSpPr>
          <p:nvPr>
            <p:ph type="body" idx="1"/>
          </p:nvPr>
        </p:nvSpPr>
        <p:spPr/>
        <p:txBody>
          <a:bodyPr/>
          <a:lstStyle/>
          <a:p>
            <a:pPr eaLnBrk="1" hangingPunct="1">
              <a:defRPr/>
            </a:pPr>
            <a:endParaRPr lang="zh-CN" altLang="zh-CN" dirty="0"/>
          </a:p>
        </p:txBody>
      </p:sp>
      <p:pic>
        <p:nvPicPr>
          <p:cNvPr id="81925" name="Picture 4"/>
          <p:cNvPicPr>
            <a:picLocks noChangeAspect="1" noChangeArrowheads="1"/>
          </p:cNvPicPr>
          <p:nvPr/>
        </p:nvPicPr>
        <p:blipFill>
          <a:blip r:embed="rId2" cstate="print"/>
          <a:srcRect/>
          <a:stretch>
            <a:fillRect/>
          </a:stretch>
        </p:blipFill>
        <p:spPr bwMode="auto">
          <a:xfrm>
            <a:off x="395536" y="1412776"/>
            <a:ext cx="8459787" cy="4979987"/>
          </a:xfrm>
          <a:prstGeom prst="rect">
            <a:avLst/>
          </a:prstGeom>
          <a:noFill/>
          <a:ln w="9525">
            <a:noFill/>
            <a:miter lim="800000"/>
            <a:headEnd/>
            <a:tailEnd/>
          </a:ln>
        </p:spPr>
      </p:pic>
    </p:spTree>
    <p:extLst>
      <p:ext uri="{BB962C8B-B14F-4D97-AF65-F5344CB8AC3E}">
        <p14:creationId xmlns:p14="http://schemas.microsoft.com/office/powerpoint/2010/main" val="3015827605"/>
      </p:ext>
    </p:extLst>
  </p:cSld>
  <p:clrMapOvr>
    <a:masterClrMapping/>
  </p:clrMapOvr>
  <p:transition spd="slow">
    <p:wipe dir="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245</a:t>
            </a:fld>
            <a:endParaRPr lang="en-US" altLang="zh-CN" dirty="0"/>
          </a:p>
        </p:txBody>
      </p:sp>
      <p:pic>
        <p:nvPicPr>
          <p:cNvPr id="109570" name="Picture 2"/>
          <p:cNvPicPr>
            <a:picLocks noChangeAspect="1" noChangeArrowheads="1"/>
          </p:cNvPicPr>
          <p:nvPr/>
        </p:nvPicPr>
        <p:blipFill>
          <a:blip r:embed="rId2" cstate="print"/>
          <a:srcRect/>
          <a:stretch>
            <a:fillRect/>
          </a:stretch>
        </p:blipFill>
        <p:spPr bwMode="auto">
          <a:xfrm>
            <a:off x="1214414" y="1857364"/>
            <a:ext cx="6798366" cy="3000396"/>
          </a:xfrm>
          <a:prstGeom prst="rect">
            <a:avLst/>
          </a:prstGeom>
          <a:noFill/>
          <a:ln w="9525">
            <a:noFill/>
            <a:miter lim="800000"/>
            <a:headEnd/>
            <a:tailEnd/>
          </a:ln>
        </p:spPr>
      </p:pic>
    </p:spTree>
    <p:extLst>
      <p:ext uri="{BB962C8B-B14F-4D97-AF65-F5344CB8AC3E}">
        <p14:creationId xmlns:p14="http://schemas.microsoft.com/office/powerpoint/2010/main" val="1286206207"/>
      </p:ext>
    </p:extLst>
  </p:cSld>
  <p:clrMapOvr>
    <a:masterClrMapping/>
  </p:clrMapOvr>
  <p:transition spd="slow">
    <p:wipe dir="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246</a:t>
            </a:fld>
            <a:endParaRPr lang="en-US" altLang="zh-CN" dirty="0"/>
          </a:p>
        </p:txBody>
      </p:sp>
      <p:pic>
        <p:nvPicPr>
          <p:cNvPr id="110594" name="Picture 2"/>
          <p:cNvPicPr>
            <a:picLocks noChangeAspect="1" noChangeArrowheads="1"/>
          </p:cNvPicPr>
          <p:nvPr/>
        </p:nvPicPr>
        <p:blipFill>
          <a:blip r:embed="rId2" cstate="print"/>
          <a:srcRect/>
          <a:stretch>
            <a:fillRect/>
          </a:stretch>
        </p:blipFill>
        <p:spPr bwMode="auto">
          <a:xfrm>
            <a:off x="1071538" y="2143116"/>
            <a:ext cx="6715172" cy="3310823"/>
          </a:xfrm>
          <a:prstGeom prst="rect">
            <a:avLst/>
          </a:prstGeom>
          <a:noFill/>
          <a:ln w="9525">
            <a:noFill/>
            <a:miter lim="800000"/>
            <a:headEnd/>
            <a:tailEnd/>
          </a:ln>
        </p:spPr>
      </p:pic>
    </p:spTree>
    <p:extLst>
      <p:ext uri="{BB962C8B-B14F-4D97-AF65-F5344CB8AC3E}">
        <p14:creationId xmlns:p14="http://schemas.microsoft.com/office/powerpoint/2010/main" val="2574243773"/>
      </p:ext>
    </p:extLst>
  </p:cSld>
  <p:clrMapOvr>
    <a:masterClrMapping/>
  </p:clrMapOvr>
  <p:transition spd="slow">
    <p:wipe dir="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247</a:t>
            </a:fld>
            <a:endParaRPr lang="en-US" altLang="zh-CN" dirty="0"/>
          </a:p>
        </p:txBody>
      </p:sp>
      <p:pic>
        <p:nvPicPr>
          <p:cNvPr id="111618" name="Picture 2"/>
          <p:cNvPicPr>
            <a:picLocks noChangeAspect="1" noChangeArrowheads="1"/>
          </p:cNvPicPr>
          <p:nvPr/>
        </p:nvPicPr>
        <p:blipFill>
          <a:blip r:embed="rId2" cstate="print"/>
          <a:srcRect/>
          <a:stretch>
            <a:fillRect/>
          </a:stretch>
        </p:blipFill>
        <p:spPr bwMode="auto">
          <a:xfrm>
            <a:off x="642910" y="2071678"/>
            <a:ext cx="8361531" cy="2428892"/>
          </a:xfrm>
          <a:prstGeom prst="rect">
            <a:avLst/>
          </a:prstGeom>
          <a:noFill/>
          <a:ln w="9525">
            <a:noFill/>
            <a:miter lim="800000"/>
            <a:headEnd/>
            <a:tailEnd/>
          </a:ln>
        </p:spPr>
      </p:pic>
    </p:spTree>
    <p:extLst>
      <p:ext uri="{BB962C8B-B14F-4D97-AF65-F5344CB8AC3E}">
        <p14:creationId xmlns:p14="http://schemas.microsoft.com/office/powerpoint/2010/main" val="3607347020"/>
      </p:ext>
    </p:extLst>
  </p:cSld>
  <p:clrMapOvr>
    <a:masterClrMapping/>
  </p:clrMapOvr>
  <p:transition spd="slow">
    <p:wipe dir="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消息队列使用示例</a:t>
            </a:r>
            <a:r>
              <a:rPr lang="en-US" altLang="zh-CN" dirty="0"/>
              <a:t>(</a:t>
            </a:r>
            <a:r>
              <a:rPr lang="zh-CN" altLang="en-US" dirty="0"/>
              <a:t>运行结果</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248</a:t>
            </a:fld>
            <a:endParaRPr lang="en-US" altLang="zh-CN"/>
          </a:p>
        </p:txBody>
      </p:sp>
      <p:pic>
        <p:nvPicPr>
          <p:cNvPr id="112642" name="Picture 2"/>
          <p:cNvPicPr>
            <a:picLocks noChangeAspect="1" noChangeArrowheads="1"/>
          </p:cNvPicPr>
          <p:nvPr/>
        </p:nvPicPr>
        <p:blipFill>
          <a:blip r:embed="rId2" cstate="print"/>
          <a:srcRect/>
          <a:stretch>
            <a:fillRect/>
          </a:stretch>
        </p:blipFill>
        <p:spPr bwMode="auto">
          <a:xfrm>
            <a:off x="642910" y="2643182"/>
            <a:ext cx="8352368" cy="2071702"/>
          </a:xfrm>
          <a:prstGeom prst="rect">
            <a:avLst/>
          </a:prstGeom>
          <a:noFill/>
          <a:ln w="9525">
            <a:noFill/>
            <a:miter lim="800000"/>
            <a:headEnd/>
            <a:tailEnd/>
          </a:ln>
        </p:spPr>
      </p:pic>
    </p:spTree>
    <p:extLst>
      <p:ext uri="{BB962C8B-B14F-4D97-AF65-F5344CB8AC3E}">
        <p14:creationId xmlns:p14="http://schemas.microsoft.com/office/powerpoint/2010/main" val="2317747741"/>
      </p:ext>
    </p:extLst>
  </p:cSld>
  <p:clrMapOvr>
    <a:masterClrMapping/>
  </p:clrMapOvr>
  <p:transition spd="slow">
    <p:wipe dir="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8F56BA3-A716-4744-9BA7-521D997124DB}" type="slidenum">
              <a:rPr lang="en-US" altLang="zh-CN"/>
              <a:pPr>
                <a:defRPr/>
              </a:pPr>
              <a:t>249</a:t>
            </a:fld>
            <a:endParaRPr lang="en-US" altLang="zh-CN"/>
          </a:p>
        </p:txBody>
      </p:sp>
      <p:sp>
        <p:nvSpPr>
          <p:cNvPr id="990210" name="Rectangle 2"/>
          <p:cNvSpPr>
            <a:spLocks noGrp="1" noChangeArrowheads="1"/>
          </p:cNvSpPr>
          <p:nvPr>
            <p:ph type="title"/>
          </p:nvPr>
        </p:nvSpPr>
        <p:spPr/>
        <p:txBody>
          <a:bodyPr/>
          <a:lstStyle/>
          <a:p>
            <a:pPr eaLnBrk="1" hangingPunct="1">
              <a:defRPr/>
            </a:pPr>
            <a:r>
              <a:rPr lang="zh-CN" altLang="en-US"/>
              <a:t>共享主存基本操作</a:t>
            </a:r>
            <a:r>
              <a:rPr lang="en-US" altLang="zh-CN"/>
              <a:t>—shmget() </a:t>
            </a:r>
          </a:p>
        </p:txBody>
      </p:sp>
      <p:sp>
        <p:nvSpPr>
          <p:cNvPr id="990211" name="Rectangle 3"/>
          <p:cNvSpPr>
            <a:spLocks noGrp="1" noChangeArrowheads="1"/>
          </p:cNvSpPr>
          <p:nvPr>
            <p:ph type="body" idx="1"/>
          </p:nvPr>
        </p:nvSpPr>
        <p:spPr>
          <a:xfrm>
            <a:off x="251520" y="1268413"/>
            <a:ext cx="8892480" cy="5589587"/>
          </a:xfrm>
        </p:spPr>
        <p:txBody>
          <a:bodyPr/>
          <a:lstStyle/>
          <a:p>
            <a:pPr eaLnBrk="1" hangingPunct="1">
              <a:defRPr/>
            </a:pPr>
            <a:r>
              <a:rPr lang="zh-CN" altLang="en-US" dirty="0">
                <a:latin typeface="华文新魏"/>
                <a:cs typeface="华文新魏"/>
              </a:rPr>
              <a:t>功能</a:t>
            </a:r>
          </a:p>
          <a:p>
            <a:pPr lvl="1" eaLnBrk="1" hangingPunct="1">
              <a:defRPr/>
            </a:pPr>
            <a:r>
              <a:rPr lang="zh-CN" altLang="en-US" dirty="0"/>
              <a:t>创建</a:t>
            </a:r>
            <a:r>
              <a:rPr lang="en-US" altLang="zh-CN" dirty="0"/>
              <a:t>/</a:t>
            </a:r>
            <a:r>
              <a:rPr lang="zh-CN" altLang="en-US" dirty="0"/>
              <a:t>获得一个共享主存区   </a:t>
            </a:r>
          </a:p>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solidFill>
                  <a:srgbClr val="0000FF"/>
                </a:solidFill>
              </a:rPr>
              <a:t>shmget</a:t>
            </a:r>
            <a:r>
              <a:rPr lang="en-US" altLang="zh-CN" dirty="0">
                <a:solidFill>
                  <a:srgbClr val="0000FF"/>
                </a:solidFill>
              </a:rPr>
              <a:t>(</a:t>
            </a:r>
            <a:r>
              <a:rPr lang="en-US" altLang="zh-CN" dirty="0" err="1">
                <a:solidFill>
                  <a:srgbClr val="0000FF"/>
                </a:solidFill>
              </a:rPr>
              <a:t>key_t</a:t>
            </a:r>
            <a:r>
              <a:rPr lang="en-US" altLang="zh-CN" dirty="0">
                <a:solidFill>
                  <a:srgbClr val="0000FF"/>
                </a:solidFill>
              </a:rPr>
              <a:t> key, int size, int flag); </a:t>
            </a:r>
            <a:endParaRPr lang="da-DK" altLang="zh-CN" dirty="0">
              <a:solidFill>
                <a:srgbClr val="0000FF"/>
              </a:solidFill>
            </a:endParaRPr>
          </a:p>
          <a:p>
            <a:pPr eaLnBrk="1" hangingPunct="1">
              <a:defRPr/>
            </a:pPr>
            <a:r>
              <a:rPr lang="zh-CN" altLang="en-US" dirty="0">
                <a:latin typeface="华文新魏"/>
                <a:cs typeface="华文新魏"/>
              </a:rPr>
              <a:t>参数说明</a:t>
            </a:r>
          </a:p>
          <a:p>
            <a:pPr lvl="1" eaLnBrk="1" hangingPunct="1">
              <a:defRPr/>
            </a:pPr>
            <a:r>
              <a:rPr lang="en-US" altLang="zh-CN" dirty="0"/>
              <a:t>key</a:t>
            </a:r>
            <a:r>
              <a:rPr lang="zh-CN" altLang="en-US" dirty="0"/>
              <a:t>：共享主存区键值</a:t>
            </a:r>
          </a:p>
          <a:p>
            <a:pPr lvl="1" eaLnBrk="1" hangingPunct="1">
              <a:defRPr/>
            </a:pPr>
            <a:r>
              <a:rPr lang="en-US" altLang="zh-CN" dirty="0"/>
              <a:t>size</a:t>
            </a:r>
            <a:r>
              <a:rPr lang="zh-CN" altLang="en-US" dirty="0"/>
              <a:t>：大小（以字节计）</a:t>
            </a:r>
          </a:p>
          <a:p>
            <a:pPr lvl="2" eaLnBrk="1" hangingPunct="1">
              <a:defRPr/>
            </a:pPr>
            <a:r>
              <a:rPr lang="zh-CN" altLang="en-US" sz="2400" dirty="0">
                <a:latin typeface="华文新魏"/>
                <a:ea typeface="华文新魏"/>
                <a:cs typeface="华文新魏"/>
              </a:rPr>
              <a:t>创建新段：必须指定</a:t>
            </a:r>
            <a:r>
              <a:rPr lang="en-US" altLang="zh-CN" sz="2400" dirty="0">
                <a:latin typeface="华文新魏"/>
                <a:ea typeface="华文新魏"/>
                <a:cs typeface="华文新魏"/>
              </a:rPr>
              <a:t>size</a:t>
            </a:r>
          </a:p>
          <a:p>
            <a:pPr lvl="2" eaLnBrk="1" hangingPunct="1">
              <a:defRPr/>
            </a:pPr>
            <a:r>
              <a:rPr lang="zh-CN" altLang="en-US" sz="2400" dirty="0">
                <a:latin typeface="华文新魏"/>
                <a:ea typeface="华文新魏"/>
                <a:cs typeface="华文新魏"/>
              </a:rPr>
              <a:t>访问现存段：</a:t>
            </a:r>
            <a:r>
              <a:rPr lang="en-US" altLang="zh-CN" sz="2400" dirty="0">
                <a:latin typeface="华文新魏"/>
                <a:ea typeface="华文新魏"/>
                <a:cs typeface="华文新魏"/>
              </a:rPr>
              <a:t>size=0</a:t>
            </a:r>
          </a:p>
          <a:p>
            <a:pPr eaLnBrk="1" hangingPunct="1">
              <a:defRPr/>
            </a:pPr>
            <a:r>
              <a:rPr lang="zh-CN" altLang="en-US" dirty="0">
                <a:latin typeface="华文新魏"/>
                <a:cs typeface="华文新魏"/>
              </a:rPr>
              <a:t>返回值</a:t>
            </a:r>
          </a:p>
          <a:p>
            <a:pPr lvl="1" eaLnBrk="1" hangingPunct="1">
              <a:defRPr/>
            </a:pPr>
            <a:r>
              <a:rPr lang="zh-CN" altLang="en-US" dirty="0"/>
              <a:t>成功返回</a:t>
            </a:r>
            <a:r>
              <a:rPr lang="en-US" altLang="zh-CN" dirty="0"/>
              <a:t>0</a:t>
            </a:r>
          </a:p>
          <a:p>
            <a:pPr lvl="1" eaLnBrk="1" hangingPunct="1">
              <a:defRPr/>
            </a:pPr>
            <a:r>
              <a:rPr lang="zh-CN" altLang="en-US" dirty="0"/>
              <a:t>失败则返回</a:t>
            </a:r>
            <a:r>
              <a:rPr lang="en-US" altLang="zh-CN" dirty="0"/>
              <a:t>-1</a:t>
            </a:r>
          </a:p>
        </p:txBody>
      </p:sp>
    </p:spTree>
    <p:extLst>
      <p:ext uri="{BB962C8B-B14F-4D97-AF65-F5344CB8AC3E}">
        <p14:creationId xmlns:p14="http://schemas.microsoft.com/office/powerpoint/2010/main" val="340676696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412776"/>
            <a:ext cx="8892480" cy="4320480"/>
          </a:xfrm>
        </p:spPr>
        <p:txBody>
          <a:bodyPr/>
          <a:lstStyle/>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inside1</a:t>
            </a:r>
            <a:r>
              <a:rPr lang="en-US" altLang="zh-CN" sz="2400" dirty="0">
                <a:solidFill>
                  <a:srgbClr val="000000"/>
                </a:solidFill>
                <a:latin typeface="华文新魏" charset="0"/>
                <a:ea typeface="华文新魏" charset="0"/>
                <a:cs typeface="华文新魏" charset="0"/>
              </a:rPr>
              <a:t>=false;       /*P1</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inside2</a:t>
            </a:r>
            <a:r>
              <a:rPr lang="en-US" altLang="zh-CN" sz="2400" dirty="0">
                <a:solidFill>
                  <a:srgbClr val="000000"/>
                </a:solidFill>
                <a:latin typeface="华文新魏" charset="0"/>
                <a:ea typeface="华文新魏" charset="0"/>
                <a:cs typeface="华文新魏" charset="0"/>
              </a:rPr>
              <a:t>=false;      /*P2</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a:solidFill>
                  <a:srgbClr val="000000"/>
                </a:solidFill>
                <a:latin typeface="华文新魏" charset="0"/>
                <a:ea typeface="华文新魏" charset="0"/>
                <a:cs typeface="华文新魏" charset="0"/>
              </a:rPr>
              <a:t>cobegin             /*cobegin</a:t>
            </a:r>
            <a:r>
              <a:rPr lang="zh-CN" altLang="en-US" sz="2400" dirty="0">
                <a:solidFill>
                  <a:srgbClr val="000000"/>
                </a:solidFill>
                <a:latin typeface="华文新魏" charset="0"/>
                <a:ea typeface="华文新魏" charset="0"/>
                <a:cs typeface="华文新魏" charset="0"/>
              </a:rPr>
              <a:t>和</a:t>
            </a:r>
            <a:r>
              <a:rPr lang="en-US" altLang="zh-CN" sz="2400" dirty="0" err="1">
                <a:solidFill>
                  <a:srgbClr val="000000"/>
                </a:solidFill>
                <a:latin typeface="华文新魏" charset="0"/>
                <a:ea typeface="华文新魏" charset="0"/>
                <a:cs typeface="华文新魏" charset="0"/>
              </a:rPr>
              <a:t>coend</a:t>
            </a:r>
            <a:r>
              <a:rPr lang="zh-CN" altLang="en-US" sz="2400" dirty="0">
                <a:solidFill>
                  <a:srgbClr val="000000"/>
                </a:solidFill>
                <a:latin typeface="华文新魏" charset="0"/>
                <a:ea typeface="华文新魏" charset="0"/>
                <a:cs typeface="华文新魏" charset="0"/>
              </a:rPr>
              <a:t>表示括号中的进程是一组并发进程*</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P1( )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P2( )</a:t>
            </a:r>
            <a:r>
              <a:rPr lang="en-US" altLang="zh-CN" sz="2400" dirty="0">
                <a:solidFill>
                  <a:srgbClr val="000000"/>
                </a:solidFill>
                <a:latin typeface="华文新魏" charset="0"/>
                <a:ea typeface="华文新魏" charset="0"/>
                <a:cs typeface="华文新魏" charset="0"/>
              </a:rPr>
              <a:t> {</a:t>
            </a:r>
          </a:p>
          <a:p>
            <a:pPr marL="0" indent="0" eaLnBrk="1" hangingPunct="1">
              <a:buNone/>
            </a:pPr>
            <a:r>
              <a:rPr lang="en-US" altLang="zh-CN" sz="2400" dirty="0">
                <a:solidFill>
                  <a:srgbClr val="000000"/>
                </a:solidFill>
                <a:latin typeface="华文新魏" charset="0"/>
                <a:ea typeface="华文新魏" charset="0"/>
                <a:cs typeface="华文新魏" charset="0"/>
              </a:rPr>
              <a:t>  while(inside2);</a:t>
            </a:r>
            <a:r>
              <a:rPr lang="zh-CN"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while(inside1);  /*</a:t>
            </a:r>
            <a:r>
              <a:rPr lang="zh-CN" altLang="en-US" sz="2400" dirty="0">
                <a:solidFill>
                  <a:srgbClr val="000000"/>
                </a:solidFill>
                <a:latin typeface="华文新魏" charset="0"/>
                <a:ea typeface="华文新魏" charset="0"/>
                <a:cs typeface="华文新魏" charset="0"/>
              </a:rPr>
              <a:t>等待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FF"/>
              </a:solidFill>
              <a:latin typeface="华文新魏" charset="0"/>
              <a:ea typeface="华文新魏" charset="0"/>
              <a:cs typeface="华文新魏" charset="0"/>
            </a:endParaRP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inside1=true;</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inside2=true;</a:t>
            </a:r>
          </a:p>
          <a:p>
            <a:pPr marL="0" indent="0" eaLnBrk="1" hangingPunct="1">
              <a:buNone/>
            </a:pP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  inside1=false;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inside2=false;</a:t>
            </a:r>
          </a:p>
          <a:p>
            <a:pPr marL="0" indent="0" eaLnBrk="1" hangingPunct="1">
              <a:buNone/>
            </a:pPr>
            <a:r>
              <a:rPr lang="en-US" altLang="zh-CN" sz="2400" dirty="0">
                <a:solidFill>
                  <a:srgbClr val="000000"/>
                </a:solidFill>
                <a:latin typeface="华文新魏" charset="0"/>
                <a:ea typeface="华文新魏" charset="0"/>
                <a:cs typeface="华文新魏" charset="0"/>
              </a:rPr>
              <a:t> }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err="1">
                <a:solidFill>
                  <a:srgbClr val="000000"/>
                </a:solidFill>
                <a:latin typeface="华文新魏" charset="0"/>
                <a:ea typeface="华文新魏" charset="0"/>
                <a:cs typeface="华文新魏" charset="0"/>
              </a:rPr>
              <a:t>coend</a:t>
            </a:r>
            <a:r>
              <a:rPr lang="en-US" altLang="zh-CN" sz="2400" dirty="0">
                <a:solidFill>
                  <a:srgbClr val="000000"/>
                </a:solidFill>
                <a:latin typeface="华文新魏" charset="0"/>
                <a:ea typeface="华文新魏" charset="0"/>
                <a:cs typeface="华文新魏" charset="0"/>
              </a:rPr>
              <a:t> </a:t>
            </a:r>
          </a:p>
          <a:p>
            <a:pPr marL="0" indent="0" eaLnBrk="1" hangingPunct="1">
              <a:buNone/>
            </a:pPr>
            <a:endParaRPr lang="en-US" altLang="zh-CN" sz="2400" dirty="0">
              <a:solidFill>
                <a:srgbClr val="000000"/>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25</a:t>
            </a:fld>
            <a:endParaRPr lang="en-US" altLang="zh-CN" dirty="0"/>
          </a:p>
        </p:txBody>
      </p:sp>
    </p:spTree>
    <p:extLst>
      <p:ext uri="{BB962C8B-B14F-4D97-AF65-F5344CB8AC3E}">
        <p14:creationId xmlns:p14="http://schemas.microsoft.com/office/powerpoint/2010/main" val="1235771775"/>
      </p:ext>
    </p:extLst>
  </p:cSld>
  <p:clrMapOvr>
    <a:masterClrMapping/>
  </p:clrMapOvr>
  <p:transition spd="slow">
    <p:wipe dir="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74DB88A-E159-44A3-BF3A-D64C5473ED5D}" type="slidenum">
              <a:rPr lang="en-US" altLang="zh-CN"/>
              <a:pPr>
                <a:defRPr/>
              </a:pPr>
              <a:t>250</a:t>
            </a:fld>
            <a:endParaRPr lang="en-US" altLang="zh-CN"/>
          </a:p>
        </p:txBody>
      </p:sp>
      <p:sp>
        <p:nvSpPr>
          <p:cNvPr id="993282" name="Rectangle 2"/>
          <p:cNvSpPr>
            <a:spLocks noGrp="1" noChangeArrowheads="1"/>
          </p:cNvSpPr>
          <p:nvPr>
            <p:ph type="title"/>
          </p:nvPr>
        </p:nvSpPr>
        <p:spPr/>
        <p:txBody>
          <a:bodyPr/>
          <a:lstStyle/>
          <a:p>
            <a:pPr eaLnBrk="1" hangingPunct="1">
              <a:defRPr/>
            </a:pPr>
            <a:r>
              <a:rPr lang="zh-CN" altLang="en-US"/>
              <a:t>共享主存基本操作</a:t>
            </a:r>
            <a:r>
              <a:rPr lang="en-US" altLang="zh-CN"/>
              <a:t>—shmat()</a:t>
            </a:r>
          </a:p>
        </p:txBody>
      </p:sp>
      <p:sp>
        <p:nvSpPr>
          <p:cNvPr id="993283" name="Rectangle 3"/>
          <p:cNvSpPr>
            <a:spLocks noGrp="1" noChangeArrowheads="1"/>
          </p:cNvSpPr>
          <p:nvPr>
            <p:ph type="body" idx="1"/>
          </p:nvPr>
        </p:nvSpPr>
        <p:spPr>
          <a:xfrm>
            <a:off x="179512" y="1268413"/>
            <a:ext cx="8964488" cy="5589587"/>
          </a:xfrm>
        </p:spPr>
        <p:txBody>
          <a:bodyPr/>
          <a:lstStyle/>
          <a:p>
            <a:pPr eaLnBrk="1" hangingPunct="1">
              <a:lnSpc>
                <a:spcPct val="90000"/>
              </a:lnSpc>
              <a:defRPr/>
            </a:pPr>
            <a:r>
              <a:rPr lang="zh-CN" altLang="en-US" sz="2400" dirty="0">
                <a:latin typeface="华文新魏"/>
                <a:cs typeface="华文新魏"/>
              </a:rPr>
              <a:t>功能</a:t>
            </a:r>
          </a:p>
          <a:p>
            <a:pPr lvl="1" eaLnBrk="1" hangingPunct="1">
              <a:lnSpc>
                <a:spcPct val="90000"/>
              </a:lnSpc>
              <a:defRPr/>
            </a:pPr>
            <a:r>
              <a:rPr lang="zh-CN" altLang="en-US" sz="2200" dirty="0"/>
              <a:t>将共享主存区连接到进程虚拟地址空间   </a:t>
            </a:r>
          </a:p>
          <a:p>
            <a:pPr eaLnBrk="1" hangingPunct="1">
              <a:lnSpc>
                <a:spcPct val="90000"/>
              </a:lnSpc>
              <a:defRPr/>
            </a:pPr>
            <a:r>
              <a:rPr lang="zh-CN" altLang="en-US" sz="2400" dirty="0">
                <a:latin typeface="华文新魏"/>
                <a:cs typeface="华文新魏"/>
              </a:rPr>
              <a:t>函数原型</a:t>
            </a:r>
          </a:p>
          <a:p>
            <a:pPr lvl="1" eaLnBrk="1" hangingPunct="1">
              <a:lnSpc>
                <a:spcPct val="90000"/>
              </a:lnSpc>
              <a:defRPr/>
            </a:pPr>
            <a:r>
              <a:rPr lang="en-US" altLang="zh-CN" sz="2200" dirty="0"/>
              <a:t>void *</a:t>
            </a:r>
            <a:r>
              <a:rPr lang="en-US" altLang="zh-CN" sz="2200" dirty="0" err="1">
                <a:solidFill>
                  <a:srgbClr val="0000FF"/>
                </a:solidFill>
              </a:rPr>
              <a:t>shmat</a:t>
            </a:r>
            <a:r>
              <a:rPr lang="en-US" altLang="zh-CN" sz="2200" dirty="0">
                <a:solidFill>
                  <a:srgbClr val="0000FF"/>
                </a:solidFill>
              </a:rPr>
              <a:t>(int </a:t>
            </a:r>
            <a:r>
              <a:rPr lang="en-US" altLang="zh-CN" sz="2200" dirty="0" err="1">
                <a:solidFill>
                  <a:srgbClr val="0000FF"/>
                </a:solidFill>
              </a:rPr>
              <a:t>shmid</a:t>
            </a:r>
            <a:r>
              <a:rPr lang="en-US" altLang="zh-CN" sz="2200" dirty="0">
                <a:solidFill>
                  <a:srgbClr val="0000FF"/>
                </a:solidFill>
              </a:rPr>
              <a:t>, char *</a:t>
            </a:r>
            <a:r>
              <a:rPr lang="en-US" altLang="zh-CN" sz="2200" dirty="0" err="1">
                <a:solidFill>
                  <a:srgbClr val="0000FF"/>
                </a:solidFill>
              </a:rPr>
              <a:t>addr</a:t>
            </a:r>
            <a:r>
              <a:rPr lang="en-US" altLang="zh-CN" sz="2200" dirty="0">
                <a:solidFill>
                  <a:srgbClr val="0000FF"/>
                </a:solidFill>
              </a:rPr>
              <a:t>, int flag); </a:t>
            </a:r>
            <a:endParaRPr lang="da-DK" altLang="zh-CN" sz="2200" dirty="0">
              <a:solidFill>
                <a:srgbClr val="0000FF"/>
              </a:solidFill>
            </a:endParaRPr>
          </a:p>
          <a:p>
            <a:pPr eaLnBrk="1" hangingPunct="1">
              <a:lnSpc>
                <a:spcPct val="90000"/>
              </a:lnSpc>
              <a:defRPr/>
            </a:pPr>
            <a:r>
              <a:rPr lang="zh-CN" altLang="en-US" sz="2400" dirty="0">
                <a:latin typeface="华文新魏"/>
                <a:cs typeface="华文新魏"/>
              </a:rPr>
              <a:t>参数说明</a:t>
            </a:r>
          </a:p>
          <a:p>
            <a:pPr lvl="1" eaLnBrk="1" hangingPunct="1">
              <a:lnSpc>
                <a:spcPct val="90000"/>
              </a:lnSpc>
              <a:defRPr/>
            </a:pPr>
            <a:r>
              <a:rPr lang="en-US" altLang="zh-CN" sz="2200" dirty="0" err="1"/>
              <a:t>addr</a:t>
            </a:r>
            <a:endParaRPr lang="en-US" altLang="zh-CN" sz="2200" dirty="0"/>
          </a:p>
          <a:p>
            <a:pPr lvl="2" eaLnBrk="1" hangingPunct="1">
              <a:lnSpc>
                <a:spcPct val="90000"/>
              </a:lnSpc>
              <a:defRPr/>
            </a:pPr>
            <a:r>
              <a:rPr lang="en-US" altLang="zh-CN" sz="2000" dirty="0" err="1">
                <a:latin typeface="华文新魏"/>
                <a:ea typeface="华文新魏"/>
                <a:cs typeface="华文新魏"/>
              </a:rPr>
              <a:t>shmaddr</a:t>
            </a:r>
            <a:r>
              <a:rPr lang="en-US" altLang="zh-CN" sz="2000" dirty="0">
                <a:latin typeface="华文新魏"/>
                <a:ea typeface="华文新魏"/>
                <a:cs typeface="华文新魏"/>
              </a:rPr>
              <a:t>=NULL</a:t>
            </a:r>
            <a:r>
              <a:rPr lang="zh-CN" altLang="en-US" sz="2000" dirty="0">
                <a:latin typeface="华文新魏"/>
                <a:ea typeface="华文新魏"/>
                <a:cs typeface="华文新魏"/>
              </a:rPr>
              <a:t>：由系统选择地址，这是</a:t>
            </a:r>
            <a:r>
              <a:rPr lang="zh-CN" altLang="en-US" sz="2000" dirty="0">
                <a:solidFill>
                  <a:srgbClr val="FF0000"/>
                </a:solidFill>
                <a:latin typeface="华文新魏"/>
                <a:ea typeface="华文新魏"/>
                <a:cs typeface="华文新魏"/>
              </a:rPr>
              <a:t>推荐方法</a:t>
            </a:r>
            <a:r>
              <a:rPr lang="zh-CN" altLang="en-US" sz="2000" dirty="0">
                <a:latin typeface="华文新魏"/>
                <a:ea typeface="华文新魏"/>
                <a:cs typeface="华文新魏"/>
              </a:rPr>
              <a:t> </a:t>
            </a:r>
          </a:p>
          <a:p>
            <a:pPr lvl="2" eaLnBrk="1" hangingPunct="1">
              <a:lnSpc>
                <a:spcPct val="90000"/>
              </a:lnSpc>
              <a:defRPr/>
            </a:pPr>
            <a:r>
              <a:rPr lang="en-US" altLang="zh-CN" sz="2000" dirty="0" err="1">
                <a:latin typeface="华文新魏"/>
                <a:ea typeface="华文新魏"/>
                <a:cs typeface="华文新魏"/>
              </a:rPr>
              <a:t>shmaddr</a:t>
            </a:r>
            <a:r>
              <a:rPr lang="en-US" altLang="zh-CN" sz="2000" dirty="0">
                <a:latin typeface="华文新魏"/>
                <a:ea typeface="华文新魏"/>
                <a:cs typeface="华文新魏"/>
              </a:rPr>
              <a:t>!=NULL</a:t>
            </a:r>
            <a:r>
              <a:rPr lang="zh-CN" altLang="en-US" sz="2000" dirty="0">
                <a:latin typeface="华文新魏"/>
                <a:ea typeface="华文新魏"/>
                <a:cs typeface="华文新魏"/>
              </a:rPr>
              <a:t>：返回地址取决于</a:t>
            </a:r>
            <a:r>
              <a:rPr lang="en-US" altLang="zh-CN" sz="2000" dirty="0">
                <a:latin typeface="华文新魏"/>
                <a:ea typeface="华文新魏"/>
                <a:cs typeface="华文新魏"/>
              </a:rPr>
              <a:t>flag</a:t>
            </a:r>
            <a:r>
              <a:rPr lang="zh-CN" altLang="en-US" sz="2000" dirty="0">
                <a:latin typeface="华文新魏"/>
                <a:ea typeface="华文新魏"/>
                <a:cs typeface="华文新魏"/>
              </a:rPr>
              <a:t>是否指定</a:t>
            </a:r>
            <a:r>
              <a:rPr lang="en-US" altLang="zh-CN" sz="2000" dirty="0">
                <a:solidFill>
                  <a:srgbClr val="FF0000"/>
                </a:solidFill>
                <a:latin typeface="华文新魏"/>
                <a:ea typeface="华文新魏"/>
                <a:cs typeface="华文新魏"/>
              </a:rPr>
              <a:t>SHM_RND</a:t>
            </a:r>
          </a:p>
          <a:p>
            <a:pPr lvl="3" eaLnBrk="1" hangingPunct="1">
              <a:lnSpc>
                <a:spcPct val="90000"/>
              </a:lnSpc>
              <a:buFont typeface="Wingdings" pitchFamily="2" charset="2"/>
              <a:buChar char="u"/>
              <a:defRPr/>
            </a:pPr>
            <a:r>
              <a:rPr lang="zh-CN" altLang="en-US" dirty="0">
                <a:latin typeface="华文新魏"/>
                <a:ea typeface="华文新魏"/>
                <a:cs typeface="华文新魏"/>
              </a:rPr>
              <a:t>未指定</a:t>
            </a:r>
            <a:r>
              <a:rPr lang="en-US" altLang="zh-CN" dirty="0">
                <a:latin typeface="华文新魏"/>
                <a:ea typeface="华文新魏"/>
                <a:cs typeface="华文新魏"/>
              </a:rPr>
              <a:t>SHM_RND</a:t>
            </a:r>
            <a:r>
              <a:rPr lang="zh-CN" altLang="en-US" dirty="0">
                <a:latin typeface="华文新魏"/>
                <a:ea typeface="华文新魏"/>
                <a:cs typeface="华文新魏"/>
              </a:rPr>
              <a:t>，附接到</a:t>
            </a:r>
            <a:r>
              <a:rPr lang="en-US" altLang="zh-CN" dirty="0" err="1">
                <a:latin typeface="华文新魏"/>
                <a:ea typeface="华文新魏"/>
                <a:cs typeface="华文新魏"/>
              </a:rPr>
              <a:t>shmaddr</a:t>
            </a:r>
            <a:r>
              <a:rPr lang="zh-CN" altLang="en-US" dirty="0">
                <a:latin typeface="华文新魏"/>
                <a:ea typeface="华文新魏"/>
                <a:cs typeface="华文新魏"/>
              </a:rPr>
              <a:t>指定的地址</a:t>
            </a:r>
            <a:endParaRPr lang="en-US" altLang="zh-CN" dirty="0">
              <a:latin typeface="华文新魏"/>
              <a:ea typeface="华文新魏"/>
              <a:cs typeface="华文新魏"/>
            </a:endParaRPr>
          </a:p>
          <a:p>
            <a:pPr lvl="3" eaLnBrk="1" hangingPunct="1">
              <a:lnSpc>
                <a:spcPct val="90000"/>
              </a:lnSpc>
              <a:buFont typeface="Wingdings" pitchFamily="2" charset="2"/>
              <a:buChar char="u"/>
              <a:defRPr/>
            </a:pPr>
            <a:r>
              <a:rPr lang="zh-CN" altLang="en-US" sz="2000" dirty="0">
                <a:latin typeface="华文新魏"/>
                <a:ea typeface="华文新魏"/>
                <a:cs typeface="华文新魏"/>
              </a:rPr>
              <a:t>指定</a:t>
            </a:r>
            <a:r>
              <a:rPr lang="en-US" altLang="zh-CN" sz="2000" dirty="0">
                <a:latin typeface="华文新魏"/>
                <a:ea typeface="华文新魏"/>
                <a:cs typeface="华文新魏"/>
              </a:rPr>
              <a:t>SHM_RND</a:t>
            </a:r>
            <a:r>
              <a:rPr lang="zh-CN" altLang="en-US" sz="2000" dirty="0">
                <a:latin typeface="华文新魏"/>
                <a:ea typeface="华文新魏"/>
                <a:cs typeface="华文新魏"/>
              </a:rPr>
              <a:t>，进位到最低可用</a:t>
            </a:r>
            <a:r>
              <a:rPr lang="en-US" altLang="zh-CN" sz="2000" dirty="0">
                <a:latin typeface="华文新魏"/>
                <a:ea typeface="华文新魏"/>
                <a:cs typeface="华文新魏"/>
              </a:rPr>
              <a:t>SHMLBA</a:t>
            </a:r>
            <a:r>
              <a:rPr lang="zh-CN" altLang="en-US" sz="2000" dirty="0">
                <a:latin typeface="华文新魏"/>
                <a:ea typeface="华文新魏"/>
                <a:cs typeface="华文新魏"/>
              </a:rPr>
              <a:t>地址</a:t>
            </a:r>
          </a:p>
          <a:p>
            <a:pPr lvl="1" eaLnBrk="1" hangingPunct="1">
              <a:lnSpc>
                <a:spcPct val="90000"/>
              </a:lnSpc>
              <a:defRPr/>
            </a:pPr>
            <a:r>
              <a:rPr lang="en-US" altLang="zh-CN" sz="2200" dirty="0"/>
              <a:t>flag</a:t>
            </a:r>
          </a:p>
          <a:p>
            <a:pPr lvl="2" eaLnBrk="1" hangingPunct="1">
              <a:lnSpc>
                <a:spcPct val="90000"/>
              </a:lnSpc>
              <a:defRPr/>
            </a:pPr>
            <a:r>
              <a:rPr lang="en-US" altLang="zh-CN" sz="2000" dirty="0">
                <a:latin typeface="华文新魏"/>
                <a:ea typeface="华文新魏"/>
                <a:cs typeface="华文新魏"/>
              </a:rPr>
              <a:t>SHM_RND</a:t>
            </a:r>
            <a:br>
              <a:rPr lang="en-US" altLang="zh-CN" sz="2000" dirty="0">
                <a:latin typeface="华文新魏"/>
                <a:ea typeface="华文新魏"/>
                <a:cs typeface="华文新魏"/>
              </a:rPr>
            </a:br>
            <a:r>
              <a:rPr lang="en-US" altLang="zh-CN" sz="2000" dirty="0">
                <a:latin typeface="华文新魏"/>
                <a:ea typeface="华文新魏"/>
                <a:cs typeface="华文新魏"/>
              </a:rPr>
              <a:t>SHM_RDONLY</a:t>
            </a:r>
            <a:r>
              <a:rPr lang="zh-CN" altLang="en-US" sz="2000" dirty="0">
                <a:latin typeface="华文新魏"/>
                <a:ea typeface="华文新魏"/>
                <a:cs typeface="华文新魏"/>
              </a:rPr>
              <a:t>：以只读方式映射到进程的地址空间</a:t>
            </a:r>
            <a:br>
              <a:rPr lang="zh-CN" altLang="en-US" sz="2000" dirty="0">
                <a:latin typeface="华文新魏"/>
                <a:ea typeface="华文新魏"/>
                <a:cs typeface="华文新魏"/>
              </a:rPr>
            </a:br>
            <a:r>
              <a:rPr lang="en-US" altLang="zh-CN" sz="2000" dirty="0">
                <a:latin typeface="华文新魏"/>
                <a:ea typeface="华文新魏"/>
                <a:cs typeface="华文新魏"/>
              </a:rPr>
              <a:t>SHM_REMAP</a:t>
            </a:r>
            <a:r>
              <a:rPr lang="zh-CN" altLang="en-US" sz="2000" dirty="0">
                <a:latin typeface="华文新魏"/>
                <a:ea typeface="华文新魏"/>
                <a:cs typeface="华文新魏"/>
              </a:rPr>
              <a:t>：替代掉与指定参数重叠的现存共享区段的映射 </a:t>
            </a:r>
          </a:p>
          <a:p>
            <a:pPr eaLnBrk="1" hangingPunct="1">
              <a:lnSpc>
                <a:spcPct val="90000"/>
              </a:lnSpc>
              <a:defRPr/>
            </a:pPr>
            <a:r>
              <a:rPr lang="zh-CN" altLang="en-US" sz="2400" dirty="0">
                <a:latin typeface="华文新魏"/>
                <a:cs typeface="华文新魏"/>
              </a:rPr>
              <a:t>返回值</a:t>
            </a:r>
          </a:p>
          <a:p>
            <a:pPr lvl="1" eaLnBrk="1" hangingPunct="1">
              <a:lnSpc>
                <a:spcPct val="90000"/>
              </a:lnSpc>
              <a:defRPr/>
            </a:pPr>
            <a:r>
              <a:rPr lang="zh-CN" altLang="en-US" sz="2200" dirty="0"/>
              <a:t>成功时为返回映射区起始地址</a:t>
            </a:r>
          </a:p>
          <a:p>
            <a:pPr lvl="1" eaLnBrk="1" hangingPunct="1">
              <a:lnSpc>
                <a:spcPct val="90000"/>
              </a:lnSpc>
              <a:defRPr/>
            </a:pPr>
            <a:r>
              <a:rPr lang="zh-CN" altLang="en-US" sz="2200" dirty="0"/>
              <a:t>出错时为</a:t>
            </a:r>
            <a:r>
              <a:rPr lang="en-US" altLang="zh-CN" sz="2200" dirty="0"/>
              <a:t>-1</a:t>
            </a:r>
          </a:p>
        </p:txBody>
      </p:sp>
    </p:spTree>
    <p:extLst>
      <p:ext uri="{BB962C8B-B14F-4D97-AF65-F5344CB8AC3E}">
        <p14:creationId xmlns:p14="http://schemas.microsoft.com/office/powerpoint/2010/main" val="2458455366"/>
      </p:ext>
    </p:extLst>
  </p:cSld>
  <p:clrMapOvr>
    <a:masterClrMapping/>
  </p:clrMapOvr>
  <p:transition spd="slow">
    <p:wipe dir="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85CDD16-9EA0-40CF-AAF4-15021BCCDF47}" type="slidenum">
              <a:rPr lang="en-US" altLang="zh-CN"/>
              <a:pPr>
                <a:defRPr/>
              </a:pPr>
              <a:t>251</a:t>
            </a:fld>
            <a:endParaRPr lang="en-US" altLang="zh-CN"/>
          </a:p>
        </p:txBody>
      </p:sp>
      <p:sp>
        <p:nvSpPr>
          <p:cNvPr id="994306" name="Rectangle 2"/>
          <p:cNvSpPr>
            <a:spLocks noGrp="1" noChangeArrowheads="1"/>
          </p:cNvSpPr>
          <p:nvPr>
            <p:ph type="title"/>
          </p:nvPr>
        </p:nvSpPr>
        <p:spPr/>
        <p:txBody>
          <a:bodyPr/>
          <a:lstStyle/>
          <a:p>
            <a:pPr eaLnBrk="1" hangingPunct="1">
              <a:defRPr/>
            </a:pPr>
            <a:r>
              <a:rPr lang="zh-CN" altLang="en-US"/>
              <a:t>共享主存基本操作</a:t>
            </a:r>
            <a:r>
              <a:rPr lang="en-US" altLang="zh-CN"/>
              <a:t>—shmdt()</a:t>
            </a:r>
          </a:p>
        </p:txBody>
      </p:sp>
      <p:sp>
        <p:nvSpPr>
          <p:cNvPr id="99430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功能</a:t>
            </a:r>
          </a:p>
          <a:p>
            <a:pPr lvl="1" eaLnBrk="1" hangingPunct="1">
              <a:defRPr/>
            </a:pPr>
            <a:r>
              <a:rPr lang="zh-CN" altLang="en-US" dirty="0"/>
              <a:t>把一个共享主存区从指定进程的虚地址空间断开    </a:t>
            </a:r>
          </a:p>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solidFill>
                  <a:srgbClr val="0000FF"/>
                </a:solidFill>
              </a:rPr>
              <a:t>shmdt</a:t>
            </a:r>
            <a:r>
              <a:rPr lang="en-US" altLang="zh-CN" dirty="0">
                <a:solidFill>
                  <a:srgbClr val="0000FF"/>
                </a:solidFill>
              </a:rPr>
              <a:t>(char *</a:t>
            </a:r>
            <a:r>
              <a:rPr lang="en-US" altLang="zh-CN" dirty="0" err="1">
                <a:solidFill>
                  <a:srgbClr val="0000FF"/>
                </a:solidFill>
              </a:rPr>
              <a:t>addr</a:t>
            </a:r>
            <a:r>
              <a:rPr lang="en-US" altLang="zh-CN" dirty="0">
                <a:solidFill>
                  <a:srgbClr val="0000FF"/>
                </a:solidFill>
              </a:rPr>
              <a:t>);</a:t>
            </a:r>
            <a:endParaRPr lang="da-DK" altLang="zh-CN" dirty="0">
              <a:solidFill>
                <a:srgbClr val="0000FF"/>
              </a:solidFill>
            </a:endParaRPr>
          </a:p>
          <a:p>
            <a:pPr eaLnBrk="1" hangingPunct="1">
              <a:defRPr/>
            </a:pPr>
            <a:r>
              <a:rPr lang="zh-CN" altLang="en-US" dirty="0">
                <a:latin typeface="华文新魏"/>
                <a:cs typeface="华文新魏"/>
              </a:rPr>
              <a:t>参数说明</a:t>
            </a:r>
          </a:p>
          <a:p>
            <a:pPr lvl="1" eaLnBrk="1" hangingPunct="1">
              <a:defRPr/>
            </a:pPr>
            <a:r>
              <a:rPr lang="en-US" altLang="zh-CN" dirty="0" err="1"/>
              <a:t>addr</a:t>
            </a:r>
            <a:endParaRPr lang="en-US" altLang="zh-CN" dirty="0"/>
          </a:p>
          <a:p>
            <a:pPr lvl="2" eaLnBrk="1" hangingPunct="1">
              <a:defRPr/>
            </a:pPr>
            <a:r>
              <a:rPr lang="zh-CN" altLang="en-US" dirty="0">
                <a:latin typeface="华文新魏"/>
                <a:ea typeface="华文新魏"/>
                <a:cs typeface="华文新魏"/>
              </a:rPr>
              <a:t>需断开连接的虚地址，即由</a:t>
            </a:r>
            <a:r>
              <a:rPr lang="en-US" altLang="zh-CN" dirty="0" err="1">
                <a:latin typeface="华文新魏"/>
                <a:ea typeface="华文新魏"/>
                <a:cs typeface="华文新魏"/>
              </a:rPr>
              <a:t>shmat</a:t>
            </a:r>
            <a:r>
              <a:rPr lang="en-US" altLang="zh-CN" dirty="0">
                <a:latin typeface="华文新魏"/>
                <a:ea typeface="华文新魏"/>
                <a:cs typeface="华文新魏"/>
              </a:rPr>
              <a:t>( )</a:t>
            </a:r>
            <a:r>
              <a:rPr lang="zh-CN" altLang="en-US" dirty="0">
                <a:latin typeface="华文新魏"/>
                <a:ea typeface="华文新魏"/>
                <a:cs typeface="华文新魏"/>
              </a:rPr>
              <a:t>返回的虚地址</a:t>
            </a:r>
          </a:p>
          <a:p>
            <a:pPr eaLnBrk="1" hangingPunct="1">
              <a:defRPr/>
            </a:pPr>
            <a:r>
              <a:rPr lang="zh-CN" altLang="en-US" dirty="0">
                <a:latin typeface="华文新魏"/>
                <a:cs typeface="华文新魏"/>
              </a:rPr>
              <a:t>返回值</a:t>
            </a:r>
          </a:p>
          <a:p>
            <a:pPr lvl="1" eaLnBrk="1" hangingPunct="1">
              <a:defRPr/>
            </a:pPr>
            <a:r>
              <a:rPr lang="zh-CN" altLang="en-US" dirty="0"/>
              <a:t>调用成功返回</a:t>
            </a:r>
            <a:r>
              <a:rPr lang="en-US" altLang="zh-CN" dirty="0"/>
              <a:t>0</a:t>
            </a:r>
          </a:p>
          <a:p>
            <a:pPr lvl="1" eaLnBrk="1" hangingPunct="1">
              <a:defRPr/>
            </a:pPr>
            <a:r>
              <a:rPr lang="zh-CN" altLang="en-US" dirty="0"/>
              <a:t>失败时返回</a:t>
            </a:r>
            <a:r>
              <a:rPr lang="en-US" altLang="zh-CN" dirty="0"/>
              <a:t>-1</a:t>
            </a:r>
          </a:p>
        </p:txBody>
      </p:sp>
    </p:spTree>
    <p:extLst>
      <p:ext uri="{BB962C8B-B14F-4D97-AF65-F5344CB8AC3E}">
        <p14:creationId xmlns:p14="http://schemas.microsoft.com/office/powerpoint/2010/main" val="521131269"/>
      </p:ext>
    </p:extLst>
  </p:cSld>
  <p:clrMapOvr>
    <a:masterClrMapping/>
  </p:clrMapOvr>
  <p:transition spd="slow">
    <p:wipe dir="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shmwriter.c</a:t>
            </a:r>
            <a:endParaRPr lang="zh-CN" altLang="en-US" dirty="0">
              <a:latin typeface="华文新魏"/>
              <a:cs typeface="华文新魏"/>
            </a:endParaRPr>
          </a:p>
          <a:p>
            <a:endParaRPr lang="zh-CN" altLang="en-US" dirty="0">
              <a:latin typeface="华文新魏"/>
              <a:cs typeface="华文新魏"/>
            </a:endParaRP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252</a:t>
            </a:fld>
            <a:endParaRPr lang="en-US" altLang="zh-CN" dirty="0"/>
          </a:p>
        </p:txBody>
      </p:sp>
      <p:pic>
        <p:nvPicPr>
          <p:cNvPr id="128003" name="Picture 3"/>
          <p:cNvPicPr>
            <a:picLocks noChangeAspect="1" noChangeArrowheads="1"/>
          </p:cNvPicPr>
          <p:nvPr/>
        </p:nvPicPr>
        <p:blipFill>
          <a:blip r:embed="rId2" cstate="print"/>
          <a:srcRect/>
          <a:stretch>
            <a:fillRect/>
          </a:stretch>
        </p:blipFill>
        <p:spPr bwMode="auto">
          <a:xfrm>
            <a:off x="2195736" y="1916832"/>
            <a:ext cx="4319583" cy="4392488"/>
          </a:xfrm>
          <a:prstGeom prst="rect">
            <a:avLst/>
          </a:prstGeom>
          <a:noFill/>
          <a:ln w="9525">
            <a:noFill/>
            <a:miter lim="800000"/>
            <a:headEnd/>
            <a:tailEnd/>
          </a:ln>
        </p:spPr>
      </p:pic>
    </p:spTree>
    <p:extLst>
      <p:ext uri="{BB962C8B-B14F-4D97-AF65-F5344CB8AC3E}">
        <p14:creationId xmlns:p14="http://schemas.microsoft.com/office/powerpoint/2010/main" val="2279621598"/>
      </p:ext>
    </p:extLst>
  </p:cSld>
  <p:clrMapOvr>
    <a:masterClrMapping/>
  </p:clrMapOvr>
  <p:transition spd="slow">
    <p:wipe dir="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shmwriter.c</a:t>
            </a:r>
            <a:endParaRPr lang="zh-CN" altLang="en-US" dirty="0">
              <a:latin typeface="华文新魏"/>
              <a:cs typeface="华文新魏"/>
            </a:endParaRP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253</a:t>
            </a:fld>
            <a:endParaRPr lang="en-US" altLang="zh-CN" dirty="0"/>
          </a:p>
        </p:txBody>
      </p:sp>
      <p:pic>
        <p:nvPicPr>
          <p:cNvPr id="129026" name="Picture 2"/>
          <p:cNvPicPr>
            <a:picLocks noChangeAspect="1" noChangeArrowheads="1"/>
          </p:cNvPicPr>
          <p:nvPr/>
        </p:nvPicPr>
        <p:blipFill>
          <a:blip r:embed="rId2" cstate="print"/>
          <a:srcRect/>
          <a:stretch>
            <a:fillRect/>
          </a:stretch>
        </p:blipFill>
        <p:spPr bwMode="auto">
          <a:xfrm>
            <a:off x="1763688" y="1844824"/>
            <a:ext cx="5076297" cy="4464496"/>
          </a:xfrm>
          <a:prstGeom prst="rect">
            <a:avLst/>
          </a:prstGeom>
          <a:noFill/>
          <a:ln w="9525">
            <a:noFill/>
            <a:miter lim="800000"/>
            <a:headEnd/>
            <a:tailEnd/>
          </a:ln>
        </p:spPr>
      </p:pic>
    </p:spTree>
    <p:extLst>
      <p:ext uri="{BB962C8B-B14F-4D97-AF65-F5344CB8AC3E}">
        <p14:creationId xmlns:p14="http://schemas.microsoft.com/office/powerpoint/2010/main" val="4028391998"/>
      </p:ext>
    </p:extLst>
  </p:cSld>
  <p:clrMapOvr>
    <a:masterClrMapping/>
  </p:clrMapOvr>
  <p:transition spd="slow">
    <p:wipe dir="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shmread.c</a:t>
            </a:r>
            <a:endParaRPr lang="zh-CN" altLang="en-US" dirty="0">
              <a:latin typeface="华文新魏"/>
              <a:cs typeface="华文新魏"/>
            </a:endParaRPr>
          </a:p>
          <a:p>
            <a:endParaRPr lang="zh-CN" altLang="en-US" dirty="0">
              <a:latin typeface="华文新魏"/>
              <a:cs typeface="华文新魏"/>
            </a:endParaRP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254</a:t>
            </a:fld>
            <a:endParaRPr lang="en-US" altLang="zh-CN" dirty="0"/>
          </a:p>
        </p:txBody>
      </p:sp>
      <p:pic>
        <p:nvPicPr>
          <p:cNvPr id="130050" name="Picture 2"/>
          <p:cNvPicPr>
            <a:picLocks noChangeAspect="1" noChangeArrowheads="1"/>
          </p:cNvPicPr>
          <p:nvPr/>
        </p:nvPicPr>
        <p:blipFill>
          <a:blip r:embed="rId2" cstate="print"/>
          <a:srcRect/>
          <a:stretch>
            <a:fillRect/>
          </a:stretch>
        </p:blipFill>
        <p:spPr bwMode="auto">
          <a:xfrm>
            <a:off x="2571736" y="1785926"/>
            <a:ext cx="3886219" cy="4559157"/>
          </a:xfrm>
          <a:prstGeom prst="rect">
            <a:avLst/>
          </a:prstGeom>
          <a:noFill/>
          <a:ln w="9525">
            <a:noFill/>
            <a:miter lim="800000"/>
            <a:headEnd/>
            <a:tailEnd/>
          </a:ln>
        </p:spPr>
      </p:pic>
    </p:spTree>
    <p:extLst>
      <p:ext uri="{BB962C8B-B14F-4D97-AF65-F5344CB8AC3E}">
        <p14:creationId xmlns:p14="http://schemas.microsoft.com/office/powerpoint/2010/main" val="829620630"/>
      </p:ext>
    </p:extLst>
  </p:cSld>
  <p:clrMapOvr>
    <a:masterClrMapping/>
  </p:clrMapOvr>
  <p:transition spd="slow">
    <p:wipe dir="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en-US" altLang="zh-CN" dirty="0" err="1">
                <a:latin typeface="华文新魏"/>
                <a:cs typeface="华文新魏"/>
              </a:rPr>
              <a:t>shmread.c</a:t>
            </a:r>
            <a:endParaRPr lang="zh-CN" altLang="en-US" dirty="0">
              <a:latin typeface="华文新魏"/>
              <a:cs typeface="华文新魏"/>
            </a:endParaRPr>
          </a:p>
          <a:p>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255</a:t>
            </a:fld>
            <a:endParaRPr lang="en-US" altLang="zh-CN" dirty="0"/>
          </a:p>
        </p:txBody>
      </p:sp>
      <p:pic>
        <p:nvPicPr>
          <p:cNvPr id="131074" name="Picture 2"/>
          <p:cNvPicPr>
            <a:picLocks noChangeAspect="1" noChangeArrowheads="1"/>
          </p:cNvPicPr>
          <p:nvPr/>
        </p:nvPicPr>
        <p:blipFill>
          <a:blip r:embed="rId2" cstate="print"/>
          <a:srcRect/>
          <a:stretch>
            <a:fillRect/>
          </a:stretch>
        </p:blipFill>
        <p:spPr bwMode="auto">
          <a:xfrm>
            <a:off x="1043608" y="1988840"/>
            <a:ext cx="7104282" cy="4282581"/>
          </a:xfrm>
          <a:prstGeom prst="rect">
            <a:avLst/>
          </a:prstGeom>
          <a:noFill/>
          <a:ln w="9525">
            <a:noFill/>
            <a:miter lim="800000"/>
            <a:headEnd/>
            <a:tailEnd/>
          </a:ln>
        </p:spPr>
      </p:pic>
    </p:spTree>
    <p:extLst>
      <p:ext uri="{BB962C8B-B14F-4D97-AF65-F5344CB8AC3E}">
        <p14:creationId xmlns:p14="http://schemas.microsoft.com/office/powerpoint/2010/main" val="1839526097"/>
      </p:ext>
    </p:extLst>
  </p:cSld>
  <p:clrMapOvr>
    <a:masterClrMapping/>
  </p:clrMapOvr>
  <p:transition spd="slow">
    <p:wipe dir="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共享主存交换数据示例</a:t>
            </a:r>
          </a:p>
        </p:txBody>
      </p:sp>
      <p:sp>
        <p:nvSpPr>
          <p:cNvPr id="3" name="内容占位符 2"/>
          <p:cNvSpPr>
            <a:spLocks noGrp="1"/>
          </p:cNvSpPr>
          <p:nvPr>
            <p:ph idx="1"/>
          </p:nvPr>
        </p:nvSpPr>
        <p:spPr/>
        <p:txBody>
          <a:bodyPr/>
          <a:lstStyle/>
          <a:p>
            <a:r>
              <a:rPr lang="zh-CN" altLang="en-US" dirty="0"/>
              <a:t>运行结果</a:t>
            </a:r>
            <a:endParaRPr lang="en-US" altLang="zh-CN" dirty="0"/>
          </a:p>
          <a:p>
            <a:pPr lvl="1"/>
            <a:r>
              <a:rPr lang="en-US" altLang="zh-CN" dirty="0"/>
              <a:t>name: b</a:t>
            </a:r>
            <a:endParaRPr lang="zh-CN" altLang="zh-CN" dirty="0"/>
          </a:p>
          <a:p>
            <a:pPr lvl="1"/>
            <a:r>
              <a:rPr lang="en-US" altLang="zh-CN" dirty="0"/>
              <a:t>age 20</a:t>
            </a:r>
            <a:endParaRPr lang="zh-CN" altLang="zh-CN" dirty="0"/>
          </a:p>
          <a:p>
            <a:pPr lvl="1"/>
            <a:r>
              <a:rPr lang="en-US" altLang="zh-CN" dirty="0"/>
              <a:t>name: c</a:t>
            </a:r>
            <a:endParaRPr lang="zh-CN" altLang="zh-CN" dirty="0"/>
          </a:p>
          <a:p>
            <a:pPr lvl="1"/>
            <a:r>
              <a:rPr lang="en-US" altLang="zh-CN" dirty="0"/>
              <a:t>age 21</a:t>
            </a:r>
          </a:p>
          <a:p>
            <a:pPr lvl="1"/>
            <a:r>
              <a:rPr lang="en-US" altLang="zh-CN" dirty="0"/>
              <a:t>……</a:t>
            </a:r>
          </a:p>
          <a:p>
            <a:pPr lvl="1"/>
            <a:endParaRPr lang="zh-CN"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256</a:t>
            </a:fld>
            <a:endParaRPr lang="en-US" altLang="zh-CN"/>
          </a:p>
        </p:txBody>
      </p:sp>
    </p:spTree>
    <p:extLst>
      <p:ext uri="{BB962C8B-B14F-4D97-AF65-F5344CB8AC3E}">
        <p14:creationId xmlns:p14="http://schemas.microsoft.com/office/powerpoint/2010/main" val="1914163205"/>
      </p:ext>
    </p:extLst>
  </p:cSld>
  <p:clrMapOvr>
    <a:masterClrMapping/>
  </p:clrMapOvr>
  <p:transition spd="slow">
    <p:wipe dir="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A0C5BC9-6ACD-4C9D-823D-5834C8206790}" type="slidenum">
              <a:rPr lang="en-US" altLang="zh-CN"/>
              <a:pPr>
                <a:defRPr/>
              </a:pPr>
              <a:t>257</a:t>
            </a:fld>
            <a:endParaRPr lang="en-US" altLang="zh-CN"/>
          </a:p>
        </p:txBody>
      </p:sp>
      <p:sp>
        <p:nvSpPr>
          <p:cNvPr id="956418" name="Rectangle 2"/>
          <p:cNvSpPr>
            <a:spLocks noGrp="1" noChangeArrowheads="1"/>
          </p:cNvSpPr>
          <p:nvPr>
            <p:ph type="title"/>
          </p:nvPr>
        </p:nvSpPr>
        <p:spPr/>
        <p:txBody>
          <a:bodyPr/>
          <a:lstStyle/>
          <a:p>
            <a:pPr eaLnBrk="1" hangingPunct="1">
              <a:defRPr/>
            </a:pPr>
            <a:r>
              <a:rPr lang="en-US" altLang="zh-CN" dirty="0"/>
              <a:t>IPC</a:t>
            </a:r>
            <a:r>
              <a:rPr lang="zh-CN" altLang="en-US" dirty="0"/>
              <a:t>信号量与信号量集</a:t>
            </a:r>
          </a:p>
        </p:txBody>
      </p:sp>
      <p:sp>
        <p:nvSpPr>
          <p:cNvPr id="956419" name="Rectangle 3"/>
          <p:cNvSpPr>
            <a:spLocks noGrp="1" noChangeArrowheads="1"/>
          </p:cNvSpPr>
          <p:nvPr>
            <p:ph type="body" idx="1"/>
          </p:nvPr>
        </p:nvSpPr>
        <p:spPr/>
        <p:txBody>
          <a:bodyPr/>
          <a:lstStyle/>
          <a:p>
            <a:pPr eaLnBrk="1" hangingPunct="1">
              <a:defRPr/>
            </a:pPr>
            <a:r>
              <a:rPr lang="en-US" altLang="zh-CN" dirty="0">
                <a:latin typeface="华文新魏"/>
                <a:cs typeface="华文新魏"/>
              </a:rPr>
              <a:t>IPC</a:t>
            </a:r>
            <a:r>
              <a:rPr lang="zh-CN" altLang="en-US" dirty="0">
                <a:latin typeface="华文新魏"/>
                <a:cs typeface="华文新魏"/>
              </a:rPr>
              <a:t>信号量</a:t>
            </a:r>
          </a:p>
          <a:p>
            <a:pPr lvl="1" eaLnBrk="1" hangingPunct="1">
              <a:defRPr/>
            </a:pPr>
            <a:r>
              <a:rPr lang="zh-CN" altLang="en-US" dirty="0"/>
              <a:t>信号量是具有</a:t>
            </a:r>
            <a:r>
              <a:rPr lang="zh-CN" altLang="en-US" dirty="0">
                <a:solidFill>
                  <a:srgbClr val="FF0000"/>
                </a:solidFill>
              </a:rPr>
              <a:t>整数值</a:t>
            </a:r>
            <a:r>
              <a:rPr lang="zh-CN" altLang="en-US" dirty="0"/>
              <a:t>的对象，表示可用资源的数量</a:t>
            </a:r>
            <a:r>
              <a:rPr lang="en-US" altLang="zh-CN" dirty="0"/>
              <a:t>(</a:t>
            </a:r>
            <a:r>
              <a:rPr lang="en-US" altLang="zh-CN" dirty="0">
                <a:solidFill>
                  <a:srgbClr val="FF0000"/>
                </a:solidFill>
              </a:rPr>
              <a:t>IPC</a:t>
            </a:r>
            <a:r>
              <a:rPr lang="zh-CN" altLang="en-US" dirty="0">
                <a:solidFill>
                  <a:srgbClr val="FF0000"/>
                </a:solidFill>
              </a:rPr>
              <a:t>信号量资源</a:t>
            </a:r>
            <a:r>
              <a:rPr lang="en-US" altLang="zh-CN" dirty="0"/>
              <a:t>)</a:t>
            </a:r>
            <a:endParaRPr lang="zh-CN" altLang="en-US" dirty="0"/>
          </a:p>
          <a:p>
            <a:pPr lvl="2" eaLnBrk="1" hangingPunct="1">
              <a:defRPr/>
            </a:pPr>
            <a:r>
              <a:rPr lang="zh-CN" altLang="en-US" dirty="0">
                <a:latin typeface="华文新魏"/>
                <a:ea typeface="华文新魏"/>
                <a:cs typeface="华文新魏"/>
              </a:rPr>
              <a:t>申请资源时减</a:t>
            </a:r>
            <a:r>
              <a:rPr lang="en-US" altLang="zh-CN" dirty="0">
                <a:latin typeface="华文新魏"/>
                <a:ea typeface="华文新魏"/>
                <a:cs typeface="华文新魏"/>
              </a:rPr>
              <a:t>1</a:t>
            </a:r>
            <a:r>
              <a:rPr lang="zh-CN" altLang="en-US" dirty="0">
                <a:latin typeface="华文新魏"/>
                <a:ea typeface="华文新魏"/>
                <a:cs typeface="华文新魏"/>
              </a:rPr>
              <a:t>，资源不足时</a:t>
            </a:r>
            <a:endParaRPr lang="en-US" altLang="zh-CN" dirty="0">
              <a:latin typeface="华文新魏"/>
              <a:ea typeface="华文新魏"/>
              <a:cs typeface="华文新魏"/>
            </a:endParaRPr>
          </a:p>
          <a:p>
            <a:pPr lvl="3" eaLnBrk="1" hangingPunct="1">
              <a:buFont typeface="Wingdings" pitchFamily="2" charset="2"/>
              <a:buChar char="u"/>
              <a:defRPr/>
            </a:pPr>
            <a:r>
              <a:rPr lang="zh-CN" altLang="en-US" dirty="0">
                <a:latin typeface="华文新魏"/>
                <a:ea typeface="华文新魏"/>
                <a:cs typeface="华文新魏"/>
              </a:rPr>
              <a:t>进程可睡眠等待</a:t>
            </a:r>
            <a:endParaRPr lang="en-US" altLang="zh-CN" dirty="0">
              <a:latin typeface="华文新魏"/>
              <a:ea typeface="华文新魏"/>
              <a:cs typeface="华文新魏"/>
            </a:endParaRPr>
          </a:p>
          <a:p>
            <a:pPr lvl="3" eaLnBrk="1" hangingPunct="1">
              <a:buFont typeface="Wingdings" pitchFamily="2" charset="2"/>
              <a:buChar char="u"/>
              <a:defRPr/>
            </a:pPr>
            <a:r>
              <a:rPr lang="zh-CN" altLang="en-US" dirty="0">
                <a:latin typeface="华文新魏"/>
                <a:ea typeface="华文新魏"/>
                <a:cs typeface="华文新魏"/>
              </a:rPr>
              <a:t>也可立即返回</a:t>
            </a:r>
          </a:p>
          <a:p>
            <a:pPr lvl="1" eaLnBrk="1" hangingPunct="1">
              <a:defRPr/>
            </a:pPr>
            <a:r>
              <a:rPr lang="zh-CN" altLang="en-US" dirty="0"/>
              <a:t>进程间可以利用信号量实现同步和互斥</a:t>
            </a:r>
          </a:p>
          <a:p>
            <a:pPr lvl="1" eaLnBrk="1" hangingPunct="1">
              <a:defRPr/>
            </a:pPr>
            <a:r>
              <a:rPr lang="zh-CN" altLang="en-US" dirty="0"/>
              <a:t>信号量类型</a:t>
            </a:r>
          </a:p>
          <a:p>
            <a:pPr lvl="2" eaLnBrk="1" hangingPunct="1">
              <a:defRPr/>
            </a:pPr>
            <a:r>
              <a:rPr lang="zh-CN" altLang="en-US" dirty="0">
                <a:solidFill>
                  <a:srgbClr val="FF0000"/>
                </a:solidFill>
                <a:latin typeface="华文新魏"/>
                <a:ea typeface="华文新魏"/>
                <a:cs typeface="华文新魏"/>
              </a:rPr>
              <a:t>二值信号量</a:t>
            </a:r>
            <a:r>
              <a:rPr lang="zh-CN" altLang="en-US" dirty="0">
                <a:latin typeface="华文新魏"/>
                <a:ea typeface="华文新魏"/>
                <a:cs typeface="华文新魏"/>
              </a:rPr>
              <a:t>：信号量的值只能取</a:t>
            </a:r>
            <a:r>
              <a:rPr lang="en-US" altLang="zh-CN" dirty="0">
                <a:latin typeface="华文新魏"/>
                <a:ea typeface="华文新魏"/>
                <a:cs typeface="华文新魏"/>
              </a:rPr>
              <a:t>0</a:t>
            </a:r>
            <a:r>
              <a:rPr lang="zh-CN" altLang="en-US" dirty="0">
                <a:latin typeface="华文新魏"/>
                <a:ea typeface="华文新魏"/>
                <a:cs typeface="华文新魏"/>
              </a:rPr>
              <a:t>或</a:t>
            </a:r>
            <a:r>
              <a:rPr lang="en-US" altLang="zh-CN" dirty="0">
                <a:latin typeface="华文新魏"/>
                <a:ea typeface="华文新魏"/>
                <a:cs typeface="华文新魏"/>
              </a:rPr>
              <a:t>1</a:t>
            </a:r>
          </a:p>
          <a:p>
            <a:pPr lvl="2" eaLnBrk="1" hangingPunct="1">
              <a:defRPr/>
            </a:pPr>
            <a:r>
              <a:rPr lang="zh-CN" altLang="en-US" dirty="0">
                <a:solidFill>
                  <a:srgbClr val="FF0000"/>
                </a:solidFill>
                <a:latin typeface="华文新魏"/>
                <a:ea typeface="华文新魏"/>
                <a:cs typeface="华文新魏"/>
              </a:rPr>
              <a:t>计算信号量</a:t>
            </a:r>
            <a:r>
              <a:rPr lang="zh-CN" altLang="en-US" dirty="0">
                <a:latin typeface="华文新魏"/>
                <a:ea typeface="华文新魏"/>
                <a:cs typeface="华文新魏"/>
              </a:rPr>
              <a:t>：信号量的值可以取任意非负整型值</a:t>
            </a:r>
          </a:p>
          <a:p>
            <a:pPr eaLnBrk="1" hangingPunct="1">
              <a:defRPr/>
            </a:pPr>
            <a:r>
              <a:rPr lang="en-US" altLang="zh-CN" dirty="0">
                <a:latin typeface="华文新魏"/>
                <a:cs typeface="华文新魏"/>
              </a:rPr>
              <a:t>IPC</a:t>
            </a:r>
            <a:r>
              <a:rPr lang="zh-CN" altLang="en-US" dirty="0">
                <a:latin typeface="华文新魏"/>
                <a:cs typeface="华文新魏"/>
              </a:rPr>
              <a:t>信号量集</a:t>
            </a:r>
          </a:p>
          <a:p>
            <a:pPr lvl="1" eaLnBrk="1" hangingPunct="1">
              <a:defRPr/>
            </a:pPr>
            <a:r>
              <a:rPr lang="zh-CN" altLang="en-US" dirty="0"/>
              <a:t>信号量的集合</a:t>
            </a:r>
          </a:p>
          <a:p>
            <a:pPr lvl="1" eaLnBrk="1" hangingPunct="1">
              <a:defRPr/>
            </a:pPr>
            <a:r>
              <a:rPr lang="zh-CN" altLang="en-US" dirty="0"/>
              <a:t>用于多种共享资源进程间的同步</a:t>
            </a:r>
          </a:p>
        </p:txBody>
      </p:sp>
    </p:spTree>
    <p:extLst>
      <p:ext uri="{BB962C8B-B14F-4D97-AF65-F5344CB8AC3E}">
        <p14:creationId xmlns:p14="http://schemas.microsoft.com/office/powerpoint/2010/main" val="3485966343"/>
      </p:ext>
    </p:extLst>
  </p:cSld>
  <p:clrMapOvr>
    <a:masterClrMapping/>
  </p:clrMapOvr>
  <p:transition spd="slow">
    <p:wipe dir="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IPC</a:t>
            </a:r>
            <a:r>
              <a:rPr lang="zh-CN" altLang="en-US" dirty="0"/>
              <a:t>信号量特点</a:t>
            </a:r>
          </a:p>
        </p:txBody>
      </p:sp>
      <p:sp>
        <p:nvSpPr>
          <p:cNvPr id="3" name="内容占位符 2"/>
          <p:cNvSpPr>
            <a:spLocks noGrp="1"/>
          </p:cNvSpPr>
          <p:nvPr>
            <p:ph idx="1"/>
          </p:nvPr>
        </p:nvSpPr>
        <p:spPr/>
        <p:txBody>
          <a:bodyPr/>
          <a:lstStyle/>
          <a:p>
            <a:r>
              <a:rPr lang="zh-CN" altLang="en-US" dirty="0">
                <a:latin typeface="华文新魏"/>
                <a:cs typeface="华文新魏"/>
              </a:rPr>
              <a:t>每个</a:t>
            </a:r>
            <a:r>
              <a:rPr lang="en-US" altLang="zh-CN" dirty="0">
                <a:latin typeface="华文新魏"/>
                <a:cs typeface="华文新魏"/>
              </a:rPr>
              <a:t>IPC</a:t>
            </a:r>
            <a:r>
              <a:rPr lang="zh-CN" altLang="en-US" dirty="0">
                <a:latin typeface="华文新魏"/>
                <a:cs typeface="华文新魏"/>
              </a:rPr>
              <a:t>信号量</a:t>
            </a:r>
            <a:r>
              <a:rPr lang="en-US" altLang="zh-CN" dirty="0">
                <a:latin typeface="华文新魏"/>
                <a:cs typeface="华文新魏"/>
              </a:rPr>
              <a:t>(IPC</a:t>
            </a:r>
            <a:r>
              <a:rPr lang="zh-CN" altLang="en-US" dirty="0">
                <a:latin typeface="华文新魏"/>
                <a:cs typeface="华文新魏"/>
              </a:rPr>
              <a:t>信号量资源</a:t>
            </a:r>
            <a:r>
              <a:rPr lang="en-US" altLang="zh-CN" dirty="0">
                <a:latin typeface="华文新魏"/>
                <a:cs typeface="华文新魏"/>
              </a:rPr>
              <a:t>)</a:t>
            </a:r>
            <a:r>
              <a:rPr lang="zh-CN" altLang="en-US" dirty="0">
                <a:latin typeface="华文新魏"/>
                <a:cs typeface="华文新魏"/>
              </a:rPr>
              <a:t>都是一个或多个</a:t>
            </a:r>
            <a:r>
              <a:rPr lang="zh-CN" altLang="en-US" dirty="0">
                <a:solidFill>
                  <a:srgbClr val="FF0000"/>
                </a:solidFill>
                <a:latin typeface="华文新魏"/>
                <a:cs typeface="华文新魏"/>
              </a:rPr>
              <a:t>信号量值</a:t>
            </a:r>
            <a:r>
              <a:rPr lang="zh-CN" altLang="en-US" dirty="0">
                <a:latin typeface="华文新魏"/>
                <a:cs typeface="华文新魏"/>
              </a:rPr>
              <a:t>的集合</a:t>
            </a:r>
            <a:endParaRPr lang="en-US" altLang="zh-CN" dirty="0">
              <a:latin typeface="华文新魏"/>
              <a:cs typeface="华文新魏"/>
            </a:endParaRPr>
          </a:p>
          <a:p>
            <a:pPr lvl="1"/>
            <a:r>
              <a:rPr lang="zh-CN" altLang="en-US" dirty="0"/>
              <a:t>同一个</a:t>
            </a:r>
            <a:r>
              <a:rPr lang="en-US" altLang="zh-CN" dirty="0"/>
              <a:t>IPC</a:t>
            </a:r>
            <a:r>
              <a:rPr lang="zh-CN" altLang="en-US" dirty="0"/>
              <a:t>资源可以保护多个独立、共享的数据结构</a:t>
            </a:r>
            <a:endParaRPr lang="en-US" altLang="zh-CN" dirty="0"/>
          </a:p>
          <a:p>
            <a:pPr lvl="1"/>
            <a:r>
              <a:rPr lang="zh-CN" altLang="en-US" dirty="0"/>
              <a:t>资源分配过程中，必须将每个 </a:t>
            </a:r>
            <a:r>
              <a:rPr lang="en-US" altLang="zh-CN" dirty="0"/>
              <a:t>IPC</a:t>
            </a:r>
            <a:r>
              <a:rPr lang="zh-CN" altLang="en-US" dirty="0"/>
              <a:t>信号量资源内的信号量（</a:t>
            </a:r>
            <a:r>
              <a:rPr lang="zh-CN" altLang="en-US" dirty="0">
                <a:solidFill>
                  <a:srgbClr val="FF0000"/>
                </a:solidFill>
              </a:rPr>
              <a:t>原始信号量</a:t>
            </a:r>
            <a:r>
              <a:rPr lang="zh-CN" altLang="en-US" dirty="0"/>
              <a:t>）个数指定为</a:t>
            </a:r>
            <a:r>
              <a:rPr lang="en-US" altLang="zh-CN" dirty="0" err="1"/>
              <a:t>semget</a:t>
            </a:r>
            <a:r>
              <a:rPr lang="en-US" altLang="zh-CN" dirty="0"/>
              <a:t>()</a:t>
            </a:r>
            <a:r>
              <a:rPr lang="zh-CN" altLang="en-US" dirty="0"/>
              <a:t>函数的一个参数</a:t>
            </a:r>
            <a:endParaRPr lang="en-US" altLang="zh-CN" dirty="0"/>
          </a:p>
          <a:p>
            <a:pPr lvl="2"/>
            <a:r>
              <a:rPr lang="en-US" altLang="zh-CN" dirty="0">
                <a:latin typeface="华文新魏"/>
                <a:ea typeface="华文新魏"/>
                <a:cs typeface="华文新魏"/>
              </a:rPr>
              <a:t>IPC</a:t>
            </a:r>
            <a:r>
              <a:rPr lang="zh-CN" altLang="en-US" dirty="0">
                <a:latin typeface="华文新魏"/>
                <a:ea typeface="华文新魏"/>
                <a:cs typeface="华文新魏"/>
              </a:rPr>
              <a:t>信号量资源个数的缺省上限为</a:t>
            </a:r>
            <a:r>
              <a:rPr lang="en-US" altLang="zh-CN" dirty="0">
                <a:solidFill>
                  <a:srgbClr val="FF0000"/>
                </a:solidFill>
                <a:latin typeface="华文新魏"/>
                <a:ea typeface="华文新魏"/>
                <a:cs typeface="华文新魏"/>
              </a:rPr>
              <a:t>128</a:t>
            </a:r>
          </a:p>
          <a:p>
            <a:pPr lvl="2"/>
            <a:r>
              <a:rPr lang="en-US" altLang="zh-CN" dirty="0">
                <a:latin typeface="华文新魏"/>
                <a:ea typeface="华文新魏"/>
                <a:cs typeface="华文新魏"/>
              </a:rPr>
              <a:t>IPC</a:t>
            </a:r>
            <a:r>
              <a:rPr lang="zh-CN" altLang="en-US" dirty="0">
                <a:latin typeface="华文新魏"/>
                <a:ea typeface="华文新魏"/>
                <a:cs typeface="华文新魏"/>
              </a:rPr>
              <a:t>资源内原始信号量的缺省个数界限为</a:t>
            </a:r>
            <a:r>
              <a:rPr lang="en-US" altLang="zh-CN" dirty="0">
                <a:solidFill>
                  <a:srgbClr val="FF0000"/>
                </a:solidFill>
                <a:latin typeface="华文新魏"/>
                <a:ea typeface="华文新魏"/>
                <a:cs typeface="华文新魏"/>
              </a:rPr>
              <a:t>250</a:t>
            </a:r>
          </a:p>
          <a:p>
            <a:pPr lvl="1"/>
            <a:r>
              <a:rPr lang="en-US" altLang="zh-CN" dirty="0"/>
              <a:t>System V IPC</a:t>
            </a:r>
            <a:r>
              <a:rPr lang="zh-CN" altLang="en-US" dirty="0"/>
              <a:t>信号量提供了一种失效安全机制，支持取消对信号量的操作</a:t>
            </a:r>
            <a:endParaRPr lang="en-US" altLang="zh-CN" dirty="0"/>
          </a:p>
          <a:p>
            <a:pPr lvl="2"/>
            <a:r>
              <a:rPr lang="zh-CN" altLang="en-US" dirty="0">
                <a:latin typeface="华文新魏"/>
                <a:ea typeface="华文新魏"/>
                <a:cs typeface="华文新魏"/>
              </a:rPr>
              <a:t>当进程死亡时，所有</a:t>
            </a:r>
            <a:r>
              <a:rPr lang="en-US" altLang="zh-CN" dirty="0">
                <a:latin typeface="华文新魏"/>
                <a:ea typeface="华文新魏"/>
                <a:cs typeface="华文新魏"/>
              </a:rPr>
              <a:t>IPC</a:t>
            </a:r>
            <a:r>
              <a:rPr lang="zh-CN" altLang="en-US" dirty="0">
                <a:latin typeface="华文新魏"/>
                <a:ea typeface="华文新魏"/>
                <a:cs typeface="华文新魏"/>
              </a:rPr>
              <a:t>信号量都可恢复成原来的值</a:t>
            </a: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258</a:t>
            </a:fld>
            <a:endParaRPr lang="en-US" altLang="zh-CN"/>
          </a:p>
        </p:txBody>
      </p:sp>
    </p:spTree>
    <p:extLst>
      <p:ext uri="{BB962C8B-B14F-4D97-AF65-F5344CB8AC3E}">
        <p14:creationId xmlns:p14="http://schemas.microsoft.com/office/powerpoint/2010/main" val="3060232717"/>
      </p:ext>
    </p:extLst>
  </p:cSld>
  <p:clrMapOvr>
    <a:masterClrMapping/>
  </p:clrMapOvr>
  <p:transition spd="slow">
    <p:wipe dir="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D1E3EE2-7FD5-47A4-BD34-94044EA59C6F}" type="slidenum">
              <a:rPr lang="en-US" altLang="zh-CN"/>
              <a:pPr>
                <a:defRPr/>
              </a:pPr>
              <a:t>259</a:t>
            </a:fld>
            <a:endParaRPr lang="en-US" altLang="zh-CN"/>
          </a:p>
        </p:txBody>
      </p:sp>
      <p:pic>
        <p:nvPicPr>
          <p:cNvPr id="87043" name="Picture 5"/>
          <p:cNvPicPr>
            <a:picLocks noChangeAspect="1" noChangeArrowheads="1"/>
          </p:cNvPicPr>
          <p:nvPr/>
        </p:nvPicPr>
        <p:blipFill>
          <a:blip r:embed="rId2" cstate="print"/>
          <a:srcRect/>
          <a:stretch>
            <a:fillRect/>
          </a:stretch>
        </p:blipFill>
        <p:spPr bwMode="auto">
          <a:xfrm>
            <a:off x="3919815" y="1773239"/>
            <a:ext cx="5224217" cy="4370406"/>
          </a:xfrm>
          <a:prstGeom prst="rect">
            <a:avLst/>
          </a:prstGeom>
          <a:noFill/>
          <a:ln w="9525">
            <a:noFill/>
            <a:miter lim="800000"/>
            <a:headEnd/>
            <a:tailEnd/>
          </a:ln>
        </p:spPr>
      </p:pic>
      <p:sp>
        <p:nvSpPr>
          <p:cNvPr id="975874" name="Rectangle 2"/>
          <p:cNvSpPr>
            <a:spLocks noGrp="1" noChangeArrowheads="1"/>
          </p:cNvSpPr>
          <p:nvPr>
            <p:ph type="title"/>
          </p:nvPr>
        </p:nvSpPr>
        <p:spPr/>
        <p:txBody>
          <a:bodyPr/>
          <a:lstStyle/>
          <a:p>
            <a:pPr eaLnBrk="1" hangingPunct="1">
              <a:defRPr/>
            </a:pPr>
            <a:r>
              <a:rPr lang="en-US" altLang="zh-CN" dirty="0"/>
              <a:t>IPC</a:t>
            </a:r>
            <a:r>
              <a:rPr lang="zh-CN" altLang="en-US" dirty="0"/>
              <a:t>信号量各数据结构之间的关系</a:t>
            </a:r>
          </a:p>
        </p:txBody>
      </p:sp>
      <p:sp>
        <p:nvSpPr>
          <p:cNvPr id="975875" name="Rectangle 3"/>
          <p:cNvSpPr>
            <a:spLocks noGrp="1" noChangeArrowheads="1"/>
          </p:cNvSpPr>
          <p:nvPr>
            <p:ph type="body" idx="1"/>
          </p:nvPr>
        </p:nvSpPr>
        <p:spPr>
          <a:xfrm>
            <a:off x="179512" y="1268413"/>
            <a:ext cx="3797298" cy="5449887"/>
          </a:xfrm>
        </p:spPr>
        <p:txBody>
          <a:bodyPr/>
          <a:lstStyle/>
          <a:p>
            <a:pPr eaLnBrk="1" hangingPunct="1">
              <a:defRPr/>
            </a:pPr>
            <a:r>
              <a:rPr lang="en-US" altLang="zh-CN" dirty="0" err="1">
                <a:latin typeface="华文新魏"/>
                <a:cs typeface="华文新魏"/>
              </a:rPr>
              <a:t>semid_ds</a:t>
            </a:r>
            <a:endParaRPr lang="en-US" altLang="zh-CN" dirty="0">
              <a:latin typeface="华文新魏"/>
              <a:cs typeface="华文新魏"/>
            </a:endParaRPr>
          </a:p>
          <a:p>
            <a:pPr lvl="1" eaLnBrk="1" hangingPunct="1">
              <a:defRPr/>
            </a:pPr>
            <a:r>
              <a:rPr lang="zh-CN" altLang="en-US" dirty="0"/>
              <a:t>数据类型</a:t>
            </a:r>
          </a:p>
          <a:p>
            <a:pPr lvl="2" eaLnBrk="1" hangingPunct="1">
              <a:defRPr/>
            </a:pPr>
            <a:r>
              <a:rPr lang="en-US" altLang="zh-CN" dirty="0">
                <a:latin typeface="华文新魏"/>
                <a:ea typeface="华文新魏"/>
                <a:cs typeface="华文新魏"/>
              </a:rPr>
              <a:t>struct </a:t>
            </a:r>
            <a:r>
              <a:rPr lang="en-US" altLang="zh-CN" dirty="0" err="1">
                <a:latin typeface="华文新魏"/>
                <a:ea typeface="华文新魏"/>
                <a:cs typeface="华文新魏"/>
              </a:rPr>
              <a:t>ipc_ids</a:t>
            </a:r>
            <a:endParaRPr lang="en-US" altLang="zh-CN" dirty="0">
              <a:latin typeface="华文新魏"/>
              <a:ea typeface="华文新魏"/>
              <a:cs typeface="华文新魏"/>
            </a:endParaRPr>
          </a:p>
          <a:p>
            <a:pPr marL="447675" lvl="1" indent="-447675" eaLnBrk="1" hangingPunct="1">
              <a:buClr>
                <a:srgbClr val="CC6600"/>
              </a:buClr>
              <a:buSzPct val="70000"/>
              <a:buFont typeface="Wingdings" pitchFamily="2" charset="2"/>
              <a:buChar char="n"/>
              <a:defRPr/>
            </a:pPr>
            <a:r>
              <a:rPr lang="zh-CN" altLang="en-US" sz="2800" dirty="0"/>
              <a:t>内核全局数据结构</a:t>
            </a:r>
          </a:p>
          <a:p>
            <a:pPr marL="447675" lvl="1" indent="-447675" eaLnBrk="1" hangingPunct="1">
              <a:buClr>
                <a:srgbClr val="CC6600"/>
              </a:buClr>
              <a:buSzPct val="70000"/>
              <a:buFont typeface="Wingdings" pitchFamily="2" charset="2"/>
              <a:buChar char="n"/>
              <a:defRPr/>
            </a:pPr>
            <a:r>
              <a:rPr lang="zh-CN" altLang="en-US" sz="2800" dirty="0"/>
              <a:t>重要成员</a:t>
            </a:r>
          </a:p>
          <a:p>
            <a:pPr lvl="2" eaLnBrk="1" hangingPunct="1">
              <a:defRPr/>
            </a:pPr>
            <a:r>
              <a:rPr lang="en-US" altLang="zh-CN" dirty="0">
                <a:latin typeface="华文新魏"/>
                <a:ea typeface="华文新魏"/>
                <a:cs typeface="华文新魏"/>
              </a:rPr>
              <a:t>entries</a:t>
            </a:r>
          </a:p>
          <a:p>
            <a:pPr eaLnBrk="1" hangingPunct="1">
              <a:defRPr/>
            </a:pPr>
            <a:r>
              <a:rPr lang="en-US" altLang="zh-CN" dirty="0">
                <a:latin typeface="华文新魏"/>
                <a:cs typeface="华文新魏"/>
              </a:rPr>
              <a:t>struct </a:t>
            </a:r>
            <a:r>
              <a:rPr lang="en-US" altLang="zh-CN" dirty="0" err="1">
                <a:latin typeface="华文新魏"/>
                <a:cs typeface="华文新魏"/>
              </a:rPr>
              <a:t>sem_array</a:t>
            </a:r>
            <a:endParaRPr lang="en-US" altLang="zh-CN" dirty="0">
              <a:latin typeface="华文新魏"/>
              <a:cs typeface="华文新魏"/>
            </a:endParaRPr>
          </a:p>
          <a:p>
            <a:pPr lvl="1" eaLnBrk="1" hangingPunct="1">
              <a:defRPr/>
            </a:pPr>
            <a:r>
              <a:rPr lang="zh-CN" altLang="en-US" dirty="0"/>
              <a:t>每个元素对应一个</a:t>
            </a:r>
            <a:r>
              <a:rPr lang="en-US" altLang="zh-CN" dirty="0"/>
              <a:t>IPC</a:t>
            </a:r>
            <a:r>
              <a:rPr lang="zh-CN" altLang="en-US" dirty="0"/>
              <a:t>信号量资源</a:t>
            </a:r>
            <a:endParaRPr lang="en-US" altLang="zh-CN" dirty="0"/>
          </a:p>
          <a:p>
            <a:pPr lvl="1" eaLnBrk="1" hangingPunct="1">
              <a:defRPr/>
            </a:pPr>
            <a:r>
              <a:rPr lang="zh-CN" altLang="en-US" dirty="0"/>
              <a:t>重要成员</a:t>
            </a:r>
          </a:p>
          <a:p>
            <a:pPr lvl="2" eaLnBrk="1" hangingPunct="1">
              <a:defRPr/>
            </a:pPr>
            <a:r>
              <a:rPr lang="en-US" altLang="zh-CN" dirty="0" err="1">
                <a:latin typeface="华文新魏"/>
                <a:ea typeface="华文新魏"/>
                <a:cs typeface="华文新魏"/>
              </a:rPr>
              <a:t>sem_base</a:t>
            </a:r>
            <a:endParaRPr lang="en-US" altLang="zh-CN" dirty="0">
              <a:latin typeface="华文新魏"/>
              <a:ea typeface="华文新魏"/>
              <a:cs typeface="华文新魏"/>
            </a:endParaRPr>
          </a:p>
          <a:p>
            <a:pPr eaLnBrk="1" hangingPunct="1">
              <a:defRPr/>
            </a:pPr>
            <a:r>
              <a:rPr lang="en-US" altLang="zh-CN" dirty="0">
                <a:latin typeface="华文新魏"/>
                <a:cs typeface="华文新魏"/>
              </a:rPr>
              <a:t>struct </a:t>
            </a:r>
            <a:r>
              <a:rPr lang="en-US" altLang="zh-CN" dirty="0" err="1">
                <a:latin typeface="华文新魏"/>
                <a:cs typeface="华文新魏"/>
              </a:rPr>
              <a:t>sem_queue</a:t>
            </a:r>
            <a:endParaRPr lang="en-US" altLang="zh-CN" dirty="0">
              <a:latin typeface="华文新魏"/>
              <a:cs typeface="华文新魏"/>
            </a:endParaRPr>
          </a:p>
          <a:p>
            <a:pPr lvl="1" eaLnBrk="1" hangingPunct="1">
              <a:defRPr/>
            </a:pPr>
            <a:r>
              <a:rPr lang="zh-CN" altLang="en-US" dirty="0"/>
              <a:t>描述每个睡眠进程</a:t>
            </a:r>
          </a:p>
        </p:txBody>
      </p:sp>
    </p:spTree>
    <p:extLst>
      <p:ext uri="{BB962C8B-B14F-4D97-AF65-F5344CB8AC3E}">
        <p14:creationId xmlns:p14="http://schemas.microsoft.com/office/powerpoint/2010/main" val="122995906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412776"/>
            <a:ext cx="8892480" cy="4320480"/>
          </a:xfrm>
        </p:spPr>
        <p:txBody>
          <a:bodyPr/>
          <a:lstStyle/>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inside1</a:t>
            </a:r>
            <a:r>
              <a:rPr lang="en-US" altLang="zh-CN" sz="2400" dirty="0">
                <a:solidFill>
                  <a:srgbClr val="000000"/>
                </a:solidFill>
                <a:latin typeface="华文新魏" charset="0"/>
                <a:ea typeface="华文新魏" charset="0"/>
                <a:cs typeface="华文新魏" charset="0"/>
              </a:rPr>
              <a:t>=false;       /*P1</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inside2</a:t>
            </a:r>
            <a:r>
              <a:rPr lang="en-US" altLang="zh-CN" sz="2400" dirty="0">
                <a:solidFill>
                  <a:srgbClr val="000000"/>
                </a:solidFill>
                <a:latin typeface="华文新魏" charset="0"/>
                <a:ea typeface="华文新魏" charset="0"/>
                <a:cs typeface="华文新魏" charset="0"/>
              </a:rPr>
              <a:t>=false;      /*P2</a:t>
            </a:r>
            <a:r>
              <a:rPr lang="zh-CN" altLang="en-US" sz="2400" dirty="0">
                <a:solidFill>
                  <a:srgbClr val="000000"/>
                </a:solidFill>
                <a:latin typeface="华文新魏" charset="0"/>
                <a:ea typeface="华文新魏" charset="0"/>
                <a:cs typeface="华文新魏" charset="0"/>
              </a:rPr>
              <a:t>不在其临界区内</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a:solidFill>
                  <a:srgbClr val="000000"/>
                </a:solidFill>
                <a:latin typeface="华文新魏" charset="0"/>
                <a:ea typeface="华文新魏" charset="0"/>
                <a:cs typeface="华文新魏" charset="0"/>
              </a:rPr>
              <a:t>cobegin             /*cobegin</a:t>
            </a:r>
            <a:r>
              <a:rPr lang="zh-CN" altLang="en-US" sz="2400" dirty="0">
                <a:solidFill>
                  <a:srgbClr val="000000"/>
                </a:solidFill>
                <a:latin typeface="华文新魏" charset="0"/>
                <a:ea typeface="华文新魏" charset="0"/>
                <a:cs typeface="华文新魏" charset="0"/>
              </a:rPr>
              <a:t>和</a:t>
            </a:r>
            <a:r>
              <a:rPr lang="en-US" altLang="zh-CN" sz="2400" dirty="0" err="1">
                <a:solidFill>
                  <a:srgbClr val="000000"/>
                </a:solidFill>
                <a:latin typeface="华文新魏" charset="0"/>
                <a:ea typeface="华文新魏" charset="0"/>
                <a:cs typeface="华文新魏" charset="0"/>
              </a:rPr>
              <a:t>coend</a:t>
            </a:r>
            <a:r>
              <a:rPr lang="zh-CN" altLang="en-US" sz="2400" dirty="0">
                <a:solidFill>
                  <a:srgbClr val="000000"/>
                </a:solidFill>
                <a:latin typeface="华文新魏" charset="0"/>
                <a:ea typeface="华文新魏" charset="0"/>
                <a:cs typeface="华文新魏" charset="0"/>
              </a:rPr>
              <a:t>表示括号中的进程是一组并发进程*</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P1( )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process </a:t>
            </a:r>
            <a:r>
              <a:rPr lang="en-US" altLang="zh-CN" sz="2400" dirty="0">
                <a:solidFill>
                  <a:srgbClr val="0000FF"/>
                </a:solidFill>
                <a:latin typeface="华文新魏" charset="0"/>
                <a:ea typeface="华文新魏" charset="0"/>
                <a:cs typeface="华文新魏" charset="0"/>
              </a:rPr>
              <a:t>P2( )</a:t>
            </a:r>
            <a:r>
              <a:rPr lang="en-US" altLang="zh-CN" sz="2400" dirty="0">
                <a:solidFill>
                  <a:srgbClr val="000000"/>
                </a:solidFill>
                <a:latin typeface="华文新魏" charset="0"/>
                <a:ea typeface="华文新魏" charset="0"/>
                <a:cs typeface="华文新魏" charset="0"/>
              </a:rPr>
              <a:t> {</a:t>
            </a:r>
          </a:p>
          <a:p>
            <a:pPr marL="0" indent="0" eaLnBrk="1" hangingPunct="1">
              <a:buNone/>
            </a:pPr>
            <a:r>
              <a:rPr lang="en-US" altLang="zh-CN" sz="2400" dirty="0">
                <a:solidFill>
                  <a:srgbClr val="000000"/>
                </a:solidFill>
                <a:latin typeface="华文新魏" charset="0"/>
                <a:ea typeface="华文新魏" charset="0"/>
                <a:cs typeface="华文新魏" charset="0"/>
              </a:rPr>
              <a:t>  while(inside2);</a:t>
            </a:r>
            <a:r>
              <a:rPr lang="zh-CN" altLang="zh-CN"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//s1</a:t>
            </a:r>
            <a:r>
              <a:rPr lang="zh-CN" altLang="en-US" sz="2400" dirty="0">
                <a:solidFill>
                  <a:srgbClr val="008000"/>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进入</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while(inside1);  /*</a:t>
            </a:r>
            <a:r>
              <a:rPr lang="zh-CN" altLang="en-US" sz="2400" dirty="0">
                <a:solidFill>
                  <a:srgbClr val="000000"/>
                </a:solidFill>
                <a:latin typeface="华文新魏" charset="0"/>
                <a:ea typeface="华文新魏" charset="0"/>
                <a:cs typeface="华文新魏" charset="0"/>
              </a:rPr>
              <a:t>等待</a:t>
            </a:r>
            <a:r>
              <a:rPr lang="en-US" altLang="zh-CN" sz="2400" dirty="0">
                <a:solidFill>
                  <a:srgbClr val="000000"/>
                </a:solidFill>
                <a:latin typeface="华文新魏" charset="0"/>
                <a:ea typeface="华文新魏" charset="0"/>
                <a:cs typeface="华文新魏" charset="0"/>
              </a:rPr>
              <a:t>*/</a:t>
            </a:r>
            <a:r>
              <a:rPr lang="zh-CN" altLang="en-US"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//s2</a:t>
            </a:r>
            <a:r>
              <a:rPr lang="zh-CN" altLang="en-US" sz="2400" dirty="0">
                <a:solidFill>
                  <a:srgbClr val="008000"/>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进入</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inside1=true;</a:t>
            </a:r>
            <a:r>
              <a:rPr lang="zh-CN" altLang="en-US"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a:t>
            </a:r>
            <a:r>
              <a:rPr lang="zh-CN" altLang="zh-CN" sz="2400" dirty="0">
                <a:solidFill>
                  <a:srgbClr val="008000"/>
                </a:solidFill>
                <a:latin typeface="华文新魏" charset="0"/>
                <a:ea typeface="华文新魏" charset="0"/>
                <a:cs typeface="华文新魏" charset="0"/>
              </a:rPr>
              <a:t>3</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inside2=true;</a:t>
            </a:r>
            <a:r>
              <a:rPr lang="zh-CN" altLang="en-US" sz="2400" dirty="0">
                <a:solidFill>
                  <a:srgbClr val="00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//s4</a:t>
            </a:r>
            <a:endParaRPr lang="en-US" altLang="zh-CN" sz="2400" dirty="0">
              <a:solidFill>
                <a:srgbClr val="000000"/>
              </a:solidFill>
              <a:latin typeface="华文新魏" charset="0"/>
              <a:ea typeface="华文新魏" charset="0"/>
              <a:cs typeface="华文新魏" charset="0"/>
            </a:endParaRPr>
          </a:p>
          <a:p>
            <a:pPr marL="0" indent="0" eaLnBrk="1" hangingPunct="1">
              <a:buNone/>
            </a:pP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a:solidFill>
                  <a:srgbClr val="000000"/>
                </a:solidFill>
                <a:latin typeface="华文新魏" charset="0"/>
                <a:ea typeface="华文新魏" charset="0"/>
                <a:cs typeface="华文新魏" charset="0"/>
              </a:rPr>
              <a:t>  inside1=false;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inside2=false;</a:t>
            </a:r>
          </a:p>
          <a:p>
            <a:pPr marL="0" indent="0" eaLnBrk="1" hangingPunct="1">
              <a:buNone/>
            </a:pPr>
            <a:r>
              <a:rPr lang="en-US" altLang="zh-CN" sz="2400" dirty="0">
                <a:solidFill>
                  <a:srgbClr val="000000"/>
                </a:solidFill>
                <a:latin typeface="华文新魏" charset="0"/>
                <a:ea typeface="华文新魏" charset="0"/>
                <a:cs typeface="华文新魏" charset="0"/>
              </a:rPr>
              <a:t> }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err="1">
                <a:solidFill>
                  <a:srgbClr val="000000"/>
                </a:solidFill>
                <a:latin typeface="华文新魏" charset="0"/>
                <a:ea typeface="华文新魏" charset="0"/>
                <a:cs typeface="华文新魏" charset="0"/>
              </a:rPr>
              <a:t>coend</a:t>
            </a:r>
            <a:r>
              <a:rPr lang="en-US" altLang="zh-CN" sz="2400" dirty="0">
                <a:solidFill>
                  <a:srgbClr val="000000"/>
                </a:solidFill>
                <a:latin typeface="华文新魏" charset="0"/>
                <a:ea typeface="华文新魏" charset="0"/>
                <a:cs typeface="华文新魏" charset="0"/>
              </a:rPr>
              <a:t> </a:t>
            </a:r>
          </a:p>
          <a:p>
            <a:pPr marL="0" indent="0" eaLnBrk="1" hangingPunct="1">
              <a:buNone/>
            </a:pPr>
            <a:endParaRPr lang="en-US" altLang="zh-CN" sz="2400" dirty="0">
              <a:solidFill>
                <a:srgbClr val="000000"/>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26</a:t>
            </a:fld>
            <a:endParaRPr lang="en-US" altLang="zh-CN" dirty="0"/>
          </a:p>
        </p:txBody>
      </p:sp>
      <p:sp>
        <p:nvSpPr>
          <p:cNvPr id="3" name="矩形 2"/>
          <p:cNvSpPr/>
          <p:nvPr/>
        </p:nvSpPr>
        <p:spPr>
          <a:xfrm>
            <a:off x="2051720" y="5498068"/>
            <a:ext cx="4572000" cy="523220"/>
          </a:xfrm>
          <a:prstGeom prst="rect">
            <a:avLst/>
          </a:prstGeom>
        </p:spPr>
        <p:txBody>
          <a:bodyPr>
            <a:spAutoFit/>
          </a:bodyPr>
          <a:lstStyle/>
          <a:p>
            <a:r>
              <a:rPr lang="zh-CN" altLang="en-US" sz="2800" b="1" dirty="0">
                <a:solidFill>
                  <a:srgbClr val="FF0000"/>
                </a:solidFill>
                <a:latin typeface="华文新魏" charset="0"/>
                <a:ea typeface="华文新魏" charset="0"/>
                <a:cs typeface="华文新魏" charset="0"/>
              </a:rPr>
              <a:t>不正确！</a:t>
            </a:r>
            <a:r>
              <a:rPr lang="zh-CN" altLang="en-US" sz="2800" b="1" dirty="0">
                <a:solidFill>
                  <a:srgbClr val="0000FF"/>
                </a:solidFill>
                <a:latin typeface="华文新魏" charset="0"/>
                <a:ea typeface="华文新魏" charset="0"/>
                <a:cs typeface="华文新魏" charset="0"/>
              </a:rPr>
              <a:t>同时进入临界区</a:t>
            </a:r>
          </a:p>
        </p:txBody>
      </p:sp>
    </p:spTree>
    <p:extLst>
      <p:ext uri="{BB962C8B-B14F-4D97-AF65-F5344CB8AC3E}">
        <p14:creationId xmlns:p14="http://schemas.microsoft.com/office/powerpoint/2010/main" val="1432322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E6CF2BA8-4C2E-4051-A433-035CF1884C2D}" type="slidenum">
              <a:rPr lang="en-US" altLang="zh-CN"/>
              <a:pPr>
                <a:defRPr/>
              </a:pPr>
              <a:t>260</a:t>
            </a:fld>
            <a:endParaRPr lang="en-US" altLang="zh-CN"/>
          </a:p>
        </p:txBody>
      </p:sp>
      <p:sp>
        <p:nvSpPr>
          <p:cNvPr id="957442" name="Rectangle 2"/>
          <p:cNvSpPr>
            <a:spLocks noGrp="1" noChangeArrowheads="1"/>
          </p:cNvSpPr>
          <p:nvPr>
            <p:ph type="title"/>
          </p:nvPr>
        </p:nvSpPr>
        <p:spPr/>
        <p:txBody>
          <a:bodyPr/>
          <a:lstStyle/>
          <a:p>
            <a:pPr eaLnBrk="1" hangingPunct="1">
              <a:defRPr/>
            </a:pPr>
            <a:r>
              <a:rPr lang="en-US" altLang="zh-CN" dirty="0"/>
              <a:t>IPC</a:t>
            </a:r>
            <a:r>
              <a:rPr lang="zh-CN" altLang="en-US" dirty="0"/>
              <a:t>信号量与信号量集结构定义</a:t>
            </a:r>
          </a:p>
        </p:txBody>
      </p:sp>
      <p:sp>
        <p:nvSpPr>
          <p:cNvPr id="957443" name="Rectangle 3"/>
          <p:cNvSpPr>
            <a:spLocks noGrp="1" noChangeArrowheads="1"/>
          </p:cNvSpPr>
          <p:nvPr>
            <p:ph type="body" idx="1"/>
          </p:nvPr>
        </p:nvSpPr>
        <p:spPr>
          <a:xfrm>
            <a:off x="179512" y="1181693"/>
            <a:ext cx="8856984" cy="4968552"/>
          </a:xfrm>
        </p:spPr>
        <p:txBody>
          <a:bodyPr/>
          <a:lstStyle/>
          <a:p>
            <a:pPr eaLnBrk="1" hangingPunct="1">
              <a:defRPr/>
            </a:pPr>
            <a:r>
              <a:rPr lang="zh-CN" altLang="en-US" dirty="0"/>
              <a:t>定义位置</a:t>
            </a:r>
          </a:p>
          <a:p>
            <a:pPr lvl="1" eaLnBrk="1" hangingPunct="1">
              <a:defRPr/>
            </a:pPr>
            <a:r>
              <a:rPr lang="en-US" altLang="zh-CN" dirty="0"/>
              <a:t>include/</a:t>
            </a:r>
            <a:r>
              <a:rPr lang="en-US" altLang="zh-CN" dirty="0" err="1"/>
              <a:t>linux</a:t>
            </a:r>
            <a:r>
              <a:rPr lang="en-US" altLang="zh-CN" dirty="0"/>
              <a:t>/</a:t>
            </a:r>
            <a:r>
              <a:rPr lang="en-US" altLang="zh-CN" dirty="0" err="1"/>
              <a:t>sem.h</a:t>
            </a:r>
            <a:endParaRPr lang="en-US" altLang="zh-CN" dirty="0"/>
          </a:p>
          <a:p>
            <a:pPr eaLnBrk="1" hangingPunct="1">
              <a:defRPr/>
            </a:pPr>
            <a:r>
              <a:rPr lang="zh-CN" altLang="en-US" dirty="0"/>
              <a:t>信号量结构定义</a:t>
            </a:r>
            <a:endParaRPr lang="en-US" altLang="zh-CN" dirty="0"/>
          </a:p>
          <a:p>
            <a:pPr eaLnBrk="1" hangingPunct="1">
              <a:defRPr/>
            </a:pPr>
            <a:endParaRPr lang="zh-CN" altLang="en-US" dirty="0"/>
          </a:p>
          <a:p>
            <a:pPr eaLnBrk="1" hangingPunct="1">
              <a:defRPr/>
            </a:pPr>
            <a:endParaRPr lang="zh-CN" altLang="en-US" dirty="0"/>
          </a:p>
          <a:p>
            <a:pPr eaLnBrk="1" hangingPunct="1">
              <a:defRPr/>
            </a:pPr>
            <a:endParaRPr lang="zh-CN" altLang="en-US" dirty="0"/>
          </a:p>
          <a:p>
            <a:pPr eaLnBrk="1" hangingPunct="1">
              <a:defRPr/>
            </a:pPr>
            <a:r>
              <a:rPr lang="zh-CN" altLang="en-US" dirty="0"/>
              <a:t>信号量集合结构定义</a:t>
            </a:r>
          </a:p>
        </p:txBody>
      </p:sp>
      <p:pic>
        <p:nvPicPr>
          <p:cNvPr id="83973" name="Picture 5"/>
          <p:cNvPicPr>
            <a:picLocks noChangeAspect="1" noChangeArrowheads="1"/>
          </p:cNvPicPr>
          <p:nvPr/>
        </p:nvPicPr>
        <p:blipFill>
          <a:blip r:embed="rId2" cstate="print"/>
          <a:srcRect/>
          <a:stretch>
            <a:fillRect/>
          </a:stretch>
        </p:blipFill>
        <p:spPr bwMode="auto">
          <a:xfrm>
            <a:off x="714348" y="2645002"/>
            <a:ext cx="8358214" cy="1124989"/>
          </a:xfrm>
          <a:prstGeom prst="rect">
            <a:avLst/>
          </a:prstGeom>
          <a:noFill/>
          <a:ln w="9525">
            <a:noFill/>
            <a:miter lim="800000"/>
            <a:headEnd/>
            <a:tailEnd/>
          </a:ln>
        </p:spPr>
      </p:pic>
      <p:pic>
        <p:nvPicPr>
          <p:cNvPr id="83974" name="Picture 7"/>
          <p:cNvPicPr>
            <a:picLocks noChangeAspect="1" noChangeArrowheads="1"/>
          </p:cNvPicPr>
          <p:nvPr/>
        </p:nvPicPr>
        <p:blipFill>
          <a:blip r:embed="rId3" cstate="print"/>
          <a:srcRect/>
          <a:stretch>
            <a:fillRect/>
          </a:stretch>
        </p:blipFill>
        <p:spPr bwMode="auto">
          <a:xfrm>
            <a:off x="571472" y="4134021"/>
            <a:ext cx="8517686" cy="2319315"/>
          </a:xfrm>
          <a:prstGeom prst="rect">
            <a:avLst/>
          </a:prstGeom>
          <a:noFill/>
          <a:ln w="9525">
            <a:noFill/>
            <a:miter lim="800000"/>
            <a:headEnd/>
            <a:tailEnd/>
          </a:ln>
        </p:spPr>
      </p:pic>
    </p:spTree>
    <p:extLst>
      <p:ext uri="{BB962C8B-B14F-4D97-AF65-F5344CB8AC3E}">
        <p14:creationId xmlns:p14="http://schemas.microsoft.com/office/powerpoint/2010/main" val="2977136701"/>
      </p:ext>
    </p:extLst>
  </p:cSld>
  <p:clrMapOvr>
    <a:masterClrMapping/>
  </p:clrMapOvr>
  <p:transition spd="slow">
    <p:wipe dir="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pPr eaLnBrk="1" hangingPunct="1">
              <a:defRPr/>
            </a:pPr>
            <a:r>
              <a:rPr lang="en-US" altLang="zh-CN" dirty="0"/>
              <a:t>IPC</a:t>
            </a:r>
            <a:r>
              <a:rPr lang="zh-CN" altLang="en-US" dirty="0"/>
              <a:t>信号量与信号量集结构定义</a:t>
            </a:r>
          </a:p>
        </p:txBody>
      </p:sp>
      <p:sp>
        <p:nvSpPr>
          <p:cNvPr id="3" name="内容占位符 2">
            <a:extLst>
              <a:ext uri="{FF2B5EF4-FFF2-40B4-BE49-F238E27FC236}">
                <a16:creationId xmlns:a16="http://schemas.microsoft.com/office/drawing/2014/main" id="{8F8F250E-5BC2-6044-B6F3-56F4FF167DF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76785125"/>
      </p:ext>
    </p:extLst>
  </p:cSld>
  <p:clrMapOvr>
    <a:masterClrMapping/>
  </p:clrMapOvr>
  <p:transition spd="slow">
    <p:wipe dir="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7" name="Picture 5"/>
          <p:cNvPicPr>
            <a:picLocks noChangeAspect="1" noChangeArrowheads="1"/>
          </p:cNvPicPr>
          <p:nvPr/>
        </p:nvPicPr>
        <p:blipFill>
          <a:blip r:embed="rId2" cstate="print"/>
          <a:srcRect/>
          <a:stretch>
            <a:fillRect/>
          </a:stretch>
        </p:blipFill>
        <p:spPr bwMode="auto">
          <a:xfrm>
            <a:off x="539552" y="3717032"/>
            <a:ext cx="8358246" cy="3079270"/>
          </a:xfrm>
          <a:prstGeom prst="rect">
            <a:avLst/>
          </a:prstGeom>
          <a:noFill/>
          <a:ln w="9525">
            <a:noFill/>
            <a:miter lim="800000"/>
            <a:headEnd/>
            <a:tailEnd/>
          </a:ln>
        </p:spPr>
      </p:pic>
      <p:sp>
        <p:nvSpPr>
          <p:cNvPr id="5" name="灯片编号占位符 3"/>
          <p:cNvSpPr>
            <a:spLocks noGrp="1"/>
          </p:cNvSpPr>
          <p:nvPr>
            <p:ph type="sldNum" sz="quarter" idx="10"/>
          </p:nvPr>
        </p:nvSpPr>
        <p:spPr/>
        <p:txBody>
          <a:bodyPr/>
          <a:lstStyle/>
          <a:p>
            <a:pPr>
              <a:defRPr/>
            </a:pPr>
            <a:fld id="{93C7F2F8-1908-4D5E-8A68-E90FAC8AC0DE}" type="slidenum">
              <a:rPr lang="en-US" altLang="zh-CN"/>
              <a:pPr>
                <a:defRPr/>
              </a:pPr>
              <a:t>262</a:t>
            </a:fld>
            <a:endParaRPr lang="en-US" altLang="zh-CN"/>
          </a:p>
        </p:txBody>
      </p:sp>
      <p:sp>
        <p:nvSpPr>
          <p:cNvPr id="974850" name="Rectangle 2"/>
          <p:cNvSpPr>
            <a:spLocks noGrp="1" noChangeArrowheads="1"/>
          </p:cNvSpPr>
          <p:nvPr>
            <p:ph type="title"/>
          </p:nvPr>
        </p:nvSpPr>
        <p:spPr/>
        <p:txBody>
          <a:bodyPr/>
          <a:lstStyle/>
          <a:p>
            <a:pPr eaLnBrk="1" hangingPunct="1">
              <a:defRPr/>
            </a:pPr>
            <a:r>
              <a:rPr lang="en-US" altLang="zh-CN"/>
              <a:t>sem_queue</a:t>
            </a:r>
            <a:r>
              <a:rPr lang="zh-CN" altLang="en-US"/>
              <a:t>结构定义</a:t>
            </a:r>
          </a:p>
        </p:txBody>
      </p:sp>
      <p:sp>
        <p:nvSpPr>
          <p:cNvPr id="974851" name="Rectangle 3"/>
          <p:cNvSpPr>
            <a:spLocks noGrp="1" noChangeArrowheads="1"/>
          </p:cNvSpPr>
          <p:nvPr>
            <p:ph type="body" idx="1"/>
          </p:nvPr>
        </p:nvSpPr>
        <p:spPr>
          <a:xfrm>
            <a:off x="107504" y="1183069"/>
            <a:ext cx="8996780" cy="54498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dirty="0"/>
              <a:t>内核为每个</a:t>
            </a:r>
            <a:r>
              <a:rPr lang="en-US" altLang="zh-CN" dirty="0"/>
              <a:t>IPC</a:t>
            </a:r>
            <a:r>
              <a:rPr lang="zh-CN" altLang="en-US" dirty="0"/>
              <a:t>信号量资源都分配一个挂起请求队列，标识正在等待数组中一个或多个原始信号量的进程</a:t>
            </a:r>
            <a:endParaRPr lang="en-US" altLang="zh-CN" dirty="0"/>
          </a:p>
          <a:p>
            <a:pPr lvl="2" eaLnBrk="1" hangingPunct="1">
              <a:spcBef>
                <a:spcPts val="0"/>
              </a:spcBef>
              <a:defRPr/>
            </a:pPr>
            <a:r>
              <a:rPr lang="en-US" altLang="zh-CN" dirty="0" err="1">
                <a:latin typeface="华文新魏"/>
                <a:ea typeface="华文新魏"/>
                <a:cs typeface="华文新魏"/>
              </a:rPr>
              <a:t>nsops</a:t>
            </a:r>
            <a:r>
              <a:rPr lang="zh-CN" altLang="en-US" dirty="0">
                <a:latin typeface="华文新魏"/>
                <a:ea typeface="华文新魏"/>
                <a:cs typeface="华文新魏"/>
              </a:rPr>
              <a:t>：挂起操作所涉及的原始信号量的个数</a:t>
            </a:r>
            <a:endParaRPr lang="en-US" altLang="zh-CN" dirty="0">
              <a:latin typeface="华文新魏"/>
              <a:ea typeface="华文新魏"/>
              <a:cs typeface="华文新魏"/>
            </a:endParaRPr>
          </a:p>
          <a:p>
            <a:pPr lvl="2" eaLnBrk="1" hangingPunct="1">
              <a:spcBef>
                <a:spcPts val="0"/>
              </a:spcBef>
              <a:defRPr/>
            </a:pPr>
            <a:r>
              <a:rPr lang="en-US" altLang="zh-CN" dirty="0">
                <a:latin typeface="华文新魏"/>
                <a:ea typeface="华文新魏"/>
                <a:cs typeface="华文新魏"/>
              </a:rPr>
              <a:t>sops</a:t>
            </a:r>
            <a:r>
              <a:rPr lang="zh-CN" altLang="en-US" dirty="0">
                <a:latin typeface="华文新魏"/>
                <a:ea typeface="华文新魏"/>
                <a:cs typeface="华文新魏"/>
              </a:rPr>
              <a:t>：指向描述每个信号量操作的整型数组</a:t>
            </a:r>
          </a:p>
          <a:p>
            <a:pPr lvl="1" eaLnBrk="1" hangingPunct="1">
              <a:spcBef>
                <a:spcPts val="0"/>
              </a:spcBef>
              <a:defRPr/>
            </a:pPr>
            <a:r>
              <a:rPr lang="zh-CN" altLang="en-US" dirty="0"/>
              <a:t>每个进程的</a:t>
            </a:r>
            <a:r>
              <a:rPr lang="en-US" altLang="zh-CN" dirty="0" err="1"/>
              <a:t>task_struct</a:t>
            </a:r>
            <a:r>
              <a:rPr lang="zh-CN" altLang="en-US" dirty="0"/>
              <a:t>也维护一个</a:t>
            </a:r>
            <a:r>
              <a:rPr lang="en-US" altLang="zh-CN" dirty="0" err="1">
                <a:solidFill>
                  <a:srgbClr val="FF0000"/>
                </a:solidFill>
              </a:rPr>
              <a:t>sem_queue</a:t>
            </a:r>
            <a:r>
              <a:rPr lang="zh-CN" altLang="en-US" dirty="0"/>
              <a:t>链表</a:t>
            </a:r>
          </a:p>
          <a:p>
            <a:pPr lvl="2" eaLnBrk="1" hangingPunct="1">
              <a:spcBef>
                <a:spcPts val="0"/>
              </a:spcBef>
              <a:defRPr/>
            </a:pPr>
            <a:r>
              <a:rPr lang="pt-BR" altLang="zh-CN" dirty="0">
                <a:latin typeface="华文新魏"/>
                <a:ea typeface="华文新魏"/>
                <a:cs typeface="华文新魏"/>
              </a:rPr>
              <a:t>struct sem_queue *semsleeping; </a:t>
            </a:r>
          </a:p>
          <a:p>
            <a:pPr lvl="1" eaLnBrk="1" hangingPunct="1">
              <a:spcBef>
                <a:spcPts val="0"/>
              </a:spcBef>
              <a:defRPr/>
            </a:pPr>
            <a:endParaRPr lang="en-US" altLang="zh-CN" dirty="0"/>
          </a:p>
        </p:txBody>
      </p:sp>
      <p:sp>
        <p:nvSpPr>
          <p:cNvPr id="7" name="Oval 5"/>
          <p:cNvSpPr>
            <a:spLocks noChangeArrowheads="1"/>
          </p:cNvSpPr>
          <p:nvPr/>
        </p:nvSpPr>
        <p:spPr bwMode="auto">
          <a:xfrm>
            <a:off x="642910" y="4725144"/>
            <a:ext cx="3744913" cy="288925"/>
          </a:xfrm>
          <a:prstGeom prst="ellipse">
            <a:avLst/>
          </a:prstGeom>
          <a:noFill/>
          <a:ln w="28575">
            <a:solidFill>
              <a:srgbClr val="FF0D0D"/>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408926662"/>
      </p:ext>
    </p:extLst>
  </p:cSld>
  <p:clrMapOvr>
    <a:masterClrMapping/>
  </p:clrMapOvr>
  <p:transition spd="slow">
    <p:wipe dir="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4C869B43-91BA-4F67-B127-D0C782495CCB}" type="slidenum">
              <a:rPr lang="en-US" altLang="zh-CN"/>
              <a:pPr>
                <a:defRPr/>
              </a:pPr>
              <a:t>263</a:t>
            </a:fld>
            <a:endParaRPr lang="en-US" altLang="zh-CN"/>
          </a:p>
        </p:txBody>
      </p:sp>
      <p:sp>
        <p:nvSpPr>
          <p:cNvPr id="1114114" name="Rectangle 2"/>
          <p:cNvSpPr>
            <a:spLocks noGrp="1" noChangeArrowheads="1"/>
          </p:cNvSpPr>
          <p:nvPr>
            <p:ph type="title"/>
          </p:nvPr>
        </p:nvSpPr>
        <p:spPr/>
        <p:txBody>
          <a:bodyPr/>
          <a:lstStyle/>
          <a:p>
            <a:pPr eaLnBrk="1" hangingPunct="1">
              <a:defRPr/>
            </a:pPr>
            <a:r>
              <a:rPr lang="en-US" altLang="zh-CN" dirty="0" err="1"/>
              <a:t>sem_undo</a:t>
            </a:r>
            <a:r>
              <a:rPr lang="zh-CN" altLang="en-US" dirty="0"/>
              <a:t>结构定义</a:t>
            </a:r>
          </a:p>
        </p:txBody>
      </p:sp>
      <p:sp>
        <p:nvSpPr>
          <p:cNvPr id="1114115" name="Rectangle 3"/>
          <p:cNvSpPr>
            <a:spLocks noGrp="1" noChangeArrowheads="1"/>
          </p:cNvSpPr>
          <p:nvPr>
            <p:ph type="body" idx="1"/>
          </p:nvPr>
        </p:nvSpPr>
        <p:spPr/>
        <p:txBody>
          <a:bodyPr/>
          <a:lstStyle/>
          <a:p>
            <a:pPr eaLnBrk="1" hangingPunct="1">
              <a:defRPr/>
            </a:pPr>
            <a:endParaRPr lang="zh-CN" altLang="en-US" dirty="0"/>
          </a:p>
        </p:txBody>
      </p:sp>
      <p:pic>
        <p:nvPicPr>
          <p:cNvPr id="86021" name="Picture 5"/>
          <p:cNvPicPr>
            <a:picLocks noChangeAspect="1" noChangeArrowheads="1"/>
          </p:cNvPicPr>
          <p:nvPr/>
        </p:nvPicPr>
        <p:blipFill>
          <a:blip r:embed="rId2" cstate="print"/>
          <a:srcRect/>
          <a:stretch>
            <a:fillRect/>
          </a:stretch>
        </p:blipFill>
        <p:spPr bwMode="auto">
          <a:xfrm>
            <a:off x="565291" y="3592718"/>
            <a:ext cx="8578709" cy="2068530"/>
          </a:xfrm>
          <a:prstGeom prst="rect">
            <a:avLst/>
          </a:prstGeom>
          <a:noFill/>
          <a:ln w="9525">
            <a:noFill/>
            <a:miter lim="800000"/>
            <a:headEnd/>
            <a:tailEnd/>
          </a:ln>
        </p:spPr>
      </p:pic>
      <p:sp>
        <p:nvSpPr>
          <p:cNvPr id="7" name="Oval 5"/>
          <p:cNvSpPr>
            <a:spLocks noChangeArrowheads="1"/>
          </p:cNvSpPr>
          <p:nvPr/>
        </p:nvSpPr>
        <p:spPr bwMode="auto">
          <a:xfrm>
            <a:off x="3442898" y="2757403"/>
            <a:ext cx="1387459" cy="346234"/>
          </a:xfrm>
          <a:prstGeom prst="ellipse">
            <a:avLst/>
          </a:prstGeom>
          <a:noFill/>
          <a:ln w="28575">
            <a:solidFill>
              <a:srgbClr val="FF0D0D"/>
            </a:solidFill>
            <a:prstDash val="sysDot"/>
            <a:round/>
            <a:headEnd/>
            <a:tailEnd/>
          </a:ln>
          <a:effectLst/>
        </p:spPr>
        <p:txBody>
          <a:bodyPr wrap="square" anchor="ctr">
            <a:spAutoFit/>
          </a:bodyPr>
          <a:lstStyle/>
          <a:p>
            <a:pPr>
              <a:defRPr/>
            </a:pPr>
            <a:endParaRPr lang="zh-CN" altLang="en-US" sz="1000" dirty="0"/>
          </a:p>
        </p:txBody>
      </p:sp>
      <p:sp>
        <p:nvSpPr>
          <p:cNvPr id="8" name="Oval 5"/>
          <p:cNvSpPr>
            <a:spLocks noChangeArrowheads="1"/>
          </p:cNvSpPr>
          <p:nvPr/>
        </p:nvSpPr>
        <p:spPr bwMode="auto">
          <a:xfrm>
            <a:off x="3512622" y="4450918"/>
            <a:ext cx="1143008" cy="346234"/>
          </a:xfrm>
          <a:prstGeom prst="ellipse">
            <a:avLst/>
          </a:prstGeom>
          <a:noFill/>
          <a:ln w="28575">
            <a:solidFill>
              <a:srgbClr val="FF0D0D"/>
            </a:solidFill>
            <a:prstDash val="sysDot"/>
            <a:round/>
            <a:headEnd/>
            <a:tailEnd/>
          </a:ln>
          <a:effectLst/>
        </p:spPr>
        <p:txBody>
          <a:bodyPr wrap="square" anchor="ctr">
            <a:spAutoFit/>
          </a:bodyPr>
          <a:lstStyle/>
          <a:p>
            <a:pPr>
              <a:defRPr/>
            </a:pPr>
            <a:endParaRPr lang="zh-CN" altLang="en-US" sz="1000" dirty="0"/>
          </a:p>
        </p:txBody>
      </p:sp>
      <p:pic>
        <p:nvPicPr>
          <p:cNvPr id="9" name="Picture 5"/>
          <p:cNvPicPr>
            <a:picLocks noChangeAspect="1" noChangeArrowheads="1"/>
          </p:cNvPicPr>
          <p:nvPr/>
        </p:nvPicPr>
        <p:blipFill>
          <a:blip r:embed="rId3" cstate="print"/>
          <a:srcRect/>
          <a:stretch>
            <a:fillRect/>
          </a:stretch>
        </p:blipFill>
        <p:spPr bwMode="auto">
          <a:xfrm>
            <a:off x="857224" y="2168516"/>
            <a:ext cx="8066087" cy="1154113"/>
          </a:xfrm>
          <a:prstGeom prst="rect">
            <a:avLst/>
          </a:prstGeom>
          <a:noFill/>
          <a:ln w="9525">
            <a:noFill/>
            <a:miter lim="800000"/>
            <a:headEnd/>
            <a:tailEnd/>
          </a:ln>
        </p:spPr>
      </p:pic>
    </p:spTree>
    <p:extLst>
      <p:ext uri="{BB962C8B-B14F-4D97-AF65-F5344CB8AC3E}">
        <p14:creationId xmlns:p14="http://schemas.microsoft.com/office/powerpoint/2010/main" val="3009144679"/>
      </p:ext>
    </p:extLst>
  </p:cSld>
  <p:clrMapOvr>
    <a:masterClrMapping/>
  </p:clrMapOvr>
  <p:transition spd="slow">
    <p:wipe dir="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sem_undo</a:t>
            </a:r>
            <a:r>
              <a:rPr lang="zh-CN" altLang="en-US" dirty="0"/>
              <a:t>的创建</a:t>
            </a:r>
          </a:p>
        </p:txBody>
      </p:sp>
      <p:sp>
        <p:nvSpPr>
          <p:cNvPr id="3" name="内容占位符 2"/>
          <p:cNvSpPr>
            <a:spLocks noGrp="1"/>
          </p:cNvSpPr>
          <p:nvPr>
            <p:ph idx="1"/>
          </p:nvPr>
        </p:nvSpPr>
        <p:spPr/>
        <p:txBody>
          <a:bodyPr/>
          <a:lstStyle/>
          <a:p>
            <a:r>
              <a:rPr lang="en-US" altLang="zh-CN" dirty="0">
                <a:latin typeface="华文新魏"/>
                <a:cs typeface="华文新魏"/>
              </a:rPr>
              <a:t>Linux</a:t>
            </a:r>
            <a:r>
              <a:rPr lang="zh-CN" altLang="en-US" dirty="0">
                <a:latin typeface="华文新魏"/>
                <a:cs typeface="华文新魏"/>
              </a:rPr>
              <a:t>至少为每一个进程的每一个信号量对象维护一个</a:t>
            </a:r>
            <a:r>
              <a:rPr lang="en-US" altLang="zh-CN" dirty="0" err="1">
                <a:latin typeface="华文新魏"/>
                <a:cs typeface="华文新魏"/>
              </a:rPr>
              <a:t>sem_undo</a:t>
            </a:r>
            <a:r>
              <a:rPr lang="zh-CN" altLang="en-US" dirty="0">
                <a:latin typeface="华文新魏"/>
                <a:cs typeface="华文新魏"/>
              </a:rPr>
              <a:t>数据结构</a:t>
            </a:r>
            <a:endParaRPr lang="en-US" altLang="zh-CN" dirty="0">
              <a:latin typeface="华文新魏"/>
              <a:cs typeface="华文新魏"/>
            </a:endParaRPr>
          </a:p>
          <a:p>
            <a:pPr lvl="1"/>
            <a:r>
              <a:rPr lang="zh-CN" altLang="en-US" dirty="0"/>
              <a:t>如果请求进程没有该结构，则在需要时为其创建一个</a:t>
            </a:r>
            <a:endParaRPr lang="en-US" altLang="zh-CN" dirty="0"/>
          </a:p>
          <a:p>
            <a:pPr lvl="1"/>
            <a:r>
              <a:rPr lang="zh-CN" altLang="en-US" dirty="0"/>
              <a:t>新</a:t>
            </a:r>
            <a:r>
              <a:rPr lang="en-US" altLang="zh-CN" dirty="0" err="1"/>
              <a:t>sem_undo</a:t>
            </a:r>
            <a:r>
              <a:rPr lang="zh-CN" altLang="en-US" dirty="0"/>
              <a:t>数据结构同时在进程的</a:t>
            </a:r>
            <a:r>
              <a:rPr lang="en-US" altLang="zh-CN" dirty="0" err="1"/>
              <a:t>task_struct</a:t>
            </a:r>
            <a:r>
              <a:rPr lang="zh-CN" altLang="en-US" dirty="0"/>
              <a:t>和信号量队列的</a:t>
            </a:r>
            <a:r>
              <a:rPr lang="en-US" altLang="zh-CN" dirty="0" err="1"/>
              <a:t>semid_ds</a:t>
            </a:r>
            <a:r>
              <a:rPr lang="zh-CN" altLang="en-US" dirty="0"/>
              <a:t>数据结构的相应队列中排队</a:t>
            </a:r>
            <a:endParaRPr lang="en-US" altLang="zh-CN" dirty="0"/>
          </a:p>
          <a:p>
            <a:pPr lvl="1"/>
            <a:r>
              <a:rPr lang="zh-CN" altLang="en-US" dirty="0"/>
              <a:t>对信号量队列中的信号量执行</a:t>
            </a:r>
            <a:r>
              <a:rPr lang="en-US" altLang="zh-CN" dirty="0"/>
              <a:t>undo </a:t>
            </a:r>
            <a:r>
              <a:rPr lang="zh-CN" altLang="en-US" dirty="0"/>
              <a:t>操作时，与原操作值相反的值（负值）被加到该信号量上</a:t>
            </a:r>
            <a:endParaRPr lang="en-US" altLang="zh-CN" dirty="0"/>
          </a:p>
          <a:p>
            <a:pPr lvl="2"/>
            <a:r>
              <a:rPr lang="zh-CN" altLang="en-US" dirty="0">
                <a:latin typeface="华文新魏"/>
                <a:ea typeface="华文新魏"/>
                <a:cs typeface="华文新魏"/>
              </a:rPr>
              <a:t>该操作值记录在进程的</a:t>
            </a:r>
            <a:r>
              <a:rPr lang="en-US" altLang="zh-CN" dirty="0" err="1">
                <a:latin typeface="华文新魏"/>
                <a:ea typeface="华文新魏"/>
                <a:cs typeface="华文新魏"/>
              </a:rPr>
              <a:t>sem_undo</a:t>
            </a:r>
            <a:r>
              <a:rPr lang="zh-CN" altLang="en-US" dirty="0">
                <a:latin typeface="华文新魏"/>
                <a:ea typeface="华文新魏"/>
                <a:cs typeface="华文新魏"/>
              </a:rPr>
              <a:t>数据结构的调整队列中该信号量对应的条目上</a:t>
            </a:r>
          </a:p>
        </p:txBody>
      </p:sp>
      <p:sp>
        <p:nvSpPr>
          <p:cNvPr id="4" name="灯片编号占位符 3"/>
          <p:cNvSpPr>
            <a:spLocks noGrp="1"/>
          </p:cNvSpPr>
          <p:nvPr>
            <p:ph type="sldNum" sz="quarter" idx="10"/>
          </p:nvPr>
        </p:nvSpPr>
        <p:spPr/>
        <p:txBody>
          <a:bodyPr/>
          <a:lstStyle/>
          <a:p>
            <a:pPr>
              <a:defRPr/>
            </a:pPr>
            <a:fld id="{D14F9DBF-14CA-4DDE-95BE-6891FDB700DA}" type="slidenum">
              <a:rPr lang="en-US" altLang="zh-CN" smtClean="0"/>
              <a:pPr>
                <a:defRPr/>
              </a:pPr>
              <a:t>264</a:t>
            </a:fld>
            <a:endParaRPr lang="en-US" altLang="zh-CN"/>
          </a:p>
        </p:txBody>
      </p:sp>
    </p:spTree>
    <p:extLst>
      <p:ext uri="{BB962C8B-B14F-4D97-AF65-F5344CB8AC3E}">
        <p14:creationId xmlns:p14="http://schemas.microsoft.com/office/powerpoint/2010/main" val="108413113"/>
      </p:ext>
    </p:extLst>
  </p:cSld>
  <p:clrMapOvr>
    <a:masterClrMapping/>
  </p:clrMapOvr>
  <p:transition spd="slow">
    <p:wipe dir="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AEABEFA-F41C-497B-8332-A3CCA79ED4C5}" type="slidenum">
              <a:rPr lang="en-US" altLang="zh-CN"/>
              <a:pPr>
                <a:defRPr/>
              </a:pPr>
              <a:t>265</a:t>
            </a:fld>
            <a:endParaRPr lang="en-US" altLang="zh-CN"/>
          </a:p>
        </p:txBody>
      </p:sp>
      <p:sp>
        <p:nvSpPr>
          <p:cNvPr id="976898" name="Rectangle 2"/>
          <p:cNvSpPr>
            <a:spLocks noGrp="1" noChangeArrowheads="1"/>
          </p:cNvSpPr>
          <p:nvPr>
            <p:ph type="title"/>
          </p:nvPr>
        </p:nvSpPr>
        <p:spPr/>
        <p:txBody>
          <a:bodyPr/>
          <a:lstStyle/>
          <a:p>
            <a:pPr eaLnBrk="1" hangingPunct="1">
              <a:defRPr/>
            </a:pPr>
            <a:r>
              <a:rPr lang="zh-CN" altLang="en-US"/>
              <a:t>信号量的基本操作</a:t>
            </a:r>
            <a:r>
              <a:rPr lang="en-US" altLang="zh-CN"/>
              <a:t>—semget() </a:t>
            </a:r>
          </a:p>
        </p:txBody>
      </p:sp>
      <p:sp>
        <p:nvSpPr>
          <p:cNvPr id="97689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功能</a:t>
            </a:r>
          </a:p>
          <a:p>
            <a:pPr lvl="1" eaLnBrk="1" hangingPunct="1">
              <a:defRPr/>
            </a:pPr>
            <a:r>
              <a:rPr lang="zh-CN" altLang="en-US" dirty="0"/>
              <a:t>创建一个新信号量或打开一个存在的信号量  </a:t>
            </a:r>
          </a:p>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solidFill>
                  <a:srgbClr val="0000FF"/>
                </a:solidFill>
              </a:rPr>
              <a:t>semget</a:t>
            </a:r>
            <a:r>
              <a:rPr lang="en-US" altLang="zh-CN" dirty="0">
                <a:solidFill>
                  <a:srgbClr val="0000FF"/>
                </a:solidFill>
              </a:rPr>
              <a:t>(</a:t>
            </a:r>
            <a:r>
              <a:rPr lang="en-US" altLang="zh-CN" dirty="0" err="1">
                <a:solidFill>
                  <a:srgbClr val="0000FF"/>
                </a:solidFill>
              </a:rPr>
              <a:t>key_t</a:t>
            </a:r>
            <a:r>
              <a:rPr lang="en-US" altLang="zh-CN" dirty="0">
                <a:solidFill>
                  <a:srgbClr val="0000FF"/>
                </a:solidFill>
              </a:rPr>
              <a:t> key, int </a:t>
            </a:r>
            <a:r>
              <a:rPr lang="en-US" altLang="zh-CN" dirty="0">
                <a:solidFill>
                  <a:srgbClr val="FF0000"/>
                </a:solidFill>
              </a:rPr>
              <a:t>nsems</a:t>
            </a:r>
            <a:r>
              <a:rPr lang="en-US" altLang="zh-CN" dirty="0">
                <a:solidFill>
                  <a:srgbClr val="0000FF"/>
                </a:solidFill>
              </a:rPr>
              <a:t>, int flag) </a:t>
            </a:r>
            <a:endParaRPr lang="da-DK" altLang="zh-CN" dirty="0">
              <a:solidFill>
                <a:srgbClr val="0000FF"/>
              </a:solidFill>
            </a:endParaRPr>
          </a:p>
          <a:p>
            <a:pPr eaLnBrk="1" hangingPunct="1">
              <a:defRPr/>
            </a:pPr>
            <a:r>
              <a:rPr lang="zh-CN" altLang="en-US" dirty="0">
                <a:latin typeface="华文新魏"/>
                <a:cs typeface="华文新魏"/>
              </a:rPr>
              <a:t>参数说明</a:t>
            </a:r>
          </a:p>
          <a:p>
            <a:pPr lvl="1" eaLnBrk="1" hangingPunct="1">
              <a:defRPr/>
            </a:pPr>
            <a:r>
              <a:rPr lang="en-US" altLang="zh-CN" dirty="0"/>
              <a:t>nsems</a:t>
            </a:r>
          </a:p>
          <a:p>
            <a:pPr lvl="2" eaLnBrk="1" hangingPunct="1">
              <a:defRPr/>
            </a:pPr>
            <a:r>
              <a:rPr lang="zh-CN" altLang="en-US" dirty="0">
                <a:latin typeface="华文新魏"/>
                <a:ea typeface="华文新魏"/>
                <a:cs typeface="华文新魏"/>
              </a:rPr>
              <a:t>打开</a:t>
            </a:r>
            <a:r>
              <a:rPr lang="en-US" altLang="zh-CN" dirty="0">
                <a:latin typeface="华文新魏"/>
                <a:ea typeface="华文新魏"/>
                <a:cs typeface="华文新魏"/>
              </a:rPr>
              <a:t>/</a:t>
            </a:r>
            <a:r>
              <a:rPr lang="zh-CN" altLang="en-US" dirty="0">
                <a:latin typeface="华文新魏"/>
                <a:ea typeface="华文新魏"/>
                <a:cs typeface="华文新魏"/>
              </a:rPr>
              <a:t>创建的信号量集包含的信号量数</a:t>
            </a:r>
          </a:p>
          <a:p>
            <a:pPr lvl="2" eaLnBrk="1" hangingPunct="1">
              <a:defRPr/>
            </a:pPr>
            <a:r>
              <a:rPr lang="zh-CN" altLang="en-US" dirty="0">
                <a:latin typeface="华文新魏"/>
                <a:ea typeface="华文新魏"/>
                <a:cs typeface="华文新魏"/>
              </a:rPr>
              <a:t>最大值定义：</a:t>
            </a:r>
            <a:r>
              <a:rPr lang="en-US" altLang="zh-CN" dirty="0">
                <a:solidFill>
                  <a:srgbClr val="FF0000"/>
                </a:solidFill>
                <a:latin typeface="华文新魏"/>
                <a:ea typeface="华文新魏"/>
                <a:cs typeface="华文新魏"/>
              </a:rPr>
              <a:t>#define SEMMSL 250</a:t>
            </a:r>
            <a:r>
              <a:rPr lang="en-US" altLang="zh-CN" dirty="0">
                <a:latin typeface="华文新魏"/>
                <a:ea typeface="华文新魏"/>
                <a:cs typeface="华文新魏"/>
              </a:rPr>
              <a:t>[Linux/</a:t>
            </a:r>
            <a:r>
              <a:rPr lang="en-US" altLang="zh-CN" dirty="0" err="1">
                <a:latin typeface="华文新魏"/>
                <a:ea typeface="华文新魏"/>
                <a:cs typeface="华文新魏"/>
              </a:rPr>
              <a:t>sem.h</a:t>
            </a:r>
            <a:r>
              <a:rPr lang="en-US" altLang="zh-CN" dirty="0">
                <a:latin typeface="华文新魏"/>
                <a:ea typeface="华文新魏"/>
                <a:cs typeface="华文新魏"/>
              </a:rPr>
              <a:t>]</a:t>
            </a:r>
          </a:p>
          <a:p>
            <a:pPr lvl="2" eaLnBrk="1" hangingPunct="1">
              <a:defRPr/>
            </a:pPr>
            <a:r>
              <a:rPr lang="zh-CN" altLang="en-US" dirty="0">
                <a:latin typeface="华文新魏"/>
                <a:ea typeface="华文新魏"/>
                <a:cs typeface="华文新魏"/>
              </a:rPr>
              <a:t>若显式打开一个现有信号量集合，则</a:t>
            </a:r>
            <a:r>
              <a:rPr lang="en-US" altLang="zh-CN" dirty="0">
                <a:latin typeface="华文新魏"/>
                <a:ea typeface="华文新魏"/>
                <a:cs typeface="华文新魏"/>
              </a:rPr>
              <a:t>nsems</a:t>
            </a:r>
            <a:r>
              <a:rPr lang="zh-CN" altLang="en-US" dirty="0">
                <a:latin typeface="华文新魏"/>
                <a:ea typeface="华文新魏"/>
                <a:cs typeface="华文新魏"/>
              </a:rPr>
              <a:t>可忽略</a:t>
            </a:r>
          </a:p>
          <a:p>
            <a:pPr eaLnBrk="1" hangingPunct="1">
              <a:defRPr/>
            </a:pPr>
            <a:r>
              <a:rPr lang="zh-CN" altLang="en-US" dirty="0">
                <a:latin typeface="华文新魏"/>
                <a:cs typeface="华文新魏"/>
              </a:rPr>
              <a:t>返回值</a:t>
            </a:r>
          </a:p>
          <a:p>
            <a:pPr lvl="1" eaLnBrk="1" hangingPunct="1">
              <a:defRPr/>
            </a:pPr>
            <a:r>
              <a:rPr lang="zh-CN" altLang="en-US" dirty="0"/>
              <a:t>调用成功返回信号量描述字</a:t>
            </a:r>
          </a:p>
          <a:p>
            <a:pPr lvl="1" eaLnBrk="1" hangingPunct="1">
              <a:defRPr/>
            </a:pPr>
            <a:r>
              <a:rPr lang="zh-CN" altLang="en-US" dirty="0"/>
              <a:t>失败时返回</a:t>
            </a:r>
            <a:r>
              <a:rPr lang="en-US" altLang="zh-CN" dirty="0"/>
              <a:t>-1</a:t>
            </a:r>
          </a:p>
        </p:txBody>
      </p:sp>
    </p:spTree>
    <p:extLst>
      <p:ext uri="{BB962C8B-B14F-4D97-AF65-F5344CB8AC3E}">
        <p14:creationId xmlns:p14="http://schemas.microsoft.com/office/powerpoint/2010/main" val="2085203855"/>
      </p:ext>
    </p:extLst>
  </p:cSld>
  <p:clrMapOvr>
    <a:masterClrMapping/>
  </p:clrMapOvr>
  <p:transition spd="slow">
    <p:wipe dir="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81CA959-849A-4FEC-AE03-96465D7BDE0B}" type="slidenum">
              <a:rPr lang="en-US" altLang="zh-CN"/>
              <a:pPr>
                <a:defRPr/>
              </a:pPr>
              <a:t>266</a:t>
            </a:fld>
            <a:endParaRPr lang="en-US" altLang="zh-CN"/>
          </a:p>
        </p:txBody>
      </p:sp>
      <p:sp>
        <p:nvSpPr>
          <p:cNvPr id="977922" name="Rectangle 2"/>
          <p:cNvSpPr>
            <a:spLocks noGrp="1" noChangeArrowheads="1"/>
          </p:cNvSpPr>
          <p:nvPr>
            <p:ph type="title"/>
          </p:nvPr>
        </p:nvSpPr>
        <p:spPr/>
        <p:txBody>
          <a:bodyPr/>
          <a:lstStyle/>
          <a:p>
            <a:pPr eaLnBrk="1" hangingPunct="1">
              <a:defRPr/>
            </a:pPr>
            <a:r>
              <a:rPr lang="zh-CN" altLang="en-US"/>
              <a:t>信号量的基本操作</a:t>
            </a:r>
            <a:r>
              <a:rPr lang="en-US" altLang="zh-CN"/>
              <a:t>—semop()</a:t>
            </a:r>
          </a:p>
        </p:txBody>
      </p:sp>
      <p:sp>
        <p:nvSpPr>
          <p:cNvPr id="977923" name="Rectangle 3"/>
          <p:cNvSpPr>
            <a:spLocks noGrp="1" noChangeArrowheads="1"/>
          </p:cNvSpPr>
          <p:nvPr>
            <p:ph type="body" idx="1"/>
          </p:nvPr>
        </p:nvSpPr>
        <p:spPr>
          <a:xfrm>
            <a:off x="179512" y="1147465"/>
            <a:ext cx="8964488" cy="5449887"/>
          </a:xfrm>
        </p:spPr>
        <p:txBody>
          <a:bodyPr/>
          <a:lstStyle/>
          <a:p>
            <a:pPr eaLnBrk="1" hangingPunct="1">
              <a:spcBef>
                <a:spcPts val="0"/>
              </a:spcBef>
              <a:defRPr/>
            </a:pPr>
            <a:r>
              <a:rPr lang="zh-CN" altLang="en-US" dirty="0">
                <a:latin typeface="华文新魏"/>
                <a:cs typeface="华文新魏"/>
              </a:rPr>
              <a:t>功能</a:t>
            </a:r>
          </a:p>
          <a:p>
            <a:pPr lvl="1" eaLnBrk="1" hangingPunct="1">
              <a:spcBef>
                <a:spcPts val="0"/>
              </a:spcBef>
              <a:defRPr/>
            </a:pPr>
            <a:r>
              <a:rPr lang="zh-CN" altLang="en-US" dirty="0"/>
              <a:t>增加</a:t>
            </a:r>
            <a:r>
              <a:rPr lang="en-US" altLang="zh-CN" dirty="0"/>
              <a:t>/</a:t>
            </a:r>
            <a:r>
              <a:rPr lang="zh-CN" altLang="en-US" dirty="0"/>
              <a:t>减小信号量值，相应于对共享资源的释放和占有  </a:t>
            </a:r>
          </a:p>
          <a:p>
            <a:pPr eaLnBrk="1" hangingPunct="1">
              <a:spcBef>
                <a:spcPts val="0"/>
              </a:spcBef>
              <a:defRPr/>
            </a:pPr>
            <a:r>
              <a:rPr lang="zh-CN" altLang="en-US" dirty="0">
                <a:latin typeface="华文新魏"/>
                <a:cs typeface="华文新魏"/>
              </a:rPr>
              <a:t>函数原型</a:t>
            </a:r>
          </a:p>
          <a:p>
            <a:pPr lvl="1" eaLnBrk="1" hangingPunct="1">
              <a:spcBef>
                <a:spcPts val="0"/>
              </a:spcBef>
              <a:defRPr/>
            </a:pPr>
            <a:r>
              <a:rPr lang="en-US" altLang="zh-CN" dirty="0"/>
              <a:t>int </a:t>
            </a:r>
            <a:r>
              <a:rPr lang="en-US" altLang="zh-CN" dirty="0" err="1">
                <a:solidFill>
                  <a:srgbClr val="0000FF"/>
                </a:solidFill>
              </a:rPr>
              <a:t>semop</a:t>
            </a:r>
            <a:r>
              <a:rPr lang="en-US" altLang="zh-CN" dirty="0">
                <a:solidFill>
                  <a:srgbClr val="0000FF"/>
                </a:solidFill>
              </a:rPr>
              <a:t>(int </a:t>
            </a:r>
            <a:r>
              <a:rPr lang="en-US" altLang="zh-CN" dirty="0" err="1">
                <a:solidFill>
                  <a:srgbClr val="0000FF"/>
                </a:solidFill>
              </a:rPr>
              <a:t>semid</a:t>
            </a:r>
            <a:r>
              <a:rPr lang="en-US" altLang="zh-CN" dirty="0">
                <a:solidFill>
                  <a:srgbClr val="0000FF"/>
                </a:solidFill>
              </a:rPr>
              <a:t>, </a:t>
            </a:r>
            <a:r>
              <a:rPr lang="en-US" altLang="zh-CN" dirty="0">
                <a:solidFill>
                  <a:srgbClr val="FF0000"/>
                </a:solidFill>
              </a:rPr>
              <a:t>struct </a:t>
            </a:r>
            <a:r>
              <a:rPr lang="en-US" altLang="zh-CN" dirty="0" err="1">
                <a:solidFill>
                  <a:srgbClr val="FF0000"/>
                </a:solidFill>
              </a:rPr>
              <a:t>sembuf</a:t>
            </a:r>
            <a:r>
              <a:rPr lang="en-US" altLang="zh-CN" dirty="0"/>
              <a:t> </a:t>
            </a:r>
            <a:r>
              <a:rPr lang="en-US" altLang="zh-CN" dirty="0">
                <a:solidFill>
                  <a:srgbClr val="0000FF"/>
                </a:solidFill>
              </a:rPr>
              <a:t>*sops, unsigned </a:t>
            </a:r>
            <a:r>
              <a:rPr lang="en-US" altLang="zh-CN" dirty="0" err="1">
                <a:solidFill>
                  <a:srgbClr val="0000FF"/>
                </a:solidFill>
              </a:rPr>
              <a:t>nsops</a:t>
            </a:r>
            <a:r>
              <a:rPr lang="en-US" altLang="zh-CN" dirty="0">
                <a:solidFill>
                  <a:srgbClr val="0000FF"/>
                </a:solidFill>
              </a:rPr>
              <a:t>);  </a:t>
            </a:r>
            <a:endParaRPr lang="da-DK" altLang="zh-CN" dirty="0">
              <a:solidFill>
                <a:srgbClr val="0000FF"/>
              </a:solidFill>
            </a:endParaRPr>
          </a:p>
          <a:p>
            <a:pPr eaLnBrk="1" hangingPunct="1">
              <a:spcBef>
                <a:spcPts val="0"/>
              </a:spcBef>
              <a:defRPr/>
            </a:pPr>
            <a:r>
              <a:rPr lang="zh-CN" altLang="en-US" dirty="0">
                <a:latin typeface="华文新魏"/>
                <a:cs typeface="华文新魏"/>
              </a:rPr>
              <a:t>参数说明</a:t>
            </a:r>
          </a:p>
          <a:p>
            <a:pPr lvl="1" eaLnBrk="1" hangingPunct="1">
              <a:spcBef>
                <a:spcPts val="0"/>
              </a:spcBef>
              <a:defRPr/>
            </a:pPr>
            <a:r>
              <a:rPr lang="en-US" altLang="zh-CN" dirty="0" err="1"/>
              <a:t>semid</a:t>
            </a:r>
            <a:endParaRPr lang="en-US" altLang="zh-CN" dirty="0"/>
          </a:p>
          <a:p>
            <a:pPr lvl="2" eaLnBrk="1" hangingPunct="1">
              <a:spcBef>
                <a:spcPts val="0"/>
              </a:spcBef>
              <a:defRPr/>
            </a:pPr>
            <a:r>
              <a:rPr lang="zh-CN" altLang="en-US" sz="2000" dirty="0">
                <a:latin typeface="华文新魏"/>
                <a:ea typeface="华文新魏"/>
                <a:cs typeface="华文新魏"/>
              </a:rPr>
              <a:t>信号量集</a:t>
            </a:r>
            <a:r>
              <a:rPr lang="en-US" altLang="zh-CN" sz="2000" dirty="0">
                <a:latin typeface="华文新魏"/>
                <a:ea typeface="华文新魏"/>
                <a:cs typeface="华文新魏"/>
              </a:rPr>
              <a:t>ID</a:t>
            </a:r>
          </a:p>
          <a:p>
            <a:pPr lvl="1" eaLnBrk="1" hangingPunct="1">
              <a:spcBef>
                <a:spcPts val="0"/>
              </a:spcBef>
              <a:defRPr/>
            </a:pPr>
            <a:r>
              <a:rPr lang="en-US" altLang="zh-CN" dirty="0"/>
              <a:t>sops</a:t>
            </a:r>
          </a:p>
          <a:p>
            <a:pPr lvl="2" eaLnBrk="1" hangingPunct="1">
              <a:spcBef>
                <a:spcPts val="0"/>
              </a:spcBef>
              <a:defRPr/>
            </a:pPr>
            <a:r>
              <a:rPr lang="zh-CN" altLang="en-US" dirty="0">
                <a:latin typeface="华文新魏"/>
                <a:ea typeface="华文新魏"/>
                <a:cs typeface="华文新魏"/>
              </a:rPr>
              <a:t>指向类型为</a:t>
            </a:r>
            <a:r>
              <a:rPr lang="en-US" altLang="zh-CN" dirty="0" err="1">
                <a:latin typeface="华文新魏"/>
                <a:ea typeface="华文新魏"/>
                <a:cs typeface="华文新魏"/>
              </a:rPr>
              <a:t>sembuf</a:t>
            </a:r>
            <a:r>
              <a:rPr lang="zh-CN" altLang="en-US" dirty="0">
                <a:latin typeface="华文新魏"/>
                <a:ea typeface="华文新魏"/>
                <a:cs typeface="华文新魏"/>
              </a:rPr>
              <a:t>的一个数组</a:t>
            </a:r>
          </a:p>
          <a:p>
            <a:pPr lvl="1" eaLnBrk="1" hangingPunct="1">
              <a:spcBef>
                <a:spcPts val="0"/>
              </a:spcBef>
              <a:defRPr/>
            </a:pPr>
            <a:r>
              <a:rPr lang="en-US" altLang="zh-CN" dirty="0" err="1"/>
              <a:t>nsops</a:t>
            </a:r>
            <a:endParaRPr lang="en-US" altLang="zh-CN" dirty="0"/>
          </a:p>
          <a:p>
            <a:pPr lvl="2" eaLnBrk="1" hangingPunct="1">
              <a:spcBef>
                <a:spcPts val="0"/>
              </a:spcBef>
              <a:defRPr/>
            </a:pPr>
            <a:r>
              <a:rPr lang="en-US" altLang="zh-CN" dirty="0">
                <a:latin typeface="华文新魏"/>
                <a:ea typeface="华文新魏"/>
                <a:cs typeface="华文新魏"/>
              </a:rPr>
              <a:t>sops</a:t>
            </a:r>
            <a:r>
              <a:rPr lang="zh-CN" altLang="en-US" dirty="0">
                <a:latin typeface="华文新魏"/>
                <a:ea typeface="华文新魏"/>
                <a:cs typeface="华文新魏"/>
              </a:rPr>
              <a:t>指向的数组大小</a:t>
            </a:r>
          </a:p>
          <a:p>
            <a:pPr eaLnBrk="1" hangingPunct="1">
              <a:spcBef>
                <a:spcPts val="0"/>
              </a:spcBef>
              <a:defRPr/>
            </a:pPr>
            <a:r>
              <a:rPr lang="zh-CN" altLang="en-US" dirty="0">
                <a:latin typeface="华文新魏"/>
                <a:cs typeface="华文新魏"/>
              </a:rPr>
              <a:t>返回值</a:t>
            </a:r>
          </a:p>
          <a:p>
            <a:pPr lvl="1" eaLnBrk="1" hangingPunct="1">
              <a:spcBef>
                <a:spcPts val="0"/>
              </a:spcBef>
              <a:defRPr/>
            </a:pPr>
            <a:r>
              <a:rPr lang="zh-CN" altLang="en-US" dirty="0"/>
              <a:t>调用成功返回</a:t>
            </a:r>
            <a:r>
              <a:rPr lang="en-US" altLang="zh-CN" dirty="0"/>
              <a:t>0</a:t>
            </a:r>
          </a:p>
          <a:p>
            <a:pPr lvl="1" eaLnBrk="1" hangingPunct="1">
              <a:spcBef>
                <a:spcPts val="0"/>
              </a:spcBef>
              <a:defRPr/>
            </a:pPr>
            <a:r>
              <a:rPr lang="zh-CN" altLang="en-US" dirty="0"/>
              <a:t>失败返回返回</a:t>
            </a:r>
            <a:r>
              <a:rPr lang="en-US" altLang="zh-CN" dirty="0"/>
              <a:t>-1</a:t>
            </a:r>
          </a:p>
        </p:txBody>
      </p:sp>
    </p:spTree>
    <p:extLst>
      <p:ext uri="{BB962C8B-B14F-4D97-AF65-F5344CB8AC3E}">
        <p14:creationId xmlns:p14="http://schemas.microsoft.com/office/powerpoint/2010/main" val="1746279392"/>
      </p:ext>
    </p:extLst>
  </p:cSld>
  <p:clrMapOvr>
    <a:masterClrMapping/>
  </p:clrMapOvr>
  <p:transition spd="slow">
    <p:wipe dir="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B98BA1E3-1D91-408A-A793-BF73C545F7E5}" type="slidenum">
              <a:rPr lang="en-US" altLang="zh-CN"/>
              <a:pPr>
                <a:defRPr/>
              </a:pPr>
              <a:t>267</a:t>
            </a:fld>
            <a:endParaRPr lang="en-US" altLang="zh-CN"/>
          </a:p>
        </p:txBody>
      </p:sp>
      <p:sp>
        <p:nvSpPr>
          <p:cNvPr id="978946" name="Rectangle 2"/>
          <p:cNvSpPr>
            <a:spLocks noGrp="1" noChangeArrowheads="1"/>
          </p:cNvSpPr>
          <p:nvPr>
            <p:ph type="title"/>
          </p:nvPr>
        </p:nvSpPr>
        <p:spPr/>
        <p:txBody>
          <a:bodyPr/>
          <a:lstStyle/>
          <a:p>
            <a:pPr eaLnBrk="1" hangingPunct="1">
              <a:defRPr/>
            </a:pPr>
            <a:r>
              <a:rPr lang="en-US" altLang="zh-CN"/>
              <a:t>sembuf</a:t>
            </a:r>
            <a:r>
              <a:rPr lang="zh-CN" altLang="en-US"/>
              <a:t>结构 </a:t>
            </a:r>
          </a:p>
        </p:txBody>
      </p:sp>
      <p:sp>
        <p:nvSpPr>
          <p:cNvPr id="978947"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latin typeface="华文新魏"/>
                <a:cs typeface="华文新魏"/>
              </a:rPr>
              <a:t>定义位置</a:t>
            </a:r>
          </a:p>
          <a:p>
            <a:pPr lvl="1" eaLnBrk="1" hangingPunct="1">
              <a:defRPr/>
            </a:pPr>
            <a:r>
              <a:rPr lang="en-US" altLang="zh-CN" dirty="0"/>
              <a:t>/</a:t>
            </a:r>
            <a:r>
              <a:rPr lang="en-US" altLang="zh-CN" dirty="0" err="1"/>
              <a:t>inclide</a:t>
            </a:r>
            <a:r>
              <a:rPr lang="en-US" altLang="zh-CN" dirty="0"/>
              <a:t>/</a:t>
            </a:r>
            <a:r>
              <a:rPr lang="en-US" altLang="zh-CN" dirty="0" err="1"/>
              <a:t>linux</a:t>
            </a:r>
            <a:r>
              <a:rPr lang="en-US" altLang="zh-CN" dirty="0"/>
              <a:t>/</a:t>
            </a:r>
            <a:r>
              <a:rPr lang="en-US" altLang="zh-CN" dirty="0" err="1"/>
              <a:t>sem.h</a:t>
            </a:r>
            <a:r>
              <a:rPr lang="en-US" altLang="zh-CN" dirty="0"/>
              <a:t> </a:t>
            </a:r>
          </a:p>
          <a:p>
            <a:pPr lvl="1" eaLnBrk="1" hangingPunct="1">
              <a:defRPr/>
            </a:pPr>
            <a:endParaRPr lang="en-US" altLang="zh-CN" sz="2000" dirty="0"/>
          </a:p>
          <a:p>
            <a:pPr lvl="1" eaLnBrk="1" hangingPunct="1">
              <a:defRPr/>
            </a:pPr>
            <a:endParaRPr lang="en-US" altLang="zh-CN" sz="2000" dirty="0"/>
          </a:p>
          <a:p>
            <a:pPr lvl="1" eaLnBrk="1" hangingPunct="1">
              <a:defRPr/>
            </a:pPr>
            <a:endParaRPr lang="en-US" altLang="zh-CN" sz="2000" dirty="0"/>
          </a:p>
          <a:p>
            <a:pPr lvl="1" eaLnBrk="1" hangingPunct="1">
              <a:defRPr/>
            </a:pPr>
            <a:r>
              <a:rPr lang="en-US" altLang="zh-CN" dirty="0" err="1"/>
              <a:t>sem_num</a:t>
            </a:r>
            <a:endParaRPr lang="en-US" altLang="zh-CN" dirty="0"/>
          </a:p>
          <a:p>
            <a:pPr lvl="2" eaLnBrk="1" hangingPunct="1">
              <a:defRPr/>
            </a:pPr>
            <a:r>
              <a:rPr lang="zh-CN" altLang="en-US" sz="2200" dirty="0">
                <a:latin typeface="华文新魏"/>
                <a:ea typeface="华文新魏"/>
                <a:cs typeface="华文新魏"/>
              </a:rPr>
              <a:t>指明对信号量集的哪一个信号操作</a:t>
            </a:r>
          </a:p>
          <a:p>
            <a:pPr lvl="1" eaLnBrk="1" hangingPunct="1">
              <a:defRPr/>
            </a:pPr>
            <a:r>
              <a:rPr lang="en-US" altLang="zh-CN" dirty="0" err="1"/>
              <a:t>sem_op</a:t>
            </a:r>
            <a:r>
              <a:rPr lang="zh-CN" altLang="en-US" dirty="0"/>
              <a:t>作说明</a:t>
            </a:r>
          </a:p>
          <a:p>
            <a:pPr lvl="2" eaLnBrk="1" hangingPunct="1">
              <a:defRPr/>
            </a:pPr>
            <a:r>
              <a:rPr lang="en-US" altLang="zh-CN" sz="2200" dirty="0">
                <a:latin typeface="华文新魏"/>
                <a:ea typeface="华文新魏"/>
                <a:cs typeface="华文新魏"/>
              </a:rPr>
              <a:t>&gt;0</a:t>
            </a:r>
            <a:r>
              <a:rPr lang="zh-CN" altLang="en-US" sz="2200" dirty="0">
                <a:latin typeface="华文新魏"/>
                <a:ea typeface="华文新魏"/>
                <a:cs typeface="华文新魏"/>
              </a:rPr>
              <a:t>：释放资源</a:t>
            </a:r>
          </a:p>
          <a:p>
            <a:pPr lvl="2" eaLnBrk="1" hangingPunct="1">
              <a:defRPr/>
            </a:pPr>
            <a:r>
              <a:rPr lang="en-US" altLang="zh-CN" sz="2200" dirty="0">
                <a:latin typeface="华文新魏"/>
                <a:ea typeface="华文新魏"/>
                <a:cs typeface="华文新魏"/>
              </a:rPr>
              <a:t>=0</a:t>
            </a:r>
            <a:r>
              <a:rPr lang="zh-CN" altLang="en-US" sz="2200" dirty="0">
                <a:latin typeface="华文新魏"/>
                <a:ea typeface="华文新魏"/>
                <a:cs typeface="华文新魏"/>
              </a:rPr>
              <a:t>：</a:t>
            </a:r>
            <a:r>
              <a:rPr lang="en-US" altLang="zh-CN" sz="2200" dirty="0">
                <a:latin typeface="华文新魏"/>
                <a:ea typeface="华文新魏"/>
                <a:cs typeface="华文新魏"/>
              </a:rPr>
              <a:t>wait-for-zero</a:t>
            </a:r>
          </a:p>
          <a:p>
            <a:pPr lvl="2" eaLnBrk="1" hangingPunct="1">
              <a:defRPr/>
            </a:pPr>
            <a:r>
              <a:rPr lang="en-US" altLang="zh-CN" sz="2200" dirty="0">
                <a:latin typeface="华文新魏"/>
                <a:ea typeface="华文新魏"/>
                <a:cs typeface="华文新魏"/>
              </a:rPr>
              <a:t>&lt;0</a:t>
            </a:r>
            <a:r>
              <a:rPr lang="zh-CN" altLang="en-US" sz="2200" dirty="0">
                <a:latin typeface="华文新魏"/>
                <a:ea typeface="华文新魏"/>
                <a:cs typeface="华文新魏"/>
              </a:rPr>
              <a:t>：申请资源</a:t>
            </a:r>
          </a:p>
          <a:p>
            <a:pPr lvl="1" eaLnBrk="1" hangingPunct="1">
              <a:defRPr/>
            </a:pPr>
            <a:r>
              <a:rPr lang="en-US" altLang="zh-CN" dirty="0" err="1"/>
              <a:t>sem_flg</a:t>
            </a:r>
            <a:r>
              <a:rPr lang="zh-CN" altLang="en-US" dirty="0"/>
              <a:t>说明</a:t>
            </a:r>
          </a:p>
          <a:p>
            <a:pPr lvl="2" eaLnBrk="1" hangingPunct="1">
              <a:defRPr/>
            </a:pPr>
            <a:r>
              <a:rPr lang="en-US" altLang="zh-CN" sz="2200" dirty="0">
                <a:latin typeface="华文新魏"/>
                <a:ea typeface="华文新魏"/>
                <a:cs typeface="华文新魏"/>
              </a:rPr>
              <a:t>IPC_NOWAIT</a:t>
            </a:r>
            <a:r>
              <a:rPr lang="zh-CN" altLang="en-US" sz="2200" dirty="0">
                <a:latin typeface="华文新魏"/>
                <a:ea typeface="华文新魏"/>
                <a:cs typeface="华文新魏"/>
              </a:rPr>
              <a:t>：当期望的操作无法完成时，直接返回</a:t>
            </a:r>
          </a:p>
          <a:p>
            <a:pPr lvl="2" eaLnBrk="1" hangingPunct="1">
              <a:defRPr/>
            </a:pPr>
            <a:r>
              <a:rPr lang="en-US" altLang="zh-CN" sz="2200" dirty="0">
                <a:latin typeface="华文新魏"/>
                <a:ea typeface="华文新魏"/>
                <a:cs typeface="华文新魏"/>
              </a:rPr>
              <a:t>SEM_UNDO</a:t>
            </a:r>
            <a:r>
              <a:rPr lang="zh-CN" altLang="en-US" sz="2200" dirty="0">
                <a:latin typeface="华文新魏"/>
                <a:ea typeface="华文新魏"/>
                <a:cs typeface="华文新魏"/>
              </a:rPr>
              <a:t>：自动释放标记</a:t>
            </a:r>
          </a:p>
        </p:txBody>
      </p:sp>
      <p:pic>
        <p:nvPicPr>
          <p:cNvPr id="97285" name="Picture 5"/>
          <p:cNvPicPr>
            <a:picLocks noChangeAspect="1" noChangeArrowheads="1"/>
          </p:cNvPicPr>
          <p:nvPr/>
        </p:nvPicPr>
        <p:blipFill>
          <a:blip r:embed="rId2" cstate="print"/>
          <a:srcRect/>
          <a:stretch>
            <a:fillRect/>
          </a:stretch>
        </p:blipFill>
        <p:spPr bwMode="auto">
          <a:xfrm>
            <a:off x="857224" y="2168516"/>
            <a:ext cx="8066087" cy="1154113"/>
          </a:xfrm>
          <a:prstGeom prst="rect">
            <a:avLst/>
          </a:prstGeom>
          <a:noFill/>
          <a:ln w="9525">
            <a:noFill/>
            <a:miter lim="800000"/>
            <a:headEnd/>
            <a:tailEnd/>
          </a:ln>
        </p:spPr>
      </p:pic>
    </p:spTree>
    <p:extLst>
      <p:ext uri="{BB962C8B-B14F-4D97-AF65-F5344CB8AC3E}">
        <p14:creationId xmlns:p14="http://schemas.microsoft.com/office/powerpoint/2010/main" val="3717719835"/>
      </p:ext>
    </p:extLst>
  </p:cSld>
  <p:clrMapOvr>
    <a:masterClrMapping/>
  </p:clrMapOvr>
  <p:transition spd="slow">
    <p:wipe dir="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B86ADD3-447F-42E5-8122-E5DE99D2A974}" type="slidenum">
              <a:rPr lang="en-US" altLang="zh-CN"/>
              <a:pPr>
                <a:defRPr/>
              </a:pPr>
              <a:t>268</a:t>
            </a:fld>
            <a:endParaRPr lang="en-US" altLang="zh-CN"/>
          </a:p>
        </p:txBody>
      </p:sp>
      <p:sp>
        <p:nvSpPr>
          <p:cNvPr id="1157122"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5712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基于</a:t>
            </a:r>
            <a:r>
              <a:rPr lang="zh-CN" altLang="en-US" dirty="0">
                <a:solidFill>
                  <a:srgbClr val="0000FF"/>
                </a:solidFill>
                <a:latin typeface="华文新魏"/>
                <a:cs typeface="华文新魏"/>
              </a:rPr>
              <a:t>信号量</a:t>
            </a:r>
            <a:r>
              <a:rPr lang="zh-CN" altLang="en-US" dirty="0">
                <a:latin typeface="华文新魏"/>
                <a:cs typeface="华文新魏"/>
              </a:rPr>
              <a:t>、</a:t>
            </a:r>
            <a:r>
              <a:rPr lang="zh-CN" altLang="en-US" dirty="0">
                <a:solidFill>
                  <a:srgbClr val="0000FF"/>
                </a:solidFill>
                <a:latin typeface="华文新魏"/>
                <a:cs typeface="华文新魏"/>
              </a:rPr>
              <a:t>共享内存</a:t>
            </a:r>
            <a:r>
              <a:rPr lang="zh-CN" altLang="en-US" dirty="0">
                <a:latin typeface="华文新魏"/>
                <a:cs typeface="华文新魏"/>
              </a:rPr>
              <a:t>、</a:t>
            </a:r>
            <a:r>
              <a:rPr lang="zh-CN" altLang="en-US" dirty="0">
                <a:solidFill>
                  <a:srgbClr val="0000FF"/>
                </a:solidFill>
                <a:latin typeface="华文新魏"/>
                <a:cs typeface="华文新魏"/>
              </a:rPr>
              <a:t>信号</a:t>
            </a:r>
            <a:r>
              <a:rPr lang="zh-CN" altLang="en-US" dirty="0">
                <a:latin typeface="华文新魏"/>
                <a:cs typeface="华文新魏"/>
              </a:rPr>
              <a:t>在父子进程之间实现数据同步访问</a:t>
            </a:r>
          </a:p>
          <a:p>
            <a:pPr lvl="1" eaLnBrk="1" hangingPunct="1">
              <a:defRPr/>
            </a:pPr>
            <a:r>
              <a:rPr lang="zh-CN" altLang="en-US" dirty="0"/>
              <a:t>在系统中创建</a:t>
            </a:r>
            <a:r>
              <a:rPr lang="zh-CN" altLang="en-US" dirty="0">
                <a:solidFill>
                  <a:srgbClr val="FF0000"/>
                </a:solidFill>
              </a:rPr>
              <a:t>两个共享内存区</a:t>
            </a:r>
          </a:p>
          <a:p>
            <a:pPr lvl="1" eaLnBrk="1" hangingPunct="1">
              <a:defRPr/>
            </a:pPr>
            <a:r>
              <a:rPr lang="zh-CN" altLang="en-US" dirty="0"/>
              <a:t>父进程通过键盘输入读取两次数据，分别写入两个共享队列</a:t>
            </a:r>
          </a:p>
          <a:p>
            <a:pPr lvl="1" eaLnBrk="1" hangingPunct="1">
              <a:defRPr/>
            </a:pPr>
            <a:r>
              <a:rPr lang="zh-CN" altLang="en-US" dirty="0"/>
              <a:t>子进程从共享内存读取数据，并输出到屏幕</a:t>
            </a:r>
          </a:p>
          <a:p>
            <a:pPr lvl="1" eaLnBrk="1" hangingPunct="1">
              <a:defRPr/>
            </a:pPr>
            <a:r>
              <a:rPr lang="zh-CN" altLang="en-US" dirty="0"/>
              <a:t>同步关系</a:t>
            </a:r>
          </a:p>
          <a:p>
            <a:pPr lvl="2" eaLnBrk="1" hangingPunct="1">
              <a:defRPr/>
            </a:pPr>
            <a:r>
              <a:rPr lang="zh-CN" altLang="en-US" dirty="0">
                <a:latin typeface="华文新魏"/>
                <a:ea typeface="华文新魏"/>
                <a:cs typeface="华文新魏"/>
              </a:rPr>
              <a:t>只有父进程在向第一个共享内存中写入数据后，子进程才能开始输出数据</a:t>
            </a:r>
          </a:p>
          <a:p>
            <a:pPr lvl="1" eaLnBrk="1" hangingPunct="1">
              <a:defRPr/>
            </a:pPr>
            <a:r>
              <a:rPr lang="zh-CN" altLang="en-US" dirty="0"/>
              <a:t>程序终止</a:t>
            </a:r>
          </a:p>
          <a:p>
            <a:pPr lvl="2" eaLnBrk="1" hangingPunct="1">
              <a:defRPr/>
            </a:pPr>
            <a:r>
              <a:rPr lang="zh-CN" altLang="en-US" dirty="0">
                <a:latin typeface="华文新魏"/>
                <a:ea typeface="华文新魏"/>
                <a:cs typeface="华文新魏"/>
              </a:rPr>
              <a:t>父进程接收到</a:t>
            </a:r>
            <a:r>
              <a:rPr lang="en-US" altLang="zh-CN" dirty="0" err="1">
                <a:latin typeface="华文新魏"/>
                <a:ea typeface="华文新魏"/>
                <a:cs typeface="华文新魏"/>
              </a:rPr>
              <a:t>ctrl+c</a:t>
            </a:r>
            <a:r>
              <a:rPr lang="zh-CN" altLang="en-US" dirty="0">
                <a:latin typeface="华文新魏"/>
                <a:ea typeface="华文新魏"/>
                <a:cs typeface="华文新魏"/>
              </a:rPr>
              <a:t>时，回收</a:t>
            </a:r>
            <a:r>
              <a:rPr lang="en-US" altLang="zh-CN" dirty="0">
                <a:latin typeface="华文新魏"/>
                <a:ea typeface="华文新魏"/>
                <a:cs typeface="华文新魏"/>
              </a:rPr>
              <a:t>IPC</a:t>
            </a:r>
            <a:r>
              <a:rPr lang="zh-CN" altLang="en-US" dirty="0">
                <a:latin typeface="华文新魏"/>
                <a:ea typeface="华文新魏"/>
                <a:cs typeface="华文新魏"/>
              </a:rPr>
              <a:t>资源，终止程序</a:t>
            </a:r>
          </a:p>
          <a:p>
            <a:pPr lvl="2" eaLnBrk="1" hangingPunct="1">
              <a:defRPr/>
            </a:pPr>
            <a:endParaRPr lang="en-US" altLang="zh-CN" dirty="0">
              <a:latin typeface="华文新魏"/>
              <a:ea typeface="华文新魏"/>
              <a:cs typeface="华文新魏"/>
            </a:endParaRPr>
          </a:p>
        </p:txBody>
      </p:sp>
    </p:spTree>
    <p:extLst>
      <p:ext uri="{BB962C8B-B14F-4D97-AF65-F5344CB8AC3E}">
        <p14:creationId xmlns:p14="http://schemas.microsoft.com/office/powerpoint/2010/main" val="2281345389"/>
      </p:ext>
    </p:extLst>
  </p:cSld>
  <p:clrMapOvr>
    <a:masterClrMapping/>
  </p:clrMapOvr>
  <p:transition spd="slow">
    <p:wipe dir="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AA5C6FC-DBCB-4711-AC04-C087B3D8DDC9}" type="slidenum">
              <a:rPr lang="en-US" altLang="zh-CN"/>
              <a:pPr>
                <a:defRPr/>
              </a:pPr>
              <a:t>269</a:t>
            </a:fld>
            <a:endParaRPr lang="en-US" altLang="zh-CN"/>
          </a:p>
        </p:txBody>
      </p:sp>
      <p:sp>
        <p:nvSpPr>
          <p:cNvPr id="1158146"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58147" name="Rectangle 3"/>
          <p:cNvSpPr>
            <a:spLocks noGrp="1" noChangeArrowheads="1"/>
          </p:cNvSpPr>
          <p:nvPr>
            <p:ph type="body" idx="1"/>
          </p:nvPr>
        </p:nvSpPr>
        <p:spPr/>
        <p:txBody>
          <a:bodyPr/>
          <a:lstStyle/>
          <a:p>
            <a:pPr eaLnBrk="1" hangingPunct="1">
              <a:defRPr/>
            </a:pPr>
            <a:endParaRPr lang="zh-CN" altLang="zh-CN"/>
          </a:p>
        </p:txBody>
      </p:sp>
      <p:pic>
        <p:nvPicPr>
          <p:cNvPr id="131077" name="Picture 5"/>
          <p:cNvPicPr>
            <a:picLocks noChangeAspect="1" noChangeArrowheads="1"/>
          </p:cNvPicPr>
          <p:nvPr/>
        </p:nvPicPr>
        <p:blipFill>
          <a:blip r:embed="rId2" cstate="print"/>
          <a:srcRect/>
          <a:stretch>
            <a:fillRect/>
          </a:stretch>
        </p:blipFill>
        <p:spPr bwMode="auto">
          <a:xfrm>
            <a:off x="2001838" y="1485454"/>
            <a:ext cx="4437407" cy="4751858"/>
          </a:xfrm>
          <a:prstGeom prst="rect">
            <a:avLst/>
          </a:prstGeom>
          <a:noFill/>
          <a:ln w="9525">
            <a:noFill/>
            <a:miter lim="800000"/>
            <a:headEnd/>
            <a:tailEnd/>
          </a:ln>
        </p:spPr>
      </p:pic>
    </p:spTree>
    <p:extLst>
      <p:ext uri="{BB962C8B-B14F-4D97-AF65-F5344CB8AC3E}">
        <p14:creationId xmlns:p14="http://schemas.microsoft.com/office/powerpoint/2010/main" val="3291973356"/>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27</a:t>
            </a:fld>
            <a:endParaRPr lang="en-US" altLang="zh-CN" dirty="0"/>
          </a:p>
        </p:txBody>
      </p:sp>
      <p:sp>
        <p:nvSpPr>
          <p:cNvPr id="3" name="内容占位符 2"/>
          <p:cNvSpPr>
            <a:spLocks noGrp="1"/>
          </p:cNvSpPr>
          <p:nvPr>
            <p:ph idx="1"/>
          </p:nvPr>
        </p:nvSpPr>
        <p:spPr/>
        <p:txBody>
          <a:bodyPr/>
          <a:lstStyle/>
          <a:p>
            <a:r>
              <a:rPr kumimoji="1" lang="zh-CN" altLang="en-US" dirty="0">
                <a:solidFill>
                  <a:srgbClr val="0000FF"/>
                </a:solidFill>
              </a:rPr>
              <a:t>修正算法</a:t>
            </a:r>
            <a:endParaRPr kumimoji="1" lang="en-US" altLang="zh-CN" dirty="0">
              <a:solidFill>
                <a:srgbClr val="0000FF"/>
              </a:solidFill>
            </a:endParaRPr>
          </a:p>
          <a:p>
            <a:pPr lvl="1"/>
            <a:r>
              <a:rPr lang="zh-CN" altLang="zh-CN" dirty="0"/>
              <a:t>延迟进程</a:t>
            </a:r>
            <a:r>
              <a:rPr lang="en-US" altLang="zh-CN" dirty="0"/>
              <a:t>P1</a:t>
            </a:r>
            <a:r>
              <a:rPr lang="zh-CN" altLang="zh-CN" dirty="0"/>
              <a:t>（</a:t>
            </a:r>
            <a:r>
              <a:rPr lang="en-US" altLang="zh-CN" dirty="0"/>
              <a:t>P2</a:t>
            </a:r>
            <a:r>
              <a:rPr lang="zh-CN" altLang="zh-CN" dirty="0"/>
              <a:t>）对</a:t>
            </a:r>
            <a:r>
              <a:rPr lang="en-US" altLang="zh-CN" dirty="0"/>
              <a:t>inside2</a:t>
            </a:r>
            <a:r>
              <a:rPr lang="zh-CN" altLang="zh-CN" dirty="0"/>
              <a:t>（</a:t>
            </a:r>
            <a:r>
              <a:rPr lang="en-US" altLang="zh-CN" dirty="0"/>
              <a:t>inside1</a:t>
            </a:r>
            <a:r>
              <a:rPr lang="zh-CN" altLang="zh-CN" dirty="0"/>
              <a:t>）的测试，先置</a:t>
            </a:r>
            <a:r>
              <a:rPr lang="en-US" altLang="zh-CN" dirty="0"/>
              <a:t>inside1</a:t>
            </a:r>
            <a:r>
              <a:rPr lang="zh-CN" altLang="zh-CN" dirty="0"/>
              <a:t>（</a:t>
            </a:r>
            <a:r>
              <a:rPr lang="en-US" altLang="zh-CN" dirty="0"/>
              <a:t>inside2</a:t>
            </a:r>
            <a:r>
              <a:rPr lang="zh-CN" altLang="zh-CN" dirty="0"/>
              <a:t>）为</a:t>
            </a:r>
            <a:r>
              <a:rPr lang="en-US" altLang="zh-CN" dirty="0"/>
              <a:t>true</a:t>
            </a:r>
            <a:r>
              <a:rPr lang="zh-CN" altLang="zh-CN" dirty="0"/>
              <a:t>，用以</a:t>
            </a:r>
            <a:r>
              <a:rPr lang="zh-CN" altLang="zh-CN" dirty="0">
                <a:solidFill>
                  <a:srgbClr val="FF0000"/>
                </a:solidFill>
              </a:rPr>
              <a:t>封锁</a:t>
            </a:r>
            <a:r>
              <a:rPr lang="en-US" altLang="zh-CN" dirty="0"/>
              <a:t>P2</a:t>
            </a:r>
            <a:r>
              <a:rPr lang="zh-CN" altLang="zh-CN" dirty="0"/>
              <a:t>（</a:t>
            </a:r>
            <a:r>
              <a:rPr lang="en-US" altLang="zh-CN" dirty="0"/>
              <a:t>P1</a:t>
            </a:r>
            <a:r>
              <a:rPr lang="zh-CN" altLang="zh-CN" dirty="0"/>
              <a:t>） </a:t>
            </a:r>
            <a:endParaRPr kumimoji="1" lang="zh-CN" altLang="en-US" dirty="0"/>
          </a:p>
        </p:txBody>
      </p:sp>
      <p:sp>
        <p:nvSpPr>
          <p:cNvPr id="6" name="Rectangle 3"/>
          <p:cNvSpPr txBox="1">
            <a:spLocks noChangeArrowheads="1"/>
          </p:cNvSpPr>
          <p:nvPr/>
        </p:nvSpPr>
        <p:spPr bwMode="auto">
          <a:xfrm>
            <a:off x="827584" y="2636912"/>
            <a:ext cx="7200800" cy="3635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inside1=false;  //P1</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inside2=false;  //P2</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cobegin</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process P1( ) {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process P2( ) {</a:t>
            </a:r>
          </a:p>
          <a:p>
            <a:pPr marL="0" indent="0" eaLnBrk="1" hangingPunct="1">
              <a:lnSpc>
                <a:spcPct val="90000"/>
              </a:lnSpc>
              <a:buNone/>
            </a:pPr>
            <a:r>
              <a:rPr lang="en-US" altLang="zh-CN" sz="2400" dirty="0">
                <a:latin typeface="华文新魏" charset="0"/>
                <a:ea typeface="华文新魏" charset="0"/>
                <a:cs typeface="华文新魏" charset="0"/>
              </a:rPr>
              <a:t> inside1=true; </a:t>
            </a:r>
            <a:r>
              <a:rPr lang="zh-CN" altLang="en-US" sz="2400" dirty="0">
                <a:solidFill>
                  <a:srgbClr val="008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inside2=true;</a:t>
            </a:r>
            <a:r>
              <a:rPr lang="zh-CN" altLang="en-US" sz="2400" dirty="0">
                <a:latin typeface="华文新魏" charset="0"/>
                <a:ea typeface="华文新魏" charset="0"/>
                <a:cs typeface="华文新魏" charset="0"/>
              </a:rPr>
              <a:t> </a:t>
            </a:r>
            <a:endParaRPr lang="en-US" altLang="zh-CN" sz="2400" dirty="0">
              <a:latin typeface="华文新魏" charset="0"/>
              <a:ea typeface="华文新魏" charset="0"/>
              <a:cs typeface="华文新魏" charset="0"/>
            </a:endParaRPr>
          </a:p>
          <a:p>
            <a:pPr marL="0" indent="0" eaLnBrk="1" hangingPunct="1">
              <a:lnSpc>
                <a:spcPct val="90000"/>
              </a:lnSpc>
              <a:buNone/>
            </a:pPr>
            <a:r>
              <a:rPr lang="en-US" altLang="zh-CN" sz="2400" dirty="0">
                <a:latin typeface="华文新魏" charset="0"/>
                <a:ea typeface="华文新魏" charset="0"/>
                <a:cs typeface="华文新魏" charset="0"/>
              </a:rPr>
              <a:t> while(inside2);</a:t>
            </a:r>
            <a:r>
              <a:rPr lang="en-US" altLang="zh-CN" sz="2400" dirty="0">
                <a:solidFill>
                  <a:srgbClr val="008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while(inside1);</a:t>
            </a:r>
            <a:endParaRPr lang="zh-CN" altLang="en-US" sz="2400" dirty="0">
              <a:solidFill>
                <a:srgbClr val="0000FF"/>
              </a:solidFill>
              <a:latin typeface="华文新魏" charset="0"/>
              <a:ea typeface="华文新魏" charset="0"/>
              <a:cs typeface="华文新魏" charset="0"/>
            </a:endParaRPr>
          </a:p>
          <a:p>
            <a:pPr marL="0" indent="0" eaLnBrk="1" hangingPunct="1">
              <a:lnSpc>
                <a:spcPct val="90000"/>
              </a:lnSpc>
              <a:buFont typeface="Wingdings" pitchFamily="2" charset="2"/>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inside1=false;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inside2=false;</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p:txBody>
      </p:sp>
    </p:spTree>
    <p:extLst>
      <p:ext uri="{BB962C8B-B14F-4D97-AF65-F5344CB8AC3E}">
        <p14:creationId xmlns:p14="http://schemas.microsoft.com/office/powerpoint/2010/main" val="1988196678"/>
      </p:ext>
    </p:extLst>
  </p:cSld>
  <p:clrMapOvr>
    <a:masterClrMapping/>
  </p:clrMapOvr>
  <p:transition spd="slow">
    <p:wipe dir="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D1B245C-70BC-4337-AB88-E9680EBCA89E}" type="slidenum">
              <a:rPr lang="en-US" altLang="zh-CN"/>
              <a:pPr>
                <a:defRPr/>
              </a:pPr>
              <a:t>270</a:t>
            </a:fld>
            <a:endParaRPr lang="en-US" altLang="zh-CN"/>
          </a:p>
        </p:txBody>
      </p:sp>
      <p:sp>
        <p:nvSpPr>
          <p:cNvPr id="1159170"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59171" name="Rectangle 3"/>
          <p:cNvSpPr>
            <a:spLocks noGrp="1" noChangeArrowheads="1"/>
          </p:cNvSpPr>
          <p:nvPr>
            <p:ph type="body" idx="1"/>
          </p:nvPr>
        </p:nvSpPr>
        <p:spPr/>
        <p:txBody>
          <a:bodyPr/>
          <a:lstStyle/>
          <a:p>
            <a:pPr eaLnBrk="1" hangingPunct="1">
              <a:defRPr/>
            </a:pPr>
            <a:r>
              <a:rPr lang="zh-CN" altLang="en-US" dirty="0"/>
              <a:t>初始化共享内存</a:t>
            </a:r>
            <a:endParaRPr lang="zh-CN" altLang="zh-CN" dirty="0"/>
          </a:p>
        </p:txBody>
      </p:sp>
      <p:pic>
        <p:nvPicPr>
          <p:cNvPr id="132101" name="Picture 4"/>
          <p:cNvPicPr>
            <a:picLocks noChangeAspect="1" noChangeArrowheads="1"/>
          </p:cNvPicPr>
          <p:nvPr/>
        </p:nvPicPr>
        <p:blipFill>
          <a:blip r:embed="rId2" cstate="print"/>
          <a:srcRect/>
          <a:stretch>
            <a:fillRect/>
          </a:stretch>
        </p:blipFill>
        <p:spPr bwMode="auto">
          <a:xfrm>
            <a:off x="36586" y="2008671"/>
            <a:ext cx="9071918" cy="4228641"/>
          </a:xfrm>
          <a:prstGeom prst="rect">
            <a:avLst/>
          </a:prstGeom>
          <a:noFill/>
          <a:ln w="9525">
            <a:noFill/>
            <a:miter lim="800000"/>
            <a:headEnd/>
            <a:tailEnd/>
          </a:ln>
        </p:spPr>
      </p:pic>
    </p:spTree>
    <p:extLst>
      <p:ext uri="{BB962C8B-B14F-4D97-AF65-F5344CB8AC3E}">
        <p14:creationId xmlns:p14="http://schemas.microsoft.com/office/powerpoint/2010/main" val="628165755"/>
      </p:ext>
    </p:extLst>
  </p:cSld>
  <p:clrMapOvr>
    <a:masterClrMapping/>
  </p:clrMapOvr>
  <p:transition spd="slow">
    <p:wipe dir="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43727B6-29CB-49C7-8767-A460C113D1D3}" type="slidenum">
              <a:rPr lang="en-US" altLang="zh-CN"/>
              <a:pPr>
                <a:defRPr/>
              </a:pPr>
              <a:t>271</a:t>
            </a:fld>
            <a:endParaRPr lang="en-US" altLang="zh-CN"/>
          </a:p>
        </p:txBody>
      </p:sp>
      <p:sp>
        <p:nvSpPr>
          <p:cNvPr id="1160194"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0195" name="Rectangle 3"/>
          <p:cNvSpPr>
            <a:spLocks noGrp="1" noChangeArrowheads="1"/>
          </p:cNvSpPr>
          <p:nvPr>
            <p:ph type="body" idx="1"/>
          </p:nvPr>
        </p:nvSpPr>
        <p:spPr/>
        <p:txBody>
          <a:bodyPr/>
          <a:lstStyle/>
          <a:p>
            <a:pPr eaLnBrk="1" hangingPunct="1">
              <a:defRPr/>
            </a:pPr>
            <a:r>
              <a:rPr lang="zh-CN" altLang="en-US" dirty="0"/>
              <a:t>初始化信号量</a:t>
            </a:r>
            <a:endParaRPr lang="zh-CN" altLang="zh-CN" dirty="0"/>
          </a:p>
        </p:txBody>
      </p:sp>
      <p:pic>
        <p:nvPicPr>
          <p:cNvPr id="133125" name="Picture 4"/>
          <p:cNvPicPr>
            <a:picLocks noChangeAspect="1" noChangeArrowheads="1"/>
          </p:cNvPicPr>
          <p:nvPr/>
        </p:nvPicPr>
        <p:blipFill>
          <a:blip r:embed="rId2" cstate="print"/>
          <a:srcRect/>
          <a:stretch>
            <a:fillRect/>
          </a:stretch>
        </p:blipFill>
        <p:spPr bwMode="auto">
          <a:xfrm>
            <a:off x="827088" y="1773238"/>
            <a:ext cx="7993062" cy="4621212"/>
          </a:xfrm>
          <a:prstGeom prst="rect">
            <a:avLst/>
          </a:prstGeom>
          <a:noFill/>
          <a:ln w="9525">
            <a:noFill/>
            <a:miter lim="800000"/>
            <a:headEnd/>
            <a:tailEnd/>
          </a:ln>
        </p:spPr>
      </p:pic>
    </p:spTree>
    <p:extLst>
      <p:ext uri="{BB962C8B-B14F-4D97-AF65-F5344CB8AC3E}">
        <p14:creationId xmlns:p14="http://schemas.microsoft.com/office/powerpoint/2010/main" val="522821246"/>
      </p:ext>
    </p:extLst>
  </p:cSld>
  <p:clrMapOvr>
    <a:masterClrMapping/>
  </p:clrMapOvr>
  <p:transition spd="slow">
    <p:wipe dir="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D0410A54-2782-405E-AE86-8C1A48570F56}" type="slidenum">
              <a:rPr lang="en-US" altLang="zh-CN"/>
              <a:pPr>
                <a:defRPr/>
              </a:pPr>
              <a:t>272</a:t>
            </a:fld>
            <a:endParaRPr lang="en-US" altLang="zh-CN"/>
          </a:p>
        </p:txBody>
      </p:sp>
      <p:sp>
        <p:nvSpPr>
          <p:cNvPr id="1161218"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1219"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删除</a:t>
            </a:r>
            <a:r>
              <a:rPr lang="en-US" altLang="zh-CN" dirty="0">
                <a:latin typeface="STXinwei" panose="02010800040101010101" pitchFamily="2" charset="-122"/>
                <a:ea typeface="STXinwei" panose="02010800040101010101" pitchFamily="2" charset="-122"/>
              </a:rPr>
              <a:t>IPC</a:t>
            </a:r>
            <a:r>
              <a:rPr lang="zh-CN" altLang="en-US" dirty="0">
                <a:latin typeface="STXinwei" panose="02010800040101010101" pitchFamily="2" charset="-122"/>
                <a:ea typeface="STXinwei" panose="02010800040101010101" pitchFamily="2" charset="-122"/>
              </a:rPr>
              <a:t>资源</a:t>
            </a:r>
            <a:endParaRPr lang="zh-CN" altLang="zh-CN" dirty="0">
              <a:latin typeface="STXinwei" panose="02010800040101010101" pitchFamily="2" charset="-122"/>
              <a:ea typeface="STXinwei" panose="02010800040101010101" pitchFamily="2" charset="-122"/>
            </a:endParaRPr>
          </a:p>
        </p:txBody>
      </p:sp>
      <p:pic>
        <p:nvPicPr>
          <p:cNvPr id="134149" name="Picture 4"/>
          <p:cNvPicPr>
            <a:picLocks noChangeAspect="1" noChangeArrowheads="1"/>
          </p:cNvPicPr>
          <p:nvPr/>
        </p:nvPicPr>
        <p:blipFill>
          <a:blip r:embed="rId2" cstate="print"/>
          <a:srcRect/>
          <a:stretch>
            <a:fillRect/>
          </a:stretch>
        </p:blipFill>
        <p:spPr bwMode="auto">
          <a:xfrm>
            <a:off x="1116013" y="1989138"/>
            <a:ext cx="7200900" cy="3632200"/>
          </a:xfrm>
          <a:prstGeom prst="rect">
            <a:avLst/>
          </a:prstGeom>
          <a:noFill/>
          <a:ln w="9525">
            <a:noFill/>
            <a:miter lim="800000"/>
            <a:headEnd/>
            <a:tailEnd/>
          </a:ln>
        </p:spPr>
      </p:pic>
    </p:spTree>
    <p:extLst>
      <p:ext uri="{BB962C8B-B14F-4D97-AF65-F5344CB8AC3E}">
        <p14:creationId xmlns:p14="http://schemas.microsoft.com/office/powerpoint/2010/main" val="1129314862"/>
      </p:ext>
    </p:extLst>
  </p:cSld>
  <p:clrMapOvr>
    <a:masterClrMapping/>
  </p:clrMapOvr>
  <p:transition spd="slow">
    <p:wipe dir="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F284C060-C292-4AD8-980A-D7D6BCFC7195}" type="slidenum">
              <a:rPr lang="en-US" altLang="zh-CN"/>
              <a:pPr>
                <a:defRPr/>
              </a:pPr>
              <a:t>273</a:t>
            </a:fld>
            <a:endParaRPr lang="en-US" altLang="zh-CN"/>
          </a:p>
        </p:txBody>
      </p:sp>
      <p:sp>
        <p:nvSpPr>
          <p:cNvPr id="1162242"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2243" name="Rectangle 3"/>
          <p:cNvSpPr>
            <a:spLocks noGrp="1" noChangeArrowheads="1"/>
          </p:cNvSpPr>
          <p:nvPr>
            <p:ph type="body" idx="1"/>
          </p:nvPr>
        </p:nvSpPr>
        <p:spPr/>
        <p:txBody>
          <a:bodyPr/>
          <a:lstStyle/>
          <a:p>
            <a:pPr eaLnBrk="1" hangingPunct="1">
              <a:defRPr/>
            </a:pPr>
            <a:r>
              <a:rPr lang="zh-CN" altLang="en-US" dirty="0"/>
              <a:t>从键盘读取数据，并写入共享区</a:t>
            </a:r>
            <a:endParaRPr lang="zh-CN" altLang="zh-CN" dirty="0"/>
          </a:p>
        </p:txBody>
      </p:sp>
      <p:pic>
        <p:nvPicPr>
          <p:cNvPr id="135173" name="Picture 4"/>
          <p:cNvPicPr>
            <a:picLocks noChangeAspect="1" noChangeArrowheads="1"/>
          </p:cNvPicPr>
          <p:nvPr/>
        </p:nvPicPr>
        <p:blipFill>
          <a:blip r:embed="rId2" cstate="print"/>
          <a:srcRect/>
          <a:stretch>
            <a:fillRect/>
          </a:stretch>
        </p:blipFill>
        <p:spPr bwMode="auto">
          <a:xfrm>
            <a:off x="35496" y="2057468"/>
            <a:ext cx="9099864" cy="3531772"/>
          </a:xfrm>
          <a:prstGeom prst="rect">
            <a:avLst/>
          </a:prstGeom>
          <a:noFill/>
          <a:ln w="9525">
            <a:noFill/>
            <a:miter lim="800000"/>
            <a:headEnd/>
            <a:tailEnd/>
          </a:ln>
        </p:spPr>
      </p:pic>
    </p:spTree>
    <p:extLst>
      <p:ext uri="{BB962C8B-B14F-4D97-AF65-F5344CB8AC3E}">
        <p14:creationId xmlns:p14="http://schemas.microsoft.com/office/powerpoint/2010/main" val="4052375656"/>
      </p:ext>
    </p:extLst>
  </p:cSld>
  <p:clrMapOvr>
    <a:masterClrMapping/>
  </p:clrMapOvr>
  <p:transition spd="slow">
    <p:wipe dir="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42BE8D1E-66C4-4EB0-8FFA-C24C934CDB1A}" type="slidenum">
              <a:rPr lang="en-US" altLang="zh-CN"/>
              <a:pPr>
                <a:defRPr/>
              </a:pPr>
              <a:t>274</a:t>
            </a:fld>
            <a:endParaRPr lang="en-US" altLang="zh-CN"/>
          </a:p>
        </p:txBody>
      </p:sp>
      <p:sp>
        <p:nvSpPr>
          <p:cNvPr id="1163266"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3267" name="Rectangle 3"/>
          <p:cNvSpPr>
            <a:spLocks noGrp="1" noChangeArrowheads="1"/>
          </p:cNvSpPr>
          <p:nvPr>
            <p:ph type="body" idx="1"/>
          </p:nvPr>
        </p:nvSpPr>
        <p:spPr/>
        <p:txBody>
          <a:bodyPr/>
          <a:lstStyle/>
          <a:p>
            <a:pPr eaLnBrk="1" hangingPunct="1">
              <a:defRPr/>
            </a:pPr>
            <a:r>
              <a:rPr lang="zh-CN" altLang="en-US"/>
              <a:t>从共享内存读取数据，并输出到屏幕</a:t>
            </a:r>
            <a:endParaRPr lang="zh-CN" altLang="zh-CN"/>
          </a:p>
        </p:txBody>
      </p:sp>
      <p:pic>
        <p:nvPicPr>
          <p:cNvPr id="136197" name="Picture 4"/>
          <p:cNvPicPr>
            <a:picLocks noChangeAspect="1" noChangeArrowheads="1"/>
          </p:cNvPicPr>
          <p:nvPr/>
        </p:nvPicPr>
        <p:blipFill>
          <a:blip r:embed="rId2" cstate="print"/>
          <a:srcRect/>
          <a:stretch>
            <a:fillRect/>
          </a:stretch>
        </p:blipFill>
        <p:spPr bwMode="auto">
          <a:xfrm>
            <a:off x="0" y="2007295"/>
            <a:ext cx="9044625" cy="3221905"/>
          </a:xfrm>
          <a:prstGeom prst="rect">
            <a:avLst/>
          </a:prstGeom>
          <a:noFill/>
          <a:ln w="9525">
            <a:noFill/>
            <a:miter lim="800000"/>
            <a:headEnd/>
            <a:tailEnd/>
          </a:ln>
        </p:spPr>
      </p:pic>
    </p:spTree>
    <p:extLst>
      <p:ext uri="{BB962C8B-B14F-4D97-AF65-F5344CB8AC3E}">
        <p14:creationId xmlns:p14="http://schemas.microsoft.com/office/powerpoint/2010/main" val="1185870852"/>
      </p:ext>
    </p:extLst>
  </p:cSld>
  <p:clrMapOvr>
    <a:masterClrMapping/>
  </p:clrMapOvr>
  <p:transition spd="slow">
    <p:wipe dir="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72C99A1-C884-44B6-807D-9CD8F9984945}" type="slidenum">
              <a:rPr lang="en-US" altLang="zh-CN"/>
              <a:pPr>
                <a:defRPr/>
              </a:pPr>
              <a:t>275</a:t>
            </a:fld>
            <a:endParaRPr lang="en-US" altLang="zh-CN"/>
          </a:p>
        </p:txBody>
      </p:sp>
      <p:sp>
        <p:nvSpPr>
          <p:cNvPr id="1164290" name="Rectangle 2"/>
          <p:cNvSpPr>
            <a:spLocks noGrp="1" noChangeArrowheads="1"/>
          </p:cNvSpPr>
          <p:nvPr>
            <p:ph type="title"/>
          </p:nvPr>
        </p:nvSpPr>
        <p:spPr/>
        <p:txBody>
          <a:bodyPr/>
          <a:lstStyle/>
          <a:p>
            <a:pPr eaLnBrk="1" hangingPunct="1">
              <a:defRPr/>
            </a:pPr>
            <a:r>
              <a:rPr lang="en-US" altLang="zh-CN"/>
              <a:t>System V IPC</a:t>
            </a:r>
            <a:r>
              <a:rPr lang="zh-CN" altLang="en-US"/>
              <a:t>进程通信综合示例</a:t>
            </a:r>
          </a:p>
        </p:txBody>
      </p:sp>
      <p:sp>
        <p:nvSpPr>
          <p:cNvPr id="1164291" name="Rectangle 3"/>
          <p:cNvSpPr>
            <a:spLocks noGrp="1" noChangeArrowheads="1"/>
          </p:cNvSpPr>
          <p:nvPr>
            <p:ph type="body" idx="1"/>
          </p:nvPr>
        </p:nvSpPr>
        <p:spPr/>
        <p:txBody>
          <a:bodyPr/>
          <a:lstStyle/>
          <a:p>
            <a:pPr eaLnBrk="1" hangingPunct="1">
              <a:defRPr/>
            </a:pPr>
            <a:endParaRPr lang="zh-CN" altLang="zh-CN"/>
          </a:p>
        </p:txBody>
      </p:sp>
      <p:pic>
        <p:nvPicPr>
          <p:cNvPr id="137221" name="Picture 4"/>
          <p:cNvPicPr>
            <a:picLocks noChangeAspect="1" noChangeArrowheads="1"/>
          </p:cNvPicPr>
          <p:nvPr/>
        </p:nvPicPr>
        <p:blipFill>
          <a:blip r:embed="rId2" cstate="print"/>
          <a:srcRect/>
          <a:stretch>
            <a:fillRect/>
          </a:stretch>
        </p:blipFill>
        <p:spPr bwMode="auto">
          <a:xfrm>
            <a:off x="1763713" y="1412875"/>
            <a:ext cx="4968527" cy="4871953"/>
          </a:xfrm>
          <a:prstGeom prst="rect">
            <a:avLst/>
          </a:prstGeom>
          <a:noFill/>
          <a:ln w="9525">
            <a:noFill/>
            <a:miter lim="800000"/>
            <a:headEnd/>
            <a:tailEnd/>
          </a:ln>
        </p:spPr>
      </p:pic>
    </p:spTree>
    <p:extLst>
      <p:ext uri="{BB962C8B-B14F-4D97-AF65-F5344CB8AC3E}">
        <p14:creationId xmlns:p14="http://schemas.microsoft.com/office/powerpoint/2010/main" val="761546330"/>
      </p:ext>
    </p:extLst>
  </p:cSld>
  <p:clrMapOvr>
    <a:masterClrMapping/>
  </p:clrMapOvr>
  <p:transition spd="slow">
    <p:wipe dir="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8BA05C4C-4B22-45C3-B8CD-D5E972159305}" type="slidenum">
              <a:rPr lang="en-US" altLang="zh-CN"/>
              <a:pPr>
                <a:defRPr/>
              </a:pPr>
              <a:t>276</a:t>
            </a:fld>
            <a:endParaRPr lang="en-US" altLang="zh-CN"/>
          </a:p>
        </p:txBody>
      </p:sp>
      <p:sp>
        <p:nvSpPr>
          <p:cNvPr id="1573890" name="Rectangle 2"/>
          <p:cNvSpPr>
            <a:spLocks noGrp="1" noChangeArrowheads="1"/>
          </p:cNvSpPr>
          <p:nvPr>
            <p:ph type="title"/>
          </p:nvPr>
        </p:nvSpPr>
        <p:spPr/>
        <p:txBody>
          <a:bodyPr/>
          <a:lstStyle/>
          <a:p>
            <a:pPr eaLnBrk="1" hangingPunct="1">
              <a:defRPr/>
            </a:pPr>
            <a:r>
              <a:rPr lang="en-US" altLang="zh-CN" dirty="0" err="1"/>
              <a:t>pthread</a:t>
            </a:r>
            <a:r>
              <a:rPr lang="zh-CN" altLang="en-US" dirty="0"/>
              <a:t>介绍</a:t>
            </a:r>
          </a:p>
        </p:txBody>
      </p:sp>
      <p:sp>
        <p:nvSpPr>
          <p:cNvPr id="1573891" name="Rectangle 3"/>
          <p:cNvSpPr>
            <a:spLocks noGrp="1" noChangeArrowheads="1"/>
          </p:cNvSpPr>
          <p:nvPr>
            <p:ph type="body" idx="1"/>
          </p:nvPr>
        </p:nvSpPr>
        <p:spPr/>
        <p:txBody>
          <a:bodyPr/>
          <a:lstStyle/>
          <a:p>
            <a:pPr eaLnBrk="1" hangingPunct="1">
              <a:spcBef>
                <a:spcPts val="0"/>
              </a:spcBef>
              <a:defRPr/>
            </a:pPr>
            <a:r>
              <a:rPr lang="zh-CN" altLang="en-US" dirty="0">
                <a:latin typeface="华文新魏"/>
                <a:cs typeface="华文新魏"/>
              </a:rPr>
              <a:t>基于</a:t>
            </a:r>
            <a:r>
              <a:rPr lang="en-US" altLang="zh-CN" dirty="0">
                <a:latin typeface="华文新魏"/>
                <a:cs typeface="华文新魏"/>
              </a:rPr>
              <a:t>POSIX</a:t>
            </a:r>
            <a:r>
              <a:rPr lang="zh-CN" altLang="en-US" dirty="0">
                <a:latin typeface="华文新魏"/>
                <a:cs typeface="华文新魏"/>
              </a:rPr>
              <a:t>标准的线程编程接口</a:t>
            </a:r>
          </a:p>
          <a:p>
            <a:pPr lvl="1" eaLnBrk="1" hangingPunct="1">
              <a:spcBef>
                <a:spcPts val="0"/>
              </a:spcBef>
              <a:defRPr/>
            </a:pPr>
            <a:r>
              <a:rPr lang="zh-CN" altLang="en-US" dirty="0"/>
              <a:t>包括一个</a:t>
            </a:r>
            <a:r>
              <a:rPr lang="en-US" altLang="zh-CN" dirty="0" err="1"/>
              <a:t>pthread.h</a:t>
            </a:r>
            <a:r>
              <a:rPr lang="zh-CN" altLang="en-US" dirty="0"/>
              <a:t>头文件和一个线程库</a:t>
            </a:r>
            <a:endParaRPr lang="en-US" altLang="zh-CN" dirty="0"/>
          </a:p>
          <a:p>
            <a:pPr lvl="1" eaLnBrk="1" hangingPunct="1">
              <a:spcBef>
                <a:spcPts val="0"/>
              </a:spcBef>
              <a:defRPr/>
            </a:pPr>
            <a:r>
              <a:rPr lang="zh-CN" altLang="en-US" dirty="0"/>
              <a:t>编译方法</a:t>
            </a:r>
          </a:p>
          <a:p>
            <a:pPr lvl="2" eaLnBrk="1" hangingPunct="1">
              <a:spcBef>
                <a:spcPts val="0"/>
              </a:spcBef>
              <a:defRPr/>
            </a:pPr>
            <a:r>
              <a:rPr lang="en-US" altLang="zh-CN" dirty="0" err="1">
                <a:latin typeface="华文新魏"/>
                <a:ea typeface="华文新魏"/>
                <a:cs typeface="华文新魏"/>
              </a:rPr>
              <a:t>gcc</a:t>
            </a:r>
            <a:r>
              <a:rPr lang="en-US" altLang="zh-CN" dirty="0">
                <a:latin typeface="华文新魏"/>
                <a:ea typeface="华文新魏"/>
                <a:cs typeface="华文新魏"/>
              </a:rPr>
              <a:t>  –g  **.c   -o ***  </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lpthread</a:t>
            </a:r>
            <a:r>
              <a:rPr lang="en-US" altLang="zh-CN" dirty="0">
                <a:latin typeface="华文新魏"/>
                <a:ea typeface="华文新魏"/>
                <a:cs typeface="华文新魏"/>
              </a:rPr>
              <a:t> </a:t>
            </a:r>
          </a:p>
          <a:p>
            <a:pPr eaLnBrk="1" hangingPunct="1">
              <a:spcBef>
                <a:spcPts val="0"/>
              </a:spcBef>
              <a:defRPr/>
            </a:pPr>
            <a:r>
              <a:rPr lang="zh-CN" altLang="en-US" dirty="0">
                <a:latin typeface="华文新魏"/>
                <a:cs typeface="华文新魏"/>
              </a:rPr>
              <a:t>功能</a:t>
            </a:r>
            <a:endParaRPr lang="en-US" altLang="zh-CN" dirty="0">
              <a:latin typeface="华文新魏"/>
              <a:cs typeface="华文新魏"/>
            </a:endParaRPr>
          </a:p>
          <a:p>
            <a:pPr lvl="1" eaLnBrk="1" hangingPunct="1">
              <a:spcBef>
                <a:spcPts val="0"/>
              </a:spcBef>
              <a:defRPr/>
            </a:pPr>
            <a:r>
              <a:rPr lang="zh-CN" altLang="en-US" dirty="0"/>
              <a:t>线程管理</a:t>
            </a:r>
            <a:endParaRPr lang="en-US" altLang="zh-CN" dirty="0"/>
          </a:p>
          <a:p>
            <a:pPr lvl="2" eaLnBrk="1" hangingPunct="1">
              <a:spcBef>
                <a:spcPts val="0"/>
              </a:spcBef>
              <a:defRPr/>
            </a:pPr>
            <a:r>
              <a:rPr lang="zh-CN" altLang="en-US" dirty="0">
                <a:latin typeface="华文新魏"/>
                <a:ea typeface="华文新魏"/>
                <a:cs typeface="华文新魏"/>
              </a:rPr>
              <a:t>支持线程创建</a:t>
            </a:r>
            <a:r>
              <a:rPr lang="en-US" altLang="zh-CN" dirty="0">
                <a:latin typeface="华文新魏"/>
                <a:ea typeface="华文新魏"/>
                <a:cs typeface="华文新魏"/>
              </a:rPr>
              <a:t>/</a:t>
            </a:r>
            <a:r>
              <a:rPr lang="zh-CN" altLang="en-US" dirty="0">
                <a:latin typeface="华文新魏"/>
                <a:ea typeface="华文新魏"/>
                <a:cs typeface="华文新魏"/>
              </a:rPr>
              <a:t>删除、分离</a:t>
            </a:r>
            <a:r>
              <a:rPr lang="en-US" altLang="zh-CN" dirty="0">
                <a:latin typeface="华文新魏"/>
                <a:ea typeface="华文新魏"/>
                <a:cs typeface="华文新魏"/>
              </a:rPr>
              <a:t>/</a:t>
            </a:r>
            <a:r>
              <a:rPr lang="zh-CN" altLang="en-US" dirty="0">
                <a:latin typeface="华文新魏"/>
                <a:ea typeface="华文新魏"/>
                <a:cs typeface="华文新魏"/>
              </a:rPr>
              <a:t>联合，设置</a:t>
            </a:r>
            <a:r>
              <a:rPr lang="en-US" altLang="zh-CN" dirty="0">
                <a:latin typeface="华文新魏"/>
                <a:ea typeface="华文新魏"/>
                <a:cs typeface="华文新魏"/>
              </a:rPr>
              <a:t>/</a:t>
            </a:r>
            <a:r>
              <a:rPr lang="zh-CN" altLang="en-US" dirty="0">
                <a:latin typeface="华文新魏"/>
                <a:ea typeface="华文新魏"/>
                <a:cs typeface="华文新魏"/>
              </a:rPr>
              <a:t>查询线程属性</a:t>
            </a:r>
            <a:endParaRPr lang="en-US" altLang="zh-CN" dirty="0">
              <a:latin typeface="华文新魏"/>
              <a:ea typeface="华文新魏"/>
              <a:cs typeface="华文新魏"/>
            </a:endParaRPr>
          </a:p>
          <a:p>
            <a:pPr lvl="1" eaLnBrk="1" hangingPunct="1">
              <a:spcBef>
                <a:spcPts val="0"/>
              </a:spcBef>
              <a:defRPr/>
            </a:pPr>
            <a:r>
              <a:rPr lang="zh-CN" altLang="en-US" dirty="0"/>
              <a:t>互斥</a:t>
            </a:r>
            <a:endParaRPr lang="en-US" altLang="zh-CN" dirty="0"/>
          </a:p>
          <a:p>
            <a:pPr lvl="2" eaLnBrk="1" hangingPunct="1">
              <a:spcBef>
                <a:spcPts val="0"/>
              </a:spcBef>
              <a:defRPr/>
            </a:pPr>
            <a:r>
              <a:rPr lang="zh-CN" altLang="en-US" dirty="0">
                <a:latin typeface="华文新魏"/>
                <a:ea typeface="华文新魏"/>
                <a:cs typeface="华文新魏"/>
              </a:rPr>
              <a:t>处理同步，称为“</a:t>
            </a:r>
            <a:r>
              <a:rPr lang="en-US" altLang="zh-CN" dirty="0" err="1">
                <a:solidFill>
                  <a:srgbClr val="FF0000"/>
                </a:solidFill>
                <a:latin typeface="华文新魏"/>
                <a:ea typeface="华文新魏"/>
                <a:cs typeface="华文新魏"/>
              </a:rPr>
              <a:t>mutex</a:t>
            </a:r>
            <a:r>
              <a:rPr lang="en-US" altLang="zh-CN" dirty="0">
                <a:latin typeface="华文新魏"/>
                <a:ea typeface="华文新魏"/>
                <a:cs typeface="华文新魏"/>
              </a:rPr>
              <a:t>”</a:t>
            </a:r>
          </a:p>
          <a:p>
            <a:pPr lvl="3" eaLnBrk="1" hangingPunct="1">
              <a:spcBef>
                <a:spcPts val="0"/>
              </a:spcBef>
              <a:defRPr/>
            </a:pPr>
            <a:r>
              <a:rPr lang="zh-CN" altLang="en-US" dirty="0">
                <a:latin typeface="华文新魏"/>
                <a:ea typeface="华文新魏"/>
                <a:cs typeface="华文新魏"/>
              </a:rPr>
              <a:t>创建</a:t>
            </a:r>
            <a:r>
              <a:rPr lang="en-US" altLang="zh-CN" dirty="0">
                <a:latin typeface="华文新魏"/>
                <a:ea typeface="华文新魏"/>
                <a:cs typeface="华文新魏"/>
              </a:rPr>
              <a:t>/</a:t>
            </a:r>
            <a:r>
              <a:rPr lang="zh-CN" altLang="en-US" dirty="0">
                <a:latin typeface="华文新魏"/>
                <a:ea typeface="华文新魏"/>
                <a:cs typeface="华文新魏"/>
              </a:rPr>
              <a:t>销毁、加锁</a:t>
            </a:r>
            <a:r>
              <a:rPr lang="en-US" altLang="zh-CN" dirty="0">
                <a:latin typeface="华文新魏"/>
                <a:ea typeface="华文新魏"/>
                <a:cs typeface="华文新魏"/>
              </a:rPr>
              <a:t>/</a:t>
            </a:r>
            <a:r>
              <a:rPr lang="zh-CN" altLang="en-US" dirty="0">
                <a:latin typeface="华文新魏"/>
                <a:ea typeface="华文新魏"/>
                <a:cs typeface="华文新魏"/>
              </a:rPr>
              <a:t>解锁互斥量，设置</a:t>
            </a:r>
            <a:r>
              <a:rPr lang="en-US" altLang="zh-CN" dirty="0">
                <a:latin typeface="华文新魏"/>
                <a:ea typeface="华文新魏"/>
                <a:cs typeface="华文新魏"/>
              </a:rPr>
              <a:t>/</a:t>
            </a:r>
            <a:r>
              <a:rPr lang="zh-CN" altLang="en-US" dirty="0">
                <a:latin typeface="华文新魏"/>
                <a:ea typeface="华文新魏"/>
                <a:cs typeface="华文新魏"/>
              </a:rPr>
              <a:t>修改互斥量属性</a:t>
            </a:r>
            <a:endParaRPr lang="en-US" altLang="zh-CN" dirty="0">
              <a:latin typeface="华文新魏"/>
              <a:ea typeface="华文新魏"/>
              <a:cs typeface="华文新魏"/>
            </a:endParaRPr>
          </a:p>
          <a:p>
            <a:pPr lvl="1" eaLnBrk="1" hangingPunct="1">
              <a:spcBef>
                <a:spcPts val="0"/>
              </a:spcBef>
              <a:defRPr/>
            </a:pPr>
            <a:r>
              <a:rPr lang="zh-CN" altLang="en-US" dirty="0"/>
              <a:t>条件变量</a:t>
            </a:r>
            <a:endParaRPr lang="en-US" altLang="zh-CN" dirty="0"/>
          </a:p>
          <a:p>
            <a:pPr lvl="2" eaLnBrk="1" hangingPunct="1">
              <a:spcBef>
                <a:spcPts val="0"/>
              </a:spcBef>
              <a:defRPr/>
            </a:pPr>
            <a:r>
              <a:rPr lang="zh-CN" altLang="en-US" dirty="0">
                <a:latin typeface="华文新魏"/>
                <a:ea typeface="华文新魏"/>
                <a:cs typeface="华文新魏"/>
              </a:rPr>
              <a:t>支持基于</a:t>
            </a:r>
            <a:r>
              <a:rPr lang="zh-CN" altLang="en-US" dirty="0">
                <a:solidFill>
                  <a:srgbClr val="FF0000"/>
                </a:solidFill>
                <a:latin typeface="华文新魏"/>
                <a:ea typeface="华文新魏"/>
                <a:cs typeface="华文新魏"/>
              </a:rPr>
              <a:t>共享互斥量</a:t>
            </a:r>
            <a:r>
              <a:rPr lang="zh-CN" altLang="en-US" dirty="0">
                <a:latin typeface="华文新魏"/>
                <a:ea typeface="华文新魏"/>
                <a:cs typeface="华文新魏"/>
              </a:rPr>
              <a:t>的线程间通信</a:t>
            </a:r>
            <a:endParaRPr lang="en-US" altLang="zh-CN" dirty="0">
              <a:latin typeface="华文新魏"/>
              <a:ea typeface="华文新魏"/>
              <a:cs typeface="华文新魏"/>
            </a:endParaRPr>
          </a:p>
          <a:p>
            <a:pPr lvl="3" eaLnBrk="1" hangingPunct="1">
              <a:spcBef>
                <a:spcPts val="0"/>
              </a:spcBef>
              <a:defRPr/>
            </a:pPr>
            <a:r>
              <a:rPr lang="zh-CN" altLang="en-US" dirty="0">
                <a:latin typeface="华文新魏"/>
                <a:ea typeface="华文新魏"/>
                <a:cs typeface="华文新魏"/>
              </a:rPr>
              <a:t>建立</a:t>
            </a:r>
            <a:r>
              <a:rPr lang="en-US" altLang="zh-CN" dirty="0">
                <a:latin typeface="华文新魏"/>
                <a:ea typeface="华文新魏"/>
                <a:cs typeface="华文新魏"/>
              </a:rPr>
              <a:t>/</a:t>
            </a:r>
            <a:r>
              <a:rPr lang="zh-CN" altLang="en-US" dirty="0">
                <a:latin typeface="华文新魏"/>
                <a:ea typeface="华文新魏"/>
                <a:cs typeface="华文新魏"/>
              </a:rPr>
              <a:t>销毁、等待</a:t>
            </a:r>
            <a:r>
              <a:rPr lang="en-US" altLang="zh-CN" dirty="0">
                <a:latin typeface="华文新魏"/>
                <a:ea typeface="华文新魏"/>
                <a:cs typeface="华文新魏"/>
              </a:rPr>
              <a:t>/</a:t>
            </a:r>
            <a:r>
              <a:rPr lang="zh-CN" altLang="en-US" dirty="0">
                <a:latin typeface="华文新魏"/>
                <a:ea typeface="华文新魏"/>
                <a:cs typeface="华文新魏"/>
              </a:rPr>
              <a:t>触发特定条件变量，设置</a:t>
            </a:r>
            <a:r>
              <a:rPr lang="en-US" altLang="zh-CN" dirty="0">
                <a:latin typeface="华文新魏"/>
                <a:ea typeface="华文新魏"/>
                <a:cs typeface="华文新魏"/>
              </a:rPr>
              <a:t>/</a:t>
            </a:r>
            <a:r>
              <a:rPr lang="zh-CN" altLang="en-US" dirty="0">
                <a:latin typeface="华文新魏"/>
                <a:ea typeface="华文新魏"/>
                <a:cs typeface="华文新魏"/>
              </a:rPr>
              <a:t>查询条件变量属性</a:t>
            </a:r>
          </a:p>
        </p:txBody>
      </p:sp>
      <p:sp>
        <p:nvSpPr>
          <p:cNvPr id="80901" name="Rectangle 4"/>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r>
              <a:rPr lang="en-US" altLang="zh-CN" sz="900" b="1">
                <a:solidFill>
                  <a:srgbClr val="8E8E8E"/>
                </a:solidFill>
                <a:latin typeface="Georgia" pitchFamily="18" charset="0"/>
                <a:ea typeface="Microsoft Yahei"/>
                <a:cs typeface="Times New Roman" pitchFamily="18" charset="0"/>
              </a:rPr>
              <a:t> </a:t>
            </a:r>
            <a:endParaRPr lang="en-US" altLang="zh-CN" sz="2400">
              <a:solidFill>
                <a:schemeClr val="tx1"/>
              </a:solidFill>
              <a:ea typeface="Microsoft Yahei"/>
              <a:cs typeface="Times New Roman" pitchFamily="18" charset="0"/>
            </a:endParaRPr>
          </a:p>
        </p:txBody>
      </p:sp>
      <p:sp>
        <p:nvSpPr>
          <p:cNvPr id="80902" name="Rectangle 5"/>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r>
              <a:rPr lang="en-US" altLang="zh-CN" sz="900" b="1">
                <a:solidFill>
                  <a:srgbClr val="8E8E8E"/>
                </a:solidFill>
                <a:latin typeface="Georgia" pitchFamily="18" charset="0"/>
                <a:ea typeface="Microsoft Yahei"/>
                <a:cs typeface="Times New Roman" pitchFamily="18" charset="0"/>
              </a:rPr>
              <a:t> </a:t>
            </a:r>
            <a:endParaRPr lang="en-US" altLang="zh-CN" sz="2400">
              <a:solidFill>
                <a:schemeClr val="tx1"/>
              </a:solidFill>
              <a:ea typeface="Microsoft Yahei"/>
              <a:cs typeface="Times New Roman" pitchFamily="18" charset="0"/>
            </a:endParaRPr>
          </a:p>
        </p:txBody>
      </p:sp>
      <p:sp>
        <p:nvSpPr>
          <p:cNvPr id="80903" name="Rectangle 6"/>
          <p:cNvSpPr>
            <a:spLocks noChangeArrowheads="1"/>
          </p:cNvSpPr>
          <p:nvPr/>
        </p:nvSpPr>
        <p:spPr bwMode="auto">
          <a:xfrm>
            <a:off x="0" y="0"/>
            <a:ext cx="254000" cy="365125"/>
          </a:xfrm>
          <a:prstGeom prst="rect">
            <a:avLst/>
          </a:prstGeom>
          <a:noFill/>
          <a:ln w="9525">
            <a:noFill/>
            <a:miter lim="800000"/>
            <a:headEnd/>
            <a:tailEnd/>
          </a:ln>
        </p:spPr>
        <p:txBody>
          <a:bodyPr wrap="none" lIns="88872" tIns="0" rIns="88872" bIns="0" anchor="ctr">
            <a:spAutoFit/>
          </a:bodyPr>
          <a:lstStyle/>
          <a:p>
            <a:r>
              <a:rPr lang="en-US" altLang="zh-CN" sz="2400">
                <a:solidFill>
                  <a:schemeClr val="tx1"/>
                </a:solidFill>
                <a:ea typeface="宋体" pitchFamily="2" charset="-122"/>
              </a:rPr>
              <a:t> </a:t>
            </a:r>
          </a:p>
        </p:txBody>
      </p:sp>
    </p:spTree>
    <p:extLst>
      <p:ext uri="{BB962C8B-B14F-4D97-AF65-F5344CB8AC3E}">
        <p14:creationId xmlns:p14="http://schemas.microsoft.com/office/powerpoint/2010/main" val="1288482260"/>
      </p:ext>
    </p:extLst>
  </p:cSld>
  <p:clrMapOvr>
    <a:masterClrMapping/>
  </p:clrMapOvr>
  <p:transition spd="slow">
    <p:wipe dir="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F32CA6A6-F50E-4BC3-953A-73D7D0876239}" type="slidenum">
              <a:rPr lang="en-US" altLang="zh-CN"/>
              <a:pPr>
                <a:defRPr/>
              </a:pPr>
              <a:t>277</a:t>
            </a:fld>
            <a:endParaRPr lang="en-US" altLang="zh-CN"/>
          </a:p>
        </p:txBody>
      </p:sp>
      <p:sp>
        <p:nvSpPr>
          <p:cNvPr id="1573890" name="Rectangle 2"/>
          <p:cNvSpPr>
            <a:spLocks noGrp="1" noChangeArrowheads="1"/>
          </p:cNvSpPr>
          <p:nvPr>
            <p:ph type="title"/>
          </p:nvPr>
        </p:nvSpPr>
        <p:spPr/>
        <p:txBody>
          <a:bodyPr/>
          <a:lstStyle/>
          <a:p>
            <a:pPr eaLnBrk="1" hangingPunct="1">
              <a:defRPr/>
            </a:pPr>
            <a:r>
              <a:rPr lang="en-US" altLang="zh-CN"/>
              <a:t>pthread</a:t>
            </a:r>
            <a:r>
              <a:rPr lang="zh-CN" altLang="en-US"/>
              <a:t>类型</a:t>
            </a:r>
          </a:p>
        </p:txBody>
      </p:sp>
      <p:sp>
        <p:nvSpPr>
          <p:cNvPr id="1573891" name="Rectangle 3"/>
          <p:cNvSpPr>
            <a:spLocks noGrp="1" noChangeArrowheads="1"/>
          </p:cNvSpPr>
          <p:nvPr>
            <p:ph type="body" idx="1"/>
          </p:nvPr>
        </p:nvSpPr>
        <p:spPr/>
        <p:txBody>
          <a:bodyPr/>
          <a:lstStyle/>
          <a:p>
            <a:pPr eaLnBrk="1" hangingPunct="1">
              <a:defRPr/>
            </a:pPr>
            <a:r>
              <a:rPr lang="zh-CN" altLang="en-US" dirty="0"/>
              <a:t>线程管理</a:t>
            </a:r>
          </a:p>
          <a:p>
            <a:pPr lvl="1" eaLnBrk="1" hangingPunct="1">
              <a:defRPr/>
            </a:pPr>
            <a:r>
              <a:rPr lang="zh-CN" altLang="en-US" dirty="0"/>
              <a:t>支持线程创建、分离、联合等，还包括线程属性的设置</a:t>
            </a:r>
            <a:r>
              <a:rPr lang="en-US" altLang="zh-CN" dirty="0"/>
              <a:t>/</a:t>
            </a:r>
            <a:r>
              <a:rPr lang="zh-CN" altLang="en-US" dirty="0"/>
              <a:t>查询 </a:t>
            </a:r>
          </a:p>
          <a:p>
            <a:pPr eaLnBrk="1" hangingPunct="1">
              <a:defRPr/>
            </a:pPr>
            <a:r>
              <a:rPr lang="zh-CN" altLang="en-US" dirty="0"/>
              <a:t>互斥</a:t>
            </a:r>
            <a:endParaRPr lang="en-US" altLang="zh-CN" dirty="0"/>
          </a:p>
          <a:p>
            <a:pPr lvl="1" eaLnBrk="1" hangingPunct="1">
              <a:defRPr/>
            </a:pPr>
            <a:r>
              <a:rPr lang="zh-CN" altLang="en-US" dirty="0"/>
              <a:t>处理同步，称为“</a:t>
            </a:r>
            <a:r>
              <a:rPr lang="en-US" altLang="zh-CN" dirty="0" err="1">
                <a:solidFill>
                  <a:srgbClr val="FF0000"/>
                </a:solidFill>
              </a:rPr>
              <a:t>mutex</a:t>
            </a:r>
            <a:r>
              <a:rPr lang="en-US" altLang="zh-CN" dirty="0"/>
              <a:t>”</a:t>
            </a:r>
          </a:p>
          <a:p>
            <a:pPr lvl="1" eaLnBrk="1" hangingPunct="1">
              <a:defRPr/>
            </a:pPr>
            <a:r>
              <a:rPr lang="zh-CN" altLang="en-US" dirty="0"/>
              <a:t>提供创建、销毁、加锁和解锁互斥量</a:t>
            </a:r>
          </a:p>
          <a:p>
            <a:pPr lvl="1" eaLnBrk="1" hangingPunct="1">
              <a:defRPr/>
            </a:pPr>
            <a:r>
              <a:rPr lang="zh-CN" altLang="en-US" dirty="0"/>
              <a:t>也包括补充的修改互斥量属性功能，并用它去设置或者修改与互斥相关的属性 </a:t>
            </a:r>
          </a:p>
          <a:p>
            <a:pPr eaLnBrk="1" hangingPunct="1">
              <a:defRPr/>
            </a:pPr>
            <a:r>
              <a:rPr lang="zh-CN" altLang="en-US" dirty="0"/>
              <a:t>条件变量</a:t>
            </a:r>
            <a:endParaRPr lang="en-US" altLang="zh-CN" dirty="0"/>
          </a:p>
          <a:p>
            <a:pPr lvl="1" eaLnBrk="1" hangingPunct="1">
              <a:defRPr/>
            </a:pPr>
            <a:r>
              <a:rPr lang="zh-CN" altLang="en-US" dirty="0"/>
              <a:t>支持基于</a:t>
            </a:r>
            <a:r>
              <a:rPr lang="zh-CN" altLang="en-US" dirty="0">
                <a:solidFill>
                  <a:srgbClr val="FF0000"/>
                </a:solidFill>
              </a:rPr>
              <a:t>共享互斥量</a:t>
            </a:r>
            <a:r>
              <a:rPr lang="zh-CN" altLang="en-US" dirty="0"/>
              <a:t>的线程间通信，以开发者的特定条件变量为基础。</a:t>
            </a:r>
          </a:p>
          <a:p>
            <a:pPr lvl="1" eaLnBrk="1" hangingPunct="1">
              <a:defRPr/>
            </a:pPr>
            <a:r>
              <a:rPr lang="zh-CN" altLang="en-US" dirty="0"/>
              <a:t>包括基于特定条件变量的建立、销毁、等待和信号触发</a:t>
            </a:r>
          </a:p>
          <a:p>
            <a:pPr lvl="1" eaLnBrk="1" hangingPunct="1">
              <a:defRPr/>
            </a:pPr>
            <a:r>
              <a:rPr lang="zh-CN" altLang="en-US" dirty="0"/>
              <a:t>设置</a:t>
            </a:r>
            <a:r>
              <a:rPr lang="en-US" altLang="zh-CN" dirty="0"/>
              <a:t>/</a:t>
            </a:r>
            <a:r>
              <a:rPr lang="zh-CN" altLang="en-US" dirty="0"/>
              <a:t>查询条件变量属性的功能也包括在内</a:t>
            </a:r>
          </a:p>
        </p:txBody>
      </p:sp>
      <p:sp>
        <p:nvSpPr>
          <p:cNvPr id="20485" name="Rectangle 4"/>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spcBef>
                <a:spcPct val="0"/>
              </a:spcBef>
              <a:buClrTx/>
              <a:buFontTx/>
              <a:buNone/>
            </a:pPr>
            <a:r>
              <a:rPr lang="en-US" altLang="zh-CN" sz="900" b="1">
                <a:solidFill>
                  <a:srgbClr val="8E8E8E"/>
                </a:solidFill>
                <a:effectLst/>
                <a:latin typeface="Georgia" pitchFamily="18" charset="0"/>
                <a:ea typeface="Microsoft Yahei"/>
                <a:cs typeface="Times New Roman" pitchFamily="18" charset="0"/>
              </a:rPr>
              <a:t> </a:t>
            </a:r>
            <a:endParaRPr lang="en-US" altLang="zh-CN" sz="2400">
              <a:solidFill>
                <a:schemeClr val="tx1"/>
              </a:solidFill>
              <a:effectLst/>
              <a:ea typeface="Microsoft Yahei"/>
              <a:cs typeface="Times New Roman" pitchFamily="18" charset="0"/>
            </a:endParaRPr>
          </a:p>
        </p:txBody>
      </p:sp>
      <p:sp>
        <p:nvSpPr>
          <p:cNvPr id="20486" name="Rectangle 5"/>
          <p:cNvSpPr>
            <a:spLocks noChangeArrowheads="1"/>
          </p:cNvSpPr>
          <p:nvPr/>
        </p:nvSpPr>
        <p:spPr bwMode="auto">
          <a:xfrm>
            <a:off x="9026525" y="0"/>
            <a:ext cx="117475" cy="136525"/>
          </a:xfrm>
          <a:prstGeom prst="rect">
            <a:avLst/>
          </a:prstGeom>
          <a:noFill/>
          <a:ln w="9525">
            <a:noFill/>
            <a:miter lim="800000"/>
            <a:headEnd/>
            <a:tailEnd/>
          </a:ln>
        </p:spPr>
        <p:txBody>
          <a:bodyPr wrap="none" lIns="0" tIns="0" rIns="88872" bIns="0" anchor="ctr">
            <a:spAutoFit/>
          </a:bodyPr>
          <a:lstStyle/>
          <a:p>
            <a:pPr algn="r">
              <a:spcBef>
                <a:spcPct val="0"/>
              </a:spcBef>
              <a:buClrTx/>
              <a:buFontTx/>
              <a:buNone/>
            </a:pPr>
            <a:r>
              <a:rPr lang="en-US" altLang="zh-CN" sz="900" b="1">
                <a:solidFill>
                  <a:srgbClr val="8E8E8E"/>
                </a:solidFill>
                <a:effectLst/>
                <a:latin typeface="Georgia" pitchFamily="18" charset="0"/>
                <a:ea typeface="Microsoft Yahei"/>
                <a:cs typeface="Times New Roman" pitchFamily="18" charset="0"/>
              </a:rPr>
              <a:t> </a:t>
            </a:r>
            <a:endParaRPr lang="en-US" altLang="zh-CN" sz="2400">
              <a:solidFill>
                <a:schemeClr val="tx1"/>
              </a:solidFill>
              <a:effectLst/>
              <a:ea typeface="Microsoft Yahei"/>
              <a:cs typeface="Times New Roman" pitchFamily="18" charset="0"/>
            </a:endParaRPr>
          </a:p>
        </p:txBody>
      </p:sp>
      <p:sp>
        <p:nvSpPr>
          <p:cNvPr id="20487" name="Rectangle 6"/>
          <p:cNvSpPr>
            <a:spLocks noChangeArrowheads="1"/>
          </p:cNvSpPr>
          <p:nvPr/>
        </p:nvSpPr>
        <p:spPr bwMode="auto">
          <a:xfrm>
            <a:off x="0" y="0"/>
            <a:ext cx="254000" cy="365125"/>
          </a:xfrm>
          <a:prstGeom prst="rect">
            <a:avLst/>
          </a:prstGeom>
          <a:noFill/>
          <a:ln w="9525">
            <a:noFill/>
            <a:miter lim="800000"/>
            <a:headEnd/>
            <a:tailEnd/>
          </a:ln>
        </p:spPr>
        <p:txBody>
          <a:bodyPr wrap="none" lIns="88872" tIns="0" rIns="88872" bIns="0" anchor="ctr">
            <a:spAutoFit/>
          </a:bodyPr>
          <a:lstStyle/>
          <a:p>
            <a:pPr>
              <a:spcBef>
                <a:spcPct val="0"/>
              </a:spcBef>
              <a:buClrTx/>
              <a:buFontTx/>
              <a:buNone/>
            </a:pPr>
            <a:r>
              <a:rPr lang="en-US" altLang="zh-CN" sz="2400">
                <a:solidFill>
                  <a:schemeClr val="tx1"/>
                </a:solidFill>
                <a:effectLst/>
                <a:ea typeface="宋体" pitchFamily="2" charset="-122"/>
              </a:rPr>
              <a:t> </a:t>
            </a:r>
          </a:p>
        </p:txBody>
      </p:sp>
    </p:spTree>
    <p:extLst>
      <p:ext uri="{BB962C8B-B14F-4D97-AF65-F5344CB8AC3E}">
        <p14:creationId xmlns:p14="http://schemas.microsoft.com/office/powerpoint/2010/main" val="3876183008"/>
      </p:ext>
    </p:extLst>
  </p:cSld>
  <p:clrMapOvr>
    <a:masterClrMapping/>
  </p:clrMapOvr>
  <p:transition spd="slow">
    <p:wipe dir="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pPr>
              <a:defRPr/>
            </a:pPr>
            <a:fld id="{CA7E3679-3BFB-42A0-A4D6-931044361919}" type="slidenum">
              <a:rPr lang="en-US" altLang="zh-CN"/>
              <a:pPr>
                <a:defRPr/>
              </a:pPr>
              <a:t>278</a:t>
            </a:fld>
            <a:endParaRPr lang="en-US" altLang="zh-CN"/>
          </a:p>
        </p:txBody>
      </p:sp>
      <p:sp>
        <p:nvSpPr>
          <p:cNvPr id="1574914" name="Rectangle 2"/>
          <p:cNvSpPr>
            <a:spLocks noGrp="1" noChangeArrowheads="1"/>
          </p:cNvSpPr>
          <p:nvPr>
            <p:ph type="title"/>
          </p:nvPr>
        </p:nvSpPr>
        <p:spPr/>
        <p:txBody>
          <a:bodyPr/>
          <a:lstStyle/>
          <a:p>
            <a:pPr eaLnBrk="1" hangingPunct="1">
              <a:defRPr/>
            </a:pPr>
            <a:r>
              <a:rPr lang="en-US" altLang="zh-CN"/>
              <a:t>pthread</a:t>
            </a:r>
            <a:r>
              <a:rPr lang="zh-CN" altLang="en-US"/>
              <a:t>变量类型的命名规则</a:t>
            </a:r>
          </a:p>
        </p:txBody>
      </p:sp>
      <p:graphicFrame>
        <p:nvGraphicFramePr>
          <p:cNvPr id="1575058" name="Group 146"/>
          <p:cNvGraphicFramePr>
            <a:graphicFrameLocks noGrp="1"/>
          </p:cNvGraphicFramePr>
          <p:nvPr>
            <p:ph idx="1"/>
            <p:extLst>
              <p:ext uri="{D42A27DB-BD31-4B8C-83A1-F6EECF244321}">
                <p14:modId xmlns:p14="http://schemas.microsoft.com/office/powerpoint/2010/main" val="1347973435"/>
              </p:ext>
            </p:extLst>
          </p:nvPr>
        </p:nvGraphicFramePr>
        <p:xfrm>
          <a:off x="971600" y="2132856"/>
          <a:ext cx="7310437" cy="3657600"/>
        </p:xfrm>
        <a:graphic>
          <a:graphicData uri="http://schemas.openxmlformats.org/drawingml/2006/table">
            <a:tbl>
              <a:tblPr/>
              <a:tblGrid>
                <a:gridCol w="2989262">
                  <a:extLst>
                    <a:ext uri="{9D8B030D-6E8A-4147-A177-3AD203B41FA5}">
                      <a16:colId xmlns:a16="http://schemas.microsoft.com/office/drawing/2014/main" val="20000"/>
                    </a:ext>
                  </a:extLst>
                </a:gridCol>
                <a:gridCol w="4321175">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FF0000"/>
                          </a:solidFill>
                          <a:effectLst>
                            <a:outerShdw blurRad="38100" dist="38100" dir="2700000" algn="tl">
                              <a:srgbClr val="C0C0C0"/>
                            </a:outerShdw>
                          </a:effectLst>
                          <a:latin typeface="STXinwei" panose="02010800040101010101" pitchFamily="2" charset="-122"/>
                          <a:ea typeface="STXinwei" panose="02010800040101010101" pitchFamily="2" charset="-122"/>
                        </a:rPr>
                        <a:t>前缀形式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a:ln>
                            <a:noFill/>
                          </a:ln>
                          <a:solidFill>
                            <a:srgbClr val="FF0000"/>
                          </a:solidFill>
                          <a:effectLst>
                            <a:outerShdw blurRad="38100" dist="38100" dir="2700000" algn="tl">
                              <a:srgbClr val="C0C0C0"/>
                            </a:outerShdw>
                          </a:effectLst>
                          <a:latin typeface="STXinwei" panose="02010800040101010101" pitchFamily="2" charset="-122"/>
                          <a:ea typeface="STXinwei" panose="02010800040101010101" pitchFamily="2" charset="-122"/>
                        </a:rPr>
                        <a:t>功能组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线程自身及其他子例程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dirty="0" err="1">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pthread_attr</a:t>
                      </a:r>
                      <a:r>
                        <a:rPr kumimoji="1" lang="en-US" altLang="zh-CN"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线程属性对象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pthread_mutex_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互斥变量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8450">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pthread_mutexattr_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互斥属性对象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2888">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dirty="0" err="1">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pthread_cond</a:t>
                      </a:r>
                      <a:r>
                        <a:rPr kumimoji="1" lang="en-US" altLang="zh-CN"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条件变量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4013">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pthread_condattr_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条件属性对象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en-US" altLang="zh-CN" sz="2400" b="1" i="0" u="none" strike="noStrike" cap="none" normalizeH="0" baseline="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pthread_key_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pPr>
                      <a:r>
                        <a:rPr kumimoji="1" lang="zh-CN" altLang="en-US" sz="2400" b="1" i="0" u="none" strike="noStrike" cap="none" normalizeH="0" baseline="0" dirty="0">
                          <a:ln>
                            <a:noFill/>
                          </a:ln>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特定线程数据键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6828832"/>
      </p:ext>
    </p:extLst>
  </p:cSld>
  <p:clrMapOvr>
    <a:masterClrMapping/>
  </p:clrMapOvr>
  <p:transition>
    <p:wedge/>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1D4D3E2-77EA-415B-B407-9ABBD2EA1F01}" type="slidenum">
              <a:rPr lang="en-US" altLang="zh-CN"/>
              <a:pPr>
                <a:defRPr/>
              </a:pPr>
              <a:t>279</a:t>
            </a:fld>
            <a:endParaRPr lang="en-US" altLang="zh-CN"/>
          </a:p>
        </p:txBody>
      </p:sp>
      <p:sp>
        <p:nvSpPr>
          <p:cNvPr id="1526786" name="Rectangle 2"/>
          <p:cNvSpPr>
            <a:spLocks noGrp="1" noChangeArrowheads="1"/>
          </p:cNvSpPr>
          <p:nvPr>
            <p:ph type="title"/>
          </p:nvPr>
        </p:nvSpPr>
        <p:spPr/>
        <p:txBody>
          <a:bodyPr/>
          <a:lstStyle/>
          <a:p>
            <a:pPr eaLnBrk="1" hangingPunct="1">
              <a:defRPr/>
            </a:pPr>
            <a:r>
              <a:rPr lang="zh-CN" altLang="en-US"/>
              <a:t>线程创建</a:t>
            </a:r>
          </a:p>
        </p:txBody>
      </p:sp>
      <p:sp>
        <p:nvSpPr>
          <p:cNvPr id="1526787" name="Rectangle 3"/>
          <p:cNvSpPr>
            <a:spLocks noGrp="1" noChangeArrowheads="1"/>
          </p:cNvSpPr>
          <p:nvPr>
            <p:ph type="body" idx="1"/>
          </p:nvPr>
        </p:nvSpPr>
        <p:spPr>
          <a:xfrm>
            <a:off x="107504" y="1268413"/>
            <a:ext cx="9036496" cy="5589587"/>
          </a:xfrm>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pthread_create</a:t>
            </a:r>
            <a:r>
              <a:rPr lang="en-US" altLang="zh-CN" dirty="0"/>
              <a:t>(</a:t>
            </a:r>
            <a:r>
              <a:rPr lang="en-US" altLang="zh-CN" dirty="0" err="1"/>
              <a:t>pthread_t</a:t>
            </a:r>
            <a:r>
              <a:rPr lang="en-US" altLang="zh-CN" dirty="0"/>
              <a:t> *thread, const </a:t>
            </a:r>
            <a:r>
              <a:rPr lang="en-US" altLang="zh-CN" dirty="0" err="1"/>
              <a:t>pthread_attr_t</a:t>
            </a:r>
            <a:r>
              <a:rPr lang="en-US" altLang="zh-CN" dirty="0"/>
              <a:t> *</a:t>
            </a:r>
            <a:r>
              <a:rPr lang="en-US" altLang="zh-CN" dirty="0" err="1"/>
              <a:t>attr</a:t>
            </a:r>
            <a:r>
              <a:rPr lang="zh-CN" altLang="en-US" dirty="0"/>
              <a:t>，</a:t>
            </a:r>
            <a:r>
              <a:rPr lang="en-US" altLang="zh-CN" dirty="0"/>
              <a:t>void *(*</a:t>
            </a:r>
            <a:r>
              <a:rPr lang="en-US" altLang="zh-CN" dirty="0" err="1"/>
              <a:t>start_routine</a:t>
            </a:r>
            <a:r>
              <a:rPr lang="en-US" altLang="zh-CN" dirty="0"/>
              <a:t>) (void*)</a:t>
            </a:r>
            <a:r>
              <a:rPr lang="zh-CN" altLang="en-US" dirty="0"/>
              <a:t>，</a:t>
            </a:r>
            <a:r>
              <a:rPr lang="en-US" altLang="zh-CN" dirty="0"/>
              <a:t>void * </a:t>
            </a:r>
            <a:r>
              <a:rPr lang="en-US" altLang="zh-CN" dirty="0" err="1"/>
              <a:t>arg</a:t>
            </a:r>
            <a:r>
              <a:rPr lang="en-US" altLang="zh-CN" dirty="0"/>
              <a:t>); </a:t>
            </a:r>
          </a:p>
          <a:p>
            <a:pPr eaLnBrk="1" hangingPunct="1">
              <a:defRPr/>
            </a:pPr>
            <a:r>
              <a:rPr lang="zh-CN" altLang="en-US" dirty="0">
                <a:latin typeface="华文新魏"/>
                <a:cs typeface="华文新魏"/>
              </a:rPr>
              <a:t>参数说明</a:t>
            </a:r>
          </a:p>
          <a:p>
            <a:pPr lvl="1" eaLnBrk="1" hangingPunct="1">
              <a:defRPr/>
            </a:pPr>
            <a:r>
              <a:rPr lang="en-US" altLang="zh-CN" dirty="0"/>
              <a:t>thread</a:t>
            </a:r>
            <a:r>
              <a:rPr lang="zh-CN" altLang="en-US" dirty="0"/>
              <a:t>：要创建的线程</a:t>
            </a:r>
            <a:r>
              <a:rPr lang="en-US" altLang="zh-CN" dirty="0"/>
              <a:t>id</a:t>
            </a:r>
            <a:r>
              <a:rPr lang="zh-CN" altLang="en-US" dirty="0"/>
              <a:t>指针</a:t>
            </a:r>
          </a:p>
          <a:p>
            <a:pPr lvl="1" eaLnBrk="1" hangingPunct="1">
              <a:defRPr/>
            </a:pPr>
            <a:r>
              <a:rPr lang="en-US" altLang="zh-CN" dirty="0" err="1"/>
              <a:t>attr</a:t>
            </a:r>
            <a:r>
              <a:rPr lang="zh-CN" altLang="en-US" dirty="0"/>
              <a:t>：创建线程时的线程属性</a:t>
            </a:r>
          </a:p>
          <a:p>
            <a:pPr lvl="1" eaLnBrk="1" hangingPunct="1">
              <a:defRPr/>
            </a:pPr>
            <a:r>
              <a:rPr lang="en-US" altLang="zh-CN" dirty="0"/>
              <a:t>v(*</a:t>
            </a:r>
            <a:r>
              <a:rPr lang="en-US" altLang="zh-CN" dirty="0" err="1"/>
              <a:t>start_routine</a:t>
            </a:r>
            <a:r>
              <a:rPr lang="en-US" altLang="zh-CN" dirty="0"/>
              <a:t>)(void*)</a:t>
            </a:r>
            <a:r>
              <a:rPr lang="zh-CN" altLang="en-US" dirty="0"/>
              <a:t>：返回值是</a:t>
            </a:r>
            <a:r>
              <a:rPr lang="en-US" altLang="zh-CN" dirty="0"/>
              <a:t>void*</a:t>
            </a:r>
            <a:r>
              <a:rPr lang="zh-CN" altLang="en-US" dirty="0"/>
              <a:t>类型的指针函数</a:t>
            </a:r>
          </a:p>
          <a:p>
            <a:pPr lvl="1" eaLnBrk="1" hangingPunct="1">
              <a:defRPr/>
            </a:pPr>
            <a:r>
              <a:rPr lang="en-US" altLang="zh-CN" dirty="0" err="1"/>
              <a:t>arg</a:t>
            </a:r>
            <a:r>
              <a:rPr lang="zh-CN" altLang="en-US" dirty="0"/>
              <a:t>：</a:t>
            </a:r>
            <a:r>
              <a:rPr lang="en-US" altLang="zh-CN" dirty="0" err="1"/>
              <a:t>start_routine</a:t>
            </a:r>
            <a:r>
              <a:rPr lang="zh-CN" altLang="en-US" dirty="0"/>
              <a:t>的参数</a:t>
            </a:r>
          </a:p>
          <a:p>
            <a:pPr eaLnBrk="1" hangingPunct="1">
              <a:defRPr/>
            </a:pPr>
            <a:r>
              <a:rPr lang="zh-CN" altLang="en-US" dirty="0">
                <a:latin typeface="华文新魏"/>
                <a:cs typeface="华文新魏"/>
              </a:rPr>
              <a:t>返回值</a:t>
            </a:r>
          </a:p>
          <a:p>
            <a:pPr lvl="1" eaLnBrk="1" hangingPunct="1">
              <a:defRPr/>
            </a:pPr>
            <a:r>
              <a:rPr lang="zh-CN" altLang="en-US" dirty="0"/>
              <a:t>成功返回</a:t>
            </a:r>
            <a:r>
              <a:rPr lang="en-US" altLang="zh-CN" dirty="0"/>
              <a:t>0</a:t>
            </a:r>
          </a:p>
          <a:p>
            <a:pPr lvl="1" eaLnBrk="1" hangingPunct="1">
              <a:defRPr/>
            </a:pPr>
            <a:r>
              <a:rPr lang="zh-CN" altLang="en-US" dirty="0"/>
              <a:t>失败返回错误编号</a:t>
            </a:r>
          </a:p>
          <a:p>
            <a:pPr lvl="2" eaLnBrk="1" hangingPunct="1">
              <a:defRPr/>
            </a:pPr>
            <a:r>
              <a:rPr lang="en-US" altLang="zh-CN" sz="2400" dirty="0">
                <a:latin typeface="华文新魏"/>
                <a:ea typeface="华文新魏"/>
                <a:cs typeface="华文新魏"/>
              </a:rPr>
              <a:t>EAGAIN</a:t>
            </a:r>
            <a:r>
              <a:rPr lang="zh-CN" altLang="en-US" sz="2400" dirty="0">
                <a:latin typeface="华文新魏"/>
                <a:ea typeface="华文新魏"/>
                <a:cs typeface="华文新魏"/>
              </a:rPr>
              <a:t>：表示系统限制创建新的线程，如线程数目过多</a:t>
            </a:r>
          </a:p>
          <a:p>
            <a:pPr lvl="2" eaLnBrk="1" hangingPunct="1">
              <a:defRPr/>
            </a:pPr>
            <a:r>
              <a:rPr lang="en-US" altLang="zh-CN" sz="2400" dirty="0">
                <a:latin typeface="华文新魏"/>
                <a:ea typeface="华文新魏"/>
                <a:cs typeface="华文新魏"/>
              </a:rPr>
              <a:t>EINVAL</a:t>
            </a:r>
            <a:r>
              <a:rPr lang="zh-CN" altLang="en-US" sz="2400" dirty="0">
                <a:latin typeface="华文新魏"/>
                <a:ea typeface="华文新魏"/>
                <a:cs typeface="华文新魏"/>
              </a:rPr>
              <a:t>：代表线程属性值非法 </a:t>
            </a:r>
          </a:p>
        </p:txBody>
      </p:sp>
    </p:spTree>
    <p:extLst>
      <p:ext uri="{BB962C8B-B14F-4D97-AF65-F5344CB8AC3E}">
        <p14:creationId xmlns:p14="http://schemas.microsoft.com/office/powerpoint/2010/main" val="1023204217"/>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临界区管理的尝试（标志方式）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28</a:t>
            </a:fld>
            <a:endParaRPr lang="en-US" altLang="zh-CN" dirty="0"/>
          </a:p>
        </p:txBody>
      </p:sp>
      <p:sp>
        <p:nvSpPr>
          <p:cNvPr id="3" name="内容占位符 2"/>
          <p:cNvSpPr>
            <a:spLocks noGrp="1"/>
          </p:cNvSpPr>
          <p:nvPr>
            <p:ph idx="1"/>
          </p:nvPr>
        </p:nvSpPr>
        <p:spPr/>
        <p:txBody>
          <a:bodyPr/>
          <a:lstStyle/>
          <a:p>
            <a:r>
              <a:rPr kumimoji="1" lang="zh-CN" altLang="en-US" dirty="0">
                <a:solidFill>
                  <a:srgbClr val="0000FF"/>
                </a:solidFill>
              </a:rPr>
              <a:t>修正算法</a:t>
            </a:r>
            <a:endParaRPr kumimoji="1" lang="en-US" altLang="zh-CN" dirty="0">
              <a:solidFill>
                <a:srgbClr val="0000FF"/>
              </a:solidFill>
            </a:endParaRPr>
          </a:p>
          <a:p>
            <a:pPr lvl="1"/>
            <a:r>
              <a:rPr lang="zh-CN" altLang="zh-CN" dirty="0"/>
              <a:t>延迟进程</a:t>
            </a:r>
            <a:r>
              <a:rPr lang="en-US" altLang="zh-CN" dirty="0"/>
              <a:t>P1</a:t>
            </a:r>
            <a:r>
              <a:rPr lang="zh-CN" altLang="zh-CN" dirty="0"/>
              <a:t>（</a:t>
            </a:r>
            <a:r>
              <a:rPr lang="en-US" altLang="zh-CN" dirty="0"/>
              <a:t>P2</a:t>
            </a:r>
            <a:r>
              <a:rPr lang="zh-CN" altLang="zh-CN" dirty="0"/>
              <a:t>）对</a:t>
            </a:r>
            <a:r>
              <a:rPr lang="en-US" altLang="zh-CN" dirty="0"/>
              <a:t>inside2</a:t>
            </a:r>
            <a:r>
              <a:rPr lang="zh-CN" altLang="zh-CN" dirty="0"/>
              <a:t>（</a:t>
            </a:r>
            <a:r>
              <a:rPr lang="en-US" altLang="zh-CN" dirty="0"/>
              <a:t>inside1</a:t>
            </a:r>
            <a:r>
              <a:rPr lang="zh-CN" altLang="zh-CN" dirty="0"/>
              <a:t>）的测试，先置</a:t>
            </a:r>
            <a:r>
              <a:rPr lang="en-US" altLang="zh-CN" dirty="0"/>
              <a:t>inside1</a:t>
            </a:r>
            <a:r>
              <a:rPr lang="zh-CN" altLang="zh-CN" dirty="0"/>
              <a:t>（</a:t>
            </a:r>
            <a:r>
              <a:rPr lang="en-US" altLang="zh-CN" dirty="0"/>
              <a:t>inside2</a:t>
            </a:r>
            <a:r>
              <a:rPr lang="zh-CN" altLang="zh-CN" dirty="0"/>
              <a:t>）为</a:t>
            </a:r>
            <a:r>
              <a:rPr lang="en-US" altLang="zh-CN" dirty="0"/>
              <a:t>true</a:t>
            </a:r>
            <a:r>
              <a:rPr lang="zh-CN" altLang="zh-CN" dirty="0"/>
              <a:t>，用以</a:t>
            </a:r>
            <a:r>
              <a:rPr lang="zh-CN" altLang="zh-CN" dirty="0">
                <a:solidFill>
                  <a:srgbClr val="FF0000"/>
                </a:solidFill>
              </a:rPr>
              <a:t>封锁</a:t>
            </a:r>
            <a:r>
              <a:rPr lang="en-US" altLang="zh-CN" dirty="0"/>
              <a:t>P2</a:t>
            </a:r>
            <a:r>
              <a:rPr lang="zh-CN" altLang="zh-CN" dirty="0"/>
              <a:t>（</a:t>
            </a:r>
            <a:r>
              <a:rPr lang="en-US" altLang="zh-CN" dirty="0"/>
              <a:t>P1</a:t>
            </a:r>
            <a:r>
              <a:rPr lang="zh-CN" altLang="zh-CN" dirty="0"/>
              <a:t>） </a:t>
            </a:r>
            <a:endParaRPr kumimoji="1" lang="zh-CN" altLang="en-US" dirty="0"/>
          </a:p>
        </p:txBody>
      </p:sp>
      <p:sp>
        <p:nvSpPr>
          <p:cNvPr id="6" name="Rectangle 3"/>
          <p:cNvSpPr txBox="1">
            <a:spLocks noChangeArrowheads="1"/>
          </p:cNvSpPr>
          <p:nvPr/>
        </p:nvSpPr>
        <p:spPr bwMode="auto">
          <a:xfrm>
            <a:off x="827584" y="2636912"/>
            <a:ext cx="7200800" cy="3635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inside1=false;  //P1</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inside2=false;  //P2</a:t>
            </a:r>
            <a:r>
              <a:rPr lang="zh-CN" altLang="en-US" sz="2400" dirty="0">
                <a:latin typeface="华文新魏" charset="0"/>
                <a:ea typeface="华文新魏" charset="0"/>
                <a:cs typeface="华文新魏" charset="0"/>
              </a:rPr>
              <a:t>不在其临界区内</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cobegin</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process P1( ) {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process P2( ) {</a:t>
            </a:r>
          </a:p>
          <a:p>
            <a:pPr marL="0" indent="0" eaLnBrk="1" hangingPunct="1">
              <a:lnSpc>
                <a:spcPct val="90000"/>
              </a:lnSpc>
              <a:buNone/>
            </a:pPr>
            <a:r>
              <a:rPr lang="en-US" altLang="zh-CN" sz="2400" dirty="0">
                <a:latin typeface="华文新魏" charset="0"/>
                <a:ea typeface="华文新魏" charset="0"/>
                <a:cs typeface="华文新魏" charset="0"/>
              </a:rPr>
              <a:t> inside1=true; </a:t>
            </a:r>
            <a:r>
              <a:rPr lang="en-US" altLang="zh-CN" sz="2400" dirty="0">
                <a:solidFill>
                  <a:srgbClr val="008000"/>
                </a:solidFill>
                <a:latin typeface="华文新魏" charset="0"/>
                <a:ea typeface="华文新魏" charset="0"/>
                <a:cs typeface="华文新魏" charset="0"/>
              </a:rPr>
              <a:t>//s1</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inside2=true;</a:t>
            </a:r>
            <a:r>
              <a:rPr lang="zh-CN" altLang="en-US" sz="2400" dirty="0">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a:t>
            </a:r>
            <a:r>
              <a:rPr lang="zh-CN" altLang="zh-CN" sz="2400" dirty="0">
                <a:solidFill>
                  <a:srgbClr val="008000"/>
                </a:solidFill>
                <a:latin typeface="华文新魏" charset="0"/>
                <a:ea typeface="华文新魏" charset="0"/>
                <a:cs typeface="华文新魏" charset="0"/>
              </a:rPr>
              <a:t>2</a:t>
            </a:r>
            <a:endParaRPr lang="en-US" altLang="zh-CN" sz="2400" dirty="0">
              <a:latin typeface="华文新魏" charset="0"/>
              <a:ea typeface="华文新魏" charset="0"/>
              <a:cs typeface="华文新魏" charset="0"/>
            </a:endParaRPr>
          </a:p>
          <a:p>
            <a:pPr marL="0" indent="0" eaLnBrk="1" hangingPunct="1">
              <a:lnSpc>
                <a:spcPct val="90000"/>
              </a:lnSpc>
              <a:buNone/>
            </a:pPr>
            <a:r>
              <a:rPr lang="en-US" altLang="zh-CN" sz="2400" dirty="0">
                <a:latin typeface="华文新魏" charset="0"/>
                <a:ea typeface="华文新魏" charset="0"/>
                <a:cs typeface="华文新魏" charset="0"/>
              </a:rPr>
              <a:t> while(inside2);</a:t>
            </a:r>
            <a:r>
              <a:rPr lang="en-US" altLang="zh-CN" sz="2400" dirty="0">
                <a:solidFill>
                  <a:srgbClr val="008000"/>
                </a:solidFill>
                <a:latin typeface="华文新魏" charset="0"/>
                <a:ea typeface="华文新魏" charset="0"/>
                <a:cs typeface="华文新魏" charset="0"/>
              </a:rPr>
              <a:t> //s3</a:t>
            </a:r>
            <a:r>
              <a:rPr lang="zh-CN" altLang="en-US" sz="2400" dirty="0">
                <a:solidFill>
                  <a:srgbClr val="0000FF"/>
                </a:solidFill>
                <a:latin typeface="华文新魏" charset="0"/>
                <a:ea typeface="华文新魏" charset="0"/>
                <a:cs typeface="华文新魏" charset="0"/>
              </a:rPr>
              <a:t>等待      </a:t>
            </a:r>
            <a:r>
              <a:rPr lang="en-US" altLang="zh-CN" sz="2400" dirty="0">
                <a:latin typeface="华文新魏" charset="0"/>
                <a:ea typeface="华文新魏" charset="0"/>
                <a:cs typeface="华文新魏" charset="0"/>
              </a:rPr>
              <a:t>while(inside1);</a:t>
            </a:r>
            <a:r>
              <a:rPr lang="en-US" altLang="zh-CN" sz="2400" dirty="0">
                <a:solidFill>
                  <a:srgbClr val="008000"/>
                </a:solidFill>
                <a:latin typeface="华文新魏" charset="0"/>
                <a:ea typeface="华文新魏" charset="0"/>
                <a:cs typeface="华文新魏" charset="0"/>
              </a:rPr>
              <a:t>//s4</a:t>
            </a:r>
            <a:r>
              <a:rPr lang="zh-CN" altLang="en-US" sz="2400" dirty="0">
                <a:solidFill>
                  <a:srgbClr val="0000FF"/>
                </a:solidFill>
                <a:latin typeface="华文新魏" charset="0"/>
                <a:ea typeface="华文新魏" charset="0"/>
                <a:cs typeface="华文新魏" charset="0"/>
              </a:rPr>
              <a:t>等待</a:t>
            </a:r>
          </a:p>
          <a:p>
            <a:pPr marL="0" indent="0" eaLnBrk="1" hangingPunct="1">
              <a:lnSpc>
                <a:spcPct val="90000"/>
              </a:lnSpc>
              <a:buFont typeface="Wingdings" pitchFamily="2" charset="2"/>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临界区</a:t>
            </a:r>
            <a:r>
              <a:rPr lang="en-US" altLang="zh-CN" sz="2400" dirty="0">
                <a:latin typeface="华文新魏" charset="0"/>
                <a:ea typeface="华文新魏" charset="0"/>
                <a:cs typeface="华文新魏" charset="0"/>
              </a:rPr>
              <a:t>};</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inside1=false;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inside2=false;</a:t>
            </a:r>
          </a:p>
          <a:p>
            <a:pPr marL="0" indent="0" eaLnBrk="1" hangingPunct="1">
              <a:lnSpc>
                <a:spcPct val="90000"/>
              </a:lnSpc>
              <a:buFont typeface="Wingdings" pitchFamily="2" charset="2"/>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p>
          <a:p>
            <a:pPr marL="0" indent="0" eaLnBrk="1" hangingPunct="1">
              <a:lnSpc>
                <a:spcPct val="90000"/>
              </a:lnSpc>
              <a:buFont typeface="Wingdings" pitchFamily="2" charset="2"/>
              <a:buNone/>
            </a:pP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p:txBody>
      </p:sp>
      <p:sp>
        <p:nvSpPr>
          <p:cNvPr id="7" name="矩形 6"/>
          <p:cNvSpPr/>
          <p:nvPr/>
        </p:nvSpPr>
        <p:spPr>
          <a:xfrm>
            <a:off x="1907704" y="5877272"/>
            <a:ext cx="4572000" cy="523220"/>
          </a:xfrm>
          <a:prstGeom prst="rect">
            <a:avLst/>
          </a:prstGeom>
        </p:spPr>
        <p:txBody>
          <a:bodyPr>
            <a:spAutoFit/>
          </a:bodyPr>
          <a:lstStyle/>
          <a:p>
            <a:r>
              <a:rPr lang="zh-CN" altLang="en-US" sz="2800" b="1" dirty="0">
                <a:solidFill>
                  <a:srgbClr val="FF0000"/>
                </a:solidFill>
                <a:latin typeface="华文新魏" charset="0"/>
                <a:ea typeface="华文新魏" charset="0"/>
                <a:cs typeface="华文新魏" charset="0"/>
              </a:rPr>
              <a:t>不正确！</a:t>
            </a:r>
            <a:r>
              <a:rPr lang="zh-CN" altLang="en-US" sz="2800" b="1" dirty="0">
                <a:solidFill>
                  <a:srgbClr val="0000FF"/>
                </a:solidFill>
                <a:latin typeface="华文新魏" charset="0"/>
                <a:ea typeface="华文新魏" charset="0"/>
                <a:cs typeface="华文新魏" charset="0"/>
              </a:rPr>
              <a:t>陷入死循环</a:t>
            </a:r>
          </a:p>
        </p:txBody>
      </p:sp>
    </p:spTree>
    <p:extLst>
      <p:ext uri="{BB962C8B-B14F-4D97-AF65-F5344CB8AC3E}">
        <p14:creationId xmlns:p14="http://schemas.microsoft.com/office/powerpoint/2010/main" val="172771729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EA4AEE14-D40F-4DC0-ADA6-7C3AFB51EDDD}" type="slidenum">
              <a:rPr lang="en-US" altLang="zh-CN"/>
              <a:pPr>
                <a:defRPr/>
              </a:pPr>
              <a:t>280</a:t>
            </a:fld>
            <a:endParaRPr lang="en-US" altLang="zh-CN"/>
          </a:p>
        </p:txBody>
      </p:sp>
      <p:sp>
        <p:nvSpPr>
          <p:cNvPr id="1528834" name="Rectangle 2"/>
          <p:cNvSpPr>
            <a:spLocks noGrp="1" noChangeArrowheads="1"/>
          </p:cNvSpPr>
          <p:nvPr>
            <p:ph type="title"/>
          </p:nvPr>
        </p:nvSpPr>
        <p:spPr/>
        <p:txBody>
          <a:bodyPr/>
          <a:lstStyle/>
          <a:p>
            <a:pPr eaLnBrk="1" hangingPunct="1">
              <a:defRPr/>
            </a:pPr>
            <a:r>
              <a:rPr lang="zh-CN" altLang="en-US"/>
              <a:t>线程示例</a:t>
            </a:r>
          </a:p>
        </p:txBody>
      </p:sp>
      <p:sp>
        <p:nvSpPr>
          <p:cNvPr id="1528835" name="Rectangle 3"/>
          <p:cNvSpPr>
            <a:spLocks noGrp="1" noChangeArrowheads="1"/>
          </p:cNvSpPr>
          <p:nvPr>
            <p:ph type="body" idx="1"/>
          </p:nvPr>
        </p:nvSpPr>
        <p:spPr/>
        <p:txBody>
          <a:bodyPr/>
          <a:lstStyle/>
          <a:p>
            <a:pPr eaLnBrk="1" hangingPunct="1">
              <a:defRPr/>
            </a:pPr>
            <a:endParaRPr lang="zh-CN" altLang="zh-CN" dirty="0"/>
          </a:p>
        </p:txBody>
      </p:sp>
      <p:sp>
        <p:nvSpPr>
          <p:cNvPr id="1528836" name="Text Box 4"/>
          <p:cNvSpPr txBox="1">
            <a:spLocks noChangeArrowheads="1"/>
          </p:cNvSpPr>
          <p:nvPr/>
        </p:nvSpPr>
        <p:spPr bwMode="auto">
          <a:xfrm>
            <a:off x="539552" y="1341438"/>
            <a:ext cx="8204398" cy="5302272"/>
          </a:xfrm>
          <a:prstGeom prst="rect">
            <a:avLst/>
          </a:prstGeom>
          <a:noFill/>
          <a:ln w="9525">
            <a:noFill/>
            <a:miter lim="800000"/>
            <a:headEnd/>
            <a:tailEnd/>
          </a:ln>
          <a:effectLst/>
        </p:spPr>
        <p:txBody>
          <a:bodyPr/>
          <a:lstStyle/>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#include &lt;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pthread.h</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&gt;</a:t>
            </a:r>
          </a:p>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#include &lt;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stdio.h</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&gt;</a:t>
            </a:r>
          </a:p>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void *create(void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arg</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printf</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("new thread created ..... ");</a:t>
            </a:r>
          </a:p>
          <a:p>
            <a:pPr marL="342900" indent="-342900" algn="l">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endParaRPr lang="en-US" altLang="zh-CN" sz="2000" b="1" dirty="0">
              <a:solidFill>
                <a:srgbClr val="0000FF"/>
              </a:solidFill>
              <a:effectLst>
                <a:outerShdw blurRad="38100" dist="38100" dir="2700000" algn="tl">
                  <a:srgbClr val="C0C0C0"/>
                </a:outerShdw>
              </a:effectLst>
              <a:latin typeface="华文新魏"/>
              <a:ea typeface="华文新魏"/>
              <a:cs typeface="华文新魏"/>
            </a:endParaRPr>
          </a:p>
          <a:p>
            <a:pPr marL="342900" indent="-342900" algn="l">
              <a:lnSpc>
                <a:spcPct val="80000"/>
              </a:lnSpc>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int main(int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argc</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char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argv</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pthread_t</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tidp</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int error;</a:t>
            </a:r>
          </a:p>
          <a:p>
            <a:pPr marL="342900" indent="-342900" algn="l">
              <a:lnSpc>
                <a:spcPct val="80000"/>
              </a:lnSpc>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a:effectLst>
                  <a:outerShdw blurRad="38100" dist="38100" dir="2700000" algn="tl">
                    <a:srgbClr val="C0C0C0"/>
                  </a:outerShdw>
                </a:effectLst>
                <a:latin typeface="华文新魏"/>
                <a:ea typeface="华文新魏"/>
                <a:cs typeface="华文新魏"/>
              </a:rPr>
              <a:t>error=</a:t>
            </a:r>
            <a:r>
              <a:rPr lang="en-US" altLang="zh-CN" sz="2000" b="1" dirty="0" err="1">
                <a:effectLst>
                  <a:outerShdw blurRad="38100" dist="38100" dir="2700000" algn="tl">
                    <a:srgbClr val="C0C0C0"/>
                  </a:outerShdw>
                </a:effectLst>
                <a:latin typeface="华文新魏"/>
                <a:ea typeface="华文新魏"/>
                <a:cs typeface="华文新魏"/>
              </a:rPr>
              <a:t>pthread_create</a:t>
            </a:r>
            <a:r>
              <a:rPr lang="en-US" altLang="zh-CN" sz="2000" b="1" dirty="0">
                <a:effectLst>
                  <a:outerShdw blurRad="38100" dist="38100" dir="2700000" algn="tl">
                    <a:srgbClr val="C0C0C0"/>
                  </a:outerShdw>
                </a:effectLst>
                <a:latin typeface="华文新魏"/>
                <a:ea typeface="华文新魏"/>
                <a:cs typeface="华文新魏"/>
              </a:rPr>
              <a:t>(&amp;</a:t>
            </a:r>
            <a:r>
              <a:rPr lang="en-US" altLang="zh-CN" sz="2000" b="1" dirty="0" err="1">
                <a:effectLst>
                  <a:outerShdw blurRad="38100" dist="38100" dir="2700000" algn="tl">
                    <a:srgbClr val="C0C0C0"/>
                  </a:outerShdw>
                </a:effectLst>
                <a:latin typeface="华文新魏"/>
                <a:ea typeface="华文新魏"/>
                <a:cs typeface="华文新魏"/>
              </a:rPr>
              <a:t>tidp</a:t>
            </a:r>
            <a:r>
              <a:rPr lang="en-US" altLang="zh-CN" sz="2000" b="1" dirty="0">
                <a:effectLst>
                  <a:outerShdw blurRad="38100" dist="38100" dir="2700000" algn="tl">
                    <a:srgbClr val="C0C0C0"/>
                  </a:outerShdw>
                </a:effectLst>
                <a:latin typeface="华文新魏"/>
                <a:ea typeface="华文新魏"/>
                <a:cs typeface="华文新魏"/>
              </a:rPr>
              <a:t>, NULL, create, NULL);</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if(error != 0)</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printf</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pthread_create</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is not created ...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return -1;</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printf</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r>
              <a:rPr lang="en-US" altLang="zh-CN" sz="2000" b="1" dirty="0" err="1">
                <a:solidFill>
                  <a:srgbClr val="0000FF"/>
                </a:solidFill>
                <a:effectLst>
                  <a:outerShdw blurRad="38100" dist="38100" dir="2700000" algn="tl">
                    <a:srgbClr val="C0C0C0"/>
                  </a:outerShdw>
                </a:effectLst>
                <a:latin typeface="华文新魏"/>
                <a:ea typeface="华文新魏"/>
                <a:cs typeface="华文新魏"/>
              </a:rPr>
              <a:t>prthread_create</a:t>
            </a:r>
            <a:r>
              <a:rPr lang="en-US" altLang="zh-CN" sz="2000" b="1" dirty="0">
                <a:solidFill>
                  <a:srgbClr val="0000FF"/>
                </a:solidFill>
                <a:effectLst>
                  <a:outerShdw blurRad="38100" dist="38100" dir="2700000" algn="tl">
                    <a:srgbClr val="C0C0C0"/>
                  </a:outerShdw>
                </a:effectLst>
                <a:latin typeface="华文新魏"/>
                <a:ea typeface="华文新魏"/>
                <a:cs typeface="华文新魏"/>
              </a:rPr>
              <a:t> is created... ");</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r>
              <a:rPr lang="en-US" altLang="zh-CN" sz="2000" b="1" dirty="0">
                <a:solidFill>
                  <a:srgbClr val="0000FF"/>
                </a:solidFill>
                <a:effectLst>
                  <a:outerShdw blurRad="38100" dist="38100" dir="2700000" algn="tl">
                    <a:srgbClr val="C0C0C0"/>
                  </a:outerShdw>
                </a:effectLst>
                <a:latin typeface="华文新魏"/>
                <a:ea typeface="华文新魏"/>
                <a:cs typeface="华文新魏"/>
              </a:rPr>
              <a:t>     return 0;</a:t>
            </a:r>
          </a:p>
          <a:p>
            <a:pPr marL="342900" indent="-342900" algn="l">
              <a:lnSpc>
                <a:spcPct val="80000"/>
              </a:lnSpc>
              <a:buClr>
                <a:srgbClr val="0000FF"/>
              </a:buClr>
              <a:defRPr/>
            </a:pPr>
            <a:r>
              <a:rPr lang="en-US" altLang="zh-CN" sz="2000" b="1" dirty="0">
                <a:solidFill>
                  <a:srgbClr val="0000FF"/>
                </a:solidFill>
                <a:effectLst>
                  <a:outerShdw blurRad="38100" dist="38100" dir="2700000" algn="tl">
                    <a:srgbClr val="C0C0C0"/>
                  </a:outerShdw>
                </a:effectLst>
                <a:latin typeface="华文新魏"/>
                <a:ea typeface="华文新魏"/>
                <a:cs typeface="华文新魏"/>
              </a:rPr>
              <a:t>}</a:t>
            </a:r>
            <a:br>
              <a:rPr lang="en-US" altLang="zh-CN" sz="2000" b="1" dirty="0">
                <a:solidFill>
                  <a:srgbClr val="0000FF"/>
                </a:solidFill>
                <a:effectLst>
                  <a:outerShdw blurRad="38100" dist="38100" dir="2700000" algn="tl">
                    <a:srgbClr val="C0C0C0"/>
                  </a:outerShdw>
                </a:effectLst>
                <a:latin typeface="华文新魏"/>
                <a:ea typeface="华文新魏"/>
                <a:cs typeface="华文新魏"/>
              </a:rPr>
            </a:br>
            <a:endParaRPr lang="en-US" altLang="zh-CN" sz="2000" b="1" dirty="0">
              <a:solidFill>
                <a:srgbClr val="0000FF"/>
              </a:solidFill>
              <a:effectLst>
                <a:outerShdw blurRad="38100" dist="38100" dir="2700000" algn="tl">
                  <a:srgbClr val="C0C0C0"/>
                </a:outerShdw>
              </a:effectLst>
              <a:latin typeface="华文新魏"/>
              <a:ea typeface="华文新魏"/>
              <a:cs typeface="华文新魏"/>
            </a:endParaRPr>
          </a:p>
        </p:txBody>
      </p:sp>
    </p:spTree>
    <p:extLst>
      <p:ext uri="{BB962C8B-B14F-4D97-AF65-F5344CB8AC3E}">
        <p14:creationId xmlns:p14="http://schemas.microsoft.com/office/powerpoint/2010/main" val="75020578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8836">
                                            <p:txEl>
                                              <p:pRg st="0" end="0"/>
                                            </p:txEl>
                                          </p:spTgt>
                                        </p:tgtEl>
                                        <p:attrNameLst>
                                          <p:attrName>style.visibility</p:attrName>
                                        </p:attrNameLst>
                                      </p:cBhvr>
                                      <p:to>
                                        <p:strVal val="visible"/>
                                      </p:to>
                                    </p:set>
                                    <p:anim calcmode="lin" valueType="num">
                                      <p:cBhvr additive="base">
                                        <p:cTn id="7" dur="500" fill="hold"/>
                                        <p:tgtEl>
                                          <p:spTgt spid="15288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88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8836">
                                            <p:txEl>
                                              <p:pRg st="1" end="1"/>
                                            </p:txEl>
                                          </p:spTgt>
                                        </p:tgtEl>
                                        <p:attrNameLst>
                                          <p:attrName>style.visibility</p:attrName>
                                        </p:attrNameLst>
                                      </p:cBhvr>
                                      <p:to>
                                        <p:strVal val="visible"/>
                                      </p:to>
                                    </p:set>
                                    <p:anim calcmode="lin" valueType="num">
                                      <p:cBhvr additive="base">
                                        <p:cTn id="13" dur="500" fill="hold"/>
                                        <p:tgtEl>
                                          <p:spTgt spid="15288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88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8836">
                                            <p:txEl>
                                              <p:pRg st="2" end="2"/>
                                            </p:txEl>
                                          </p:spTgt>
                                        </p:tgtEl>
                                        <p:attrNameLst>
                                          <p:attrName>style.visibility</p:attrName>
                                        </p:attrNameLst>
                                      </p:cBhvr>
                                      <p:to>
                                        <p:strVal val="visible"/>
                                      </p:to>
                                    </p:set>
                                    <p:anim calcmode="lin" valueType="num">
                                      <p:cBhvr additive="base">
                                        <p:cTn id="19" dur="500" fill="hold"/>
                                        <p:tgtEl>
                                          <p:spTgt spid="15288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88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8836">
                                            <p:txEl>
                                              <p:pRg st="3" end="3"/>
                                            </p:txEl>
                                          </p:spTgt>
                                        </p:tgtEl>
                                        <p:attrNameLst>
                                          <p:attrName>style.visibility</p:attrName>
                                        </p:attrNameLst>
                                      </p:cBhvr>
                                      <p:to>
                                        <p:strVal val="visible"/>
                                      </p:to>
                                    </p:set>
                                    <p:anim calcmode="lin" valueType="num">
                                      <p:cBhvr additive="base">
                                        <p:cTn id="25" dur="500" fill="hold"/>
                                        <p:tgtEl>
                                          <p:spTgt spid="15288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88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28836">
                                            <p:txEl>
                                              <p:pRg st="4" end="4"/>
                                            </p:txEl>
                                          </p:spTgt>
                                        </p:tgtEl>
                                        <p:attrNameLst>
                                          <p:attrName>style.visibility</p:attrName>
                                        </p:attrNameLst>
                                      </p:cBhvr>
                                      <p:to>
                                        <p:strVal val="visible"/>
                                      </p:to>
                                    </p:set>
                                    <p:anim calcmode="lin" valueType="num">
                                      <p:cBhvr additive="base">
                                        <p:cTn id="31" dur="500" fill="hold"/>
                                        <p:tgtEl>
                                          <p:spTgt spid="152883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288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28836">
                                            <p:txEl>
                                              <p:pRg st="5" end="5"/>
                                            </p:txEl>
                                          </p:spTgt>
                                        </p:tgtEl>
                                        <p:attrNameLst>
                                          <p:attrName>style.visibility</p:attrName>
                                        </p:attrNameLst>
                                      </p:cBhvr>
                                      <p:to>
                                        <p:strVal val="visible"/>
                                      </p:to>
                                    </p:set>
                                    <p:anim calcmode="lin" valueType="num">
                                      <p:cBhvr additive="base">
                                        <p:cTn id="37" dur="500" fill="hold"/>
                                        <p:tgtEl>
                                          <p:spTgt spid="152883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288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28836">
                                            <p:txEl>
                                              <p:pRg st="6" end="6"/>
                                            </p:txEl>
                                          </p:spTgt>
                                        </p:tgtEl>
                                        <p:attrNameLst>
                                          <p:attrName>style.visibility</p:attrName>
                                        </p:attrNameLst>
                                      </p:cBhvr>
                                      <p:to>
                                        <p:strVal val="visible"/>
                                      </p:to>
                                    </p:set>
                                    <p:anim calcmode="lin" valueType="num">
                                      <p:cBhvr additive="base">
                                        <p:cTn id="43" dur="500" fill="hold"/>
                                        <p:tgtEl>
                                          <p:spTgt spid="152883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2883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6" grpId="0" build="p"/>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350D681-7A1B-4276-934A-6A11E4AE7699}" type="slidenum">
              <a:rPr lang="en-US" altLang="zh-CN"/>
              <a:pPr>
                <a:defRPr/>
              </a:pPr>
              <a:t>281</a:t>
            </a:fld>
            <a:endParaRPr lang="en-US" altLang="zh-CN"/>
          </a:p>
        </p:txBody>
      </p:sp>
      <p:sp>
        <p:nvSpPr>
          <p:cNvPr id="1596418" name="Rectangle 2"/>
          <p:cNvSpPr>
            <a:spLocks noGrp="1" noChangeArrowheads="1"/>
          </p:cNvSpPr>
          <p:nvPr>
            <p:ph type="title"/>
          </p:nvPr>
        </p:nvSpPr>
        <p:spPr/>
        <p:txBody>
          <a:bodyPr/>
          <a:lstStyle/>
          <a:p>
            <a:pPr eaLnBrk="1" hangingPunct="1">
              <a:defRPr/>
            </a:pPr>
            <a:r>
              <a:rPr lang="zh-CN" altLang="en-US"/>
              <a:t>线程的互斥机制</a:t>
            </a:r>
          </a:p>
        </p:txBody>
      </p:sp>
      <p:sp>
        <p:nvSpPr>
          <p:cNvPr id="1596419"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mutex</a:t>
            </a:r>
            <a:r>
              <a:rPr lang="zh-CN" altLang="en-US" dirty="0">
                <a:latin typeface="华文新魏"/>
                <a:cs typeface="华文新魏"/>
              </a:rPr>
              <a:t>变量是线程同步和保护共享数据的主要方式</a:t>
            </a:r>
          </a:p>
          <a:p>
            <a:pPr eaLnBrk="1" hangingPunct="1">
              <a:defRPr/>
            </a:pPr>
            <a:r>
              <a:rPr lang="en-US" altLang="zh-CN" dirty="0" err="1">
                <a:latin typeface="华文新魏"/>
                <a:cs typeface="华文新魏"/>
              </a:rPr>
              <a:t>mutex</a:t>
            </a:r>
            <a:r>
              <a:rPr lang="zh-CN" altLang="en-US" dirty="0">
                <a:latin typeface="华文新魏"/>
                <a:cs typeface="华文新魏"/>
              </a:rPr>
              <a:t>可以用来阻止竞争</a:t>
            </a:r>
          </a:p>
          <a:p>
            <a:pPr eaLnBrk="1" hangingPunct="1">
              <a:defRPr/>
            </a:pPr>
            <a:r>
              <a:rPr lang="en-US" altLang="zh-CN" dirty="0" err="1">
                <a:latin typeface="华文新魏"/>
                <a:cs typeface="华文新魏"/>
              </a:rPr>
              <a:t>Pthreads</a:t>
            </a:r>
            <a:r>
              <a:rPr lang="zh-CN" altLang="en-US" dirty="0">
                <a:latin typeface="华文新魏"/>
                <a:cs typeface="华文新魏"/>
              </a:rPr>
              <a:t>中</a:t>
            </a:r>
            <a:r>
              <a:rPr lang="en-US" altLang="zh-CN" dirty="0" err="1">
                <a:latin typeface="华文新魏"/>
                <a:cs typeface="华文新魏"/>
              </a:rPr>
              <a:t>mutex</a:t>
            </a:r>
            <a:r>
              <a:rPr lang="zh-CN" altLang="en-US" dirty="0">
                <a:latin typeface="华文新魏"/>
                <a:cs typeface="华文新魏"/>
              </a:rPr>
              <a:t>的基本概念</a:t>
            </a:r>
          </a:p>
          <a:p>
            <a:pPr lvl="1" eaLnBrk="1" hangingPunct="1">
              <a:defRPr/>
            </a:pPr>
            <a:r>
              <a:rPr lang="zh-CN" altLang="en-US" dirty="0"/>
              <a:t>在任何时候，只有一个线程能够获得</a:t>
            </a:r>
            <a:r>
              <a:rPr lang="en-US" altLang="zh-CN" dirty="0" err="1"/>
              <a:t>mutex</a:t>
            </a:r>
            <a:endParaRPr lang="en-US" altLang="zh-CN" dirty="0"/>
          </a:p>
          <a:p>
            <a:pPr lvl="2" eaLnBrk="1" hangingPunct="1">
              <a:defRPr/>
            </a:pPr>
            <a:r>
              <a:rPr lang="zh-CN" altLang="en-US" sz="2000" dirty="0">
                <a:latin typeface="华文新魏"/>
                <a:ea typeface="华文新魏"/>
                <a:cs typeface="华文新魏"/>
              </a:rPr>
              <a:t>尽管几个线程想获取一个</a:t>
            </a:r>
            <a:r>
              <a:rPr lang="en-US" altLang="zh-CN" dirty="0" err="1">
                <a:latin typeface="华文新魏"/>
                <a:cs typeface="华文新魏"/>
              </a:rPr>
              <a:t>mutex</a:t>
            </a:r>
            <a:r>
              <a:rPr lang="zh-CN" altLang="en-US" sz="2000" dirty="0">
                <a:latin typeface="华文新魏"/>
                <a:ea typeface="华文新魏"/>
                <a:cs typeface="华文新魏"/>
              </a:rPr>
              <a:t>，但是只有一个线程能够成功</a:t>
            </a:r>
          </a:p>
          <a:p>
            <a:pPr lvl="2" eaLnBrk="1" hangingPunct="1">
              <a:defRPr/>
            </a:pPr>
            <a:r>
              <a:rPr lang="zh-CN" altLang="en-US" sz="2000" dirty="0">
                <a:latin typeface="华文新魏"/>
                <a:ea typeface="华文新魏"/>
                <a:cs typeface="华文新魏"/>
              </a:rPr>
              <a:t>其他线程需要等待，直到获取</a:t>
            </a:r>
            <a:r>
              <a:rPr lang="en-US" altLang="zh-CN" sz="2000" dirty="0" err="1">
                <a:latin typeface="华文新魏"/>
                <a:ea typeface="华文新魏"/>
                <a:cs typeface="华文新魏"/>
              </a:rPr>
              <a:t>Mutex</a:t>
            </a:r>
            <a:r>
              <a:rPr lang="zh-CN" altLang="en-US" sz="2000" dirty="0">
                <a:latin typeface="华文新魏"/>
                <a:ea typeface="华文新魏"/>
                <a:cs typeface="华文新魏"/>
              </a:rPr>
              <a:t>的线程放弃</a:t>
            </a:r>
            <a:r>
              <a:rPr lang="en-US" altLang="zh-CN" dirty="0" err="1">
                <a:latin typeface="华文新魏"/>
                <a:cs typeface="华文新魏"/>
              </a:rPr>
              <a:t>mutex</a:t>
            </a:r>
            <a:endParaRPr lang="en-US" altLang="zh-CN" sz="2000" dirty="0">
              <a:latin typeface="华文新魏"/>
              <a:ea typeface="华文新魏"/>
              <a:cs typeface="华文新魏"/>
            </a:endParaRPr>
          </a:p>
          <a:p>
            <a:pPr lvl="2" eaLnBrk="1" hangingPunct="1">
              <a:spcBef>
                <a:spcPts val="0"/>
              </a:spcBef>
              <a:defRPr/>
            </a:pPr>
            <a:r>
              <a:rPr lang="zh-CN" altLang="en-US" sz="2000" dirty="0">
                <a:latin typeface="华文新魏"/>
                <a:ea typeface="华文新魏"/>
                <a:cs typeface="华文新魏"/>
              </a:rPr>
              <a:t>线程必须轮流访问需要保护的数据</a:t>
            </a:r>
          </a:p>
        </p:txBody>
      </p:sp>
    </p:spTree>
    <p:extLst>
      <p:ext uri="{BB962C8B-B14F-4D97-AF65-F5344CB8AC3E}">
        <p14:creationId xmlns:p14="http://schemas.microsoft.com/office/powerpoint/2010/main" val="2848031098"/>
      </p:ext>
    </p:extLst>
  </p:cSld>
  <p:clrMapOvr>
    <a:masterClrMapping/>
  </p:clrMapOvr>
  <p:transition spd="slow">
    <p:wipe dir="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722F33D-F87C-461A-A261-678AADABAC32}" type="slidenum">
              <a:rPr lang="en-US" altLang="zh-CN"/>
              <a:pPr>
                <a:defRPr/>
              </a:pPr>
              <a:t>282</a:t>
            </a:fld>
            <a:endParaRPr lang="en-US" altLang="zh-CN"/>
          </a:p>
        </p:txBody>
      </p:sp>
      <p:sp>
        <p:nvSpPr>
          <p:cNvPr id="1597442" name="Rectangle 2"/>
          <p:cNvSpPr>
            <a:spLocks noGrp="1" noChangeArrowheads="1"/>
          </p:cNvSpPr>
          <p:nvPr>
            <p:ph type="title"/>
          </p:nvPr>
        </p:nvSpPr>
        <p:spPr/>
        <p:txBody>
          <a:bodyPr/>
          <a:lstStyle/>
          <a:p>
            <a:pPr eaLnBrk="1" hangingPunct="1">
              <a:defRPr/>
            </a:pPr>
            <a:r>
              <a:rPr lang="en-US" altLang="zh-CN" dirty="0" err="1"/>
              <a:t>mutex</a:t>
            </a:r>
            <a:r>
              <a:rPr lang="zh-CN" altLang="en-US" dirty="0"/>
              <a:t>的一般使用步骤</a:t>
            </a:r>
          </a:p>
        </p:txBody>
      </p:sp>
      <p:sp>
        <p:nvSpPr>
          <p:cNvPr id="159744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创建和初始化</a:t>
            </a:r>
            <a:r>
              <a:rPr lang="en-US" altLang="zh-CN" dirty="0" err="1">
                <a:latin typeface="华文新魏"/>
                <a:cs typeface="华文新魏"/>
              </a:rPr>
              <a:t>mutex</a:t>
            </a:r>
            <a:r>
              <a:rPr lang="en-US" altLang="zh-CN" dirty="0">
                <a:latin typeface="华文新魏"/>
                <a:cs typeface="华文新魏"/>
              </a:rPr>
              <a:t>  </a:t>
            </a:r>
          </a:p>
          <a:p>
            <a:pPr eaLnBrk="1" hangingPunct="1">
              <a:defRPr/>
            </a:pPr>
            <a:r>
              <a:rPr lang="zh-CN" altLang="en-US" dirty="0">
                <a:latin typeface="华文新魏"/>
                <a:cs typeface="华文新魏"/>
              </a:rPr>
              <a:t>使用</a:t>
            </a:r>
            <a:r>
              <a:rPr lang="en-US" altLang="zh-CN" dirty="0" err="1">
                <a:latin typeface="华文新魏"/>
                <a:cs typeface="华文新魏"/>
              </a:rPr>
              <a:t>mutex</a:t>
            </a:r>
            <a:endParaRPr lang="en-US" altLang="zh-CN" dirty="0">
              <a:latin typeface="华文新魏"/>
              <a:cs typeface="华文新魏"/>
            </a:endParaRPr>
          </a:p>
          <a:p>
            <a:pPr lvl="1" eaLnBrk="1" hangingPunct="1">
              <a:defRPr/>
            </a:pPr>
            <a:r>
              <a:rPr lang="zh-CN" altLang="en-US" dirty="0"/>
              <a:t>各线程尝试获取</a:t>
            </a:r>
            <a:r>
              <a:rPr lang="en-US" altLang="zh-CN" dirty="0" err="1"/>
              <a:t>mutex</a:t>
            </a:r>
            <a:endParaRPr lang="en-US" altLang="zh-CN" dirty="0"/>
          </a:p>
          <a:p>
            <a:pPr lvl="2" eaLnBrk="1" hangingPunct="1">
              <a:defRPr/>
            </a:pPr>
            <a:r>
              <a:rPr lang="zh-CN" altLang="en-US" dirty="0">
                <a:latin typeface="华文新魏"/>
                <a:ea typeface="华文新魏"/>
                <a:cs typeface="华文新魏"/>
              </a:rPr>
              <a:t>但仅有一个线程能够获取</a:t>
            </a:r>
            <a:r>
              <a:rPr lang="en-US" altLang="zh-CN" dirty="0" err="1">
                <a:latin typeface="华文新魏"/>
                <a:ea typeface="华文新魏"/>
                <a:cs typeface="华文新魏"/>
              </a:rPr>
              <a:t>mutex</a:t>
            </a:r>
            <a:r>
              <a:rPr lang="zh-CN" altLang="en-US" dirty="0">
                <a:latin typeface="华文新魏"/>
                <a:ea typeface="华文新魏"/>
                <a:cs typeface="华文新魏"/>
              </a:rPr>
              <a:t>并拥有它 </a:t>
            </a:r>
          </a:p>
          <a:p>
            <a:pPr lvl="1" eaLnBrk="1" hangingPunct="1">
              <a:defRPr/>
            </a:pPr>
            <a:r>
              <a:rPr lang="zh-CN" altLang="en-US" dirty="0"/>
              <a:t>拥有</a:t>
            </a:r>
            <a:r>
              <a:rPr lang="en-US" altLang="zh-CN" dirty="0" err="1"/>
              <a:t>mutex</a:t>
            </a:r>
            <a:r>
              <a:rPr lang="zh-CN" altLang="en-US" dirty="0"/>
              <a:t>的线程执行需访问临界资源的特定处理例程</a:t>
            </a:r>
          </a:p>
          <a:p>
            <a:pPr lvl="1" eaLnBrk="1" hangingPunct="1">
              <a:defRPr/>
            </a:pPr>
            <a:r>
              <a:rPr lang="zh-CN" altLang="en-US" dirty="0"/>
              <a:t>拥有线程释放</a:t>
            </a:r>
            <a:r>
              <a:rPr lang="en-US" altLang="zh-CN" dirty="0" err="1"/>
              <a:t>mutex</a:t>
            </a:r>
            <a:r>
              <a:rPr lang="en-US" altLang="zh-CN" dirty="0"/>
              <a:t>  </a:t>
            </a:r>
          </a:p>
          <a:p>
            <a:pPr lvl="1" eaLnBrk="1" hangingPunct="1">
              <a:defRPr/>
            </a:pPr>
            <a:r>
              <a:rPr lang="zh-CN" altLang="en-US" dirty="0"/>
              <a:t>其他线程阐述获取</a:t>
            </a:r>
            <a:r>
              <a:rPr lang="en-US" altLang="zh-CN" dirty="0" err="1"/>
              <a:t>mutex</a:t>
            </a:r>
            <a:endParaRPr lang="en-US" altLang="zh-CN" dirty="0"/>
          </a:p>
          <a:p>
            <a:pPr lvl="1" eaLnBrk="1" hangingPunct="1">
              <a:defRPr/>
            </a:pPr>
            <a:r>
              <a:rPr lang="zh-CN" altLang="en-US" dirty="0"/>
              <a:t>重复上述步骤 </a:t>
            </a:r>
          </a:p>
          <a:p>
            <a:pPr eaLnBrk="1" hangingPunct="1">
              <a:defRPr/>
            </a:pPr>
            <a:r>
              <a:rPr lang="zh-CN" altLang="en-US" dirty="0">
                <a:latin typeface="华文新魏"/>
                <a:cs typeface="华文新魏"/>
              </a:rPr>
              <a:t>销毁 </a:t>
            </a:r>
            <a:r>
              <a:rPr lang="en-US" altLang="zh-CN" dirty="0" err="1">
                <a:latin typeface="华文新魏"/>
                <a:cs typeface="华文新魏"/>
              </a:rPr>
              <a:t>mutex</a:t>
            </a:r>
            <a:endParaRPr lang="zh-CN" altLang="en-US" dirty="0">
              <a:latin typeface="华文新魏"/>
              <a:cs typeface="华文新魏"/>
            </a:endParaRPr>
          </a:p>
          <a:p>
            <a:pPr eaLnBrk="1" hangingPunct="1">
              <a:defRPr/>
            </a:pPr>
            <a:endParaRPr lang="en-US" altLang="zh-CN" dirty="0">
              <a:latin typeface="华文新魏"/>
              <a:cs typeface="华文新魏"/>
            </a:endParaRPr>
          </a:p>
        </p:txBody>
      </p:sp>
    </p:spTree>
    <p:extLst>
      <p:ext uri="{BB962C8B-B14F-4D97-AF65-F5344CB8AC3E}">
        <p14:creationId xmlns:p14="http://schemas.microsoft.com/office/powerpoint/2010/main" val="475888757"/>
      </p:ext>
    </p:extLst>
  </p:cSld>
  <p:clrMapOvr>
    <a:masterClrMapping/>
  </p:clrMapOvr>
  <p:transition spd="slow">
    <p:wipe dir="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6F53942-3689-4D20-9E21-475C850B2E73}" type="slidenum">
              <a:rPr lang="en-US" altLang="zh-CN"/>
              <a:pPr>
                <a:defRPr/>
              </a:pPr>
              <a:t>283</a:t>
            </a:fld>
            <a:endParaRPr lang="en-US" altLang="zh-CN"/>
          </a:p>
        </p:txBody>
      </p:sp>
      <p:sp>
        <p:nvSpPr>
          <p:cNvPr id="1598466" name="Rectangle 2"/>
          <p:cNvSpPr>
            <a:spLocks noGrp="1" noChangeArrowheads="1"/>
          </p:cNvSpPr>
          <p:nvPr>
            <p:ph type="title"/>
          </p:nvPr>
        </p:nvSpPr>
        <p:spPr/>
        <p:txBody>
          <a:bodyPr/>
          <a:lstStyle/>
          <a:p>
            <a:pPr eaLnBrk="1" hangingPunct="1">
              <a:defRPr/>
            </a:pPr>
            <a:r>
              <a:rPr lang="en-US" altLang="zh-CN"/>
              <a:t>mutex</a:t>
            </a:r>
            <a:r>
              <a:rPr lang="zh-CN" altLang="en-US"/>
              <a:t>变量创建</a:t>
            </a:r>
            <a:r>
              <a:rPr lang="en-US" altLang="zh-CN"/>
              <a:t>/</a:t>
            </a:r>
            <a:r>
              <a:rPr lang="zh-CN" altLang="en-US"/>
              <a:t>销毁函数</a:t>
            </a:r>
          </a:p>
        </p:txBody>
      </p:sp>
      <p:sp>
        <p:nvSpPr>
          <p:cNvPr id="1598467"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pthread_mutex_init</a:t>
            </a:r>
            <a:r>
              <a:rPr lang="en-US" altLang="zh-CN" dirty="0">
                <a:latin typeface="华文新魏"/>
                <a:cs typeface="华文新魏"/>
              </a:rPr>
              <a:t>(</a:t>
            </a:r>
            <a:r>
              <a:rPr lang="en-US" altLang="zh-CN" dirty="0" err="1">
                <a:latin typeface="华文新魏"/>
                <a:cs typeface="华文新魏"/>
              </a:rPr>
              <a:t>mutex,attr</a:t>
            </a:r>
            <a:r>
              <a:rPr lang="en-US" altLang="zh-CN" dirty="0">
                <a:latin typeface="华文新魏"/>
                <a:cs typeface="华文新魏"/>
              </a:rPr>
              <a:t>) </a:t>
            </a:r>
          </a:p>
          <a:p>
            <a:pPr eaLnBrk="1" hangingPunct="1">
              <a:defRPr/>
            </a:pPr>
            <a:r>
              <a:rPr lang="en-US" altLang="zh-CN" dirty="0" err="1">
                <a:latin typeface="华文新魏"/>
                <a:cs typeface="华文新魏"/>
              </a:rPr>
              <a:t>pthread_mutex_destroy</a:t>
            </a:r>
            <a:r>
              <a:rPr lang="en-US" altLang="zh-CN" dirty="0">
                <a:latin typeface="华文新魏"/>
                <a:cs typeface="华文新魏"/>
              </a:rPr>
              <a:t>(</a:t>
            </a:r>
            <a:r>
              <a:rPr lang="en-US" altLang="zh-CN" dirty="0" err="1">
                <a:latin typeface="华文新魏"/>
                <a:cs typeface="华文新魏"/>
              </a:rPr>
              <a:t>mutex</a:t>
            </a:r>
            <a:r>
              <a:rPr lang="en-US" altLang="zh-CN" dirty="0">
                <a:latin typeface="华文新魏"/>
                <a:cs typeface="华文新魏"/>
              </a:rPr>
              <a:t>) </a:t>
            </a:r>
          </a:p>
          <a:p>
            <a:pPr eaLnBrk="1" hangingPunct="1">
              <a:defRPr/>
            </a:pPr>
            <a:r>
              <a:rPr lang="en-US" altLang="zh-CN" dirty="0" err="1">
                <a:latin typeface="华文新魏"/>
                <a:cs typeface="华文新魏"/>
              </a:rPr>
              <a:t>pthread_mutexattr_init</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a:p>
            <a:pPr eaLnBrk="1" hangingPunct="1">
              <a:defRPr/>
            </a:pPr>
            <a:r>
              <a:rPr lang="en-US" altLang="zh-CN" dirty="0" err="1">
                <a:latin typeface="华文新魏"/>
                <a:cs typeface="华文新魏"/>
              </a:rPr>
              <a:t>pthread_mutexattr_destroy</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p:txBody>
      </p:sp>
    </p:spTree>
    <p:extLst>
      <p:ext uri="{BB962C8B-B14F-4D97-AF65-F5344CB8AC3E}">
        <p14:creationId xmlns:p14="http://schemas.microsoft.com/office/powerpoint/2010/main" val="1756394736"/>
      </p:ext>
    </p:extLst>
  </p:cSld>
  <p:clrMapOvr>
    <a:masterClrMapping/>
  </p:clrMapOvr>
  <p:transition spd="slow">
    <p:wipe dir="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0CBDB8F-304A-4F10-832A-CA940663E608}" type="slidenum">
              <a:rPr lang="en-US" altLang="zh-CN"/>
              <a:pPr>
                <a:defRPr/>
              </a:pPr>
              <a:t>284</a:t>
            </a:fld>
            <a:endParaRPr lang="en-US" altLang="zh-CN"/>
          </a:p>
        </p:txBody>
      </p:sp>
      <p:sp>
        <p:nvSpPr>
          <p:cNvPr id="1538050" name="Rectangle 2"/>
          <p:cNvSpPr>
            <a:spLocks noGrp="1" noChangeArrowheads="1"/>
          </p:cNvSpPr>
          <p:nvPr>
            <p:ph type="title"/>
          </p:nvPr>
        </p:nvSpPr>
        <p:spPr/>
        <p:txBody>
          <a:bodyPr/>
          <a:lstStyle/>
          <a:p>
            <a:pPr eaLnBrk="1" hangingPunct="1">
              <a:defRPr/>
            </a:pPr>
            <a:r>
              <a:rPr lang="zh-CN" altLang="en-US"/>
              <a:t>互斥锁创建</a:t>
            </a:r>
          </a:p>
        </p:txBody>
      </p:sp>
      <p:sp>
        <p:nvSpPr>
          <p:cNvPr id="1538051" name="Rectangle 3"/>
          <p:cNvSpPr>
            <a:spLocks noGrp="1" noChangeArrowheads="1"/>
          </p:cNvSpPr>
          <p:nvPr>
            <p:ph type="body" idx="1"/>
          </p:nvPr>
        </p:nvSpPr>
        <p:spPr>
          <a:xfrm>
            <a:off x="251520" y="1230313"/>
            <a:ext cx="8892480" cy="5151015"/>
          </a:xfrm>
        </p:spPr>
        <p:txBody>
          <a:bodyPr/>
          <a:lstStyle/>
          <a:p>
            <a:pPr eaLnBrk="1" hangingPunct="1">
              <a:spcBef>
                <a:spcPts val="300"/>
              </a:spcBef>
              <a:defRPr/>
            </a:pPr>
            <a:r>
              <a:rPr lang="zh-CN" altLang="en-US" dirty="0">
                <a:latin typeface="华文新魏"/>
                <a:cs typeface="华文新魏"/>
              </a:rPr>
              <a:t>声明</a:t>
            </a:r>
            <a:r>
              <a:rPr lang="en-US" altLang="zh-CN" dirty="0" err="1">
                <a:latin typeface="华文新魏"/>
                <a:cs typeface="华文新魏"/>
              </a:rPr>
              <a:t>mutex</a:t>
            </a:r>
            <a:r>
              <a:rPr lang="zh-CN" altLang="en-US" dirty="0">
                <a:latin typeface="华文新魏"/>
                <a:cs typeface="华文新魏"/>
              </a:rPr>
              <a:t>变量：</a:t>
            </a:r>
            <a:r>
              <a:rPr lang="en-US" altLang="zh-CN" dirty="0" err="1">
                <a:solidFill>
                  <a:srgbClr val="FF0000"/>
                </a:solidFill>
                <a:latin typeface="华文新魏"/>
                <a:cs typeface="华文新魏"/>
              </a:rPr>
              <a:t>pthread_mutex_t</a:t>
            </a:r>
            <a:r>
              <a:rPr lang="zh-CN" altLang="en-US" dirty="0">
                <a:latin typeface="华文新魏"/>
                <a:cs typeface="华文新魏"/>
              </a:rPr>
              <a:t>类型</a:t>
            </a:r>
          </a:p>
          <a:p>
            <a:pPr eaLnBrk="1" hangingPunct="1">
              <a:spcBef>
                <a:spcPts val="300"/>
              </a:spcBef>
              <a:defRPr/>
            </a:pPr>
            <a:r>
              <a:rPr lang="zh-CN" altLang="en-US" dirty="0">
                <a:latin typeface="华文新魏"/>
                <a:cs typeface="华文新魏"/>
              </a:rPr>
              <a:t>在使用前必须已经初始化（两种方式）</a:t>
            </a:r>
          </a:p>
          <a:p>
            <a:pPr lvl="1" eaLnBrk="1" hangingPunct="1">
              <a:spcBef>
                <a:spcPts val="300"/>
              </a:spcBef>
              <a:defRPr/>
            </a:pPr>
            <a:r>
              <a:rPr lang="zh-CN" altLang="en-US" dirty="0"/>
              <a:t>静态方式</a:t>
            </a:r>
          </a:p>
          <a:p>
            <a:pPr lvl="2" eaLnBrk="1" hangingPunct="1">
              <a:spcBef>
                <a:spcPts val="300"/>
              </a:spcBef>
              <a:defRPr/>
            </a:pPr>
            <a:r>
              <a:rPr lang="en-US" altLang="zh-CN" dirty="0" err="1">
                <a:latin typeface="华文新魏"/>
                <a:ea typeface="华文新魏"/>
                <a:cs typeface="华文新魏"/>
              </a:rPr>
              <a:t>pthread_mutex_t</a:t>
            </a:r>
            <a:r>
              <a:rPr lang="en-US" altLang="zh-CN" dirty="0">
                <a:latin typeface="华文新魏"/>
                <a:ea typeface="华文新魏"/>
                <a:cs typeface="华文新魏"/>
              </a:rPr>
              <a:t>  </a:t>
            </a:r>
            <a:r>
              <a:rPr lang="en-US" altLang="zh-CN" dirty="0" err="1">
                <a:latin typeface="华文新魏"/>
                <a:ea typeface="华文新魏"/>
                <a:cs typeface="华文新魏"/>
              </a:rPr>
              <a:t>mutex</a:t>
            </a:r>
            <a:r>
              <a:rPr lang="en-US" altLang="zh-CN" dirty="0">
                <a:latin typeface="华文新魏"/>
                <a:ea typeface="华文新魏"/>
                <a:cs typeface="华文新魏"/>
              </a:rPr>
              <a:t>=</a:t>
            </a:r>
            <a:r>
              <a:rPr lang="en-US" altLang="zh-CN" dirty="0">
                <a:solidFill>
                  <a:srgbClr val="FF0000"/>
                </a:solidFill>
                <a:latin typeface="华文新魏"/>
                <a:ea typeface="华文新魏"/>
                <a:cs typeface="华文新魏"/>
              </a:rPr>
              <a:t>PTHREAD_MUTEX_INITIALIZER</a:t>
            </a:r>
          </a:p>
          <a:p>
            <a:pPr lvl="1" eaLnBrk="1" hangingPunct="1">
              <a:spcBef>
                <a:spcPts val="300"/>
              </a:spcBef>
              <a:defRPr/>
            </a:pPr>
            <a:r>
              <a:rPr lang="zh-CN" altLang="en-US" dirty="0"/>
              <a:t>动态方式</a:t>
            </a:r>
          </a:p>
          <a:p>
            <a:pPr lvl="2" eaLnBrk="1" hangingPunct="1">
              <a:spcBef>
                <a:spcPts val="300"/>
              </a:spcBef>
              <a:defRPr/>
            </a:pPr>
            <a:r>
              <a:rPr lang="en-US" altLang="zh-CN" dirty="0">
                <a:latin typeface="华文新魏"/>
                <a:ea typeface="华文新魏"/>
                <a:cs typeface="华文新魏"/>
              </a:rPr>
              <a:t>int </a:t>
            </a:r>
            <a:r>
              <a:rPr lang="en-US" altLang="zh-CN" dirty="0" err="1">
                <a:latin typeface="华文新魏"/>
                <a:ea typeface="华文新魏"/>
                <a:cs typeface="华文新魏"/>
              </a:rPr>
              <a:t>pthread_mutex_init</a:t>
            </a:r>
            <a:r>
              <a:rPr lang="en-US" altLang="zh-CN" dirty="0">
                <a:latin typeface="华文新魏"/>
                <a:ea typeface="华文新魏"/>
                <a:cs typeface="华文新魏"/>
              </a:rPr>
              <a:t>(</a:t>
            </a:r>
            <a:r>
              <a:rPr lang="en-US" altLang="zh-CN" dirty="0" err="1">
                <a:latin typeface="华文新魏"/>
                <a:ea typeface="华文新魏"/>
                <a:cs typeface="华文新魏"/>
              </a:rPr>
              <a:t>pthread_mutex_t</a:t>
            </a:r>
            <a:r>
              <a:rPr lang="en-US" altLang="zh-CN" dirty="0">
                <a:latin typeface="华文新魏"/>
                <a:ea typeface="华文新魏"/>
                <a:cs typeface="华文新魏"/>
              </a:rPr>
              <a:t> *mutex, const </a:t>
            </a:r>
            <a:r>
              <a:rPr lang="en-US" altLang="zh-CN" dirty="0" err="1">
                <a:latin typeface="华文新魏"/>
                <a:ea typeface="华文新魏"/>
                <a:cs typeface="华文新魏"/>
              </a:rPr>
              <a:t>pthread_mutexattr_t</a:t>
            </a:r>
            <a:r>
              <a:rPr lang="en-US" altLang="zh-CN" dirty="0">
                <a:latin typeface="华文新魏"/>
                <a:ea typeface="华文新魏"/>
                <a:cs typeface="华文新魏"/>
              </a:rPr>
              <a:t> *</a:t>
            </a:r>
            <a:r>
              <a:rPr lang="en-US" altLang="zh-CN" dirty="0" err="1">
                <a:latin typeface="华文新魏"/>
                <a:ea typeface="华文新魏"/>
                <a:cs typeface="华文新魏"/>
              </a:rPr>
              <a:t>mutexattr</a:t>
            </a:r>
            <a:r>
              <a:rPr lang="en-US" altLang="zh-CN" dirty="0">
                <a:latin typeface="华文新魏"/>
                <a:ea typeface="华文新魏"/>
                <a:cs typeface="华文新魏"/>
              </a:rPr>
              <a:t>)</a:t>
            </a:r>
          </a:p>
          <a:p>
            <a:pPr lvl="1" eaLnBrk="1" hangingPunct="1">
              <a:spcBef>
                <a:spcPts val="300"/>
              </a:spcBef>
              <a:defRPr/>
            </a:pPr>
            <a:r>
              <a:rPr lang="zh-CN" altLang="en-US" dirty="0"/>
              <a:t>返回值</a:t>
            </a:r>
          </a:p>
          <a:p>
            <a:pPr lvl="2" eaLnBrk="1" hangingPunct="1">
              <a:spcBef>
                <a:spcPts val="300"/>
              </a:spcBef>
              <a:defRPr/>
            </a:pPr>
            <a:r>
              <a:rPr lang="zh-CN" altLang="en-US" dirty="0">
                <a:latin typeface="华文新魏"/>
                <a:ea typeface="华文新魏"/>
                <a:cs typeface="华文新魏"/>
              </a:rPr>
              <a:t>成功返回</a:t>
            </a:r>
            <a:r>
              <a:rPr lang="en-US" altLang="zh-CN" dirty="0">
                <a:latin typeface="华文新魏"/>
                <a:ea typeface="华文新魏"/>
                <a:cs typeface="华文新魏"/>
              </a:rPr>
              <a:t>0</a:t>
            </a:r>
          </a:p>
          <a:p>
            <a:pPr lvl="2" eaLnBrk="1" hangingPunct="1">
              <a:spcBef>
                <a:spcPts val="300"/>
              </a:spcBef>
              <a:defRPr/>
            </a:pPr>
            <a:r>
              <a:rPr lang="zh-CN" altLang="en-US" dirty="0">
                <a:latin typeface="华文新魏"/>
                <a:ea typeface="华文新魏"/>
                <a:cs typeface="华文新魏"/>
              </a:rPr>
              <a:t>失败返回错误编号</a:t>
            </a:r>
          </a:p>
          <a:p>
            <a:pPr lvl="1" eaLnBrk="1" hangingPunct="1">
              <a:spcBef>
                <a:spcPts val="300"/>
              </a:spcBef>
              <a:defRPr/>
            </a:pPr>
            <a:r>
              <a:rPr lang="zh-CN" altLang="en-US" dirty="0"/>
              <a:t>说明</a:t>
            </a:r>
          </a:p>
          <a:p>
            <a:pPr lvl="2" eaLnBrk="1" hangingPunct="1">
              <a:spcBef>
                <a:spcPts val="300"/>
              </a:spcBef>
              <a:defRPr/>
            </a:pPr>
            <a:r>
              <a:rPr lang="en-US" altLang="zh-CN" dirty="0" err="1">
                <a:latin typeface="华文新魏"/>
                <a:ea typeface="华文新魏"/>
                <a:cs typeface="华文新魏"/>
              </a:rPr>
              <a:t>mutex</a:t>
            </a:r>
            <a:r>
              <a:rPr lang="zh-CN" altLang="en-US" dirty="0">
                <a:latin typeface="华文新魏"/>
                <a:ea typeface="华文新魏"/>
                <a:cs typeface="华文新魏"/>
              </a:rPr>
              <a:t>初始时是</a:t>
            </a:r>
            <a:r>
              <a:rPr lang="en-US" altLang="zh-CN" dirty="0">
                <a:solidFill>
                  <a:srgbClr val="FF0000"/>
                </a:solidFill>
                <a:latin typeface="华文新魏"/>
                <a:ea typeface="华文新魏"/>
                <a:cs typeface="华文新魏"/>
              </a:rPr>
              <a:t>unlocked</a:t>
            </a:r>
            <a:r>
              <a:rPr lang="zh-CN" altLang="en-US" dirty="0">
                <a:latin typeface="华文新魏"/>
                <a:ea typeface="华文新魏"/>
                <a:cs typeface="华文新魏"/>
              </a:rPr>
              <a:t>（未加锁的）的</a:t>
            </a:r>
          </a:p>
        </p:txBody>
      </p:sp>
    </p:spTree>
    <p:extLst>
      <p:ext uri="{BB962C8B-B14F-4D97-AF65-F5344CB8AC3E}">
        <p14:creationId xmlns:p14="http://schemas.microsoft.com/office/powerpoint/2010/main" val="2415741677"/>
      </p:ext>
    </p:extLst>
  </p:cSld>
  <p:clrMapOvr>
    <a:masterClrMapping/>
  </p:clrMapOvr>
  <p:transition spd="slow">
    <p:wipe dir="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CE68749-D8AF-4C88-B8E1-C19FC5ECD1C7}" type="slidenum">
              <a:rPr lang="en-US" altLang="zh-CN"/>
              <a:pPr>
                <a:defRPr/>
              </a:pPr>
              <a:t>285</a:t>
            </a:fld>
            <a:endParaRPr lang="en-US" altLang="zh-CN"/>
          </a:p>
        </p:txBody>
      </p:sp>
      <p:sp>
        <p:nvSpPr>
          <p:cNvPr id="1540098" name="Rectangle 2"/>
          <p:cNvSpPr>
            <a:spLocks noGrp="1" noChangeArrowheads="1"/>
          </p:cNvSpPr>
          <p:nvPr>
            <p:ph type="title"/>
          </p:nvPr>
        </p:nvSpPr>
        <p:spPr/>
        <p:txBody>
          <a:bodyPr/>
          <a:lstStyle/>
          <a:p>
            <a:pPr eaLnBrk="1" hangingPunct="1">
              <a:defRPr/>
            </a:pPr>
            <a:r>
              <a:rPr lang="zh-CN" altLang="en-US"/>
              <a:t>互斥锁的销毁</a:t>
            </a:r>
          </a:p>
        </p:txBody>
      </p:sp>
      <p:sp>
        <p:nvSpPr>
          <p:cNvPr id="1540099"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pthread_mutex_destroy</a:t>
            </a:r>
            <a:r>
              <a:rPr lang="en-US" altLang="zh-CN" dirty="0"/>
              <a:t>(</a:t>
            </a:r>
            <a:r>
              <a:rPr lang="en-US" altLang="zh-CN" dirty="0" err="1"/>
              <a:t>pthread_mutex_t</a:t>
            </a:r>
            <a:r>
              <a:rPr lang="en-US" altLang="zh-CN" dirty="0"/>
              <a:t> *mutex)</a:t>
            </a:r>
          </a:p>
          <a:p>
            <a:pPr lvl="2" eaLnBrk="1" hangingPunct="1">
              <a:defRPr/>
            </a:pPr>
            <a:r>
              <a:rPr lang="zh-CN" altLang="en-US" dirty="0">
                <a:latin typeface="华文新魏"/>
                <a:ea typeface="华文新魏"/>
                <a:cs typeface="华文新魏"/>
              </a:rPr>
              <a:t>销毁一个互斥锁</a:t>
            </a:r>
          </a:p>
          <a:p>
            <a:pPr lvl="2" eaLnBrk="1" hangingPunct="1">
              <a:defRPr/>
            </a:pPr>
            <a:r>
              <a:rPr lang="zh-CN" altLang="en-US" dirty="0">
                <a:latin typeface="华文新魏"/>
                <a:ea typeface="华文新魏"/>
                <a:cs typeface="华文新魏"/>
              </a:rPr>
              <a:t>释放它锁占用的资源，且要求锁当前处于开放状态</a:t>
            </a:r>
          </a:p>
          <a:p>
            <a:pPr eaLnBrk="1" hangingPunct="1">
              <a:defRPr/>
            </a:pPr>
            <a:endParaRPr lang="en-US" altLang="zh-CN" dirty="0">
              <a:latin typeface="华文新魏"/>
              <a:cs typeface="华文新魏"/>
            </a:endParaRPr>
          </a:p>
        </p:txBody>
      </p:sp>
    </p:spTree>
    <p:extLst>
      <p:ext uri="{BB962C8B-B14F-4D97-AF65-F5344CB8AC3E}">
        <p14:creationId xmlns:p14="http://schemas.microsoft.com/office/powerpoint/2010/main" val="869439352"/>
      </p:ext>
    </p:extLst>
  </p:cSld>
  <p:clrMapOvr>
    <a:masterClrMapping/>
  </p:clrMapOvr>
  <p:transition spd="slow">
    <p:wipe dir="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A41A6F7B-D331-4C72-9CDC-8C96DF496198}" type="slidenum">
              <a:rPr lang="en-US" altLang="zh-CN"/>
              <a:pPr>
                <a:defRPr/>
              </a:pPr>
              <a:t>286</a:t>
            </a:fld>
            <a:endParaRPr lang="en-US" altLang="zh-CN"/>
          </a:p>
        </p:txBody>
      </p:sp>
      <p:sp>
        <p:nvSpPr>
          <p:cNvPr id="1541122" name="Rectangle 2"/>
          <p:cNvSpPr>
            <a:spLocks noGrp="1" noChangeArrowheads="1"/>
          </p:cNvSpPr>
          <p:nvPr>
            <p:ph type="title"/>
          </p:nvPr>
        </p:nvSpPr>
        <p:spPr/>
        <p:txBody>
          <a:bodyPr/>
          <a:lstStyle/>
          <a:p>
            <a:pPr eaLnBrk="1" hangingPunct="1">
              <a:defRPr/>
            </a:pPr>
            <a:r>
              <a:rPr lang="zh-CN" altLang="en-US"/>
              <a:t>互斥锁操作</a:t>
            </a:r>
          </a:p>
        </p:txBody>
      </p:sp>
      <p:sp>
        <p:nvSpPr>
          <p:cNvPr id="154112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加锁</a:t>
            </a:r>
          </a:p>
          <a:p>
            <a:pPr lvl="1" eaLnBrk="1" hangingPunct="1">
              <a:defRPr/>
            </a:pPr>
            <a:r>
              <a:rPr lang="en-US" altLang="zh-CN" dirty="0"/>
              <a:t>int </a:t>
            </a:r>
            <a:r>
              <a:rPr lang="en-US" altLang="zh-CN" dirty="0" err="1"/>
              <a:t>pthread_mutex_lock</a:t>
            </a:r>
            <a:r>
              <a:rPr lang="en-US" altLang="zh-CN" dirty="0"/>
              <a:t>(</a:t>
            </a:r>
            <a:r>
              <a:rPr lang="en-US" altLang="zh-CN" dirty="0" err="1"/>
              <a:t>pthread_mutex_t</a:t>
            </a:r>
            <a:r>
              <a:rPr lang="en-US" altLang="zh-CN" dirty="0"/>
              <a:t> *mutex);</a:t>
            </a:r>
          </a:p>
          <a:p>
            <a:pPr lvl="2" eaLnBrk="1" hangingPunct="1">
              <a:defRPr/>
            </a:pPr>
            <a:r>
              <a:rPr lang="zh-CN" altLang="en-US" sz="2000" dirty="0">
                <a:latin typeface="华文新魏"/>
                <a:ea typeface="华文新魏"/>
                <a:cs typeface="华文新魏"/>
              </a:rPr>
              <a:t>若</a:t>
            </a:r>
            <a:r>
              <a:rPr lang="en-US" altLang="zh-CN" sz="2000" dirty="0" err="1">
                <a:latin typeface="华文新魏"/>
                <a:ea typeface="华文新魏"/>
                <a:cs typeface="华文新魏"/>
              </a:rPr>
              <a:t>mutex</a:t>
            </a:r>
            <a:r>
              <a:rPr lang="zh-CN" altLang="en-US" sz="2000" dirty="0">
                <a:latin typeface="华文新魏"/>
                <a:ea typeface="华文新魏"/>
                <a:cs typeface="华文新魏"/>
              </a:rPr>
              <a:t>已被其他线程加锁，该调用会阻塞线程直到</a:t>
            </a:r>
            <a:r>
              <a:rPr lang="en-US" altLang="zh-CN" sz="2000" dirty="0" err="1">
                <a:latin typeface="华文新魏"/>
                <a:ea typeface="华文新魏"/>
                <a:cs typeface="华文新魏"/>
              </a:rPr>
              <a:t>mutex</a:t>
            </a:r>
            <a:r>
              <a:rPr lang="zh-CN" altLang="en-US" sz="2000" dirty="0">
                <a:latin typeface="华文新魏"/>
                <a:ea typeface="华文新魏"/>
                <a:cs typeface="华文新魏"/>
              </a:rPr>
              <a:t>被解锁 </a:t>
            </a:r>
          </a:p>
          <a:p>
            <a:pPr eaLnBrk="1" hangingPunct="1">
              <a:defRPr/>
            </a:pPr>
            <a:r>
              <a:rPr lang="zh-CN" altLang="en-US" dirty="0">
                <a:latin typeface="华文新魏"/>
                <a:cs typeface="华文新魏"/>
              </a:rPr>
              <a:t>尝试加锁</a:t>
            </a:r>
          </a:p>
          <a:p>
            <a:pPr lvl="1" eaLnBrk="1" hangingPunct="1">
              <a:defRPr/>
            </a:pPr>
            <a:r>
              <a:rPr lang="en-US" altLang="zh-CN" dirty="0"/>
              <a:t>int </a:t>
            </a:r>
            <a:r>
              <a:rPr lang="en-US" altLang="zh-CN" dirty="0" err="1"/>
              <a:t>pthread_mutex_trylock</a:t>
            </a:r>
            <a:r>
              <a:rPr lang="en-US" altLang="zh-CN" dirty="0"/>
              <a:t>(</a:t>
            </a:r>
            <a:r>
              <a:rPr lang="en-US" altLang="zh-CN" dirty="0" err="1"/>
              <a:t>pthread_mutex_t</a:t>
            </a:r>
            <a:r>
              <a:rPr lang="en-US" altLang="zh-CN" dirty="0"/>
              <a:t> *mutex);</a:t>
            </a:r>
          </a:p>
          <a:p>
            <a:pPr lvl="2" eaLnBrk="1" hangingPunct="1">
              <a:defRPr/>
            </a:pPr>
            <a:r>
              <a:rPr lang="zh-CN" altLang="en-US" sz="2000" dirty="0">
                <a:latin typeface="华文新魏"/>
                <a:ea typeface="华文新魏"/>
                <a:cs typeface="华文新魏"/>
              </a:rPr>
              <a:t>若</a:t>
            </a:r>
            <a:r>
              <a:rPr lang="en-US" altLang="zh-CN" sz="2000" dirty="0" err="1">
                <a:latin typeface="华文新魏"/>
                <a:ea typeface="华文新魏"/>
                <a:cs typeface="华文新魏"/>
              </a:rPr>
              <a:t>mutex</a:t>
            </a:r>
            <a:r>
              <a:rPr lang="zh-CN" altLang="en-US" sz="2000" dirty="0">
                <a:latin typeface="华文新魏"/>
                <a:ea typeface="华文新魏"/>
                <a:cs typeface="华文新魏"/>
              </a:rPr>
              <a:t>已经被加锁，该调用会立即返回一个“</a:t>
            </a:r>
            <a:r>
              <a:rPr lang="en-US" altLang="zh-CN" sz="2000" dirty="0">
                <a:solidFill>
                  <a:srgbClr val="FF0000"/>
                </a:solidFill>
                <a:latin typeface="华文新魏"/>
                <a:ea typeface="华文新魏"/>
                <a:cs typeface="华文新魏"/>
              </a:rPr>
              <a:t>busy</a:t>
            </a:r>
            <a:r>
              <a:rPr lang="en-US" altLang="zh-CN" sz="2000" dirty="0">
                <a:latin typeface="华文新魏"/>
                <a:ea typeface="华文新魏"/>
                <a:cs typeface="华文新魏"/>
              </a:rPr>
              <a:t>”</a:t>
            </a:r>
            <a:r>
              <a:rPr lang="zh-CN" altLang="en-US" sz="2000" dirty="0">
                <a:latin typeface="华文新魏"/>
                <a:ea typeface="华文新魏"/>
                <a:cs typeface="华文新魏"/>
              </a:rPr>
              <a:t>错误码</a:t>
            </a:r>
          </a:p>
          <a:p>
            <a:pPr lvl="2" eaLnBrk="1" hangingPunct="1">
              <a:defRPr/>
            </a:pPr>
            <a:r>
              <a:rPr lang="zh-CN" altLang="en-US" sz="2000" dirty="0">
                <a:latin typeface="华文新魏"/>
                <a:ea typeface="华文新魏"/>
                <a:cs typeface="华文新魏"/>
              </a:rPr>
              <a:t>利用此调用可以防止在优先级倒置所出现的死锁 </a:t>
            </a:r>
          </a:p>
          <a:p>
            <a:pPr eaLnBrk="1" hangingPunct="1">
              <a:defRPr/>
            </a:pPr>
            <a:r>
              <a:rPr lang="zh-CN" altLang="en-US" dirty="0">
                <a:latin typeface="华文新魏"/>
                <a:cs typeface="华文新魏"/>
              </a:rPr>
              <a:t>解锁</a:t>
            </a:r>
          </a:p>
          <a:p>
            <a:pPr lvl="1" eaLnBrk="1" hangingPunct="1">
              <a:defRPr/>
            </a:pPr>
            <a:r>
              <a:rPr lang="en-US" altLang="zh-CN" dirty="0"/>
              <a:t>int </a:t>
            </a:r>
            <a:r>
              <a:rPr lang="en-US" altLang="zh-CN" dirty="0" err="1"/>
              <a:t>pthread_mutex_unlock</a:t>
            </a:r>
            <a:r>
              <a:rPr lang="en-US" altLang="zh-CN" dirty="0"/>
              <a:t>(</a:t>
            </a:r>
            <a:r>
              <a:rPr lang="en-US" altLang="zh-CN" dirty="0" err="1"/>
              <a:t>pthread_mutex_t</a:t>
            </a:r>
            <a:r>
              <a:rPr lang="en-US" altLang="zh-CN" dirty="0"/>
              <a:t> *mutex);</a:t>
            </a:r>
          </a:p>
          <a:p>
            <a:pPr lvl="2" eaLnBrk="1" hangingPunct="1">
              <a:defRPr/>
            </a:pPr>
            <a:r>
              <a:rPr lang="zh-CN" altLang="en-US" sz="2000" dirty="0">
                <a:latin typeface="华文新魏"/>
                <a:ea typeface="华文新魏"/>
                <a:cs typeface="华文新魏"/>
              </a:rPr>
              <a:t>当拥有</a:t>
            </a:r>
            <a:r>
              <a:rPr lang="en-US" altLang="zh-CN" sz="2000" dirty="0" err="1">
                <a:latin typeface="华文新魏"/>
                <a:ea typeface="华文新魏"/>
                <a:cs typeface="华文新魏"/>
              </a:rPr>
              <a:t>mutex</a:t>
            </a:r>
            <a:r>
              <a:rPr lang="zh-CN" altLang="en-US" sz="2000" dirty="0">
                <a:latin typeface="华文新魏"/>
                <a:ea typeface="华文新魏"/>
                <a:cs typeface="华文新魏"/>
              </a:rPr>
              <a:t>的线程使用完保护资源后，应该调用该解锁</a:t>
            </a:r>
            <a:r>
              <a:rPr lang="en-US" altLang="zh-CN" sz="2000" dirty="0" err="1">
                <a:latin typeface="华文新魏"/>
                <a:ea typeface="华文新魏"/>
                <a:cs typeface="华文新魏"/>
              </a:rPr>
              <a:t>mutex</a:t>
            </a:r>
            <a:r>
              <a:rPr lang="zh-CN" altLang="en-US" sz="2000" dirty="0">
                <a:latin typeface="华文新魏"/>
                <a:ea typeface="华文新魏"/>
                <a:cs typeface="华文新魏"/>
              </a:rPr>
              <a:t>。在下面的情况中，将返回一个错误 </a:t>
            </a:r>
          </a:p>
          <a:p>
            <a:pPr lvl="3" eaLnBrk="1" hangingPunct="1">
              <a:defRPr/>
            </a:pPr>
            <a:r>
              <a:rPr lang="en-US" altLang="zh-CN" sz="1800" dirty="0" err="1">
                <a:solidFill>
                  <a:srgbClr val="990099"/>
                </a:solidFill>
                <a:latin typeface="华文新魏"/>
                <a:ea typeface="华文新魏"/>
                <a:cs typeface="华文新魏"/>
              </a:rPr>
              <a:t>mutex</a:t>
            </a:r>
            <a:r>
              <a:rPr lang="zh-CN" altLang="en-US" sz="1800" dirty="0">
                <a:solidFill>
                  <a:srgbClr val="990099"/>
                </a:solidFill>
                <a:latin typeface="华文新魏"/>
                <a:ea typeface="华文新魏"/>
                <a:cs typeface="华文新魏"/>
              </a:rPr>
              <a:t>已解锁</a:t>
            </a:r>
          </a:p>
          <a:p>
            <a:pPr lvl="3" eaLnBrk="1" hangingPunct="1">
              <a:defRPr/>
            </a:pPr>
            <a:r>
              <a:rPr lang="en-US" altLang="zh-CN" sz="1800" dirty="0" err="1">
                <a:solidFill>
                  <a:srgbClr val="990099"/>
                </a:solidFill>
                <a:latin typeface="华文新魏"/>
                <a:ea typeface="华文新魏"/>
                <a:cs typeface="华文新魏"/>
              </a:rPr>
              <a:t>mutex</a:t>
            </a:r>
            <a:r>
              <a:rPr lang="zh-CN" altLang="en-US" sz="1800" dirty="0">
                <a:solidFill>
                  <a:srgbClr val="990099"/>
                </a:solidFill>
                <a:latin typeface="华文新魏"/>
                <a:ea typeface="华文新魏"/>
                <a:cs typeface="华文新魏"/>
              </a:rPr>
              <a:t>被其他线程加锁</a:t>
            </a:r>
          </a:p>
        </p:txBody>
      </p:sp>
    </p:spTree>
    <p:extLst>
      <p:ext uri="{BB962C8B-B14F-4D97-AF65-F5344CB8AC3E}">
        <p14:creationId xmlns:p14="http://schemas.microsoft.com/office/powerpoint/2010/main" val="2814854010"/>
      </p:ext>
    </p:extLst>
  </p:cSld>
  <p:clrMapOvr>
    <a:masterClrMapping/>
  </p:clrMapOvr>
  <p:transition spd="slow">
    <p:wipe dir="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809C2B04-A614-4451-A866-41831AB6F375}" type="slidenum">
              <a:rPr lang="en-US" altLang="zh-CN"/>
              <a:pPr>
                <a:defRPr/>
              </a:pPr>
              <a:t>287</a:t>
            </a:fld>
            <a:endParaRPr lang="en-US" altLang="zh-CN"/>
          </a:p>
        </p:txBody>
      </p:sp>
      <p:sp>
        <p:nvSpPr>
          <p:cNvPr id="1640450"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0451" name="Rectangle 3"/>
          <p:cNvSpPr>
            <a:spLocks noGrp="1" noChangeArrowheads="1"/>
          </p:cNvSpPr>
          <p:nvPr>
            <p:ph type="body" idx="1"/>
          </p:nvPr>
        </p:nvSpPr>
        <p:spPr/>
        <p:txBody>
          <a:bodyPr/>
          <a:lstStyle/>
          <a:p>
            <a:pPr eaLnBrk="1" hangingPunct="1">
              <a:defRPr/>
            </a:pPr>
            <a:endParaRPr lang="zh-CN" altLang="zh-CN"/>
          </a:p>
        </p:txBody>
      </p:sp>
      <p:pic>
        <p:nvPicPr>
          <p:cNvPr id="92165" name="Picture 4"/>
          <p:cNvPicPr>
            <a:picLocks noChangeAspect="1" noChangeArrowheads="1"/>
          </p:cNvPicPr>
          <p:nvPr/>
        </p:nvPicPr>
        <p:blipFill>
          <a:blip r:embed="rId2" cstate="print"/>
          <a:srcRect/>
          <a:stretch>
            <a:fillRect/>
          </a:stretch>
        </p:blipFill>
        <p:spPr bwMode="auto">
          <a:xfrm>
            <a:off x="1692275" y="1484313"/>
            <a:ext cx="6121400" cy="4740275"/>
          </a:xfrm>
          <a:prstGeom prst="rect">
            <a:avLst/>
          </a:prstGeom>
          <a:noFill/>
          <a:ln w="9525">
            <a:noFill/>
            <a:miter lim="800000"/>
            <a:headEnd/>
            <a:tailEnd/>
          </a:ln>
        </p:spPr>
      </p:pic>
      <p:sp>
        <p:nvSpPr>
          <p:cNvPr id="1640453" name="Oval 5"/>
          <p:cNvSpPr>
            <a:spLocks noChangeArrowheads="1"/>
          </p:cNvSpPr>
          <p:nvPr/>
        </p:nvSpPr>
        <p:spPr bwMode="auto">
          <a:xfrm>
            <a:off x="1979613" y="4365625"/>
            <a:ext cx="5040312" cy="360363"/>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
        <p:nvSpPr>
          <p:cNvPr id="8" name="Oval 5"/>
          <p:cNvSpPr>
            <a:spLocks noChangeArrowheads="1"/>
          </p:cNvSpPr>
          <p:nvPr/>
        </p:nvSpPr>
        <p:spPr bwMode="auto">
          <a:xfrm>
            <a:off x="1619672" y="2564904"/>
            <a:ext cx="2448272" cy="432371"/>
          </a:xfrm>
          <a:prstGeom prst="ellipse">
            <a:avLst/>
          </a:prstGeom>
          <a:noFill/>
          <a:ln w="28575">
            <a:solidFill>
              <a:srgbClr val="FF0000"/>
            </a:solidFill>
            <a:prstDash val="sysDot"/>
            <a:round/>
            <a:headEnd/>
            <a:tailEnd/>
          </a:ln>
          <a:effectLst/>
        </p:spPr>
        <p:txBody>
          <a:bodyPr wrap="square" anchor="ctr">
            <a:spAutoFit/>
          </a:bodyPr>
          <a:lstStyle/>
          <a:p>
            <a:pPr>
              <a:defRPr/>
            </a:pPr>
            <a:endParaRPr lang="zh-CN" altLang="en-US"/>
          </a:p>
        </p:txBody>
      </p:sp>
    </p:spTree>
    <p:extLst>
      <p:ext uri="{BB962C8B-B14F-4D97-AF65-F5344CB8AC3E}">
        <p14:creationId xmlns:p14="http://schemas.microsoft.com/office/powerpoint/2010/main" val="3350043526"/>
      </p:ext>
    </p:extLst>
  </p:cSld>
  <p:clrMapOvr>
    <a:masterClrMapping/>
  </p:clrMapOvr>
  <p:transition spd="slow">
    <p:wipe dir="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FA8E9CFB-69E3-4174-B437-70115FFD0032}" type="slidenum">
              <a:rPr lang="en-US" altLang="zh-CN"/>
              <a:pPr>
                <a:defRPr/>
              </a:pPr>
              <a:t>288</a:t>
            </a:fld>
            <a:endParaRPr lang="en-US" altLang="zh-CN"/>
          </a:p>
        </p:txBody>
      </p:sp>
      <p:sp>
        <p:nvSpPr>
          <p:cNvPr id="1642498"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2499" name="Rectangle 3"/>
          <p:cNvSpPr>
            <a:spLocks noGrp="1" noChangeArrowheads="1"/>
          </p:cNvSpPr>
          <p:nvPr>
            <p:ph type="body" idx="1"/>
          </p:nvPr>
        </p:nvSpPr>
        <p:spPr/>
        <p:txBody>
          <a:bodyPr/>
          <a:lstStyle/>
          <a:p>
            <a:pPr eaLnBrk="1" hangingPunct="1">
              <a:defRPr/>
            </a:pPr>
            <a:endParaRPr lang="zh-CN" altLang="zh-CN"/>
          </a:p>
        </p:txBody>
      </p:sp>
      <p:pic>
        <p:nvPicPr>
          <p:cNvPr id="93189" name="Picture 4"/>
          <p:cNvPicPr>
            <a:picLocks noChangeAspect="1" noChangeArrowheads="1"/>
          </p:cNvPicPr>
          <p:nvPr/>
        </p:nvPicPr>
        <p:blipFill>
          <a:blip r:embed="rId2" cstate="print"/>
          <a:srcRect/>
          <a:stretch>
            <a:fillRect/>
          </a:stretch>
        </p:blipFill>
        <p:spPr bwMode="auto">
          <a:xfrm>
            <a:off x="755651" y="1484313"/>
            <a:ext cx="7992814" cy="4896777"/>
          </a:xfrm>
          <a:prstGeom prst="rect">
            <a:avLst/>
          </a:prstGeom>
          <a:noFill/>
          <a:ln w="9525">
            <a:noFill/>
            <a:miter lim="800000"/>
            <a:headEnd/>
            <a:tailEnd/>
          </a:ln>
        </p:spPr>
      </p:pic>
      <p:sp>
        <p:nvSpPr>
          <p:cNvPr id="1642501" name="Oval 5"/>
          <p:cNvSpPr>
            <a:spLocks noChangeArrowheads="1"/>
          </p:cNvSpPr>
          <p:nvPr/>
        </p:nvSpPr>
        <p:spPr bwMode="auto">
          <a:xfrm>
            <a:off x="1187450" y="4149080"/>
            <a:ext cx="5040313" cy="360362"/>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3823727369"/>
      </p:ext>
    </p:extLst>
  </p:cSld>
  <p:clrMapOvr>
    <a:masterClrMapping/>
  </p:clrMapOvr>
  <p:transition spd="slow">
    <p:wipe dir="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DDD83DC0-DE10-400F-A33A-725348C2009D}" type="slidenum">
              <a:rPr lang="en-US" altLang="zh-CN"/>
              <a:pPr>
                <a:defRPr/>
              </a:pPr>
              <a:t>289</a:t>
            </a:fld>
            <a:endParaRPr lang="en-US" altLang="zh-CN"/>
          </a:p>
        </p:txBody>
      </p:sp>
      <p:sp>
        <p:nvSpPr>
          <p:cNvPr id="1644546"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4547" name="Rectangle 3"/>
          <p:cNvSpPr>
            <a:spLocks noGrp="1" noChangeArrowheads="1"/>
          </p:cNvSpPr>
          <p:nvPr>
            <p:ph type="body" idx="1"/>
          </p:nvPr>
        </p:nvSpPr>
        <p:spPr/>
        <p:txBody>
          <a:bodyPr/>
          <a:lstStyle/>
          <a:p>
            <a:pPr eaLnBrk="1" hangingPunct="1">
              <a:defRPr/>
            </a:pPr>
            <a:endParaRPr lang="zh-CN" altLang="zh-CN"/>
          </a:p>
        </p:txBody>
      </p:sp>
      <p:pic>
        <p:nvPicPr>
          <p:cNvPr id="94213" name="Picture 4"/>
          <p:cNvPicPr>
            <a:picLocks noChangeAspect="1" noChangeArrowheads="1"/>
          </p:cNvPicPr>
          <p:nvPr/>
        </p:nvPicPr>
        <p:blipFill>
          <a:blip r:embed="rId2" cstate="print"/>
          <a:srcRect/>
          <a:stretch>
            <a:fillRect/>
          </a:stretch>
        </p:blipFill>
        <p:spPr bwMode="auto">
          <a:xfrm>
            <a:off x="1042988" y="1412875"/>
            <a:ext cx="6769372" cy="4668727"/>
          </a:xfrm>
          <a:prstGeom prst="rect">
            <a:avLst/>
          </a:prstGeom>
          <a:noFill/>
          <a:ln w="9525">
            <a:noFill/>
            <a:miter lim="800000"/>
            <a:headEnd/>
            <a:tailEnd/>
          </a:ln>
        </p:spPr>
      </p:pic>
      <p:sp>
        <p:nvSpPr>
          <p:cNvPr id="1644549" name="Oval 5"/>
          <p:cNvSpPr>
            <a:spLocks noChangeArrowheads="1"/>
          </p:cNvSpPr>
          <p:nvPr/>
        </p:nvSpPr>
        <p:spPr bwMode="auto">
          <a:xfrm>
            <a:off x="1115616" y="4581128"/>
            <a:ext cx="5040313" cy="360363"/>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385481680"/>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实现临界区的软件算法</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29</a:t>
            </a:fld>
            <a:endParaRPr lang="en-US" altLang="zh-CN" dirty="0"/>
          </a:p>
        </p:txBody>
      </p:sp>
      <p:sp>
        <p:nvSpPr>
          <p:cNvPr id="5" name="内容占位符 4"/>
          <p:cNvSpPr>
            <a:spLocks noGrp="1"/>
          </p:cNvSpPr>
          <p:nvPr>
            <p:ph idx="1"/>
          </p:nvPr>
        </p:nvSpPr>
        <p:spPr/>
        <p:txBody>
          <a:bodyPr/>
          <a:lstStyle/>
          <a:p>
            <a:r>
              <a:rPr lang="en-US" altLang="zh-CN" dirty="0">
                <a:latin typeface="华文新魏" charset="0"/>
                <a:ea typeface="华文新魏" charset="0"/>
                <a:cs typeface="华文新魏" charset="0"/>
              </a:rPr>
              <a:t>Peterson</a:t>
            </a:r>
            <a:r>
              <a:rPr lang="zh-CN" altLang="en-US" dirty="0">
                <a:latin typeface="华文新魏" charset="0"/>
                <a:ea typeface="华文新魏" charset="0"/>
                <a:cs typeface="华文新魏" charset="0"/>
              </a:rPr>
              <a:t>算法</a:t>
            </a:r>
            <a:endParaRPr lang="en-US" altLang="zh-CN" dirty="0">
              <a:latin typeface="华文新魏" charset="0"/>
              <a:ea typeface="华文新魏" charset="0"/>
              <a:cs typeface="华文新魏" charset="0"/>
            </a:endParaRPr>
          </a:p>
          <a:p>
            <a:pPr lvl="1"/>
            <a:r>
              <a:rPr lang="zh-CN" altLang="zh-CN" dirty="0"/>
              <a:t>为</a:t>
            </a:r>
            <a:r>
              <a:rPr lang="zh-CN" altLang="zh-CN" dirty="0">
                <a:solidFill>
                  <a:srgbClr val="0000FF"/>
                </a:solidFill>
              </a:rPr>
              <a:t>每个进程</a:t>
            </a:r>
            <a:r>
              <a:rPr lang="zh-CN" altLang="zh-CN" dirty="0">
                <a:solidFill>
                  <a:srgbClr val="FF0000"/>
                </a:solidFill>
              </a:rPr>
              <a:t>设置标志</a:t>
            </a:r>
            <a:r>
              <a:rPr lang="zh-CN" altLang="zh-CN" dirty="0"/>
              <a:t>，当标志值为</a:t>
            </a:r>
            <a:r>
              <a:rPr lang="en-US" altLang="zh-CN" dirty="0">
                <a:solidFill>
                  <a:srgbClr val="0000FF"/>
                </a:solidFill>
              </a:rPr>
              <a:t>true</a:t>
            </a:r>
            <a:r>
              <a:rPr lang="zh-CN" altLang="zh-CN" dirty="0"/>
              <a:t>时表示此进程要求进入临界区</a:t>
            </a:r>
            <a:endParaRPr lang="en-US" altLang="zh-CN" dirty="0"/>
          </a:p>
          <a:p>
            <a:pPr lvl="1"/>
            <a:r>
              <a:rPr lang="zh-CN" altLang="zh-CN" dirty="0"/>
              <a:t>另外，再设置一个</a:t>
            </a:r>
            <a:r>
              <a:rPr lang="zh-CN" altLang="zh-CN" dirty="0">
                <a:solidFill>
                  <a:srgbClr val="FF0000"/>
                </a:solidFill>
              </a:rPr>
              <a:t>指示器</a:t>
            </a:r>
            <a:r>
              <a:rPr lang="en-US" altLang="zh-CN" dirty="0">
                <a:solidFill>
                  <a:srgbClr val="0000FF"/>
                </a:solidFill>
              </a:rPr>
              <a:t>turn</a:t>
            </a:r>
            <a:r>
              <a:rPr lang="zh-CN" altLang="zh-CN" dirty="0"/>
              <a:t>以指示可以由哪个进程进入临界区</a:t>
            </a:r>
            <a:endParaRPr lang="en-US" altLang="zh-CN" dirty="0"/>
          </a:p>
          <a:p>
            <a:pPr lvl="2"/>
            <a:r>
              <a:rPr lang="zh-CN" altLang="zh-CN" dirty="0">
                <a:latin typeface="华文新魏"/>
                <a:ea typeface="华文新魏"/>
                <a:cs typeface="华文新魏"/>
              </a:rPr>
              <a:t>当</a:t>
            </a:r>
            <a:r>
              <a:rPr lang="en-US" altLang="zh-CN" dirty="0">
                <a:solidFill>
                  <a:srgbClr val="0000FF"/>
                </a:solidFill>
                <a:latin typeface="华文新魏"/>
                <a:ea typeface="华文新魏"/>
                <a:cs typeface="华文新魏"/>
              </a:rPr>
              <a:t>turn</a:t>
            </a:r>
            <a:r>
              <a:rPr lang="zh-CN" altLang="zh-CN" dirty="0">
                <a:solidFill>
                  <a:srgbClr val="0000FF"/>
                </a:solidFill>
                <a:latin typeface="华文新魏"/>
                <a:ea typeface="华文新魏"/>
                <a:cs typeface="华文新魏"/>
              </a:rPr>
              <a:t>＝</a:t>
            </a:r>
            <a:r>
              <a:rPr lang="en-US" altLang="zh-CN" dirty="0" err="1">
                <a:solidFill>
                  <a:srgbClr val="0000FF"/>
                </a:solidFill>
                <a:latin typeface="华文新魏"/>
                <a:ea typeface="华文新魏"/>
                <a:cs typeface="华文新魏"/>
              </a:rPr>
              <a:t>i</a:t>
            </a:r>
            <a:r>
              <a:rPr lang="zh-CN" altLang="zh-CN" dirty="0">
                <a:latin typeface="华文新魏"/>
                <a:ea typeface="华文新魏"/>
                <a:cs typeface="华文新魏"/>
              </a:rPr>
              <a:t>时</a:t>
            </a:r>
            <a:r>
              <a:rPr lang="zh-CN" altLang="en-US" dirty="0">
                <a:latin typeface="华文新魏"/>
                <a:ea typeface="华文新魏"/>
                <a:cs typeface="华文新魏"/>
              </a:rPr>
              <a:t>，</a:t>
            </a:r>
            <a:r>
              <a:rPr lang="zh-CN" altLang="zh-CN" dirty="0">
                <a:latin typeface="华文新魏"/>
                <a:ea typeface="华文新魏"/>
                <a:cs typeface="华文新魏"/>
              </a:rPr>
              <a:t>则可由进程</a:t>
            </a:r>
            <a:r>
              <a:rPr lang="en-US" altLang="zh-CN" dirty="0">
                <a:latin typeface="华文新魏"/>
                <a:ea typeface="华文新魏"/>
                <a:cs typeface="华文新魏"/>
              </a:rPr>
              <a:t>Pi</a:t>
            </a:r>
            <a:r>
              <a:rPr lang="zh-CN" altLang="zh-CN" dirty="0">
                <a:latin typeface="华文新魏"/>
                <a:ea typeface="华文新魏"/>
                <a:cs typeface="华文新魏"/>
              </a:rPr>
              <a:t>进入临界区 </a:t>
            </a:r>
            <a:endParaRPr kumimoji="1" lang="en-US" altLang="zh-CN" dirty="0">
              <a:latin typeface="华文新魏"/>
              <a:ea typeface="华文新魏"/>
              <a:cs typeface="华文新魏"/>
            </a:endParaRPr>
          </a:p>
          <a:p>
            <a:endParaRPr kumimoji="1" lang="zh-CN" altLang="en-US" dirty="0"/>
          </a:p>
        </p:txBody>
      </p:sp>
    </p:spTree>
    <p:extLst>
      <p:ext uri="{BB962C8B-B14F-4D97-AF65-F5344CB8AC3E}">
        <p14:creationId xmlns:p14="http://schemas.microsoft.com/office/powerpoint/2010/main" val="1349616687"/>
      </p:ext>
    </p:extLst>
  </p:cSld>
  <p:clrMapOvr>
    <a:masterClrMapping/>
  </p:clrMapOvr>
  <p:transition spd="slow">
    <p:wipe dir="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454D2BB5-CA55-46F2-820E-70B5F30D6B9C}" type="slidenum">
              <a:rPr lang="en-US" altLang="zh-CN"/>
              <a:pPr>
                <a:defRPr/>
              </a:pPr>
              <a:t>290</a:t>
            </a:fld>
            <a:endParaRPr lang="en-US" altLang="zh-CN"/>
          </a:p>
        </p:txBody>
      </p:sp>
      <p:sp>
        <p:nvSpPr>
          <p:cNvPr id="1645570"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5571" name="Rectangle 3"/>
          <p:cNvSpPr>
            <a:spLocks noGrp="1" noChangeArrowheads="1"/>
          </p:cNvSpPr>
          <p:nvPr>
            <p:ph type="body" idx="1"/>
          </p:nvPr>
        </p:nvSpPr>
        <p:spPr/>
        <p:txBody>
          <a:bodyPr/>
          <a:lstStyle/>
          <a:p>
            <a:pPr eaLnBrk="1" hangingPunct="1">
              <a:defRPr/>
            </a:pPr>
            <a:endParaRPr lang="zh-CN" altLang="zh-CN"/>
          </a:p>
        </p:txBody>
      </p:sp>
      <p:pic>
        <p:nvPicPr>
          <p:cNvPr id="95237" name="Picture 4"/>
          <p:cNvPicPr>
            <a:picLocks noChangeAspect="1" noChangeArrowheads="1"/>
          </p:cNvPicPr>
          <p:nvPr/>
        </p:nvPicPr>
        <p:blipFill>
          <a:blip r:embed="rId2" cstate="print"/>
          <a:srcRect/>
          <a:stretch>
            <a:fillRect/>
          </a:stretch>
        </p:blipFill>
        <p:spPr bwMode="auto">
          <a:xfrm>
            <a:off x="1042988" y="1412876"/>
            <a:ext cx="6841380" cy="4767600"/>
          </a:xfrm>
          <a:prstGeom prst="rect">
            <a:avLst/>
          </a:prstGeom>
          <a:noFill/>
          <a:ln w="9525">
            <a:noFill/>
            <a:miter lim="800000"/>
            <a:headEnd/>
            <a:tailEnd/>
          </a:ln>
        </p:spPr>
      </p:pic>
      <p:sp>
        <p:nvSpPr>
          <p:cNvPr id="1645573" name="Oval 5"/>
          <p:cNvSpPr>
            <a:spLocks noChangeArrowheads="1"/>
          </p:cNvSpPr>
          <p:nvPr/>
        </p:nvSpPr>
        <p:spPr bwMode="auto">
          <a:xfrm>
            <a:off x="1835150" y="1628775"/>
            <a:ext cx="1584325" cy="360363"/>
          </a:xfrm>
          <a:prstGeom prst="ellipse">
            <a:avLst/>
          </a:prstGeom>
          <a:noFill/>
          <a:ln w="28575">
            <a:solidFill>
              <a:srgbClr val="FF0000"/>
            </a:solidFill>
            <a:prstDash val="sysDot"/>
            <a:round/>
            <a:headEnd/>
            <a:tailEnd/>
          </a:ln>
          <a:effectLst/>
        </p:spPr>
        <p:txBody>
          <a:bodyPr wrap="none" anchor="ctr">
            <a:spAutoFit/>
          </a:bodyPr>
          <a:lstStyle/>
          <a:p>
            <a:pPr>
              <a:defRPr/>
            </a:pPr>
            <a:endParaRPr lang="zh-CN" altLang="en-US"/>
          </a:p>
        </p:txBody>
      </p:sp>
      <p:sp>
        <p:nvSpPr>
          <p:cNvPr id="1645574" name="Oval 6"/>
          <p:cNvSpPr>
            <a:spLocks noChangeArrowheads="1"/>
          </p:cNvSpPr>
          <p:nvPr/>
        </p:nvSpPr>
        <p:spPr bwMode="auto">
          <a:xfrm>
            <a:off x="1187450" y="3788717"/>
            <a:ext cx="5040313" cy="360363"/>
          </a:xfrm>
          <a:prstGeom prst="ellipse">
            <a:avLst/>
          </a:prstGeom>
          <a:noFill/>
          <a:ln w="28575">
            <a:solidFill>
              <a:srgbClr val="FF0000"/>
            </a:solidFill>
            <a:prstDash val="sysDot"/>
            <a:round/>
            <a:headEnd/>
            <a:tailEnd/>
          </a:ln>
          <a:effectLst/>
        </p:spPr>
        <p:txBody>
          <a:bodyPr anchor="ctr">
            <a:spAutoFit/>
          </a:bodyPr>
          <a:lstStyle/>
          <a:p>
            <a:pPr>
              <a:defRPr/>
            </a:pPr>
            <a:endParaRPr lang="zh-CN" altLang="en-US"/>
          </a:p>
        </p:txBody>
      </p:sp>
    </p:spTree>
    <p:extLst>
      <p:ext uri="{BB962C8B-B14F-4D97-AF65-F5344CB8AC3E}">
        <p14:creationId xmlns:p14="http://schemas.microsoft.com/office/powerpoint/2010/main" val="2256843811"/>
      </p:ext>
    </p:extLst>
  </p:cSld>
  <p:clrMapOvr>
    <a:masterClrMapping/>
  </p:clrMapOvr>
  <p:transition spd="slow">
    <p:wipe dir="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29A84D5-058D-4548-8AF6-42A3BDD544F1}" type="slidenum">
              <a:rPr lang="en-US" altLang="zh-CN"/>
              <a:pPr>
                <a:defRPr/>
              </a:pPr>
              <a:t>291</a:t>
            </a:fld>
            <a:endParaRPr lang="en-US" altLang="zh-CN"/>
          </a:p>
        </p:txBody>
      </p:sp>
      <p:sp>
        <p:nvSpPr>
          <p:cNvPr id="1643522" name="Rectangle 2"/>
          <p:cNvSpPr>
            <a:spLocks noGrp="1" noChangeArrowheads="1"/>
          </p:cNvSpPr>
          <p:nvPr>
            <p:ph type="title"/>
          </p:nvPr>
        </p:nvSpPr>
        <p:spPr/>
        <p:txBody>
          <a:bodyPr/>
          <a:lstStyle/>
          <a:p>
            <a:pPr eaLnBrk="1" hangingPunct="1">
              <a:defRPr/>
            </a:pPr>
            <a:r>
              <a:rPr lang="en-US" altLang="zh-CN" dirty="0" err="1"/>
              <a:t>mutex</a:t>
            </a:r>
            <a:r>
              <a:rPr lang="zh-CN" altLang="en-US" dirty="0"/>
              <a:t>变量示例</a:t>
            </a:r>
          </a:p>
        </p:txBody>
      </p:sp>
      <p:sp>
        <p:nvSpPr>
          <p:cNvPr id="1643523" name="Rectangle 3"/>
          <p:cNvSpPr>
            <a:spLocks noGrp="1" noChangeArrowheads="1"/>
          </p:cNvSpPr>
          <p:nvPr>
            <p:ph type="body" idx="1"/>
          </p:nvPr>
        </p:nvSpPr>
        <p:spPr/>
        <p:txBody>
          <a:bodyPr/>
          <a:lstStyle/>
          <a:p>
            <a:pPr eaLnBrk="1" hangingPunct="1">
              <a:defRPr/>
            </a:pPr>
            <a:r>
              <a:rPr lang="zh-CN" altLang="en-US"/>
              <a:t>运行结果</a:t>
            </a:r>
          </a:p>
        </p:txBody>
      </p:sp>
      <p:pic>
        <p:nvPicPr>
          <p:cNvPr id="96261" name="Picture 4"/>
          <p:cNvPicPr>
            <a:picLocks noChangeAspect="1" noChangeArrowheads="1"/>
          </p:cNvPicPr>
          <p:nvPr/>
        </p:nvPicPr>
        <p:blipFill>
          <a:blip r:embed="rId2" cstate="print"/>
          <a:srcRect/>
          <a:stretch>
            <a:fillRect/>
          </a:stretch>
        </p:blipFill>
        <p:spPr bwMode="auto">
          <a:xfrm>
            <a:off x="2339975" y="1700808"/>
            <a:ext cx="3960813" cy="4724400"/>
          </a:xfrm>
          <a:prstGeom prst="rect">
            <a:avLst/>
          </a:prstGeom>
          <a:noFill/>
          <a:ln w="9525">
            <a:noFill/>
            <a:miter lim="800000"/>
            <a:headEnd/>
            <a:tailEnd/>
          </a:ln>
        </p:spPr>
      </p:pic>
    </p:spTree>
    <p:extLst>
      <p:ext uri="{BB962C8B-B14F-4D97-AF65-F5344CB8AC3E}">
        <p14:creationId xmlns:p14="http://schemas.microsoft.com/office/powerpoint/2010/main" val="2102100687"/>
      </p:ext>
    </p:extLst>
  </p:cSld>
  <p:clrMapOvr>
    <a:masterClrMapping/>
  </p:clrMapOvr>
  <p:transition spd="slow">
    <p:wipe dir="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18FEE94-7544-46D7-B528-07E791BD883A}" type="slidenum">
              <a:rPr lang="en-US" altLang="zh-CN"/>
              <a:pPr>
                <a:defRPr/>
              </a:pPr>
              <a:t>292</a:t>
            </a:fld>
            <a:endParaRPr lang="en-US" altLang="zh-CN"/>
          </a:p>
        </p:txBody>
      </p:sp>
      <p:sp>
        <p:nvSpPr>
          <p:cNvPr id="1542146" name="Rectangle 2"/>
          <p:cNvSpPr>
            <a:spLocks noGrp="1" noChangeArrowheads="1"/>
          </p:cNvSpPr>
          <p:nvPr>
            <p:ph type="title"/>
          </p:nvPr>
        </p:nvSpPr>
        <p:spPr/>
        <p:txBody>
          <a:bodyPr/>
          <a:lstStyle/>
          <a:p>
            <a:pPr eaLnBrk="1" hangingPunct="1">
              <a:defRPr/>
            </a:pPr>
            <a:r>
              <a:rPr lang="zh-CN" altLang="en-US"/>
              <a:t>条件变量</a:t>
            </a:r>
          </a:p>
        </p:txBody>
      </p:sp>
      <p:sp>
        <p:nvSpPr>
          <p:cNvPr id="1542147" name="Rectangle 3"/>
          <p:cNvSpPr>
            <a:spLocks noGrp="1" noChangeArrowheads="1"/>
          </p:cNvSpPr>
          <p:nvPr>
            <p:ph type="body" idx="1"/>
          </p:nvPr>
        </p:nvSpPr>
        <p:spPr/>
        <p:txBody>
          <a:bodyPr/>
          <a:lstStyle/>
          <a:p>
            <a:pPr eaLnBrk="1" hangingPunct="1">
              <a:defRPr/>
            </a:pPr>
            <a:r>
              <a:rPr lang="zh-CN" altLang="en-US" dirty="0"/>
              <a:t>利用线程间共享的全局变量实现同步</a:t>
            </a:r>
            <a:endParaRPr lang="en-US" altLang="zh-CN" dirty="0"/>
          </a:p>
          <a:p>
            <a:pPr eaLnBrk="1" hangingPunct="1">
              <a:defRPr/>
            </a:pPr>
            <a:r>
              <a:rPr lang="zh-CN" altLang="en-US" dirty="0"/>
              <a:t>条件变量使线程睡眠等待特定条件出现（无需轮询）</a:t>
            </a:r>
          </a:p>
          <a:p>
            <a:pPr eaLnBrk="1" hangingPunct="1">
              <a:defRPr/>
            </a:pPr>
            <a:r>
              <a:rPr lang="zh-CN" altLang="en-US" dirty="0"/>
              <a:t>使用方法</a:t>
            </a:r>
            <a:endParaRPr lang="en-US" altLang="zh-CN" dirty="0"/>
          </a:p>
          <a:p>
            <a:pPr lvl="1" eaLnBrk="1" hangingPunct="1">
              <a:defRPr/>
            </a:pPr>
            <a:r>
              <a:rPr lang="zh-CN" altLang="en-US" dirty="0">
                <a:latin typeface="华文新魏"/>
                <a:ea typeface="华文新魏"/>
                <a:cs typeface="华文新魏"/>
              </a:rPr>
              <a:t>通常条件变量和互斥锁同时使用</a:t>
            </a:r>
          </a:p>
          <a:p>
            <a:pPr lvl="1" eaLnBrk="1" hangingPunct="1">
              <a:defRPr/>
            </a:pPr>
            <a:r>
              <a:rPr lang="zh-CN" altLang="en-US" dirty="0">
                <a:latin typeface="华文新魏"/>
                <a:ea typeface="华文新魏"/>
                <a:cs typeface="华文新魏"/>
              </a:rPr>
              <a:t>一个线程因等待“</a:t>
            </a:r>
            <a:r>
              <a:rPr lang="zh-CN" altLang="en-US" dirty="0">
                <a:solidFill>
                  <a:srgbClr val="FF0000"/>
                </a:solidFill>
                <a:latin typeface="华文新魏"/>
                <a:ea typeface="华文新魏"/>
                <a:cs typeface="华文新魏"/>
              </a:rPr>
              <a:t>条件变量的条件成立</a:t>
            </a:r>
            <a:r>
              <a:rPr lang="zh-CN" altLang="en-US" dirty="0">
                <a:latin typeface="华文新魏"/>
                <a:ea typeface="华文新魏"/>
                <a:cs typeface="华文新魏"/>
              </a:rPr>
              <a:t>”而挂起</a:t>
            </a:r>
          </a:p>
          <a:p>
            <a:pPr lvl="1" eaLnBrk="1" hangingPunct="1">
              <a:defRPr/>
            </a:pPr>
            <a:r>
              <a:rPr lang="zh-CN" altLang="en-US" dirty="0">
                <a:latin typeface="华文新魏"/>
                <a:ea typeface="华文新魏"/>
                <a:cs typeface="华文新魏"/>
              </a:rPr>
              <a:t>另一个线程使</a:t>
            </a:r>
            <a:r>
              <a:rPr lang="en-US" altLang="zh-CN" dirty="0">
                <a:latin typeface="华文新魏"/>
                <a:ea typeface="华文新魏"/>
                <a:cs typeface="华文新魏"/>
              </a:rPr>
              <a:t>"</a:t>
            </a:r>
            <a:r>
              <a:rPr lang="zh-CN" altLang="en-US" dirty="0">
                <a:latin typeface="华文新魏"/>
                <a:ea typeface="华文新魏"/>
                <a:cs typeface="华文新魏"/>
              </a:rPr>
              <a:t>条件成立</a:t>
            </a:r>
            <a:r>
              <a:rPr lang="en-US" altLang="zh-CN" dirty="0">
                <a:latin typeface="华文新魏"/>
                <a:ea typeface="华文新魏"/>
                <a:cs typeface="华文新魏"/>
              </a:rPr>
              <a:t>"</a:t>
            </a:r>
            <a:r>
              <a:rPr lang="zh-CN" altLang="en-US" dirty="0">
                <a:latin typeface="华文新魏"/>
                <a:ea typeface="华文新魏"/>
                <a:cs typeface="华文新魏"/>
              </a:rPr>
              <a:t>（给出条件成立信号）</a:t>
            </a:r>
          </a:p>
        </p:txBody>
      </p:sp>
    </p:spTree>
    <p:extLst>
      <p:ext uri="{BB962C8B-B14F-4D97-AF65-F5344CB8AC3E}">
        <p14:creationId xmlns:p14="http://schemas.microsoft.com/office/powerpoint/2010/main" val="177017009"/>
      </p:ext>
    </p:extLst>
  </p:cSld>
  <p:clrMapOvr>
    <a:masterClrMapping/>
  </p:clrMapOvr>
  <p:transition spd="slow">
    <p:wipe dir="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28064A0-AB25-42C4-AC0E-00936227D6B9}" type="slidenum">
              <a:rPr lang="en-US" altLang="zh-CN"/>
              <a:pPr>
                <a:defRPr/>
              </a:pPr>
              <a:t>293</a:t>
            </a:fld>
            <a:endParaRPr lang="en-US" altLang="zh-CN"/>
          </a:p>
        </p:txBody>
      </p:sp>
      <p:sp>
        <p:nvSpPr>
          <p:cNvPr id="1604610" name="Rectangle 2"/>
          <p:cNvSpPr>
            <a:spLocks noGrp="1" noChangeArrowheads="1"/>
          </p:cNvSpPr>
          <p:nvPr>
            <p:ph type="title"/>
          </p:nvPr>
        </p:nvSpPr>
        <p:spPr/>
        <p:txBody>
          <a:bodyPr/>
          <a:lstStyle/>
          <a:p>
            <a:pPr eaLnBrk="1" hangingPunct="1">
              <a:defRPr/>
            </a:pPr>
            <a:r>
              <a:rPr lang="zh-CN" altLang="en-US" dirty="0"/>
              <a:t>条件变量典型使用步骤</a:t>
            </a:r>
          </a:p>
        </p:txBody>
      </p:sp>
      <p:sp>
        <p:nvSpPr>
          <p:cNvPr id="1604611"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申明和初始化需要同步的全局数据</a:t>
            </a:r>
            <a:r>
              <a:rPr lang="en-US" altLang="zh-CN" dirty="0">
                <a:latin typeface="华文新魏"/>
                <a:cs typeface="华文新魏"/>
              </a:rPr>
              <a:t>/</a:t>
            </a:r>
            <a:r>
              <a:rPr lang="zh-CN" altLang="en-US" dirty="0">
                <a:latin typeface="华文新魏"/>
                <a:cs typeface="华文新魏"/>
              </a:rPr>
              <a:t>变量（如</a:t>
            </a:r>
            <a:r>
              <a:rPr lang="en-US" altLang="zh-CN" dirty="0">
                <a:latin typeface="华文新魏"/>
                <a:cs typeface="华文新魏"/>
              </a:rPr>
              <a:t>count</a:t>
            </a:r>
            <a:r>
              <a:rPr lang="zh-CN" altLang="en-US" dirty="0">
                <a:latin typeface="华文新魏"/>
                <a:cs typeface="华文新魏"/>
              </a:rPr>
              <a:t>） </a:t>
            </a:r>
          </a:p>
          <a:p>
            <a:pPr eaLnBrk="1" hangingPunct="1">
              <a:defRPr/>
            </a:pPr>
            <a:r>
              <a:rPr lang="zh-CN" altLang="en-US" dirty="0">
                <a:latin typeface="华文新魏"/>
                <a:cs typeface="华文新魏"/>
              </a:rPr>
              <a:t>申明和初始化一个</a:t>
            </a:r>
            <a:r>
              <a:rPr lang="zh-CN" altLang="en-US" dirty="0">
                <a:solidFill>
                  <a:srgbClr val="FF0000"/>
                </a:solidFill>
                <a:latin typeface="华文新魏"/>
                <a:cs typeface="华文新魏"/>
              </a:rPr>
              <a:t>条件变量对象 </a:t>
            </a:r>
          </a:p>
          <a:p>
            <a:pPr eaLnBrk="1" hangingPunct="1">
              <a:defRPr/>
            </a:pPr>
            <a:r>
              <a:rPr lang="zh-CN" altLang="en-US" dirty="0">
                <a:latin typeface="华文新魏"/>
                <a:cs typeface="华文新魏"/>
              </a:rPr>
              <a:t>申明和初始化对应的</a:t>
            </a:r>
            <a:r>
              <a:rPr lang="en-US" altLang="zh-CN" dirty="0" err="1">
                <a:solidFill>
                  <a:srgbClr val="FF0000"/>
                </a:solidFill>
                <a:latin typeface="华文新魏"/>
                <a:cs typeface="华文新魏"/>
              </a:rPr>
              <a:t>mutex</a:t>
            </a:r>
            <a:r>
              <a:rPr lang="en-US" altLang="zh-CN" dirty="0">
                <a:latin typeface="华文新魏"/>
                <a:cs typeface="华文新魏"/>
              </a:rPr>
              <a:t> </a:t>
            </a:r>
          </a:p>
          <a:p>
            <a:pPr eaLnBrk="1" hangingPunct="1">
              <a:defRPr/>
            </a:pPr>
            <a:r>
              <a:rPr lang="zh-CN" altLang="en-US" dirty="0">
                <a:latin typeface="华文新魏"/>
                <a:cs typeface="华文新魏"/>
              </a:rPr>
              <a:t>创建若干进程并运行之 </a:t>
            </a:r>
          </a:p>
        </p:txBody>
      </p:sp>
    </p:spTree>
    <p:extLst>
      <p:ext uri="{BB962C8B-B14F-4D97-AF65-F5344CB8AC3E}">
        <p14:creationId xmlns:p14="http://schemas.microsoft.com/office/powerpoint/2010/main" val="1899273317"/>
      </p:ext>
    </p:extLst>
  </p:cSld>
  <p:clrMapOvr>
    <a:masterClrMapping/>
  </p:clrMapOvr>
  <p:transition spd="slow">
    <p:wipe dir="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A8F9CA6-1A79-4B03-B82D-5C6F52DF92C9}" type="slidenum">
              <a:rPr lang="en-US" altLang="zh-CN"/>
              <a:pPr>
                <a:defRPr/>
              </a:pPr>
              <a:t>294</a:t>
            </a:fld>
            <a:endParaRPr lang="en-US" altLang="zh-CN"/>
          </a:p>
        </p:txBody>
      </p:sp>
      <p:sp>
        <p:nvSpPr>
          <p:cNvPr id="1605634" name="Rectangle 2"/>
          <p:cNvSpPr>
            <a:spLocks noGrp="1" noChangeArrowheads="1"/>
          </p:cNvSpPr>
          <p:nvPr>
            <p:ph type="title"/>
          </p:nvPr>
        </p:nvSpPr>
        <p:spPr/>
        <p:txBody>
          <a:bodyPr/>
          <a:lstStyle/>
          <a:p>
            <a:pPr eaLnBrk="1" hangingPunct="1">
              <a:defRPr/>
            </a:pPr>
            <a:r>
              <a:rPr lang="zh-CN" altLang="en-US" dirty="0"/>
              <a:t>条件变量典型使用步骤</a:t>
            </a:r>
          </a:p>
        </p:txBody>
      </p:sp>
      <p:sp>
        <p:nvSpPr>
          <p:cNvPr id="1605635" name="Rectangle 3"/>
          <p:cNvSpPr>
            <a:spLocks noGrp="1" noChangeArrowheads="1"/>
          </p:cNvSpPr>
          <p:nvPr>
            <p:ph type="body" idx="1"/>
          </p:nvPr>
        </p:nvSpPr>
        <p:spPr/>
        <p:txBody>
          <a:bodyPr/>
          <a:lstStyle/>
          <a:p>
            <a:pPr eaLnBrk="1" hangingPunct="1">
              <a:defRPr/>
            </a:pP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317316600"/>
              </p:ext>
            </p:extLst>
          </p:nvPr>
        </p:nvGraphicFramePr>
        <p:xfrm>
          <a:off x="539552" y="1355725"/>
          <a:ext cx="8286810" cy="5216033"/>
        </p:xfrm>
        <a:graphic>
          <a:graphicData uri="http://schemas.openxmlformats.org/drawingml/2006/table">
            <a:tbl>
              <a:tblPr/>
              <a:tblGrid>
                <a:gridCol w="4143405">
                  <a:extLst>
                    <a:ext uri="{9D8B030D-6E8A-4147-A177-3AD203B41FA5}">
                      <a16:colId xmlns:a16="http://schemas.microsoft.com/office/drawing/2014/main" val="20000"/>
                    </a:ext>
                  </a:extLst>
                </a:gridCol>
                <a:gridCol w="4143405">
                  <a:extLst>
                    <a:ext uri="{9D8B030D-6E8A-4147-A177-3AD203B41FA5}">
                      <a16:colId xmlns:a16="http://schemas.microsoft.com/office/drawing/2014/main" val="20001"/>
                    </a:ext>
                  </a:extLst>
                </a:gridCol>
              </a:tblGrid>
              <a:tr h="522192">
                <a:tc>
                  <a:txBody>
                    <a:bodyPr/>
                    <a:lstStyle/>
                    <a:p>
                      <a:pPr algn="ctr">
                        <a:spcAft>
                          <a:spcPts val="0"/>
                        </a:spcAft>
                      </a:pPr>
                      <a:r>
                        <a:rPr lang="zh-CN" sz="2400" b="1" kern="100" dirty="0">
                          <a:solidFill>
                            <a:srgbClr val="0000FF"/>
                          </a:solidFill>
                          <a:effectLst/>
                          <a:latin typeface="华文新魏"/>
                          <a:ea typeface="华文新魏"/>
                          <a:cs typeface="华文新魏"/>
                        </a:rPr>
                        <a:t>进程</a:t>
                      </a:r>
                      <a:r>
                        <a:rPr lang="en-US" sz="2400" b="1" kern="100" dirty="0">
                          <a:solidFill>
                            <a:srgbClr val="0000FF"/>
                          </a:solidFill>
                          <a:effectLst/>
                          <a:latin typeface="华文新魏"/>
                          <a:ea typeface="华文新魏"/>
                          <a:cs typeface="华文新魏"/>
                        </a:rPr>
                        <a:t>1</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rgbClr val="0000FF"/>
                          </a:solidFill>
                          <a:effectLst/>
                          <a:latin typeface="华文新魏"/>
                          <a:ea typeface="华文新魏"/>
                          <a:cs typeface="华文新魏"/>
                        </a:rPr>
                        <a:t>进程</a:t>
                      </a:r>
                      <a:r>
                        <a:rPr lang="en-US" sz="2400" b="1" kern="100" dirty="0">
                          <a:solidFill>
                            <a:srgbClr val="0000FF"/>
                          </a:solidFill>
                          <a:effectLst/>
                          <a:latin typeface="华文新魏"/>
                          <a:ea typeface="华文新魏"/>
                          <a:cs typeface="华文新魏"/>
                        </a:rPr>
                        <a:t>2</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7996">
                <a:tc>
                  <a:txBody>
                    <a:bodyPr/>
                    <a:lstStyle/>
                    <a:p>
                      <a:pPr algn="just">
                        <a:spcAft>
                          <a:spcPts val="0"/>
                        </a:spcAft>
                      </a:pP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、执行工作直到必须等待特定条件（如计数器必须满足特定值）；</a:t>
                      </a:r>
                    </a:p>
                    <a:p>
                      <a:pPr algn="just">
                        <a:spcAft>
                          <a:spcPts val="0"/>
                        </a:spcAft>
                      </a:pPr>
                      <a:r>
                        <a:rPr kumimoji="1" lang="en-US" altLang="en-US" sz="2000" b="1" dirty="0">
                          <a:solidFill>
                            <a:schemeClr val="tx2"/>
                          </a:solidFill>
                          <a:effectLst/>
                          <a:latin typeface="华文新魏"/>
                          <a:ea typeface="华文新魏"/>
                          <a:cs typeface="华文新魏"/>
                        </a:rPr>
                        <a:t>2</a:t>
                      </a:r>
                      <a:r>
                        <a:rPr kumimoji="1" lang="zh-CN" altLang="en-US" sz="2000" b="1" dirty="0">
                          <a:solidFill>
                            <a:schemeClr val="tx2"/>
                          </a:solidFill>
                          <a:effectLst/>
                          <a:latin typeface="华文新魏"/>
                          <a:ea typeface="华文新魏"/>
                          <a:cs typeface="华文新魏"/>
                        </a:rPr>
                        <a:t>、对关联</a:t>
                      </a:r>
                      <a:r>
                        <a:rPr kumimoji="1" lang="en-US" altLang="en-US" sz="2000" b="1" dirty="0" err="1">
                          <a:solidFill>
                            <a:srgbClr val="0000FF"/>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上锁并检查全局变量的当前值；</a:t>
                      </a:r>
                    </a:p>
                    <a:p>
                      <a:pPr algn="just">
                        <a:spcAft>
                          <a:spcPts val="0"/>
                        </a:spcAft>
                      </a:pPr>
                      <a:r>
                        <a:rPr kumimoji="1" lang="en-US" altLang="en-US"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、调用</a:t>
                      </a:r>
                      <a:r>
                        <a:rPr kumimoji="1" lang="en-US" altLang="en-US" sz="2000" b="1" dirty="0" err="1">
                          <a:solidFill>
                            <a:srgbClr val="FF0000"/>
                          </a:solidFill>
                          <a:effectLst/>
                          <a:latin typeface="华文新魏"/>
                          <a:ea typeface="华文新魏"/>
                          <a:cs typeface="华文新魏"/>
                        </a:rPr>
                        <a:t>ptread_cond_wait</a:t>
                      </a:r>
                      <a:r>
                        <a:rPr kumimoji="1" lang="en-US" altLang="en-US" sz="2000" b="1" dirty="0">
                          <a:solidFill>
                            <a:srgbClr val="FF0000"/>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进入阻塞等待，等待进程</a:t>
                      </a:r>
                      <a:r>
                        <a:rPr kumimoji="1" lang="en-US" altLang="en-US" sz="2000" b="1" dirty="0">
                          <a:solidFill>
                            <a:schemeClr val="tx2"/>
                          </a:solidFill>
                          <a:effectLst/>
                          <a:latin typeface="华文新魏"/>
                          <a:ea typeface="华文新魏"/>
                          <a:cs typeface="华文新魏"/>
                        </a:rPr>
                        <a:t>2</a:t>
                      </a:r>
                      <a:r>
                        <a:rPr kumimoji="1" lang="zh-CN" altLang="en-US" sz="2000" b="1" dirty="0">
                          <a:solidFill>
                            <a:schemeClr val="tx2"/>
                          </a:solidFill>
                          <a:effectLst/>
                          <a:latin typeface="华文新魏"/>
                          <a:ea typeface="华文新魏"/>
                          <a:cs typeface="华文新魏"/>
                        </a:rPr>
                        <a:t>发送的信号（</a:t>
                      </a:r>
                      <a:r>
                        <a:rPr kumimoji="1" lang="zh-CN" altLang="en-US" sz="1800" b="1" dirty="0">
                          <a:solidFill>
                            <a:schemeClr val="tx2"/>
                          </a:solidFill>
                          <a:effectLst/>
                          <a:latin typeface="华文新魏"/>
                          <a:ea typeface="华文新魏"/>
                          <a:cs typeface="华文新魏"/>
                        </a:rPr>
                        <a:t>说明：</a:t>
                      </a:r>
                      <a:r>
                        <a:rPr kumimoji="1" lang="en-US" altLang="en-US" sz="1800" b="1" dirty="0" err="1">
                          <a:solidFill>
                            <a:schemeClr val="tx2"/>
                          </a:solidFill>
                          <a:effectLst/>
                          <a:latin typeface="华文新魏"/>
                          <a:ea typeface="华文新魏"/>
                          <a:cs typeface="华文新魏"/>
                        </a:rPr>
                        <a:t>ptread_cond_wait</a:t>
                      </a:r>
                      <a:r>
                        <a:rPr kumimoji="1" lang="en-US" altLang="en-US" sz="1800" b="1" dirty="0">
                          <a:solidFill>
                            <a:schemeClr val="tx2"/>
                          </a:solidFill>
                          <a:effectLst/>
                          <a:latin typeface="华文新魏"/>
                          <a:ea typeface="华文新魏"/>
                          <a:cs typeface="华文新魏"/>
                        </a:rPr>
                        <a:t>()</a:t>
                      </a:r>
                      <a:r>
                        <a:rPr kumimoji="1" lang="zh-CN" altLang="en-US" sz="1800" b="1" dirty="0">
                          <a:solidFill>
                            <a:schemeClr val="tx2"/>
                          </a:solidFill>
                          <a:effectLst/>
                          <a:latin typeface="华文新魏"/>
                          <a:ea typeface="华文新魏"/>
                          <a:cs typeface="华文新魏"/>
                        </a:rPr>
                        <a:t>会自动对关联</a:t>
                      </a:r>
                      <a:r>
                        <a:rPr kumimoji="1" lang="en-US" altLang="en-US" sz="1800" b="1" dirty="0" err="1">
                          <a:solidFill>
                            <a:schemeClr val="tx2"/>
                          </a:solidFill>
                          <a:effectLst/>
                          <a:latin typeface="华文新魏"/>
                          <a:ea typeface="华文新魏"/>
                          <a:cs typeface="华文新魏"/>
                        </a:rPr>
                        <a:t>mutex</a:t>
                      </a:r>
                      <a:r>
                        <a:rPr kumimoji="1" lang="zh-CN" altLang="en-US" sz="1800" b="1" dirty="0">
                          <a:solidFill>
                            <a:schemeClr val="tx2"/>
                          </a:solidFill>
                          <a:effectLst/>
                          <a:latin typeface="华文新魏"/>
                          <a:ea typeface="华文新魏"/>
                          <a:cs typeface="华文新魏"/>
                        </a:rPr>
                        <a:t>解锁，以便可以被线程</a:t>
                      </a:r>
                      <a:r>
                        <a:rPr kumimoji="1" lang="en-US" altLang="en-US" sz="1800" b="1" dirty="0">
                          <a:solidFill>
                            <a:schemeClr val="tx2"/>
                          </a:solidFill>
                          <a:effectLst/>
                          <a:latin typeface="华文新魏"/>
                          <a:ea typeface="华文新魏"/>
                          <a:cs typeface="华文新魏"/>
                        </a:rPr>
                        <a:t>B</a:t>
                      </a:r>
                      <a:r>
                        <a:rPr kumimoji="1" lang="zh-CN" altLang="en-US" sz="1800" b="1" dirty="0">
                          <a:solidFill>
                            <a:schemeClr val="tx2"/>
                          </a:solidFill>
                          <a:effectLst/>
                          <a:latin typeface="华文新魏"/>
                          <a:ea typeface="华文新魏"/>
                          <a:cs typeface="华文新魏"/>
                        </a:rPr>
                        <a:t>使用</a:t>
                      </a:r>
                      <a:r>
                        <a:rPr kumimoji="1" lang="zh-CN" altLang="en-US" sz="2000" b="1" dirty="0">
                          <a:solidFill>
                            <a:schemeClr val="tx2"/>
                          </a:solidFill>
                          <a:effectLst/>
                          <a:latin typeface="华文新魏"/>
                          <a:ea typeface="华文新魏"/>
                          <a:cs typeface="华文新魏"/>
                        </a:rPr>
                        <a:t>）；</a:t>
                      </a:r>
                    </a:p>
                    <a:p>
                      <a:pPr algn="just">
                        <a:spcAft>
                          <a:spcPts val="0"/>
                        </a:spcAft>
                      </a:pPr>
                      <a:r>
                        <a:rPr kumimoji="1" lang="en-US" altLang="en-US" sz="2000" b="1" dirty="0">
                          <a:solidFill>
                            <a:schemeClr val="tx2"/>
                          </a:solidFill>
                          <a:effectLst/>
                          <a:latin typeface="华文新魏"/>
                          <a:ea typeface="华文新魏"/>
                          <a:cs typeface="华文新魏"/>
                        </a:rPr>
                        <a:t>4</a:t>
                      </a:r>
                      <a:r>
                        <a:rPr kumimoji="1" lang="zh-CN" altLang="en-US" sz="2000" b="1" dirty="0">
                          <a:solidFill>
                            <a:schemeClr val="tx2"/>
                          </a:solidFill>
                          <a:effectLst/>
                          <a:latin typeface="华文新魏"/>
                          <a:ea typeface="华文新魏"/>
                          <a:cs typeface="华文新魏"/>
                        </a:rPr>
                        <a:t>、接收到信号后，将唤醒并自动对关联</a:t>
                      </a:r>
                      <a:r>
                        <a:rPr kumimoji="1" lang="en-US" altLang="en-US" sz="2000" b="1" dirty="0" err="1">
                          <a:solidFill>
                            <a:schemeClr val="tx2"/>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上锁；</a:t>
                      </a: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、显式对关联</a:t>
                      </a:r>
                      <a:r>
                        <a:rPr kumimoji="1" lang="en-US" altLang="en-US" sz="2000" b="1" dirty="0" err="1">
                          <a:solidFill>
                            <a:schemeClr val="tx2"/>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p>
                      <a:pPr algn="just">
                        <a:spcAft>
                          <a:spcPts val="0"/>
                        </a:spcAft>
                      </a:pPr>
                      <a:r>
                        <a:rPr kumimoji="1" lang="en-US" altLang="en-US" sz="2000" b="1" dirty="0">
                          <a:solidFill>
                            <a:schemeClr val="tx2"/>
                          </a:solidFill>
                          <a:effectLst/>
                          <a:latin typeface="华文新魏"/>
                          <a:ea typeface="华文新魏"/>
                          <a:cs typeface="华文新魏"/>
                        </a:rPr>
                        <a:t> 6</a:t>
                      </a:r>
                      <a:r>
                        <a:rPr kumimoji="1" lang="zh-CN" altLang="en-US" sz="2000" b="1" dirty="0">
                          <a:solidFill>
                            <a:schemeClr val="tx2"/>
                          </a:solidFill>
                          <a:effectLst/>
                          <a:latin typeface="华文新魏"/>
                          <a:ea typeface="华文新魏"/>
                          <a:cs typeface="华文新魏"/>
                        </a:rPr>
                        <a:t>、继续执行。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、执行自身工作；</a:t>
                      </a:r>
                      <a:endParaRPr kumimoji="1" lang="en-US" altLang="zh-CN" sz="2000" b="1" dirty="0">
                        <a:solidFill>
                          <a:schemeClr val="tx2"/>
                        </a:solidFill>
                        <a:effectLst/>
                        <a:latin typeface="华文新魏"/>
                        <a:ea typeface="华文新魏"/>
                        <a:cs typeface="华文新魏"/>
                      </a:endParaRPr>
                    </a:p>
                    <a:p>
                      <a:pPr algn="just">
                        <a:spcAft>
                          <a:spcPts val="0"/>
                        </a:spcAft>
                      </a:pPr>
                      <a:r>
                        <a:rPr kumimoji="1" lang="en-US" altLang="en-US" sz="2000" b="1" dirty="0">
                          <a:solidFill>
                            <a:schemeClr val="tx2"/>
                          </a:solidFill>
                          <a:effectLst/>
                          <a:latin typeface="华文新魏"/>
                          <a:ea typeface="华文新魏"/>
                          <a:cs typeface="华文新魏"/>
                        </a:rPr>
                        <a:t>2</a:t>
                      </a:r>
                      <a:r>
                        <a:rPr kumimoji="1" lang="zh-CN" altLang="en-US" sz="2000" b="1" dirty="0">
                          <a:solidFill>
                            <a:schemeClr val="tx2"/>
                          </a:solidFill>
                          <a:effectLst/>
                          <a:latin typeface="华文新魏"/>
                          <a:ea typeface="华文新魏"/>
                          <a:cs typeface="华文新魏"/>
                        </a:rPr>
                        <a:t>、对关联</a:t>
                      </a:r>
                      <a:r>
                        <a:rPr kumimoji="1" lang="en-US" altLang="en-US" sz="2000" b="1" dirty="0" err="1">
                          <a:solidFill>
                            <a:srgbClr val="0000FF"/>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上锁并修改进程</a:t>
                      </a: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所等待的全局变量的值；</a:t>
                      </a:r>
                    </a:p>
                    <a:p>
                      <a:pPr algn="just">
                        <a:spcAft>
                          <a:spcPts val="0"/>
                        </a:spcAft>
                      </a:pPr>
                      <a:r>
                        <a:rPr kumimoji="1" lang="en-US" altLang="en-US"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、检查进程</a:t>
                      </a: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所等待的全局变量的值，若满足期待条件，调用</a:t>
                      </a:r>
                      <a:r>
                        <a:rPr kumimoji="1" lang="en-US" altLang="en-US" sz="2000" b="1" dirty="0" err="1">
                          <a:solidFill>
                            <a:srgbClr val="FF0000"/>
                          </a:solidFill>
                          <a:effectLst/>
                          <a:latin typeface="华文新魏"/>
                          <a:ea typeface="华文新魏"/>
                          <a:cs typeface="华文新魏"/>
                        </a:rPr>
                        <a:t>pthread_cond_signal</a:t>
                      </a:r>
                      <a:r>
                        <a:rPr kumimoji="1" lang="en-US" altLang="en-US" sz="2000" b="1" dirty="0">
                          <a:solidFill>
                            <a:srgbClr val="FF0000"/>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向进程</a:t>
                      </a:r>
                      <a:r>
                        <a:rPr kumimoji="1" lang="en-US" altLang="en-US"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发送信号；</a:t>
                      </a:r>
                    </a:p>
                    <a:p>
                      <a:pPr algn="just">
                        <a:spcAft>
                          <a:spcPts val="0"/>
                        </a:spcAft>
                      </a:pPr>
                      <a:r>
                        <a:rPr kumimoji="1" lang="en-US" altLang="en-US" sz="2000" b="1" dirty="0">
                          <a:solidFill>
                            <a:schemeClr val="tx2"/>
                          </a:solidFill>
                          <a:effectLst/>
                          <a:latin typeface="华文新魏"/>
                          <a:ea typeface="华文新魏"/>
                          <a:cs typeface="华文新魏"/>
                        </a:rPr>
                        <a:t>4</a:t>
                      </a:r>
                      <a:r>
                        <a:rPr kumimoji="1" lang="zh-CN" altLang="en-US" sz="2000" b="1" dirty="0">
                          <a:solidFill>
                            <a:schemeClr val="tx2"/>
                          </a:solidFill>
                          <a:effectLst/>
                          <a:latin typeface="华文新魏"/>
                          <a:ea typeface="华文新魏"/>
                          <a:cs typeface="华文新魏"/>
                        </a:rPr>
                        <a:t>、显式对关联</a:t>
                      </a:r>
                      <a:r>
                        <a:rPr kumimoji="1" lang="en-US" altLang="en-US" sz="2000" b="1" dirty="0" err="1">
                          <a:solidFill>
                            <a:schemeClr val="tx2"/>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、继续执行。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5845">
                <a:tc gridSpan="2">
                  <a:txBody>
                    <a:bodyPr/>
                    <a:lstStyle/>
                    <a:p>
                      <a:pPr algn="ctr">
                        <a:spcAft>
                          <a:spcPts val="0"/>
                        </a:spcAft>
                      </a:pPr>
                      <a:r>
                        <a:rPr kumimoji="1" lang="zh-CN" altLang="en-US" sz="2000" b="1" kern="1200" dirty="0">
                          <a:solidFill>
                            <a:schemeClr val="tx2"/>
                          </a:solidFill>
                          <a:effectLst/>
                          <a:latin typeface="华文新魏"/>
                          <a:ea typeface="华文新魏"/>
                          <a:cs typeface="华文新魏"/>
                        </a:rPr>
                        <a:t>主线程</a:t>
                      </a:r>
                      <a:endParaRPr kumimoji="1" lang="en-US" altLang="zh-CN" sz="2000" b="1" kern="1200" dirty="0">
                        <a:solidFill>
                          <a:schemeClr val="tx2"/>
                        </a:solidFill>
                        <a:effectLst/>
                        <a:latin typeface="华文新魏"/>
                        <a:ea typeface="华文新魏"/>
                        <a:cs typeface="华文新魏"/>
                      </a:endParaRPr>
                    </a:p>
                    <a:p>
                      <a:pPr algn="ctr">
                        <a:spcAft>
                          <a:spcPts val="0"/>
                        </a:spcAft>
                      </a:pPr>
                      <a:r>
                        <a:rPr kumimoji="1" lang="en-US" altLang="en-US" sz="2000" b="1" kern="1200" dirty="0">
                          <a:solidFill>
                            <a:schemeClr val="tx2"/>
                          </a:solidFill>
                          <a:effectLst/>
                          <a:latin typeface="华文新魏"/>
                          <a:ea typeface="华文新魏"/>
                          <a:cs typeface="华文新魏"/>
                        </a:rPr>
                        <a:t>(join/continue)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84488342"/>
      </p:ext>
    </p:extLst>
  </p:cSld>
  <p:clrMapOvr>
    <a:masterClrMapping/>
  </p:clrMapOvr>
  <p:transition spd="slow">
    <p:wipe dir="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7D57260-ACFA-4CE2-A0B6-0734476310D8}" type="slidenum">
              <a:rPr lang="en-US" altLang="zh-CN"/>
              <a:pPr>
                <a:defRPr/>
              </a:pPr>
              <a:t>295</a:t>
            </a:fld>
            <a:endParaRPr lang="en-US" altLang="zh-CN"/>
          </a:p>
        </p:txBody>
      </p:sp>
      <p:sp>
        <p:nvSpPr>
          <p:cNvPr id="1606658" name="Rectangle 2"/>
          <p:cNvSpPr>
            <a:spLocks noGrp="1" noChangeArrowheads="1"/>
          </p:cNvSpPr>
          <p:nvPr>
            <p:ph type="title"/>
          </p:nvPr>
        </p:nvSpPr>
        <p:spPr/>
        <p:txBody>
          <a:bodyPr/>
          <a:lstStyle/>
          <a:p>
            <a:pPr eaLnBrk="1" hangingPunct="1">
              <a:defRPr/>
            </a:pPr>
            <a:r>
              <a:rPr lang="zh-CN" altLang="en-US"/>
              <a:t>条件变量创建</a:t>
            </a:r>
            <a:r>
              <a:rPr lang="en-US" altLang="zh-CN"/>
              <a:t>/</a:t>
            </a:r>
            <a:r>
              <a:rPr lang="zh-CN" altLang="en-US"/>
              <a:t>销毁函数</a:t>
            </a:r>
          </a:p>
        </p:txBody>
      </p:sp>
      <p:sp>
        <p:nvSpPr>
          <p:cNvPr id="1606659" name="Rectangle 3"/>
          <p:cNvSpPr>
            <a:spLocks noGrp="1" noChangeArrowheads="1"/>
          </p:cNvSpPr>
          <p:nvPr>
            <p:ph type="body" idx="1"/>
          </p:nvPr>
        </p:nvSpPr>
        <p:spPr/>
        <p:txBody>
          <a:bodyPr/>
          <a:lstStyle/>
          <a:p>
            <a:pPr eaLnBrk="1" hangingPunct="1">
              <a:defRPr/>
            </a:pPr>
            <a:r>
              <a:rPr lang="en-US" altLang="zh-CN" dirty="0" err="1">
                <a:latin typeface="华文新魏"/>
                <a:cs typeface="华文新魏"/>
              </a:rPr>
              <a:t>pthread_cond_init</a:t>
            </a:r>
            <a:r>
              <a:rPr lang="en-US" altLang="zh-CN" dirty="0">
                <a:latin typeface="华文新魏"/>
                <a:cs typeface="华文新魏"/>
              </a:rPr>
              <a:t> (</a:t>
            </a:r>
            <a:r>
              <a:rPr lang="en-US" altLang="zh-CN" dirty="0" err="1">
                <a:latin typeface="华文新魏"/>
                <a:cs typeface="华文新魏"/>
              </a:rPr>
              <a:t>condition,attr</a:t>
            </a:r>
            <a:r>
              <a:rPr lang="en-US" altLang="zh-CN" dirty="0">
                <a:latin typeface="华文新魏"/>
                <a:cs typeface="华文新魏"/>
              </a:rPr>
              <a:t>) </a:t>
            </a:r>
          </a:p>
          <a:p>
            <a:pPr eaLnBrk="1" hangingPunct="1">
              <a:defRPr/>
            </a:pPr>
            <a:r>
              <a:rPr lang="en-US" altLang="zh-CN" dirty="0" err="1">
                <a:latin typeface="华文新魏"/>
                <a:cs typeface="华文新魏"/>
              </a:rPr>
              <a:t>pthread_cond_destroy</a:t>
            </a:r>
            <a:r>
              <a:rPr lang="en-US" altLang="zh-CN" dirty="0">
                <a:latin typeface="华文新魏"/>
                <a:cs typeface="华文新魏"/>
              </a:rPr>
              <a:t>(condition) </a:t>
            </a:r>
          </a:p>
          <a:p>
            <a:pPr eaLnBrk="1" hangingPunct="1">
              <a:defRPr/>
            </a:pPr>
            <a:r>
              <a:rPr lang="en-US" altLang="zh-CN" dirty="0" err="1">
                <a:latin typeface="华文新魏"/>
                <a:cs typeface="华文新魏"/>
              </a:rPr>
              <a:t>pthread_condattr_init</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a:p>
            <a:pPr eaLnBrk="1" hangingPunct="1">
              <a:defRPr/>
            </a:pPr>
            <a:r>
              <a:rPr lang="en-US" altLang="zh-CN" dirty="0" err="1">
                <a:latin typeface="华文新魏"/>
                <a:cs typeface="华文新魏"/>
              </a:rPr>
              <a:t>pthread_condattr_destroy</a:t>
            </a:r>
            <a:r>
              <a:rPr lang="en-US" altLang="zh-CN" dirty="0">
                <a:latin typeface="华文新魏"/>
                <a:cs typeface="华文新魏"/>
              </a:rPr>
              <a:t>(</a:t>
            </a:r>
            <a:r>
              <a:rPr lang="en-US" altLang="zh-CN" dirty="0" err="1">
                <a:latin typeface="华文新魏"/>
                <a:cs typeface="华文新魏"/>
              </a:rPr>
              <a:t>attr</a:t>
            </a:r>
            <a:r>
              <a:rPr lang="en-US" altLang="zh-CN" dirty="0">
                <a:latin typeface="华文新魏"/>
                <a:cs typeface="华文新魏"/>
              </a:rPr>
              <a:t>) </a:t>
            </a:r>
          </a:p>
        </p:txBody>
      </p:sp>
    </p:spTree>
    <p:extLst>
      <p:ext uri="{BB962C8B-B14F-4D97-AF65-F5344CB8AC3E}">
        <p14:creationId xmlns:p14="http://schemas.microsoft.com/office/powerpoint/2010/main" val="3484570900"/>
      </p:ext>
    </p:extLst>
  </p:cSld>
  <p:clrMapOvr>
    <a:masterClrMapping/>
  </p:clrMapOvr>
  <p:transition spd="slow">
    <p:wipe dir="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99DEBA2-C7C0-4036-AFCE-B4CA4CED449C}" type="slidenum">
              <a:rPr lang="en-US" altLang="zh-CN"/>
              <a:pPr>
                <a:defRPr/>
              </a:pPr>
              <a:t>296</a:t>
            </a:fld>
            <a:endParaRPr lang="en-US" altLang="zh-CN"/>
          </a:p>
        </p:txBody>
      </p:sp>
      <p:sp>
        <p:nvSpPr>
          <p:cNvPr id="1544194" name="Rectangle 2"/>
          <p:cNvSpPr>
            <a:spLocks noGrp="1" noChangeArrowheads="1"/>
          </p:cNvSpPr>
          <p:nvPr>
            <p:ph type="title"/>
          </p:nvPr>
        </p:nvSpPr>
        <p:spPr/>
        <p:txBody>
          <a:bodyPr/>
          <a:lstStyle/>
          <a:p>
            <a:pPr eaLnBrk="1" hangingPunct="1">
              <a:defRPr/>
            </a:pPr>
            <a:r>
              <a:rPr lang="zh-CN" altLang="en-US"/>
              <a:t>条件变量的初始化</a:t>
            </a:r>
          </a:p>
        </p:txBody>
      </p:sp>
      <p:sp>
        <p:nvSpPr>
          <p:cNvPr id="1544195"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声明条件变量：</a:t>
            </a:r>
            <a:r>
              <a:rPr lang="en-US" altLang="zh-CN" dirty="0" err="1">
                <a:solidFill>
                  <a:srgbClr val="FF0000"/>
                </a:solidFill>
                <a:latin typeface="华文新魏"/>
                <a:cs typeface="华文新魏"/>
              </a:rPr>
              <a:t>pthread_cond_t</a:t>
            </a:r>
            <a:r>
              <a:rPr lang="en-US" altLang="zh-CN" dirty="0">
                <a:latin typeface="华文新魏"/>
                <a:cs typeface="华文新魏"/>
              </a:rPr>
              <a:t> </a:t>
            </a:r>
            <a:r>
              <a:rPr lang="zh-CN" altLang="en-US" dirty="0">
                <a:latin typeface="华文新魏"/>
                <a:cs typeface="华文新魏"/>
              </a:rPr>
              <a:t>类型</a:t>
            </a:r>
          </a:p>
          <a:p>
            <a:pPr eaLnBrk="1" hangingPunct="1">
              <a:defRPr/>
            </a:pPr>
            <a:r>
              <a:rPr lang="zh-CN" altLang="en-US" dirty="0">
                <a:latin typeface="华文新魏"/>
                <a:cs typeface="华文新魏"/>
              </a:rPr>
              <a:t>使用前必须初始化，有两种方法初始化方法</a:t>
            </a:r>
          </a:p>
          <a:p>
            <a:pPr lvl="1" eaLnBrk="1" hangingPunct="1">
              <a:defRPr/>
            </a:pPr>
            <a:r>
              <a:rPr lang="zh-CN" altLang="en-US" dirty="0"/>
              <a:t>静态方式</a:t>
            </a:r>
          </a:p>
          <a:p>
            <a:pPr lvl="2" eaLnBrk="1" hangingPunct="1">
              <a:defRPr/>
            </a:pPr>
            <a:r>
              <a:rPr lang="en-US" altLang="zh-CN" dirty="0" err="1">
                <a:latin typeface="华文新魏"/>
                <a:ea typeface="华文新魏"/>
                <a:cs typeface="华文新魏"/>
              </a:rPr>
              <a:t>pthread_cond_t</a:t>
            </a:r>
            <a:r>
              <a:rPr lang="en-US" altLang="zh-CN" dirty="0">
                <a:latin typeface="华文新魏"/>
                <a:ea typeface="华文新魏"/>
                <a:cs typeface="华文新魏"/>
              </a:rPr>
              <a:t> condition=</a:t>
            </a:r>
            <a:r>
              <a:rPr lang="en-US" altLang="zh-CN" dirty="0">
                <a:solidFill>
                  <a:srgbClr val="FF0000"/>
                </a:solidFill>
                <a:latin typeface="华文新魏"/>
                <a:ea typeface="华文新魏"/>
                <a:cs typeface="华文新魏"/>
              </a:rPr>
              <a:t>PTHREAD_COND_INITIALIZER</a:t>
            </a:r>
          </a:p>
          <a:p>
            <a:pPr lvl="1" eaLnBrk="1" hangingPunct="1">
              <a:defRPr/>
            </a:pPr>
            <a:r>
              <a:rPr lang="zh-CN" altLang="en-US" dirty="0"/>
              <a:t>动态方式</a:t>
            </a:r>
          </a:p>
          <a:p>
            <a:pPr lvl="2" eaLnBrk="1" hangingPunct="1">
              <a:defRPr/>
            </a:pPr>
            <a:r>
              <a:rPr lang="en-US" altLang="zh-CN" dirty="0">
                <a:latin typeface="华文新魏"/>
                <a:ea typeface="华文新魏"/>
                <a:cs typeface="华文新魏"/>
              </a:rPr>
              <a:t>int </a:t>
            </a:r>
            <a:r>
              <a:rPr lang="en-US" altLang="zh-CN" dirty="0" err="1">
                <a:latin typeface="华文新魏"/>
                <a:ea typeface="华文新魏"/>
                <a:cs typeface="华文新魏"/>
              </a:rPr>
              <a:t>pthread_cond_init</a:t>
            </a:r>
            <a:r>
              <a:rPr lang="en-US" altLang="zh-CN" dirty="0">
                <a:latin typeface="华文新魏"/>
                <a:ea typeface="华文新魏"/>
                <a:cs typeface="华文新魏"/>
              </a:rPr>
              <a:t>(</a:t>
            </a:r>
            <a:r>
              <a:rPr lang="en-US" altLang="zh-CN" dirty="0" err="1">
                <a:latin typeface="华文新魏"/>
                <a:ea typeface="华文新魏"/>
                <a:cs typeface="华文新魏"/>
              </a:rPr>
              <a:t>pthread_cond_t</a:t>
            </a:r>
            <a:r>
              <a:rPr lang="en-US" altLang="zh-CN" dirty="0">
                <a:latin typeface="华文新魏"/>
                <a:ea typeface="华文新魏"/>
                <a:cs typeface="华文新魏"/>
              </a:rPr>
              <a:t> *cond, const </a:t>
            </a:r>
            <a:r>
              <a:rPr lang="en-US" altLang="zh-CN" dirty="0" err="1">
                <a:latin typeface="华文新魏"/>
                <a:ea typeface="华文新魏"/>
                <a:cs typeface="华文新魏"/>
              </a:rPr>
              <a:t>pthread_condattr_t</a:t>
            </a:r>
            <a:r>
              <a:rPr lang="en-US" altLang="zh-CN" dirty="0">
                <a:latin typeface="华文新魏"/>
                <a:ea typeface="华文新魏"/>
                <a:cs typeface="华文新魏"/>
              </a:rPr>
              <a:t> *</a:t>
            </a:r>
            <a:r>
              <a:rPr lang="en-US" altLang="zh-CN" dirty="0" err="1">
                <a:latin typeface="华文新魏"/>
                <a:ea typeface="华文新魏"/>
                <a:cs typeface="华文新魏"/>
              </a:rPr>
              <a:t>attr</a:t>
            </a:r>
            <a:r>
              <a:rPr lang="en-US" altLang="zh-CN" dirty="0">
                <a:latin typeface="华文新魏"/>
                <a:ea typeface="华文新魏"/>
                <a:cs typeface="华文新魏"/>
              </a:rPr>
              <a:t>)</a:t>
            </a:r>
          </a:p>
          <a:p>
            <a:pPr lvl="3" eaLnBrk="1" hangingPunct="1">
              <a:defRPr/>
            </a:pPr>
            <a:r>
              <a:rPr lang="zh-CN" altLang="en-US" dirty="0">
                <a:latin typeface="华文新魏"/>
                <a:ea typeface="华文新魏"/>
                <a:cs typeface="华文新魏"/>
              </a:rPr>
              <a:t>被创建的条件变量</a:t>
            </a:r>
            <a:r>
              <a:rPr lang="en-US" altLang="zh-CN" dirty="0">
                <a:latin typeface="华文新魏"/>
                <a:ea typeface="华文新魏"/>
                <a:cs typeface="华文新魏"/>
              </a:rPr>
              <a:t>ID</a:t>
            </a:r>
            <a:r>
              <a:rPr lang="zh-CN" altLang="en-US" dirty="0">
                <a:latin typeface="华文新魏"/>
                <a:ea typeface="华文新魏"/>
                <a:cs typeface="华文新魏"/>
              </a:rPr>
              <a:t>通过 参数返回给调用线程</a:t>
            </a:r>
          </a:p>
          <a:p>
            <a:pPr lvl="3" eaLnBrk="1" hangingPunct="1">
              <a:defRPr/>
            </a:pPr>
            <a:r>
              <a:rPr lang="zh-CN" altLang="en-US" dirty="0">
                <a:latin typeface="华文新魏"/>
                <a:ea typeface="华文新魏"/>
                <a:cs typeface="华文新魏"/>
              </a:rPr>
              <a:t>该方法允许设置条件变量属性</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1083693835"/>
      </p:ext>
    </p:extLst>
  </p:cSld>
  <p:clrMapOvr>
    <a:masterClrMapping/>
  </p:clrMapOvr>
  <p:transition spd="slow">
    <p:wipe dir="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E3AA863-5A80-4C59-81BA-2BB531FF5C02}" type="slidenum">
              <a:rPr lang="en-US" altLang="zh-CN"/>
              <a:pPr>
                <a:defRPr/>
              </a:pPr>
              <a:t>297</a:t>
            </a:fld>
            <a:endParaRPr lang="en-US" altLang="zh-CN"/>
          </a:p>
        </p:txBody>
      </p:sp>
      <p:sp>
        <p:nvSpPr>
          <p:cNvPr id="1545218" name="Rectangle 2"/>
          <p:cNvSpPr>
            <a:spLocks noGrp="1" noChangeArrowheads="1"/>
          </p:cNvSpPr>
          <p:nvPr>
            <p:ph type="title"/>
          </p:nvPr>
        </p:nvSpPr>
        <p:spPr/>
        <p:txBody>
          <a:bodyPr/>
          <a:lstStyle/>
          <a:p>
            <a:pPr eaLnBrk="1" hangingPunct="1">
              <a:defRPr/>
            </a:pPr>
            <a:r>
              <a:rPr lang="zh-CN" altLang="en-US"/>
              <a:t>条件变量的销毁</a:t>
            </a:r>
          </a:p>
        </p:txBody>
      </p:sp>
      <p:sp>
        <p:nvSpPr>
          <p:cNvPr id="1545219" name="Rectangle 3"/>
          <p:cNvSpPr>
            <a:spLocks noGrp="1" noChangeArrowheads="1"/>
          </p:cNvSpPr>
          <p:nvPr>
            <p:ph type="body" idx="1"/>
          </p:nvPr>
        </p:nvSpPr>
        <p:spPr/>
        <p:txBody>
          <a:bodyPr/>
          <a:lstStyle/>
          <a:p>
            <a:pPr eaLnBrk="1" hangingPunct="1">
              <a:defRPr/>
            </a:pPr>
            <a:r>
              <a:rPr lang="zh-CN" altLang="en-US" dirty="0"/>
              <a:t>函数原型</a:t>
            </a:r>
          </a:p>
          <a:p>
            <a:pPr lvl="1" eaLnBrk="1" hangingPunct="1">
              <a:defRPr/>
            </a:pPr>
            <a:r>
              <a:rPr lang="en-US" altLang="zh-CN" dirty="0"/>
              <a:t>int </a:t>
            </a:r>
            <a:r>
              <a:rPr lang="en-US" altLang="zh-CN" dirty="0" err="1"/>
              <a:t>pthread_cond_destroy</a:t>
            </a:r>
            <a:r>
              <a:rPr lang="en-US" altLang="zh-CN" dirty="0"/>
              <a:t>(</a:t>
            </a:r>
            <a:r>
              <a:rPr lang="en-US" altLang="zh-CN" dirty="0" err="1"/>
              <a:t>pthread_cond_t</a:t>
            </a:r>
            <a:r>
              <a:rPr lang="en-US" altLang="zh-CN" dirty="0"/>
              <a:t> *cond);</a:t>
            </a:r>
          </a:p>
          <a:p>
            <a:pPr lvl="1" eaLnBrk="1" hangingPunct="1">
              <a:defRPr/>
            </a:pPr>
            <a:r>
              <a:rPr lang="zh-CN" altLang="en-US" dirty="0"/>
              <a:t>销毁所指定的条件变量，同时将会释放所给它分配的资源</a:t>
            </a:r>
          </a:p>
          <a:p>
            <a:pPr lvl="1" eaLnBrk="1" hangingPunct="1">
              <a:defRPr/>
            </a:pPr>
            <a:r>
              <a:rPr lang="zh-CN" altLang="en-US" dirty="0"/>
              <a:t>调用该函数的线程并不要求等待在参数所指定的条件变量上 </a:t>
            </a:r>
          </a:p>
          <a:p>
            <a:pPr eaLnBrk="1" hangingPunct="1">
              <a:defRPr/>
            </a:pPr>
            <a:endParaRPr lang="en-US" altLang="zh-CN" dirty="0"/>
          </a:p>
        </p:txBody>
      </p:sp>
    </p:spTree>
    <p:extLst>
      <p:ext uri="{BB962C8B-B14F-4D97-AF65-F5344CB8AC3E}">
        <p14:creationId xmlns:p14="http://schemas.microsoft.com/office/powerpoint/2010/main" val="358596954"/>
      </p:ext>
    </p:extLst>
  </p:cSld>
  <p:clrMapOvr>
    <a:masterClrMapping/>
  </p:clrMapOvr>
  <p:transition spd="slow">
    <p:wipe dir="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9E44ACA-953D-4E22-AB53-C339A8A68F03}" type="slidenum">
              <a:rPr lang="en-US" altLang="zh-CN"/>
              <a:pPr>
                <a:defRPr/>
              </a:pPr>
              <a:t>298</a:t>
            </a:fld>
            <a:endParaRPr lang="en-US" altLang="zh-CN"/>
          </a:p>
        </p:txBody>
      </p:sp>
      <p:sp>
        <p:nvSpPr>
          <p:cNvPr id="1546242" name="Rectangle 2"/>
          <p:cNvSpPr>
            <a:spLocks noGrp="1" noChangeArrowheads="1"/>
          </p:cNvSpPr>
          <p:nvPr>
            <p:ph type="title"/>
          </p:nvPr>
        </p:nvSpPr>
        <p:spPr/>
        <p:txBody>
          <a:bodyPr/>
          <a:lstStyle/>
          <a:p>
            <a:pPr eaLnBrk="1" hangingPunct="1">
              <a:defRPr/>
            </a:pPr>
            <a:r>
              <a:rPr lang="zh-CN" altLang="en-US"/>
              <a:t>条件变量的等待</a:t>
            </a:r>
          </a:p>
        </p:txBody>
      </p:sp>
      <p:sp>
        <p:nvSpPr>
          <p:cNvPr id="154624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pthread_cond_wait</a:t>
            </a:r>
            <a:r>
              <a:rPr lang="en-US" altLang="zh-CN" dirty="0"/>
              <a:t>(</a:t>
            </a:r>
            <a:r>
              <a:rPr lang="en-US" altLang="zh-CN" dirty="0" err="1"/>
              <a:t>pthread_cond_t</a:t>
            </a:r>
            <a:r>
              <a:rPr lang="en-US" altLang="zh-CN" dirty="0"/>
              <a:t> *cond, </a:t>
            </a:r>
            <a:r>
              <a:rPr lang="en-US" altLang="zh-CN" dirty="0" err="1"/>
              <a:t>pthread_mutex_t</a:t>
            </a:r>
            <a:r>
              <a:rPr lang="en-US" altLang="zh-CN" dirty="0"/>
              <a:t> *mutex); </a:t>
            </a:r>
          </a:p>
          <a:p>
            <a:pPr lvl="1" eaLnBrk="1" hangingPunct="1">
              <a:defRPr/>
            </a:pPr>
            <a:r>
              <a:rPr lang="en-US" altLang="zh-CN" dirty="0"/>
              <a:t>int </a:t>
            </a:r>
            <a:r>
              <a:rPr lang="en-US" altLang="zh-CN" dirty="0" err="1"/>
              <a:t>pthread_cond_timedwait</a:t>
            </a:r>
            <a:r>
              <a:rPr lang="en-US" altLang="zh-CN" dirty="0"/>
              <a:t>(</a:t>
            </a:r>
            <a:r>
              <a:rPr lang="en-US" altLang="zh-CN" dirty="0" err="1"/>
              <a:t>pthread_cond_t</a:t>
            </a:r>
            <a:r>
              <a:rPr lang="en-US" altLang="zh-CN" dirty="0"/>
              <a:t> *cond, </a:t>
            </a:r>
            <a:r>
              <a:rPr lang="en-US" altLang="zh-CN" dirty="0" err="1"/>
              <a:t>pthread_mutex_t</a:t>
            </a:r>
            <a:r>
              <a:rPr lang="en-US" altLang="zh-CN" dirty="0"/>
              <a:t> </a:t>
            </a:r>
            <a:r>
              <a:rPr lang="en-US" altLang="zh-CN" dirty="0" err="1"/>
              <a:t>mytex</a:t>
            </a:r>
            <a:r>
              <a:rPr lang="en-US" altLang="zh-CN" dirty="0"/>
              <a:t>, const struct </a:t>
            </a:r>
            <a:r>
              <a:rPr lang="en-US" altLang="zh-CN" dirty="0" err="1"/>
              <a:t>timespec</a:t>
            </a:r>
            <a:r>
              <a:rPr lang="en-US" altLang="zh-CN" dirty="0"/>
              <a:t> *</a:t>
            </a:r>
            <a:r>
              <a:rPr lang="en-US" altLang="zh-CN" dirty="0" err="1"/>
              <a:t>abstime</a:t>
            </a:r>
            <a:r>
              <a:rPr lang="en-US" altLang="zh-CN" dirty="0"/>
              <a:t>);</a:t>
            </a:r>
          </a:p>
          <a:p>
            <a:pPr eaLnBrk="1" hangingPunct="1">
              <a:defRPr/>
            </a:pPr>
            <a:r>
              <a:rPr lang="zh-CN" altLang="en-US" dirty="0">
                <a:latin typeface="华文新魏"/>
                <a:cs typeface="华文新魏"/>
              </a:rPr>
              <a:t>说明</a:t>
            </a:r>
          </a:p>
          <a:p>
            <a:pPr lvl="1" eaLnBrk="1" hangingPunct="1">
              <a:defRPr/>
            </a:pPr>
            <a:r>
              <a:rPr lang="zh-CN" altLang="en-US" dirty="0"/>
              <a:t>阻塞调用线程，直到满足特定的条件</a:t>
            </a:r>
          </a:p>
          <a:p>
            <a:pPr lvl="2" eaLnBrk="1" hangingPunct="1">
              <a:defRPr/>
            </a:pPr>
            <a:r>
              <a:rPr lang="zh-CN" altLang="en-US" dirty="0">
                <a:latin typeface="华文新魏"/>
                <a:ea typeface="华文新魏"/>
                <a:cs typeface="华文新魏"/>
              </a:rPr>
              <a:t>当该线程运行时，会被加锁，阻塞时会自动解锁</a:t>
            </a:r>
          </a:p>
          <a:p>
            <a:pPr lvl="2" eaLnBrk="1" hangingPunct="1">
              <a:defRPr/>
            </a:pPr>
            <a:r>
              <a:rPr lang="zh-CN" altLang="en-US" dirty="0">
                <a:latin typeface="华文新魏"/>
                <a:ea typeface="华文新魏"/>
                <a:cs typeface="华文新魏"/>
              </a:rPr>
              <a:t>当收到信号唤醒线程时，会被线程自动上锁当线程完成更新共享数据后，开发者有责任解锁 </a:t>
            </a:r>
          </a:p>
          <a:p>
            <a:pPr lvl="1" eaLnBrk="1" hangingPunct="1">
              <a:defRPr/>
            </a:pPr>
            <a:r>
              <a:rPr lang="zh-CN" altLang="en-US" dirty="0"/>
              <a:t>这里的互斥锁必须是普通锁或者适应锁</a:t>
            </a:r>
          </a:p>
          <a:p>
            <a:pPr lvl="1" eaLnBrk="1" hangingPunct="1">
              <a:defRPr/>
            </a:pPr>
            <a:r>
              <a:rPr lang="zh-CN" altLang="en-US" dirty="0"/>
              <a:t>调用前必须由本线程加锁，激活前要保持锁是锁定状态</a:t>
            </a:r>
          </a:p>
        </p:txBody>
      </p:sp>
    </p:spTree>
    <p:extLst>
      <p:ext uri="{BB962C8B-B14F-4D97-AF65-F5344CB8AC3E}">
        <p14:creationId xmlns:p14="http://schemas.microsoft.com/office/powerpoint/2010/main" val="44825379"/>
      </p:ext>
    </p:extLst>
  </p:cSld>
  <p:clrMapOvr>
    <a:masterClrMapping/>
  </p:clrMapOvr>
  <p:transition spd="slow">
    <p:wipe dir="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7A05505-1E49-432E-AEA1-AD39B2B8A82B}" type="slidenum">
              <a:rPr lang="en-US" altLang="zh-CN"/>
              <a:pPr>
                <a:defRPr/>
              </a:pPr>
              <a:t>299</a:t>
            </a:fld>
            <a:endParaRPr lang="en-US" altLang="zh-CN"/>
          </a:p>
        </p:txBody>
      </p:sp>
      <p:sp>
        <p:nvSpPr>
          <p:cNvPr id="1547266" name="Rectangle 2"/>
          <p:cNvSpPr>
            <a:spLocks noGrp="1" noChangeArrowheads="1"/>
          </p:cNvSpPr>
          <p:nvPr>
            <p:ph type="title"/>
          </p:nvPr>
        </p:nvSpPr>
        <p:spPr/>
        <p:txBody>
          <a:bodyPr/>
          <a:lstStyle/>
          <a:p>
            <a:pPr eaLnBrk="1" hangingPunct="1">
              <a:defRPr/>
            </a:pPr>
            <a:r>
              <a:rPr lang="zh-CN" altLang="en-US"/>
              <a:t>条件变量的激活</a:t>
            </a:r>
          </a:p>
        </p:txBody>
      </p:sp>
      <p:sp>
        <p:nvSpPr>
          <p:cNvPr id="154726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函数原型</a:t>
            </a:r>
          </a:p>
          <a:p>
            <a:pPr lvl="1" eaLnBrk="1" hangingPunct="1">
              <a:defRPr/>
            </a:pPr>
            <a:r>
              <a:rPr lang="en-US" altLang="zh-CN" dirty="0"/>
              <a:t>int </a:t>
            </a:r>
            <a:r>
              <a:rPr lang="en-US" altLang="zh-CN" dirty="0" err="1"/>
              <a:t>pthread_cond_signal</a:t>
            </a:r>
            <a:r>
              <a:rPr lang="en-US" altLang="zh-CN" dirty="0"/>
              <a:t>(</a:t>
            </a:r>
            <a:r>
              <a:rPr lang="en-US" altLang="zh-CN" dirty="0" err="1"/>
              <a:t>pthread_cond_t</a:t>
            </a:r>
            <a:r>
              <a:rPr lang="en-US" altLang="zh-CN" dirty="0"/>
              <a:t> *cond); </a:t>
            </a:r>
          </a:p>
          <a:p>
            <a:pPr lvl="1" eaLnBrk="1" hangingPunct="1">
              <a:defRPr/>
            </a:pPr>
            <a:r>
              <a:rPr lang="en-US" altLang="zh-CN" dirty="0"/>
              <a:t>int </a:t>
            </a:r>
            <a:r>
              <a:rPr lang="en-US" altLang="zh-CN" dirty="0" err="1"/>
              <a:t>pthread_cond_broadcast</a:t>
            </a:r>
            <a:r>
              <a:rPr lang="en-US" altLang="zh-CN" dirty="0"/>
              <a:t>(</a:t>
            </a:r>
            <a:r>
              <a:rPr lang="en-US" altLang="zh-CN" dirty="0" err="1"/>
              <a:t>pthread_cond_t</a:t>
            </a:r>
            <a:r>
              <a:rPr lang="en-US" altLang="zh-CN" dirty="0"/>
              <a:t> *cond);</a:t>
            </a:r>
          </a:p>
          <a:p>
            <a:pPr eaLnBrk="1" hangingPunct="1">
              <a:defRPr/>
            </a:pPr>
            <a:r>
              <a:rPr lang="zh-CN" altLang="en-US" dirty="0">
                <a:latin typeface="华文新魏"/>
                <a:cs typeface="华文新魏"/>
              </a:rPr>
              <a:t>说明</a:t>
            </a:r>
          </a:p>
          <a:p>
            <a:pPr lvl="1" eaLnBrk="1" hangingPunct="1">
              <a:defRPr/>
            </a:pPr>
            <a:r>
              <a:rPr lang="zh-CN" altLang="en-US" dirty="0"/>
              <a:t>用于通知（唤醒）等待在条件变量上的另一线程</a:t>
            </a:r>
          </a:p>
          <a:p>
            <a:pPr lvl="1" eaLnBrk="1" hangingPunct="1">
              <a:defRPr/>
            </a:pPr>
            <a:r>
              <a:rPr lang="zh-CN" altLang="en-US" dirty="0"/>
              <a:t>在被加锁后被调用，在完成</a:t>
            </a:r>
            <a:r>
              <a:rPr lang="en-US" altLang="zh-CN" dirty="0" err="1"/>
              <a:t>pthread_cond_wait</a:t>
            </a:r>
            <a:r>
              <a:rPr lang="en-US" altLang="zh-CN" dirty="0"/>
              <a:t>()</a:t>
            </a:r>
            <a:r>
              <a:rPr lang="zh-CN" altLang="en-US" dirty="0"/>
              <a:t>运行后必须解锁 </a:t>
            </a:r>
          </a:p>
          <a:p>
            <a:pPr lvl="1" eaLnBrk="1" hangingPunct="1">
              <a:defRPr/>
            </a:pPr>
            <a:r>
              <a:rPr lang="zh-CN" altLang="en-US" dirty="0"/>
              <a:t>二者区别</a:t>
            </a:r>
          </a:p>
          <a:p>
            <a:pPr lvl="2" eaLnBrk="1" hangingPunct="1">
              <a:defRPr/>
            </a:pPr>
            <a:r>
              <a:rPr lang="en-US" altLang="zh-CN" dirty="0" err="1">
                <a:latin typeface="华文新魏"/>
                <a:ea typeface="华文新魏"/>
                <a:cs typeface="华文新魏"/>
              </a:rPr>
              <a:t>pthread_cond_signal</a:t>
            </a:r>
            <a:r>
              <a:rPr lang="en-US" altLang="zh-CN" dirty="0">
                <a:latin typeface="华文新魏"/>
                <a:ea typeface="华文新魏"/>
                <a:cs typeface="华文新魏"/>
              </a:rPr>
              <a:t>()</a:t>
            </a:r>
            <a:r>
              <a:rPr lang="zh-CN" altLang="en-US" dirty="0">
                <a:latin typeface="华文新魏"/>
                <a:ea typeface="华文新魏"/>
                <a:cs typeface="华文新魏"/>
              </a:rPr>
              <a:t>激活一个等待该条件的线程</a:t>
            </a:r>
          </a:p>
          <a:p>
            <a:pPr lvl="2" eaLnBrk="1" hangingPunct="1">
              <a:defRPr/>
            </a:pPr>
            <a:r>
              <a:rPr lang="en-US" altLang="zh-CN" dirty="0" err="1">
                <a:latin typeface="华文新魏"/>
                <a:ea typeface="华文新魏"/>
                <a:cs typeface="华文新魏"/>
              </a:rPr>
              <a:t>pthread_cond_broadcast</a:t>
            </a:r>
            <a:r>
              <a:rPr lang="en-US" altLang="zh-CN" dirty="0">
                <a:latin typeface="华文新魏"/>
                <a:ea typeface="华文新魏"/>
                <a:cs typeface="华文新魏"/>
              </a:rPr>
              <a:t>()</a:t>
            </a:r>
            <a:r>
              <a:rPr lang="zh-CN" altLang="en-US" dirty="0">
                <a:latin typeface="华文新魏"/>
                <a:ea typeface="华文新魏"/>
                <a:cs typeface="华文新魏"/>
              </a:rPr>
              <a:t>激活所有等待的线程</a:t>
            </a:r>
          </a:p>
          <a:p>
            <a:pPr lvl="2" eaLnBrk="1" hangingPunct="1">
              <a:defRPr/>
            </a:pPr>
            <a:r>
              <a:rPr lang="zh-CN" altLang="en-US" dirty="0">
                <a:latin typeface="华文新魏"/>
                <a:ea typeface="华文新魏"/>
                <a:cs typeface="华文新魏"/>
              </a:rPr>
              <a:t>如果多于一个线程处于阻塞状态，应该用</a:t>
            </a:r>
            <a:r>
              <a:rPr lang="en-US" altLang="zh-CN" dirty="0" err="1">
                <a:latin typeface="华文新魏"/>
                <a:ea typeface="华文新魏"/>
                <a:cs typeface="华文新魏"/>
              </a:rPr>
              <a:t>pthread_cond_broadcast</a:t>
            </a:r>
            <a:r>
              <a:rPr lang="en-US" altLang="zh-CN" dirty="0">
                <a:latin typeface="华文新魏"/>
                <a:ea typeface="华文新魏"/>
                <a:cs typeface="华文新魏"/>
              </a:rPr>
              <a:t>()</a:t>
            </a:r>
            <a:r>
              <a:rPr lang="zh-CN" altLang="en-US" dirty="0">
                <a:latin typeface="华文新魏"/>
                <a:ea typeface="华文新魏"/>
                <a:cs typeface="华文新魏"/>
              </a:rPr>
              <a:t>代替</a:t>
            </a:r>
            <a:r>
              <a:rPr lang="en-US" altLang="zh-CN" dirty="0" err="1">
                <a:latin typeface="华文新魏"/>
                <a:ea typeface="华文新魏"/>
                <a:cs typeface="华文新魏"/>
              </a:rPr>
              <a:t>pthread_cond_signal</a:t>
            </a:r>
            <a:r>
              <a:rPr lang="en-US" altLang="zh-CN" dirty="0">
                <a:latin typeface="华文新魏"/>
                <a:ea typeface="华文新魏"/>
                <a:cs typeface="华文新魏"/>
              </a:rPr>
              <a:t>()</a:t>
            </a:r>
          </a:p>
        </p:txBody>
      </p:sp>
    </p:spTree>
    <p:extLst>
      <p:ext uri="{BB962C8B-B14F-4D97-AF65-F5344CB8AC3E}">
        <p14:creationId xmlns:p14="http://schemas.microsoft.com/office/powerpoint/2010/main" val="87149413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charset="0"/>
                <a:ea typeface="华文新魏" charset="0"/>
                <a:cs typeface="华文新魏" charset="0"/>
              </a:rPr>
              <a:t>顺序程序设计 </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并发程序设计</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进程的交互：协作和竞争 </a:t>
            </a:r>
          </a:p>
          <a:p>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并发进程</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a:t>
            </a:fld>
            <a:endParaRPr lang="en-US" altLang="zh-CN" dirty="0"/>
          </a:p>
        </p:txBody>
      </p:sp>
    </p:spTree>
    <p:extLst>
      <p:ext uri="{BB962C8B-B14F-4D97-AF65-F5344CB8AC3E}">
        <p14:creationId xmlns:p14="http://schemas.microsoft.com/office/powerpoint/2010/main" val="732659145"/>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07504" y="1340768"/>
            <a:ext cx="8240712" cy="5040560"/>
          </a:xfrm>
        </p:spPr>
        <p:txBody>
          <a:bodyPr/>
          <a:lstStyle/>
          <a:p>
            <a:pPr marL="0" indent="0" eaLnBrk="1" hangingPunct="1">
              <a:buNone/>
            </a:pPr>
            <a:r>
              <a:rPr lang="en-US" altLang="zh-CN" sz="2400" dirty="0" err="1">
                <a:latin typeface="华文新魏"/>
                <a:cs typeface="华文新魏"/>
              </a:rPr>
              <a:t>bool</a:t>
            </a:r>
            <a:r>
              <a:rPr lang="en-US" altLang="zh-CN" sz="2400" dirty="0">
                <a:latin typeface="华文新魏"/>
                <a:cs typeface="华文新魏"/>
              </a:rPr>
              <a:t> inside[2];</a:t>
            </a:r>
          </a:p>
          <a:p>
            <a:pPr marL="0" indent="0" eaLnBrk="1" hangingPunct="1">
              <a:buNone/>
            </a:pPr>
            <a:r>
              <a:rPr lang="en-US" altLang="zh-CN" sz="2400" dirty="0">
                <a:latin typeface="华文新魏"/>
                <a:cs typeface="华文新魏"/>
              </a:rPr>
              <a:t>inside[0]=false;</a:t>
            </a:r>
          </a:p>
          <a:p>
            <a:pPr marL="0" indent="0" eaLnBrk="1" hangingPunct="1">
              <a:buNone/>
            </a:pPr>
            <a:r>
              <a:rPr lang="en-US" altLang="zh-CN" sz="2400" dirty="0">
                <a:latin typeface="华文新魏"/>
                <a:cs typeface="华文新魏"/>
              </a:rPr>
              <a:t>inside[1]=false;</a:t>
            </a:r>
          </a:p>
          <a:p>
            <a:pPr marL="0" indent="0" eaLnBrk="1" hangingPunct="1">
              <a:buNone/>
            </a:pPr>
            <a:r>
              <a:rPr lang="en-US" altLang="zh-CN" sz="2400" dirty="0" err="1">
                <a:latin typeface="华文新魏"/>
                <a:cs typeface="华文新魏"/>
              </a:rPr>
              <a:t>enum</a:t>
            </a:r>
            <a:r>
              <a:rPr lang="en-US" altLang="zh-CN" sz="2400" dirty="0">
                <a:latin typeface="华文新魏"/>
                <a:cs typeface="华文新魏"/>
              </a:rPr>
              <a:t> {0,1} turn;</a:t>
            </a:r>
            <a:endParaRPr lang="en-US" altLang="zh-CN" sz="2400" dirty="0">
              <a:solidFill>
                <a:srgbClr val="000000"/>
              </a:solidFill>
              <a:latin typeface="华文新魏"/>
              <a:cs typeface="华文新魏"/>
            </a:endParaRPr>
          </a:p>
          <a:p>
            <a:pPr marL="0" indent="0" algn="just" eaLnBrk="1" hangingPunct="1">
              <a:buNone/>
            </a:pPr>
            <a:r>
              <a:rPr lang="en-US" altLang="zh-CN" sz="2400" dirty="0">
                <a:solidFill>
                  <a:srgbClr val="000000"/>
                </a:solidFill>
                <a:latin typeface="华文新魏"/>
                <a:cs typeface="华文新魏"/>
              </a:rPr>
              <a:t>cobegin</a:t>
            </a:r>
          </a:p>
          <a:p>
            <a:pPr marL="0" indent="0" eaLnBrk="1" hangingPunct="1">
              <a:buNone/>
            </a:pPr>
            <a:r>
              <a:rPr lang="en-US" altLang="zh-CN" sz="2400" dirty="0">
                <a:solidFill>
                  <a:srgbClr val="000000"/>
                </a:solidFill>
                <a:latin typeface="华文新魏"/>
                <a:cs typeface="华文新魏"/>
              </a:rPr>
              <a:t>process </a:t>
            </a:r>
            <a:r>
              <a:rPr lang="en-US" altLang="zh-CN" sz="2400" dirty="0">
                <a:solidFill>
                  <a:srgbClr val="0000FF"/>
                </a:solidFill>
                <a:latin typeface="华文新魏"/>
                <a:cs typeface="华文新魏"/>
              </a:rPr>
              <a:t>P0( ) </a:t>
            </a:r>
            <a:r>
              <a:rPr lang="en-US" altLang="zh-CN" sz="2400" dirty="0">
                <a:solidFill>
                  <a:srgbClr val="000000"/>
                </a:solidFill>
                <a:latin typeface="华文新魏"/>
                <a:cs typeface="华文新魏"/>
              </a:rPr>
              <a:t>{                   </a:t>
            </a:r>
          </a:p>
          <a:p>
            <a:pPr marL="0" indent="0" eaLnBrk="1" hangingPunct="1">
              <a:buNone/>
            </a:pPr>
            <a:r>
              <a:rPr lang="en-US" altLang="zh-CN" sz="2400" dirty="0">
                <a:solidFill>
                  <a:srgbClr val="000000"/>
                </a:solidFill>
                <a:latin typeface="华文新魏"/>
                <a:cs typeface="华文新魏"/>
              </a:rPr>
              <a:t>  inside[0]=true;                   </a:t>
            </a:r>
          </a:p>
          <a:p>
            <a:pPr marL="0" indent="0" eaLnBrk="1" hangingPunct="1">
              <a:buNone/>
            </a:pPr>
            <a:r>
              <a:rPr lang="en-US" altLang="zh-CN" sz="2400" dirty="0">
                <a:solidFill>
                  <a:srgbClr val="000000"/>
                </a:solidFill>
                <a:latin typeface="华文新魏"/>
                <a:cs typeface="华文新魏"/>
              </a:rPr>
              <a:t>  </a:t>
            </a:r>
            <a:r>
              <a:rPr lang="en-US" altLang="zh-CN" sz="2400" dirty="0">
                <a:solidFill>
                  <a:srgbClr val="800000"/>
                </a:solidFill>
                <a:latin typeface="华文新魏"/>
                <a:cs typeface="华文新魏"/>
              </a:rPr>
              <a:t>turn=1;</a:t>
            </a:r>
            <a:r>
              <a:rPr lang="en-US" altLang="zh-CN" sz="2400" dirty="0">
                <a:solidFill>
                  <a:srgbClr val="000000"/>
                </a:solidFill>
                <a:latin typeface="华文新魏"/>
                <a:cs typeface="华文新魏"/>
              </a:rPr>
              <a:t>                              </a:t>
            </a:r>
          </a:p>
          <a:p>
            <a:pPr marL="0" indent="0" eaLnBrk="1" hangingPunct="1">
              <a:buNone/>
            </a:pPr>
            <a:r>
              <a:rPr lang="en-US" altLang="zh-CN" sz="2400" dirty="0">
                <a:solidFill>
                  <a:srgbClr val="000000"/>
                </a:solidFill>
                <a:latin typeface="华文新魏"/>
                <a:cs typeface="华文新魏"/>
              </a:rPr>
              <a:t>  while(</a:t>
            </a:r>
            <a:r>
              <a:rPr lang="en-US" altLang="zh-CN" sz="2400" dirty="0">
                <a:solidFill>
                  <a:srgbClr val="FF0000"/>
                </a:solidFill>
                <a:latin typeface="华文新魏"/>
                <a:cs typeface="华文新魏"/>
              </a:rPr>
              <a:t>inside[1]&amp;&amp;turn==1</a:t>
            </a:r>
            <a:r>
              <a:rPr lang="en-US" altLang="zh-CN" sz="2400" dirty="0">
                <a:solidFill>
                  <a:srgbClr val="000000"/>
                </a:solidFill>
                <a:latin typeface="华文新魏"/>
                <a:cs typeface="华文新魏"/>
              </a:rPr>
              <a:t>);        </a:t>
            </a:r>
          </a:p>
          <a:p>
            <a:pPr marL="0" indent="0" eaLnBrk="1" hangingPunct="1">
              <a:buNone/>
            </a:pPr>
            <a:r>
              <a:rPr lang="zh-CN" altLang="zh-CN" sz="2400" dirty="0">
                <a:solidFill>
                  <a:srgbClr val="000000"/>
                </a:solidFill>
                <a:latin typeface="华文新魏"/>
                <a:cs typeface="华文新魏"/>
              </a:rPr>
              <a:t> </a:t>
            </a:r>
            <a:r>
              <a:rPr lang="zh-CN" altLang="en-US" sz="2400" dirty="0">
                <a:solidFill>
                  <a:srgbClr val="000000"/>
                </a:solidFill>
                <a:latin typeface="华文新魏"/>
                <a:cs typeface="华文新魏"/>
              </a:rPr>
              <a:t>  </a:t>
            </a:r>
            <a:r>
              <a:rPr lang="en-US" altLang="zh-CN" sz="2400" dirty="0">
                <a:solidFill>
                  <a:srgbClr val="000000"/>
                </a:solidFill>
                <a:latin typeface="华文新魏"/>
                <a:cs typeface="华文新魏"/>
              </a:rPr>
              <a:t>/*</a:t>
            </a:r>
            <a:r>
              <a:rPr lang="zh-CN" altLang="en-US" sz="2400" dirty="0">
                <a:solidFill>
                  <a:srgbClr val="000000"/>
                </a:solidFill>
                <a:latin typeface="华文新魏"/>
                <a:cs typeface="华文新魏"/>
              </a:rPr>
              <a:t>临界区</a:t>
            </a:r>
            <a:r>
              <a:rPr lang="en-US" altLang="zh-CN" sz="2400" dirty="0">
                <a:solidFill>
                  <a:srgbClr val="000000"/>
                </a:solidFill>
                <a:latin typeface="华文新魏"/>
                <a:cs typeface="华文新魏"/>
              </a:rPr>
              <a:t>*/;                      </a:t>
            </a:r>
          </a:p>
          <a:p>
            <a:pPr marL="0" indent="0" eaLnBrk="1" hangingPunct="1">
              <a:buNone/>
            </a:pPr>
            <a:r>
              <a:rPr lang="zh-CN" altLang="zh-CN" sz="2400" dirty="0">
                <a:solidFill>
                  <a:srgbClr val="000000"/>
                </a:solidFill>
                <a:latin typeface="华文新魏"/>
                <a:cs typeface="华文新魏"/>
              </a:rPr>
              <a:t> </a:t>
            </a:r>
            <a:r>
              <a:rPr lang="zh-CN" altLang="en-US" sz="2400" dirty="0">
                <a:solidFill>
                  <a:srgbClr val="000000"/>
                </a:solidFill>
                <a:latin typeface="华文新魏"/>
                <a:cs typeface="华文新魏"/>
              </a:rPr>
              <a:t>  </a:t>
            </a:r>
            <a:r>
              <a:rPr lang="en-US" altLang="zh-CN" sz="2400" dirty="0">
                <a:solidFill>
                  <a:srgbClr val="000000"/>
                </a:solidFill>
                <a:latin typeface="华文新魏"/>
                <a:cs typeface="华文新魏"/>
              </a:rPr>
              <a:t>inside[0]=false;                  </a:t>
            </a:r>
          </a:p>
          <a:p>
            <a:pPr marL="0" indent="0" eaLnBrk="1" hangingPunct="1">
              <a:buNone/>
            </a:pPr>
            <a:r>
              <a:rPr lang="en-US" altLang="zh-CN" sz="2400" dirty="0">
                <a:solidFill>
                  <a:srgbClr val="000000"/>
                </a:solidFill>
                <a:latin typeface="华文新魏"/>
                <a:cs typeface="华文新魏"/>
              </a:rPr>
              <a:t> }</a:t>
            </a:r>
            <a:r>
              <a:rPr lang="en-US" altLang="zh-CN" sz="2400" dirty="0">
                <a:latin typeface="华文新魏"/>
                <a:cs typeface="华文新魏"/>
              </a:rPr>
              <a:t>    </a:t>
            </a:r>
          </a:p>
          <a:p>
            <a:pPr marL="0" indent="0" eaLnBrk="1" hangingPunct="1">
              <a:buNone/>
            </a:pPr>
            <a:r>
              <a:rPr lang="en-US" altLang="zh-CN" sz="2400" dirty="0" err="1">
                <a:latin typeface="华文新魏"/>
                <a:cs typeface="华文新魏"/>
              </a:rPr>
              <a:t>coend</a:t>
            </a:r>
            <a:r>
              <a:rPr lang="en-US" altLang="zh-CN" sz="2400" dirty="0">
                <a:latin typeface="华文新魏"/>
                <a:cs typeface="华文新魏"/>
              </a:rPr>
              <a:t>                             </a:t>
            </a:r>
          </a:p>
          <a:p>
            <a:pPr marL="0" indent="0" eaLnBrk="1" hangingPunct="1">
              <a:buNone/>
            </a:pPr>
            <a:endParaRPr lang="en-US" altLang="zh-CN" sz="2400"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30</a:t>
            </a:fld>
            <a:endParaRPr lang="en-US" altLang="zh-CN" dirty="0"/>
          </a:p>
        </p:txBody>
      </p:sp>
      <p:sp>
        <p:nvSpPr>
          <p:cNvPr id="5" name="Rectangle 3"/>
          <p:cNvSpPr txBox="1">
            <a:spLocks noChangeArrowheads="1"/>
          </p:cNvSpPr>
          <p:nvPr/>
        </p:nvSpPr>
        <p:spPr bwMode="auto">
          <a:xfrm>
            <a:off x="4355976" y="3212976"/>
            <a:ext cx="4608512" cy="3312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None/>
            </a:pPr>
            <a:r>
              <a:rPr lang="en-US" altLang="zh-CN" sz="2400" dirty="0">
                <a:latin typeface="华文新魏"/>
                <a:cs typeface="华文新魏"/>
              </a:rPr>
              <a:t>   process </a:t>
            </a:r>
            <a:r>
              <a:rPr lang="en-US" altLang="zh-CN" sz="2400" dirty="0">
                <a:solidFill>
                  <a:srgbClr val="0000FF"/>
                </a:solidFill>
                <a:latin typeface="华文新魏"/>
                <a:cs typeface="华文新魏"/>
              </a:rPr>
              <a:t>P1( ) </a:t>
            </a:r>
            <a:r>
              <a:rPr lang="en-US" altLang="zh-CN" sz="2400" dirty="0">
                <a:latin typeface="华文新魏"/>
                <a:cs typeface="华文新魏"/>
              </a:rPr>
              <a:t>{</a:t>
            </a:r>
          </a:p>
          <a:p>
            <a:pPr marL="0" indent="0" eaLnBrk="1" hangingPunct="1">
              <a:buNone/>
            </a:pPr>
            <a:r>
              <a:rPr lang="en-US" altLang="zh-CN" sz="2400" dirty="0">
                <a:latin typeface="华文新魏"/>
                <a:cs typeface="华文新魏"/>
              </a:rPr>
              <a:t>       inside[1]=true;</a:t>
            </a:r>
          </a:p>
          <a:p>
            <a:pPr marL="0" indent="0" eaLnBrk="1" hangingPunct="1">
              <a:buNone/>
            </a:pPr>
            <a:r>
              <a:rPr lang="en-US" altLang="zh-CN" sz="2400" dirty="0">
                <a:latin typeface="华文新魏"/>
                <a:cs typeface="华文新魏"/>
              </a:rPr>
              <a:t>      </a:t>
            </a:r>
            <a:r>
              <a:rPr lang="en-US" altLang="zh-CN" sz="2400" dirty="0">
                <a:solidFill>
                  <a:srgbClr val="800000"/>
                </a:solidFill>
                <a:latin typeface="华文新魏"/>
                <a:cs typeface="华文新魏"/>
              </a:rPr>
              <a:t> turn=0;</a:t>
            </a:r>
          </a:p>
          <a:p>
            <a:pPr marL="0" indent="0" eaLnBrk="1" hangingPunct="1">
              <a:buNone/>
            </a:pPr>
            <a:r>
              <a:rPr lang="en-US" altLang="zh-CN" sz="2400" dirty="0">
                <a:latin typeface="华文新魏"/>
                <a:cs typeface="华文新魏"/>
              </a:rPr>
              <a:t>      while(</a:t>
            </a:r>
            <a:r>
              <a:rPr lang="en-US" altLang="zh-CN" sz="2400" dirty="0">
                <a:solidFill>
                  <a:srgbClr val="FF0000"/>
                </a:solidFill>
                <a:latin typeface="华文新魏"/>
                <a:cs typeface="华文新魏"/>
              </a:rPr>
              <a:t>inside[0]&amp;&amp;turn==0</a:t>
            </a:r>
            <a:r>
              <a:rPr lang="en-US" altLang="zh-CN" sz="2400" dirty="0">
                <a:latin typeface="华文新魏"/>
                <a:cs typeface="华文新魏"/>
              </a:rPr>
              <a:t>);</a:t>
            </a:r>
          </a:p>
          <a:p>
            <a:pPr marL="0" indent="0" eaLnBrk="1" hangingPunct="1">
              <a:buNone/>
            </a:pPr>
            <a:r>
              <a:rPr lang="zh-CN"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a:t>
            </a:r>
            <a:r>
              <a:rPr lang="zh-CN" altLang="en-US" sz="2400" dirty="0">
                <a:latin typeface="华文新魏"/>
                <a:cs typeface="华文新魏"/>
              </a:rPr>
              <a:t>临界区</a:t>
            </a:r>
            <a:r>
              <a:rPr lang="en-US" altLang="zh-CN" sz="2400" dirty="0">
                <a:latin typeface="华文新魏"/>
                <a:cs typeface="华文新魏"/>
              </a:rPr>
              <a:t>};                     </a:t>
            </a:r>
          </a:p>
          <a:p>
            <a:pPr marL="0" indent="0" eaLnBrk="1" hangingPunct="1">
              <a:buNone/>
            </a:pPr>
            <a:r>
              <a:rPr lang="en-US"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inside[1]=false;</a:t>
            </a:r>
          </a:p>
          <a:p>
            <a:pPr marL="0" indent="0" eaLnBrk="1" hangingPunct="1">
              <a:buNone/>
            </a:pPr>
            <a:r>
              <a:rPr lang="en-US" altLang="zh-CN" sz="2400" dirty="0">
                <a:latin typeface="华文新魏"/>
                <a:cs typeface="华文新魏"/>
              </a:rPr>
              <a:t> </a:t>
            </a:r>
            <a:r>
              <a:rPr lang="zh-CN" altLang="en-US" sz="2400" dirty="0">
                <a:latin typeface="华文新魏"/>
                <a:cs typeface="华文新魏"/>
              </a:rPr>
              <a:t> </a:t>
            </a:r>
            <a:r>
              <a:rPr lang="en-US" altLang="zh-CN" sz="2400" dirty="0">
                <a:latin typeface="华文新魏"/>
                <a:cs typeface="华文新魏"/>
              </a:rPr>
              <a:t>}                                 </a:t>
            </a:r>
          </a:p>
          <a:p>
            <a:pPr marL="0" indent="0" eaLnBrk="1" hangingPunct="1">
              <a:buNone/>
            </a:pPr>
            <a:endParaRPr lang="en-US" altLang="zh-CN" sz="2400" dirty="0">
              <a:latin typeface="华文新魏"/>
              <a:cs typeface="华文新魏"/>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Peterson</a:t>
            </a:r>
            <a:r>
              <a:rPr lang="zh-CN" altLang="en-US" dirty="0">
                <a:latin typeface="华文新魏" charset="0"/>
                <a:ea typeface="华文新魏" charset="0"/>
                <a:cs typeface="华文新魏" charset="0"/>
              </a:rPr>
              <a:t>算法</a:t>
            </a:r>
            <a:endParaRPr kumimoji="1" lang="zh-CN" altLang="en-US" dirty="0"/>
          </a:p>
        </p:txBody>
      </p:sp>
      <p:sp>
        <p:nvSpPr>
          <p:cNvPr id="6" name="矩形 5"/>
          <p:cNvSpPr/>
          <p:nvPr/>
        </p:nvSpPr>
        <p:spPr>
          <a:xfrm>
            <a:off x="3851920" y="1484784"/>
            <a:ext cx="4572000" cy="1200328"/>
          </a:xfrm>
          <a:prstGeom prst="rect">
            <a:avLst/>
          </a:prstGeom>
          <a:solidFill>
            <a:srgbClr val="CCFFCC"/>
          </a:solidFill>
        </p:spPr>
        <p:txBody>
          <a:bodyPr>
            <a:spAutoFit/>
          </a:bodyPr>
          <a:lstStyle/>
          <a:p>
            <a:r>
              <a:rPr lang="zh-CN" altLang="en-US" sz="2400" b="1" dirty="0">
                <a:solidFill>
                  <a:srgbClr val="FF0000"/>
                </a:solidFill>
                <a:latin typeface="华文新魏" charset="0"/>
                <a:ea typeface="华文新魏" charset="0"/>
                <a:cs typeface="华文新魏" charset="0"/>
              </a:rPr>
              <a:t>本质：</a:t>
            </a:r>
            <a:endParaRPr lang="en-US" altLang="zh-CN" sz="2400" b="1" dirty="0">
              <a:solidFill>
                <a:srgbClr val="FF0000"/>
              </a:solidFill>
              <a:latin typeface="华文新魏" charset="0"/>
              <a:ea typeface="华文新魏" charset="0"/>
              <a:cs typeface="华文新魏" charset="0"/>
            </a:endParaRPr>
          </a:p>
          <a:p>
            <a:r>
              <a:rPr lang="en-US" altLang="zh-CN" sz="2400" b="1" dirty="0">
                <a:latin typeface="华文新魏" charset="0"/>
                <a:ea typeface="华文新魏" charset="0"/>
                <a:cs typeface="华文新魏" charset="0"/>
              </a:rPr>
              <a:t>inside</a:t>
            </a:r>
            <a:r>
              <a:rPr lang="zh-CN" altLang="en-US" sz="2400" b="1" dirty="0">
                <a:solidFill>
                  <a:srgbClr val="0000FF"/>
                </a:solidFill>
                <a:latin typeface="华文新魏" charset="0"/>
                <a:ea typeface="华文新魏" charset="0"/>
                <a:cs typeface="华文新魏" charset="0"/>
              </a:rPr>
              <a:t>声明自己</a:t>
            </a:r>
            <a:r>
              <a:rPr lang="zh-CN" altLang="en-US" sz="2400" b="1" dirty="0">
                <a:latin typeface="华文新魏" charset="0"/>
                <a:ea typeface="华文新魏" charset="0"/>
                <a:cs typeface="华文新魏" charset="0"/>
              </a:rPr>
              <a:t>需要使用</a:t>
            </a:r>
            <a:endParaRPr lang="en-US" altLang="zh-CN" sz="2400" b="1" dirty="0">
              <a:latin typeface="华文新魏" charset="0"/>
              <a:ea typeface="华文新魏" charset="0"/>
              <a:cs typeface="华文新魏" charset="0"/>
            </a:endParaRPr>
          </a:p>
          <a:p>
            <a:r>
              <a:rPr lang="en-US" altLang="zh-CN" sz="2400" b="1" dirty="0">
                <a:latin typeface="华文新魏" charset="0"/>
                <a:ea typeface="华文新魏" charset="0"/>
                <a:cs typeface="华文新魏" charset="0"/>
              </a:rPr>
              <a:t>turn</a:t>
            </a:r>
            <a:r>
              <a:rPr lang="zh-CN" altLang="en-US" sz="2400" b="1" dirty="0">
                <a:solidFill>
                  <a:srgbClr val="0000FF"/>
                </a:solidFill>
                <a:latin typeface="华文新魏" charset="0"/>
                <a:ea typeface="华文新魏" charset="0"/>
                <a:cs typeface="华文新魏" charset="0"/>
              </a:rPr>
              <a:t>谦让其他</a:t>
            </a:r>
            <a:r>
              <a:rPr lang="zh-CN" altLang="en-US" sz="2400" b="1" dirty="0">
                <a:latin typeface="华文新魏" charset="0"/>
                <a:ea typeface="华文新魏" charset="0"/>
                <a:cs typeface="华文新魏" charset="0"/>
              </a:rPr>
              <a:t>进程使用</a:t>
            </a:r>
            <a:endParaRPr lang="en-US" altLang="zh-CN" sz="2400" b="1" dirty="0">
              <a:latin typeface="华文新魏" charset="0"/>
              <a:ea typeface="华文新魏" charset="0"/>
              <a:cs typeface="华文新魏" charset="0"/>
            </a:endParaRPr>
          </a:p>
        </p:txBody>
      </p:sp>
    </p:spTree>
    <p:extLst>
      <p:ext uri="{BB962C8B-B14F-4D97-AF65-F5344CB8AC3E}">
        <p14:creationId xmlns:p14="http://schemas.microsoft.com/office/powerpoint/2010/main" val="12775594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CAE6D37-88B0-4AB0-BE54-7CA57058AB5F}" type="slidenum">
              <a:rPr lang="en-US" altLang="zh-CN"/>
              <a:pPr>
                <a:defRPr/>
              </a:pPr>
              <a:t>300</a:t>
            </a:fld>
            <a:endParaRPr lang="en-US" altLang="zh-CN"/>
          </a:p>
        </p:txBody>
      </p:sp>
      <p:sp>
        <p:nvSpPr>
          <p:cNvPr id="1623042"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3043"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latin typeface="华文新魏"/>
                <a:cs typeface="华文新魏"/>
              </a:rPr>
              <a:t>缓冲区结构定义</a:t>
            </a:r>
            <a:endParaRPr lang="en-US" altLang="zh-CN" dirty="0">
              <a:latin typeface="华文新魏"/>
              <a:cs typeface="华文新魏"/>
            </a:endParaRPr>
          </a:p>
          <a:p>
            <a:pPr lvl="1" eaLnBrk="1" hangingPunct="1">
              <a:defRPr/>
            </a:pPr>
            <a:r>
              <a:rPr lang="zh-CN" altLang="en-US" dirty="0"/>
              <a:t>一个</a:t>
            </a:r>
            <a:r>
              <a:rPr lang="en-US" altLang="zh-CN" dirty="0" err="1"/>
              <a:t>mutex</a:t>
            </a:r>
            <a:r>
              <a:rPr lang="zh-CN" altLang="en-US" dirty="0"/>
              <a:t>变量：</a:t>
            </a:r>
            <a:r>
              <a:rPr lang="en-US" altLang="zh-CN" dirty="0" err="1">
                <a:solidFill>
                  <a:srgbClr val="FF0000"/>
                </a:solidFill>
              </a:rPr>
              <a:t>pthread_mutex_t</a:t>
            </a:r>
            <a:endParaRPr lang="en-US" altLang="zh-CN" dirty="0">
              <a:solidFill>
                <a:srgbClr val="FF0000"/>
              </a:solidFill>
            </a:endParaRPr>
          </a:p>
          <a:p>
            <a:pPr lvl="2" eaLnBrk="1" hangingPunct="1">
              <a:defRPr/>
            </a:pPr>
            <a:r>
              <a:rPr lang="en-US" altLang="zh-CN" dirty="0">
                <a:latin typeface="华文新魏"/>
                <a:ea typeface="华文新魏"/>
                <a:cs typeface="华文新魏"/>
              </a:rPr>
              <a:t>lock</a:t>
            </a:r>
          </a:p>
          <a:p>
            <a:pPr lvl="1" eaLnBrk="1" hangingPunct="1">
              <a:defRPr/>
            </a:pPr>
            <a:r>
              <a:rPr lang="zh-CN" altLang="en-US" dirty="0"/>
              <a:t>两个条件变量：</a:t>
            </a:r>
            <a:r>
              <a:rPr lang="en-US" altLang="zh-CN" dirty="0">
                <a:solidFill>
                  <a:srgbClr val="FF0000"/>
                </a:solidFill>
              </a:rPr>
              <a:t> </a:t>
            </a:r>
            <a:r>
              <a:rPr lang="en-US" altLang="zh-CN" dirty="0" err="1">
                <a:solidFill>
                  <a:srgbClr val="FF0000"/>
                </a:solidFill>
              </a:rPr>
              <a:t>pthread_cond_t</a:t>
            </a:r>
            <a:r>
              <a:rPr lang="en-US" altLang="zh-CN" dirty="0">
                <a:solidFill>
                  <a:srgbClr val="FF0000"/>
                </a:solidFill>
              </a:rPr>
              <a:t> </a:t>
            </a:r>
          </a:p>
          <a:p>
            <a:pPr lvl="2" eaLnBrk="1" hangingPunct="1">
              <a:defRPr/>
            </a:pPr>
            <a:r>
              <a:rPr lang="zh-CN" altLang="en-US" dirty="0">
                <a:latin typeface="华文新魏"/>
                <a:ea typeface="华文新魏"/>
                <a:cs typeface="华文新魏"/>
              </a:rPr>
              <a:t>分别控制缓存空</a:t>
            </a:r>
            <a:r>
              <a:rPr lang="en-US" altLang="zh-CN" dirty="0">
                <a:latin typeface="华文新魏"/>
                <a:ea typeface="华文新魏"/>
                <a:cs typeface="华文新魏"/>
              </a:rPr>
              <a:t>/</a:t>
            </a:r>
            <a:r>
              <a:rPr lang="zh-CN" altLang="en-US" dirty="0">
                <a:latin typeface="华文新魏"/>
                <a:ea typeface="华文新魏"/>
                <a:cs typeface="华文新魏"/>
              </a:rPr>
              <a:t>满状态指示</a:t>
            </a:r>
            <a:endParaRPr lang="en-US" altLang="zh-CN" dirty="0">
              <a:latin typeface="华文新魏"/>
              <a:ea typeface="华文新魏"/>
              <a:cs typeface="华文新魏"/>
            </a:endParaRPr>
          </a:p>
          <a:p>
            <a:pPr lvl="2" eaLnBrk="1" hangingPunct="1">
              <a:defRPr/>
            </a:pPr>
            <a:r>
              <a:rPr lang="en-US" altLang="zh-CN" dirty="0">
                <a:solidFill>
                  <a:srgbClr val="FF0000"/>
                </a:solidFill>
                <a:latin typeface="华文新魏"/>
                <a:ea typeface="华文新魏"/>
                <a:cs typeface="华文新魏"/>
              </a:rPr>
              <a:t>notempty</a:t>
            </a:r>
          </a:p>
          <a:p>
            <a:pPr lvl="2" eaLnBrk="1" hangingPunct="1">
              <a:defRPr/>
            </a:pPr>
            <a:r>
              <a:rPr lang="en-US" altLang="zh-CN" dirty="0">
                <a:solidFill>
                  <a:srgbClr val="FF0000"/>
                </a:solidFill>
                <a:latin typeface="华文新魏"/>
                <a:ea typeface="华文新魏"/>
                <a:cs typeface="华文新魏"/>
              </a:rPr>
              <a:t>notfull</a:t>
            </a:r>
          </a:p>
          <a:p>
            <a:pPr lvl="2" eaLnBrk="1" hangingPunct="1">
              <a:defRPr/>
            </a:pPr>
            <a:endParaRPr lang="en-US" altLang="zh-CN" dirty="0">
              <a:solidFill>
                <a:srgbClr val="FF0000"/>
              </a:solidFill>
              <a:latin typeface="华文新魏"/>
              <a:ea typeface="华文新魏"/>
              <a:cs typeface="华文新魏"/>
            </a:endParaRPr>
          </a:p>
        </p:txBody>
      </p:sp>
      <p:pic>
        <p:nvPicPr>
          <p:cNvPr id="38917" name="Picture 3"/>
          <p:cNvPicPr>
            <a:picLocks noChangeAspect="1" noChangeArrowheads="1"/>
          </p:cNvPicPr>
          <p:nvPr/>
        </p:nvPicPr>
        <p:blipFill>
          <a:blip r:embed="rId2" cstate="print"/>
          <a:srcRect/>
          <a:stretch>
            <a:fillRect/>
          </a:stretch>
        </p:blipFill>
        <p:spPr bwMode="auto">
          <a:xfrm>
            <a:off x="539552" y="3933056"/>
            <a:ext cx="8240713" cy="2428875"/>
          </a:xfrm>
          <a:prstGeom prst="rect">
            <a:avLst/>
          </a:prstGeom>
          <a:noFill/>
          <a:ln w="9525">
            <a:noFill/>
            <a:miter lim="800000"/>
            <a:headEnd/>
            <a:tailEnd/>
          </a:ln>
        </p:spPr>
      </p:pic>
    </p:spTree>
    <p:extLst>
      <p:ext uri="{BB962C8B-B14F-4D97-AF65-F5344CB8AC3E}">
        <p14:creationId xmlns:p14="http://schemas.microsoft.com/office/powerpoint/2010/main" val="3522001856"/>
      </p:ext>
    </p:extLst>
  </p:cSld>
  <p:clrMapOvr>
    <a:masterClrMapping/>
  </p:clrMapOvr>
  <p:transition spd="slow">
    <p:wipe dir="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3" name="内容占位符 2"/>
          <p:cNvSpPr>
            <a:spLocks noGrp="1"/>
          </p:cNvSpPr>
          <p:nvPr>
            <p:ph idx="1"/>
          </p:nvPr>
        </p:nvSpPr>
        <p:spPr/>
        <p:txBody>
          <a:bodyPr/>
          <a:lstStyle/>
          <a:p>
            <a:pPr eaLnBrk="1" hangingPunct="1">
              <a:defRPr/>
            </a:pPr>
            <a:r>
              <a:rPr lang="zh-CN" altLang="en-US" dirty="0"/>
              <a:t>生产者</a:t>
            </a:r>
            <a:r>
              <a:rPr lang="en-US" altLang="zh-CN" dirty="0"/>
              <a:t>/</a:t>
            </a:r>
            <a:r>
              <a:rPr lang="zh-CN" altLang="en-US" dirty="0"/>
              <a:t>消费者进程之间的同步通信协调</a:t>
            </a:r>
          </a:p>
        </p:txBody>
      </p:sp>
      <p:sp>
        <p:nvSpPr>
          <p:cNvPr id="4" name="灯片编号占位符 3"/>
          <p:cNvSpPr>
            <a:spLocks noGrp="1"/>
          </p:cNvSpPr>
          <p:nvPr>
            <p:ph type="sldNum" sz="quarter" idx="10"/>
          </p:nvPr>
        </p:nvSpPr>
        <p:spPr/>
        <p:txBody>
          <a:bodyPr/>
          <a:lstStyle/>
          <a:p>
            <a:pPr>
              <a:defRPr/>
            </a:pPr>
            <a:fld id="{16DBE689-6FE6-4E67-9BF0-8133A29E6835}" type="slidenum">
              <a:rPr lang="en-US" altLang="zh-CN" smtClean="0"/>
              <a:pPr>
                <a:defRPr/>
              </a:pPr>
              <a:t>301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327799173"/>
              </p:ext>
            </p:extLst>
          </p:nvPr>
        </p:nvGraphicFramePr>
        <p:xfrm>
          <a:off x="179512" y="2041827"/>
          <a:ext cx="8829008" cy="3979461"/>
        </p:xfrm>
        <a:graphic>
          <a:graphicData uri="http://schemas.openxmlformats.org/drawingml/2006/table">
            <a:tbl>
              <a:tblPr/>
              <a:tblGrid>
                <a:gridCol w="4289667">
                  <a:extLst>
                    <a:ext uri="{9D8B030D-6E8A-4147-A177-3AD203B41FA5}">
                      <a16:colId xmlns:a16="http://schemas.microsoft.com/office/drawing/2014/main" val="20000"/>
                    </a:ext>
                  </a:extLst>
                </a:gridCol>
                <a:gridCol w="4539341">
                  <a:extLst>
                    <a:ext uri="{9D8B030D-6E8A-4147-A177-3AD203B41FA5}">
                      <a16:colId xmlns:a16="http://schemas.microsoft.com/office/drawing/2014/main" val="20001"/>
                    </a:ext>
                  </a:extLst>
                </a:gridCol>
              </a:tblGrid>
              <a:tr h="428628">
                <a:tc>
                  <a:txBody>
                    <a:bodyPr/>
                    <a:lstStyle/>
                    <a:p>
                      <a:pPr algn="ctr">
                        <a:spcAft>
                          <a:spcPts val="0"/>
                        </a:spcAft>
                      </a:pPr>
                      <a:r>
                        <a:rPr lang="zh-CN" altLang="en-US" sz="2400" b="1" kern="100" dirty="0">
                          <a:solidFill>
                            <a:srgbClr val="0000FF"/>
                          </a:solidFill>
                          <a:effectLst/>
                          <a:latin typeface="华文新魏"/>
                          <a:ea typeface="华文新魏"/>
                          <a:cs typeface="华文新魏"/>
                        </a:rPr>
                        <a:t>生产者进程</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400" b="1" kern="100" dirty="0">
                          <a:solidFill>
                            <a:srgbClr val="0000FF"/>
                          </a:solidFill>
                          <a:effectLst/>
                          <a:latin typeface="华文新魏"/>
                          <a:ea typeface="华文新魏"/>
                          <a:cs typeface="华文新魏"/>
                        </a:rPr>
                        <a:t>消费者进程</a:t>
                      </a:r>
                      <a:endParaRPr lang="zh-CN" sz="2400" b="1" kern="100" dirty="0">
                        <a:solidFill>
                          <a:srgbClr val="0000FF"/>
                        </a:solidFill>
                        <a:effectLst/>
                        <a:latin typeface="华文新魏"/>
                        <a:ea typeface="华文新魏"/>
                        <a:cs typeface="华文新魏"/>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50833">
                <a:tc>
                  <a:txBody>
                    <a:bodyPr/>
                    <a:lstStyle/>
                    <a:p>
                      <a:pPr algn="just">
                        <a:spcAft>
                          <a:spcPts val="0"/>
                        </a:spcAft>
                      </a:pPr>
                      <a:r>
                        <a:rPr kumimoji="1" lang="en-US" altLang="zh-CN" sz="2000" b="1" dirty="0">
                          <a:solidFill>
                            <a:schemeClr val="tx2"/>
                          </a:solidFill>
                          <a:effectLst/>
                          <a:latin typeface="华文新魏"/>
                          <a:ea typeface="华文新魏"/>
                          <a:cs typeface="华文新魏"/>
                        </a:rPr>
                        <a:t>1</a:t>
                      </a:r>
                      <a:r>
                        <a:rPr kumimoji="1" lang="zh-CN" altLang="en-US" sz="2000" b="1" dirty="0">
                          <a:solidFill>
                            <a:schemeClr val="tx2"/>
                          </a:solidFill>
                          <a:effectLst/>
                          <a:latin typeface="华文新魏"/>
                          <a:ea typeface="华文新魏"/>
                          <a:cs typeface="华文新魏"/>
                        </a:rPr>
                        <a:t>、</a:t>
                      </a:r>
                      <a:r>
                        <a:rPr kumimoji="1" lang="zh-CN" altLang="en-US" sz="2000" b="1" baseline="0" dirty="0">
                          <a:solidFill>
                            <a:schemeClr val="tx2"/>
                          </a:solidFill>
                          <a:effectLst/>
                          <a:latin typeface="华文新魏"/>
                          <a:ea typeface="华文新魏"/>
                          <a:cs typeface="华文新魏"/>
                        </a:rPr>
                        <a:t>调用</a:t>
                      </a:r>
                      <a:r>
                        <a:rPr kumimoji="1" lang="en-US" altLang="zh-CN" sz="2000" b="1" baseline="0" dirty="0" err="1">
                          <a:solidFill>
                            <a:schemeClr val="tx2"/>
                          </a:solidFill>
                          <a:effectLst/>
                          <a:latin typeface="华文新魏"/>
                          <a:ea typeface="华文新魏"/>
                          <a:cs typeface="华文新魏"/>
                        </a:rPr>
                        <a:t>pthread_mutex_lock</a:t>
                      </a:r>
                      <a:r>
                        <a:rPr kumimoji="1" lang="en-US" altLang="zh-CN" sz="2000" b="1" baseline="0" dirty="0">
                          <a:solidFill>
                            <a:schemeClr val="tx2"/>
                          </a:solidFill>
                          <a:effectLst/>
                          <a:latin typeface="华文新魏"/>
                          <a:ea typeface="华文新魏"/>
                          <a:cs typeface="华文新魏"/>
                        </a:rPr>
                        <a:t>()</a:t>
                      </a:r>
                      <a:r>
                        <a:rPr kumimoji="1" lang="zh-CN" altLang="en-US" sz="2000" b="1" baseline="0" dirty="0">
                          <a:solidFill>
                            <a:schemeClr val="tx2"/>
                          </a:solidFill>
                          <a:effectLst/>
                          <a:latin typeface="华文新魏"/>
                          <a:ea typeface="华文新魏"/>
                          <a:cs typeface="华文新魏"/>
                        </a:rPr>
                        <a:t>对</a:t>
                      </a:r>
                      <a:r>
                        <a:rPr kumimoji="1" lang="en-US" altLang="zh-CN" sz="2000" b="1" dirty="0">
                          <a:solidFill>
                            <a:schemeClr val="tx2"/>
                          </a:solidFill>
                          <a:effectLst/>
                          <a:latin typeface="华文新魏"/>
                          <a:ea typeface="华文新魏"/>
                          <a:cs typeface="华文新魏"/>
                        </a:rPr>
                        <a:t>lock</a:t>
                      </a:r>
                      <a:r>
                        <a:rPr kumimoji="1" lang="zh-CN" altLang="en-US" sz="2000" b="1" dirty="0">
                          <a:solidFill>
                            <a:schemeClr val="tx2"/>
                          </a:solidFill>
                          <a:effectLst/>
                          <a:latin typeface="华文新魏"/>
                          <a:ea typeface="华文新魏"/>
                          <a:cs typeface="华文新魏"/>
                        </a:rPr>
                        <a:t>上锁，并根据以下条件判断缓冲区是否已满；</a:t>
                      </a:r>
                      <a:endParaRPr kumimoji="1" lang="en-US" altLang="zh-CN" sz="2000" b="1" dirty="0">
                        <a:solidFill>
                          <a:schemeClr val="tx2"/>
                        </a:solidFill>
                        <a:effectLst/>
                        <a:latin typeface="华文新魏"/>
                        <a:ea typeface="华文新魏"/>
                        <a:cs typeface="华文新魏"/>
                      </a:endParaRPr>
                    </a:p>
                    <a:p>
                      <a:pPr algn="ctr">
                        <a:spcAft>
                          <a:spcPts val="0"/>
                        </a:spcAft>
                      </a:pPr>
                      <a:r>
                        <a:rPr kumimoji="1" lang="en-US" altLang="zh-CN" sz="1800" b="1" dirty="0">
                          <a:solidFill>
                            <a:srgbClr val="FF0000"/>
                          </a:solidFill>
                          <a:effectLst/>
                          <a:latin typeface="华文新魏"/>
                          <a:ea typeface="华文新魏"/>
                          <a:cs typeface="华文新魏"/>
                        </a:rPr>
                        <a:t>(</a:t>
                      </a:r>
                      <a:r>
                        <a:rPr kumimoji="1" lang="en-US" altLang="zh-CN" sz="1800" b="1" dirty="0" err="1">
                          <a:solidFill>
                            <a:srgbClr val="FF0000"/>
                          </a:solidFill>
                          <a:effectLst/>
                          <a:latin typeface="华文新魏"/>
                          <a:ea typeface="华文新魏"/>
                          <a:cs typeface="华文新魏"/>
                        </a:rPr>
                        <a:t>writepos</a:t>
                      </a:r>
                      <a:r>
                        <a:rPr kumimoji="1" lang="en-US" altLang="zh-CN" sz="1800" b="1" dirty="0">
                          <a:solidFill>
                            <a:srgbClr val="FF0000"/>
                          </a:solidFill>
                          <a:effectLst/>
                          <a:latin typeface="华文新魏"/>
                          <a:ea typeface="华文新魏"/>
                          <a:cs typeface="华文新魏"/>
                        </a:rPr>
                        <a:t> + 1) % BUFSIZE == </a:t>
                      </a:r>
                      <a:r>
                        <a:rPr kumimoji="1" lang="en-US" altLang="zh-CN" sz="1800" b="1" dirty="0" err="1">
                          <a:solidFill>
                            <a:srgbClr val="FF0000"/>
                          </a:solidFill>
                          <a:effectLst/>
                          <a:latin typeface="华文新魏"/>
                          <a:ea typeface="华文新魏"/>
                          <a:cs typeface="华文新魏"/>
                        </a:rPr>
                        <a:t>readpos</a:t>
                      </a:r>
                      <a:endParaRPr kumimoji="1" lang="zh-CN" altLang="en-US" sz="1800" b="1" dirty="0">
                        <a:solidFill>
                          <a:srgbClr val="FF0000"/>
                        </a:solidFill>
                        <a:effectLst/>
                        <a:latin typeface="华文新魏"/>
                        <a:ea typeface="华文新魏"/>
                        <a:cs typeface="华文新魏"/>
                      </a:endParaRPr>
                    </a:p>
                    <a:p>
                      <a:pPr algn="just">
                        <a:spcAft>
                          <a:spcPts val="0"/>
                        </a:spcAft>
                      </a:pPr>
                      <a:r>
                        <a:rPr kumimoji="1" lang="en-US" altLang="zh-CN" sz="2000" b="1" dirty="0">
                          <a:solidFill>
                            <a:srgbClr val="9900CC"/>
                          </a:solidFill>
                          <a:effectLst/>
                          <a:latin typeface="华文新魏"/>
                          <a:ea typeface="华文新魏"/>
                          <a:cs typeface="华文新魏"/>
                        </a:rPr>
                        <a:t>2</a:t>
                      </a:r>
                      <a:r>
                        <a:rPr kumimoji="1" lang="zh-CN" altLang="en-US" sz="2000" b="1" dirty="0">
                          <a:solidFill>
                            <a:srgbClr val="9900CC"/>
                          </a:solidFill>
                          <a:effectLst/>
                          <a:latin typeface="华文新魏"/>
                          <a:ea typeface="华文新魏"/>
                          <a:cs typeface="华文新魏"/>
                        </a:rPr>
                        <a:t>、若满，调用</a:t>
                      </a:r>
                      <a:r>
                        <a:rPr kumimoji="1" lang="en-US" altLang="en-US" sz="2000" b="1" dirty="0" err="1">
                          <a:solidFill>
                            <a:srgbClr val="9900CC"/>
                          </a:solidFill>
                          <a:effectLst/>
                          <a:latin typeface="华文新魏"/>
                          <a:ea typeface="华文新魏"/>
                          <a:cs typeface="华文新魏"/>
                        </a:rPr>
                        <a:t>ptread_cond_wait</a:t>
                      </a:r>
                      <a:r>
                        <a:rPr kumimoji="1" lang="en-US" altLang="en-US" sz="2000" b="1" dirty="0">
                          <a:solidFill>
                            <a:srgbClr val="9900CC"/>
                          </a:solidFill>
                          <a:effectLst/>
                          <a:latin typeface="华文新魏"/>
                          <a:ea typeface="华文新魏"/>
                          <a:cs typeface="华文新魏"/>
                        </a:rPr>
                        <a:t>()</a:t>
                      </a:r>
                      <a:r>
                        <a:rPr kumimoji="1" lang="zh-CN" altLang="en-US" sz="2000" b="1" dirty="0">
                          <a:solidFill>
                            <a:srgbClr val="9900CC"/>
                          </a:solidFill>
                          <a:effectLst/>
                          <a:latin typeface="华文新魏"/>
                          <a:ea typeface="华文新魏"/>
                          <a:cs typeface="华文新魏"/>
                        </a:rPr>
                        <a:t>进入阻塞，等待</a:t>
                      </a:r>
                      <a:r>
                        <a:rPr kumimoji="1" lang="en-US" altLang="zh-CN" sz="2000" b="1" dirty="0">
                          <a:solidFill>
                            <a:srgbClr val="0000FF"/>
                          </a:solidFill>
                          <a:effectLst/>
                          <a:latin typeface="华文新魏"/>
                          <a:ea typeface="华文新魏"/>
                          <a:cs typeface="华文新魏"/>
                        </a:rPr>
                        <a:t>notfull</a:t>
                      </a:r>
                      <a:r>
                        <a:rPr kumimoji="1" lang="zh-CN" altLang="en-US" sz="2000" b="1" dirty="0">
                          <a:solidFill>
                            <a:srgbClr val="9900CC"/>
                          </a:solidFill>
                          <a:effectLst/>
                          <a:latin typeface="华文新魏"/>
                          <a:ea typeface="华文新魏"/>
                          <a:cs typeface="华文新魏"/>
                        </a:rPr>
                        <a:t>条件变量；</a:t>
                      </a:r>
                    </a:p>
                    <a:p>
                      <a:pPr algn="just">
                        <a:spcAft>
                          <a:spcPts val="0"/>
                        </a:spcAft>
                      </a:pPr>
                      <a:r>
                        <a:rPr kumimoji="1" lang="en-US" altLang="zh-CN"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、写入数据并移动写指针</a:t>
                      </a:r>
                      <a:r>
                        <a:rPr kumimoji="1" lang="en-US" altLang="zh-CN" sz="2000" b="1" dirty="0" err="1">
                          <a:solidFill>
                            <a:schemeClr val="tx2"/>
                          </a:solidFill>
                          <a:effectLst/>
                          <a:latin typeface="华文新魏"/>
                          <a:ea typeface="华文新魏"/>
                          <a:cs typeface="华文新魏"/>
                        </a:rPr>
                        <a:t>writepos</a:t>
                      </a:r>
                      <a:r>
                        <a:rPr kumimoji="1" lang="zh-CN" altLang="en-US" sz="2000" b="1" dirty="0">
                          <a:solidFill>
                            <a:schemeClr val="tx2"/>
                          </a:solidFill>
                          <a:effectLst/>
                          <a:latin typeface="华文新魏"/>
                          <a:ea typeface="华文新魏"/>
                          <a:cs typeface="华文新魏"/>
                        </a:rPr>
                        <a:t>；</a:t>
                      </a:r>
                    </a:p>
                    <a:p>
                      <a:pPr algn="just">
                        <a:spcAft>
                          <a:spcPts val="0"/>
                        </a:spcAft>
                      </a:pPr>
                      <a:r>
                        <a:rPr kumimoji="1" lang="en-US" altLang="en-US" sz="2000" b="1" dirty="0">
                          <a:solidFill>
                            <a:srgbClr val="800000"/>
                          </a:solidFill>
                          <a:effectLst/>
                          <a:latin typeface="华文新魏"/>
                          <a:ea typeface="华文新魏"/>
                          <a:cs typeface="华文新魏"/>
                        </a:rPr>
                        <a:t>4</a:t>
                      </a:r>
                      <a:r>
                        <a:rPr kumimoji="1" lang="zh-CN" altLang="en-US" sz="2000" b="1" dirty="0">
                          <a:solidFill>
                            <a:srgbClr val="800000"/>
                          </a:solidFill>
                          <a:effectLst/>
                          <a:latin typeface="华文新魏"/>
                          <a:ea typeface="华文新魏"/>
                          <a:cs typeface="华文新魏"/>
                        </a:rPr>
                        <a:t>、调用</a:t>
                      </a:r>
                      <a:r>
                        <a:rPr kumimoji="1" lang="en-US" altLang="en-US" sz="2000" b="1" dirty="0" err="1">
                          <a:solidFill>
                            <a:srgbClr val="800000"/>
                          </a:solidFill>
                          <a:effectLst/>
                          <a:latin typeface="华文新魏"/>
                          <a:ea typeface="华文新魏"/>
                          <a:cs typeface="华文新魏"/>
                        </a:rPr>
                        <a:t>pthread_cond_signal</a:t>
                      </a:r>
                      <a:r>
                        <a:rPr kumimoji="1" lang="en-US" altLang="en-US" sz="2000" b="1" dirty="0">
                          <a:solidFill>
                            <a:srgbClr val="800000"/>
                          </a:solidFill>
                          <a:effectLst/>
                          <a:latin typeface="华文新魏"/>
                          <a:ea typeface="华文新魏"/>
                          <a:cs typeface="华文新魏"/>
                        </a:rPr>
                        <a:t>()</a:t>
                      </a:r>
                      <a:r>
                        <a:rPr kumimoji="1" lang="zh-CN" altLang="en-US" sz="2000" b="1" dirty="0">
                          <a:solidFill>
                            <a:srgbClr val="800000"/>
                          </a:solidFill>
                          <a:effectLst/>
                          <a:latin typeface="华文新魏"/>
                          <a:ea typeface="华文新魏"/>
                          <a:cs typeface="华文新魏"/>
                        </a:rPr>
                        <a:t>向消费者信号通过</a:t>
                      </a:r>
                      <a:r>
                        <a:rPr kumimoji="1" lang="en-US" altLang="zh-CN" sz="2000" b="1" dirty="0">
                          <a:solidFill>
                            <a:srgbClr val="800000"/>
                          </a:solidFill>
                          <a:effectLst/>
                          <a:latin typeface="华文新魏"/>
                          <a:ea typeface="华文新魏"/>
                          <a:cs typeface="华文新魏"/>
                        </a:rPr>
                        <a:t>notempty</a:t>
                      </a:r>
                      <a:r>
                        <a:rPr kumimoji="1" lang="zh-CN" altLang="en-US" sz="2000" b="1" dirty="0">
                          <a:solidFill>
                            <a:srgbClr val="800000"/>
                          </a:solidFill>
                          <a:effectLst/>
                          <a:latin typeface="华文新魏"/>
                          <a:ea typeface="华文新魏"/>
                          <a:cs typeface="华文新魏"/>
                        </a:rPr>
                        <a:t>条件变量</a:t>
                      </a:r>
                      <a:r>
                        <a:rPr kumimoji="1" lang="en-US" altLang="zh-CN" sz="2000" b="1" dirty="0">
                          <a:solidFill>
                            <a:srgbClr val="800000"/>
                          </a:solidFill>
                          <a:effectLst/>
                          <a:latin typeface="华文新魏"/>
                          <a:ea typeface="华文新魏"/>
                          <a:cs typeface="华文新魏"/>
                        </a:rPr>
                        <a:t>;</a:t>
                      </a:r>
                      <a:endParaRPr kumimoji="1" lang="en-US" altLang="en-US" sz="2000" b="1" dirty="0">
                        <a:solidFill>
                          <a:srgbClr val="800000"/>
                        </a:solidFill>
                        <a:effectLst/>
                        <a:latin typeface="华文新魏"/>
                        <a:ea typeface="华文新魏"/>
                        <a:cs typeface="华文新魏"/>
                      </a:endParaRP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、调用</a:t>
                      </a:r>
                      <a:r>
                        <a:rPr kumimoji="1" lang="en-US" altLang="zh-CN" sz="2000" b="1" dirty="0" err="1">
                          <a:solidFill>
                            <a:schemeClr val="tx2"/>
                          </a:solidFill>
                          <a:effectLst/>
                          <a:latin typeface="华文新魏"/>
                          <a:ea typeface="华文新魏"/>
                          <a:cs typeface="华文新魏"/>
                        </a:rPr>
                        <a:t>pthread_mutex_unlock</a:t>
                      </a:r>
                      <a:r>
                        <a:rPr kumimoji="1" lang="en-US" altLang="zh-CN" sz="2000" b="1" dirty="0">
                          <a:solidFill>
                            <a:schemeClr val="tx2"/>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对</a:t>
                      </a:r>
                      <a:r>
                        <a:rPr kumimoji="1" lang="en-US" altLang="en-US" sz="2000" b="1" dirty="0" err="1">
                          <a:solidFill>
                            <a:schemeClr val="tx2"/>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kumimoji="1" lang="en-US" altLang="zh-CN" sz="2000" b="1" baseline="0" dirty="0">
                          <a:solidFill>
                            <a:schemeClr val="tx2"/>
                          </a:solidFill>
                          <a:effectLst/>
                          <a:latin typeface="华文新魏"/>
                          <a:ea typeface="华文新魏"/>
                          <a:cs typeface="华文新魏"/>
                        </a:rPr>
                        <a:t>1</a:t>
                      </a:r>
                      <a:r>
                        <a:rPr kumimoji="1" lang="zh-CN" altLang="en-US" sz="2000" b="1" baseline="0" dirty="0">
                          <a:solidFill>
                            <a:schemeClr val="tx2"/>
                          </a:solidFill>
                          <a:effectLst/>
                          <a:latin typeface="华文新魏"/>
                          <a:ea typeface="华文新魏"/>
                          <a:cs typeface="华文新魏"/>
                        </a:rPr>
                        <a:t>、调用</a:t>
                      </a:r>
                      <a:r>
                        <a:rPr kumimoji="1" lang="en-US" altLang="zh-CN" sz="2000" b="1" baseline="0" dirty="0" err="1">
                          <a:solidFill>
                            <a:schemeClr val="tx2"/>
                          </a:solidFill>
                          <a:effectLst/>
                          <a:latin typeface="华文新魏"/>
                          <a:ea typeface="华文新魏"/>
                          <a:cs typeface="华文新魏"/>
                        </a:rPr>
                        <a:t>pthread_mutex_lock</a:t>
                      </a:r>
                      <a:r>
                        <a:rPr kumimoji="1" lang="en-US" altLang="zh-CN" sz="2000" b="1" baseline="0" dirty="0">
                          <a:solidFill>
                            <a:schemeClr val="tx2"/>
                          </a:solidFill>
                          <a:effectLst/>
                          <a:latin typeface="华文新魏"/>
                          <a:ea typeface="华文新魏"/>
                          <a:cs typeface="华文新魏"/>
                        </a:rPr>
                        <a:t>()</a:t>
                      </a:r>
                      <a:r>
                        <a:rPr kumimoji="1" lang="zh-CN" altLang="en-US" sz="2000" b="1" baseline="0" dirty="0">
                          <a:solidFill>
                            <a:schemeClr val="tx2"/>
                          </a:solidFill>
                          <a:effectLst/>
                          <a:latin typeface="华文新魏"/>
                          <a:ea typeface="华文新魏"/>
                          <a:cs typeface="华文新魏"/>
                        </a:rPr>
                        <a:t>对</a:t>
                      </a:r>
                      <a:r>
                        <a:rPr kumimoji="1" lang="en-US" altLang="zh-CN" sz="2000" b="1" dirty="0">
                          <a:solidFill>
                            <a:schemeClr val="tx2"/>
                          </a:solidFill>
                          <a:effectLst/>
                          <a:latin typeface="华文新魏"/>
                          <a:ea typeface="华文新魏"/>
                          <a:cs typeface="华文新魏"/>
                        </a:rPr>
                        <a:t>lock</a:t>
                      </a:r>
                      <a:r>
                        <a:rPr kumimoji="1" lang="zh-CN" altLang="en-US" sz="2000" b="1" dirty="0">
                          <a:solidFill>
                            <a:schemeClr val="tx2"/>
                          </a:solidFill>
                          <a:effectLst/>
                          <a:latin typeface="华文新魏"/>
                          <a:ea typeface="华文新魏"/>
                          <a:cs typeface="华文新魏"/>
                        </a:rPr>
                        <a:t>上锁，并根据以下条件判断缓冲区是否为空；</a:t>
                      </a:r>
                      <a:endParaRPr kumimoji="1" lang="en-US" altLang="zh-CN" sz="2000" b="1" dirty="0">
                        <a:solidFill>
                          <a:schemeClr val="tx2"/>
                        </a:solidFill>
                        <a:effectLst/>
                        <a:latin typeface="华文新魏"/>
                        <a:ea typeface="华文新魏"/>
                        <a:cs typeface="华文新魏"/>
                      </a:endParaRPr>
                    </a:p>
                    <a:p>
                      <a:pPr algn="ctr">
                        <a:spcAft>
                          <a:spcPts val="0"/>
                        </a:spcAft>
                      </a:pPr>
                      <a:r>
                        <a:rPr kumimoji="1" lang="en-US" altLang="zh-CN" sz="1800" b="1" dirty="0" err="1">
                          <a:solidFill>
                            <a:srgbClr val="FF0000"/>
                          </a:solidFill>
                          <a:effectLst/>
                          <a:latin typeface="华文新魏"/>
                          <a:ea typeface="华文新魏"/>
                          <a:cs typeface="华文新魏"/>
                        </a:rPr>
                        <a:t>writepos</a:t>
                      </a:r>
                      <a:r>
                        <a:rPr kumimoji="1" lang="en-US" altLang="zh-CN" sz="1800" b="1" dirty="0">
                          <a:solidFill>
                            <a:srgbClr val="FF0000"/>
                          </a:solidFill>
                          <a:effectLst/>
                          <a:latin typeface="华文新魏"/>
                          <a:ea typeface="华文新魏"/>
                          <a:cs typeface="华文新魏"/>
                        </a:rPr>
                        <a:t> == </a:t>
                      </a:r>
                      <a:r>
                        <a:rPr kumimoji="1" lang="en-US" altLang="zh-CN" sz="1800" b="1" dirty="0" err="1">
                          <a:solidFill>
                            <a:srgbClr val="FF0000"/>
                          </a:solidFill>
                          <a:effectLst/>
                          <a:latin typeface="华文新魏"/>
                          <a:ea typeface="华文新魏"/>
                          <a:cs typeface="华文新魏"/>
                        </a:rPr>
                        <a:t>readpos</a:t>
                      </a:r>
                      <a:endParaRPr kumimoji="1" lang="en-US" altLang="zh-CN" sz="1800" b="1" dirty="0">
                        <a:solidFill>
                          <a:srgbClr val="FF0000"/>
                        </a:solidFill>
                        <a:effectLst/>
                        <a:latin typeface="华文新魏"/>
                        <a:ea typeface="华文新魏"/>
                        <a:cs typeface="华文新魏"/>
                      </a:endParaRPr>
                    </a:p>
                    <a:p>
                      <a:pPr algn="just">
                        <a:spcAft>
                          <a:spcPts val="0"/>
                        </a:spcAft>
                      </a:pPr>
                      <a:r>
                        <a:rPr kumimoji="1" lang="en-US" altLang="zh-CN" sz="2000" b="1" dirty="0">
                          <a:solidFill>
                            <a:srgbClr val="800000"/>
                          </a:solidFill>
                          <a:effectLst/>
                          <a:latin typeface="华文新魏"/>
                          <a:ea typeface="华文新魏"/>
                          <a:cs typeface="华文新魏"/>
                        </a:rPr>
                        <a:t>2</a:t>
                      </a:r>
                      <a:r>
                        <a:rPr kumimoji="1" lang="zh-CN" altLang="en-US" sz="2000" b="1" dirty="0">
                          <a:solidFill>
                            <a:srgbClr val="800000"/>
                          </a:solidFill>
                          <a:effectLst/>
                          <a:latin typeface="华文新魏"/>
                          <a:ea typeface="华文新魏"/>
                          <a:cs typeface="华文新魏"/>
                        </a:rPr>
                        <a:t>、若空，调用</a:t>
                      </a:r>
                      <a:r>
                        <a:rPr kumimoji="1" lang="en-US" altLang="en-US" sz="2000" b="1" dirty="0" err="1">
                          <a:solidFill>
                            <a:srgbClr val="800000"/>
                          </a:solidFill>
                          <a:effectLst/>
                          <a:latin typeface="华文新魏"/>
                          <a:ea typeface="华文新魏"/>
                          <a:cs typeface="华文新魏"/>
                        </a:rPr>
                        <a:t>ptread_cond_wait</a:t>
                      </a:r>
                      <a:r>
                        <a:rPr kumimoji="1" lang="en-US" altLang="en-US" sz="2000" b="1" dirty="0">
                          <a:solidFill>
                            <a:srgbClr val="800000"/>
                          </a:solidFill>
                          <a:effectLst/>
                          <a:latin typeface="华文新魏"/>
                          <a:ea typeface="华文新魏"/>
                          <a:cs typeface="华文新魏"/>
                        </a:rPr>
                        <a:t>()</a:t>
                      </a:r>
                      <a:r>
                        <a:rPr kumimoji="1" lang="zh-CN" altLang="en-US" sz="2000" b="1" dirty="0">
                          <a:solidFill>
                            <a:srgbClr val="800000"/>
                          </a:solidFill>
                          <a:effectLst/>
                          <a:latin typeface="华文新魏"/>
                          <a:ea typeface="华文新魏"/>
                          <a:cs typeface="华文新魏"/>
                        </a:rPr>
                        <a:t>进入阻塞，等待</a:t>
                      </a:r>
                      <a:r>
                        <a:rPr kumimoji="1" lang="en-US" altLang="zh-CN" sz="2000" b="1" dirty="0">
                          <a:solidFill>
                            <a:srgbClr val="0000FF"/>
                          </a:solidFill>
                          <a:effectLst/>
                          <a:latin typeface="华文新魏"/>
                          <a:ea typeface="华文新魏"/>
                          <a:cs typeface="华文新魏"/>
                        </a:rPr>
                        <a:t>notempty</a:t>
                      </a:r>
                      <a:r>
                        <a:rPr kumimoji="1" lang="zh-CN" altLang="en-US" sz="2000" b="1" dirty="0">
                          <a:solidFill>
                            <a:srgbClr val="800000"/>
                          </a:solidFill>
                          <a:effectLst/>
                          <a:latin typeface="华文新魏"/>
                          <a:ea typeface="华文新魏"/>
                          <a:cs typeface="华文新魏"/>
                        </a:rPr>
                        <a:t>条件变量；</a:t>
                      </a:r>
                    </a:p>
                    <a:p>
                      <a:pPr algn="just">
                        <a:spcAft>
                          <a:spcPts val="0"/>
                        </a:spcAft>
                      </a:pPr>
                      <a:r>
                        <a:rPr kumimoji="1" lang="en-US" altLang="zh-CN" sz="2000" b="1" dirty="0">
                          <a:solidFill>
                            <a:schemeClr val="tx2"/>
                          </a:solidFill>
                          <a:effectLst/>
                          <a:latin typeface="华文新魏"/>
                          <a:ea typeface="华文新魏"/>
                          <a:cs typeface="华文新魏"/>
                        </a:rPr>
                        <a:t>3</a:t>
                      </a:r>
                      <a:r>
                        <a:rPr kumimoji="1" lang="zh-CN" altLang="en-US" sz="2000" b="1" dirty="0">
                          <a:solidFill>
                            <a:schemeClr val="tx2"/>
                          </a:solidFill>
                          <a:effectLst/>
                          <a:latin typeface="华文新魏"/>
                          <a:ea typeface="华文新魏"/>
                          <a:cs typeface="华文新魏"/>
                        </a:rPr>
                        <a:t>、读取数据并移动读指针</a:t>
                      </a:r>
                      <a:r>
                        <a:rPr kumimoji="1" lang="en-US" altLang="zh-CN" sz="2000" b="1" dirty="0" err="1">
                          <a:solidFill>
                            <a:schemeClr val="tx2"/>
                          </a:solidFill>
                          <a:effectLst/>
                          <a:latin typeface="华文新魏"/>
                          <a:ea typeface="华文新魏"/>
                          <a:cs typeface="华文新魏"/>
                        </a:rPr>
                        <a:t>readpos</a:t>
                      </a:r>
                      <a:r>
                        <a:rPr kumimoji="1" lang="zh-CN" altLang="en-US" sz="2000" b="1" dirty="0">
                          <a:solidFill>
                            <a:schemeClr val="tx2"/>
                          </a:solidFill>
                          <a:effectLst/>
                          <a:latin typeface="华文新魏"/>
                          <a:ea typeface="华文新魏"/>
                          <a:cs typeface="华文新魏"/>
                        </a:rPr>
                        <a:t>；</a:t>
                      </a:r>
                    </a:p>
                    <a:p>
                      <a:pPr algn="just">
                        <a:spcAft>
                          <a:spcPts val="0"/>
                        </a:spcAft>
                      </a:pPr>
                      <a:r>
                        <a:rPr kumimoji="1" lang="en-US" altLang="en-US" sz="2000" b="1" dirty="0">
                          <a:solidFill>
                            <a:srgbClr val="9900CC"/>
                          </a:solidFill>
                          <a:effectLst/>
                          <a:latin typeface="华文新魏"/>
                          <a:ea typeface="华文新魏"/>
                          <a:cs typeface="华文新魏"/>
                        </a:rPr>
                        <a:t>4</a:t>
                      </a:r>
                      <a:r>
                        <a:rPr kumimoji="1" lang="zh-CN" altLang="en-US" sz="2000" b="1" dirty="0">
                          <a:solidFill>
                            <a:srgbClr val="9900CC"/>
                          </a:solidFill>
                          <a:effectLst/>
                          <a:latin typeface="华文新魏"/>
                          <a:ea typeface="华文新魏"/>
                          <a:cs typeface="华文新魏"/>
                        </a:rPr>
                        <a:t>、调用</a:t>
                      </a:r>
                      <a:r>
                        <a:rPr kumimoji="1" lang="en-US" altLang="en-US" sz="2000" b="1" dirty="0" err="1">
                          <a:solidFill>
                            <a:srgbClr val="9900CC"/>
                          </a:solidFill>
                          <a:effectLst/>
                          <a:latin typeface="华文新魏"/>
                          <a:ea typeface="华文新魏"/>
                          <a:cs typeface="华文新魏"/>
                        </a:rPr>
                        <a:t>pthread_cond_signal</a:t>
                      </a:r>
                      <a:r>
                        <a:rPr kumimoji="1" lang="en-US" altLang="en-US" sz="2000" b="1" dirty="0">
                          <a:solidFill>
                            <a:srgbClr val="9900CC"/>
                          </a:solidFill>
                          <a:effectLst/>
                          <a:latin typeface="华文新魏"/>
                          <a:ea typeface="华文新魏"/>
                          <a:cs typeface="华文新魏"/>
                        </a:rPr>
                        <a:t>()</a:t>
                      </a:r>
                      <a:r>
                        <a:rPr kumimoji="1" lang="zh-CN" altLang="en-US" sz="2000" b="1" dirty="0">
                          <a:solidFill>
                            <a:srgbClr val="9900CC"/>
                          </a:solidFill>
                          <a:effectLst/>
                          <a:latin typeface="华文新魏"/>
                          <a:ea typeface="华文新魏"/>
                          <a:cs typeface="华文新魏"/>
                        </a:rPr>
                        <a:t>向消费者信号通过</a:t>
                      </a:r>
                      <a:r>
                        <a:rPr kumimoji="1" lang="en-US" altLang="zh-CN" sz="2000" b="1" dirty="0">
                          <a:solidFill>
                            <a:srgbClr val="9900CC"/>
                          </a:solidFill>
                          <a:effectLst/>
                          <a:latin typeface="华文新魏"/>
                          <a:ea typeface="华文新魏"/>
                          <a:cs typeface="华文新魏"/>
                        </a:rPr>
                        <a:t>notfull</a:t>
                      </a:r>
                      <a:r>
                        <a:rPr kumimoji="1" lang="zh-CN" altLang="en-US" sz="2000" b="1" dirty="0">
                          <a:solidFill>
                            <a:srgbClr val="9900CC"/>
                          </a:solidFill>
                          <a:effectLst/>
                          <a:latin typeface="华文新魏"/>
                          <a:ea typeface="华文新魏"/>
                          <a:cs typeface="华文新魏"/>
                        </a:rPr>
                        <a:t>条件变量</a:t>
                      </a:r>
                      <a:r>
                        <a:rPr kumimoji="1" lang="en-US" altLang="zh-CN" sz="2000" b="1" dirty="0">
                          <a:solidFill>
                            <a:srgbClr val="9900CC"/>
                          </a:solidFill>
                          <a:effectLst/>
                          <a:latin typeface="华文新魏"/>
                          <a:ea typeface="华文新魏"/>
                          <a:cs typeface="华文新魏"/>
                        </a:rPr>
                        <a:t>;</a:t>
                      </a:r>
                      <a:endParaRPr kumimoji="1" lang="en-US" altLang="en-US" sz="2000" b="1" dirty="0">
                        <a:solidFill>
                          <a:srgbClr val="9900CC"/>
                        </a:solidFill>
                        <a:effectLst/>
                        <a:latin typeface="华文新魏"/>
                        <a:ea typeface="华文新魏"/>
                        <a:cs typeface="华文新魏"/>
                      </a:endParaRPr>
                    </a:p>
                    <a:p>
                      <a:pPr algn="just">
                        <a:spcAft>
                          <a:spcPts val="0"/>
                        </a:spcAft>
                      </a:pPr>
                      <a:r>
                        <a:rPr kumimoji="1" lang="en-US" altLang="en-US" sz="2000" b="1" dirty="0">
                          <a:solidFill>
                            <a:schemeClr val="tx2"/>
                          </a:solidFill>
                          <a:effectLst/>
                          <a:latin typeface="华文新魏"/>
                          <a:ea typeface="华文新魏"/>
                          <a:cs typeface="华文新魏"/>
                        </a:rPr>
                        <a:t>5</a:t>
                      </a:r>
                      <a:r>
                        <a:rPr kumimoji="1" lang="zh-CN" altLang="en-US" sz="2000" b="1" dirty="0">
                          <a:solidFill>
                            <a:schemeClr val="tx2"/>
                          </a:solidFill>
                          <a:effectLst/>
                          <a:latin typeface="华文新魏"/>
                          <a:ea typeface="华文新魏"/>
                          <a:cs typeface="华文新魏"/>
                        </a:rPr>
                        <a:t>、调用</a:t>
                      </a:r>
                      <a:r>
                        <a:rPr kumimoji="1" lang="en-US" altLang="zh-CN" sz="2000" b="1" dirty="0" err="1">
                          <a:solidFill>
                            <a:schemeClr val="tx2"/>
                          </a:solidFill>
                          <a:effectLst/>
                          <a:latin typeface="华文新魏"/>
                          <a:ea typeface="华文新魏"/>
                          <a:cs typeface="华文新魏"/>
                        </a:rPr>
                        <a:t>pthread_mutex_unlock</a:t>
                      </a:r>
                      <a:r>
                        <a:rPr kumimoji="1" lang="en-US" altLang="zh-CN" sz="2000" b="1" dirty="0">
                          <a:solidFill>
                            <a:schemeClr val="tx2"/>
                          </a:solidFill>
                          <a:effectLst/>
                          <a:latin typeface="华文新魏"/>
                          <a:ea typeface="华文新魏"/>
                          <a:cs typeface="华文新魏"/>
                        </a:rPr>
                        <a:t>()</a:t>
                      </a:r>
                      <a:r>
                        <a:rPr kumimoji="1" lang="zh-CN" altLang="en-US" sz="2000" b="1" dirty="0">
                          <a:solidFill>
                            <a:schemeClr val="tx2"/>
                          </a:solidFill>
                          <a:effectLst/>
                          <a:latin typeface="华文新魏"/>
                          <a:ea typeface="华文新魏"/>
                          <a:cs typeface="华文新魏"/>
                        </a:rPr>
                        <a:t>对</a:t>
                      </a:r>
                      <a:r>
                        <a:rPr kumimoji="1" lang="en-US" altLang="en-US" sz="2000" b="1" dirty="0" err="1">
                          <a:solidFill>
                            <a:schemeClr val="tx2"/>
                          </a:solidFill>
                          <a:effectLst/>
                          <a:latin typeface="华文新魏"/>
                          <a:ea typeface="华文新魏"/>
                          <a:cs typeface="华文新魏"/>
                        </a:rPr>
                        <a:t>mutex</a:t>
                      </a:r>
                      <a:r>
                        <a:rPr kumimoji="1" lang="zh-CN" altLang="en-US" sz="2000" b="1" dirty="0">
                          <a:solidFill>
                            <a:schemeClr val="tx2"/>
                          </a:solidFill>
                          <a:effectLst/>
                          <a:latin typeface="华文新魏"/>
                          <a:ea typeface="华文新魏"/>
                          <a:cs typeface="华文新魏"/>
                        </a:rPr>
                        <a:t>解锁。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4632788"/>
      </p:ext>
    </p:extLst>
  </p:cSld>
  <p:clrMapOvr>
    <a:masterClrMapping/>
  </p:clrMapOvr>
  <p:transition spd="slow">
    <p:wipe dir="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E2C07C0E-3D5C-4DEF-8085-1A2856D6348F}" type="slidenum">
              <a:rPr lang="en-US" altLang="zh-CN"/>
              <a:pPr>
                <a:defRPr/>
              </a:pPr>
              <a:t>302</a:t>
            </a:fld>
            <a:endParaRPr lang="en-US" altLang="zh-CN"/>
          </a:p>
        </p:txBody>
      </p:sp>
      <p:sp>
        <p:nvSpPr>
          <p:cNvPr id="1623042"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3043" name="Rectangle 3"/>
          <p:cNvSpPr>
            <a:spLocks noGrp="1" noChangeArrowheads="1"/>
          </p:cNvSpPr>
          <p:nvPr>
            <p:ph type="body" idx="1"/>
          </p:nvPr>
        </p:nvSpPr>
        <p:spPr>
          <a:xfrm>
            <a:off x="611188" y="1268413"/>
            <a:ext cx="8532812" cy="5303837"/>
          </a:xfrm>
        </p:spPr>
        <p:txBody>
          <a:bodyPr/>
          <a:lstStyle/>
          <a:p>
            <a:pPr eaLnBrk="1" hangingPunct="1">
              <a:spcBef>
                <a:spcPts val="300"/>
              </a:spcBef>
              <a:defRPr/>
            </a:pPr>
            <a:r>
              <a:rPr lang="zh-CN" altLang="en-US" dirty="0"/>
              <a:t>主程序启动生产者</a:t>
            </a:r>
            <a:r>
              <a:rPr lang="en-US" altLang="zh-CN" dirty="0"/>
              <a:t>/</a:t>
            </a:r>
            <a:r>
              <a:rPr lang="zh-CN" altLang="en-US" dirty="0"/>
              <a:t>消费者线程</a:t>
            </a:r>
          </a:p>
          <a:p>
            <a:pPr lvl="1" eaLnBrk="1" hangingPunct="1">
              <a:spcBef>
                <a:spcPts val="300"/>
              </a:spcBef>
              <a:defRPr/>
            </a:pPr>
            <a:r>
              <a:rPr lang="zh-CN" altLang="en-US" dirty="0"/>
              <a:t>生产者线程顺序地将</a:t>
            </a:r>
            <a:r>
              <a:rPr lang="en-US" altLang="zh-CN" dirty="0"/>
              <a:t>0 </a:t>
            </a:r>
            <a:r>
              <a:rPr lang="zh-CN" altLang="en-US" dirty="0"/>
              <a:t>到</a:t>
            </a:r>
            <a:r>
              <a:rPr lang="en-US" altLang="zh-CN" dirty="0"/>
              <a:t>1000</a:t>
            </a:r>
            <a:r>
              <a:rPr lang="zh-CN" altLang="en-US" dirty="0"/>
              <a:t>写入循环缓冲区</a:t>
            </a:r>
          </a:p>
          <a:p>
            <a:pPr lvl="1" eaLnBrk="1" hangingPunct="1">
              <a:spcBef>
                <a:spcPts val="300"/>
              </a:spcBef>
              <a:defRPr/>
            </a:pPr>
            <a:r>
              <a:rPr lang="zh-CN" altLang="en-US" dirty="0"/>
              <a:t>消费者线程不断地从共享的循环缓冲区读取数据</a:t>
            </a:r>
          </a:p>
        </p:txBody>
      </p:sp>
      <p:pic>
        <p:nvPicPr>
          <p:cNvPr id="40965" name="Picture 2"/>
          <p:cNvPicPr>
            <a:picLocks noChangeAspect="1" noChangeArrowheads="1"/>
          </p:cNvPicPr>
          <p:nvPr/>
        </p:nvPicPr>
        <p:blipFill>
          <a:blip r:embed="rId2" cstate="print"/>
          <a:srcRect/>
          <a:stretch>
            <a:fillRect/>
          </a:stretch>
        </p:blipFill>
        <p:spPr bwMode="auto">
          <a:xfrm>
            <a:off x="1071563" y="2791197"/>
            <a:ext cx="1556221" cy="3518123"/>
          </a:xfrm>
          <a:prstGeom prst="rect">
            <a:avLst/>
          </a:prstGeom>
          <a:noFill/>
          <a:ln w="9525">
            <a:noFill/>
            <a:miter lim="800000"/>
            <a:headEnd/>
            <a:tailEnd/>
          </a:ln>
        </p:spPr>
      </p:pic>
      <p:pic>
        <p:nvPicPr>
          <p:cNvPr id="40966" name="Picture 3"/>
          <p:cNvPicPr>
            <a:picLocks noChangeAspect="1" noChangeArrowheads="1"/>
          </p:cNvPicPr>
          <p:nvPr/>
        </p:nvPicPr>
        <p:blipFill>
          <a:blip r:embed="rId3" cstate="print"/>
          <a:srcRect/>
          <a:stretch>
            <a:fillRect/>
          </a:stretch>
        </p:blipFill>
        <p:spPr bwMode="auto">
          <a:xfrm>
            <a:off x="3714750" y="2787774"/>
            <a:ext cx="1346013" cy="3521546"/>
          </a:xfrm>
          <a:prstGeom prst="rect">
            <a:avLst/>
          </a:prstGeom>
          <a:noFill/>
          <a:ln w="9525">
            <a:noFill/>
            <a:miter lim="800000"/>
            <a:headEnd/>
            <a:tailEnd/>
          </a:ln>
        </p:spPr>
      </p:pic>
      <p:pic>
        <p:nvPicPr>
          <p:cNvPr id="40967" name="Picture 4"/>
          <p:cNvPicPr>
            <a:picLocks noChangeAspect="1" noChangeArrowheads="1"/>
          </p:cNvPicPr>
          <p:nvPr/>
        </p:nvPicPr>
        <p:blipFill>
          <a:blip r:embed="rId4" cstate="print"/>
          <a:srcRect/>
          <a:stretch>
            <a:fillRect/>
          </a:stretch>
        </p:blipFill>
        <p:spPr bwMode="auto">
          <a:xfrm>
            <a:off x="6143625" y="2844924"/>
            <a:ext cx="1404485" cy="3464396"/>
          </a:xfrm>
          <a:prstGeom prst="rect">
            <a:avLst/>
          </a:prstGeom>
          <a:noFill/>
          <a:ln w="9525">
            <a:noFill/>
            <a:miter lim="800000"/>
            <a:headEnd/>
            <a:tailEnd/>
          </a:ln>
        </p:spPr>
      </p:pic>
    </p:spTree>
    <p:extLst>
      <p:ext uri="{BB962C8B-B14F-4D97-AF65-F5344CB8AC3E}">
        <p14:creationId xmlns:p14="http://schemas.microsoft.com/office/powerpoint/2010/main" val="1120950275"/>
      </p:ext>
    </p:extLst>
  </p:cSld>
  <p:clrMapOvr>
    <a:masterClrMapping/>
  </p:clrMapOvr>
  <p:transition spd="slow">
    <p:wipe dir="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3" name="内容占位符 2"/>
          <p:cNvSpPr>
            <a:spLocks noGrp="1"/>
          </p:cNvSpPr>
          <p:nvPr>
            <p:ph idx="1"/>
          </p:nvPr>
        </p:nvSpPr>
        <p:spPr/>
        <p:txBody>
          <a:bodyPr/>
          <a:lstStyle/>
          <a:p>
            <a:pPr eaLnBrk="1" hangingPunct="1">
              <a:defRPr/>
            </a:pPr>
            <a:r>
              <a:rPr lang="zh-CN" altLang="en-US" dirty="0"/>
              <a:t>线程管理相关函数</a:t>
            </a:r>
            <a:endParaRPr lang="en-US" altLang="zh-CN" dirty="0"/>
          </a:p>
          <a:p>
            <a:pPr lvl="1" eaLnBrk="1" hangingPunct="1">
              <a:defRPr/>
            </a:pPr>
            <a:r>
              <a:rPr lang="en-US" altLang="zh-CN" dirty="0"/>
              <a:t>int </a:t>
            </a:r>
            <a:r>
              <a:rPr lang="en-US" altLang="zh-CN" dirty="0" err="1"/>
              <a:t>pthread_create</a:t>
            </a:r>
            <a:r>
              <a:rPr lang="en-US" altLang="zh-CN" dirty="0"/>
              <a:t>( );</a:t>
            </a:r>
          </a:p>
          <a:p>
            <a:pPr lvl="1" eaLnBrk="1" hangingPunct="1">
              <a:defRPr/>
            </a:pPr>
            <a:r>
              <a:rPr lang="en-US" altLang="zh-CN" dirty="0"/>
              <a:t>int </a:t>
            </a:r>
            <a:r>
              <a:rPr lang="en-US" altLang="zh-CN" dirty="0" err="1"/>
              <a:t>pthread_join</a:t>
            </a:r>
            <a:r>
              <a:rPr lang="en-US" altLang="zh-CN" dirty="0"/>
              <a:t>();</a:t>
            </a:r>
          </a:p>
          <a:p>
            <a:pPr eaLnBrk="1" hangingPunct="1">
              <a:defRPr/>
            </a:pPr>
            <a:r>
              <a:rPr lang="zh-CN" altLang="en-US" dirty="0"/>
              <a:t>线程互斥控制相关函数</a:t>
            </a:r>
            <a:endParaRPr lang="en-US" altLang="zh-CN" dirty="0"/>
          </a:p>
          <a:p>
            <a:pPr lvl="1" eaLnBrk="1" hangingPunct="1">
              <a:defRPr/>
            </a:pPr>
            <a:r>
              <a:rPr lang="en-US" altLang="zh-CN" dirty="0"/>
              <a:t>int </a:t>
            </a:r>
            <a:r>
              <a:rPr lang="en-US" altLang="zh-CN" dirty="0" err="1"/>
              <a:t>pthread_mutex_init</a:t>
            </a:r>
            <a:r>
              <a:rPr lang="en-US" altLang="zh-CN" dirty="0"/>
              <a:t>();</a:t>
            </a:r>
          </a:p>
          <a:p>
            <a:pPr lvl="1" eaLnBrk="1" hangingPunct="1">
              <a:defRPr/>
            </a:pPr>
            <a:r>
              <a:rPr lang="en-US" altLang="zh-CN" dirty="0"/>
              <a:t>int </a:t>
            </a:r>
            <a:r>
              <a:rPr lang="en-US" altLang="zh-CN" dirty="0" err="1"/>
              <a:t>pthread_mutex_lock</a:t>
            </a:r>
            <a:r>
              <a:rPr lang="en-US" altLang="zh-CN" dirty="0"/>
              <a:t>();</a:t>
            </a:r>
          </a:p>
          <a:p>
            <a:pPr lvl="1" eaLnBrk="1" hangingPunct="1">
              <a:defRPr/>
            </a:pPr>
            <a:r>
              <a:rPr lang="en-US" altLang="zh-CN" dirty="0"/>
              <a:t>int </a:t>
            </a:r>
            <a:r>
              <a:rPr lang="en-US" altLang="zh-CN" dirty="0" err="1"/>
              <a:t>pthread_mutex_unlock</a:t>
            </a:r>
            <a:r>
              <a:rPr lang="en-US" altLang="zh-CN" dirty="0"/>
              <a:t>();</a:t>
            </a:r>
          </a:p>
          <a:p>
            <a:pPr eaLnBrk="1" hangingPunct="1">
              <a:defRPr/>
            </a:pPr>
            <a:r>
              <a:rPr lang="zh-CN" altLang="en-US" dirty="0"/>
              <a:t>线程条件变量控制相关函数</a:t>
            </a:r>
            <a:endParaRPr lang="en-US" altLang="zh-CN" dirty="0"/>
          </a:p>
          <a:p>
            <a:pPr lvl="1" eaLnBrk="1" hangingPunct="1">
              <a:defRPr/>
            </a:pPr>
            <a:r>
              <a:rPr lang="en-US" altLang="zh-CN" dirty="0"/>
              <a:t>int </a:t>
            </a:r>
            <a:r>
              <a:rPr lang="en-US" altLang="zh-CN" dirty="0" err="1"/>
              <a:t>pthread_cond_init</a:t>
            </a:r>
            <a:r>
              <a:rPr lang="en-US" altLang="zh-CN" dirty="0"/>
              <a:t>();</a:t>
            </a:r>
          </a:p>
          <a:p>
            <a:pPr lvl="1" eaLnBrk="1" hangingPunct="1">
              <a:defRPr/>
            </a:pPr>
            <a:r>
              <a:rPr lang="en-US" altLang="zh-CN" dirty="0"/>
              <a:t>int </a:t>
            </a:r>
            <a:r>
              <a:rPr lang="en-US" altLang="zh-CN" dirty="0" err="1"/>
              <a:t>pthread_cond_wait</a:t>
            </a:r>
            <a:r>
              <a:rPr lang="en-US" altLang="zh-CN" dirty="0"/>
              <a:t>();</a:t>
            </a:r>
          </a:p>
          <a:p>
            <a:pPr lvl="1" eaLnBrk="1" hangingPunct="1">
              <a:defRPr/>
            </a:pPr>
            <a:r>
              <a:rPr lang="en-US" altLang="zh-CN" dirty="0"/>
              <a:t>int </a:t>
            </a:r>
            <a:r>
              <a:rPr lang="en-US" altLang="zh-CN" dirty="0" err="1"/>
              <a:t>pthread_cond_signal</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09D3773-D04A-4E18-BA8F-CDEAB3FCFC07}" type="slidenum">
              <a:rPr lang="en-US" altLang="zh-CN" smtClean="0"/>
              <a:pPr>
                <a:defRPr/>
              </a:pPr>
              <a:t>303</a:t>
            </a:fld>
            <a:endParaRPr lang="en-US" altLang="zh-CN"/>
          </a:p>
        </p:txBody>
      </p:sp>
    </p:spTree>
    <p:extLst>
      <p:ext uri="{BB962C8B-B14F-4D97-AF65-F5344CB8AC3E}">
        <p14:creationId xmlns:p14="http://schemas.microsoft.com/office/powerpoint/2010/main" val="3991893862"/>
      </p:ext>
    </p:extLst>
  </p:cSld>
  <p:clrMapOvr>
    <a:masterClrMapping/>
  </p:clrMapOvr>
  <p:transition spd="slow">
    <p:wipe dir="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2FDA7F0E-1458-4A76-8752-F8BC9704C6C6}" type="slidenum">
              <a:rPr lang="en-US" altLang="zh-CN"/>
              <a:pPr>
                <a:defRPr/>
              </a:pPr>
              <a:t>304</a:t>
            </a:fld>
            <a:endParaRPr lang="en-US" altLang="zh-CN"/>
          </a:p>
        </p:txBody>
      </p:sp>
      <p:sp>
        <p:nvSpPr>
          <p:cNvPr id="1624066"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4067" name="Rectangle 3"/>
          <p:cNvSpPr>
            <a:spLocks noGrp="1" noChangeArrowheads="1"/>
          </p:cNvSpPr>
          <p:nvPr>
            <p:ph type="body" idx="1"/>
          </p:nvPr>
        </p:nvSpPr>
        <p:spPr/>
        <p:txBody>
          <a:bodyPr/>
          <a:lstStyle/>
          <a:p>
            <a:pPr eaLnBrk="1" hangingPunct="1">
              <a:defRPr/>
            </a:pPr>
            <a:endParaRPr lang="zh-CN" altLang="zh-CN" dirty="0"/>
          </a:p>
        </p:txBody>
      </p:sp>
      <p:pic>
        <p:nvPicPr>
          <p:cNvPr id="43013" name="Picture 2"/>
          <p:cNvPicPr>
            <a:picLocks noChangeAspect="1" noChangeArrowheads="1"/>
          </p:cNvPicPr>
          <p:nvPr/>
        </p:nvPicPr>
        <p:blipFill>
          <a:blip r:embed="rId2" cstate="print"/>
          <a:srcRect/>
          <a:stretch>
            <a:fillRect/>
          </a:stretch>
        </p:blipFill>
        <p:spPr bwMode="auto">
          <a:xfrm>
            <a:off x="1357313" y="1357313"/>
            <a:ext cx="6239023" cy="4934893"/>
          </a:xfrm>
          <a:prstGeom prst="rect">
            <a:avLst/>
          </a:prstGeom>
          <a:noFill/>
          <a:ln w="9525">
            <a:noFill/>
            <a:miter lim="800000"/>
            <a:headEnd/>
            <a:tailEnd/>
          </a:ln>
        </p:spPr>
      </p:pic>
      <p:sp>
        <p:nvSpPr>
          <p:cNvPr id="1624069" name="Oval 5"/>
          <p:cNvSpPr>
            <a:spLocks noChangeArrowheads="1"/>
          </p:cNvSpPr>
          <p:nvPr/>
        </p:nvSpPr>
        <p:spPr bwMode="auto">
          <a:xfrm>
            <a:off x="1398588" y="3429000"/>
            <a:ext cx="3744912" cy="647700"/>
          </a:xfrm>
          <a:prstGeom prst="ellipse">
            <a:avLst/>
          </a:prstGeom>
          <a:noFill/>
          <a:ln w="28575">
            <a:solidFill>
              <a:srgbClr val="FF0000"/>
            </a:solidFill>
            <a:prstDash val="sysDot"/>
            <a:round/>
            <a:headEnd/>
            <a:tailEnd/>
          </a:ln>
          <a:effectLst/>
        </p:spPr>
        <p:txBody>
          <a:bodyPr wrap="none"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6625552"/>
      </p:ext>
    </p:extLst>
  </p:cSld>
  <p:clrMapOvr>
    <a:masterClrMapping/>
  </p:clrMapOvr>
  <p:transition spd="slow">
    <p:wipe dir="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D5B0F5BE-4E4D-4418-BC41-F2C94BAE4520}" type="slidenum">
              <a:rPr lang="en-US" altLang="zh-CN"/>
              <a:pPr>
                <a:defRPr/>
              </a:pPr>
              <a:t>305</a:t>
            </a:fld>
            <a:endParaRPr lang="en-US" altLang="zh-CN"/>
          </a:p>
        </p:txBody>
      </p:sp>
      <p:sp>
        <p:nvSpPr>
          <p:cNvPr id="1625090"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5091" name="Rectangle 3"/>
          <p:cNvSpPr>
            <a:spLocks noGrp="1" noChangeArrowheads="1"/>
          </p:cNvSpPr>
          <p:nvPr>
            <p:ph type="body" idx="1"/>
          </p:nvPr>
        </p:nvSpPr>
        <p:spPr/>
        <p:txBody>
          <a:bodyPr/>
          <a:lstStyle/>
          <a:p>
            <a:pPr eaLnBrk="1" hangingPunct="1">
              <a:defRPr/>
            </a:pPr>
            <a:endParaRPr lang="zh-CN" altLang="zh-CN"/>
          </a:p>
        </p:txBody>
      </p:sp>
      <p:pic>
        <p:nvPicPr>
          <p:cNvPr id="44037" name="Picture 2"/>
          <p:cNvPicPr>
            <a:picLocks noChangeAspect="1" noChangeArrowheads="1"/>
          </p:cNvPicPr>
          <p:nvPr/>
        </p:nvPicPr>
        <p:blipFill>
          <a:blip r:embed="rId2" cstate="print"/>
          <a:srcRect/>
          <a:stretch>
            <a:fillRect/>
          </a:stretch>
        </p:blipFill>
        <p:spPr bwMode="auto">
          <a:xfrm>
            <a:off x="714375" y="1357313"/>
            <a:ext cx="7890073" cy="5053653"/>
          </a:xfrm>
          <a:prstGeom prst="rect">
            <a:avLst/>
          </a:prstGeom>
          <a:noFill/>
          <a:ln w="9525">
            <a:noFill/>
            <a:miter lim="800000"/>
            <a:headEnd/>
            <a:tailEnd/>
          </a:ln>
        </p:spPr>
      </p:pic>
      <p:sp>
        <p:nvSpPr>
          <p:cNvPr id="1625093" name="Oval 5"/>
          <p:cNvSpPr>
            <a:spLocks noChangeArrowheads="1"/>
          </p:cNvSpPr>
          <p:nvPr/>
        </p:nvSpPr>
        <p:spPr bwMode="auto">
          <a:xfrm>
            <a:off x="1259632" y="3068960"/>
            <a:ext cx="6786562" cy="431800"/>
          </a:xfrm>
          <a:prstGeom prst="ellipse">
            <a:avLst/>
          </a:prstGeom>
          <a:noFill/>
          <a:ln w="28575">
            <a:solidFill>
              <a:srgbClr val="CC0099"/>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1625094" name="Oval 6"/>
          <p:cNvSpPr>
            <a:spLocks noChangeArrowheads="1"/>
          </p:cNvSpPr>
          <p:nvPr/>
        </p:nvSpPr>
        <p:spPr bwMode="auto">
          <a:xfrm>
            <a:off x="971600" y="5515893"/>
            <a:ext cx="5500688" cy="433387"/>
          </a:xfrm>
          <a:prstGeom prst="ellipse">
            <a:avLst/>
          </a:prstGeom>
          <a:noFill/>
          <a:ln w="28575">
            <a:solidFill>
              <a:srgbClr val="FF0000"/>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8128594"/>
      </p:ext>
    </p:extLst>
  </p:cSld>
  <p:clrMapOvr>
    <a:masterClrMapping/>
  </p:clrMapOvr>
  <p:transition spd="slow">
    <p:wipe dir="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1EDCBE6C-D6F1-45DF-A42D-81473597B170}" type="slidenum">
              <a:rPr lang="en-US" altLang="zh-CN"/>
              <a:pPr>
                <a:defRPr/>
              </a:pPr>
              <a:t>306</a:t>
            </a:fld>
            <a:endParaRPr lang="en-US" altLang="zh-CN"/>
          </a:p>
        </p:txBody>
      </p:sp>
      <p:sp>
        <p:nvSpPr>
          <p:cNvPr id="1626114"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6115" name="Rectangle 3"/>
          <p:cNvSpPr>
            <a:spLocks noGrp="1" noChangeArrowheads="1"/>
          </p:cNvSpPr>
          <p:nvPr>
            <p:ph type="body" idx="1"/>
          </p:nvPr>
        </p:nvSpPr>
        <p:spPr/>
        <p:txBody>
          <a:bodyPr/>
          <a:lstStyle/>
          <a:p>
            <a:pPr eaLnBrk="1" hangingPunct="1">
              <a:defRPr/>
            </a:pPr>
            <a:endParaRPr lang="zh-CN" altLang="zh-CN"/>
          </a:p>
        </p:txBody>
      </p:sp>
      <p:pic>
        <p:nvPicPr>
          <p:cNvPr id="45061" name="Picture 2"/>
          <p:cNvPicPr>
            <a:picLocks noChangeAspect="1" noChangeArrowheads="1"/>
          </p:cNvPicPr>
          <p:nvPr/>
        </p:nvPicPr>
        <p:blipFill>
          <a:blip r:embed="rId2" cstate="print"/>
          <a:srcRect/>
          <a:stretch>
            <a:fillRect/>
          </a:stretch>
        </p:blipFill>
        <p:spPr bwMode="auto">
          <a:xfrm>
            <a:off x="928689" y="1298576"/>
            <a:ext cx="7027688" cy="5107966"/>
          </a:xfrm>
          <a:prstGeom prst="rect">
            <a:avLst/>
          </a:prstGeom>
          <a:noFill/>
          <a:ln w="9525">
            <a:noFill/>
            <a:miter lim="800000"/>
            <a:headEnd/>
            <a:tailEnd/>
          </a:ln>
        </p:spPr>
      </p:pic>
      <p:sp>
        <p:nvSpPr>
          <p:cNvPr id="1626117" name="Oval 5"/>
          <p:cNvSpPr>
            <a:spLocks noChangeArrowheads="1"/>
          </p:cNvSpPr>
          <p:nvPr/>
        </p:nvSpPr>
        <p:spPr bwMode="auto">
          <a:xfrm>
            <a:off x="1187624" y="2780928"/>
            <a:ext cx="7215188" cy="431800"/>
          </a:xfrm>
          <a:prstGeom prst="ellipse">
            <a:avLst/>
          </a:prstGeom>
          <a:noFill/>
          <a:ln w="28575">
            <a:solidFill>
              <a:srgbClr val="FF0000"/>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1626118" name="Oval 6"/>
          <p:cNvSpPr>
            <a:spLocks noChangeArrowheads="1"/>
          </p:cNvSpPr>
          <p:nvPr/>
        </p:nvSpPr>
        <p:spPr bwMode="auto">
          <a:xfrm>
            <a:off x="755576" y="5157192"/>
            <a:ext cx="6072188" cy="433388"/>
          </a:xfrm>
          <a:prstGeom prst="ellipse">
            <a:avLst/>
          </a:prstGeom>
          <a:noFill/>
          <a:ln w="28575">
            <a:solidFill>
              <a:srgbClr val="CC0099"/>
            </a:solidFill>
            <a:prstDash val="sysDot"/>
            <a:round/>
            <a:headEnd/>
            <a:tailEnd/>
          </a:ln>
          <a:effectLst/>
        </p:spPr>
        <p:txBody>
          <a:bodyPr anchor="ctr">
            <a:spAutoFit/>
          </a:bodyPr>
          <a:lstStyle/>
          <a:p>
            <a:pPr>
              <a:spcBef>
                <a:spcPct val="20000"/>
              </a:spcBef>
              <a:buClr>
                <a:srgbClr val="FF9900"/>
              </a:buClr>
              <a:buFont typeface="Wingdings" pitchFamily="2" charset="2"/>
              <a:buNone/>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5116783"/>
      </p:ext>
    </p:extLst>
  </p:cSld>
  <p:clrMapOvr>
    <a:masterClrMapping/>
  </p:clrMapOvr>
  <p:transition spd="slow">
    <p:wipe dir="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C5A46831-3A79-470A-A07B-00CE488B493E}" type="slidenum">
              <a:rPr lang="en-US" altLang="zh-CN"/>
              <a:pPr>
                <a:defRPr/>
              </a:pPr>
              <a:t>307</a:t>
            </a:fld>
            <a:endParaRPr lang="en-US" altLang="zh-CN"/>
          </a:p>
        </p:txBody>
      </p:sp>
      <p:sp>
        <p:nvSpPr>
          <p:cNvPr id="1627138" name="Rectangle 2"/>
          <p:cNvSpPr>
            <a:spLocks noGrp="1" noChangeArrowheads="1"/>
          </p:cNvSpPr>
          <p:nvPr>
            <p:ph type="title"/>
          </p:nvPr>
        </p:nvSpPr>
        <p:spPr/>
        <p:txBody>
          <a:bodyPr/>
          <a:lstStyle/>
          <a:p>
            <a:pPr eaLnBrk="1" hangingPunct="1">
              <a:defRPr/>
            </a:pPr>
            <a:r>
              <a:rPr lang="zh-CN" altLang="en-US" dirty="0"/>
              <a:t>条件变量解决生产者</a:t>
            </a:r>
            <a:r>
              <a:rPr lang="en-US" altLang="zh-CN" dirty="0"/>
              <a:t>/</a:t>
            </a:r>
            <a:r>
              <a:rPr lang="zh-CN" altLang="en-US" dirty="0"/>
              <a:t>消费者问题</a:t>
            </a:r>
          </a:p>
        </p:txBody>
      </p:sp>
      <p:sp>
        <p:nvSpPr>
          <p:cNvPr id="1627139" name="Rectangle 3"/>
          <p:cNvSpPr>
            <a:spLocks noGrp="1" noChangeArrowheads="1"/>
          </p:cNvSpPr>
          <p:nvPr>
            <p:ph type="body" idx="1"/>
          </p:nvPr>
        </p:nvSpPr>
        <p:spPr/>
        <p:txBody>
          <a:bodyPr/>
          <a:lstStyle/>
          <a:p>
            <a:pPr eaLnBrk="1" hangingPunct="1">
              <a:defRPr/>
            </a:pPr>
            <a:endParaRPr lang="zh-CN" altLang="zh-CN"/>
          </a:p>
        </p:txBody>
      </p:sp>
      <p:pic>
        <p:nvPicPr>
          <p:cNvPr id="46085" name="Picture 2"/>
          <p:cNvPicPr>
            <a:picLocks noChangeAspect="1" noChangeArrowheads="1"/>
          </p:cNvPicPr>
          <p:nvPr/>
        </p:nvPicPr>
        <p:blipFill>
          <a:blip r:embed="rId2" cstate="print"/>
          <a:srcRect/>
          <a:stretch>
            <a:fillRect/>
          </a:stretch>
        </p:blipFill>
        <p:spPr bwMode="auto">
          <a:xfrm>
            <a:off x="107504" y="1340768"/>
            <a:ext cx="3454826" cy="497582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563889" y="2852938"/>
            <a:ext cx="5580112" cy="2557016"/>
          </a:xfrm>
          <a:prstGeom prst="rect">
            <a:avLst/>
          </a:prstGeom>
          <a:noFill/>
          <a:ln w="9525">
            <a:noFill/>
            <a:miter lim="800000"/>
            <a:headEnd/>
            <a:tailEnd/>
          </a:ln>
        </p:spPr>
      </p:pic>
    </p:spTree>
    <p:extLst>
      <p:ext uri="{BB962C8B-B14F-4D97-AF65-F5344CB8AC3E}">
        <p14:creationId xmlns:p14="http://schemas.microsoft.com/office/powerpoint/2010/main" val="3977954698"/>
      </p:ext>
    </p:extLst>
  </p:cSld>
  <p:clrMapOvr>
    <a:masterClrMapping/>
  </p:clrMapOvr>
  <p:transition spd="slow">
    <p:wipe dir="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308</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latin typeface="华文新魏" charset="0"/>
                <a:ea typeface="华文新魏" charset="0"/>
                <a:cs typeface="华文新魏" charset="0"/>
              </a:rPr>
              <a:t>死锁</a:t>
            </a:r>
            <a:endParaRPr lang="en-US" altLang="zh-CN"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endParaRPr lang="zh-CN" altLang="en-US" dirty="0">
              <a:solidFill>
                <a:srgbClr val="FF0000"/>
              </a:solidFill>
              <a:latin typeface="华文新魏" charset="0"/>
              <a:ea typeface="华文新魏" charset="0"/>
              <a:cs typeface="华文新魏" charset="0"/>
            </a:endParaRP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同步和通信机制</a:t>
            </a:r>
            <a:endParaRPr lang="en-US" altLang="zh-CN" dirty="0">
              <a:solidFill>
                <a:srgbClr val="FF0000"/>
              </a:solidFill>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p:txBody>
      </p:sp>
    </p:spTree>
    <p:extLst>
      <p:ext uri="{BB962C8B-B14F-4D97-AF65-F5344CB8AC3E}">
        <p14:creationId xmlns:p14="http://schemas.microsoft.com/office/powerpoint/2010/main" val="1131815407"/>
      </p:ext>
    </p:extLst>
  </p:cSld>
  <p:clrMapOvr>
    <a:masterClrMapping/>
  </p:clrMapOvr>
  <p:transition spd="slow">
    <p:wipe dir="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309</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内核同步机制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原子操作</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等待队列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内核信号量</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自旋锁</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关中断</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System </a:t>
            </a:r>
            <a:r>
              <a:rPr lang="en-GB" altLang="zh-CN" dirty="0">
                <a:latin typeface="华文新魏" charset="0"/>
                <a:ea typeface="华文新魏" charset="0"/>
                <a:cs typeface="华文新魏" charset="0"/>
              </a:rPr>
              <a:t>Ⅴ</a:t>
            </a:r>
            <a:r>
              <a:rPr lang="en-US" altLang="zh-CN" dirty="0">
                <a:latin typeface="华文新魏" charset="0"/>
                <a:ea typeface="华文新魏" charset="0"/>
                <a:cs typeface="华文新魏" charset="0"/>
              </a:rPr>
              <a:t> IPC</a:t>
            </a:r>
            <a:r>
              <a:rPr lang="zh-CN" altLang="en-US" dirty="0">
                <a:latin typeface="华文新魏" charset="0"/>
                <a:ea typeface="华文新魏" charset="0"/>
                <a:cs typeface="华文新魏" charset="0"/>
              </a:rPr>
              <a:t>机制</a:t>
            </a:r>
          </a:p>
          <a:p>
            <a:endParaRPr kumimoji="1" lang="zh-CN" altLang="en-US" dirty="0"/>
          </a:p>
        </p:txBody>
      </p:sp>
    </p:spTree>
    <p:extLst>
      <p:ext uri="{BB962C8B-B14F-4D97-AF65-F5344CB8AC3E}">
        <p14:creationId xmlns:p14="http://schemas.microsoft.com/office/powerpoint/2010/main" val="4285179764"/>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实现临界区管理的硬件设施</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关中断</a:t>
            </a:r>
          </a:p>
          <a:p>
            <a:pPr eaLnBrk="1" hangingPunct="1"/>
            <a:r>
              <a:rPr lang="zh-CN" altLang="en-US" dirty="0">
                <a:latin typeface="华文新魏" charset="0"/>
                <a:ea typeface="华文新魏" charset="0"/>
                <a:cs typeface="华文新魏" charset="0"/>
              </a:rPr>
              <a:t>测试并设置指令</a:t>
            </a:r>
          </a:p>
          <a:p>
            <a:pPr eaLnBrk="1" hangingPunct="1"/>
            <a:r>
              <a:rPr lang="zh-CN" altLang="en-US" dirty="0">
                <a:latin typeface="华文新魏" charset="0"/>
                <a:ea typeface="华文新魏" charset="0"/>
                <a:cs typeface="华文新魏" charset="0"/>
              </a:rPr>
              <a:t>对换指令</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a:t>
            </a:fld>
            <a:endParaRPr lang="en-US" altLang="zh-CN" dirty="0"/>
          </a:p>
        </p:txBody>
      </p:sp>
    </p:spTree>
    <p:extLst>
      <p:ext uri="{BB962C8B-B14F-4D97-AF65-F5344CB8AC3E}">
        <p14:creationId xmlns:p14="http://schemas.microsoft.com/office/powerpoint/2010/main" val="1019585667"/>
      </p:ext>
    </p:extLst>
  </p:cSld>
  <p:clrMapOvr>
    <a:masterClrMapping/>
  </p:clrMapOvr>
  <p:transition spd="slow">
    <p:wipe dir="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内核同步机制</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a:cs typeface="华文新魏"/>
              </a:rPr>
              <a:t>Linux</a:t>
            </a:r>
            <a:r>
              <a:rPr kumimoji="1" lang="zh-CN" altLang="en-US" dirty="0">
                <a:latin typeface="华文新魏"/>
                <a:cs typeface="华文新魏"/>
              </a:rPr>
              <a:t>操作系统内核执行过程中，会造成并发执行，应提供多种内核同步机制</a:t>
            </a:r>
          </a:p>
          <a:p>
            <a:pPr lvl="1"/>
            <a:r>
              <a:rPr kumimoji="1" lang="zh-CN" altLang="en-US" dirty="0">
                <a:solidFill>
                  <a:srgbClr val="FF0000"/>
                </a:solidFill>
              </a:rPr>
              <a:t>中断及异步信号</a:t>
            </a:r>
            <a:r>
              <a:rPr kumimoji="1" lang="zh-CN" altLang="zh-CN" dirty="0"/>
              <a:t>：</a:t>
            </a:r>
            <a:r>
              <a:rPr kumimoji="1" lang="zh-CN" altLang="en-US" dirty="0"/>
              <a:t>随时可能打断正在执行的内核代码</a:t>
            </a:r>
          </a:p>
          <a:p>
            <a:pPr lvl="1"/>
            <a:r>
              <a:rPr kumimoji="1" lang="zh-CN" altLang="en-US" dirty="0">
                <a:solidFill>
                  <a:srgbClr val="FF0000"/>
                </a:solidFill>
              </a:rPr>
              <a:t>可抢占</a:t>
            </a:r>
            <a:r>
              <a:rPr kumimoji="1" lang="zh-CN" altLang="zh-CN" dirty="0"/>
              <a:t>：</a:t>
            </a:r>
            <a:r>
              <a:rPr kumimoji="1" lang="zh-CN" altLang="en-US" dirty="0"/>
              <a:t>如果内核具有抢占性，运行的内核任务会被另一个任务抢占</a:t>
            </a:r>
            <a:endParaRPr kumimoji="1" lang="en-US" altLang="zh-CN" dirty="0"/>
          </a:p>
          <a:p>
            <a:pPr lvl="1"/>
            <a:r>
              <a:rPr kumimoji="1" lang="en-US" altLang="zh-CN" dirty="0">
                <a:solidFill>
                  <a:srgbClr val="FF0000"/>
                </a:solidFill>
              </a:rPr>
              <a:t>SMP</a:t>
            </a:r>
            <a:r>
              <a:rPr kumimoji="1" lang="zh-CN" altLang="en-US" dirty="0">
                <a:solidFill>
                  <a:srgbClr val="FF0000"/>
                </a:solidFill>
              </a:rPr>
              <a:t>系统</a:t>
            </a:r>
            <a:r>
              <a:rPr kumimoji="1" lang="zh-CN" altLang="en-US" dirty="0"/>
              <a:t>：两个或多个</a:t>
            </a:r>
            <a:r>
              <a:rPr kumimoji="1" lang="en-US" altLang="zh-CN" dirty="0"/>
              <a:t>CPU</a:t>
            </a:r>
            <a:r>
              <a:rPr kumimoji="1" lang="zh-CN" altLang="en-US" dirty="0"/>
              <a:t>同时执行内核代码，访问同一共享数据结构</a:t>
            </a:r>
          </a:p>
          <a:p>
            <a:endParaRPr kumimoji="1" lang="zh-CN" altLang="en-US" dirty="0"/>
          </a:p>
        </p:txBody>
      </p:sp>
    </p:spTree>
    <p:extLst>
      <p:ext uri="{BB962C8B-B14F-4D97-AF65-F5344CB8AC3E}">
        <p14:creationId xmlns:p14="http://schemas.microsoft.com/office/powerpoint/2010/main" val="3079832509"/>
      </p:ext>
    </p:extLst>
  </p:cSld>
  <p:clrMapOvr>
    <a:masterClrMapping/>
  </p:clrMapOvr>
  <p:transition spd="slow">
    <p:wipe dir="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311</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原子操作</a:t>
            </a:r>
            <a:endParaRPr kumimoji="1" lang="zh-CN" altLang="en-US" dirty="0"/>
          </a:p>
        </p:txBody>
      </p:sp>
      <p:sp>
        <p:nvSpPr>
          <p:cNvPr id="3" name="内容占位符 2"/>
          <p:cNvSpPr>
            <a:spLocks noGrp="1"/>
          </p:cNvSpPr>
          <p:nvPr>
            <p:ph idx="1"/>
          </p:nvPr>
        </p:nvSpPr>
        <p:spPr/>
        <p:txBody>
          <a:bodyPr/>
          <a:lstStyle/>
          <a:p>
            <a:r>
              <a:rPr lang="zh-CN" altLang="zh-CN" dirty="0"/>
              <a:t>原子操作执行</a:t>
            </a:r>
            <a:r>
              <a:rPr lang="zh-CN" altLang="en-US" dirty="0"/>
              <a:t>时</a:t>
            </a:r>
            <a:r>
              <a:rPr lang="zh-CN" altLang="zh-CN" dirty="0"/>
              <a:t>不被打断，防止竞争条件的发生</a:t>
            </a:r>
            <a:endParaRPr lang="en-US" altLang="zh-CN" dirty="0"/>
          </a:p>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内核原子操作分类</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原子整数操作</a:t>
            </a:r>
            <a:r>
              <a:rPr lang="zh-CN" altLang="en-US" dirty="0">
                <a:latin typeface="华文新魏" charset="0"/>
                <a:ea typeface="华文新魏" charset="0"/>
                <a:cs typeface="华文新魏" charset="0"/>
              </a:rPr>
              <a:t>，</a:t>
            </a:r>
            <a:r>
              <a:rPr lang="zh-CN" altLang="zh-CN" dirty="0"/>
              <a:t>定义特殊数据类型</a:t>
            </a:r>
            <a:r>
              <a:rPr lang="en-US" altLang="zh-CN" dirty="0" err="1">
                <a:solidFill>
                  <a:srgbClr val="0000FF"/>
                </a:solidFill>
              </a:rPr>
              <a:t>atomic_t</a:t>
            </a:r>
            <a:r>
              <a:rPr lang="zh-CN" altLang="en-US" dirty="0"/>
              <a:t>，</a:t>
            </a:r>
            <a:r>
              <a:rPr lang="zh-CN" altLang="zh-CN" dirty="0"/>
              <a:t>典型用途是实现计数器 </a:t>
            </a:r>
            <a:endParaRPr lang="en-US" altLang="zh-CN" dirty="0">
              <a:latin typeface="华文新魏" charset="0"/>
              <a:ea typeface="华文新魏" charset="0"/>
              <a:cs typeface="华文新魏" charset="0"/>
            </a:endParaRPr>
          </a:p>
          <a:p>
            <a:pPr lvl="2"/>
            <a:r>
              <a:rPr lang="en-US" altLang="zh-CN" dirty="0">
                <a:latin typeface="华文新魏" charset="0"/>
                <a:ea typeface="华文新魏" charset="0"/>
                <a:cs typeface="华文新魏" charset="0"/>
              </a:rPr>
              <a:t>ATOMIC_INT(int </a:t>
            </a:r>
            <a:r>
              <a:rPr lang="en-US" altLang="zh-CN" dirty="0" err="1">
                <a:latin typeface="华文新魏" charset="0"/>
                <a:ea typeface="华文新魏" charset="0"/>
                <a:cs typeface="华文新魏" charset="0"/>
              </a:rPr>
              <a:t>i</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：初始化原子变量为</a:t>
            </a:r>
            <a:r>
              <a:rPr lang="en-US" altLang="zh-CN" dirty="0" err="1">
                <a:latin typeface="华文新魏" charset="0"/>
                <a:ea typeface="华文新魏" charset="0"/>
                <a:cs typeface="华文新魏" charset="0"/>
              </a:rPr>
              <a:t>i</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atomic_read</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：读整数值</a:t>
            </a:r>
            <a:r>
              <a:rPr lang="en-US" altLang="zh-CN" dirty="0">
                <a:latin typeface="华文新魏" charset="0"/>
                <a:ea typeface="华文新魏" charset="0"/>
                <a:cs typeface="华文新魏" charset="0"/>
              </a:rPr>
              <a:t>v</a:t>
            </a:r>
          </a:p>
          <a:p>
            <a:pPr lvl="2"/>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atomic_set</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i</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：把</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置成</a:t>
            </a:r>
            <a:r>
              <a:rPr lang="en-US" altLang="zh-CN" dirty="0" err="1">
                <a:latin typeface="华文新魏" charset="0"/>
                <a:ea typeface="华文新魏" charset="0"/>
                <a:cs typeface="华文新魏" charset="0"/>
              </a:rPr>
              <a:t>i</a:t>
            </a:r>
            <a:endParaRPr lang="en-US" altLang="zh-CN" dirty="0">
              <a:latin typeface="华文新魏" charset="0"/>
              <a:ea typeface="华文新魏" charset="0"/>
              <a:cs typeface="华文新魏" charset="0"/>
            </a:endParaRPr>
          </a:p>
          <a:p>
            <a:pPr lvl="2"/>
            <a:r>
              <a:rPr lang="en-US" altLang="zh-CN" dirty="0" err="1">
                <a:latin typeface="华文新魏" charset="0"/>
                <a:ea typeface="华文新魏" charset="0"/>
                <a:cs typeface="华文新魏" charset="0"/>
              </a:rPr>
              <a:t>atomic_add</a:t>
            </a:r>
            <a:r>
              <a:rPr lang="en-US"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：把</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增加</a:t>
            </a:r>
            <a:r>
              <a:rPr lang="en-US" altLang="zh-CN" dirty="0" err="1">
                <a:latin typeface="华文新魏" charset="0"/>
                <a:ea typeface="华文新魏" charset="0"/>
                <a:cs typeface="华文新魏" charset="0"/>
              </a:rPr>
              <a:t>i</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atomic_sub</a:t>
            </a:r>
            <a:r>
              <a:rPr lang="en-US"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：把</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减去</a:t>
            </a:r>
            <a:r>
              <a:rPr lang="en-US" altLang="zh-CN" dirty="0">
                <a:latin typeface="华文新魏" charset="0"/>
                <a:ea typeface="华文新魏" charset="0"/>
                <a:cs typeface="华文新魏" charset="0"/>
              </a:rPr>
              <a:t>I</a:t>
            </a:r>
          </a:p>
          <a:p>
            <a:pPr lvl="1" eaLnBrk="1" hangingPunct="1"/>
            <a:r>
              <a:rPr lang="zh-CN" altLang="en-US" dirty="0">
                <a:solidFill>
                  <a:srgbClr val="FF0000"/>
                </a:solidFill>
                <a:latin typeface="华文新魏" charset="0"/>
                <a:ea typeface="华文新魏" charset="0"/>
                <a:cs typeface="华文新魏" charset="0"/>
              </a:rPr>
              <a:t>原子位图操作</a:t>
            </a:r>
            <a:r>
              <a:rPr lang="zh-CN" altLang="en-US" dirty="0">
                <a:latin typeface="华文新魏" charset="0"/>
                <a:ea typeface="华文新魏" charset="0"/>
                <a:cs typeface="华文新魏" charset="0"/>
              </a:rPr>
              <a:t>，</a:t>
            </a:r>
            <a:r>
              <a:rPr lang="zh-CN" altLang="zh-CN" dirty="0"/>
              <a:t>针对</a:t>
            </a:r>
            <a:r>
              <a:rPr lang="zh-CN" altLang="zh-CN" dirty="0">
                <a:solidFill>
                  <a:srgbClr val="0000FF"/>
                </a:solidFill>
              </a:rPr>
              <a:t>指针变量</a:t>
            </a:r>
            <a:r>
              <a:rPr lang="zh-CN" altLang="zh-CN" dirty="0">
                <a:solidFill>
                  <a:srgbClr val="FF0000"/>
                </a:solidFill>
              </a:rPr>
              <a:t>所指定的任意一块内存区域</a:t>
            </a:r>
            <a:r>
              <a:rPr lang="zh-CN" altLang="zh-CN" dirty="0"/>
              <a:t>的位序列进行操作 </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set_bit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：设置位图地址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clear_bit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：清除位图地址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change_bit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：反转位图地址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a:t>
            </a:r>
            <a:endParaRPr lang="en-US" altLang="zh-CN" dirty="0">
              <a:latin typeface="华文新魏" charset="0"/>
              <a:ea typeface="华文新魏" charset="0"/>
              <a:cs typeface="华文新魏" charset="0"/>
            </a:endParaRPr>
          </a:p>
          <a:p>
            <a:pPr lvl="2" eaLnBrk="1" hangingPunct="1"/>
            <a:r>
              <a:rPr lang="en-US" altLang="zh-CN" dirty="0" err="1">
                <a:latin typeface="华文新魏" charset="0"/>
                <a:ea typeface="华文新魏" charset="0"/>
                <a:cs typeface="华文新魏" charset="0"/>
              </a:rPr>
              <a:t>test_bit</a:t>
            </a:r>
            <a:r>
              <a:rPr lang="en-US" altLang="zh-CN" dirty="0">
                <a:latin typeface="华文新魏" charset="0"/>
                <a:ea typeface="华文新魏" charset="0"/>
                <a:cs typeface="华文新魏" charset="0"/>
              </a:rPr>
              <a:t>(int nr,</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void *</a:t>
            </a:r>
            <a:r>
              <a:rPr lang="en-US" altLang="zh-CN" dirty="0" err="1">
                <a:latin typeface="华文新魏" charset="0"/>
                <a:ea typeface="华文新魏" charset="0"/>
                <a:cs typeface="华文新魏" charset="0"/>
              </a:rPr>
              <a:t>addr</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：返回位图地址</a:t>
            </a:r>
            <a:r>
              <a:rPr lang="en-US" altLang="zh-CN" dirty="0" err="1">
                <a:latin typeface="华文新魏" charset="0"/>
                <a:ea typeface="华文新魏" charset="0"/>
                <a:cs typeface="华文新魏" charset="0"/>
              </a:rPr>
              <a:t>addr</a:t>
            </a:r>
            <a:r>
              <a:rPr lang="zh-CN" altLang="en-US" dirty="0">
                <a:latin typeface="华文新魏" charset="0"/>
                <a:ea typeface="华文新魏" charset="0"/>
                <a:cs typeface="华文新魏" charset="0"/>
              </a:rPr>
              <a:t>的</a:t>
            </a:r>
            <a:r>
              <a:rPr lang="en-US" altLang="zh-CN" dirty="0">
                <a:latin typeface="华文新魏" charset="0"/>
                <a:ea typeface="华文新魏" charset="0"/>
                <a:cs typeface="华文新魏" charset="0"/>
              </a:rPr>
              <a:t>nr</a:t>
            </a:r>
            <a:r>
              <a:rPr lang="zh-CN" altLang="en-US" dirty="0">
                <a:latin typeface="华文新魏" charset="0"/>
                <a:ea typeface="华文新魏" charset="0"/>
                <a:cs typeface="华文新魏" charset="0"/>
              </a:rPr>
              <a:t>位的值</a:t>
            </a:r>
            <a:endParaRPr lang="en-US" altLang="zh-CN" dirty="0">
              <a:latin typeface="华文新魏" charset="0"/>
              <a:ea typeface="华文新魏" charset="0"/>
              <a:cs typeface="华文新魏" charset="0"/>
            </a:endParaRPr>
          </a:p>
          <a:p>
            <a:pPr lvl="1"/>
            <a:endParaRPr kumimoji="1" lang="zh-CN" altLang="en-US" dirty="0"/>
          </a:p>
        </p:txBody>
      </p:sp>
    </p:spTree>
    <p:extLst>
      <p:ext uri="{BB962C8B-B14F-4D97-AF65-F5344CB8AC3E}">
        <p14:creationId xmlns:p14="http://schemas.microsoft.com/office/powerpoint/2010/main" val="2710219698"/>
      </p:ext>
    </p:extLst>
  </p:cSld>
  <p:clrMapOvr>
    <a:masterClrMapping/>
  </p:clrMapOvr>
  <p:transition spd="slow">
    <p:wipe dir="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312</a:t>
            </a:fld>
            <a:endParaRPr lang="en-US" altLang="zh-CN" dirty="0"/>
          </a:p>
        </p:txBody>
      </p:sp>
      <p:sp>
        <p:nvSpPr>
          <p:cNvPr id="2" name="标题 1"/>
          <p:cNvSpPr>
            <a:spLocks noGrp="1"/>
          </p:cNvSpPr>
          <p:nvPr>
            <p:ph type="title"/>
          </p:nvPr>
        </p:nvSpPr>
        <p:spPr/>
        <p:txBody>
          <a:bodyPr/>
          <a:lstStyle/>
          <a:p>
            <a:r>
              <a:rPr lang="zh-CN" altLang="en-US" dirty="0"/>
              <a:t>等待队列</a:t>
            </a:r>
            <a:endParaRPr kumimoji="1" lang="zh-CN" altLang="en-US" dirty="0"/>
          </a:p>
        </p:txBody>
      </p:sp>
      <p:sp>
        <p:nvSpPr>
          <p:cNvPr id="3" name="内容占位符 2"/>
          <p:cNvSpPr>
            <a:spLocks noGrp="1"/>
          </p:cNvSpPr>
          <p:nvPr>
            <p:ph idx="1"/>
          </p:nvPr>
        </p:nvSpPr>
        <p:spPr/>
        <p:txBody>
          <a:bodyPr/>
          <a:lstStyle/>
          <a:p>
            <a:r>
              <a:rPr lang="en-US" altLang="zh-CN" dirty="0">
                <a:latin typeface="华文新魏"/>
                <a:cs typeface="华文新魏"/>
              </a:rPr>
              <a:t>Linux</a:t>
            </a:r>
            <a:r>
              <a:rPr lang="zh-CN" altLang="zh-CN" dirty="0">
                <a:latin typeface="华文新魏"/>
                <a:cs typeface="华文新魏"/>
              </a:rPr>
              <a:t>内核信号量采用</a:t>
            </a:r>
            <a:r>
              <a:rPr lang="zh-CN" altLang="zh-CN" dirty="0">
                <a:solidFill>
                  <a:srgbClr val="FF0000"/>
                </a:solidFill>
                <a:latin typeface="华文新魏"/>
                <a:cs typeface="华文新魏"/>
              </a:rPr>
              <a:t>非忙式等待</a:t>
            </a:r>
            <a:r>
              <a:rPr lang="zh-CN" altLang="zh-CN" dirty="0">
                <a:latin typeface="华文新魏"/>
                <a:cs typeface="华文新魏"/>
              </a:rPr>
              <a:t>来实现 </a:t>
            </a:r>
            <a:endParaRPr kumimoji="1" lang="en-US" altLang="zh-CN" dirty="0">
              <a:latin typeface="华文新魏"/>
              <a:cs typeface="华文新魏"/>
            </a:endParaRPr>
          </a:p>
          <a:p>
            <a:pPr lvl="1"/>
            <a:r>
              <a:rPr lang="zh-CN" altLang="zh-CN" dirty="0"/>
              <a:t>进程执行</a:t>
            </a:r>
            <a:r>
              <a:rPr lang="en-US" altLang="zh-CN" dirty="0"/>
              <a:t>down()</a:t>
            </a:r>
            <a:r>
              <a:rPr lang="zh-CN" altLang="zh-CN" dirty="0"/>
              <a:t>操作而等待时，将被放入等待信号量队列</a:t>
            </a:r>
            <a:endParaRPr lang="en-US" altLang="zh-CN" dirty="0"/>
          </a:p>
          <a:p>
            <a:r>
              <a:rPr lang="zh-CN" altLang="zh-CN" dirty="0">
                <a:solidFill>
                  <a:srgbClr val="FF0000"/>
                </a:solidFill>
                <a:latin typeface="华文新魏"/>
                <a:cs typeface="华文新魏"/>
              </a:rPr>
              <a:t>等待队列也是临界资源</a:t>
            </a:r>
            <a:r>
              <a:rPr lang="zh-CN" altLang="zh-CN" dirty="0">
                <a:latin typeface="华文新魏"/>
                <a:cs typeface="华文新魏"/>
              </a:rPr>
              <a:t>，对其进行修改时应加锁</a:t>
            </a:r>
            <a:endParaRPr lang="en-US" altLang="zh-CN" dirty="0">
              <a:latin typeface="华文新魏"/>
              <a:cs typeface="华文新魏"/>
            </a:endParaRPr>
          </a:p>
          <a:p>
            <a:r>
              <a:rPr lang="zh-CN" altLang="zh-CN" dirty="0">
                <a:latin typeface="华文新魏"/>
                <a:cs typeface="华文新魏"/>
              </a:rPr>
              <a:t>内核为每个事件都设立一个等待队列</a:t>
            </a:r>
            <a:endParaRPr lang="en-US" altLang="zh-CN" dirty="0">
              <a:latin typeface="华文新魏"/>
              <a:cs typeface="华文新魏"/>
            </a:endParaRPr>
          </a:p>
          <a:p>
            <a:pPr lvl="1"/>
            <a:r>
              <a:rPr lang="zh-CN" altLang="zh-CN" dirty="0"/>
              <a:t>当进程等待一个指定事件发生时，必须调用</a:t>
            </a:r>
            <a:r>
              <a:rPr lang="en-US" altLang="zh-CN" dirty="0" err="1"/>
              <a:t>add_wait_queue</a:t>
            </a:r>
            <a:r>
              <a:rPr lang="en-US" altLang="zh-CN" dirty="0"/>
              <a:t>()</a:t>
            </a:r>
            <a:r>
              <a:rPr lang="zh-CN" altLang="zh-CN" dirty="0"/>
              <a:t>把自己加入此事件的等待队列，并通过</a:t>
            </a:r>
            <a:r>
              <a:rPr lang="en-US" altLang="zh-CN" dirty="0"/>
              <a:t>schedule()</a:t>
            </a:r>
            <a:r>
              <a:rPr lang="zh-CN" altLang="zh-CN" dirty="0"/>
              <a:t>交出</a:t>
            </a:r>
            <a:r>
              <a:rPr lang="en-US" altLang="zh-CN" dirty="0"/>
              <a:t>CPU</a:t>
            </a:r>
          </a:p>
          <a:p>
            <a:pPr lvl="1"/>
            <a:r>
              <a:rPr lang="zh-CN" altLang="zh-CN" dirty="0"/>
              <a:t>被等待的事件发生后，内核调用</a:t>
            </a:r>
            <a:r>
              <a:rPr lang="en-US" altLang="zh-CN" dirty="0" err="1"/>
              <a:t>remove_wait_queue</a:t>
            </a:r>
            <a:r>
              <a:rPr lang="en-US" altLang="zh-CN" dirty="0"/>
              <a:t>()</a:t>
            </a:r>
            <a:r>
              <a:rPr lang="zh-CN" altLang="zh-CN" dirty="0"/>
              <a:t>将一个进程从等待队列中移出 </a:t>
            </a:r>
            <a:endParaRPr kumimoji="1" lang="zh-CN" altLang="en-US" dirty="0"/>
          </a:p>
          <a:p>
            <a:pPr marL="449262" lvl="1" indent="0" eaLnBrk="1" hangingPunct="1">
              <a:buNone/>
            </a:pPr>
            <a:r>
              <a:rPr lang="en-US" altLang="zh-CN" dirty="0"/>
              <a:t>	</a:t>
            </a:r>
            <a:r>
              <a:rPr lang="en-US" altLang="zh-CN" dirty="0" err="1">
                <a:solidFill>
                  <a:srgbClr val="0000FF"/>
                </a:solidFill>
              </a:rPr>
              <a:t>struct</a:t>
            </a:r>
            <a:r>
              <a:rPr lang="en-US" altLang="zh-CN" dirty="0">
                <a:solidFill>
                  <a:srgbClr val="0000FF"/>
                </a:solidFill>
              </a:rPr>
              <a:t> </a:t>
            </a:r>
            <a:r>
              <a:rPr lang="en-US" altLang="zh-CN" dirty="0" err="1">
                <a:solidFill>
                  <a:srgbClr val="0000FF"/>
                </a:solidFill>
              </a:rPr>
              <a:t>wait_queue</a:t>
            </a:r>
            <a:r>
              <a:rPr lang="en-US" altLang="zh-CN" dirty="0"/>
              <a:t> {     </a:t>
            </a:r>
          </a:p>
          <a:p>
            <a:pPr marL="854075" lvl="2" indent="0" eaLnBrk="1" hangingPunct="1">
              <a:buNone/>
            </a:pPr>
            <a:r>
              <a:rPr lang="zh-CN" altLang="en-US" dirty="0">
                <a:latin typeface="华文新魏"/>
                <a:ea typeface="华文新魏"/>
                <a:cs typeface="华文新魏"/>
              </a:rPr>
              <a:t>   </a:t>
            </a:r>
            <a:r>
              <a:rPr lang="en-US" altLang="zh-CN" dirty="0">
                <a:latin typeface="华文新魏"/>
                <a:ea typeface="华文新魏"/>
                <a:cs typeface="华文新魏"/>
              </a:rPr>
              <a:t>unsigned int </a:t>
            </a:r>
            <a:r>
              <a:rPr lang="en-US" altLang="zh-CN" dirty="0" err="1">
                <a:latin typeface="华文新魏"/>
                <a:ea typeface="华文新魏"/>
                <a:cs typeface="华文新魏"/>
              </a:rPr>
              <a:t>compiler_warning</a:t>
            </a:r>
            <a:r>
              <a:rPr lang="en-US" altLang="zh-CN" dirty="0">
                <a:latin typeface="华文新魏"/>
                <a:ea typeface="华文新魏"/>
                <a:cs typeface="华文新魏"/>
              </a:rPr>
              <a:t>;</a:t>
            </a:r>
          </a:p>
          <a:p>
            <a:pPr marL="854075" lvl="2" indent="0" eaLnBrk="1" hangingPunct="1">
              <a:buNone/>
            </a:pPr>
            <a:r>
              <a:rPr lang="zh-CN" altLang="en-US" dirty="0">
                <a:latin typeface="华文新魏"/>
                <a:ea typeface="华文新魏"/>
                <a:cs typeface="华文新魏"/>
              </a:rPr>
              <a:t>   </a:t>
            </a: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task_struct</a:t>
            </a:r>
            <a:r>
              <a:rPr lang="en-US" altLang="zh-CN" dirty="0">
                <a:latin typeface="华文新魏"/>
                <a:ea typeface="华文新魏"/>
                <a:cs typeface="华文新魏"/>
              </a:rPr>
              <a:t> *task; /*</a:t>
            </a:r>
            <a:r>
              <a:rPr lang="zh-CN" altLang="en-US" dirty="0">
                <a:latin typeface="华文新魏"/>
                <a:ea typeface="华文新魏"/>
                <a:cs typeface="华文新魏"/>
              </a:rPr>
              <a:t>指向等待进程的</a:t>
            </a:r>
            <a:r>
              <a:rPr lang="en-US" altLang="zh-CN" dirty="0">
                <a:latin typeface="华文新魏"/>
                <a:ea typeface="华文新魏"/>
                <a:cs typeface="华文新魏"/>
              </a:rPr>
              <a:t>PCB*/</a:t>
            </a:r>
          </a:p>
          <a:p>
            <a:pPr marL="854075" lvl="2" indent="0" eaLnBrk="1" hangingPunct="1">
              <a:buNone/>
            </a:pPr>
            <a:r>
              <a:rPr lang="zh-CN" altLang="en-US" dirty="0">
                <a:latin typeface="华文新魏"/>
                <a:ea typeface="华文新魏"/>
                <a:cs typeface="华文新魏"/>
              </a:rPr>
              <a:t>   </a:t>
            </a: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list_head</a:t>
            </a:r>
            <a:r>
              <a:rPr lang="en-US" altLang="zh-CN" dirty="0">
                <a:latin typeface="华文新魏"/>
                <a:ea typeface="华文新魏"/>
                <a:cs typeface="华文新魏"/>
              </a:rPr>
              <a:t> </a:t>
            </a:r>
            <a:r>
              <a:rPr lang="en-US" altLang="zh-CN" dirty="0" err="1">
                <a:latin typeface="华文新魏"/>
                <a:ea typeface="华文新魏"/>
                <a:cs typeface="华文新魏"/>
              </a:rPr>
              <a:t>task_list</a:t>
            </a:r>
            <a:r>
              <a:rPr lang="en-US" altLang="zh-CN" dirty="0">
                <a:latin typeface="华文新魏"/>
                <a:ea typeface="华文新魏"/>
                <a:cs typeface="华文新魏"/>
              </a:rPr>
              <a:t>; /*</a:t>
            </a:r>
            <a:r>
              <a:rPr lang="zh-CN" altLang="en-US" dirty="0">
                <a:latin typeface="华文新魏"/>
                <a:ea typeface="华文新魏"/>
                <a:cs typeface="华文新魏"/>
              </a:rPr>
              <a:t>等待队列链表</a:t>
            </a:r>
            <a:r>
              <a:rPr lang="en-US" altLang="zh-CN" dirty="0">
                <a:latin typeface="华文新魏"/>
                <a:ea typeface="华文新魏"/>
                <a:cs typeface="华文新魏"/>
              </a:rPr>
              <a:t>*/</a:t>
            </a:r>
            <a:endParaRPr lang="zh-CN" altLang="en-US" dirty="0">
              <a:latin typeface="华文新魏"/>
              <a:ea typeface="华文新魏"/>
              <a:cs typeface="华文新魏"/>
            </a:endParaRPr>
          </a:p>
          <a:p>
            <a:pPr marL="854075" lvl="2" indent="0" eaLnBrk="1" hangingPunct="1">
              <a:buNone/>
            </a:pPr>
            <a:r>
              <a:rPr lang="en-US" altLang="zh-CN" dirty="0">
                <a:latin typeface="华文新魏"/>
                <a:ea typeface="华文新魏"/>
                <a:cs typeface="华文新魏"/>
              </a:rPr>
              <a:t>};</a:t>
            </a:r>
            <a:endParaRPr kumimoji="1" lang="zh-CN" altLang="en-US" dirty="0">
              <a:latin typeface="华文新魏"/>
              <a:ea typeface="华文新魏"/>
              <a:cs typeface="华文新魏"/>
            </a:endParaRPr>
          </a:p>
        </p:txBody>
      </p:sp>
    </p:spTree>
    <p:extLst>
      <p:ext uri="{BB962C8B-B14F-4D97-AF65-F5344CB8AC3E}">
        <p14:creationId xmlns:p14="http://schemas.microsoft.com/office/powerpoint/2010/main" val="4145619167"/>
      </p:ext>
    </p:extLst>
  </p:cSld>
  <p:clrMapOvr>
    <a:masterClrMapping/>
  </p:clrMapOvr>
  <p:transition spd="slow">
    <p:wipe dir="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内核信号量</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一般信号量</a:t>
            </a:r>
            <a:endParaRPr kumimoji="1" lang="en-US" altLang="zh-CN" dirty="0">
              <a:latin typeface="华文新魏"/>
              <a:cs typeface="华文新魏"/>
            </a:endParaRPr>
          </a:p>
          <a:p>
            <a:pPr lvl="1"/>
            <a:r>
              <a:rPr kumimoji="1" lang="en-US" altLang="zh-CN" dirty="0">
                <a:latin typeface="华文新魏"/>
                <a:cs typeface="华文新魏"/>
              </a:rPr>
              <a:t>Linux</a:t>
            </a:r>
            <a:r>
              <a:rPr kumimoji="1" lang="zh-CN" altLang="en-US" dirty="0">
                <a:latin typeface="华文新魏"/>
                <a:cs typeface="华文新魏"/>
              </a:rPr>
              <a:t>中使用</a:t>
            </a:r>
            <a:r>
              <a:rPr kumimoji="1" lang="zh-CN" altLang="en-US" dirty="0">
                <a:solidFill>
                  <a:srgbClr val="0000FF"/>
                </a:solidFill>
                <a:latin typeface="华文新魏"/>
                <a:cs typeface="华文新魏"/>
              </a:rPr>
              <a:t>等待队列</a:t>
            </a:r>
            <a:r>
              <a:rPr kumimoji="1" lang="zh-CN" altLang="en-US" dirty="0">
                <a:latin typeface="华文新魏"/>
                <a:cs typeface="华文新魏"/>
              </a:rPr>
              <a:t>来实现内核使用的信号量机制，内核信号量</a:t>
            </a:r>
            <a:r>
              <a:rPr kumimoji="1" lang="en-US" altLang="zh-CN" dirty="0">
                <a:latin typeface="华文新魏"/>
                <a:cs typeface="华文新魏"/>
              </a:rPr>
              <a:t>semaphore</a:t>
            </a:r>
            <a:r>
              <a:rPr kumimoji="1" lang="zh-CN" altLang="en-US" dirty="0">
                <a:latin typeface="华文新魏"/>
                <a:cs typeface="华文新魏"/>
              </a:rPr>
              <a:t>定义为</a:t>
            </a:r>
          </a:p>
          <a:p>
            <a:pPr marL="449262" lvl="1" indent="0" eaLnBrk="1" hangingPunct="1">
              <a:buNone/>
            </a:pPr>
            <a:r>
              <a:rPr lang="en-US" altLang="zh-CN" sz="2000" dirty="0"/>
              <a:t>	</a:t>
            </a:r>
            <a:r>
              <a:rPr lang="en-US" altLang="zh-CN" sz="2000" dirty="0" err="1">
                <a:solidFill>
                  <a:srgbClr val="0000FF"/>
                </a:solidFill>
              </a:rPr>
              <a:t>struct</a:t>
            </a:r>
            <a:r>
              <a:rPr lang="en-US" altLang="zh-CN" sz="2000" dirty="0">
                <a:solidFill>
                  <a:srgbClr val="0000FF"/>
                </a:solidFill>
              </a:rPr>
              <a:t> semaphore </a:t>
            </a:r>
            <a:r>
              <a:rPr lang="en-US" altLang="zh-CN" sz="2000" dirty="0"/>
              <a:t>{</a:t>
            </a:r>
          </a:p>
          <a:p>
            <a:pPr marL="449262" lvl="1" indent="0" eaLnBrk="1" hangingPunct="1">
              <a:buNone/>
            </a:pPr>
            <a:r>
              <a:rPr lang="en-US" altLang="zh-CN" sz="2000" dirty="0"/>
              <a:t>       	</a:t>
            </a:r>
            <a:r>
              <a:rPr lang="zh-CN" altLang="en-US" sz="2000" dirty="0"/>
              <a:t>  </a:t>
            </a:r>
            <a:r>
              <a:rPr lang="en-US" altLang="zh-CN" sz="2000" dirty="0" err="1">
                <a:solidFill>
                  <a:srgbClr val="008000"/>
                </a:solidFill>
              </a:rPr>
              <a:t>atomic_t</a:t>
            </a:r>
            <a:r>
              <a:rPr lang="en-US" altLang="zh-CN" sz="2000" dirty="0"/>
              <a:t> count;</a:t>
            </a:r>
            <a:r>
              <a:rPr lang="zh-CN" altLang="en-US" sz="2000" dirty="0"/>
              <a:t> </a:t>
            </a:r>
            <a:r>
              <a:rPr lang="en-US" altLang="zh-CN" sz="2000" dirty="0"/>
              <a:t>//</a:t>
            </a:r>
            <a:r>
              <a:rPr lang="zh-CN" altLang="en-US" sz="2000" dirty="0"/>
              <a:t>资源计数器</a:t>
            </a:r>
            <a:endParaRPr lang="en-US" altLang="zh-CN" sz="2000" dirty="0"/>
          </a:p>
          <a:p>
            <a:pPr marL="449262" lvl="1" indent="0" eaLnBrk="1" hangingPunct="1">
              <a:buNone/>
            </a:pPr>
            <a:r>
              <a:rPr lang="en-US" altLang="zh-CN" sz="2000" dirty="0"/>
              <a:t>       </a:t>
            </a:r>
            <a:r>
              <a:rPr lang="zh-CN" altLang="en-US" sz="2000" dirty="0"/>
              <a:t>  </a:t>
            </a:r>
            <a:r>
              <a:rPr lang="en-US" altLang="zh-CN" sz="2000" dirty="0"/>
              <a:t>int sleepers;</a:t>
            </a:r>
            <a:r>
              <a:rPr lang="zh-CN" altLang="en-US" sz="2000" dirty="0"/>
              <a:t> </a:t>
            </a:r>
            <a:r>
              <a:rPr lang="en-US" altLang="zh-CN" sz="2000" dirty="0"/>
              <a:t>//</a:t>
            </a:r>
            <a:r>
              <a:rPr lang="zh-CN" altLang="zh-CN" sz="2000" dirty="0"/>
              <a:t>等待当前临界资源的进程个数 </a:t>
            </a:r>
            <a:endParaRPr lang="en-US" altLang="zh-CN" sz="2000" dirty="0"/>
          </a:p>
          <a:p>
            <a:pPr marL="449262" lvl="1" indent="0" eaLnBrk="1" hangingPunct="1">
              <a:buNone/>
            </a:pPr>
            <a:r>
              <a:rPr lang="en-US" altLang="zh-CN" sz="2000" dirty="0"/>
              <a:t>       </a:t>
            </a:r>
            <a:r>
              <a:rPr lang="zh-CN" altLang="en-US" sz="2000" dirty="0"/>
              <a:t>  </a:t>
            </a:r>
            <a:r>
              <a:rPr lang="en-US" altLang="zh-CN" sz="2000" dirty="0" err="1">
                <a:solidFill>
                  <a:srgbClr val="FF0000"/>
                </a:solidFill>
              </a:rPr>
              <a:t>wait_queue_head_t</a:t>
            </a:r>
            <a:r>
              <a:rPr lang="en-US" altLang="zh-CN" sz="2000" dirty="0">
                <a:solidFill>
                  <a:srgbClr val="FF0000"/>
                </a:solidFill>
              </a:rPr>
              <a:t> wait</a:t>
            </a:r>
            <a:r>
              <a:rPr lang="en-US" altLang="zh-CN" sz="2000" dirty="0"/>
              <a:t>;</a:t>
            </a:r>
            <a:r>
              <a:rPr lang="zh-CN" altLang="en-US" sz="2000" dirty="0"/>
              <a:t> </a:t>
            </a:r>
            <a:r>
              <a:rPr lang="en-US" altLang="zh-CN" sz="2000" dirty="0"/>
              <a:t>//</a:t>
            </a:r>
            <a:r>
              <a:rPr lang="zh-CN" altLang="zh-CN" sz="2000" dirty="0"/>
              <a:t>在等待信号量而被阻塞的所有进程 </a:t>
            </a:r>
            <a:endParaRPr lang="en-US" altLang="zh-CN" sz="2000" dirty="0"/>
          </a:p>
          <a:p>
            <a:pPr marL="449262" lvl="1" indent="0" eaLnBrk="1" hangingPunct="1">
              <a:buNone/>
            </a:pPr>
            <a:r>
              <a:rPr lang="en-US" altLang="zh-CN" sz="2000" dirty="0"/>
              <a:t>	};</a:t>
            </a:r>
          </a:p>
          <a:p>
            <a:pPr lvl="1"/>
            <a:r>
              <a:rPr kumimoji="1" lang="zh-CN" altLang="en-US" dirty="0"/>
              <a:t>常用操作：</a:t>
            </a:r>
            <a:r>
              <a:rPr kumimoji="1" lang="en-US" altLang="zh-CN" dirty="0">
                <a:solidFill>
                  <a:srgbClr val="FF0000"/>
                </a:solidFill>
              </a:rPr>
              <a:t>down</a:t>
            </a:r>
            <a:r>
              <a:rPr kumimoji="1" lang="zh-CN" altLang="en-US" dirty="0">
                <a:solidFill>
                  <a:srgbClr val="FF0000"/>
                </a:solidFill>
              </a:rPr>
              <a:t>(</a:t>
            </a:r>
            <a:r>
              <a:rPr kumimoji="1" lang="en-US" altLang="zh-CN" dirty="0">
                <a:solidFill>
                  <a:srgbClr val="FF0000"/>
                </a:solidFill>
              </a:rPr>
              <a:t>)</a:t>
            </a:r>
            <a:r>
              <a:rPr kumimoji="1" lang="zh-CN" altLang="en-US" dirty="0"/>
              <a:t>和</a:t>
            </a:r>
            <a:r>
              <a:rPr kumimoji="1" lang="en-US" altLang="zh-CN" dirty="0">
                <a:solidFill>
                  <a:srgbClr val="FF0000"/>
                </a:solidFill>
              </a:rPr>
              <a:t>up</a:t>
            </a:r>
            <a:r>
              <a:rPr kumimoji="1" lang="zh-CN" altLang="en-US" dirty="0">
                <a:solidFill>
                  <a:srgbClr val="FF0000"/>
                </a:solidFill>
              </a:rPr>
              <a:t>(</a:t>
            </a:r>
            <a:r>
              <a:rPr kumimoji="1" lang="en-US" altLang="zh-CN" dirty="0">
                <a:solidFill>
                  <a:srgbClr val="FF0000"/>
                </a:solidFill>
              </a:rPr>
              <a:t>)</a:t>
            </a:r>
          </a:p>
          <a:p>
            <a:pPr lvl="1"/>
            <a:endParaRPr kumimoji="1" lang="en-US" altLang="zh-CN" dirty="0"/>
          </a:p>
          <a:p>
            <a:endParaRPr kumimoji="1" lang="zh-CN" altLang="en-US" dirty="0">
              <a:latin typeface="华文新魏"/>
              <a:cs typeface="华文新魏"/>
            </a:endParaRPr>
          </a:p>
        </p:txBody>
      </p:sp>
    </p:spTree>
    <p:extLst>
      <p:ext uri="{BB962C8B-B14F-4D97-AF65-F5344CB8AC3E}">
        <p14:creationId xmlns:p14="http://schemas.microsoft.com/office/powerpoint/2010/main" val="2756871166"/>
      </p:ext>
    </p:extLst>
  </p:cSld>
  <p:clrMapOvr>
    <a:masterClrMapping/>
  </p:clrMapOvr>
  <p:transition spd="slow">
    <p:wipe dir="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内核信号量</a:t>
            </a:r>
            <a:endParaRPr kumimoji="1" lang="zh-CN" altLang="en-US" dirty="0"/>
          </a:p>
        </p:txBody>
      </p:sp>
      <p:sp>
        <p:nvSpPr>
          <p:cNvPr id="3" name="内容占位符 2"/>
          <p:cNvSpPr>
            <a:spLocks noGrp="1"/>
          </p:cNvSpPr>
          <p:nvPr>
            <p:ph idx="1"/>
          </p:nvPr>
        </p:nvSpPr>
        <p:spPr>
          <a:xfrm>
            <a:off x="0" y="1340768"/>
            <a:ext cx="9036496" cy="4968552"/>
          </a:xfrm>
        </p:spPr>
        <p:txBody>
          <a:bodyPr/>
          <a:lstStyle/>
          <a:p>
            <a:r>
              <a:rPr lang="zh-CN" altLang="zh-CN" dirty="0">
                <a:latin typeface="华文新魏"/>
                <a:cs typeface="华文新魏"/>
              </a:rPr>
              <a:t>读者</a:t>
            </a:r>
            <a:r>
              <a:rPr lang="en-US" altLang="zh-CN" dirty="0">
                <a:latin typeface="华文新魏"/>
                <a:cs typeface="华文新魏"/>
              </a:rPr>
              <a:t>/</a:t>
            </a:r>
            <a:r>
              <a:rPr lang="zh-CN" altLang="zh-CN" dirty="0">
                <a:latin typeface="华文新魏"/>
                <a:cs typeface="华文新魏"/>
              </a:rPr>
              <a:t>写者信号量</a:t>
            </a:r>
            <a:endParaRPr lang="en-US" altLang="zh-CN" dirty="0">
              <a:latin typeface="华文新魏"/>
              <a:cs typeface="华文新魏"/>
            </a:endParaRPr>
          </a:p>
          <a:p>
            <a:pPr lvl="1"/>
            <a:r>
              <a:rPr lang="zh-CN" altLang="zh-CN" dirty="0"/>
              <a:t>信号量分为读和写两种类型，</a:t>
            </a:r>
            <a:r>
              <a:rPr lang="zh-CN" altLang="en-US" dirty="0"/>
              <a:t>提高</a:t>
            </a:r>
            <a:r>
              <a:rPr lang="zh-CN" altLang="zh-CN" dirty="0"/>
              <a:t>内核的并发度</a:t>
            </a:r>
            <a:endParaRPr lang="en-US" altLang="zh-CN" dirty="0"/>
          </a:p>
          <a:p>
            <a:pPr marL="890588" lvl="2" indent="0">
              <a:buNone/>
            </a:pP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rw_semaphore</a:t>
            </a:r>
            <a:r>
              <a:rPr lang="en-US" altLang="zh-CN" dirty="0">
                <a:latin typeface="华文新魏"/>
                <a:ea typeface="华文新魏"/>
                <a:cs typeface="华文新魏"/>
              </a:rPr>
              <a:t> {</a:t>
            </a:r>
            <a:endParaRPr lang="zh-CN" altLang="zh-CN" dirty="0">
              <a:latin typeface="华文新魏"/>
              <a:ea typeface="华文新魏"/>
              <a:cs typeface="华文新魏"/>
            </a:endParaRPr>
          </a:p>
          <a:p>
            <a:pPr marL="890588" lvl="2" indent="0">
              <a:buNone/>
            </a:pPr>
            <a:r>
              <a:rPr lang="en-US" altLang="zh-CN" dirty="0">
                <a:latin typeface="华文新魏"/>
                <a:ea typeface="华文新魏"/>
                <a:cs typeface="华文新魏"/>
              </a:rPr>
              <a:t>signed  long  count;</a:t>
            </a:r>
            <a:r>
              <a:rPr lang="zh-CN" altLang="en-US" dirty="0">
                <a:latin typeface="华文新魏"/>
                <a:ea typeface="华文新魏"/>
                <a:cs typeface="华文新魏"/>
              </a:rPr>
              <a:t> </a:t>
            </a:r>
            <a:r>
              <a:rPr lang="en-US" altLang="zh-CN" dirty="0">
                <a:latin typeface="华文新魏"/>
                <a:ea typeface="华文新魏"/>
                <a:cs typeface="华文新魏"/>
              </a:rPr>
              <a:t>//</a:t>
            </a:r>
            <a:r>
              <a:rPr lang="zh-CN" altLang="zh-CN" dirty="0">
                <a:latin typeface="华文新魏"/>
                <a:ea typeface="华文新魏"/>
                <a:cs typeface="华文新魏"/>
              </a:rPr>
              <a:t>存放两个</a:t>
            </a:r>
            <a:r>
              <a:rPr lang="en-US" altLang="zh-CN" dirty="0">
                <a:solidFill>
                  <a:srgbClr val="FF0000"/>
                </a:solidFill>
                <a:latin typeface="华文新魏"/>
                <a:ea typeface="华文新魏"/>
                <a:cs typeface="华文新魏"/>
              </a:rPr>
              <a:t>16</a:t>
            </a:r>
            <a:r>
              <a:rPr lang="zh-CN" altLang="zh-CN" dirty="0">
                <a:solidFill>
                  <a:srgbClr val="FF0000"/>
                </a:solidFill>
                <a:latin typeface="华文新魏"/>
                <a:ea typeface="华文新魏"/>
                <a:cs typeface="华文新魏"/>
              </a:rPr>
              <a:t>位的计数器 </a:t>
            </a:r>
          </a:p>
          <a:p>
            <a:pPr marL="890588" lvl="2" indent="0">
              <a:buNone/>
            </a:pPr>
            <a:r>
              <a:rPr lang="en-US" altLang="zh-CN" dirty="0" err="1">
                <a:solidFill>
                  <a:srgbClr val="008000"/>
                </a:solidFill>
                <a:latin typeface="华文新魏"/>
                <a:ea typeface="华文新魏"/>
                <a:cs typeface="华文新魏"/>
              </a:rPr>
              <a:t>spinlock_t</a:t>
            </a:r>
            <a:r>
              <a:rPr lang="en-US" altLang="zh-CN" dirty="0">
                <a:latin typeface="华文新魏"/>
                <a:ea typeface="华文新魏"/>
                <a:cs typeface="华文新魏"/>
              </a:rPr>
              <a:t>  </a:t>
            </a:r>
            <a:r>
              <a:rPr lang="en-US" altLang="zh-CN" dirty="0" err="1">
                <a:latin typeface="华文新魏"/>
                <a:ea typeface="华文新魏"/>
                <a:cs typeface="华文新魏"/>
              </a:rPr>
              <a:t>wait_lock</a:t>
            </a:r>
            <a:r>
              <a:rPr lang="en-US" altLang="zh-CN" dirty="0">
                <a:latin typeface="华文新魏"/>
                <a:ea typeface="华文新魏"/>
                <a:cs typeface="华文新魏"/>
              </a:rPr>
              <a:t>;</a:t>
            </a:r>
            <a:r>
              <a:rPr lang="zh-CN" altLang="en-US" dirty="0">
                <a:latin typeface="华文新魏"/>
                <a:ea typeface="华文新魏"/>
                <a:cs typeface="华文新魏"/>
              </a:rPr>
              <a:t> </a:t>
            </a:r>
            <a:r>
              <a:rPr lang="en-US" altLang="zh-CN" dirty="0">
                <a:latin typeface="华文新魏"/>
                <a:ea typeface="华文新魏"/>
                <a:cs typeface="华文新魏"/>
              </a:rPr>
              <a:t>//</a:t>
            </a:r>
            <a:r>
              <a:rPr lang="zh-CN" altLang="zh-CN" dirty="0">
                <a:latin typeface="华文新魏"/>
                <a:ea typeface="华文新魏"/>
                <a:cs typeface="华文新魏"/>
              </a:rPr>
              <a:t>自旋锁</a:t>
            </a:r>
            <a:r>
              <a:rPr lang="zh-CN" altLang="en-US" dirty="0">
                <a:latin typeface="华文新魏"/>
                <a:ea typeface="华文新魏"/>
                <a:cs typeface="华文新魏"/>
              </a:rPr>
              <a:t>，</a:t>
            </a:r>
            <a:r>
              <a:rPr lang="zh-CN" altLang="zh-CN" dirty="0">
                <a:latin typeface="华文新魏"/>
                <a:ea typeface="华文新魏"/>
                <a:cs typeface="华文新魏"/>
              </a:rPr>
              <a:t>保护等待队列和</a:t>
            </a:r>
            <a:r>
              <a:rPr lang="en-US" altLang="zh-CN" dirty="0" err="1">
                <a:latin typeface="华文新魏"/>
                <a:ea typeface="华文新魏"/>
                <a:cs typeface="华文新魏"/>
              </a:rPr>
              <a:t>rw_semaphore</a:t>
            </a:r>
            <a:r>
              <a:rPr lang="zh-CN" altLang="zh-CN" dirty="0">
                <a:latin typeface="华文新魏"/>
                <a:ea typeface="华文新魏"/>
                <a:cs typeface="华文新魏"/>
              </a:rPr>
              <a:t>结构体  </a:t>
            </a:r>
          </a:p>
          <a:p>
            <a:pPr marL="890588" lvl="2" indent="0">
              <a:buNone/>
            </a:pP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list_head</a:t>
            </a:r>
            <a:r>
              <a:rPr lang="en-US" altLang="zh-CN" dirty="0">
                <a:latin typeface="华文新魏"/>
                <a:ea typeface="华文新魏"/>
                <a:cs typeface="华文新魏"/>
              </a:rPr>
              <a:t>  </a:t>
            </a:r>
            <a:r>
              <a:rPr lang="en-US" altLang="zh-CN" dirty="0" err="1">
                <a:latin typeface="华文新魏"/>
                <a:ea typeface="华文新魏"/>
                <a:cs typeface="华文新魏"/>
              </a:rPr>
              <a:t>wait_list</a:t>
            </a:r>
            <a:r>
              <a:rPr lang="en-US" altLang="zh-CN" dirty="0">
                <a:latin typeface="华文新魏"/>
                <a:ea typeface="华文新魏"/>
                <a:cs typeface="华文新魏"/>
              </a:rPr>
              <a:t>;</a:t>
            </a:r>
            <a:r>
              <a:rPr lang="zh-CN" altLang="en-US" dirty="0">
                <a:latin typeface="华文新魏"/>
                <a:ea typeface="华文新魏"/>
                <a:cs typeface="华文新魏"/>
              </a:rPr>
              <a:t> </a:t>
            </a:r>
            <a:r>
              <a:rPr lang="en-US" altLang="zh-CN" dirty="0">
                <a:latin typeface="华文新魏"/>
                <a:ea typeface="华文新魏"/>
                <a:cs typeface="华文新魏"/>
              </a:rPr>
              <a:t>//</a:t>
            </a:r>
            <a:r>
              <a:rPr lang="zh-CN" altLang="zh-CN" dirty="0">
                <a:latin typeface="华文新魏"/>
                <a:ea typeface="华文新魏"/>
                <a:cs typeface="华文新魏"/>
              </a:rPr>
              <a:t>指向等待队列的链表</a:t>
            </a:r>
          </a:p>
          <a:p>
            <a:pPr marL="890588" lvl="2" indent="0">
              <a:buNone/>
            </a:pPr>
            <a:r>
              <a:rPr lang="en-US" altLang="zh-CN" dirty="0">
                <a:latin typeface="华文新魏"/>
                <a:ea typeface="华文新魏"/>
                <a:cs typeface="华文新魏"/>
              </a:rPr>
              <a:t>}；</a:t>
            </a:r>
            <a:endParaRPr lang="zh-CN" altLang="zh-CN" sz="3200" dirty="0">
              <a:latin typeface="华文新魏"/>
              <a:ea typeface="华文新魏"/>
              <a:cs typeface="华文新魏"/>
            </a:endParaRPr>
          </a:p>
          <a:p>
            <a:pPr lvl="1"/>
            <a:r>
              <a:rPr lang="en-US" altLang="zh-CN" dirty="0" err="1">
                <a:latin typeface="华文新魏"/>
                <a:cs typeface="华文新魏"/>
              </a:rPr>
              <a:t>wait_list</a:t>
            </a:r>
            <a:r>
              <a:rPr lang="zh-CN" altLang="en-US" dirty="0">
                <a:latin typeface="华文新魏"/>
                <a:cs typeface="华文新魏"/>
              </a:rPr>
              <a:t>：</a:t>
            </a:r>
            <a:r>
              <a:rPr lang="zh-CN" altLang="en-US" dirty="0"/>
              <a:t>每个元素都是</a:t>
            </a:r>
            <a:r>
              <a:rPr lang="en-US" altLang="zh-CN" dirty="0" err="1">
                <a:solidFill>
                  <a:srgbClr val="0000FF"/>
                </a:solidFill>
                <a:latin typeface="华文新魏"/>
                <a:ea typeface="华文新魏"/>
                <a:cs typeface="华文新魏"/>
              </a:rPr>
              <a:t>rwsem_waiter</a:t>
            </a:r>
            <a:r>
              <a:rPr lang="zh-CN" altLang="en-US" dirty="0">
                <a:latin typeface="华文新魏"/>
                <a:ea typeface="华文新魏"/>
                <a:cs typeface="华文新魏"/>
              </a:rPr>
              <a:t>的</a:t>
            </a:r>
            <a:r>
              <a:rPr lang="zh-CN" altLang="zh-CN" dirty="0">
                <a:latin typeface="华文新魏"/>
                <a:ea typeface="华文新魏"/>
                <a:cs typeface="华文新魏"/>
              </a:rPr>
              <a:t>结构体</a:t>
            </a:r>
            <a:r>
              <a:rPr lang="zh-CN" altLang="en-US" dirty="0">
                <a:latin typeface="华文新魏"/>
                <a:ea typeface="华文新魏"/>
                <a:cs typeface="华文新魏"/>
              </a:rPr>
              <a:t>，</a:t>
            </a:r>
            <a:r>
              <a:rPr lang="zh-CN" altLang="zh-CN" dirty="0">
                <a:latin typeface="华文新魏"/>
                <a:ea typeface="华文新魏"/>
                <a:cs typeface="华文新魏"/>
              </a:rPr>
              <a:t>该结构体中包含</a:t>
            </a:r>
            <a:r>
              <a:rPr lang="en-US" altLang="zh-CN" dirty="0">
                <a:latin typeface="华文新魏"/>
                <a:ea typeface="华文新魏"/>
                <a:cs typeface="华文新魏"/>
              </a:rPr>
              <a:t>3</a:t>
            </a:r>
            <a:r>
              <a:rPr lang="zh-CN" altLang="zh-CN" dirty="0">
                <a:latin typeface="华文新魏"/>
                <a:ea typeface="华文新魏"/>
                <a:cs typeface="华文新魏"/>
              </a:rPr>
              <a:t>个成员变量</a:t>
            </a:r>
            <a:endParaRPr lang="en-US" altLang="zh-CN" dirty="0">
              <a:latin typeface="华文新魏"/>
              <a:ea typeface="华文新魏"/>
              <a:cs typeface="华文新魏"/>
            </a:endParaRPr>
          </a:p>
          <a:p>
            <a:pPr lvl="2"/>
            <a:r>
              <a:rPr lang="zh-CN" altLang="zh-CN" dirty="0">
                <a:latin typeface="华文新魏"/>
                <a:ea typeface="华文新魏"/>
                <a:cs typeface="华文新魏"/>
              </a:rPr>
              <a:t>指向等待进程的描述符指针</a:t>
            </a:r>
            <a:endParaRPr lang="en-US" altLang="zh-CN" dirty="0">
              <a:latin typeface="华文新魏"/>
              <a:ea typeface="华文新魏"/>
              <a:cs typeface="华文新魏"/>
            </a:endParaRPr>
          </a:p>
          <a:p>
            <a:pPr lvl="2"/>
            <a:r>
              <a:rPr lang="zh-CN" altLang="zh-CN" dirty="0">
                <a:latin typeface="华文新魏"/>
                <a:ea typeface="华文新魏"/>
                <a:cs typeface="华文新魏"/>
              </a:rPr>
              <a:t>标识该进程是为</a:t>
            </a:r>
            <a:r>
              <a:rPr lang="zh-CN" altLang="zh-CN" dirty="0">
                <a:solidFill>
                  <a:srgbClr val="FF0000"/>
                </a:solidFill>
                <a:latin typeface="华文新魏"/>
                <a:ea typeface="华文新魏"/>
                <a:cs typeface="华文新魏"/>
              </a:rPr>
              <a:t>读信号量还是为写信号量的</a:t>
            </a:r>
            <a:r>
              <a:rPr lang="zh-CN" altLang="zh-CN" dirty="0">
                <a:latin typeface="华文新魏"/>
                <a:ea typeface="华文新魏"/>
                <a:cs typeface="华文新魏"/>
              </a:rPr>
              <a:t>标志</a:t>
            </a:r>
            <a:endParaRPr lang="en-US" altLang="zh-CN" dirty="0">
              <a:latin typeface="华文新魏"/>
              <a:ea typeface="华文新魏"/>
              <a:cs typeface="华文新魏"/>
            </a:endParaRPr>
          </a:p>
          <a:p>
            <a:pPr lvl="2"/>
            <a:r>
              <a:rPr lang="zh-CN" altLang="zh-CN" dirty="0">
                <a:latin typeface="华文新魏"/>
                <a:ea typeface="华文新魏"/>
                <a:cs typeface="华文新魏"/>
              </a:rPr>
              <a:t>将这些结构体连接成为一个链表结构的链表结构体</a:t>
            </a:r>
            <a:endParaRPr lang="en-US" altLang="zh-CN" dirty="0">
              <a:latin typeface="华文新魏"/>
              <a:ea typeface="华文新魏"/>
              <a:cs typeface="华文新魏"/>
            </a:endParaRPr>
          </a:p>
          <a:p>
            <a:pPr lvl="1"/>
            <a:r>
              <a:rPr lang="zh-CN" altLang="en-US" dirty="0"/>
              <a:t>特点</a:t>
            </a:r>
            <a:endParaRPr lang="en-US" altLang="zh-CN" dirty="0"/>
          </a:p>
          <a:p>
            <a:pPr lvl="2"/>
            <a:r>
              <a:rPr lang="zh-CN" altLang="zh-CN" dirty="0">
                <a:solidFill>
                  <a:srgbClr val="FF0000"/>
                </a:solidFill>
                <a:latin typeface="华文新魏"/>
                <a:ea typeface="华文新魏"/>
                <a:cs typeface="华文新魏"/>
              </a:rPr>
              <a:t>写进程</a:t>
            </a:r>
            <a:r>
              <a:rPr lang="zh-CN" altLang="en-US" dirty="0">
                <a:solidFill>
                  <a:srgbClr val="FF0000"/>
                </a:solidFill>
                <a:latin typeface="华文新魏"/>
                <a:ea typeface="华文新魏"/>
                <a:cs typeface="华文新魏"/>
              </a:rPr>
              <a:t>每次</a:t>
            </a:r>
            <a:r>
              <a:rPr lang="zh-CN" altLang="zh-CN" dirty="0">
                <a:solidFill>
                  <a:srgbClr val="FF0000"/>
                </a:solidFill>
                <a:latin typeface="华文新魏"/>
                <a:ea typeface="华文新魏"/>
                <a:cs typeface="华文新魏"/>
              </a:rPr>
              <a:t>唤醒一个</a:t>
            </a:r>
            <a:r>
              <a:rPr lang="zh-CN" altLang="en-US" dirty="0">
                <a:solidFill>
                  <a:srgbClr val="FF0000"/>
                </a:solidFill>
                <a:latin typeface="华文新魏"/>
                <a:ea typeface="华文新魏"/>
                <a:cs typeface="华文新魏"/>
              </a:rPr>
              <a:t>，读进程每次唤醒多个</a:t>
            </a:r>
          </a:p>
        </p:txBody>
      </p:sp>
    </p:spTree>
    <p:extLst>
      <p:ext uri="{BB962C8B-B14F-4D97-AF65-F5344CB8AC3E}">
        <p14:creationId xmlns:p14="http://schemas.microsoft.com/office/powerpoint/2010/main" val="3765040170"/>
      </p:ext>
    </p:extLst>
  </p:cSld>
  <p:clrMapOvr>
    <a:masterClrMapping/>
  </p:clrMapOvr>
  <p:transition spd="slow">
    <p:wipe dir="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自旋锁</a:t>
            </a:r>
            <a:endParaRPr kumimoji="1" lang="zh-CN" altLang="en-US" dirty="0"/>
          </a:p>
        </p:txBody>
      </p:sp>
      <p:sp>
        <p:nvSpPr>
          <p:cNvPr id="3" name="内容占位符 2"/>
          <p:cNvSpPr>
            <a:spLocks noGrp="1"/>
          </p:cNvSpPr>
          <p:nvPr>
            <p:ph idx="1"/>
          </p:nvPr>
        </p:nvSpPr>
        <p:spPr/>
        <p:txBody>
          <a:bodyPr/>
          <a:lstStyle/>
          <a:p>
            <a:pPr marL="447675" lvl="1" indent="-447675">
              <a:buClr>
                <a:srgbClr val="CC6600"/>
              </a:buClr>
              <a:buSzPct val="70000"/>
              <a:buFont typeface="Wingdings" pitchFamily="2" charset="2"/>
              <a:buChar char="n"/>
            </a:pPr>
            <a:r>
              <a:rPr lang="zh-CN" altLang="en-US" sz="2800" dirty="0"/>
              <a:t>产生背景</a:t>
            </a:r>
            <a:endParaRPr lang="en-US" altLang="zh-CN" sz="2800" dirty="0"/>
          </a:p>
          <a:p>
            <a:pPr lvl="1"/>
            <a:r>
              <a:rPr lang="zh-CN" altLang="en-US" dirty="0"/>
              <a:t>原子操作能</a:t>
            </a:r>
            <a:r>
              <a:rPr lang="zh-CN" altLang="zh-CN" dirty="0"/>
              <a:t>保证对</a:t>
            </a:r>
            <a:r>
              <a:rPr lang="zh-CN" altLang="zh-CN" dirty="0">
                <a:solidFill>
                  <a:srgbClr val="FF0000"/>
                </a:solidFill>
              </a:rPr>
              <a:t>变量操作</a:t>
            </a:r>
            <a:r>
              <a:rPr lang="zh-CN" altLang="zh-CN" dirty="0"/>
              <a:t>的原子性，</a:t>
            </a:r>
            <a:r>
              <a:rPr lang="zh-CN" altLang="en-US" dirty="0"/>
              <a:t>在单步内完成，但临界区</a:t>
            </a:r>
            <a:r>
              <a:rPr lang="zh-CN" altLang="en-US" dirty="0">
                <a:solidFill>
                  <a:srgbClr val="FF0000"/>
                </a:solidFill>
              </a:rPr>
              <a:t>可以</a:t>
            </a:r>
            <a:r>
              <a:rPr lang="zh-CN" altLang="zh-CN" dirty="0">
                <a:solidFill>
                  <a:srgbClr val="FF0000"/>
                </a:solidFill>
              </a:rPr>
              <a:t>跨越多个函数</a:t>
            </a:r>
            <a:r>
              <a:rPr lang="zh-CN" altLang="zh-CN" dirty="0"/>
              <a:t>，</a:t>
            </a:r>
            <a:r>
              <a:rPr lang="zh-CN" altLang="en-US" dirty="0"/>
              <a:t>如</a:t>
            </a:r>
            <a:endParaRPr lang="en-US" altLang="zh-CN" dirty="0"/>
          </a:p>
          <a:p>
            <a:pPr lvl="2"/>
            <a:r>
              <a:rPr lang="zh-CN" altLang="zh-CN" dirty="0">
                <a:latin typeface="华文新魏"/>
                <a:ea typeface="华文新魏"/>
                <a:cs typeface="华文新魏"/>
              </a:rPr>
              <a:t>先从一个数据结构中读取数据，对其进行格式转换和解析，再写到另一个数据结构中</a:t>
            </a:r>
            <a:endParaRPr lang="en-US" altLang="zh-CN" dirty="0">
              <a:latin typeface="华文新魏"/>
              <a:ea typeface="华文新魏"/>
              <a:cs typeface="华文新魏"/>
            </a:endParaRPr>
          </a:p>
          <a:p>
            <a:pPr lvl="2"/>
            <a:r>
              <a:rPr lang="zh-CN" altLang="zh-CN" dirty="0">
                <a:latin typeface="华文新魏"/>
                <a:ea typeface="华文新魏"/>
                <a:cs typeface="华文新魏"/>
              </a:rPr>
              <a:t>整个执行过程必须是原子的，数据更新完毕前，不能有其他代码读取这些数据  </a:t>
            </a:r>
            <a:endParaRPr lang="en-US" altLang="zh-CN" dirty="0">
              <a:latin typeface="华文新魏"/>
              <a:ea typeface="华文新魏"/>
              <a:cs typeface="华文新魏"/>
            </a:endParaRPr>
          </a:p>
          <a:p>
            <a:pPr lvl="1"/>
            <a:r>
              <a:rPr lang="zh-CN" altLang="zh-CN" dirty="0"/>
              <a:t>原子操作对此无能为力 </a:t>
            </a:r>
            <a:endParaRPr lang="en-US" altLang="zh-CN" dirty="0"/>
          </a:p>
          <a:p>
            <a:r>
              <a:rPr lang="zh-CN" altLang="en-US" dirty="0">
                <a:latin typeface="华文新魏"/>
                <a:ea typeface="华文新魏"/>
                <a:cs typeface="华文新魏"/>
              </a:rPr>
              <a:t>自旋锁分类</a:t>
            </a:r>
            <a:endParaRPr lang="en-US" altLang="zh-CN" dirty="0">
              <a:latin typeface="华文新魏"/>
              <a:ea typeface="华文新魏"/>
              <a:cs typeface="华文新魏"/>
            </a:endParaRPr>
          </a:p>
          <a:p>
            <a:pPr lvl="1"/>
            <a:r>
              <a:rPr lang="zh-CN" altLang="en-US" dirty="0"/>
              <a:t>一般自旋锁</a:t>
            </a:r>
            <a:endParaRPr lang="en-US" altLang="zh-CN" dirty="0"/>
          </a:p>
          <a:p>
            <a:pPr lvl="1"/>
            <a:r>
              <a:rPr lang="zh-CN" altLang="en-US" dirty="0">
                <a:latin typeface="华文新魏"/>
                <a:ea typeface="华文新魏"/>
                <a:cs typeface="华文新魏"/>
              </a:rPr>
              <a:t>读者</a:t>
            </a:r>
            <a:r>
              <a:rPr lang="en-US" altLang="zh-CN" dirty="0">
                <a:latin typeface="华文新魏"/>
                <a:ea typeface="华文新魏"/>
                <a:cs typeface="华文新魏"/>
              </a:rPr>
              <a:t>-</a:t>
            </a:r>
            <a:r>
              <a:rPr lang="zh-CN" altLang="en-US" dirty="0">
                <a:latin typeface="华文新魏"/>
                <a:ea typeface="华文新魏"/>
                <a:cs typeface="华文新魏"/>
              </a:rPr>
              <a:t>写者自旋锁</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4202210770"/>
      </p:ext>
    </p:extLst>
  </p:cSld>
  <p:clrMapOvr>
    <a:masterClrMapping/>
  </p:clrMapOvr>
  <p:transition spd="slow">
    <p:wipe dir="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316</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一般自旋锁</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最多只能被一个可执行线程持有</a:t>
            </a:r>
            <a:endParaRPr lang="en-US" altLang="zh-CN" dirty="0">
              <a:latin typeface="华文新魏"/>
              <a:cs typeface="华文新魏"/>
            </a:endParaRPr>
          </a:p>
          <a:p>
            <a:pPr lvl="1"/>
            <a:r>
              <a:rPr lang="zh-CN" altLang="en-US" dirty="0"/>
              <a:t>如果一个执行线程试图获得已经被锁住的自旋锁，那么该线程就会一直进行</a:t>
            </a:r>
            <a:r>
              <a:rPr lang="zh-CN" altLang="en-US" dirty="0">
                <a:solidFill>
                  <a:srgbClr val="FF0000"/>
                </a:solidFill>
              </a:rPr>
              <a:t>忙式等待</a:t>
            </a:r>
            <a:r>
              <a:rPr lang="en-US" altLang="zh-CN" dirty="0"/>
              <a:t>(</a:t>
            </a:r>
            <a:r>
              <a:rPr lang="zh-CN" altLang="en-US" dirty="0"/>
              <a:t>旋转</a:t>
            </a:r>
            <a:r>
              <a:rPr lang="en-US" altLang="zh-CN" dirty="0"/>
              <a:t>)</a:t>
            </a:r>
            <a:r>
              <a:rPr lang="zh-CN" altLang="en-US" dirty="0"/>
              <a:t>，等待锁重新可用</a:t>
            </a:r>
            <a:endParaRPr lang="en-US" altLang="zh-CN" dirty="0"/>
          </a:p>
          <a:p>
            <a:pPr lvl="2"/>
            <a:r>
              <a:rPr lang="zh-CN" altLang="en-US" dirty="0">
                <a:latin typeface="华文新魏"/>
                <a:ea typeface="华文新魏"/>
                <a:cs typeface="华文新魏"/>
              </a:rPr>
              <a:t>期间这个</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不能再处理其他工作</a:t>
            </a:r>
            <a:r>
              <a:rPr lang="zh-CN" altLang="zh-CN" dirty="0">
                <a:latin typeface="华文新魏"/>
                <a:ea typeface="华文新魏"/>
                <a:cs typeface="华文新魏"/>
              </a:rPr>
              <a:t>，</a:t>
            </a:r>
            <a:r>
              <a:rPr lang="zh-CN" altLang="en-US" dirty="0">
                <a:solidFill>
                  <a:srgbClr val="FF0000"/>
                </a:solidFill>
                <a:latin typeface="华文新魏"/>
                <a:ea typeface="华文新魏"/>
                <a:cs typeface="华文新魏"/>
              </a:rPr>
              <a:t>同时等待其他</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上运行的进程执行</a:t>
            </a:r>
            <a:r>
              <a:rPr lang="zh-CN" altLang="en-US" dirty="0">
                <a:solidFill>
                  <a:srgbClr val="0000FF"/>
                </a:solidFill>
                <a:latin typeface="华文新魏"/>
                <a:ea typeface="华文新魏"/>
                <a:cs typeface="华文新魏"/>
              </a:rPr>
              <a:t>解锁操作</a:t>
            </a:r>
            <a:endParaRPr lang="en-US" altLang="zh-CN" dirty="0">
              <a:solidFill>
                <a:srgbClr val="0000FF"/>
              </a:solidFill>
              <a:latin typeface="华文新魏"/>
              <a:ea typeface="华文新魏"/>
              <a:cs typeface="华文新魏"/>
            </a:endParaRPr>
          </a:p>
          <a:p>
            <a:pPr lvl="2"/>
            <a:r>
              <a:rPr lang="zh-CN" altLang="en-US" dirty="0">
                <a:latin typeface="华文新魏"/>
                <a:ea typeface="华文新魏"/>
                <a:cs typeface="华文新魏"/>
              </a:rPr>
              <a:t>若锁未被争用，请求锁的执行线程便能立刻锁住它，继续执行</a:t>
            </a:r>
            <a:endParaRPr lang="en-US" altLang="zh-CN" dirty="0">
              <a:latin typeface="华文新魏"/>
              <a:ea typeface="华文新魏"/>
              <a:cs typeface="华文新魏"/>
            </a:endParaRPr>
          </a:p>
          <a:p>
            <a:pPr lvl="1"/>
            <a:r>
              <a:rPr lang="zh-CN" altLang="zh-CN" dirty="0"/>
              <a:t>在任意时刻，自旋锁可防止多于一个进程同时进入临界区</a:t>
            </a:r>
            <a:endParaRPr lang="en-US" altLang="zh-CN" dirty="0"/>
          </a:p>
          <a:p>
            <a:r>
              <a:rPr lang="zh-CN" altLang="zh-CN" dirty="0"/>
              <a:t>自旋锁是最简单的一种锁原语</a:t>
            </a:r>
            <a:endParaRPr lang="en-US" altLang="zh-CN" dirty="0"/>
          </a:p>
          <a:p>
            <a:pPr lvl="1"/>
            <a:r>
              <a:rPr lang="zh-CN" altLang="zh-CN" dirty="0"/>
              <a:t>锁的取值为</a:t>
            </a:r>
            <a:r>
              <a:rPr lang="en-US" altLang="zh-CN" dirty="0">
                <a:solidFill>
                  <a:srgbClr val="FF0000"/>
                </a:solidFill>
              </a:rPr>
              <a:t>0</a:t>
            </a:r>
            <a:r>
              <a:rPr lang="zh-CN" altLang="zh-CN" dirty="0">
                <a:solidFill>
                  <a:srgbClr val="FF0000"/>
                </a:solidFill>
              </a:rPr>
              <a:t>表示资源可用</a:t>
            </a:r>
            <a:r>
              <a:rPr lang="zh-CN" altLang="zh-CN" dirty="0"/>
              <a:t>，锁的取值为</a:t>
            </a:r>
            <a:r>
              <a:rPr lang="en-US" altLang="zh-CN" dirty="0">
                <a:solidFill>
                  <a:srgbClr val="FF0000"/>
                </a:solidFill>
              </a:rPr>
              <a:t>1</a:t>
            </a:r>
            <a:r>
              <a:rPr lang="zh-CN" altLang="zh-CN" dirty="0">
                <a:solidFill>
                  <a:srgbClr val="FF0000"/>
                </a:solidFill>
              </a:rPr>
              <a:t>表示资源加锁 </a:t>
            </a:r>
            <a:endParaRPr lang="en-US" altLang="zh-CN" dirty="0">
              <a:solidFill>
                <a:srgbClr val="FF0000"/>
              </a:solidFill>
            </a:endParaRPr>
          </a:p>
          <a:p>
            <a:r>
              <a:rPr lang="zh-CN" altLang="en-US" dirty="0">
                <a:latin typeface="STXinwei" panose="02010800040101010101" pitchFamily="2" charset="-122"/>
                <a:ea typeface="STXinwei" panose="02010800040101010101" pitchFamily="2" charset="-122"/>
              </a:rPr>
              <a:t>自</a:t>
            </a:r>
            <a:r>
              <a:rPr lang="zh-CN" altLang="zh-CN" dirty="0">
                <a:latin typeface="STXinwei" panose="02010800040101010101" pitchFamily="2" charset="-122"/>
                <a:ea typeface="STXinwei" panose="02010800040101010101" pitchFamily="2" charset="-122"/>
              </a:rPr>
              <a:t>旋锁</a:t>
            </a:r>
            <a:r>
              <a:rPr lang="en-US" altLang="zh-CN" i="1" dirty="0">
                <a:latin typeface="STXinwei" panose="02010800040101010101" pitchFamily="2" charset="-122"/>
                <a:ea typeface="STXinwei" panose="02010800040101010101" pitchFamily="2" charset="-122"/>
              </a:rPr>
              <a:t>vs.</a:t>
            </a:r>
            <a:r>
              <a:rPr lang="zh-CN" altLang="en-US" i="1" dirty="0">
                <a:latin typeface="STXinwei" panose="02010800040101010101" pitchFamily="2" charset="-122"/>
                <a:ea typeface="STXinwei" panose="02010800040101010101" pitchFamily="2" charset="-122"/>
              </a:rPr>
              <a:t> </a:t>
            </a:r>
            <a:r>
              <a:rPr lang="zh-CN" altLang="zh-CN" dirty="0">
                <a:latin typeface="STXinwei" panose="02010800040101010101" pitchFamily="2" charset="-122"/>
                <a:ea typeface="STXinwei" panose="02010800040101010101" pitchFamily="2" charset="-122"/>
              </a:rPr>
              <a:t>二值信号量：</a:t>
            </a:r>
            <a:r>
              <a:rPr lang="zh-CN" altLang="en-US" dirty="0">
                <a:solidFill>
                  <a:srgbClr val="FF0000"/>
                </a:solidFill>
                <a:latin typeface="STXinwei" panose="02010800040101010101" pitchFamily="2" charset="-122"/>
                <a:ea typeface="STXinwei" panose="02010800040101010101" pitchFamily="2" charset="-122"/>
              </a:rPr>
              <a:t>实现机制不同</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zh-CN" dirty="0">
                <a:solidFill>
                  <a:srgbClr val="0000FF"/>
                </a:solidFill>
                <a:latin typeface="STXinwei" panose="02010800040101010101" pitchFamily="2" charset="-122"/>
                <a:ea typeface="STXinwei" panose="02010800040101010101" pitchFamily="2" charset="-122"/>
              </a:rPr>
              <a:t>自旋锁</a:t>
            </a:r>
            <a:r>
              <a:rPr lang="zh-CN" altLang="en-US" dirty="0">
                <a:solidFill>
                  <a:srgbClr val="0000FF"/>
                </a:solidFill>
                <a:latin typeface="STXinwei" panose="02010800040101010101" pitchFamily="2" charset="-122"/>
                <a:ea typeface="STXinwei" panose="02010800040101010101" pitchFamily="2" charset="-122"/>
              </a:rPr>
              <a:t>采用</a:t>
            </a:r>
            <a:r>
              <a:rPr lang="zh-CN" altLang="zh-CN" dirty="0">
                <a:solidFill>
                  <a:srgbClr val="0000FF"/>
                </a:solidFill>
                <a:latin typeface="STXinwei" panose="02010800040101010101" pitchFamily="2" charset="-122"/>
                <a:ea typeface="STXinwei" panose="02010800040101010101" pitchFamily="2" charset="-122"/>
              </a:rPr>
              <a:t>忙式等待</a:t>
            </a:r>
            <a:r>
              <a:rPr lang="zh-CN" altLang="zh-CN" dirty="0">
                <a:latin typeface="STXinwei" panose="02010800040101010101" pitchFamily="2" charset="-122"/>
                <a:ea typeface="STXinwei" panose="02010800040101010101" pitchFamily="2" charset="-122"/>
              </a:rPr>
              <a:t>，直至资源被解锁 </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二值信号量不必循环等待信号量，而是进入等待队列 </a:t>
            </a:r>
            <a:endParaRPr lang="en-US" altLang="zh-CN" dirty="0">
              <a:latin typeface="STXinwei" panose="02010800040101010101" pitchFamily="2" charset="-122"/>
              <a:ea typeface="STXinwei" panose="02010800040101010101" pitchFamily="2" charset="-122"/>
            </a:endParaRPr>
          </a:p>
          <a:p>
            <a:pPr lvl="1"/>
            <a:endParaRPr kumimoji="1" lang="zh-CN" altLang="en-US" dirty="0">
              <a:solidFill>
                <a:srgbClr val="FF0000"/>
              </a:solidFill>
            </a:endParaRPr>
          </a:p>
        </p:txBody>
      </p:sp>
    </p:spTree>
    <p:extLst>
      <p:ext uri="{BB962C8B-B14F-4D97-AF65-F5344CB8AC3E}">
        <p14:creationId xmlns:p14="http://schemas.microsoft.com/office/powerpoint/2010/main" val="2998700715"/>
      </p:ext>
    </p:extLst>
  </p:cSld>
  <p:clrMapOvr>
    <a:masterClrMapping/>
  </p:clrMapOvr>
  <p:transition spd="slow">
    <p:wipe dir="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11560" y="1556792"/>
            <a:ext cx="8136904" cy="4320480"/>
          </a:xfrm>
        </p:spPr>
        <p:txBody>
          <a:bodyPr/>
          <a:lstStyle/>
          <a:p>
            <a:pPr marL="0" indent="0" eaLnBrk="1" hangingPunct="1">
              <a:buNone/>
            </a:pPr>
            <a:r>
              <a:rPr lang="en-US" altLang="zh-CN" sz="2200" dirty="0" err="1">
                <a:latin typeface="华文新魏" charset="0"/>
                <a:ea typeface="华文新魏" charset="0"/>
                <a:cs typeface="华文新魏" charset="0"/>
              </a:rPr>
              <a:t>typedef</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volatile unsigned int lock;</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zh-CN" sz="2200" dirty="0"/>
              <a:t>只有最低位被使用 </a:t>
            </a:r>
            <a:endParaRPr lang="en-US" altLang="zh-CN" sz="2200" dirty="0">
              <a:latin typeface="华文新魏" charset="0"/>
              <a:ea typeface="华文新魏" charset="0"/>
              <a:cs typeface="华文新魏" charset="0"/>
            </a:endParaRPr>
          </a:p>
          <a:p>
            <a:pPr marL="0" indent="0" eaLnBrk="1" hangingPunct="1">
              <a:buNone/>
            </a:pPr>
            <a:r>
              <a:rPr lang="en-US" altLang="zh-CN" sz="2200" dirty="0">
                <a:latin typeface="华文新魏" charset="0"/>
                <a:ea typeface="华文新魏" charset="0"/>
                <a:cs typeface="华文新魏" charset="0"/>
              </a:rPr>
              <a:t>}</a:t>
            </a:r>
            <a:r>
              <a:rPr lang="en-US" altLang="zh-CN" sz="2200" dirty="0" err="1">
                <a:solidFill>
                  <a:srgbClr val="008000"/>
                </a:solidFill>
                <a:latin typeface="华文新魏" charset="0"/>
                <a:ea typeface="华文新魏" charset="0"/>
                <a:cs typeface="华文新魏" charset="0"/>
              </a:rPr>
              <a:t>spinlock_t</a:t>
            </a:r>
            <a:r>
              <a:rPr lang="en-US" altLang="zh-CN" sz="2200" dirty="0">
                <a:latin typeface="华文新魏" charset="0"/>
                <a:ea typeface="华文新魏" charset="0"/>
                <a:cs typeface="华文新魏" charset="0"/>
              </a:rPr>
              <a:t>;</a:t>
            </a:r>
          </a:p>
          <a:p>
            <a:pPr marL="0" indent="0" eaLnBrk="1" hangingPunct="1">
              <a:buNone/>
            </a:pPr>
            <a:r>
              <a:rPr lang="en-US" altLang="zh-CN" sz="2200" dirty="0">
                <a:latin typeface="华文新魏" charset="0"/>
                <a:ea typeface="华文新魏" charset="0"/>
                <a:cs typeface="华文新魏" charset="0"/>
              </a:rPr>
              <a:t>void </a:t>
            </a:r>
            <a:r>
              <a:rPr lang="en-US" altLang="zh-CN" sz="2200" dirty="0" err="1">
                <a:solidFill>
                  <a:srgbClr val="0000FF"/>
                </a:solidFill>
                <a:latin typeface="华文新魏" charset="0"/>
                <a:ea typeface="华文新魏" charset="0"/>
                <a:cs typeface="华文新魏" charset="0"/>
              </a:rPr>
              <a:t>spin_lock</a:t>
            </a:r>
            <a:r>
              <a:rPr lang="en-US" altLang="zh-CN" sz="2200" dirty="0">
                <a:latin typeface="华文新魏" charset="0"/>
                <a:ea typeface="华文新魏" charset="0"/>
                <a:cs typeface="华文新魏" charset="0"/>
              </a:rPr>
              <a:t>(</a:t>
            </a:r>
            <a:r>
              <a:rPr lang="en-US" altLang="zh-CN" sz="2200" dirty="0" err="1">
                <a:latin typeface="华文新魏" charset="0"/>
                <a:ea typeface="华文新魏" charset="0"/>
                <a:cs typeface="华文新魏" charset="0"/>
              </a:rPr>
              <a:t>spinlock_t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int flag;</a:t>
            </a:r>
          </a:p>
          <a:p>
            <a:pPr marL="0" indent="0" eaLnBrk="1" hangingPunct="1">
              <a:buNone/>
            </a:pPr>
            <a:r>
              <a:rPr lang="en-US" altLang="zh-CN" sz="2200" dirty="0">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do</a:t>
            </a:r>
            <a:r>
              <a:rPr lang="en-US" altLang="zh-CN" sz="2200" dirty="0">
                <a:latin typeface="华文新魏" charset="0"/>
                <a:ea typeface="华文新魏" charset="0"/>
                <a:cs typeface="华文新魏" charset="0"/>
              </a:rPr>
              <a:t>{</a:t>
            </a:r>
          </a:p>
          <a:p>
            <a:pPr marL="0" indent="0" eaLnBrk="1" hangingPunct="1">
              <a:buNone/>
            </a:pPr>
            <a:r>
              <a:rPr lang="en-US" altLang="zh-CN" sz="2200" dirty="0">
                <a:latin typeface="华文新魏" charset="0"/>
                <a:ea typeface="华文新魏" charset="0"/>
                <a:cs typeface="华文新魏" charset="0"/>
              </a:rPr>
              <a:t>   </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 flag=</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-&gt;lock&amp;1; /*lock</a:t>
            </a:r>
            <a:r>
              <a:rPr lang="zh-CN" altLang="en-US" sz="2200" dirty="0">
                <a:latin typeface="华文新魏" charset="0"/>
                <a:ea typeface="华文新魏" charset="0"/>
                <a:cs typeface="华文新魏" charset="0"/>
              </a:rPr>
              <a:t>的第</a:t>
            </a:r>
            <a:r>
              <a:rPr lang="en-US" altLang="zh-CN" sz="2200" dirty="0">
                <a:latin typeface="华文新魏" charset="0"/>
                <a:ea typeface="华文新魏" charset="0"/>
                <a:cs typeface="华文新魏" charset="0"/>
              </a:rPr>
              <a:t>0</a:t>
            </a:r>
            <a:r>
              <a:rPr lang="zh-CN" altLang="en-US" sz="2200" dirty="0">
                <a:latin typeface="华文新魏" charset="0"/>
                <a:ea typeface="华文新魏" charset="0"/>
                <a:cs typeface="华文新魏" charset="0"/>
              </a:rPr>
              <a:t>个</a:t>
            </a:r>
            <a:r>
              <a:rPr lang="en-US" altLang="zh-CN" sz="2200" dirty="0">
                <a:latin typeface="华文新魏" charset="0"/>
                <a:ea typeface="华文新魏" charset="0"/>
                <a:cs typeface="华文新魏" charset="0"/>
              </a:rPr>
              <a:t>bit</a:t>
            </a:r>
            <a:r>
              <a:rPr lang="zh-CN" altLang="en-US" sz="2200" dirty="0">
                <a:latin typeface="华文新魏" charset="0"/>
                <a:ea typeface="华文新魏" charset="0"/>
                <a:cs typeface="华文新魏" charset="0"/>
              </a:rPr>
              <a:t>，若为</a:t>
            </a:r>
            <a:r>
              <a:rPr lang="en-US" altLang="zh-CN" sz="2200" dirty="0">
                <a:latin typeface="华文新魏" charset="0"/>
                <a:ea typeface="华文新魏" charset="0"/>
                <a:cs typeface="华文新魏" charset="0"/>
              </a:rPr>
              <a:t>1</a:t>
            </a:r>
            <a:r>
              <a:rPr lang="zh-CN" altLang="en-US" sz="2200" dirty="0">
                <a:latin typeface="华文新魏" charset="0"/>
                <a:ea typeface="华文新魏" charset="0"/>
                <a:cs typeface="华文新魏" charset="0"/>
              </a:rPr>
              <a:t>，已上锁</a:t>
            </a:r>
            <a:r>
              <a:rPr lang="en-US" altLang="zh-CN" sz="2200" dirty="0">
                <a:latin typeface="华文新魏" charset="0"/>
                <a:ea typeface="华文新魏" charset="0"/>
                <a:cs typeface="华文新魏" charset="0"/>
              </a:rPr>
              <a:t>*/</a:t>
            </a:r>
            <a:endParaRPr lang="zh-CN" altLang="en-US" sz="2200" dirty="0">
              <a:latin typeface="华文新魏" charset="0"/>
              <a:ea typeface="华文新魏" charset="0"/>
              <a:cs typeface="华文新魏" charset="0"/>
            </a:endParaRPr>
          </a:p>
          <a:p>
            <a:pPr marL="0" indent="0" eaLnBrk="1" hangingPunct="1">
              <a:buNone/>
            </a:pPr>
            <a:r>
              <a:rPr lang="zh-CN" altLang="en-US"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-&gt;lock=1; /*</a:t>
            </a:r>
            <a:r>
              <a:rPr lang="zh-CN" altLang="en-US" sz="2200" dirty="0">
                <a:latin typeface="华文新魏" charset="0"/>
                <a:ea typeface="华文新魏" charset="0"/>
                <a:cs typeface="华文新魏" charset="0"/>
              </a:rPr>
              <a:t>上锁，将</a:t>
            </a:r>
            <a:r>
              <a:rPr lang="en-US" altLang="zh-CN" sz="2200" dirty="0">
                <a:latin typeface="华文新魏" charset="0"/>
                <a:ea typeface="华文新魏" charset="0"/>
                <a:cs typeface="华文新魏" charset="0"/>
              </a:rPr>
              <a:t>lock</a:t>
            </a:r>
            <a:r>
              <a:rPr lang="zh-CN" altLang="en-US" sz="2200" dirty="0">
                <a:latin typeface="华文新魏" charset="0"/>
                <a:ea typeface="华文新魏" charset="0"/>
                <a:cs typeface="华文新魏" charset="0"/>
              </a:rPr>
              <a:t>的第</a:t>
            </a:r>
            <a:r>
              <a:rPr lang="en-US" altLang="zh-CN" sz="2200" dirty="0">
                <a:latin typeface="华文新魏" charset="0"/>
                <a:ea typeface="华文新魏" charset="0"/>
                <a:cs typeface="华文新魏" charset="0"/>
              </a:rPr>
              <a:t>0</a:t>
            </a:r>
            <a:r>
              <a:rPr lang="zh-CN" altLang="en-US" sz="2200" dirty="0">
                <a:latin typeface="华文新魏" charset="0"/>
                <a:ea typeface="华文新魏" charset="0"/>
                <a:cs typeface="华文新魏" charset="0"/>
              </a:rPr>
              <a:t>个</a:t>
            </a:r>
            <a:r>
              <a:rPr lang="en-US" altLang="zh-CN" sz="2200" dirty="0">
                <a:latin typeface="华文新魏" charset="0"/>
                <a:ea typeface="华文新魏" charset="0"/>
                <a:cs typeface="华文新魏" charset="0"/>
              </a:rPr>
              <a:t>bit</a:t>
            </a:r>
            <a:r>
              <a:rPr lang="zh-CN" altLang="en-US" sz="2200" dirty="0">
                <a:latin typeface="华文新魏" charset="0"/>
                <a:ea typeface="华文新魏" charset="0"/>
                <a:cs typeface="华文新魏" charset="0"/>
              </a:rPr>
              <a:t>置为</a:t>
            </a:r>
            <a:r>
              <a:rPr lang="en-US" altLang="zh-CN" sz="2200" dirty="0">
                <a:latin typeface="华文新魏" charset="0"/>
                <a:ea typeface="华文新魏" charset="0"/>
                <a:cs typeface="华文新魏" charset="0"/>
              </a:rPr>
              <a:t>1*/</a:t>
            </a:r>
          </a:p>
          <a:p>
            <a:pPr marL="0" indent="0" eaLnBrk="1" hangingPunct="1">
              <a:buNone/>
            </a:pPr>
            <a:r>
              <a:rPr lang="en-US" altLang="zh-CN" sz="2200" dirty="0">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while</a:t>
            </a:r>
            <a:r>
              <a:rPr lang="en-US" altLang="zh-CN" sz="2200" dirty="0">
                <a:latin typeface="华文新魏" charset="0"/>
                <a:ea typeface="华文新魏" charset="0"/>
                <a:cs typeface="华文新魏" charset="0"/>
              </a:rPr>
              <a:t>(flag!=0);/*</a:t>
            </a:r>
            <a:r>
              <a:rPr lang="zh-CN" altLang="en-US" sz="2200" dirty="0">
                <a:latin typeface="华文新魏" charset="0"/>
                <a:ea typeface="华文新魏" charset="0"/>
                <a:cs typeface="华文新魏" charset="0"/>
              </a:rPr>
              <a:t>若已上锁则循环测试，直到成功</a:t>
            </a:r>
            <a:r>
              <a:rPr lang="en-US" altLang="zh-CN" sz="2200" dirty="0">
                <a:latin typeface="华文新魏" charset="0"/>
                <a:ea typeface="华文新魏" charset="0"/>
                <a:cs typeface="华文新魏" charset="0"/>
              </a:rPr>
              <a:t>*/</a:t>
            </a:r>
            <a:endParaRPr lang="zh-CN" altLang="en-US" sz="2200" dirty="0">
              <a:latin typeface="华文新魏" charset="0"/>
              <a:ea typeface="华文新魏" charset="0"/>
              <a:cs typeface="华文新魏" charset="0"/>
            </a:endParaRPr>
          </a:p>
          <a:p>
            <a:pPr marL="0" indent="0" eaLnBrk="1" hangingPunct="1">
              <a:buNone/>
            </a:pP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p>
          <a:p>
            <a:pPr marL="0" indent="0" eaLnBrk="1" hangingPunct="1">
              <a:buNone/>
            </a:pPr>
            <a:r>
              <a:rPr lang="en-US" altLang="zh-CN" sz="2200" dirty="0">
                <a:latin typeface="华文新魏" charset="0"/>
                <a:ea typeface="华文新魏" charset="0"/>
                <a:cs typeface="华文新魏" charset="0"/>
              </a:rPr>
              <a:t>void </a:t>
            </a:r>
            <a:r>
              <a:rPr lang="en-US" altLang="zh-CN" sz="2200" dirty="0" err="1">
                <a:solidFill>
                  <a:srgbClr val="0000FF"/>
                </a:solidFill>
                <a:latin typeface="华文新魏" charset="0"/>
                <a:ea typeface="华文新魏" charset="0"/>
                <a:cs typeface="华文新魏" charset="0"/>
              </a:rPr>
              <a:t>spin_unlock</a:t>
            </a:r>
            <a:r>
              <a:rPr lang="en-US" altLang="zh-CN" sz="2200" dirty="0">
                <a:latin typeface="华文新魏" charset="0"/>
                <a:ea typeface="华文新魏" charset="0"/>
                <a:cs typeface="华文新魏" charset="0"/>
              </a:rPr>
              <a:t>(</a:t>
            </a:r>
            <a:r>
              <a:rPr lang="en-US" altLang="zh-CN" sz="2200" dirty="0" err="1">
                <a:latin typeface="华文新魏" charset="0"/>
                <a:ea typeface="华文新魏" charset="0"/>
                <a:cs typeface="华文新魏" charset="0"/>
              </a:rPr>
              <a:t>spinlock_t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 {</a:t>
            </a:r>
          </a:p>
          <a:p>
            <a:pPr marL="0" indent="0" eaLnBrk="1" hangingPunct="1">
              <a:buNone/>
            </a:pPr>
            <a:r>
              <a:rPr lang="en-US" altLang="zh-CN" sz="2200" dirty="0" err="1">
                <a:latin typeface="华文新魏" charset="0"/>
                <a:ea typeface="华文新魏" charset="0"/>
                <a:cs typeface="华文新魏" charset="0"/>
              </a:rPr>
              <a:t>plock</a:t>
            </a:r>
            <a:r>
              <a:rPr lang="en-US" altLang="zh-CN" sz="2200" dirty="0">
                <a:latin typeface="华文新魏" charset="0"/>
                <a:ea typeface="华文新魏" charset="0"/>
                <a:cs typeface="华文新魏" charset="0"/>
              </a:rPr>
              <a:t>-&gt;lock&amp;=~1;        /*</a:t>
            </a:r>
            <a:r>
              <a:rPr lang="zh-CN" altLang="en-US" sz="2200" dirty="0">
                <a:latin typeface="华文新魏" charset="0"/>
                <a:ea typeface="华文新魏" charset="0"/>
                <a:cs typeface="华文新魏" charset="0"/>
              </a:rPr>
              <a:t>开锁</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将</a:t>
            </a:r>
            <a:r>
              <a:rPr lang="en-US" altLang="zh-CN" sz="2200" dirty="0">
                <a:latin typeface="华文新魏" charset="0"/>
                <a:ea typeface="华文新魏" charset="0"/>
                <a:cs typeface="华文新魏" charset="0"/>
              </a:rPr>
              <a:t>lock</a:t>
            </a:r>
            <a:r>
              <a:rPr lang="zh-CN" altLang="en-US" sz="2200" dirty="0">
                <a:latin typeface="华文新魏" charset="0"/>
                <a:ea typeface="华文新魏" charset="0"/>
                <a:cs typeface="华文新魏" charset="0"/>
              </a:rPr>
              <a:t>的第</a:t>
            </a:r>
            <a:r>
              <a:rPr lang="en-US" altLang="zh-CN" sz="2200" dirty="0">
                <a:latin typeface="华文新魏" charset="0"/>
                <a:ea typeface="华文新魏" charset="0"/>
                <a:cs typeface="华文新魏" charset="0"/>
              </a:rPr>
              <a:t>0</a:t>
            </a:r>
            <a:r>
              <a:rPr lang="zh-CN" altLang="en-US" sz="2200" dirty="0">
                <a:latin typeface="华文新魏" charset="0"/>
                <a:ea typeface="华文新魏" charset="0"/>
                <a:cs typeface="华文新魏" charset="0"/>
              </a:rPr>
              <a:t>个</a:t>
            </a:r>
            <a:r>
              <a:rPr lang="en-US" altLang="zh-CN" sz="2200" dirty="0">
                <a:latin typeface="华文新魏" charset="0"/>
                <a:ea typeface="华文新魏" charset="0"/>
                <a:cs typeface="华文新魏" charset="0"/>
              </a:rPr>
              <a:t>bit</a:t>
            </a:r>
            <a:r>
              <a:rPr lang="zh-CN" altLang="en-US" sz="2200" dirty="0">
                <a:latin typeface="华文新魏" charset="0"/>
                <a:ea typeface="华文新魏" charset="0"/>
                <a:cs typeface="华文新魏" charset="0"/>
              </a:rPr>
              <a:t>置为</a:t>
            </a:r>
            <a:r>
              <a:rPr lang="en-US" altLang="zh-CN" sz="2200" dirty="0">
                <a:latin typeface="华文新魏" charset="0"/>
                <a:ea typeface="华文新魏" charset="0"/>
                <a:cs typeface="华文新魏" charset="0"/>
              </a:rPr>
              <a:t>0*/</a:t>
            </a:r>
          </a:p>
          <a:p>
            <a:pPr marL="0" indent="0" eaLnBrk="1" hangingPunct="1">
              <a:buNone/>
            </a:pPr>
            <a:r>
              <a:rPr lang="en-US" altLang="zh-CN" sz="2200" dirty="0">
                <a:latin typeface="华文新魏" charset="0"/>
                <a:ea typeface="华文新魏" charset="0"/>
                <a:cs typeface="华文新魏" charset="0"/>
              </a:rPr>
              <a:t>}</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317</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自旋锁定义</a:t>
            </a:r>
            <a:endParaRPr kumimoji="1" lang="zh-CN" altLang="en-US" dirty="0"/>
          </a:p>
        </p:txBody>
      </p:sp>
    </p:spTree>
    <p:extLst>
      <p:ext uri="{BB962C8B-B14F-4D97-AF65-F5344CB8AC3E}">
        <p14:creationId xmlns:p14="http://schemas.microsoft.com/office/powerpoint/2010/main" val="4188272744"/>
      </p:ext>
    </p:extLst>
  </p:cSld>
  <p:clrMapOvr>
    <a:masterClrMapping/>
  </p:clrMapOvr>
  <p:transition spd="slow">
    <p:wipe dir="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179512" y="1268760"/>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latin typeface="华文新魏"/>
                <a:cs typeface="华文新魏"/>
              </a:rPr>
              <a:t>在</a:t>
            </a:r>
            <a:r>
              <a:rPr lang="en-US" altLang="zh-CN" dirty="0">
                <a:latin typeface="华文新魏"/>
                <a:cs typeface="华文新魏"/>
              </a:rPr>
              <a:t>SMP</a:t>
            </a:r>
            <a:r>
              <a:rPr lang="zh-CN" altLang="zh-CN" dirty="0">
                <a:latin typeface="华文新魏"/>
                <a:cs typeface="华文新魏"/>
              </a:rPr>
              <a:t>系统中，自旋锁最重要的特点是内核例程在等待锁被释放时一直占据着某个</a:t>
            </a:r>
            <a:r>
              <a:rPr lang="en-US" altLang="zh-CN" dirty="0">
                <a:latin typeface="华文新魏"/>
                <a:cs typeface="华文新魏"/>
              </a:rPr>
              <a:t> CPU</a:t>
            </a:r>
            <a:r>
              <a:rPr lang="zh-CN" altLang="zh-CN" dirty="0">
                <a:latin typeface="华文新魏"/>
                <a:cs typeface="华文新魏"/>
              </a:rPr>
              <a:t>，</a:t>
            </a:r>
            <a:r>
              <a:rPr lang="zh-CN" altLang="zh-CN" dirty="0">
                <a:solidFill>
                  <a:srgbClr val="FF0000"/>
                </a:solidFill>
                <a:latin typeface="华文新魏"/>
                <a:cs typeface="华文新魏"/>
              </a:rPr>
              <a:t>用来保护那些只需简短访问数据结构的操作</a:t>
            </a:r>
            <a:r>
              <a:rPr lang="zh-CN" altLang="zh-CN" dirty="0">
                <a:latin typeface="华文新魏"/>
                <a:cs typeface="华文新魏"/>
              </a:rPr>
              <a:t>，如</a:t>
            </a:r>
            <a:endParaRPr lang="en-US" altLang="zh-CN" dirty="0">
              <a:latin typeface="华文新魏"/>
              <a:cs typeface="华文新魏"/>
            </a:endParaRPr>
          </a:p>
          <a:p>
            <a:pPr lvl="1"/>
            <a:r>
              <a:rPr lang="zh-CN" altLang="zh-CN" dirty="0"/>
              <a:t>从双向队列链表中增加或删除一个元素</a:t>
            </a:r>
            <a:endParaRPr lang="en-US" altLang="zh-CN" dirty="0"/>
          </a:p>
          <a:p>
            <a:r>
              <a:rPr lang="zh-CN" altLang="zh-CN" dirty="0">
                <a:latin typeface="华文新魏"/>
                <a:cs typeface="华文新魏"/>
              </a:rPr>
              <a:t>因此，</a:t>
            </a:r>
            <a:r>
              <a:rPr lang="zh-CN" altLang="zh-CN" dirty="0">
                <a:solidFill>
                  <a:srgbClr val="FF0000"/>
                </a:solidFill>
                <a:latin typeface="华文新魏"/>
                <a:cs typeface="华文新魏"/>
              </a:rPr>
              <a:t>在内核需要进程同步的位置</a:t>
            </a:r>
            <a:r>
              <a:rPr lang="zh-CN" altLang="zh-CN" dirty="0">
                <a:latin typeface="华文新魏"/>
                <a:cs typeface="华文新魏"/>
              </a:rPr>
              <a:t>，自旋锁使用得比较频</a:t>
            </a:r>
            <a:endParaRPr lang="en-US" altLang="zh-CN" dirty="0">
              <a:latin typeface="华文新魏"/>
              <a:cs typeface="华文新魏"/>
            </a:endParaRPr>
          </a:p>
          <a:p>
            <a:pPr lvl="1"/>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318</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自旋锁</a:t>
            </a:r>
            <a:r>
              <a:rPr lang="en-US" altLang="en-US" dirty="0">
                <a:latin typeface="Times New Roman" charset="0"/>
                <a:ea typeface="华文新魏" charset="0"/>
                <a:cs typeface="华文新魏" charset="0"/>
              </a:rPr>
              <a:t>作用</a:t>
            </a:r>
            <a:endParaRPr kumimoji="1" lang="zh-CN" altLang="en-US" dirty="0"/>
          </a:p>
        </p:txBody>
      </p:sp>
    </p:spTree>
    <p:extLst>
      <p:ext uri="{BB962C8B-B14F-4D97-AF65-F5344CB8AC3E}">
        <p14:creationId xmlns:p14="http://schemas.microsoft.com/office/powerpoint/2010/main" val="300140698"/>
      </p:ext>
    </p:extLst>
  </p:cSld>
  <p:clrMapOvr>
    <a:masterClrMapping/>
  </p:clrMapOvr>
  <p:transition spd="slow">
    <p:wipe dir="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179512" y="1268760"/>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latin typeface="STXinwei" panose="02010800040101010101" pitchFamily="2" charset="-122"/>
                <a:ea typeface="STXinwei" panose="02010800040101010101" pitchFamily="2" charset="-122"/>
              </a:rPr>
              <a:t>对临界区的操作细分为读、写两类</a:t>
            </a:r>
            <a:endParaRPr lang="en-US" altLang="zh-CN" dirty="0">
              <a:latin typeface="STXinwei" panose="02010800040101010101" pitchFamily="2" charset="-122"/>
              <a:ea typeface="STXinwei" panose="02010800040101010101" pitchFamily="2" charset="-122"/>
            </a:endParaRPr>
          </a:p>
          <a:p>
            <a:pPr lvl="1"/>
            <a:r>
              <a:rPr lang="zh-CN" altLang="zh-CN" dirty="0">
                <a:solidFill>
                  <a:srgbClr val="FF0000"/>
                </a:solidFill>
                <a:latin typeface="STXinwei" panose="02010800040101010101" pitchFamily="2" charset="-122"/>
                <a:ea typeface="STXinwei" panose="02010800040101010101" pitchFamily="2" charset="-122"/>
              </a:rPr>
              <a:t>多进程</a:t>
            </a:r>
            <a:r>
              <a:rPr lang="zh-CN" altLang="zh-CN" dirty="0">
                <a:latin typeface="STXinwei" panose="02010800040101010101" pitchFamily="2" charset="-122"/>
                <a:ea typeface="STXinwei" panose="02010800040101010101" pitchFamily="2" charset="-122"/>
              </a:rPr>
              <a:t>可以</a:t>
            </a:r>
            <a:r>
              <a:rPr lang="zh-CN" altLang="zh-CN" dirty="0">
                <a:solidFill>
                  <a:srgbClr val="FF0000"/>
                </a:solidFill>
                <a:latin typeface="STXinwei" panose="02010800040101010101" pitchFamily="2" charset="-122"/>
                <a:ea typeface="STXinwei" panose="02010800040101010101" pitchFamily="2" charset="-122"/>
              </a:rPr>
              <a:t>并发地持有</a:t>
            </a:r>
            <a:r>
              <a:rPr lang="zh-CN" altLang="zh-CN" dirty="0">
                <a:solidFill>
                  <a:srgbClr val="0000FF"/>
                </a:solidFill>
                <a:latin typeface="STXinwei" panose="02010800040101010101" pitchFamily="2" charset="-122"/>
                <a:ea typeface="STXinwei" panose="02010800040101010101" pitchFamily="2" charset="-122"/>
              </a:rPr>
              <a:t>读锁</a:t>
            </a:r>
            <a:r>
              <a:rPr lang="zh-CN" altLang="zh-CN" dirty="0">
                <a:latin typeface="STXinwei" panose="02010800040101010101" pitchFamily="2" charset="-122"/>
                <a:ea typeface="STXinwei" panose="02010800040101010101" pitchFamily="2" charset="-122"/>
              </a:rPr>
              <a:t>，</a:t>
            </a:r>
            <a:r>
              <a:rPr lang="zh-CN" altLang="zh-CN" dirty="0">
                <a:solidFill>
                  <a:srgbClr val="0000FF"/>
                </a:solidFill>
                <a:latin typeface="STXinwei" panose="02010800040101010101" pitchFamily="2" charset="-122"/>
                <a:ea typeface="STXinwei" panose="02010800040101010101" pitchFamily="2" charset="-122"/>
              </a:rPr>
              <a:t>写锁</a:t>
            </a:r>
            <a:r>
              <a:rPr lang="zh-CN" altLang="zh-CN" dirty="0">
                <a:solidFill>
                  <a:srgbClr val="FF0000"/>
                </a:solidFill>
                <a:latin typeface="STXinwei" panose="02010800040101010101" pitchFamily="2" charset="-122"/>
                <a:ea typeface="STXinwei" panose="02010800040101010101" pitchFamily="2" charset="-122"/>
              </a:rPr>
              <a:t>仅有一个进程能持有</a:t>
            </a:r>
            <a:endParaRPr lang="en-US" altLang="zh-CN" dirty="0">
              <a:solidFill>
                <a:srgbClr val="FF0000"/>
              </a:solidFill>
              <a:latin typeface="STXinwei" panose="02010800040101010101" pitchFamily="2" charset="-122"/>
              <a:ea typeface="STXinwei" panose="02010800040101010101" pitchFamily="2" charset="-122"/>
            </a:endParaRPr>
          </a:p>
          <a:p>
            <a:r>
              <a:rPr lang="zh-CN" altLang="zh-CN" dirty="0">
                <a:latin typeface="STXinwei" panose="02010800040101010101" pitchFamily="2" charset="-122"/>
                <a:ea typeface="STXinwei" panose="02010800040101010101" pitchFamily="2" charset="-122"/>
              </a:rPr>
              <a:t>每个读</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写者自旋锁包含一个</a:t>
            </a:r>
            <a:r>
              <a:rPr lang="en-US" altLang="zh-CN" dirty="0">
                <a:solidFill>
                  <a:srgbClr val="008000"/>
                </a:solidFill>
                <a:latin typeface="STXinwei" panose="02010800040101010101" pitchFamily="2" charset="-122"/>
                <a:ea typeface="STXinwei" panose="02010800040101010101" pitchFamily="2" charset="-122"/>
              </a:rPr>
              <a:t>24</a:t>
            </a:r>
            <a:r>
              <a:rPr lang="zh-CN" altLang="zh-CN" dirty="0">
                <a:solidFill>
                  <a:srgbClr val="008000"/>
                </a:solidFill>
                <a:latin typeface="STXinwei" panose="02010800040101010101" pitchFamily="2" charset="-122"/>
                <a:ea typeface="STXinwei" panose="02010800040101010101" pitchFamily="2" charset="-122"/>
              </a:rPr>
              <a:t>位</a:t>
            </a:r>
            <a:r>
              <a:rPr lang="zh-CN" altLang="zh-CN" dirty="0">
                <a:latin typeface="STXinwei" panose="02010800040101010101" pitchFamily="2" charset="-122"/>
                <a:ea typeface="STXinwei" panose="02010800040101010101" pitchFamily="2" charset="-122"/>
              </a:rPr>
              <a:t>的</a:t>
            </a:r>
            <a:r>
              <a:rPr lang="zh-CN" altLang="zh-CN" dirty="0">
                <a:solidFill>
                  <a:srgbClr val="0000FF"/>
                </a:solidFill>
                <a:latin typeface="STXinwei" panose="02010800040101010101" pitchFamily="2" charset="-122"/>
                <a:ea typeface="STXinwei" panose="02010800040101010101" pitchFamily="2" charset="-122"/>
              </a:rPr>
              <a:t>读者计数器</a:t>
            </a:r>
            <a:r>
              <a:rPr lang="zh-CN" altLang="zh-CN" dirty="0">
                <a:latin typeface="STXinwei" panose="02010800040101010101" pitchFamily="2" charset="-122"/>
                <a:ea typeface="STXinwei" panose="02010800040101010101" pitchFamily="2" charset="-122"/>
              </a:rPr>
              <a:t>和</a:t>
            </a:r>
            <a:r>
              <a:rPr lang="zh-CN" altLang="zh-CN" dirty="0">
                <a:solidFill>
                  <a:srgbClr val="008000"/>
                </a:solidFill>
                <a:latin typeface="STXinwei" panose="02010800040101010101" pitchFamily="2" charset="-122"/>
                <a:ea typeface="STXinwei" panose="02010800040101010101" pitchFamily="2" charset="-122"/>
              </a:rPr>
              <a:t>一个</a:t>
            </a:r>
            <a:r>
              <a:rPr lang="zh-CN" altLang="zh-CN" dirty="0">
                <a:solidFill>
                  <a:srgbClr val="0000FF"/>
                </a:solidFill>
                <a:latin typeface="STXinwei" panose="02010800040101010101" pitchFamily="2" charset="-122"/>
                <a:ea typeface="STXinwei" panose="02010800040101010101" pitchFamily="2" charset="-122"/>
              </a:rPr>
              <a:t>解锁标记</a:t>
            </a:r>
            <a:r>
              <a:rPr lang="zh-CN" altLang="zh-CN" dirty="0">
                <a:latin typeface="STXinwei" panose="02010800040101010101" pitchFamily="2" charset="-122"/>
                <a:ea typeface="STXinwei" panose="02010800040101010101" pitchFamily="2" charset="-122"/>
              </a:rPr>
              <a:t>，有三种状态</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计数器＝</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、标记＝</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时，</a:t>
            </a:r>
            <a:r>
              <a:rPr lang="zh-CN" altLang="zh-CN" dirty="0">
                <a:solidFill>
                  <a:srgbClr val="FF0000"/>
                </a:solidFill>
                <a:latin typeface="STXinwei" panose="02010800040101010101" pitchFamily="2" charset="-122"/>
                <a:ea typeface="STXinwei" panose="02010800040101010101" pitchFamily="2" charset="-122"/>
              </a:rPr>
              <a:t>自旋锁释放</a:t>
            </a:r>
            <a:r>
              <a:rPr lang="zh-CN" altLang="zh-CN" dirty="0">
                <a:latin typeface="STXinwei" panose="02010800040101010101" pitchFamily="2" charset="-122"/>
                <a:ea typeface="STXinwei" panose="02010800040101010101" pitchFamily="2" charset="-122"/>
              </a:rPr>
              <a:t>，可以使用</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计数器＝</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、标记＝</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时，自旋锁</a:t>
            </a:r>
            <a:r>
              <a:rPr lang="zh-CN" altLang="zh-CN" dirty="0">
                <a:solidFill>
                  <a:srgbClr val="FF0000"/>
                </a:solidFill>
                <a:latin typeface="STXinwei" panose="02010800040101010101" pitchFamily="2" charset="-122"/>
                <a:ea typeface="STXinwei" panose="02010800040101010101" pitchFamily="2" charset="-122"/>
              </a:rPr>
              <a:t>被一个</a:t>
            </a:r>
            <a:r>
              <a:rPr lang="zh-CN" altLang="zh-CN" dirty="0">
                <a:solidFill>
                  <a:srgbClr val="0000FF"/>
                </a:solidFill>
                <a:latin typeface="STXinwei" panose="02010800040101010101" pitchFamily="2" charset="-122"/>
                <a:ea typeface="STXinwei" panose="02010800040101010101" pitchFamily="2" charset="-122"/>
              </a:rPr>
              <a:t>写进程</a:t>
            </a:r>
            <a:r>
              <a:rPr lang="zh-CN" altLang="zh-CN" dirty="0">
                <a:solidFill>
                  <a:srgbClr val="FF0000"/>
                </a:solidFill>
                <a:latin typeface="STXinwei" panose="02010800040101010101" pitchFamily="2" charset="-122"/>
                <a:ea typeface="STXinwei" panose="02010800040101010101" pitchFamily="2" charset="-122"/>
              </a:rPr>
              <a:t>所获得</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计数器＞</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、标记＝</a:t>
            </a:r>
            <a:r>
              <a:rPr lang="en-US" altLang="zh-CN" dirty="0">
                <a:latin typeface="STXinwei" panose="02010800040101010101" pitchFamily="2" charset="-122"/>
                <a:ea typeface="STXinwei" panose="02010800040101010101" pitchFamily="2" charset="-122"/>
              </a:rPr>
              <a:t>0</a:t>
            </a:r>
            <a:r>
              <a:rPr lang="zh-CN" altLang="zh-CN" dirty="0">
                <a:latin typeface="STXinwei" panose="02010800040101010101" pitchFamily="2" charset="-122"/>
                <a:ea typeface="STXinwei" panose="02010800040101010101" pitchFamily="2" charset="-122"/>
              </a:rPr>
              <a:t>时，自旋锁已被若干</a:t>
            </a:r>
            <a:r>
              <a:rPr lang="zh-CN" altLang="zh-CN" dirty="0">
                <a:solidFill>
                  <a:srgbClr val="0000FF"/>
                </a:solidFill>
                <a:latin typeface="STXinwei" panose="02010800040101010101" pitchFamily="2" charset="-122"/>
                <a:ea typeface="STXinwei" panose="02010800040101010101" pitchFamily="2" charset="-122"/>
              </a:rPr>
              <a:t>读进程</a:t>
            </a:r>
            <a:r>
              <a:rPr lang="zh-CN" altLang="zh-CN" dirty="0">
                <a:solidFill>
                  <a:srgbClr val="FF0000"/>
                </a:solidFill>
                <a:latin typeface="STXinwei" panose="02010800040101010101" pitchFamily="2" charset="-122"/>
                <a:ea typeface="STXinwei" panose="02010800040101010101" pitchFamily="2" charset="-122"/>
              </a:rPr>
              <a:t>所获得</a:t>
            </a:r>
            <a:endParaRPr lang="en-US" altLang="zh-CN" dirty="0">
              <a:solidFill>
                <a:srgbClr val="FF0000"/>
              </a:solidFill>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通常</a:t>
            </a:r>
            <a:r>
              <a:rPr lang="zh-CN" altLang="zh-CN" dirty="0">
                <a:latin typeface="STXinwei" panose="02010800040101010101" pitchFamily="2" charset="-122"/>
                <a:ea typeface="STXinwei" panose="02010800040101010101" pitchFamily="2" charset="-122"/>
              </a:rPr>
              <a:t>读锁和写锁应位于分开的代码中 </a:t>
            </a:r>
            <a:endParaRPr lang="zh-CN" altLang="zh-CN" dirty="0">
              <a:solidFill>
                <a:srgbClr val="FF0000"/>
              </a:solidFill>
              <a:latin typeface="STXinwei" panose="02010800040101010101" pitchFamily="2" charset="-122"/>
              <a:ea typeface="STXinwei" panose="02010800040101010101" pitchFamily="2" charset="-122"/>
            </a:endParaRPr>
          </a:p>
          <a:p>
            <a:pPr lvl="1"/>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319</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读者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写者自旋锁</a:t>
            </a:r>
            <a:endParaRPr kumimoji="1" lang="zh-CN" altLang="en-US" dirty="0"/>
          </a:p>
        </p:txBody>
      </p:sp>
      <p:sp>
        <p:nvSpPr>
          <p:cNvPr id="3" name="矩形 2"/>
          <p:cNvSpPr/>
          <p:nvPr/>
        </p:nvSpPr>
        <p:spPr>
          <a:xfrm>
            <a:off x="971600" y="4653136"/>
            <a:ext cx="7488832" cy="1631216"/>
          </a:xfrm>
          <a:prstGeom prst="rect">
            <a:avLst/>
          </a:prstGeom>
        </p:spPr>
        <p:txBody>
          <a:bodyPr wrap="square">
            <a:spAutoFit/>
          </a:bodyPr>
          <a:lstStyle/>
          <a:p>
            <a:pPr algn="l"/>
            <a:r>
              <a:rPr lang="en-US" altLang="zh-CN" sz="2000" dirty="0" err="1">
                <a:solidFill>
                  <a:srgbClr val="FF0000"/>
                </a:solidFill>
                <a:latin typeface="华文新魏"/>
                <a:ea typeface="华文新魏"/>
                <a:cs typeface="华文新魏"/>
              </a:rPr>
              <a:t>rwlock_t</a:t>
            </a:r>
            <a:r>
              <a:rPr lang="en-US" altLang="zh-CN" sz="2000" dirty="0">
                <a:solidFill>
                  <a:srgbClr val="FF0000"/>
                </a:solidFill>
                <a:latin typeface="华文新魏"/>
                <a:ea typeface="华文新魏"/>
                <a:cs typeface="华文新魏"/>
              </a:rPr>
              <a:t> </a:t>
            </a:r>
            <a:r>
              <a:rPr lang="en-US" altLang="zh-CN" sz="2000" dirty="0" err="1">
                <a:solidFill>
                  <a:srgbClr val="FF0000"/>
                </a:solidFill>
                <a:latin typeface="华文新魏"/>
                <a:ea typeface="华文新魏"/>
                <a:cs typeface="华文新魏"/>
              </a:rPr>
              <a:t>my_rwlock</a:t>
            </a:r>
            <a:r>
              <a:rPr lang="en-US" altLang="zh-CN" sz="2000" dirty="0">
                <a:solidFill>
                  <a:srgbClr val="FF0000"/>
                </a:solidFill>
                <a:latin typeface="华文新魏"/>
                <a:ea typeface="华文新魏"/>
                <a:cs typeface="华文新魏"/>
              </a:rPr>
              <a:t>=RW_LOCK_UNLOCKED;</a:t>
            </a:r>
            <a:endParaRPr lang="zh-CN" altLang="zh-CN" sz="2000" dirty="0">
              <a:solidFill>
                <a:srgbClr val="FF0000"/>
              </a:solidFill>
              <a:latin typeface="华文新魏"/>
              <a:ea typeface="华文新魏"/>
              <a:cs typeface="华文新魏"/>
            </a:endParaRPr>
          </a:p>
          <a:p>
            <a:pPr algn="l"/>
            <a:r>
              <a:rPr lang="zh-CN" altLang="zh-CN" sz="2000" dirty="0">
                <a:solidFill>
                  <a:srgbClr val="008000"/>
                </a:solidFill>
                <a:latin typeface="华文新魏"/>
                <a:ea typeface="华文新魏"/>
                <a:cs typeface="华文新魏"/>
              </a:rPr>
              <a:t>在读者代码中，如下编程</a:t>
            </a:r>
            <a:r>
              <a:rPr lang="zh-CN" altLang="en-US" sz="2000" dirty="0">
                <a:solidFill>
                  <a:srgbClr val="008000"/>
                </a:solidFill>
                <a:latin typeface="华文新魏"/>
                <a:ea typeface="华文新魏"/>
                <a:cs typeface="华文新魏"/>
              </a:rPr>
              <a:t>  </a:t>
            </a:r>
            <a:r>
              <a:rPr lang="en-US" altLang="zh-CN" sz="2000" dirty="0">
                <a:solidFill>
                  <a:srgbClr val="008000"/>
                </a:solidFill>
                <a:latin typeface="华文新魏"/>
                <a:ea typeface="华文新魏"/>
                <a:cs typeface="华文新魏"/>
              </a:rPr>
              <a:t>             </a:t>
            </a:r>
            <a:r>
              <a:rPr lang="zh-CN" altLang="zh-CN" sz="2000" dirty="0">
                <a:solidFill>
                  <a:srgbClr val="660066"/>
                </a:solidFill>
                <a:latin typeface="华文新魏"/>
                <a:ea typeface="华文新魏"/>
                <a:cs typeface="华文新魏"/>
              </a:rPr>
              <a:t>在写者代码中，如下编程：</a:t>
            </a:r>
          </a:p>
          <a:p>
            <a:pPr algn="l"/>
            <a:r>
              <a:rPr lang="en-US" altLang="zh-CN" sz="2000" dirty="0" err="1">
                <a:solidFill>
                  <a:srgbClr val="008000"/>
                </a:solidFill>
                <a:latin typeface="华文新魏"/>
                <a:ea typeface="华文新魏"/>
                <a:cs typeface="华文新魏"/>
              </a:rPr>
              <a:t>read_lock</a:t>
            </a:r>
            <a:r>
              <a:rPr lang="en-US" altLang="zh-CN" sz="2000" dirty="0">
                <a:solidFill>
                  <a:srgbClr val="008000"/>
                </a:solidFill>
                <a:latin typeface="华文新魏"/>
                <a:ea typeface="华文新魏"/>
                <a:cs typeface="华文新魏"/>
              </a:rPr>
              <a:t>(&amp;</a:t>
            </a:r>
            <a:r>
              <a:rPr lang="en-US" altLang="zh-CN" sz="2000" dirty="0" err="1">
                <a:solidFill>
                  <a:srgbClr val="008000"/>
                </a:solidFill>
                <a:latin typeface="华文新魏"/>
                <a:ea typeface="华文新魏"/>
                <a:cs typeface="华文新魏"/>
              </a:rPr>
              <a:t>my_rwlock</a:t>
            </a:r>
            <a:r>
              <a:rPr lang="en-US" altLang="zh-CN" sz="2000" dirty="0">
                <a:solidFill>
                  <a:srgbClr val="008000"/>
                </a:solidFill>
                <a:latin typeface="华文新魏"/>
                <a:ea typeface="华文新魏"/>
                <a:cs typeface="华文新魏"/>
              </a:rPr>
              <a:t>);                    </a:t>
            </a:r>
            <a:r>
              <a:rPr lang="en-US" altLang="zh-CN" sz="2000" dirty="0" err="1">
                <a:solidFill>
                  <a:srgbClr val="660066"/>
                </a:solidFill>
                <a:latin typeface="华文新魏"/>
                <a:ea typeface="华文新魏"/>
                <a:cs typeface="华文新魏"/>
              </a:rPr>
              <a:t>write_lock</a:t>
            </a:r>
            <a:r>
              <a:rPr lang="en-US" altLang="zh-CN" sz="2000" dirty="0">
                <a:solidFill>
                  <a:srgbClr val="660066"/>
                </a:solidFill>
                <a:latin typeface="华文新魏"/>
                <a:ea typeface="华文新魏"/>
                <a:cs typeface="华文新魏"/>
              </a:rPr>
              <a:t>(&amp;</a:t>
            </a:r>
            <a:r>
              <a:rPr lang="en-US" altLang="zh-CN" sz="2000" dirty="0" err="1">
                <a:solidFill>
                  <a:srgbClr val="660066"/>
                </a:solidFill>
                <a:latin typeface="华文新魏"/>
                <a:ea typeface="华文新魏"/>
                <a:cs typeface="华文新魏"/>
              </a:rPr>
              <a:t>my_rwlock</a:t>
            </a:r>
            <a:r>
              <a:rPr lang="en-US" altLang="zh-CN" sz="2000" dirty="0">
                <a:solidFill>
                  <a:srgbClr val="660066"/>
                </a:solidFill>
                <a:latin typeface="华文新魏"/>
                <a:ea typeface="华文新魏"/>
                <a:cs typeface="华文新魏"/>
              </a:rPr>
              <a:t>);</a:t>
            </a:r>
            <a:endParaRPr lang="zh-CN" altLang="zh-CN" sz="2000" dirty="0">
              <a:solidFill>
                <a:srgbClr val="660066"/>
              </a:solidFill>
              <a:latin typeface="华文新魏"/>
              <a:ea typeface="华文新魏"/>
              <a:cs typeface="华文新魏"/>
            </a:endParaRPr>
          </a:p>
          <a:p>
            <a:pPr algn="l"/>
            <a:r>
              <a:rPr lang="zh-CN" altLang="en-US" sz="2000" dirty="0">
                <a:latin typeface="华文新魏"/>
                <a:ea typeface="华文新魏"/>
                <a:cs typeface="华文新魏"/>
              </a:rPr>
              <a:t> </a:t>
            </a:r>
            <a:r>
              <a:rPr lang="zh-CN" altLang="en-US" sz="2000" dirty="0">
                <a:solidFill>
                  <a:srgbClr val="008000"/>
                </a:solidFill>
                <a:latin typeface="华文新魏"/>
                <a:ea typeface="华文新魏"/>
                <a:cs typeface="华文新魏"/>
              </a:rPr>
              <a:t>  </a:t>
            </a:r>
            <a:r>
              <a:rPr lang="en-US" altLang="zh-CN" sz="2000" dirty="0">
                <a:solidFill>
                  <a:srgbClr val="008000"/>
                </a:solidFill>
                <a:latin typeface="华文新魏"/>
                <a:ea typeface="华文新魏"/>
                <a:cs typeface="华文新魏"/>
              </a:rPr>
              <a:t>/*</a:t>
            </a:r>
            <a:r>
              <a:rPr lang="zh-CN" altLang="zh-CN" sz="2000" dirty="0">
                <a:solidFill>
                  <a:srgbClr val="008000"/>
                </a:solidFill>
                <a:latin typeface="华文新魏"/>
                <a:ea typeface="华文新魏"/>
                <a:cs typeface="华文新魏"/>
              </a:rPr>
              <a:t>临界区</a:t>
            </a:r>
            <a:r>
              <a:rPr lang="en-US" altLang="zh-CN" sz="2000" dirty="0">
                <a:solidFill>
                  <a:srgbClr val="008000"/>
                </a:solidFill>
                <a:latin typeface="华文新魏"/>
                <a:ea typeface="华文新魏"/>
                <a:cs typeface="华文新魏"/>
              </a:rPr>
              <a:t>;</a:t>
            </a:r>
            <a:r>
              <a:rPr lang="zh-CN" altLang="en-US" sz="2000" dirty="0">
                <a:solidFill>
                  <a:srgbClr val="008000"/>
                </a:solidFill>
                <a:latin typeface="华文新魏"/>
                <a:ea typeface="华文新魏"/>
                <a:cs typeface="华文新魏"/>
              </a:rPr>
              <a:t>*</a:t>
            </a:r>
            <a:r>
              <a:rPr lang="en-US" altLang="zh-CN" sz="2000" dirty="0">
                <a:solidFill>
                  <a:srgbClr val="008000"/>
                </a:solidFill>
                <a:latin typeface="华文新魏"/>
                <a:ea typeface="华文新魏"/>
                <a:cs typeface="华文新魏"/>
              </a:rPr>
              <a:t>/</a:t>
            </a:r>
            <a:r>
              <a:rPr lang="zh-CN" altLang="en-US" sz="2000" dirty="0">
                <a:solidFill>
                  <a:srgbClr val="008000"/>
                </a:solidFill>
                <a:latin typeface="华文新魏"/>
                <a:ea typeface="华文新魏"/>
                <a:cs typeface="华文新魏"/>
              </a:rPr>
              <a:t>                                          </a:t>
            </a:r>
            <a:r>
              <a:rPr lang="zh-CN" altLang="en-US" sz="2000" dirty="0">
                <a:solidFill>
                  <a:srgbClr val="660066"/>
                </a:solidFill>
                <a:latin typeface="华文新魏"/>
                <a:ea typeface="华文新魏"/>
                <a:cs typeface="华文新魏"/>
              </a:rPr>
              <a:t> </a:t>
            </a:r>
            <a:r>
              <a:rPr lang="zh-CN" altLang="zh-CN" sz="2000" dirty="0">
                <a:solidFill>
                  <a:srgbClr val="660066"/>
                </a:solidFill>
                <a:latin typeface="华文新魏"/>
                <a:ea typeface="华文新魏"/>
                <a:cs typeface="华文新魏"/>
              </a:rPr>
              <a:t> </a:t>
            </a:r>
            <a:r>
              <a:rPr lang="en-US" altLang="zh-CN" sz="2000" dirty="0">
                <a:solidFill>
                  <a:srgbClr val="660066"/>
                </a:solidFill>
                <a:latin typeface="华文新魏"/>
                <a:ea typeface="华文新魏"/>
                <a:cs typeface="华文新魏"/>
              </a:rPr>
              <a:t>/*</a:t>
            </a:r>
            <a:r>
              <a:rPr lang="zh-CN" altLang="zh-CN" sz="2000" dirty="0">
                <a:solidFill>
                  <a:srgbClr val="660066"/>
                </a:solidFill>
                <a:latin typeface="华文新魏"/>
                <a:ea typeface="华文新魏"/>
                <a:cs typeface="华文新魏"/>
              </a:rPr>
              <a:t>临界区</a:t>
            </a:r>
            <a:r>
              <a:rPr lang="en-US" altLang="zh-CN" sz="2000" dirty="0">
                <a:solidFill>
                  <a:srgbClr val="660066"/>
                </a:solidFill>
                <a:latin typeface="华文新魏"/>
                <a:ea typeface="华文新魏"/>
                <a:cs typeface="华文新魏"/>
              </a:rPr>
              <a:t>;   </a:t>
            </a:r>
            <a:r>
              <a:rPr lang="zh-CN" altLang="en-US" sz="2000" dirty="0">
                <a:solidFill>
                  <a:srgbClr val="660066"/>
                </a:solidFill>
                <a:latin typeface="华文新魏"/>
                <a:ea typeface="华文新魏"/>
                <a:cs typeface="华文新魏"/>
              </a:rPr>
              <a:t>*</a:t>
            </a:r>
            <a:r>
              <a:rPr lang="en-US" altLang="zh-CN" sz="2000" dirty="0">
                <a:solidFill>
                  <a:srgbClr val="660066"/>
                </a:solidFill>
                <a:latin typeface="华文新魏"/>
                <a:ea typeface="华文新魏"/>
                <a:cs typeface="华文新魏"/>
              </a:rPr>
              <a:t>/</a:t>
            </a:r>
            <a:endParaRPr lang="zh-CN" altLang="zh-CN" sz="2000" dirty="0">
              <a:solidFill>
                <a:srgbClr val="660066"/>
              </a:solidFill>
              <a:latin typeface="华文新魏"/>
              <a:ea typeface="华文新魏"/>
              <a:cs typeface="华文新魏"/>
            </a:endParaRPr>
          </a:p>
          <a:p>
            <a:pPr algn="l"/>
            <a:r>
              <a:rPr lang="en-US" altLang="zh-CN" sz="2000" dirty="0" err="1">
                <a:solidFill>
                  <a:srgbClr val="008000"/>
                </a:solidFill>
                <a:latin typeface="华文新魏"/>
                <a:ea typeface="华文新魏"/>
                <a:cs typeface="华文新魏"/>
              </a:rPr>
              <a:t>read_unlock</a:t>
            </a:r>
            <a:r>
              <a:rPr lang="en-US" altLang="zh-CN" sz="2000" dirty="0">
                <a:solidFill>
                  <a:srgbClr val="008000"/>
                </a:solidFill>
                <a:latin typeface="华文新魏"/>
                <a:ea typeface="华文新魏"/>
                <a:cs typeface="华文新魏"/>
              </a:rPr>
              <a:t>(&amp;</a:t>
            </a:r>
            <a:r>
              <a:rPr lang="en-US" altLang="zh-CN" sz="2000" dirty="0" err="1">
                <a:solidFill>
                  <a:srgbClr val="008000"/>
                </a:solidFill>
                <a:latin typeface="华文新魏"/>
                <a:ea typeface="华文新魏"/>
                <a:cs typeface="华文新魏"/>
              </a:rPr>
              <a:t>my_rwlock</a:t>
            </a:r>
            <a:r>
              <a:rPr lang="en-US" altLang="zh-CN" sz="2000" dirty="0">
                <a:solidFill>
                  <a:srgbClr val="008000"/>
                </a:solidFill>
                <a:latin typeface="华文新魏"/>
                <a:ea typeface="华文新魏"/>
                <a:cs typeface="华文新魏"/>
              </a:rPr>
              <a:t>);               </a:t>
            </a:r>
            <a:r>
              <a:rPr lang="en-US" altLang="zh-CN" sz="2000" dirty="0" err="1">
                <a:solidFill>
                  <a:srgbClr val="660066"/>
                </a:solidFill>
                <a:latin typeface="华文新魏"/>
                <a:ea typeface="华文新魏"/>
                <a:cs typeface="华文新魏"/>
              </a:rPr>
              <a:t>write_unlock</a:t>
            </a:r>
            <a:r>
              <a:rPr lang="en-US" altLang="zh-CN" sz="2000" dirty="0">
                <a:solidFill>
                  <a:srgbClr val="660066"/>
                </a:solidFill>
                <a:latin typeface="华文新魏"/>
                <a:ea typeface="华文新魏"/>
                <a:cs typeface="华文新魏"/>
              </a:rPr>
              <a:t>(&amp;</a:t>
            </a:r>
            <a:r>
              <a:rPr lang="en-US" altLang="zh-CN" sz="2000" dirty="0" err="1">
                <a:solidFill>
                  <a:srgbClr val="660066"/>
                </a:solidFill>
                <a:latin typeface="华文新魏"/>
                <a:ea typeface="华文新魏"/>
                <a:cs typeface="华文新魏"/>
              </a:rPr>
              <a:t>my_rwlock</a:t>
            </a:r>
            <a:r>
              <a:rPr lang="en-US" altLang="zh-CN" sz="2000" dirty="0">
                <a:solidFill>
                  <a:srgbClr val="660066"/>
                </a:solidFill>
                <a:latin typeface="华文新魏"/>
                <a:ea typeface="华文新魏"/>
                <a:cs typeface="华文新魏"/>
              </a:rPr>
              <a:t>);</a:t>
            </a:r>
            <a:endParaRPr lang="zh-CN" altLang="zh-CN" sz="2000" dirty="0">
              <a:solidFill>
                <a:srgbClr val="660066"/>
              </a:solidFill>
              <a:latin typeface="华文新魏"/>
              <a:ea typeface="华文新魏"/>
              <a:cs typeface="华文新魏"/>
            </a:endParaRPr>
          </a:p>
        </p:txBody>
      </p:sp>
    </p:spTree>
    <p:extLst>
      <p:ext uri="{BB962C8B-B14F-4D97-AF65-F5344CB8AC3E}">
        <p14:creationId xmlns:p14="http://schemas.microsoft.com/office/powerpoint/2010/main" val="37048489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关中断</a:t>
            </a:r>
            <a:endParaRPr kumimoji="1" lang="zh-CN" altLang="en-US" dirty="0"/>
          </a:p>
        </p:txBody>
      </p:sp>
      <p:sp>
        <p:nvSpPr>
          <p:cNvPr id="3" name="内容占位符 2"/>
          <p:cNvSpPr>
            <a:spLocks noGrp="1"/>
          </p:cNvSpPr>
          <p:nvPr>
            <p:ph idx="1"/>
          </p:nvPr>
        </p:nvSpPr>
        <p:spPr>
          <a:xfrm>
            <a:off x="179512" y="1340768"/>
            <a:ext cx="8856984" cy="5040560"/>
          </a:xfrm>
        </p:spPr>
        <p:txBody>
          <a:bodyPr/>
          <a:lstStyle/>
          <a:p>
            <a:pPr algn="just" eaLnBrk="1" hangingPunct="1"/>
            <a:r>
              <a:rPr lang="zh-CN" altLang="en-US" dirty="0">
                <a:latin typeface="华文新魏"/>
                <a:cs typeface="华文新魏"/>
              </a:rPr>
              <a:t>实现互斥的最简单方法</a:t>
            </a:r>
            <a:endParaRPr lang="en-US" altLang="zh-CN" dirty="0">
              <a:latin typeface="华文新魏"/>
              <a:cs typeface="华文新魏"/>
            </a:endParaRPr>
          </a:p>
          <a:p>
            <a:pPr lvl="1" algn="just" eaLnBrk="1" hangingPunct="1"/>
            <a:r>
              <a:rPr lang="zh-CN" altLang="zh-CN" dirty="0">
                <a:solidFill>
                  <a:srgbClr val="FF0000"/>
                </a:solidFill>
              </a:rPr>
              <a:t>进入</a:t>
            </a:r>
            <a:r>
              <a:rPr lang="zh-CN" altLang="zh-CN" dirty="0"/>
              <a:t>临界区时</a:t>
            </a:r>
            <a:r>
              <a:rPr lang="zh-CN" altLang="zh-CN" dirty="0">
                <a:solidFill>
                  <a:srgbClr val="FF0000"/>
                </a:solidFill>
              </a:rPr>
              <a:t>关中断</a:t>
            </a:r>
            <a:r>
              <a:rPr lang="zh-CN" altLang="zh-CN" dirty="0"/>
              <a:t>，进程</a:t>
            </a:r>
            <a:r>
              <a:rPr lang="zh-CN" altLang="zh-CN" dirty="0">
                <a:solidFill>
                  <a:srgbClr val="FF0000"/>
                </a:solidFill>
              </a:rPr>
              <a:t>退出</a:t>
            </a:r>
            <a:r>
              <a:rPr lang="zh-CN" altLang="zh-CN" dirty="0"/>
              <a:t>临界区时</a:t>
            </a:r>
            <a:r>
              <a:rPr lang="zh-CN" altLang="zh-CN" dirty="0">
                <a:solidFill>
                  <a:srgbClr val="FF0000"/>
                </a:solidFill>
              </a:rPr>
              <a:t>开中断</a:t>
            </a:r>
            <a:r>
              <a:rPr lang="zh-CN" altLang="zh-CN" dirty="0"/>
              <a:t>，这样进程的执行再也不会被打断 </a:t>
            </a:r>
            <a:endParaRPr lang="en-US" altLang="zh-CN" dirty="0"/>
          </a:p>
          <a:p>
            <a:pPr lvl="1" algn="just" eaLnBrk="1" hangingPunct="1"/>
            <a:r>
              <a:rPr lang="en-US" altLang="zh-CN" dirty="0"/>
              <a:t>Linux</a:t>
            </a:r>
            <a:r>
              <a:rPr lang="zh-CN" altLang="zh-CN" dirty="0"/>
              <a:t>系统</a:t>
            </a:r>
            <a:r>
              <a:rPr lang="zh-CN" altLang="en-US" dirty="0"/>
              <a:t>：</a:t>
            </a:r>
            <a:endParaRPr lang="en-US" altLang="zh-CN" dirty="0"/>
          </a:p>
          <a:p>
            <a:pPr lvl="2" algn="just" eaLnBrk="1" hangingPunct="1"/>
            <a:r>
              <a:rPr lang="zh-CN" altLang="zh-CN" dirty="0">
                <a:latin typeface="华文新魏"/>
                <a:ea typeface="华文新魏"/>
                <a:cs typeface="华文新魏"/>
              </a:rPr>
              <a:t>关中断内核函数</a:t>
            </a:r>
            <a:r>
              <a:rPr lang="zh-CN" altLang="en-US" dirty="0">
                <a:latin typeface="华文新魏"/>
                <a:ea typeface="华文新魏"/>
                <a:cs typeface="华文新魏"/>
              </a:rPr>
              <a:t>：</a:t>
            </a:r>
            <a:r>
              <a:rPr lang="en-US" altLang="zh-CN" dirty="0">
                <a:solidFill>
                  <a:srgbClr val="0000FF"/>
                </a:solidFill>
                <a:latin typeface="华文新魏"/>
                <a:ea typeface="华文新魏"/>
                <a:cs typeface="华文新魏"/>
              </a:rPr>
              <a:t>cli()</a:t>
            </a:r>
            <a:r>
              <a:rPr lang="en-US" altLang="zh-CN" dirty="0">
                <a:latin typeface="华文新魏"/>
                <a:ea typeface="华文新魏"/>
                <a:cs typeface="华文新魏"/>
              </a:rPr>
              <a:t>(clear interrupt)</a:t>
            </a:r>
          </a:p>
          <a:p>
            <a:pPr lvl="2" algn="just" eaLnBrk="1" hangingPunct="1"/>
            <a:r>
              <a:rPr lang="zh-CN" altLang="zh-CN" dirty="0">
                <a:latin typeface="华文新魏"/>
                <a:ea typeface="华文新魏"/>
                <a:cs typeface="华文新魏"/>
              </a:rPr>
              <a:t>开中断内核函数</a:t>
            </a:r>
            <a:r>
              <a:rPr lang="zh-CN" altLang="en-US" dirty="0">
                <a:latin typeface="华文新魏"/>
                <a:ea typeface="华文新魏"/>
                <a:cs typeface="华文新魏"/>
              </a:rPr>
              <a:t>：</a:t>
            </a:r>
            <a:r>
              <a:rPr lang="en-US" altLang="zh-CN" dirty="0" err="1">
                <a:solidFill>
                  <a:srgbClr val="0000FF"/>
                </a:solidFill>
                <a:latin typeface="华文新魏"/>
                <a:ea typeface="华文新魏"/>
                <a:cs typeface="华文新魏"/>
              </a:rPr>
              <a:t>sti</a:t>
            </a:r>
            <a:r>
              <a:rPr lang="en-US" altLang="zh-CN" dirty="0">
                <a:solidFill>
                  <a:srgbClr val="0000FF"/>
                </a:solidFill>
                <a:latin typeface="华文新魏"/>
                <a:ea typeface="华文新魏"/>
                <a:cs typeface="华文新魏"/>
              </a:rPr>
              <a:t>()</a:t>
            </a:r>
            <a:r>
              <a:rPr lang="en-US" altLang="zh-CN" dirty="0">
                <a:latin typeface="华文新魏"/>
                <a:ea typeface="华文新魏"/>
                <a:cs typeface="华文新魏"/>
              </a:rPr>
              <a:t>(set interrupt)</a:t>
            </a:r>
            <a:endParaRPr lang="zh-CN" altLang="en-US" dirty="0">
              <a:latin typeface="华文新魏"/>
              <a:cs typeface="华文新魏"/>
            </a:endParaRPr>
          </a:p>
          <a:p>
            <a:pPr algn="just" eaLnBrk="1" hangingPunct="1"/>
            <a:r>
              <a:rPr lang="zh-CN" altLang="en-US" dirty="0">
                <a:latin typeface="华文新魏"/>
                <a:cs typeface="华文新魏"/>
              </a:rPr>
              <a:t>关中断方法的缺点</a:t>
            </a:r>
          </a:p>
          <a:p>
            <a:pPr lvl="1"/>
            <a:r>
              <a:rPr lang="zh-CN" altLang="zh-CN" dirty="0"/>
              <a:t>不适合作为</a:t>
            </a:r>
            <a:r>
              <a:rPr lang="zh-CN" altLang="zh-CN" dirty="0">
                <a:solidFill>
                  <a:srgbClr val="FF0000"/>
                </a:solidFill>
              </a:rPr>
              <a:t>通用的互斥机制</a:t>
            </a:r>
            <a:r>
              <a:rPr lang="zh-CN" altLang="zh-CN" dirty="0"/>
              <a:t>，关中断的时间过长会影响性能和系统效率</a:t>
            </a:r>
            <a:endParaRPr lang="en-US" altLang="zh-CN" dirty="0"/>
          </a:p>
          <a:p>
            <a:pPr lvl="1"/>
            <a:r>
              <a:rPr lang="zh-CN" altLang="zh-CN" dirty="0"/>
              <a:t>不适用于</a:t>
            </a:r>
            <a:r>
              <a:rPr lang="zh-CN" altLang="zh-CN" dirty="0">
                <a:solidFill>
                  <a:srgbClr val="FF0000"/>
                </a:solidFill>
              </a:rPr>
              <a:t>多处理器系统</a:t>
            </a:r>
            <a:r>
              <a:rPr lang="zh-CN" altLang="zh-CN" dirty="0"/>
              <a:t>，一个处理器关中断，并不能防止进 程在其他处理器上执行相同的临界区代码</a:t>
            </a:r>
            <a:endParaRPr lang="en-US" altLang="zh-CN" dirty="0"/>
          </a:p>
          <a:p>
            <a:pPr lvl="1"/>
            <a:r>
              <a:rPr lang="zh-CN" altLang="zh-CN" dirty="0"/>
              <a:t>若将这项权力赋予用户也存在危险，如果用户未开中断，则系统可能因此而终止 </a:t>
            </a:r>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a:t>
            </a:fld>
            <a:endParaRPr lang="en-US" altLang="zh-CN" dirty="0"/>
          </a:p>
        </p:txBody>
      </p:sp>
    </p:spTree>
    <p:extLst>
      <p:ext uri="{BB962C8B-B14F-4D97-AF65-F5344CB8AC3E}">
        <p14:creationId xmlns:p14="http://schemas.microsoft.com/office/powerpoint/2010/main" val="640091402"/>
      </p:ext>
    </p:extLst>
  </p:cSld>
  <p:clrMapOvr>
    <a:masterClrMapping/>
  </p:clrMapOvr>
  <p:transition spd="slow">
    <p:wipe dir="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320</a:t>
            </a:fld>
            <a:endParaRPr lang="en-US" altLang="zh-CN" dirty="0"/>
          </a:p>
        </p:txBody>
      </p:sp>
      <p:sp>
        <p:nvSpPr>
          <p:cNvPr id="2" name="标题 1"/>
          <p:cNvSpPr>
            <a:spLocks noGrp="1"/>
          </p:cNvSpPr>
          <p:nvPr>
            <p:ph type="title"/>
          </p:nvPr>
        </p:nvSpPr>
        <p:spPr/>
        <p:txBody>
          <a:bodyPr/>
          <a:lstStyle/>
          <a:p>
            <a:r>
              <a:rPr kumimoji="1" lang="zh-CN" altLang="en-US" dirty="0"/>
              <a:t>关中断</a:t>
            </a:r>
            <a:endParaRPr kumimoji="1" lang="en-US" altLang="zh-CN" dirty="0"/>
          </a:p>
        </p:txBody>
      </p:sp>
      <p:sp>
        <p:nvSpPr>
          <p:cNvPr id="3" name="内容占位符 2"/>
          <p:cNvSpPr>
            <a:spLocks noGrp="1"/>
          </p:cNvSpPr>
          <p:nvPr>
            <p:ph idx="1"/>
          </p:nvPr>
        </p:nvSpPr>
        <p:spPr/>
        <p:txBody>
          <a:bodyPr/>
          <a:lstStyle/>
          <a:p>
            <a:r>
              <a:rPr kumimoji="1" lang="zh-CN" altLang="en-US" dirty="0">
                <a:latin typeface="华文新魏"/>
                <a:cs typeface="华文新魏"/>
              </a:rPr>
              <a:t>关中断是把内核态执行的程序段作为一个临界区来保护</a:t>
            </a:r>
            <a:endParaRPr kumimoji="1" lang="en-US" altLang="zh-CN" dirty="0">
              <a:latin typeface="华文新魏"/>
              <a:cs typeface="华文新魏"/>
            </a:endParaRPr>
          </a:p>
          <a:p>
            <a:pPr marL="7937" indent="0">
              <a:buNone/>
            </a:pPr>
            <a:r>
              <a:rPr kumimoji="1" lang="zh-CN" altLang="en-US" dirty="0">
                <a:latin typeface="华文新魏"/>
                <a:cs typeface="华文新魏"/>
              </a:rPr>
              <a:t>，主要保护</a:t>
            </a:r>
            <a:r>
              <a:rPr kumimoji="1" lang="zh-CN" altLang="en-US" dirty="0">
                <a:solidFill>
                  <a:srgbClr val="FF0000"/>
                </a:solidFill>
                <a:latin typeface="华文新魏"/>
                <a:cs typeface="华文新魏"/>
              </a:rPr>
              <a:t>中断处理程序也要访问的数据结构</a:t>
            </a:r>
            <a:endParaRPr kumimoji="1" lang="en-US" altLang="zh-CN" dirty="0">
              <a:solidFill>
                <a:srgbClr val="FF0000"/>
              </a:solidFill>
              <a:latin typeface="华文新魏"/>
              <a:cs typeface="华文新魏"/>
            </a:endParaRPr>
          </a:p>
          <a:p>
            <a:r>
              <a:rPr kumimoji="1" lang="zh-CN" altLang="en-US" dirty="0">
                <a:latin typeface="华文新魏"/>
                <a:cs typeface="华文新魏"/>
              </a:rPr>
              <a:t>关中断还</a:t>
            </a:r>
            <a:r>
              <a:rPr kumimoji="1" lang="zh-CN" altLang="en-US" dirty="0">
                <a:solidFill>
                  <a:srgbClr val="FF0000"/>
                </a:solidFill>
                <a:latin typeface="华文新魏"/>
                <a:cs typeface="华文新魏"/>
              </a:rPr>
              <a:t>能禁止内核抢占</a:t>
            </a:r>
          </a:p>
          <a:p>
            <a:r>
              <a:rPr kumimoji="1" lang="zh-CN" altLang="en-US" dirty="0">
                <a:latin typeface="华文新魏"/>
                <a:cs typeface="华文新魏"/>
              </a:rPr>
              <a:t> 为防止死锁，关中断期间</a:t>
            </a:r>
            <a:r>
              <a:rPr kumimoji="1" lang="zh-CN" altLang="en-US" dirty="0">
                <a:solidFill>
                  <a:srgbClr val="FF0000"/>
                </a:solidFill>
                <a:latin typeface="华文新魏"/>
                <a:cs typeface="华文新魏"/>
              </a:rPr>
              <a:t>内核不能执行阻塞操作</a:t>
            </a:r>
            <a:endParaRPr kumimoji="1" lang="en-US" altLang="zh-CN" dirty="0">
              <a:solidFill>
                <a:srgbClr val="FF0000"/>
              </a:solidFill>
              <a:latin typeface="华文新魏"/>
              <a:cs typeface="华文新魏"/>
            </a:endParaRPr>
          </a:p>
          <a:p>
            <a:r>
              <a:rPr kumimoji="1" lang="zh-CN" altLang="en-US" dirty="0">
                <a:latin typeface="华文新魏"/>
                <a:cs typeface="华文新魏"/>
              </a:rPr>
              <a:t>在</a:t>
            </a:r>
            <a:r>
              <a:rPr kumimoji="1" lang="en-US" altLang="zh-CN" dirty="0">
                <a:latin typeface="华文新魏"/>
                <a:cs typeface="华文新魏"/>
              </a:rPr>
              <a:t>SMP</a:t>
            </a:r>
            <a:r>
              <a:rPr kumimoji="1" lang="zh-CN" altLang="en-US" dirty="0">
                <a:latin typeface="华文新魏"/>
                <a:cs typeface="华文新魏"/>
              </a:rPr>
              <a:t>环境中，关中断</a:t>
            </a:r>
            <a:r>
              <a:rPr kumimoji="1" lang="zh-CN" altLang="en-US" dirty="0">
                <a:solidFill>
                  <a:srgbClr val="FF0000"/>
                </a:solidFill>
                <a:latin typeface="华文新魏"/>
                <a:cs typeface="华文新魏"/>
              </a:rPr>
              <a:t>只能防止来自本机其他中断处理程序的并发访问</a:t>
            </a:r>
            <a:r>
              <a:rPr kumimoji="1" lang="zh-CN" altLang="en-US" dirty="0">
                <a:latin typeface="华文新魏"/>
                <a:cs typeface="华文新魏"/>
              </a:rPr>
              <a:t>，需要引入</a:t>
            </a:r>
            <a:r>
              <a:rPr kumimoji="1" lang="zh-CN" altLang="en-US" dirty="0">
                <a:solidFill>
                  <a:srgbClr val="0000FF"/>
                </a:solidFill>
                <a:latin typeface="华文新魏"/>
                <a:cs typeface="华文新魏"/>
              </a:rPr>
              <a:t>自旋锁</a:t>
            </a:r>
            <a:r>
              <a:rPr kumimoji="1" lang="zh-CN" altLang="en-US" dirty="0">
                <a:latin typeface="华文新魏"/>
                <a:cs typeface="华文新魏"/>
              </a:rPr>
              <a:t>在禁止本地中断的同时，</a:t>
            </a:r>
            <a:r>
              <a:rPr kumimoji="1" lang="zh-CN" altLang="en-US" dirty="0">
                <a:solidFill>
                  <a:srgbClr val="FF0000"/>
                </a:solidFill>
                <a:latin typeface="华文新魏"/>
                <a:cs typeface="华文新魏"/>
              </a:rPr>
              <a:t>防止来自其他机器的并发访问</a:t>
            </a:r>
          </a:p>
          <a:p>
            <a:endParaRPr kumimoji="1" lang="zh-CN" altLang="en-US" dirty="0">
              <a:latin typeface="华文新魏"/>
              <a:cs typeface="华文新魏"/>
            </a:endParaRPr>
          </a:p>
        </p:txBody>
      </p:sp>
    </p:spTree>
    <p:extLst>
      <p:ext uri="{BB962C8B-B14F-4D97-AF65-F5344CB8AC3E}">
        <p14:creationId xmlns:p14="http://schemas.microsoft.com/office/powerpoint/2010/main" val="1124887229"/>
      </p:ext>
    </p:extLst>
  </p:cSld>
  <p:clrMapOvr>
    <a:masterClrMapping/>
  </p:clrMapOvr>
  <p:transition spd="slow">
    <p:wipe dir="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144016" y="1432262"/>
          <a:ext cx="8820472" cy="4908620"/>
        </p:xfrm>
        <a:graphic>
          <a:graphicData uri="http://schemas.openxmlformats.org/drawingml/2006/table">
            <a:tbl>
              <a:tblPr/>
              <a:tblGrid>
                <a:gridCol w="539552">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288032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484570">
                <a:tc rowSpan="5">
                  <a:txBody>
                    <a:bodyPr/>
                    <a:lstStyle/>
                    <a:p>
                      <a:pPr marL="0" marR="0" lvl="0" indent="0" algn="l" defTabSz="914400" rtl="0" eaLnBrk="1" fontAlgn="base" latinLnBrk="0" hangingPunct="1">
                        <a:lnSpc>
                          <a:spcPct val="115000"/>
                        </a:lnSpc>
                        <a:spcBef>
                          <a:spcPct val="0"/>
                        </a:spcBef>
                        <a:spcAft>
                          <a:spcPts val="1000"/>
                        </a:spcAft>
                        <a:buClrTx/>
                        <a:buSzTx/>
                        <a:buFontTx/>
                        <a:buNone/>
                        <a:tabLst/>
                      </a:pPr>
                      <a:r>
                        <a:rPr kumimoji="1" lang="zh-CN" altLang="en-US" sz="3200" b="0" i="0" u="none" strike="noStrike" kern="1200" cap="none" normalizeH="0" baseline="0" dirty="0">
                          <a:ln>
                            <a:noFill/>
                          </a:ln>
                          <a:solidFill>
                            <a:srgbClr val="0000FF"/>
                          </a:solidFill>
                          <a:effectLst/>
                          <a:latin typeface="华文新魏" charset="0"/>
                          <a:ea typeface="华文新魏" charset="0"/>
                          <a:cs typeface="华文新魏" charset="0"/>
                        </a:rPr>
                        <a:t>并发问题解决方</a:t>
                      </a:r>
                      <a:r>
                        <a:rPr kumimoji="1" lang="zh-CN" altLang="en-US" sz="3200" b="0" i="0" u="none" strike="noStrike" cap="none" normalizeH="0" baseline="0" dirty="0">
                          <a:ln>
                            <a:noFill/>
                          </a:ln>
                          <a:solidFill>
                            <a:srgbClr val="0000FF"/>
                          </a:solidFill>
                          <a:effectLst/>
                          <a:latin typeface="华文新魏" charset="0"/>
                          <a:ea typeface="华文新魏" charset="0"/>
                          <a:cs typeface="华文新魏" charset="0"/>
                        </a:rPr>
                        <a:t>案</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原语类型</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0955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采用策略</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0955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同步机制</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09550" algn="ctr" defTabSz="914400" rtl="0" eaLnBrk="1" fontAlgn="base" latinLnBrk="0" hangingPunct="1">
                        <a:lnSpc>
                          <a:spcPct val="115000"/>
                        </a:lnSpc>
                        <a:spcBef>
                          <a:spcPct val="0"/>
                        </a:spcBef>
                        <a:spcAft>
                          <a:spcPts val="100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适用埸合</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方</a:t>
                      </a:r>
                      <a:r>
                        <a:rPr kumimoji="0" 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Heiti SC Light"/>
                        </a:rPr>
                        <a:t>向</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2498">
                <a:tc v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高级</a:t>
                      </a:r>
                      <a:endParaRPr kumimoji="0" lang="en-US" altLang="zh-CN"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通信原语</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消息传递</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共享内存</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共享文件</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消息队列</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共享内存</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管道通信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解决并发进程通信、同步和互斥问题。适用于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面向语句</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的高级程序设计。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rowSpan="4">
                  <a:txBody>
                    <a:bodyPr/>
                    <a:lstStyle/>
                    <a:p>
                      <a:pPr marL="0" marR="0" lvl="0" indent="0" algn="l" defTabSz="914400" rtl="0" eaLnBrk="1" fontAlgn="base" latinLnBrk="0" hangingPunct="1">
                        <a:lnSpc>
                          <a:spcPct val="200000"/>
                        </a:lnSpc>
                        <a:spcBef>
                          <a:spcPct val="0"/>
                        </a:spcBef>
                        <a:spcAft>
                          <a:spcPts val="1000"/>
                        </a:spcAft>
                        <a:buClrTx/>
                        <a:buSzTx/>
                        <a:buFontTx/>
                        <a:buNone/>
                        <a:tabLst/>
                      </a:pPr>
                      <a:r>
                        <a:rPr kumimoji="0" lang="zh-CN" altLang="en-US" sz="32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华文新魏"/>
                        </a:rPr>
                        <a:t>自底向上</a:t>
                      </a:r>
                      <a:endParaRPr kumimoji="0" lang="zh-CN" altLang="en-US" sz="15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2376">
                <a:tc vMerge="1">
                  <a:txBody>
                    <a:bodyPr/>
                    <a:lstStyle/>
                    <a:p>
                      <a:endParaRPr lang="zh-CN" altLang="en-US"/>
                    </a:p>
                  </a:txBody>
                  <a:tcPr/>
                </a:tc>
                <a:tc rowSpan="3">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低级</a:t>
                      </a:r>
                      <a:endParaRPr kumimoji="0" lang="en-US" altLang="zh-CN"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endParaRPr>
                    </a:p>
                    <a:p>
                      <a:pPr marL="0" marR="0" lvl="0" indent="0" algn="ctr" defTabSz="914400" rtl="0" eaLnBrk="1" fontAlgn="base" latinLnBrk="0" hangingPunct="1">
                        <a:lnSpc>
                          <a:spcPct val="115000"/>
                        </a:lnSpc>
                        <a:spcBef>
                          <a:spcPct val="0"/>
                        </a:spcBef>
                        <a:spcAft>
                          <a:spcPts val="1000"/>
                        </a:spcAft>
                        <a:buClrTx/>
                        <a:buSzTx/>
                        <a:buFontTx/>
                        <a:buNone/>
                        <a:tabLst/>
                      </a:pPr>
                      <a:r>
                        <a:rPr kumimoji="0" lang="zh-CN" altLang="en-US" sz="1800" b="1" i="0" u="none" strike="noStrike" cap="none" normalizeH="0" baseline="0" dirty="0">
                          <a:ln>
                            <a:noFill/>
                          </a:ln>
                          <a:solidFill>
                            <a:srgbClr val="800000"/>
                          </a:solidFill>
                          <a:effectLst/>
                          <a:latin typeface="STXinwei" panose="02010800040101010101" pitchFamily="2" charset="-122"/>
                          <a:ea typeface="STXinwei" panose="02010800040101010101" pitchFamily="2" charset="-122"/>
                          <a:cs typeface="Microsoft JhengHei" charset="0"/>
                        </a:rPr>
                        <a:t>通信原语</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阻塞</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唤醒</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集中临界区</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 </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(1</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次测试</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管程</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解决并发进程同步和互斥问题，不能传递消息。适用于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面向语句</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的高级程序设计。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vMerge="1">
                  <a:txBody>
                    <a:bodyPr/>
                    <a:lstStyle/>
                    <a:p>
                      <a:endParaRPr lang="zh-CN" altLang="en-US"/>
                    </a:p>
                  </a:txBody>
                  <a:tcPr/>
                </a:tc>
                <a:extLst>
                  <a:ext uri="{0D108BD9-81ED-4DB2-BD59-A6C34878D82A}">
                    <a16:rowId xmlns:a16="http://schemas.microsoft.com/office/drawing/2014/main" val="10002"/>
                  </a:ext>
                </a:extLst>
              </a:tr>
              <a:tr h="85249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阻塞</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唤醒</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分散临界区</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(1</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次测试</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信号量和</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PV</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操作</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解决并发进程同步和互斥问题，不能传递消息。适用于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面向指令</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的低级程序设计。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extLst>
                  <a:ext uri="{0D108BD9-81ED-4DB2-BD59-A6C34878D82A}">
                    <a16:rowId xmlns:a16="http://schemas.microsoft.com/office/drawing/2014/main" val="10003"/>
                  </a:ext>
                </a:extLst>
              </a:tr>
              <a:tr h="1599346">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忙式等待</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反复测试</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endParaRP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关中断、对换、测试并建立、</a:t>
                      </a:r>
                      <a:r>
                        <a:rPr kumimoji="0" lang="en-US" altLang="zh-CN" sz="18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cs typeface="Microsoft JhengHei" charset="0"/>
                        </a:rPr>
                        <a:t>peterson</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算法、</a:t>
                      </a:r>
                      <a:r>
                        <a:rPr kumimoji="0" lang="en-US" altLang="zh-CN" sz="18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cs typeface="Microsoft JhengHei" charset="0"/>
                        </a:rPr>
                        <a:t>dekker</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算法</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解决并发进程互斥问题，不能传递消息。适用于</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Microsoft JhengHei" charset="0"/>
                        </a:rPr>
                        <a:t>面向指令</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Microsoft JhengHei" charset="0"/>
                        </a:rPr>
                        <a:t>的低级程序设计。</a:t>
                      </a:r>
                    </a:p>
                  </a:txBody>
                  <a:tcPr marL="58814" marR="5881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39974" name="Line 1"/>
          <p:cNvSpPr>
            <a:spLocks noChangeShapeType="1"/>
          </p:cNvSpPr>
          <p:nvPr/>
        </p:nvSpPr>
        <p:spPr bwMode="auto">
          <a:xfrm flipV="1">
            <a:off x="55563" y="98425"/>
            <a:ext cx="0" cy="74930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975" name="Line 2"/>
          <p:cNvSpPr>
            <a:spLocks noChangeShapeType="1"/>
          </p:cNvSpPr>
          <p:nvPr/>
        </p:nvSpPr>
        <p:spPr bwMode="auto">
          <a:xfrm flipV="1">
            <a:off x="63500" y="252413"/>
            <a:ext cx="0" cy="42068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cxnSp>
        <p:nvCxnSpPr>
          <p:cNvPr id="39976" name="直接箭头连接符 7"/>
          <p:cNvCxnSpPr>
            <a:cxnSpLocks noChangeShapeType="1"/>
          </p:cNvCxnSpPr>
          <p:nvPr/>
        </p:nvCxnSpPr>
        <p:spPr bwMode="auto">
          <a:xfrm flipV="1">
            <a:off x="8820472" y="2204864"/>
            <a:ext cx="0" cy="3960440"/>
          </a:xfrm>
          <a:prstGeom prst="straightConnector1">
            <a:avLst/>
          </a:prstGeom>
          <a:noFill/>
          <a:ln w="38100" cmpd="sng">
            <a:solidFill>
              <a:srgbClr val="008000"/>
            </a:solidFill>
            <a:prstDash val="sysDash"/>
            <a:round/>
            <a:headEnd/>
            <a:tailEnd type="arrow" w="med" len="med"/>
          </a:ln>
          <a:extLst>
            <a:ext uri="{909E8E84-426E-40dd-AFC4-6F175D3DCCD1}">
              <a14:hiddenFill xmlns="" xmlns:a14="http://schemas.microsoft.com/office/drawing/2010/main">
                <a:noFill/>
              </a14:hiddenFill>
            </a:ext>
          </a:extLst>
        </p:spPr>
      </p:cxnSp>
      <p:cxnSp>
        <p:nvCxnSpPr>
          <p:cNvPr id="39977" name="直接箭头连接符 13"/>
          <p:cNvCxnSpPr>
            <a:cxnSpLocks noChangeShapeType="1"/>
          </p:cNvCxnSpPr>
          <p:nvPr/>
        </p:nvCxnSpPr>
        <p:spPr bwMode="auto">
          <a:xfrm flipV="1">
            <a:off x="8244408" y="4797152"/>
            <a:ext cx="0" cy="14398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321</a:t>
            </a:fld>
            <a:endParaRPr lang="en-US" altLang="zh-CN" dirty="0"/>
          </a:p>
        </p:txBody>
      </p:sp>
      <p:sp>
        <p:nvSpPr>
          <p:cNvPr id="2" name="标题 1"/>
          <p:cNvSpPr>
            <a:spLocks noGrp="1"/>
          </p:cNvSpPr>
          <p:nvPr>
            <p:ph type="title"/>
          </p:nvPr>
        </p:nvSpPr>
        <p:spPr/>
        <p:txBody>
          <a:bodyPr/>
          <a:lstStyle/>
          <a:p>
            <a:r>
              <a:rPr lang="zh-CN" altLang="zh-CN">
                <a:latin typeface="华文新魏" charset="0"/>
                <a:ea typeface="华文新魏" charset="0"/>
                <a:cs typeface="华文新魏" charset="0"/>
              </a:rPr>
              <a:t>操作系统并发问题解决方案小结</a:t>
            </a:r>
            <a:endParaRPr kumimoji="1" lang="zh-CN" altLang="en-US"/>
          </a:p>
        </p:txBody>
      </p:sp>
    </p:spTree>
    <p:extLst>
      <p:ext uri="{BB962C8B-B14F-4D97-AF65-F5344CB8AC3E}">
        <p14:creationId xmlns:p14="http://schemas.microsoft.com/office/powerpoint/2010/main" val="359756936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测试并设置指令</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STXinwei" panose="02010800040101010101" pitchFamily="2" charset="-122"/>
                <a:ea typeface="STXinwei" panose="02010800040101010101" pitchFamily="2" charset="-122"/>
              </a:rPr>
              <a:t>测试并设置机器指令</a:t>
            </a:r>
            <a:r>
              <a:rPr lang="en-US" altLang="zh-CN" dirty="0">
                <a:solidFill>
                  <a:srgbClr val="FF0000"/>
                </a:solidFill>
                <a:latin typeface="STXinwei" panose="02010800040101010101" pitchFamily="2" charset="-122"/>
                <a:ea typeface="STXinwei" panose="02010800040101010101" pitchFamily="2" charset="-122"/>
              </a:rPr>
              <a:t>TS</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Test and Set</a:t>
            </a:r>
            <a:r>
              <a:rPr lang="zh-CN"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a:r>
              <a:rPr lang="zh-CN" altLang="zh-CN" dirty="0"/>
              <a:t>可把这条指令看做函数，它有布尔型参数</a:t>
            </a:r>
            <a:r>
              <a:rPr lang="en-US" altLang="zh-CN" dirty="0">
                <a:solidFill>
                  <a:srgbClr val="0000FF"/>
                </a:solidFill>
              </a:rPr>
              <a:t>x</a:t>
            </a:r>
            <a:r>
              <a:rPr lang="zh-CN" altLang="zh-CN" dirty="0"/>
              <a:t>和返回条件码</a:t>
            </a:r>
            <a:endParaRPr lang="en-US" altLang="zh-CN" dirty="0"/>
          </a:p>
          <a:p>
            <a:pPr lvl="2"/>
            <a:r>
              <a:rPr lang="zh-CN" altLang="zh-CN" dirty="0">
                <a:latin typeface="华文新魏" charset="0"/>
                <a:ea typeface="华文新魏" charset="0"/>
                <a:cs typeface="华文新魏" charset="0"/>
              </a:rPr>
              <a:t>当</a:t>
            </a:r>
            <a:r>
              <a:rPr lang="en-US" altLang="zh-CN" dirty="0">
                <a:solidFill>
                  <a:srgbClr val="0000FF"/>
                </a:solidFill>
                <a:latin typeface="华文新魏" charset="0"/>
                <a:ea typeface="华文新魏" charset="0"/>
                <a:cs typeface="华文新魏" charset="0"/>
              </a:rPr>
              <a:t>TS</a:t>
            </a:r>
            <a:r>
              <a:rPr lang="zh-CN" altLang="zh-CN"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&amp;x</a:t>
            </a:r>
            <a:r>
              <a:rPr lang="zh-CN" altLang="zh-CN"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测到</a:t>
            </a:r>
            <a:r>
              <a:rPr lang="en-US" altLang="zh-CN" dirty="0">
                <a:solidFill>
                  <a:srgbClr val="0000FF"/>
                </a:solidFill>
                <a:latin typeface="华文新魏" charset="0"/>
                <a:ea typeface="华文新魏" charset="0"/>
                <a:cs typeface="华文新魏" charset="0"/>
              </a:rPr>
              <a:t>x</a:t>
            </a:r>
            <a:r>
              <a:rPr lang="zh-CN" altLang="zh-CN" dirty="0">
                <a:latin typeface="华文新魏" charset="0"/>
                <a:ea typeface="华文新魏" charset="0"/>
                <a:cs typeface="华文新魏" charset="0"/>
              </a:rPr>
              <a:t>值为</a:t>
            </a:r>
            <a:r>
              <a:rPr lang="en-US" altLang="zh-CN" dirty="0">
                <a:solidFill>
                  <a:srgbClr val="FF0000"/>
                </a:solidFill>
                <a:latin typeface="华文新魏" charset="0"/>
                <a:ea typeface="华文新魏" charset="0"/>
                <a:cs typeface="华文新魏" charset="0"/>
              </a:rPr>
              <a:t>true</a:t>
            </a:r>
            <a:r>
              <a:rPr lang="zh-CN" altLang="zh-CN" dirty="0">
                <a:latin typeface="华文新魏" charset="0"/>
                <a:ea typeface="华文新魏" charset="0"/>
                <a:cs typeface="华文新魏" charset="0"/>
              </a:rPr>
              <a:t>时</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则置</a:t>
            </a:r>
            <a:r>
              <a:rPr lang="en-US" altLang="zh-CN" dirty="0">
                <a:solidFill>
                  <a:srgbClr val="0000FF"/>
                </a:solidFill>
                <a:latin typeface="华文新魏" charset="0"/>
                <a:ea typeface="华文新魏" charset="0"/>
                <a:cs typeface="华文新魏" charset="0"/>
              </a:rPr>
              <a:t>x</a:t>
            </a:r>
            <a:r>
              <a:rPr lang="zh-CN" altLang="zh-CN" dirty="0">
                <a:latin typeface="华文新魏" charset="0"/>
                <a:ea typeface="华文新魏" charset="0"/>
                <a:cs typeface="华文新魏" charset="0"/>
              </a:rPr>
              <a:t>为</a:t>
            </a:r>
            <a:r>
              <a:rPr lang="en-US" altLang="zh-CN" dirty="0">
                <a:solidFill>
                  <a:srgbClr val="FF0000"/>
                </a:solidFill>
                <a:latin typeface="华文新魏" charset="0"/>
                <a:ea typeface="华文新魏" charset="0"/>
                <a:cs typeface="华文新魏" charset="0"/>
              </a:rPr>
              <a:t>false</a:t>
            </a:r>
            <a:r>
              <a:rPr lang="zh-CN" altLang="zh-CN" dirty="0">
                <a:latin typeface="华文新魏" charset="0"/>
                <a:ea typeface="华文新魏" charset="0"/>
                <a:cs typeface="华文新魏" charset="0"/>
              </a:rPr>
              <a:t>，且根据所测试到的</a:t>
            </a:r>
            <a:r>
              <a:rPr lang="en-US" altLang="zh-CN" dirty="0">
                <a:solidFill>
                  <a:srgbClr val="0000FF"/>
                </a:solidFill>
                <a:latin typeface="华文新魏" charset="0"/>
                <a:ea typeface="华文新魏" charset="0"/>
                <a:cs typeface="华文新魏" charset="0"/>
              </a:rPr>
              <a:t>x</a:t>
            </a:r>
            <a:r>
              <a:rPr lang="zh-CN" altLang="zh-CN" dirty="0">
                <a:latin typeface="华文新魏" charset="0"/>
                <a:ea typeface="华文新魏" charset="0"/>
                <a:cs typeface="华文新魏" charset="0"/>
              </a:rPr>
              <a:t>值形成条件码</a:t>
            </a:r>
            <a:endParaRPr lang="en-US" altLang="zh-CN" dirty="0">
              <a:latin typeface="华文新魏" charset="0"/>
              <a:ea typeface="华文新魏" charset="0"/>
              <a:cs typeface="华文新魏" charset="0"/>
            </a:endParaRPr>
          </a:p>
          <a:p>
            <a:pPr lvl="1"/>
            <a:r>
              <a:rPr lang="en-US" altLang="zh-CN" dirty="0">
                <a:solidFill>
                  <a:schemeClr val="tx2"/>
                </a:solidFill>
                <a:latin typeface="华文新魏" charset="0"/>
                <a:ea typeface="华文新魏" charset="0"/>
                <a:cs typeface="华文新魏" charset="0"/>
              </a:rPr>
              <a:t>TS</a:t>
            </a:r>
            <a:r>
              <a:rPr lang="zh-CN" altLang="en-US" dirty="0">
                <a:solidFill>
                  <a:schemeClr val="tx2"/>
                </a:solidFill>
                <a:latin typeface="华文新魏" charset="0"/>
                <a:ea typeface="华文新魏" charset="0"/>
                <a:cs typeface="华文新魏" charset="0"/>
              </a:rPr>
              <a:t>指令的处理过程</a:t>
            </a:r>
          </a:p>
          <a:p>
            <a:pPr lvl="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33</a:t>
            </a:fld>
            <a:endParaRPr lang="en-US" altLang="zh-CN" dirty="0"/>
          </a:p>
        </p:txBody>
      </p:sp>
      <p:sp>
        <p:nvSpPr>
          <p:cNvPr id="5" name="内容占位符 2"/>
          <p:cNvSpPr txBox="1">
            <a:spLocks/>
          </p:cNvSpPr>
          <p:nvPr/>
        </p:nvSpPr>
        <p:spPr bwMode="auto">
          <a:xfrm>
            <a:off x="2267744" y="3212976"/>
            <a:ext cx="4680520"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GB" altLang="zh-CN" sz="2400" dirty="0">
                <a:latin typeface="华文新魏"/>
                <a:cs typeface="华文新魏"/>
              </a:rPr>
              <a:t>bool TS(bool &amp;x) {</a:t>
            </a:r>
          </a:p>
          <a:p>
            <a:pPr marL="0" indent="0" eaLnBrk="1" hangingPunct="1">
              <a:lnSpc>
                <a:spcPct val="90000"/>
              </a:lnSpc>
              <a:buNone/>
            </a:pPr>
            <a:r>
              <a:rPr lang="zh-CN" altLang="en-US" sz="2400" dirty="0">
                <a:latin typeface="华文新魏"/>
                <a:cs typeface="华文新魏"/>
              </a:rPr>
              <a:t>   </a:t>
            </a:r>
            <a:r>
              <a:rPr lang="en-GB" altLang="zh-CN" sz="2400" dirty="0">
                <a:latin typeface="华文新魏"/>
                <a:cs typeface="华文新魏"/>
              </a:rPr>
              <a:t>if(x) {</a:t>
            </a:r>
          </a:p>
          <a:p>
            <a:pPr marL="0" indent="0" eaLnBrk="1" hangingPunct="1">
              <a:lnSpc>
                <a:spcPct val="90000"/>
              </a:lnSpc>
              <a:buNone/>
            </a:pPr>
            <a:r>
              <a:rPr lang="zh-CN" altLang="zh-CN" sz="2400" dirty="0">
                <a:solidFill>
                  <a:srgbClr val="0000FF"/>
                </a:solidFill>
                <a:latin typeface="华文新魏"/>
                <a:cs typeface="华文新魏"/>
              </a:rPr>
              <a:t> </a:t>
            </a:r>
            <a:r>
              <a:rPr lang="zh-CN" altLang="en-US" sz="2400" dirty="0">
                <a:solidFill>
                  <a:srgbClr val="0000FF"/>
                </a:solidFill>
                <a:latin typeface="华文新魏"/>
                <a:cs typeface="华文新魏"/>
              </a:rPr>
              <a:t>       </a:t>
            </a:r>
            <a:r>
              <a:rPr lang="en-GB" altLang="zh-CN" sz="2400" dirty="0">
                <a:solidFill>
                  <a:srgbClr val="0000FF"/>
                </a:solidFill>
                <a:latin typeface="华文新魏"/>
                <a:cs typeface="华文新魏"/>
              </a:rPr>
              <a:t> x=false;</a:t>
            </a:r>
            <a:r>
              <a:rPr lang="zh-Hans" altLang="en-US" sz="2400" dirty="0">
                <a:solidFill>
                  <a:srgbClr val="0000FF"/>
                </a:solidFill>
                <a:latin typeface="华文新魏"/>
                <a:cs typeface="华文新魏"/>
              </a:rPr>
              <a:t> </a:t>
            </a:r>
            <a:r>
              <a:rPr lang="en-US" altLang="zh-Hans" sz="2400" dirty="0">
                <a:solidFill>
                  <a:srgbClr val="FF0000"/>
                </a:solidFill>
                <a:latin typeface="华文新魏"/>
                <a:cs typeface="华文新魏"/>
              </a:rPr>
              <a:t>//</a:t>
            </a:r>
            <a:r>
              <a:rPr lang="zh-CN" altLang="en-US" sz="2400" dirty="0">
                <a:solidFill>
                  <a:srgbClr val="FF0000"/>
                </a:solidFill>
                <a:latin typeface="华文新魏"/>
                <a:cs typeface="华文新魏"/>
              </a:rPr>
              <a:t>修改</a:t>
            </a:r>
            <a:r>
              <a:rPr lang="en-US" altLang="zh-CN" sz="2400" dirty="0">
                <a:solidFill>
                  <a:srgbClr val="FF0000"/>
                </a:solidFill>
                <a:latin typeface="华文新魏"/>
                <a:cs typeface="华文新魏"/>
              </a:rPr>
              <a:t>x</a:t>
            </a:r>
            <a:r>
              <a:rPr lang="zh-CN" altLang="en-US" sz="2400" dirty="0">
                <a:solidFill>
                  <a:srgbClr val="FF0000"/>
                </a:solidFill>
                <a:latin typeface="华文新魏"/>
                <a:cs typeface="华文新魏"/>
              </a:rPr>
              <a:t>的值</a:t>
            </a:r>
            <a:endParaRPr lang="en-GB" altLang="zh-CN" sz="2400" dirty="0">
              <a:solidFill>
                <a:srgbClr val="FF0000"/>
              </a:solidFill>
              <a:latin typeface="华文新魏"/>
              <a:cs typeface="华文新魏"/>
            </a:endParaRPr>
          </a:p>
          <a:p>
            <a:pPr marL="0" indent="0" eaLnBrk="1" hangingPunct="1">
              <a:lnSpc>
                <a:spcPct val="90000"/>
              </a:lnSpc>
              <a:buNone/>
            </a:pPr>
            <a:r>
              <a:rPr lang="zh-CN" altLang="zh-CN" sz="2400" dirty="0">
                <a:latin typeface="华文新魏"/>
                <a:cs typeface="华文新魏"/>
              </a:rPr>
              <a:t> </a:t>
            </a:r>
            <a:r>
              <a:rPr lang="zh-CN" altLang="en-US" sz="2400" dirty="0">
                <a:latin typeface="华文新魏"/>
                <a:cs typeface="华文新魏"/>
              </a:rPr>
              <a:t>        </a:t>
            </a:r>
            <a:r>
              <a:rPr lang="en-GB" altLang="zh-CN" sz="2400" dirty="0">
                <a:latin typeface="华文新魏"/>
                <a:cs typeface="华文新魏"/>
              </a:rPr>
              <a:t>return true;</a:t>
            </a:r>
          </a:p>
          <a:p>
            <a:pPr marL="0" indent="0" eaLnBrk="1" hangingPunct="1">
              <a:lnSpc>
                <a:spcPct val="90000"/>
              </a:lnSpc>
              <a:buNone/>
            </a:pPr>
            <a:r>
              <a:rPr lang="zh-CN" altLang="zh-CN" sz="2400" dirty="0">
                <a:latin typeface="华文新魏"/>
                <a:cs typeface="华文新魏"/>
              </a:rPr>
              <a:t> </a:t>
            </a:r>
            <a:r>
              <a:rPr lang="zh-CN" altLang="en-US" sz="2400" dirty="0">
                <a:latin typeface="华文新魏"/>
                <a:cs typeface="华文新魏"/>
              </a:rPr>
              <a:t>    </a:t>
            </a:r>
            <a:r>
              <a:rPr lang="en-GB" altLang="zh-CN" sz="2400" dirty="0">
                <a:latin typeface="华文新魏"/>
                <a:cs typeface="华文新魏"/>
              </a:rPr>
              <a:t>}</a:t>
            </a:r>
          </a:p>
          <a:p>
            <a:pPr marL="0" indent="0" eaLnBrk="1" hangingPunct="1">
              <a:lnSpc>
                <a:spcPct val="90000"/>
              </a:lnSpc>
              <a:buNone/>
            </a:pPr>
            <a:r>
              <a:rPr lang="zh-CN" altLang="zh-CN" sz="2400" dirty="0">
                <a:latin typeface="华文新魏"/>
                <a:cs typeface="华文新魏"/>
              </a:rPr>
              <a:t> </a:t>
            </a:r>
            <a:r>
              <a:rPr lang="zh-CN" altLang="en-US" sz="2400" dirty="0">
                <a:latin typeface="华文新魏"/>
                <a:cs typeface="华文新魏"/>
              </a:rPr>
              <a:t>    </a:t>
            </a:r>
            <a:r>
              <a:rPr lang="en-GB" altLang="zh-CN" sz="2400" dirty="0">
                <a:latin typeface="华文新魏"/>
                <a:cs typeface="华文新魏"/>
              </a:rPr>
              <a:t>else</a:t>
            </a:r>
            <a:r>
              <a:rPr lang="zh-Hans" altLang="en-US" sz="2400" dirty="0">
                <a:latin typeface="华文新魏"/>
                <a:cs typeface="华文新魏"/>
              </a:rPr>
              <a:t> </a:t>
            </a:r>
            <a:r>
              <a:rPr lang="en-US" altLang="zh-Hans" sz="2400" dirty="0">
                <a:solidFill>
                  <a:srgbClr val="FF0000"/>
                </a:solidFill>
                <a:latin typeface="华文新魏"/>
                <a:cs typeface="华文新魏"/>
              </a:rPr>
              <a:t>//</a:t>
            </a:r>
            <a:r>
              <a:rPr lang="zh-CN" altLang="en-US" sz="2400" dirty="0">
                <a:solidFill>
                  <a:srgbClr val="FF0000"/>
                </a:solidFill>
                <a:latin typeface="华文新魏"/>
                <a:cs typeface="华文新魏"/>
              </a:rPr>
              <a:t>返回条件码，不修改</a:t>
            </a:r>
            <a:r>
              <a:rPr lang="en-US" altLang="zh-CN" sz="2400" dirty="0">
                <a:solidFill>
                  <a:srgbClr val="FF0000"/>
                </a:solidFill>
                <a:latin typeface="华文新魏"/>
                <a:cs typeface="华文新魏"/>
              </a:rPr>
              <a:t>x</a:t>
            </a:r>
            <a:endParaRPr lang="en-GB" altLang="zh-CN" sz="2400" dirty="0">
              <a:solidFill>
                <a:srgbClr val="FF0000"/>
              </a:solidFill>
              <a:latin typeface="华文新魏"/>
              <a:cs typeface="华文新魏"/>
            </a:endParaRPr>
          </a:p>
          <a:p>
            <a:pPr marL="0" indent="0" eaLnBrk="1" hangingPunct="1">
              <a:lnSpc>
                <a:spcPct val="90000"/>
              </a:lnSpc>
              <a:buNone/>
            </a:pPr>
            <a:r>
              <a:rPr lang="zh-CN" altLang="en-US" sz="2400" dirty="0">
                <a:latin typeface="华文新魏"/>
                <a:cs typeface="华文新魏"/>
              </a:rPr>
              <a:t>        </a:t>
            </a:r>
            <a:r>
              <a:rPr lang="en-GB" altLang="zh-CN" sz="2400" dirty="0">
                <a:latin typeface="华文新魏"/>
                <a:cs typeface="华文新魏"/>
              </a:rPr>
              <a:t>return false;</a:t>
            </a:r>
          </a:p>
          <a:p>
            <a:pPr marL="0" indent="0" eaLnBrk="1" hangingPunct="1">
              <a:lnSpc>
                <a:spcPct val="90000"/>
              </a:lnSpc>
              <a:buNone/>
            </a:pPr>
            <a:r>
              <a:rPr lang="en-GB" altLang="zh-CN" sz="2400" dirty="0">
                <a:latin typeface="华文新魏"/>
                <a:cs typeface="华文新魏"/>
              </a:rPr>
              <a:t>}</a:t>
            </a:r>
            <a:endParaRPr kumimoji="1" lang="zh-CN" altLang="en-US" sz="2400" dirty="0">
              <a:latin typeface="华文新魏"/>
              <a:cs typeface="华文新魏"/>
            </a:endParaRPr>
          </a:p>
        </p:txBody>
      </p:sp>
    </p:spTree>
    <p:extLst>
      <p:ext uri="{BB962C8B-B14F-4D97-AF65-F5344CB8AC3E}">
        <p14:creationId xmlns:p14="http://schemas.microsoft.com/office/powerpoint/2010/main" val="779086141"/>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测试并设置指令</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34</a:t>
            </a:fld>
            <a:endParaRPr lang="en-US" altLang="zh-CN" dirty="0"/>
          </a:p>
        </p:txBody>
      </p:sp>
      <p:sp>
        <p:nvSpPr>
          <p:cNvPr id="5" name="内容占位符 4"/>
          <p:cNvSpPr>
            <a:spLocks noGrp="1"/>
          </p:cNvSpPr>
          <p:nvPr>
            <p:ph idx="1"/>
          </p:nvPr>
        </p:nvSpPr>
        <p:spPr>
          <a:xfrm>
            <a:off x="179512" y="1196752"/>
            <a:ext cx="8856984" cy="4968552"/>
          </a:xfrm>
        </p:spPr>
        <p:txBody>
          <a:bodyPr/>
          <a:lstStyle/>
          <a:p>
            <a:pPr eaLnBrk="1" hangingPunct="1"/>
            <a:r>
              <a:rPr lang="en-US" altLang="zh-CN" dirty="0">
                <a:solidFill>
                  <a:srgbClr val="000000"/>
                </a:solidFill>
                <a:latin typeface="华文新魏" charset="0"/>
                <a:ea typeface="华文新魏" charset="0"/>
                <a:cs typeface="华文新魏" charset="0"/>
              </a:rPr>
              <a:t>TS</a:t>
            </a:r>
            <a:r>
              <a:rPr lang="zh-CN" altLang="en-US" dirty="0">
                <a:solidFill>
                  <a:srgbClr val="000000"/>
                </a:solidFill>
                <a:latin typeface="华文新魏" charset="0"/>
                <a:ea typeface="华文新魏" charset="0"/>
                <a:cs typeface="华文新魏" charset="0"/>
              </a:rPr>
              <a:t>指令实现进程互斥</a:t>
            </a:r>
            <a:endParaRPr lang="en-US" altLang="zh-CN" dirty="0">
              <a:solidFill>
                <a:srgbClr val="000000"/>
              </a:solidFill>
              <a:latin typeface="华文新魏" charset="0"/>
              <a:ea typeface="华文新魏" charset="0"/>
              <a:cs typeface="华文新魏" charset="0"/>
            </a:endParaRPr>
          </a:p>
          <a:p>
            <a:pPr lvl="1" eaLnBrk="1" hangingPunct="1"/>
            <a:r>
              <a:rPr lang="zh-CN" altLang="zh-CN" sz="2400" dirty="0">
                <a:solidFill>
                  <a:srgbClr val="000000"/>
                </a:solidFill>
                <a:latin typeface="华文新魏" charset="0"/>
                <a:ea typeface="华文新魏" charset="0"/>
                <a:cs typeface="华文新魏" charset="0"/>
              </a:rPr>
              <a:t>把一个临界区与一个布尔型变量</a:t>
            </a:r>
            <a:r>
              <a:rPr lang="en-US" altLang="zh-CN" sz="2400" dirty="0">
                <a:solidFill>
                  <a:srgbClr val="0000FF"/>
                </a:solidFill>
                <a:latin typeface="华文新魏" charset="0"/>
                <a:ea typeface="华文新魏" charset="0"/>
                <a:cs typeface="华文新魏" charset="0"/>
              </a:rPr>
              <a:t>s</a:t>
            </a:r>
            <a:r>
              <a:rPr lang="zh-CN" altLang="zh-CN" sz="2400" dirty="0">
                <a:solidFill>
                  <a:srgbClr val="000000"/>
                </a:solidFill>
                <a:latin typeface="华文新魏" charset="0"/>
                <a:ea typeface="华文新魏" charset="0"/>
                <a:cs typeface="华文新魏" charset="0"/>
              </a:rPr>
              <a:t>相关联</a:t>
            </a:r>
            <a:endParaRPr lang="en-US" altLang="zh-CN" dirty="0">
              <a:solidFill>
                <a:srgbClr val="000000"/>
              </a:solidFill>
              <a:latin typeface="华文新魏" charset="0"/>
              <a:ea typeface="华文新魏" charset="0"/>
              <a:cs typeface="华文新魏" charset="0"/>
            </a:endParaRPr>
          </a:p>
          <a:p>
            <a:pPr lvl="2" eaLnBrk="1" hangingPunct="1"/>
            <a:r>
              <a:rPr lang="zh-CN" altLang="zh-CN" sz="2000" dirty="0">
                <a:solidFill>
                  <a:srgbClr val="000000"/>
                </a:solidFill>
                <a:latin typeface="华文新魏" charset="0"/>
                <a:ea typeface="华文新魏" charset="0"/>
                <a:cs typeface="华文新魏" charset="0"/>
              </a:rPr>
              <a:t>变量</a:t>
            </a:r>
            <a:r>
              <a:rPr lang="en-US" altLang="zh-CN" sz="2000" dirty="0">
                <a:solidFill>
                  <a:srgbClr val="0000FF"/>
                </a:solidFill>
                <a:latin typeface="华文新魏" charset="0"/>
                <a:ea typeface="华文新魏" charset="0"/>
                <a:cs typeface="华文新魏" charset="0"/>
              </a:rPr>
              <a:t>s</a:t>
            </a:r>
            <a:r>
              <a:rPr lang="zh-CN" altLang="zh-CN" sz="2000" dirty="0">
                <a:solidFill>
                  <a:srgbClr val="000000"/>
                </a:solidFill>
                <a:latin typeface="华文新魏" charset="0"/>
                <a:ea typeface="华文新魏" charset="0"/>
                <a:cs typeface="华文新魏" charset="0"/>
              </a:rPr>
              <a:t>代表临界资源的状态，把它看成一把锁，</a:t>
            </a:r>
            <a:r>
              <a:rPr lang="en-US" altLang="zh-CN" sz="2000" dirty="0">
                <a:solidFill>
                  <a:srgbClr val="0000FF"/>
                </a:solidFill>
                <a:latin typeface="华文新魏" charset="0"/>
                <a:ea typeface="华文新魏" charset="0"/>
                <a:cs typeface="华文新魏" charset="0"/>
              </a:rPr>
              <a:t>s</a:t>
            </a:r>
            <a:r>
              <a:rPr lang="zh-CN" altLang="zh-CN" sz="2000" dirty="0">
                <a:solidFill>
                  <a:srgbClr val="FF0000"/>
                </a:solidFill>
                <a:latin typeface="华文新魏" charset="0"/>
                <a:ea typeface="华文新魏" charset="0"/>
                <a:cs typeface="华文新魏" charset="0"/>
              </a:rPr>
              <a:t>的初值置为</a:t>
            </a:r>
            <a:r>
              <a:rPr lang="en-US" altLang="zh-CN" sz="2000" dirty="0">
                <a:solidFill>
                  <a:srgbClr val="FF0000"/>
                </a:solidFill>
                <a:latin typeface="华文新魏" charset="0"/>
                <a:ea typeface="华文新魏" charset="0"/>
                <a:cs typeface="华文新魏" charset="0"/>
              </a:rPr>
              <a:t>true</a:t>
            </a:r>
            <a:r>
              <a:rPr lang="zh-CN" altLang="zh-CN" sz="2000" dirty="0">
                <a:solidFill>
                  <a:srgbClr val="000000"/>
                </a:solidFill>
                <a:latin typeface="华文新魏" charset="0"/>
                <a:ea typeface="华文新魏" charset="0"/>
                <a:cs typeface="华文新魏" charset="0"/>
              </a:rPr>
              <a:t>，</a:t>
            </a:r>
            <a:r>
              <a:rPr lang="zh-CN" altLang="zh-CN" sz="2000" dirty="0">
                <a:solidFill>
                  <a:srgbClr val="FF0000"/>
                </a:solidFill>
                <a:latin typeface="华文新魏" charset="0"/>
                <a:ea typeface="华文新魏" charset="0"/>
                <a:cs typeface="华文新魏" charset="0"/>
              </a:rPr>
              <a:t>表示没有进程在临界区内</a:t>
            </a:r>
            <a:r>
              <a:rPr lang="zh-CN" altLang="zh-CN" sz="2000" dirty="0">
                <a:solidFill>
                  <a:srgbClr val="000000"/>
                </a:solidFill>
                <a:latin typeface="华文新魏" charset="0"/>
                <a:ea typeface="华文新魏" charset="0"/>
                <a:cs typeface="华文新魏" charset="0"/>
              </a:rPr>
              <a:t>，资源可用</a:t>
            </a:r>
            <a:endParaRPr lang="en-US" altLang="zh-CN" sz="2000" dirty="0">
              <a:solidFill>
                <a:srgbClr val="000000"/>
              </a:solidFill>
              <a:latin typeface="华文新魏" charset="0"/>
              <a:ea typeface="华文新魏" charset="0"/>
              <a:cs typeface="华文新魏" charset="0"/>
            </a:endParaRPr>
          </a:p>
          <a:p>
            <a:pPr lvl="1" eaLnBrk="1" hangingPunct="1"/>
            <a:r>
              <a:rPr lang="zh-CN" altLang="zh-CN" sz="2400" dirty="0">
                <a:solidFill>
                  <a:srgbClr val="000000"/>
                </a:solidFill>
                <a:latin typeface="华文新魏" charset="0"/>
                <a:ea typeface="华文新魏" charset="0"/>
                <a:cs typeface="华文新魏" charset="0"/>
              </a:rPr>
              <a:t>系统利用</a:t>
            </a:r>
            <a:r>
              <a:rPr lang="en-US" altLang="zh-CN" sz="2400" dirty="0">
                <a:solidFill>
                  <a:srgbClr val="000000"/>
                </a:solidFill>
                <a:latin typeface="华文新魏" charset="0"/>
                <a:ea typeface="华文新魏" charset="0"/>
                <a:cs typeface="华文新魏" charset="0"/>
              </a:rPr>
              <a:t>TS</a:t>
            </a:r>
            <a:r>
              <a:rPr lang="zh-CN" altLang="zh-CN" sz="2400" dirty="0">
                <a:solidFill>
                  <a:srgbClr val="000000"/>
                </a:solidFill>
                <a:latin typeface="华文新魏" charset="0"/>
                <a:ea typeface="华文新魏" charset="0"/>
                <a:cs typeface="华文新魏" charset="0"/>
              </a:rPr>
              <a:t>指令实现临界区的上锁和开锁原语操作</a:t>
            </a:r>
            <a:endParaRPr kumimoji="1" lang="zh-CN" altLang="en-US" dirty="0"/>
          </a:p>
        </p:txBody>
      </p:sp>
      <p:sp>
        <p:nvSpPr>
          <p:cNvPr id="8" name="内容占位符 4"/>
          <p:cNvSpPr txBox="1">
            <a:spLocks/>
          </p:cNvSpPr>
          <p:nvPr/>
        </p:nvSpPr>
        <p:spPr bwMode="auto">
          <a:xfrm>
            <a:off x="4283968" y="3284984"/>
            <a:ext cx="4320480"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bool</a:t>
            </a:r>
            <a:r>
              <a:rPr lang="en-US" altLang="zh-CN" sz="2200" dirty="0">
                <a:solidFill>
                  <a:srgbClr val="000000"/>
                </a:solidFill>
                <a:latin typeface="华文新魏" charset="0"/>
                <a:ea typeface="华文新魏" charset="0"/>
                <a:cs typeface="华文新魏" charset="0"/>
              </a:rPr>
              <a:t> s=true;</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cobegin</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process Pi( )  { //</a:t>
            </a:r>
            <a:r>
              <a:rPr lang="en-US" altLang="zh-CN" sz="2200" dirty="0" err="1">
                <a:solidFill>
                  <a:srgbClr val="000000"/>
                </a:solidFill>
                <a:latin typeface="华文新魏" charset="0"/>
                <a:ea typeface="华文新魏" charset="0"/>
                <a:cs typeface="华文新魏" charset="0"/>
              </a:rPr>
              <a:t>i</a:t>
            </a:r>
            <a:r>
              <a:rPr lang="en-US" altLang="zh-CN" sz="2200" dirty="0">
                <a:solidFill>
                  <a:srgbClr val="000000"/>
                </a:solidFill>
                <a:latin typeface="华文新魏" charset="0"/>
                <a:ea typeface="华文新魏" charset="0"/>
                <a:cs typeface="华文新魏" charset="0"/>
              </a:rPr>
              <a:t>=1,2,...,n</a:t>
            </a:r>
          </a:p>
          <a:p>
            <a:pPr marL="0" indent="0" eaLnBrk="1" hangingPunct="1">
              <a:lnSpc>
                <a:spcPct val="90000"/>
              </a:lnSpc>
              <a:buNone/>
            </a:pPr>
            <a:r>
              <a:rPr lang="zh-CN" altLang="zh-CN" sz="2200" dirty="0">
                <a:solidFill>
                  <a:srgbClr val="000000"/>
                </a:solidFill>
                <a:latin typeface="华文新魏" charset="0"/>
                <a:ea typeface="华文新魏" charset="0"/>
                <a:cs typeface="华文新魏" charset="0"/>
              </a:rPr>
              <a:t> </a:t>
            </a:r>
            <a:r>
              <a:rPr lang="zh-CN" altLang="en-US" sz="2200" dirty="0">
                <a:solidFill>
                  <a:srgbClr val="00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while(!</a:t>
            </a:r>
            <a:r>
              <a:rPr lang="en-US" altLang="zh-CN" sz="2200" dirty="0">
                <a:solidFill>
                  <a:srgbClr val="FF0000"/>
                </a:solidFill>
                <a:latin typeface="华文新魏" charset="0"/>
                <a:ea typeface="华文新魏" charset="0"/>
                <a:cs typeface="华文新魏" charset="0"/>
              </a:rPr>
              <a:t>TS(</a:t>
            </a:r>
            <a:r>
              <a:rPr lang="en-US" altLang="zh-CN" sz="2200" dirty="0">
                <a:solidFill>
                  <a:srgbClr val="0000FF"/>
                </a:solidFill>
                <a:latin typeface="华文新魏" charset="0"/>
                <a:ea typeface="华文新魏" charset="0"/>
                <a:cs typeface="华文新魏" charset="0"/>
              </a:rPr>
              <a:t>s</a:t>
            </a:r>
            <a:r>
              <a:rPr lang="en-US" altLang="zh-CN" sz="2200" dirty="0">
                <a:solidFill>
                  <a:srgbClr val="FF0000"/>
                </a:solidFill>
                <a:latin typeface="华文新魏" charset="0"/>
                <a:ea typeface="华文新魏" charset="0"/>
                <a:cs typeface="华文新魏" charset="0"/>
              </a:rPr>
              <a:t>)</a:t>
            </a:r>
            <a:r>
              <a:rPr lang="en-US" altLang="zh-CN" sz="2200" dirty="0">
                <a:solidFill>
                  <a:srgbClr val="000000"/>
                </a:solidFill>
                <a:latin typeface="华文新魏" charset="0"/>
                <a:ea typeface="华文新魏" charset="0"/>
                <a:cs typeface="华文新魏" charset="0"/>
              </a:rPr>
              <a:t>);        /*</a:t>
            </a:r>
            <a:r>
              <a:rPr lang="zh-CN" altLang="en-US" sz="2200" dirty="0">
                <a:solidFill>
                  <a:srgbClr val="000000"/>
                </a:solidFill>
                <a:latin typeface="华文新魏" charset="0"/>
                <a:ea typeface="华文新魏" charset="0"/>
                <a:cs typeface="华文新魏" charset="0"/>
              </a:rPr>
              <a:t>上锁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a:t>
            </a:r>
            <a:r>
              <a:rPr lang="zh-CN" altLang="en-US" sz="2200" dirty="0">
                <a:solidFill>
                  <a:srgbClr val="000000"/>
                </a:solidFill>
                <a:latin typeface="华文新魏" charset="0"/>
                <a:ea typeface="华文新魏" charset="0"/>
                <a:cs typeface="华文新魏" charset="0"/>
              </a:rPr>
              <a:t>临界区</a:t>
            </a: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s</a:t>
            </a:r>
            <a:r>
              <a:rPr lang="en-US" altLang="zh-CN" sz="2200" dirty="0">
                <a:solidFill>
                  <a:srgbClr val="000000"/>
                </a:solidFill>
                <a:latin typeface="华文新魏" charset="0"/>
                <a:ea typeface="华文新魏" charset="0"/>
                <a:cs typeface="华文新魏" charset="0"/>
              </a:rPr>
              <a:t>=true;                  /*</a:t>
            </a:r>
            <a:r>
              <a:rPr lang="zh-CN" altLang="en-US" sz="2200" dirty="0">
                <a:solidFill>
                  <a:srgbClr val="000000"/>
                </a:solidFill>
                <a:latin typeface="华文新魏" charset="0"/>
                <a:ea typeface="华文新魏" charset="0"/>
                <a:cs typeface="华文新魏" charset="0"/>
              </a:rPr>
              <a:t>开锁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coend</a:t>
            </a:r>
            <a:endParaRPr lang="en-US" altLang="zh-CN" sz="2200" dirty="0">
              <a:solidFill>
                <a:srgbClr val="000000"/>
              </a:solidFill>
              <a:latin typeface="华文新魏" charset="0"/>
              <a:ea typeface="华文新魏" charset="0"/>
              <a:cs typeface="华文新魏" charset="0"/>
            </a:endParaRPr>
          </a:p>
          <a:p>
            <a:pPr marL="0" indent="0">
              <a:buNone/>
            </a:pPr>
            <a:endParaRPr kumimoji="1" lang="zh-CN" altLang="en-US" sz="2400" dirty="0"/>
          </a:p>
        </p:txBody>
      </p:sp>
      <p:sp>
        <p:nvSpPr>
          <p:cNvPr id="9" name="内容占位符 2"/>
          <p:cNvSpPr txBox="1">
            <a:spLocks/>
          </p:cNvSpPr>
          <p:nvPr/>
        </p:nvSpPr>
        <p:spPr bwMode="auto">
          <a:xfrm>
            <a:off x="899592" y="3212976"/>
            <a:ext cx="3816424"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GB" altLang="zh-CN" sz="2200" dirty="0">
                <a:latin typeface="华文新魏"/>
                <a:cs typeface="华文新魏"/>
              </a:rPr>
              <a:t>bool TS(bool &amp;x) {</a:t>
            </a:r>
          </a:p>
          <a:p>
            <a:pPr marL="0" indent="0" eaLnBrk="1" hangingPunct="1">
              <a:lnSpc>
                <a:spcPct val="90000"/>
              </a:lnSpc>
              <a:buNone/>
            </a:pPr>
            <a:r>
              <a:rPr lang="zh-CN" altLang="en-US" sz="2200" dirty="0">
                <a:latin typeface="华文新魏"/>
                <a:cs typeface="华文新魏"/>
              </a:rPr>
              <a:t>   </a:t>
            </a:r>
            <a:r>
              <a:rPr lang="en-GB" altLang="zh-CN" sz="2200" dirty="0">
                <a:latin typeface="华文新魏"/>
                <a:cs typeface="华文新魏"/>
              </a:rPr>
              <a:t>if(x) {</a:t>
            </a:r>
          </a:p>
          <a:p>
            <a:pPr marL="0" indent="0" eaLnBrk="1" hangingPunct="1">
              <a:lnSpc>
                <a:spcPct val="90000"/>
              </a:lnSpc>
              <a:buNone/>
            </a:pPr>
            <a:r>
              <a:rPr lang="zh-CN" altLang="zh-CN" sz="2200" dirty="0">
                <a:solidFill>
                  <a:srgbClr val="0000FF"/>
                </a:solidFill>
                <a:latin typeface="华文新魏"/>
                <a:cs typeface="华文新魏"/>
              </a:rPr>
              <a:t> </a:t>
            </a:r>
            <a:r>
              <a:rPr lang="zh-CN" altLang="en-US" sz="2200" dirty="0">
                <a:solidFill>
                  <a:srgbClr val="0000FF"/>
                </a:solidFill>
                <a:latin typeface="华文新魏"/>
                <a:cs typeface="华文新魏"/>
              </a:rPr>
              <a:t>       </a:t>
            </a:r>
            <a:r>
              <a:rPr lang="en-GB" altLang="zh-CN" sz="2200" dirty="0">
                <a:solidFill>
                  <a:srgbClr val="0000FF"/>
                </a:solidFill>
                <a:latin typeface="华文新魏"/>
                <a:cs typeface="华文新魏"/>
              </a:rPr>
              <a:t> x=false;</a:t>
            </a:r>
          </a:p>
          <a:p>
            <a:pPr marL="0" indent="0" eaLnBrk="1" hangingPunct="1">
              <a:lnSpc>
                <a:spcPct val="90000"/>
              </a:lnSpc>
              <a:buNone/>
            </a:pPr>
            <a:r>
              <a:rPr lang="zh-CN" altLang="zh-CN" sz="2200" dirty="0">
                <a:latin typeface="华文新魏"/>
                <a:cs typeface="华文新魏"/>
              </a:rPr>
              <a:t> </a:t>
            </a:r>
            <a:r>
              <a:rPr lang="zh-CN" altLang="en-US" sz="2200" dirty="0">
                <a:latin typeface="华文新魏"/>
                <a:cs typeface="华文新魏"/>
              </a:rPr>
              <a:t>        </a:t>
            </a:r>
            <a:r>
              <a:rPr lang="en-GB" altLang="zh-CN" sz="2200" dirty="0">
                <a:latin typeface="华文新魏"/>
                <a:cs typeface="华文新魏"/>
              </a:rPr>
              <a:t>return true;</a:t>
            </a:r>
          </a:p>
          <a:p>
            <a:pPr marL="0" indent="0" eaLnBrk="1" hangingPunct="1">
              <a:lnSpc>
                <a:spcPct val="90000"/>
              </a:lnSpc>
              <a:buNone/>
            </a:pPr>
            <a:r>
              <a:rPr lang="zh-CN" altLang="zh-CN" sz="2200" dirty="0">
                <a:latin typeface="华文新魏"/>
                <a:cs typeface="华文新魏"/>
              </a:rPr>
              <a:t> </a:t>
            </a:r>
            <a:r>
              <a:rPr lang="zh-CN" altLang="en-US" sz="2200" dirty="0">
                <a:latin typeface="华文新魏"/>
                <a:cs typeface="华文新魏"/>
              </a:rPr>
              <a:t>    </a:t>
            </a:r>
            <a:r>
              <a:rPr lang="en-GB" altLang="zh-CN" sz="2200" dirty="0">
                <a:latin typeface="华文新魏"/>
                <a:cs typeface="华文新魏"/>
              </a:rPr>
              <a:t>}</a:t>
            </a:r>
          </a:p>
          <a:p>
            <a:pPr marL="0" indent="0" eaLnBrk="1" hangingPunct="1">
              <a:lnSpc>
                <a:spcPct val="90000"/>
              </a:lnSpc>
              <a:buNone/>
            </a:pPr>
            <a:r>
              <a:rPr lang="zh-CN" altLang="zh-CN" sz="2200" dirty="0">
                <a:latin typeface="华文新魏"/>
                <a:cs typeface="华文新魏"/>
              </a:rPr>
              <a:t> </a:t>
            </a:r>
            <a:r>
              <a:rPr lang="zh-CN" altLang="en-US" sz="2200" dirty="0">
                <a:latin typeface="华文新魏"/>
                <a:cs typeface="华文新魏"/>
              </a:rPr>
              <a:t>    </a:t>
            </a:r>
            <a:r>
              <a:rPr lang="en-GB" altLang="zh-CN" sz="2200" dirty="0">
                <a:latin typeface="华文新魏"/>
                <a:cs typeface="华文新魏"/>
              </a:rPr>
              <a:t>else</a:t>
            </a:r>
          </a:p>
          <a:p>
            <a:pPr marL="0" indent="0" eaLnBrk="1" hangingPunct="1">
              <a:lnSpc>
                <a:spcPct val="90000"/>
              </a:lnSpc>
              <a:buNone/>
            </a:pPr>
            <a:r>
              <a:rPr lang="zh-CN" altLang="en-US" sz="2200" dirty="0">
                <a:latin typeface="华文新魏"/>
                <a:cs typeface="华文新魏"/>
              </a:rPr>
              <a:t>        </a:t>
            </a:r>
            <a:r>
              <a:rPr lang="en-GB" altLang="zh-CN" sz="2200" dirty="0">
                <a:latin typeface="华文新魏"/>
                <a:cs typeface="华文新魏"/>
              </a:rPr>
              <a:t>return false;</a:t>
            </a:r>
          </a:p>
          <a:p>
            <a:pPr marL="0" indent="0" eaLnBrk="1" hangingPunct="1">
              <a:lnSpc>
                <a:spcPct val="90000"/>
              </a:lnSpc>
              <a:buNone/>
            </a:pPr>
            <a:r>
              <a:rPr lang="en-GB" altLang="zh-CN" sz="2200" dirty="0">
                <a:latin typeface="华文新魏"/>
                <a:cs typeface="华文新魏"/>
              </a:rPr>
              <a:t>}</a:t>
            </a:r>
            <a:endParaRPr kumimoji="1" lang="zh-CN" altLang="en-US" sz="2200" dirty="0">
              <a:latin typeface="华文新魏"/>
              <a:cs typeface="华文新魏"/>
            </a:endParaRPr>
          </a:p>
        </p:txBody>
      </p:sp>
      <p:sp>
        <p:nvSpPr>
          <p:cNvPr id="10" name="矩形 9"/>
          <p:cNvSpPr/>
          <p:nvPr/>
        </p:nvSpPr>
        <p:spPr>
          <a:xfrm>
            <a:off x="323528" y="5847655"/>
            <a:ext cx="8568952" cy="461665"/>
          </a:xfrm>
          <a:prstGeom prst="rect">
            <a:avLst/>
          </a:prstGeom>
          <a:solidFill>
            <a:srgbClr val="CCFFCC"/>
          </a:solidFill>
        </p:spPr>
        <p:txBody>
          <a:bodyPr wrap="square">
            <a:spAutoFit/>
          </a:bodyPr>
          <a:lstStyle/>
          <a:p>
            <a:r>
              <a:rPr lang="zh-CN" altLang="en-US" sz="2400" b="1" dirty="0">
                <a:solidFill>
                  <a:srgbClr val="FF0000"/>
                </a:solidFill>
                <a:latin typeface="华文新魏" charset="0"/>
                <a:ea typeface="华文新魏" charset="0"/>
                <a:cs typeface="华文新魏" charset="0"/>
              </a:rPr>
              <a:t>本质：</a:t>
            </a:r>
            <a:r>
              <a:rPr lang="en-US" altLang="zh-CN" sz="2400" b="1" dirty="0">
                <a:solidFill>
                  <a:srgbClr val="0000FF"/>
                </a:solidFill>
                <a:latin typeface="华文新魏" charset="0"/>
                <a:ea typeface="华文新魏" charset="0"/>
                <a:cs typeface="华文新魏" charset="0"/>
              </a:rPr>
              <a:t>TS</a:t>
            </a:r>
            <a:r>
              <a:rPr lang="zh-CN" altLang="en-US" sz="2400" b="1" dirty="0">
                <a:solidFill>
                  <a:srgbClr val="292929"/>
                </a:solidFill>
                <a:latin typeface="华文新魏" charset="0"/>
                <a:ea typeface="华文新魏" charset="0"/>
                <a:cs typeface="华文新魏" charset="0"/>
              </a:rPr>
              <a:t>基于</a:t>
            </a:r>
            <a:r>
              <a:rPr lang="zh-CN" altLang="en-US" sz="2400" b="1" dirty="0">
                <a:solidFill>
                  <a:srgbClr val="FF0000"/>
                </a:solidFill>
                <a:latin typeface="华文新魏" charset="0"/>
                <a:ea typeface="华文新魏" charset="0"/>
                <a:cs typeface="华文新魏" charset="0"/>
              </a:rPr>
              <a:t>原语</a:t>
            </a:r>
            <a:r>
              <a:rPr lang="zh-CN" altLang="en-US" sz="2400" b="1" dirty="0">
                <a:solidFill>
                  <a:srgbClr val="0000FF"/>
                </a:solidFill>
                <a:latin typeface="华文新魏" charset="0"/>
                <a:ea typeface="华文新魏" charset="0"/>
                <a:cs typeface="华文新魏" charset="0"/>
              </a:rPr>
              <a:t>单向修改</a:t>
            </a:r>
            <a:r>
              <a:rPr lang="zh-CN" altLang="en-US" sz="2400" b="1" dirty="0">
                <a:solidFill>
                  <a:srgbClr val="292929"/>
                </a:solidFill>
                <a:latin typeface="华文新魏" charset="0"/>
                <a:ea typeface="华文新魏" charset="0"/>
                <a:cs typeface="华文新魏" charset="0"/>
              </a:rPr>
              <a:t>成</a:t>
            </a:r>
            <a:r>
              <a:rPr lang="en-US" altLang="zh-CN" sz="2400" b="1" dirty="0">
                <a:solidFill>
                  <a:srgbClr val="FF0000"/>
                </a:solidFill>
                <a:latin typeface="华文新魏" charset="0"/>
                <a:ea typeface="华文新魏" charset="0"/>
                <a:cs typeface="华文新魏" charset="0"/>
              </a:rPr>
              <a:t>false</a:t>
            </a:r>
            <a:r>
              <a:rPr lang="zh-CN" altLang="en-US" sz="2400" b="1" dirty="0">
                <a:solidFill>
                  <a:srgbClr val="292929"/>
                </a:solidFill>
                <a:latin typeface="华文新魏" charset="0"/>
                <a:ea typeface="华文新魏" charset="0"/>
                <a:cs typeface="华文新魏" charset="0"/>
              </a:rPr>
              <a:t>，其他进程</a:t>
            </a:r>
            <a:r>
              <a:rPr lang="zh-CN" altLang="en-US" sz="2400" b="1" dirty="0">
                <a:solidFill>
                  <a:srgbClr val="0000FF"/>
                </a:solidFill>
                <a:latin typeface="华文新魏" charset="0"/>
                <a:ea typeface="华文新魏" charset="0"/>
                <a:cs typeface="华文新魏" charset="0"/>
              </a:rPr>
              <a:t>单向修改</a:t>
            </a:r>
            <a:r>
              <a:rPr lang="zh-CN" altLang="en-US" sz="2400" b="1" dirty="0">
                <a:solidFill>
                  <a:srgbClr val="292929"/>
                </a:solidFill>
                <a:latin typeface="华文新魏" charset="0"/>
                <a:ea typeface="华文新魏" charset="0"/>
                <a:cs typeface="华文新魏" charset="0"/>
              </a:rPr>
              <a:t>为</a:t>
            </a:r>
            <a:r>
              <a:rPr lang="en-US" altLang="zh-CN" sz="2400" b="1" dirty="0">
                <a:solidFill>
                  <a:srgbClr val="FF0000"/>
                </a:solidFill>
                <a:latin typeface="华文新魏" charset="0"/>
                <a:ea typeface="华文新魏" charset="0"/>
                <a:cs typeface="华文新魏" charset="0"/>
              </a:rPr>
              <a:t>true</a:t>
            </a:r>
          </a:p>
        </p:txBody>
      </p:sp>
    </p:spTree>
    <p:extLst>
      <p:ext uri="{BB962C8B-B14F-4D97-AF65-F5344CB8AC3E}">
        <p14:creationId xmlns:p14="http://schemas.microsoft.com/office/powerpoint/2010/main" val="133204480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对换指令</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35</a:t>
            </a:fld>
            <a:endParaRPr lang="en-US" altLang="zh-CN" dirty="0"/>
          </a:p>
        </p:txBody>
      </p:sp>
      <p:sp>
        <p:nvSpPr>
          <p:cNvPr id="3" name="内容占位符 2"/>
          <p:cNvSpPr>
            <a:spLocks noGrp="1"/>
          </p:cNvSpPr>
          <p:nvPr>
            <p:ph idx="1"/>
          </p:nvPr>
        </p:nvSpPr>
        <p:spPr/>
        <p:txBody>
          <a:bodyPr/>
          <a:lstStyle/>
          <a:p>
            <a:r>
              <a:rPr lang="zh-CN" altLang="zh-CN" dirty="0"/>
              <a:t>对换指令的功能是交换两个字的内容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latin typeface="STXinwei" panose="02010800040101010101" pitchFamily="2" charset="-122"/>
                <a:ea typeface="STXinwei" panose="02010800040101010101" pitchFamily="2" charset="-122"/>
              </a:rPr>
              <a:t>SWAP</a:t>
            </a:r>
            <a:r>
              <a:rPr lang="zh-CN" altLang="zh-CN" dirty="0"/>
              <a:t>可简单而有效地实现互斥，方法是</a:t>
            </a:r>
            <a:endParaRPr lang="en-US" altLang="zh-CN" dirty="0"/>
          </a:p>
          <a:p>
            <a:pPr lvl="1"/>
            <a:r>
              <a:rPr lang="zh-CN" altLang="zh-CN" dirty="0"/>
              <a:t>为每个临界区设置布尔型锁变量，如</a:t>
            </a:r>
            <a:r>
              <a:rPr lang="en-US" altLang="zh-CN" dirty="0">
                <a:solidFill>
                  <a:srgbClr val="0000FF"/>
                </a:solidFill>
              </a:rPr>
              <a:t>lock</a:t>
            </a:r>
          </a:p>
          <a:p>
            <a:pPr lvl="1"/>
            <a:r>
              <a:rPr lang="zh-CN" altLang="zh-CN" dirty="0"/>
              <a:t>当其值为</a:t>
            </a:r>
            <a:r>
              <a:rPr lang="en-US" altLang="zh-CN" dirty="0">
                <a:solidFill>
                  <a:srgbClr val="FF0000"/>
                </a:solidFill>
              </a:rPr>
              <a:t>false</a:t>
            </a:r>
            <a:r>
              <a:rPr lang="zh-CN" altLang="zh-CN" dirty="0"/>
              <a:t>时</a:t>
            </a:r>
            <a:r>
              <a:rPr lang="zh-CN" altLang="en-US" dirty="0"/>
              <a:t>，</a:t>
            </a:r>
            <a:r>
              <a:rPr lang="zh-CN" altLang="zh-CN" dirty="0"/>
              <a:t>表示无进程在临界区内  </a:t>
            </a:r>
            <a:r>
              <a:rPr lang="en-US" altLang="zh-CN" dirty="0">
                <a:latin typeface="Times New Roman" charset="0"/>
                <a:ea typeface="宋体" charset="0"/>
              </a:rPr>
              <a:t>      </a:t>
            </a:r>
          </a:p>
          <a:p>
            <a:endParaRPr kumimoji="1" lang="zh-CN" altLang="en-US" dirty="0"/>
          </a:p>
        </p:txBody>
      </p:sp>
      <p:sp>
        <p:nvSpPr>
          <p:cNvPr id="6" name="内容占位符 2"/>
          <p:cNvSpPr txBox="1">
            <a:spLocks/>
          </p:cNvSpPr>
          <p:nvPr/>
        </p:nvSpPr>
        <p:spPr bwMode="auto">
          <a:xfrm>
            <a:off x="1043608" y="1916832"/>
            <a:ext cx="4536504" cy="2088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just" eaLnBrk="1" hangingPunct="1">
              <a:lnSpc>
                <a:spcPct val="88000"/>
              </a:lnSpc>
              <a:buNone/>
            </a:pPr>
            <a:r>
              <a:rPr lang="en-US" altLang="zh-CN" sz="2400" dirty="0">
                <a:latin typeface="华文新魏" charset="0"/>
                <a:ea typeface="华文新魏" charset="0"/>
                <a:cs typeface="华文新魏" charset="0"/>
              </a:rPr>
              <a:t>void SWAP(bool &amp;a,</a:t>
            </a:r>
            <a:r>
              <a:rPr lang="zh-Hans"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bool &amp;b) {</a:t>
            </a:r>
          </a:p>
          <a:p>
            <a:pPr marL="0" indent="0" eaLnBrk="1" hangingPunct="1">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bool</a:t>
            </a:r>
            <a:r>
              <a:rPr lang="en-US" altLang="zh-CN" sz="2400" dirty="0">
                <a:latin typeface="华文新魏" charset="0"/>
                <a:ea typeface="华文新魏" charset="0"/>
                <a:cs typeface="华文新魏" charset="0"/>
              </a:rPr>
              <a:t> temp=a;</a:t>
            </a:r>
          </a:p>
          <a:p>
            <a:pPr marL="0" indent="0" eaLnBrk="1" hangingPunct="1">
              <a:buNone/>
            </a:pPr>
            <a:r>
              <a:rPr lang="en-US" altLang="zh-CN" sz="2400" dirty="0">
                <a:latin typeface="华文新魏" charset="0"/>
                <a:ea typeface="华文新魏" charset="0"/>
                <a:cs typeface="华文新魏" charset="0"/>
              </a:rPr>
              <a:t>	a=b;</a:t>
            </a:r>
          </a:p>
          <a:p>
            <a:pPr marL="0" indent="0" eaLnBrk="1" hangingPunct="1">
              <a:buNone/>
            </a:pPr>
            <a:r>
              <a:rPr lang="en-US" altLang="zh-CN" sz="2400" dirty="0">
                <a:latin typeface="华文新魏" charset="0"/>
                <a:ea typeface="华文新魏" charset="0"/>
                <a:cs typeface="华文新魏" charset="0"/>
              </a:rPr>
              <a:t>	b=temp;</a:t>
            </a:r>
          </a:p>
          <a:p>
            <a:pPr marL="0" indent="0" eaLnBrk="1" hangingPunct="1">
              <a:buNone/>
            </a:pPr>
            <a:r>
              <a:rPr lang="en-US" altLang="zh-CN" sz="2400" dirty="0">
                <a:latin typeface="华文新魏" charset="0"/>
                <a:ea typeface="华文新魏" charset="0"/>
                <a:cs typeface="华文新魏" charset="0"/>
              </a:rPr>
              <a:t>	}</a:t>
            </a:r>
            <a:endParaRPr lang="en-US" altLang="zh-CN" sz="2400" dirty="0">
              <a:solidFill>
                <a:srgbClr val="800000"/>
              </a:solidFill>
              <a:latin typeface="华文新魏" charset="0"/>
              <a:ea typeface="华文新魏" charset="0"/>
              <a:cs typeface="华文新魏" charset="0"/>
            </a:endParaRPr>
          </a:p>
          <a:p>
            <a:pPr marL="0" indent="0">
              <a:buNone/>
            </a:pPr>
            <a:endParaRPr kumimoji="1" lang="zh-CN" altLang="en-US" sz="2400" dirty="0"/>
          </a:p>
        </p:txBody>
      </p:sp>
    </p:spTree>
    <p:extLst>
      <p:ext uri="{BB962C8B-B14F-4D97-AF65-F5344CB8AC3E}">
        <p14:creationId xmlns:p14="http://schemas.microsoft.com/office/powerpoint/2010/main" val="4081169734"/>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对换指令</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36</a:t>
            </a:fld>
            <a:endParaRPr lang="en-US" altLang="zh-CN" dirty="0"/>
          </a:p>
        </p:txBody>
      </p:sp>
      <p:sp>
        <p:nvSpPr>
          <p:cNvPr id="3" name="内容占位符 2"/>
          <p:cNvSpPr>
            <a:spLocks noGrp="1"/>
          </p:cNvSpPr>
          <p:nvPr>
            <p:ph idx="1"/>
          </p:nvPr>
        </p:nvSpPr>
        <p:spPr/>
        <p:txBody>
          <a:bodyPr/>
          <a:lstStyle/>
          <a:p>
            <a:r>
              <a:rPr kumimoji="1" lang="zh-CN" altLang="en-US" dirty="0"/>
              <a:t>对换指令实现进程互斥</a:t>
            </a:r>
          </a:p>
        </p:txBody>
      </p:sp>
      <p:sp>
        <p:nvSpPr>
          <p:cNvPr id="6" name="Rectangle 3"/>
          <p:cNvSpPr txBox="1">
            <a:spLocks noChangeArrowheads="1"/>
          </p:cNvSpPr>
          <p:nvPr/>
        </p:nvSpPr>
        <p:spPr bwMode="auto">
          <a:xfrm>
            <a:off x="755576" y="1916832"/>
            <a:ext cx="8001000" cy="4320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None/>
            </a:pP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lock=false;</a:t>
            </a:r>
          </a:p>
          <a:p>
            <a:pPr marL="0" indent="0" eaLnBrk="1" hangingPunct="1">
              <a:buNone/>
            </a:pPr>
            <a:r>
              <a:rPr lang="en-US" altLang="zh-CN" sz="2400" dirty="0">
                <a:solidFill>
                  <a:srgbClr val="000000"/>
                </a:solidFill>
                <a:latin typeface="华文新魏" charset="0"/>
                <a:ea typeface="华文新魏" charset="0"/>
                <a:cs typeface="华文新魏" charset="0"/>
              </a:rPr>
              <a:t>cobegin</a:t>
            </a:r>
          </a:p>
          <a:p>
            <a:pPr marL="0" indent="0" eaLnBrk="1" hangingPunct="1">
              <a:buNone/>
            </a:pPr>
            <a:r>
              <a:rPr lang="en-US" altLang="zh-CN" sz="2400" dirty="0">
                <a:solidFill>
                  <a:srgbClr val="000000"/>
                </a:solidFill>
                <a:latin typeface="华文新魏" charset="0"/>
                <a:ea typeface="华文新魏" charset="0"/>
                <a:cs typeface="华文新魏" charset="0"/>
              </a:rPr>
              <a:t>Process Pi( ){  //</a:t>
            </a:r>
            <a:r>
              <a:rPr lang="en-US" altLang="zh-CN" sz="2400" dirty="0" err="1">
                <a:solidFill>
                  <a:srgbClr val="000000"/>
                </a:solidFill>
                <a:latin typeface="华文新魏" charset="0"/>
                <a:ea typeface="华文新魏" charset="0"/>
                <a:cs typeface="华文新魏" charset="0"/>
              </a:rPr>
              <a:t>i</a:t>
            </a:r>
            <a:r>
              <a:rPr lang="en-US" altLang="zh-CN" sz="2400" dirty="0">
                <a:solidFill>
                  <a:srgbClr val="000000"/>
                </a:solidFill>
                <a:latin typeface="华文新魏" charset="0"/>
                <a:ea typeface="华文新魏" charset="0"/>
                <a:cs typeface="华文新魏" charset="0"/>
              </a:rPr>
              <a:t>=1,2,...,n</a:t>
            </a:r>
          </a:p>
          <a:p>
            <a:pPr marL="0" indent="0" eaLnBrk="1" hangingPunct="1">
              <a:buNone/>
            </a:pPr>
            <a:r>
              <a:rPr lang="zh-CN"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   </a:t>
            </a:r>
            <a:r>
              <a:rPr lang="en-US" altLang="zh-CN" sz="2400" dirty="0" err="1">
                <a:solidFill>
                  <a:srgbClr val="000000"/>
                </a:solidFill>
                <a:latin typeface="华文新魏" charset="0"/>
                <a:ea typeface="华文新魏" charset="0"/>
                <a:cs typeface="华文新魏" charset="0"/>
              </a:rPr>
              <a:t>bool</a:t>
            </a:r>
            <a:r>
              <a:rPr lang="en-US" altLang="zh-CN" sz="2400" dirty="0">
                <a:solidFill>
                  <a:srgbClr val="000000"/>
                </a:solidFill>
                <a:latin typeface="华文新魏" charset="0"/>
                <a:ea typeface="华文新魏" charset="0"/>
                <a:cs typeface="华文新魏" charset="0"/>
              </a:rPr>
              <a:t> </a:t>
            </a:r>
            <a:r>
              <a:rPr lang="en-US" altLang="zh-CN" sz="2400" dirty="0" err="1">
                <a:solidFill>
                  <a:srgbClr val="000000"/>
                </a:solidFill>
                <a:latin typeface="华文新魏" charset="0"/>
                <a:ea typeface="华文新魏" charset="0"/>
                <a:cs typeface="华文新魏" charset="0"/>
              </a:rPr>
              <a:t>keyi</a:t>
            </a:r>
            <a:r>
              <a:rPr lang="en-US" altLang="zh-CN" sz="2400" dirty="0">
                <a:solidFill>
                  <a:srgbClr val="000000"/>
                </a:solidFill>
                <a:latin typeface="华文新魏" charset="0"/>
                <a:ea typeface="华文新魏" charset="0"/>
                <a:cs typeface="华文新魏" charset="0"/>
              </a:rPr>
              <a:t>=true;</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do {</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SWAP(</a:t>
            </a:r>
            <a:r>
              <a:rPr lang="en-US" altLang="zh-CN" sz="2400" dirty="0" err="1">
                <a:solidFill>
                  <a:srgbClr val="000000"/>
                </a:solidFill>
                <a:latin typeface="华文新魏" charset="0"/>
                <a:ea typeface="华文新魏" charset="0"/>
                <a:cs typeface="华文新魏" charset="0"/>
              </a:rPr>
              <a:t>keyi</a:t>
            </a:r>
            <a:r>
              <a:rPr lang="en-US" altLang="zh-CN" sz="2400" dirty="0">
                <a:solidFill>
                  <a:srgbClr val="000000"/>
                </a:solidFill>
                <a:latin typeface="华文新魏" charset="0"/>
                <a:ea typeface="华文新魏" charset="0"/>
                <a:cs typeface="华文新魏" charset="0"/>
              </a:rPr>
              <a:t>,</a:t>
            </a:r>
            <a:r>
              <a:rPr lang="zh-Hans"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lock);</a:t>
            </a:r>
          </a:p>
          <a:p>
            <a:pPr marL="0" indent="0" eaLnBrk="1" hangingPunct="1">
              <a:buNone/>
            </a:pPr>
            <a:r>
              <a:rPr lang="en-US" altLang="zh-CN" sz="2400" dirty="0">
                <a:solidFill>
                  <a:srgbClr val="000000"/>
                </a:solidFill>
                <a:latin typeface="华文新魏" charset="0"/>
                <a:ea typeface="华文新魏" charset="0"/>
                <a:cs typeface="华文新魏" charset="0"/>
              </a:rPr>
              <a:t>    }while(</a:t>
            </a:r>
            <a:r>
              <a:rPr lang="en-US" altLang="zh-CN" sz="2400" dirty="0" err="1">
                <a:solidFill>
                  <a:srgbClr val="000000"/>
                </a:solidFill>
                <a:latin typeface="华文新魏" charset="0"/>
                <a:ea typeface="华文新魏" charset="0"/>
                <a:cs typeface="华文新魏" charset="0"/>
              </a:rPr>
              <a:t>keyi</a:t>
            </a:r>
            <a:r>
              <a:rPr lang="en-US" altLang="zh-CN" sz="2400" dirty="0">
                <a:solidFill>
                  <a:srgbClr val="000000"/>
                </a:solidFill>
                <a:latin typeface="华文新魏" charset="0"/>
                <a:ea typeface="华文新魏" charset="0"/>
                <a:cs typeface="华文新魏" charset="0"/>
              </a:rPr>
              <a:t>);                 /*</a:t>
            </a:r>
            <a:r>
              <a:rPr lang="zh-CN" altLang="en-US" sz="2400" dirty="0">
                <a:solidFill>
                  <a:srgbClr val="000000"/>
                </a:solidFill>
                <a:latin typeface="华文新魏" charset="0"/>
                <a:ea typeface="华文新魏" charset="0"/>
                <a:cs typeface="华文新魏" charset="0"/>
              </a:rPr>
              <a:t>上锁</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a:t>
            </a:r>
            <a:r>
              <a:rPr lang="zh-CN" altLang="en-US" sz="2400" dirty="0">
                <a:solidFill>
                  <a:srgbClr val="000000"/>
                </a:solidFill>
                <a:latin typeface="华文新魏" charset="0"/>
                <a:ea typeface="华文新魏" charset="0"/>
                <a:cs typeface="华文新魏" charset="0"/>
              </a:rPr>
              <a:t>临界区</a:t>
            </a:r>
            <a:r>
              <a:rPr lang="en-US" altLang="zh-CN" sz="2400" dirty="0">
                <a:solidFill>
                  <a:srgbClr val="000000"/>
                </a:solidFill>
                <a:latin typeface="华文新魏" charset="0"/>
                <a:ea typeface="华文新魏" charset="0"/>
                <a:cs typeface="华文新魏" charset="0"/>
              </a:rPr>
              <a:t>*/;</a:t>
            </a:r>
          </a:p>
          <a:p>
            <a:pPr marL="0" indent="0" eaLnBrk="1" hangingPunct="1">
              <a:buNone/>
            </a:pPr>
            <a:r>
              <a:rPr lang="zh-CN"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SWAP(</a:t>
            </a:r>
            <a:r>
              <a:rPr lang="en-US" altLang="zh-CN" sz="2400" dirty="0" err="1">
                <a:solidFill>
                  <a:srgbClr val="000000"/>
                </a:solidFill>
                <a:latin typeface="华文新魏" charset="0"/>
                <a:ea typeface="华文新魏" charset="0"/>
                <a:cs typeface="华文新魏" charset="0"/>
              </a:rPr>
              <a:t>keyi</a:t>
            </a:r>
            <a:r>
              <a:rPr lang="en-US" altLang="zh-CN" sz="2400" dirty="0">
                <a:solidFill>
                  <a:srgbClr val="000000"/>
                </a:solidFill>
                <a:latin typeface="华文新魏" charset="0"/>
                <a:ea typeface="华文新魏" charset="0"/>
                <a:cs typeface="华文新魏" charset="0"/>
              </a:rPr>
              <a:t>,</a:t>
            </a:r>
            <a:r>
              <a:rPr lang="zh-Hans" altLang="en-US" sz="2400" dirty="0">
                <a:solidFill>
                  <a:srgbClr val="000000"/>
                </a:solidFill>
                <a:latin typeface="华文新魏" charset="0"/>
                <a:ea typeface="华文新魏" charset="0"/>
                <a:cs typeface="华文新魏" charset="0"/>
              </a:rPr>
              <a:t> </a:t>
            </a:r>
            <a:r>
              <a:rPr lang="en-US" altLang="zh-CN" sz="2400" dirty="0">
                <a:solidFill>
                  <a:srgbClr val="000000"/>
                </a:solidFill>
                <a:latin typeface="华文新魏" charset="0"/>
                <a:ea typeface="华文新魏" charset="0"/>
                <a:cs typeface="华文新魏" charset="0"/>
              </a:rPr>
              <a:t>lock);      /*</a:t>
            </a:r>
            <a:r>
              <a:rPr lang="zh-CN" altLang="en-US" sz="2400" dirty="0">
                <a:solidFill>
                  <a:srgbClr val="000000"/>
                </a:solidFill>
                <a:latin typeface="华文新魏" charset="0"/>
                <a:ea typeface="华文新魏" charset="0"/>
                <a:cs typeface="华文新魏" charset="0"/>
              </a:rPr>
              <a:t>开锁</a:t>
            </a:r>
            <a:r>
              <a:rPr lang="en-US" altLang="zh-CN" sz="2400" dirty="0">
                <a:solidFill>
                  <a:srgbClr val="000000"/>
                </a:solidFill>
                <a:latin typeface="华文新魏" charset="0"/>
                <a:ea typeface="华文新魏" charset="0"/>
                <a:cs typeface="华文新魏" charset="0"/>
              </a:rPr>
              <a:t>*/</a:t>
            </a:r>
            <a:endParaRPr lang="zh-CN" altLang="en-US" sz="2400" dirty="0">
              <a:solidFill>
                <a:srgbClr val="000000"/>
              </a:solidFill>
              <a:latin typeface="华文新魏" charset="0"/>
              <a:ea typeface="华文新魏" charset="0"/>
              <a:cs typeface="华文新魏" charset="0"/>
            </a:endParaRPr>
          </a:p>
          <a:p>
            <a:pPr marL="0" indent="0" eaLnBrk="1" hangingPunct="1">
              <a:buNone/>
            </a:pPr>
            <a:r>
              <a:rPr lang="en-US" altLang="zh-CN" sz="2400" dirty="0">
                <a:solidFill>
                  <a:srgbClr val="000000"/>
                </a:solidFill>
                <a:latin typeface="华文新魏" charset="0"/>
                <a:ea typeface="华文新魏" charset="0"/>
                <a:cs typeface="华文新魏" charset="0"/>
              </a:rPr>
              <a:t>}</a:t>
            </a:r>
          </a:p>
          <a:p>
            <a:pPr marL="0" indent="0" eaLnBrk="1" hangingPunct="1">
              <a:buNone/>
            </a:pPr>
            <a:r>
              <a:rPr lang="en-US" altLang="zh-CN" sz="2400" dirty="0" err="1">
                <a:solidFill>
                  <a:srgbClr val="000000"/>
                </a:solidFill>
                <a:latin typeface="华文新魏" charset="0"/>
                <a:ea typeface="华文新魏" charset="0"/>
                <a:cs typeface="华文新魏" charset="0"/>
              </a:rPr>
              <a:t>coend</a:t>
            </a:r>
            <a:endParaRPr lang="en-US" altLang="zh-CN" sz="2400" dirty="0">
              <a:solidFill>
                <a:srgbClr val="000000"/>
              </a:solidFill>
              <a:latin typeface="华文新魏" charset="0"/>
              <a:ea typeface="华文新魏" charset="0"/>
              <a:cs typeface="华文新魏" charset="0"/>
            </a:endParaRPr>
          </a:p>
        </p:txBody>
      </p:sp>
      <p:sp>
        <p:nvSpPr>
          <p:cNvPr id="7" name="矩形 6"/>
          <p:cNvSpPr/>
          <p:nvPr/>
        </p:nvSpPr>
        <p:spPr>
          <a:xfrm>
            <a:off x="4355976" y="2959767"/>
            <a:ext cx="4680520" cy="830997"/>
          </a:xfrm>
          <a:prstGeom prst="rect">
            <a:avLst/>
          </a:prstGeom>
          <a:solidFill>
            <a:srgbClr val="CCFFCC"/>
          </a:solidFill>
        </p:spPr>
        <p:txBody>
          <a:bodyPr wrap="square">
            <a:spAutoFit/>
          </a:bodyPr>
          <a:lstStyle/>
          <a:p>
            <a:r>
              <a:rPr lang="zh-CN" altLang="en-US" sz="2400" b="1" dirty="0">
                <a:solidFill>
                  <a:srgbClr val="FF0000"/>
                </a:solidFill>
                <a:latin typeface="华文新魏" charset="0"/>
                <a:ea typeface="华文新魏" charset="0"/>
                <a:cs typeface="华文新魏" charset="0"/>
              </a:rPr>
              <a:t>本质：</a:t>
            </a:r>
          </a:p>
          <a:p>
            <a:r>
              <a:rPr lang="zh-CN" altLang="en-US" sz="2400" b="1" dirty="0">
                <a:solidFill>
                  <a:schemeClr val="tx2"/>
                </a:solidFill>
                <a:latin typeface="华文新魏" charset="0"/>
                <a:ea typeface="华文新魏" charset="0"/>
                <a:cs typeface="华文新魏" charset="0"/>
              </a:rPr>
              <a:t>任意时刻只让</a:t>
            </a:r>
            <a:r>
              <a:rPr lang="zh-CN" altLang="en-US" sz="2400" b="1" dirty="0">
                <a:solidFill>
                  <a:srgbClr val="0000FF"/>
                </a:solidFill>
                <a:latin typeface="华文新魏" charset="0"/>
                <a:ea typeface="华文新魏" charset="0"/>
                <a:cs typeface="华文新魏" charset="0"/>
              </a:rPr>
              <a:t>一个进程</a:t>
            </a:r>
            <a:r>
              <a:rPr lang="zh-CN" altLang="en-US" sz="2400" b="1" dirty="0">
                <a:latin typeface="华文新魏" charset="0"/>
                <a:ea typeface="华文新魏" charset="0"/>
                <a:cs typeface="华文新魏" charset="0"/>
              </a:rPr>
              <a:t>拥有</a:t>
            </a:r>
            <a:r>
              <a:rPr lang="en-US" altLang="zh-CN" sz="2400" b="1" dirty="0">
                <a:solidFill>
                  <a:srgbClr val="0000FF"/>
                </a:solidFill>
                <a:latin typeface="华文新魏" charset="0"/>
                <a:ea typeface="华文新魏" charset="0"/>
                <a:cs typeface="华文新魏" charset="0"/>
              </a:rPr>
              <a:t>false</a:t>
            </a:r>
          </a:p>
        </p:txBody>
      </p:sp>
    </p:spTree>
    <p:extLst>
      <p:ext uri="{BB962C8B-B14F-4D97-AF65-F5344CB8AC3E}">
        <p14:creationId xmlns:p14="http://schemas.microsoft.com/office/powerpoint/2010/main" val="382781227"/>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37</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latin typeface="华文新魏" charset="0"/>
                <a:ea typeface="华文新魏" charset="0"/>
                <a:cs typeface="华文新魏" charset="0"/>
              </a:rPr>
              <a:t>临界区管理</a:t>
            </a:r>
          </a:p>
          <a:p>
            <a:pPr marL="342900" indent="-342900"/>
            <a:r>
              <a:rPr lang="zh-CN" altLang="en-US" dirty="0">
                <a:solidFill>
                  <a:srgbClr val="FF0000"/>
                </a:solidFill>
                <a:latin typeface="华文新魏" charset="0"/>
                <a:ea typeface="华文新魏" charset="0"/>
                <a:cs typeface="华文新魏" charset="0"/>
              </a:rPr>
              <a:t>信号量与</a:t>
            </a:r>
            <a:r>
              <a:rPr lang="en-US" altLang="zh-CN" dirty="0">
                <a:solidFill>
                  <a:srgbClr val="FF0000"/>
                </a:solidFill>
                <a:latin typeface="华文新魏" charset="0"/>
                <a:ea typeface="华文新魏" charset="0"/>
                <a:cs typeface="华文新魏" charset="0"/>
              </a:rPr>
              <a:t>PV</a:t>
            </a:r>
            <a:r>
              <a:rPr lang="zh-CN" altLang="en-US" dirty="0">
                <a:solidFill>
                  <a:srgbClr val="FF0000"/>
                </a:solidFill>
                <a:latin typeface="华文新魏" charset="0"/>
                <a:ea typeface="华文新魏" charset="0"/>
                <a:cs typeface="华文新魏" charset="0"/>
              </a:rPr>
              <a:t>操作</a:t>
            </a:r>
          </a:p>
          <a:p>
            <a:pPr marL="342900" indent="-342900"/>
            <a:r>
              <a:rPr lang="zh-CN" altLang="en-US" dirty="0">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死锁</a:t>
            </a:r>
            <a:endParaRPr lang="en-US" altLang="zh-CN" dirty="0">
              <a:solidFill>
                <a:schemeClr val="tx2"/>
              </a:solidFill>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2538760995"/>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同步和同步机制</a:t>
            </a:r>
          </a:p>
          <a:p>
            <a:r>
              <a:rPr kumimoji="1" lang="zh-CN" altLang="en-US" dirty="0">
                <a:latin typeface="STXinwei" panose="02010800040101010101" pitchFamily="2" charset="-122"/>
                <a:ea typeface="STXinwei" panose="02010800040101010101" pitchFamily="2" charset="-122"/>
              </a:rPr>
              <a:t>信号量与</a:t>
            </a:r>
            <a:r>
              <a:rPr kumimoji="1" lang="en-US" altLang="zh-CN" dirty="0">
                <a:latin typeface="STXinwei" panose="02010800040101010101" pitchFamily="2" charset="-122"/>
                <a:ea typeface="STXinwei" panose="02010800040101010101" pitchFamily="2" charset="-122"/>
              </a:rPr>
              <a:t>PV</a:t>
            </a:r>
            <a:r>
              <a:rPr kumimoji="1" lang="zh-CN" altLang="en-US" dirty="0">
                <a:latin typeface="STXinwei" panose="02010800040101010101" pitchFamily="2" charset="-122"/>
                <a:ea typeface="STXinwei" panose="02010800040101010101" pitchFamily="2" charset="-122"/>
              </a:rPr>
              <a:t>操作</a:t>
            </a:r>
          </a:p>
          <a:p>
            <a:r>
              <a:rPr kumimoji="1" lang="zh-CN" altLang="en-US" dirty="0">
                <a:latin typeface="STXinwei" panose="02010800040101010101" pitchFamily="2" charset="-122"/>
                <a:ea typeface="STXinwei" panose="02010800040101010101" pitchFamily="2" charset="-122"/>
              </a:rPr>
              <a:t>信号量实现互斥</a:t>
            </a:r>
          </a:p>
          <a:p>
            <a:r>
              <a:rPr kumimoji="1" lang="zh-CN" altLang="en-US" dirty="0">
                <a:latin typeface="STXinwei" panose="02010800040101010101" pitchFamily="2" charset="-122"/>
                <a:ea typeface="STXinwei" panose="02010800040101010101" pitchFamily="2" charset="-122"/>
              </a:rPr>
              <a:t>信号量解决五个哲学家</a:t>
            </a:r>
            <a:r>
              <a:rPr kumimoji="1" lang="zh-CN" altLang="zh-CN" dirty="0">
                <a:latin typeface="STXinwei" panose="02010800040101010101" pitchFamily="2" charset="-122"/>
                <a:ea typeface="STXinwei" panose="02010800040101010101" pitchFamily="2" charset="-122"/>
              </a:rPr>
              <a:t>就餐</a:t>
            </a:r>
            <a:r>
              <a:rPr kumimoji="1" lang="zh-CN" altLang="en-US" dirty="0">
                <a:latin typeface="STXinwei" panose="02010800040101010101" pitchFamily="2" charset="-122"/>
                <a:ea typeface="STXinwei" panose="02010800040101010101" pitchFamily="2" charset="-122"/>
              </a:rPr>
              <a:t>问题</a:t>
            </a:r>
          </a:p>
          <a:p>
            <a:r>
              <a:rPr kumimoji="1" lang="zh-CN" altLang="en-US" dirty="0">
                <a:latin typeface="STXinwei" panose="02010800040101010101" pitchFamily="2" charset="-122"/>
                <a:ea typeface="STXinwei" panose="02010800040101010101" pitchFamily="2" charset="-122"/>
              </a:rPr>
              <a:t>信号量解决生产者</a:t>
            </a:r>
            <a:r>
              <a:rPr kumimoji="1" lang="en-US"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消费者问题</a:t>
            </a:r>
          </a:p>
          <a:p>
            <a:r>
              <a:rPr kumimoji="1" lang="zh-CN" altLang="en-US" dirty="0">
                <a:latin typeface="STXinwei" panose="02010800040101010101" pitchFamily="2" charset="-122"/>
                <a:ea typeface="STXinwei" panose="02010800040101010101" pitchFamily="2" charset="-122"/>
              </a:rPr>
              <a:t>记录型信号量解决读者</a:t>
            </a:r>
            <a:r>
              <a:rPr kumimoji="1" lang="en-US"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写者问题</a:t>
            </a:r>
          </a:p>
          <a:p>
            <a:r>
              <a:rPr kumimoji="1" lang="zh-CN" altLang="en-US" dirty="0">
                <a:latin typeface="STXinwei" panose="02010800040101010101" pitchFamily="2" charset="-122"/>
                <a:ea typeface="STXinwei" panose="02010800040101010101" pitchFamily="2" charset="-122"/>
              </a:rPr>
              <a:t>记录型信号量解决睡眠理发师问题</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38</a:t>
            </a:fld>
            <a:endParaRPr lang="en-US" altLang="zh-CN" dirty="0"/>
          </a:p>
        </p:txBody>
      </p:sp>
    </p:spTree>
    <p:extLst>
      <p:ext uri="{BB962C8B-B14F-4D97-AF65-F5344CB8AC3E}">
        <p14:creationId xmlns:p14="http://schemas.microsoft.com/office/powerpoint/2010/main" val="3636356619"/>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同步和同步机制</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STXinwei" panose="02010800040101010101" pitchFamily="2" charset="-122"/>
                <a:ea typeface="STXinwei" panose="02010800040101010101" pitchFamily="2" charset="-122"/>
                <a:cs typeface="华文新魏" charset="0"/>
              </a:rPr>
              <a:t>生产者</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消费者问题</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producer-consumer problem</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zh-CN" altLang="en-US" dirty="0">
                <a:latin typeface="STXinwei" panose="02010800040101010101" pitchFamily="2" charset="-122"/>
                <a:ea typeface="STXinwei" panose="02010800040101010101" pitchFamily="2" charset="-122"/>
                <a:cs typeface="华文新魏" charset="0"/>
              </a:rPr>
              <a:t>是计算机操作系统中</a:t>
            </a:r>
            <a:r>
              <a:rPr lang="zh-CN" altLang="en-US" dirty="0">
                <a:solidFill>
                  <a:srgbClr val="FF0000"/>
                </a:solidFill>
                <a:latin typeface="STXinwei" panose="02010800040101010101" pitchFamily="2" charset="-122"/>
                <a:ea typeface="STXinwei" panose="02010800040101010101" pitchFamily="2" charset="-122"/>
                <a:cs typeface="华文新魏" charset="0"/>
              </a:rPr>
              <a:t>并发进程内在关系</a:t>
            </a:r>
            <a:r>
              <a:rPr lang="zh-CN" altLang="en-US" dirty="0">
                <a:latin typeface="STXinwei" panose="02010800040101010101" pitchFamily="2" charset="-122"/>
                <a:ea typeface="STXinwei" panose="02010800040101010101" pitchFamily="2" charset="-122"/>
                <a:cs typeface="华文新魏" charset="0"/>
              </a:rPr>
              <a:t>的一种抽象，是典型的</a:t>
            </a:r>
            <a:r>
              <a:rPr lang="zh-CN" altLang="en-US" dirty="0">
                <a:solidFill>
                  <a:srgbClr val="0000FF"/>
                </a:solidFill>
                <a:latin typeface="STXinwei" panose="02010800040101010101" pitchFamily="2" charset="-122"/>
                <a:ea typeface="STXinwei" panose="02010800040101010101" pitchFamily="2" charset="-122"/>
                <a:cs typeface="华文新魏" charset="0"/>
              </a:rPr>
              <a:t>进程同步</a:t>
            </a:r>
            <a:r>
              <a:rPr lang="zh-CN" altLang="en-US" dirty="0">
                <a:latin typeface="STXinwei" panose="02010800040101010101" pitchFamily="2" charset="-122"/>
                <a:ea typeface="STXinwei" panose="02010800040101010101" pitchFamily="2" charset="-122"/>
                <a:cs typeface="华文新魏" charset="0"/>
              </a:rPr>
              <a:t>问题</a:t>
            </a:r>
          </a:p>
          <a:p>
            <a:pPr lvl="1" algn="just" eaLnBrk="1" hangingPunct="1"/>
            <a:r>
              <a:rPr lang="zh-CN" altLang="en-US" dirty="0">
                <a:latin typeface="STXinwei" panose="02010800040101010101" pitchFamily="2" charset="-122"/>
                <a:ea typeface="STXinwei" panose="02010800040101010101" pitchFamily="2" charset="-122"/>
                <a:cs typeface="华文新魏" charset="0"/>
              </a:rPr>
              <a:t>在操作系统中，</a:t>
            </a:r>
            <a:r>
              <a:rPr lang="zh-CN" altLang="en-US" dirty="0">
                <a:solidFill>
                  <a:srgbClr val="FF0000"/>
                </a:solidFill>
                <a:latin typeface="STXinwei" panose="02010800040101010101" pitchFamily="2" charset="-122"/>
                <a:ea typeface="STXinwei" panose="02010800040101010101" pitchFamily="2" charset="-122"/>
                <a:cs typeface="华文新魏" charset="0"/>
              </a:rPr>
              <a:t>生产者进程</a:t>
            </a:r>
            <a:r>
              <a:rPr lang="zh-CN" altLang="en-US" dirty="0">
                <a:latin typeface="STXinwei" panose="02010800040101010101" pitchFamily="2" charset="-122"/>
                <a:ea typeface="STXinwei" panose="02010800040101010101" pitchFamily="2" charset="-122"/>
                <a:cs typeface="华文新魏" charset="0"/>
              </a:rPr>
              <a:t>可以是计算进程、发送进程；而</a:t>
            </a:r>
            <a:r>
              <a:rPr lang="zh-CN" altLang="en-US" dirty="0">
                <a:solidFill>
                  <a:srgbClr val="FF0000"/>
                </a:solidFill>
                <a:latin typeface="STXinwei" panose="02010800040101010101" pitchFamily="2" charset="-122"/>
                <a:ea typeface="STXinwei" panose="02010800040101010101" pitchFamily="2" charset="-122"/>
                <a:cs typeface="华文新魏" charset="0"/>
              </a:rPr>
              <a:t>消费者进程</a:t>
            </a:r>
            <a:r>
              <a:rPr lang="zh-CN" altLang="en-US" dirty="0">
                <a:latin typeface="STXinwei" panose="02010800040101010101" pitchFamily="2" charset="-122"/>
                <a:ea typeface="STXinwei" panose="02010800040101010101" pitchFamily="2" charset="-122"/>
                <a:cs typeface="华文新魏" charset="0"/>
              </a:rPr>
              <a:t>可以是打印进程、接收进程等等</a:t>
            </a:r>
          </a:p>
          <a:p>
            <a:pPr lvl="1" algn="just" eaLnBrk="1" hangingPunct="1"/>
            <a:r>
              <a:rPr lang="zh-CN" altLang="en-US" dirty="0">
                <a:latin typeface="STXinwei" panose="02010800040101010101" pitchFamily="2" charset="-122"/>
                <a:ea typeface="STXinwei" panose="02010800040101010101" pitchFamily="2" charset="-122"/>
                <a:cs typeface="华文新魏" charset="0"/>
              </a:rPr>
              <a:t>解决好生产者</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消费者问题就解决好了一类并发进程的同步问题</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39</a:t>
            </a:fld>
            <a:endParaRPr lang="en-US" altLang="zh-CN" dirty="0"/>
          </a:p>
        </p:txBody>
      </p:sp>
    </p:spTree>
    <p:extLst>
      <p:ext uri="{BB962C8B-B14F-4D97-AF65-F5344CB8AC3E}">
        <p14:creationId xmlns:p14="http://schemas.microsoft.com/office/powerpoint/2010/main" val="404311159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进程的顺序性</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顺序性不但指</a:t>
            </a:r>
            <a:r>
              <a:rPr lang="zh-CN" altLang="en-US" dirty="0">
                <a:solidFill>
                  <a:srgbClr val="FF0000"/>
                </a:solidFill>
                <a:latin typeface="华文新魏" charset="0"/>
                <a:ea typeface="华文新魏" charset="0"/>
                <a:cs typeface="华文新魏" charset="0"/>
              </a:rPr>
              <a:t>一个程序模块内部</a:t>
            </a:r>
            <a:r>
              <a:rPr lang="zh-CN" altLang="en-US" dirty="0">
                <a:latin typeface="华文新魏" charset="0"/>
                <a:ea typeface="华文新魏" charset="0"/>
                <a:cs typeface="华文新魏" charset="0"/>
              </a:rPr>
              <a:t>，也指</a:t>
            </a:r>
            <a:r>
              <a:rPr lang="zh-CN" altLang="en-US" dirty="0">
                <a:solidFill>
                  <a:srgbClr val="FF0000"/>
                </a:solidFill>
                <a:latin typeface="华文新魏" charset="0"/>
                <a:ea typeface="华文新魏" charset="0"/>
                <a:cs typeface="华文新魏" charset="0"/>
              </a:rPr>
              <a:t>两个程序模块之间</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内部顺序性</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一个程序在</a:t>
            </a:r>
            <a:r>
              <a:rPr lang="zh-CN" altLang="en-US" dirty="0">
                <a:solidFill>
                  <a:srgbClr val="0000FF"/>
                </a:solidFill>
                <a:latin typeface="华文新魏" charset="0"/>
                <a:ea typeface="华文新魏" charset="0"/>
                <a:cs typeface="华文新魏" charset="0"/>
              </a:rPr>
              <a:t>处理器上</a:t>
            </a:r>
            <a:r>
              <a:rPr lang="zh-CN" altLang="en-US" dirty="0">
                <a:latin typeface="华文新魏" charset="0"/>
                <a:ea typeface="华文新魏" charset="0"/>
                <a:cs typeface="华文新魏" charset="0"/>
              </a:rPr>
              <a:t>的执行是严格按序的</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只有前一个</a:t>
            </a:r>
            <a:r>
              <a:rPr lang="zh-CN" altLang="en-US" dirty="0">
                <a:solidFill>
                  <a:srgbClr val="0000FF"/>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结束后，才能开始后继操作</a:t>
            </a:r>
          </a:p>
          <a:p>
            <a:pPr lvl="1" algn="just" eaLnBrk="1" hangingPunct="1"/>
            <a:r>
              <a:rPr lang="zh-CN" altLang="en-US" dirty="0">
                <a:latin typeface="华文新魏" charset="0"/>
                <a:ea typeface="华文新魏" charset="0"/>
                <a:cs typeface="华文新魏" charset="0"/>
              </a:rPr>
              <a:t>外部顺序性</a:t>
            </a:r>
            <a:endParaRPr lang="en-US" altLang="zh-CN" dirty="0">
              <a:latin typeface="华文新魏" charset="0"/>
              <a:ea typeface="华文新魏" charset="0"/>
              <a:cs typeface="华文新魏" charset="0"/>
            </a:endParaRPr>
          </a:p>
          <a:p>
            <a:pPr lvl="2" algn="just" eaLnBrk="1" hangingPunct="1"/>
            <a:r>
              <a:rPr lang="zh-CN" altLang="zh-CN" dirty="0">
                <a:latin typeface="华文新魏" charset="0"/>
                <a:ea typeface="华文新魏" charset="0"/>
                <a:cs typeface="华文新魏" charset="0"/>
              </a:rPr>
              <a:t>一个计算任务需要若干不同</a:t>
            </a:r>
            <a:r>
              <a:rPr lang="zh-CN" altLang="zh-CN" dirty="0">
                <a:solidFill>
                  <a:srgbClr val="0000FF"/>
                </a:solidFill>
                <a:latin typeface="华文新魏" charset="0"/>
                <a:ea typeface="华文新魏" charset="0"/>
                <a:cs typeface="华文新魏" charset="0"/>
              </a:rPr>
              <a:t>程序</a:t>
            </a:r>
            <a:r>
              <a:rPr lang="zh-CN" altLang="zh-CN" dirty="0">
                <a:latin typeface="华文新魏" charset="0"/>
                <a:ea typeface="华文新魏" charset="0"/>
                <a:cs typeface="华文新魏" charset="0"/>
              </a:rPr>
              <a:t>完成，这些程序也按照</a:t>
            </a:r>
            <a:r>
              <a:rPr lang="zh-CN" altLang="zh-CN" dirty="0">
                <a:solidFill>
                  <a:srgbClr val="0000FF"/>
                </a:solidFill>
                <a:latin typeface="华文新魏" charset="0"/>
                <a:ea typeface="华文新魏" charset="0"/>
                <a:cs typeface="华文新魏" charset="0"/>
              </a:rPr>
              <a:t>调用次序</a:t>
            </a:r>
            <a:r>
              <a:rPr lang="zh-CN" altLang="zh-CN" dirty="0">
                <a:latin typeface="华文新魏" charset="0"/>
                <a:ea typeface="华文新魏" charset="0"/>
                <a:cs typeface="华文新魏" charset="0"/>
              </a:rPr>
              <a:t>严格有序执行</a:t>
            </a:r>
            <a:endParaRPr lang="en-US" altLang="zh-CN"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a:t>
            </a:fld>
            <a:endParaRPr lang="en-US" altLang="zh-CN" dirty="0"/>
          </a:p>
        </p:txBody>
      </p:sp>
    </p:spTree>
    <p:extLst>
      <p:ext uri="{BB962C8B-B14F-4D97-AF65-F5344CB8AC3E}">
        <p14:creationId xmlns:p14="http://schemas.microsoft.com/office/powerpoint/2010/main" val="353561205"/>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消费者问题表述</a:t>
            </a:r>
            <a:endParaRPr kumimoji="1" lang="zh-CN" altLang="en-US" dirty="0"/>
          </a:p>
        </p:txBody>
      </p:sp>
      <p:sp>
        <p:nvSpPr>
          <p:cNvPr id="3" name="内容占位符 2"/>
          <p:cNvSpPr>
            <a:spLocks noGrp="1"/>
          </p:cNvSpPr>
          <p:nvPr>
            <p:ph idx="1"/>
          </p:nvPr>
        </p:nvSpPr>
        <p:spPr/>
        <p:txBody>
          <a:bodyPr/>
          <a:lstStyle/>
          <a:p>
            <a:r>
              <a:rPr lang="zh-CN" altLang="en-US" dirty="0">
                <a:solidFill>
                  <a:schemeClr val="tx2"/>
                </a:solidFill>
                <a:latin typeface="华文新魏" charset="0"/>
                <a:ea typeface="华文新魏" charset="0"/>
                <a:cs typeface="华文新魏" charset="0"/>
              </a:rPr>
              <a:t>有界缓冲问题</a:t>
            </a:r>
          </a:p>
          <a:p>
            <a:pPr lvl="1" algn="just" eaLnBrk="1" hangingPunct="1"/>
            <a:r>
              <a:rPr lang="zh-CN" altLang="en-US" dirty="0">
                <a:latin typeface="华文新魏" charset="0"/>
                <a:ea typeface="华文新魏" charset="0"/>
                <a:cs typeface="华文新魏" charset="0"/>
              </a:rPr>
              <a:t>有</a:t>
            </a:r>
            <a:r>
              <a:rPr lang="en-US" altLang="zh-CN" dirty="0">
                <a:solidFill>
                  <a:srgbClr val="0000FF"/>
                </a:solidFill>
                <a:latin typeface="华文新魏" charset="0"/>
                <a:ea typeface="华文新魏" charset="0"/>
                <a:cs typeface="华文新魏" charset="0"/>
              </a:rPr>
              <a:t>n</a:t>
            </a:r>
            <a:r>
              <a:rPr lang="zh-CN" altLang="en-US" dirty="0">
                <a:latin typeface="华文新魏" charset="0"/>
                <a:ea typeface="华文新魏" charset="0"/>
                <a:cs typeface="华文新魏" charset="0"/>
              </a:rPr>
              <a:t>个生产者和</a:t>
            </a:r>
            <a:r>
              <a:rPr lang="en-US" altLang="zh-CN" dirty="0">
                <a:solidFill>
                  <a:srgbClr val="0000FF"/>
                </a:solidFill>
                <a:latin typeface="华文新魏" charset="0"/>
                <a:ea typeface="华文新魏" charset="0"/>
                <a:cs typeface="华文新魏" charset="0"/>
              </a:rPr>
              <a:t>m</a:t>
            </a:r>
            <a:r>
              <a:rPr lang="zh-CN" altLang="en-US" dirty="0">
                <a:latin typeface="华文新魏" charset="0"/>
                <a:ea typeface="华文新魏" charset="0"/>
                <a:cs typeface="华文新魏" charset="0"/>
              </a:rPr>
              <a:t>个消费者，连接在一个有</a:t>
            </a:r>
            <a:r>
              <a:rPr lang="en-US" altLang="zh-CN" dirty="0">
                <a:solidFill>
                  <a:srgbClr val="0000FF"/>
                </a:solidFill>
                <a:latin typeface="华文新魏" charset="0"/>
                <a:ea typeface="华文新魏" charset="0"/>
                <a:cs typeface="华文新魏" charset="0"/>
              </a:rPr>
              <a:t>k</a:t>
            </a:r>
            <a:r>
              <a:rPr lang="zh-CN" altLang="en-US" dirty="0">
                <a:latin typeface="华文新魏" charset="0"/>
                <a:ea typeface="华文新魏" charset="0"/>
                <a:cs typeface="华文新魏" charset="0"/>
              </a:rPr>
              <a:t>个单位缓冲区的有界缓冲上</a:t>
            </a:r>
            <a:endParaRPr lang="en-US" altLang="zh-CN" dirty="0">
              <a:latin typeface="华文新魏" charset="0"/>
              <a:ea typeface="华文新魏" charset="0"/>
              <a:cs typeface="华文新魏" charset="0"/>
            </a:endParaRPr>
          </a:p>
          <a:p>
            <a:pPr lvl="1" algn="just" eaLnBrk="1" hangingPunct="1"/>
            <a:r>
              <a:rPr lang="en-US" altLang="zh-CN" dirty="0">
                <a:solidFill>
                  <a:srgbClr val="FF0000"/>
                </a:solidFill>
                <a:latin typeface="华文新魏" charset="0"/>
                <a:ea typeface="华文新魏" charset="0"/>
                <a:cs typeface="华文新魏" charset="0"/>
              </a:rPr>
              <a:t>pi</a:t>
            </a:r>
            <a:r>
              <a:rPr lang="zh-CN" altLang="en-US" dirty="0">
                <a:latin typeface="华文新魏" charset="0"/>
                <a:ea typeface="华文新魏" charset="0"/>
                <a:cs typeface="华文新魏" charset="0"/>
              </a:rPr>
              <a:t>和</a:t>
            </a:r>
            <a:r>
              <a:rPr lang="en-US" altLang="zh-CN" dirty="0" err="1">
                <a:solidFill>
                  <a:srgbClr val="FF0000"/>
                </a:solidFill>
                <a:latin typeface="华文新魏" charset="0"/>
                <a:ea typeface="华文新魏" charset="0"/>
                <a:cs typeface="华文新魏" charset="0"/>
              </a:rPr>
              <a:t>cj</a:t>
            </a:r>
            <a:r>
              <a:rPr lang="zh-CN" altLang="en-US" dirty="0">
                <a:latin typeface="华文新魏" charset="0"/>
                <a:ea typeface="华文新魏" charset="0"/>
                <a:cs typeface="华文新魏" charset="0"/>
              </a:rPr>
              <a:t>都是并发进程</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只要缓冲区未满，生产者</a:t>
            </a:r>
            <a:r>
              <a:rPr lang="en-US" altLang="zh-CN" dirty="0">
                <a:solidFill>
                  <a:srgbClr val="FF0000"/>
                </a:solidFill>
                <a:latin typeface="华文新魏" charset="0"/>
                <a:ea typeface="华文新魏" charset="0"/>
                <a:cs typeface="华文新魏" charset="0"/>
              </a:rPr>
              <a:t>pi</a:t>
            </a:r>
            <a:r>
              <a:rPr lang="zh-CN" altLang="en-US" dirty="0">
                <a:latin typeface="华文新魏" charset="0"/>
                <a:ea typeface="华文新魏" charset="0"/>
                <a:cs typeface="华文新魏" charset="0"/>
              </a:rPr>
              <a:t>生产的产品就可投入缓冲区</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只要缓冲区不空，消费者进程</a:t>
            </a:r>
            <a:r>
              <a:rPr lang="en-US" altLang="zh-CN" dirty="0" err="1">
                <a:solidFill>
                  <a:srgbClr val="FF0000"/>
                </a:solidFill>
                <a:latin typeface="华文新魏" charset="0"/>
                <a:ea typeface="华文新魏" charset="0"/>
                <a:cs typeface="华文新魏" charset="0"/>
              </a:rPr>
              <a:t>cj</a:t>
            </a:r>
            <a:r>
              <a:rPr lang="zh-CN" altLang="en-US" dirty="0">
                <a:latin typeface="华文新魏" charset="0"/>
                <a:ea typeface="华文新魏" charset="0"/>
                <a:cs typeface="华文新魏" charset="0"/>
              </a:rPr>
              <a:t>就可从缓冲区取走并消耗产品</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40</a:t>
            </a:fld>
            <a:endParaRPr lang="en-US" altLang="zh-CN" dirty="0"/>
          </a:p>
        </p:txBody>
      </p:sp>
    </p:spTree>
    <p:extLst>
      <p:ext uri="{BB962C8B-B14F-4D97-AF65-F5344CB8AC3E}">
        <p14:creationId xmlns:p14="http://schemas.microsoft.com/office/powerpoint/2010/main" val="44025517"/>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30088" y="1340768"/>
            <a:ext cx="5782072" cy="1619572"/>
          </a:xfrm>
        </p:spPr>
        <p:txBody>
          <a:bodyPr/>
          <a:lstStyle/>
          <a:p>
            <a:pPr marL="0" indent="0" eaLnBrk="1" hangingPunct="1">
              <a:buNone/>
            </a:pPr>
            <a:r>
              <a:rPr lang="en-US" altLang="zh-CN" sz="2400" dirty="0">
                <a:latin typeface="华文新魏" charset="0"/>
                <a:ea typeface="华文新魏" charset="0"/>
                <a:cs typeface="华文新魏" charset="0"/>
              </a:rPr>
              <a:t>int k;</a:t>
            </a:r>
          </a:p>
          <a:p>
            <a:pPr marL="0" indent="0" eaLnBrk="1" hangingPunct="1">
              <a:buNone/>
            </a:pPr>
            <a:r>
              <a:rPr lang="en-US" altLang="zh-CN" sz="2400" dirty="0" err="1">
                <a:latin typeface="华文新魏" charset="0"/>
                <a:ea typeface="华文新魏" charset="0"/>
                <a:cs typeface="华文新魏" charset="0"/>
              </a:rPr>
              <a:t>typedef</a:t>
            </a: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anyitem</a:t>
            </a:r>
            <a:r>
              <a:rPr lang="en-US" altLang="zh-CN" sz="2400" dirty="0">
                <a:latin typeface="华文新魏" charset="0"/>
                <a:ea typeface="华文新魏" charset="0"/>
                <a:cs typeface="华文新魏" charset="0"/>
              </a:rPr>
              <a:t> item;  /*item</a:t>
            </a:r>
            <a:r>
              <a:rPr lang="zh-CN" altLang="en-US" sz="2400" dirty="0">
                <a:latin typeface="华文新魏" charset="0"/>
                <a:ea typeface="华文新魏" charset="0"/>
                <a:cs typeface="华文新魏" charset="0"/>
              </a:rPr>
              <a:t>类型</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item buffer[</a:t>
            </a:r>
            <a:r>
              <a:rPr lang="en-US" altLang="zh-CN" sz="2400" dirty="0">
                <a:solidFill>
                  <a:srgbClr val="C00000"/>
                </a:solidFill>
                <a:latin typeface="华文新魏" charset="0"/>
                <a:ea typeface="华文新魏" charset="0"/>
                <a:cs typeface="华文新魏" charset="0"/>
              </a:rPr>
              <a:t>k</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int </a:t>
            </a:r>
            <a:r>
              <a:rPr lang="en-US" altLang="zh-CN" sz="2400" dirty="0">
                <a:solidFill>
                  <a:srgbClr val="0000FF"/>
                </a:solidFill>
                <a:latin typeface="华文新魏" charset="0"/>
                <a:ea typeface="华文新魏" charset="0"/>
                <a:cs typeface="华文新魏" charset="0"/>
              </a:rPr>
              <a:t>in</a:t>
            </a:r>
            <a:r>
              <a:rPr lang="en-US" altLang="zh-CN" sz="2400" dirty="0">
                <a:latin typeface="华文新魏" charset="0"/>
                <a:ea typeface="华文新魏" charset="0"/>
                <a:cs typeface="华文新魏" charset="0"/>
              </a:rPr>
              <a:t>=0,</a:t>
            </a:r>
            <a:r>
              <a:rPr lang="en-US" altLang="zh-CN" sz="2400" dirty="0">
                <a:solidFill>
                  <a:srgbClr val="660066"/>
                </a:solidFill>
                <a:latin typeface="华文新魏" charset="0"/>
                <a:ea typeface="华文新魏" charset="0"/>
                <a:cs typeface="华文新魏" charset="0"/>
              </a:rPr>
              <a:t>out</a:t>
            </a:r>
            <a:r>
              <a:rPr lang="en-US" altLang="zh-CN" sz="2400" dirty="0">
                <a:latin typeface="华文新魏" charset="0"/>
                <a:ea typeface="华文新魏" charset="0"/>
                <a:cs typeface="华文新魏" charset="0"/>
              </a:rPr>
              <a:t>=0,</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=0;</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41</a:t>
            </a:fld>
            <a:endParaRPr lang="en-US" altLang="zh-CN" dirty="0"/>
          </a:p>
        </p:txBody>
      </p:sp>
    </p:spTree>
    <p:extLst>
      <p:ext uri="{BB962C8B-B14F-4D97-AF65-F5344CB8AC3E}">
        <p14:creationId xmlns:p14="http://schemas.microsoft.com/office/powerpoint/2010/main" val="2684063852"/>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23528" y="1340768"/>
            <a:ext cx="8610600" cy="4608512"/>
          </a:xfrm>
        </p:spPr>
        <p:txBody>
          <a:bodyPr/>
          <a:lstStyle/>
          <a:p>
            <a:pPr marL="0" indent="0" eaLnBrk="1" hangingPunct="1">
              <a:buNone/>
            </a:pPr>
            <a:r>
              <a:rPr lang="en-US" altLang="zh-CN" sz="2400" dirty="0">
                <a:latin typeface="华文新魏" charset="0"/>
                <a:ea typeface="华文新魏" charset="0"/>
                <a:cs typeface="华文新魏" charset="0"/>
              </a:rPr>
              <a:t>process producer(void) {</a:t>
            </a:r>
          </a:p>
          <a:p>
            <a:pPr marL="0" indent="0" eaLnBrk="1" hangingPunct="1">
              <a:buNone/>
            </a:pPr>
            <a:r>
              <a:rPr lang="en-US" altLang="zh-CN" sz="2400" dirty="0">
                <a:latin typeface="华文新魏" charset="0"/>
                <a:ea typeface="华文新魏" charset="0"/>
                <a:cs typeface="华文新魏" charset="0"/>
              </a:rPr>
              <a:t>	while (true)  {              /*</a:t>
            </a:r>
            <a:r>
              <a:rPr lang="zh-CN" altLang="en-US" sz="2400" dirty="0">
                <a:latin typeface="华文新魏" charset="0"/>
                <a:ea typeface="华文新魏" charset="0"/>
                <a:cs typeface="华文新魏" charset="0"/>
              </a:rPr>
              <a:t>无限循环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{produce an item in </a:t>
            </a:r>
            <a:r>
              <a:rPr lang="en-US" altLang="zh-CN" sz="2400" dirty="0" err="1">
                <a:latin typeface="华文新魏" charset="0"/>
                <a:ea typeface="华文新魏" charset="0"/>
                <a:cs typeface="华文新魏" charset="0"/>
              </a:rPr>
              <a:t>nextp</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生产一个产品</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if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a:t>
            </a:r>
            <a:r>
              <a:rPr lang="en-US" altLang="zh-CN" sz="2400" dirty="0">
                <a:solidFill>
                  <a:srgbClr val="C00000"/>
                </a:solidFill>
                <a:latin typeface="华文新魏" charset="0"/>
                <a:ea typeface="华文新魏" charset="0"/>
                <a:cs typeface="华文新魏" charset="0"/>
              </a:rPr>
              <a:t>k</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缓冲满时，生产者睡眠</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FF0000"/>
                </a:solidFill>
                <a:latin typeface="华文新魏" charset="0"/>
                <a:ea typeface="华文新魏" charset="0"/>
                <a:cs typeface="华文新魏" charset="0"/>
              </a:rPr>
              <a:t>	            </a:t>
            </a: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sleep(producer);</a:t>
            </a:r>
          </a:p>
          <a:p>
            <a:pPr marL="0" indent="0" eaLnBrk="1" hangingPunct="1">
              <a:buNone/>
            </a:pPr>
            <a:r>
              <a:rPr lang="en-US" altLang="zh-CN" sz="2400" dirty="0">
                <a:latin typeface="华文新魏" charset="0"/>
                <a:ea typeface="华文新魏" charset="0"/>
                <a:cs typeface="华文新魏" charset="0"/>
              </a:rPr>
              <a:t>	   buffer[</a:t>
            </a:r>
            <a:r>
              <a:rPr lang="en-US" altLang="zh-CN" sz="2400" dirty="0">
                <a:solidFill>
                  <a:srgbClr val="3366FF"/>
                </a:solidFill>
                <a:latin typeface="华文新魏" charset="0"/>
                <a:ea typeface="华文新魏" charset="0"/>
                <a:cs typeface="华文新魏" charset="0"/>
              </a:rPr>
              <a:t>in</a:t>
            </a:r>
            <a:r>
              <a:rPr lang="en-US" altLang="zh-CN" sz="2400" dirty="0">
                <a:latin typeface="华文新魏" charset="0"/>
                <a:ea typeface="华文新魏" charset="0"/>
                <a:cs typeface="华文新魏" charset="0"/>
              </a:rPr>
              <a:t>]=</a:t>
            </a:r>
            <a:r>
              <a:rPr lang="en-US" altLang="zh-CN" sz="2400" dirty="0" err="1">
                <a:latin typeface="华文新魏" charset="0"/>
                <a:ea typeface="华文新魏" charset="0"/>
                <a:cs typeface="华文新魏" charset="0"/>
              </a:rPr>
              <a:t>nextp</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一个产品放入缓冲区</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3366FF"/>
                </a:solidFill>
                <a:latin typeface="华文新魏" charset="0"/>
                <a:ea typeface="华文新魏" charset="0"/>
                <a:cs typeface="华文新魏" charset="0"/>
              </a:rPr>
              <a:t>in=(in+1)%</a:t>
            </a:r>
            <a:r>
              <a:rPr lang="zh-Hans" altLang="en-US" sz="2400" dirty="0">
                <a:solidFill>
                  <a:srgbClr val="3366FF"/>
                </a:solidFill>
                <a:latin typeface="华文新魏" charset="0"/>
                <a:ea typeface="华文新魏" charset="0"/>
                <a:cs typeface="华文新魏" charset="0"/>
              </a:rPr>
              <a:t> </a:t>
            </a:r>
            <a:r>
              <a:rPr lang="en-US" altLang="zh-CN" sz="2400" dirty="0">
                <a:solidFill>
                  <a:srgbClr val="3366FF"/>
                </a:solidFill>
                <a:latin typeface="华文新魏" charset="0"/>
                <a:ea typeface="华文新魏" charset="0"/>
                <a:cs typeface="华文新魏" charset="0"/>
              </a:rPr>
              <a:t>k;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指针推进</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缓冲内产品数加</a:t>
            </a:r>
            <a:r>
              <a:rPr lang="en-US" altLang="zh-CN" sz="2400" dirty="0">
                <a:latin typeface="华文新魏" charset="0"/>
                <a:ea typeface="华文新魏" charset="0"/>
                <a:cs typeface="华文新魏" charset="0"/>
              </a:rPr>
              <a:t>1*/</a:t>
            </a:r>
          </a:p>
          <a:p>
            <a:pPr marL="0" indent="0" eaLnBrk="1" hangingPunct="1">
              <a:buNone/>
            </a:pPr>
            <a:r>
              <a:rPr lang="en-US" altLang="zh-CN" sz="2400" dirty="0">
                <a:latin typeface="华文新魏" charset="0"/>
                <a:ea typeface="华文新魏" charset="0"/>
                <a:cs typeface="华文新魏" charset="0"/>
              </a:rPr>
              <a:t>	   if(</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==1)      /*</a:t>
            </a:r>
            <a:r>
              <a:rPr lang="zh-CN" altLang="en-US" sz="2400" dirty="0">
                <a:latin typeface="华文新魏" charset="0"/>
                <a:ea typeface="华文新魏" charset="0"/>
                <a:cs typeface="华文新魏" charset="0"/>
              </a:rPr>
              <a:t>缓冲为空，加进一件产品</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FF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wakeup(consumer); /*</a:t>
            </a:r>
            <a:r>
              <a:rPr lang="zh-CN" altLang="en-US" sz="2400" dirty="0">
                <a:solidFill>
                  <a:srgbClr val="008000"/>
                </a:solidFill>
                <a:latin typeface="华文新魏" charset="0"/>
                <a:ea typeface="华文新魏" charset="0"/>
                <a:cs typeface="华文新魏" charset="0"/>
              </a:rPr>
              <a:t>并唤醒消费者</a:t>
            </a:r>
            <a:r>
              <a:rPr lang="en-US" altLang="zh-CN" sz="2400" dirty="0">
                <a:solidFill>
                  <a:srgbClr val="008000"/>
                </a:solidFill>
                <a:latin typeface="华文新魏" charset="0"/>
                <a:ea typeface="华文新魏" charset="0"/>
                <a:cs typeface="华文新魏" charset="0"/>
              </a:rPr>
              <a:t>*/</a:t>
            </a:r>
            <a:endParaRPr lang="zh-CN" altLang="en-US" sz="2400" dirty="0">
              <a:solidFill>
                <a:srgbClr val="008000"/>
              </a:solidFill>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   }</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0AB11684-9828-47C5-9468-249943CD0552}" type="slidenum">
              <a:rPr lang="en-US" altLang="zh-CN"/>
              <a:pPr/>
              <a:t>42</a:t>
            </a:fld>
            <a:endParaRPr lang="en-US" altLang="zh-CN" dirty="0"/>
          </a:p>
        </p:txBody>
      </p:sp>
    </p:spTree>
    <p:extLst>
      <p:ext uri="{BB962C8B-B14F-4D97-AF65-F5344CB8AC3E}">
        <p14:creationId xmlns:p14="http://schemas.microsoft.com/office/powerpoint/2010/main" val="1312734986"/>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23528" y="1484784"/>
            <a:ext cx="8229600" cy="4598640"/>
          </a:xfrm>
        </p:spPr>
        <p:txBody>
          <a:bodyPr/>
          <a:lstStyle/>
          <a:p>
            <a:pPr marL="0" indent="0" eaLnBrk="1" hangingPunct="1">
              <a:buNone/>
            </a:pPr>
            <a:r>
              <a:rPr lang="en-US" altLang="zh-CN" sz="2400" dirty="0">
                <a:latin typeface="华文新魏" charset="0"/>
                <a:ea typeface="华文新魏" charset="0"/>
                <a:cs typeface="华文新魏" charset="0"/>
              </a:rPr>
              <a:t>process consumer(void) {</a:t>
            </a:r>
          </a:p>
          <a:p>
            <a:pPr marL="0" indent="0" eaLnBrk="1" hangingPunct="1">
              <a:buNone/>
            </a:pPr>
            <a:r>
              <a:rPr lang="en-US" altLang="zh-CN" sz="2400" dirty="0">
                <a:latin typeface="华文新魏" charset="0"/>
                <a:ea typeface="华文新魏" charset="0"/>
                <a:cs typeface="华文新魏" charset="0"/>
              </a:rPr>
              <a:t>	while (true) {              /*</a:t>
            </a:r>
            <a:r>
              <a:rPr lang="zh-CN" altLang="en-US" sz="2400" dirty="0">
                <a:latin typeface="华文新魏" charset="0"/>
                <a:ea typeface="华文新魏" charset="0"/>
                <a:cs typeface="华文新魏" charset="0"/>
              </a:rPr>
              <a:t>无限循环</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if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==0)        /*</a:t>
            </a:r>
            <a:r>
              <a:rPr lang="zh-CN" altLang="en-US" sz="2400" dirty="0">
                <a:latin typeface="华文新魏" charset="0"/>
                <a:ea typeface="华文新魏" charset="0"/>
                <a:cs typeface="华文新魏" charset="0"/>
              </a:rPr>
              <a:t>缓冲区空，消费者睡眠</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008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sleep(consumer);</a:t>
            </a:r>
          </a:p>
          <a:p>
            <a:pPr marL="0" indent="0" eaLnBrk="1" hangingPunct="1">
              <a:buNone/>
            </a:pP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nextc</a:t>
            </a:r>
            <a:r>
              <a:rPr lang="en-US" altLang="zh-CN" sz="2400" dirty="0">
                <a:latin typeface="华文新魏" charset="0"/>
                <a:ea typeface="华文新魏" charset="0"/>
                <a:cs typeface="华文新魏" charset="0"/>
              </a:rPr>
              <a:t>=buffer[out];/*</a:t>
            </a:r>
            <a:r>
              <a:rPr lang="zh-CN" altLang="en-US" sz="2400" dirty="0">
                <a:latin typeface="华文新魏" charset="0"/>
                <a:ea typeface="华文新魏" charset="0"/>
                <a:cs typeface="华文新魏" charset="0"/>
              </a:rPr>
              <a:t>取一个产品到</a:t>
            </a:r>
            <a:r>
              <a:rPr lang="en-US" altLang="zh-CN" sz="2400" dirty="0" err="1">
                <a:latin typeface="华文新魏" charset="0"/>
                <a:ea typeface="华文新魏" charset="0"/>
                <a:cs typeface="华文新魏" charset="0"/>
              </a:rPr>
              <a:t>nextc</a:t>
            </a:r>
            <a:r>
              <a:rPr lang="en-US" altLang="zh-CN" sz="2400" dirty="0">
                <a:latin typeface="华文新魏" charset="0"/>
                <a:ea typeface="华文新魏" charset="0"/>
                <a:cs typeface="华文新魏" charset="0"/>
              </a:rPr>
              <a:t> */</a:t>
            </a:r>
          </a:p>
          <a:p>
            <a:pPr marL="0" indent="0" eaLnBrk="1" hangingPunct="1">
              <a:buNone/>
            </a:pPr>
            <a:r>
              <a:rPr lang="en-US" altLang="zh-CN" sz="2400" dirty="0">
                <a:latin typeface="华文新魏" charset="0"/>
                <a:ea typeface="华文新魏" charset="0"/>
                <a:cs typeface="华文新魏" charset="0"/>
              </a:rPr>
              <a:t>	</a:t>
            </a:r>
            <a:r>
              <a:rPr lang="en-US" altLang="zh-CN" sz="2400" dirty="0">
                <a:solidFill>
                  <a:srgbClr val="800000"/>
                </a:solidFill>
                <a:latin typeface="华文新魏" charset="0"/>
                <a:ea typeface="华文新魏" charset="0"/>
                <a:cs typeface="华文新魏" charset="0"/>
              </a:rPr>
              <a:t> out=(out+1)%k</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指针推进</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取走一个产品，计数减</a:t>
            </a:r>
            <a:r>
              <a:rPr lang="en-US" altLang="zh-CN" sz="2400" dirty="0">
                <a:latin typeface="华文新魏" charset="0"/>
                <a:ea typeface="华文新魏" charset="0"/>
                <a:cs typeface="华文新魏" charset="0"/>
              </a:rPr>
              <a:t>1 */</a:t>
            </a:r>
          </a:p>
          <a:p>
            <a:pPr marL="0" indent="0" eaLnBrk="1" hangingPunct="1">
              <a:buNone/>
            </a:pPr>
            <a:r>
              <a:rPr lang="en-US" altLang="zh-CN" sz="2400" dirty="0">
                <a:latin typeface="华文新魏" charset="0"/>
                <a:ea typeface="华文新魏" charset="0"/>
                <a:cs typeface="华文新魏" charset="0"/>
              </a:rPr>
              <a:t>	if(</a:t>
            </a:r>
            <a:r>
              <a:rPr lang="en-US" altLang="zh-CN" sz="2400" dirty="0">
                <a:solidFill>
                  <a:srgbClr val="FF0000"/>
                </a:solidFill>
                <a:latin typeface="华文新魏" charset="0"/>
                <a:ea typeface="华文新魏" charset="0"/>
                <a:cs typeface="华文新魏" charset="0"/>
              </a:rPr>
              <a:t>counter</a:t>
            </a:r>
            <a:r>
              <a:rPr lang="en-US" altLang="zh-CN" sz="2400" dirty="0">
                <a:latin typeface="华文新魏" charset="0"/>
                <a:ea typeface="华文新魏" charset="0"/>
                <a:cs typeface="华文新魏" charset="0"/>
              </a:rPr>
              <a:t>==</a:t>
            </a:r>
            <a:r>
              <a:rPr lang="en-US" altLang="zh-CN" sz="2400" dirty="0">
                <a:solidFill>
                  <a:srgbClr val="C00000"/>
                </a:solidFill>
                <a:latin typeface="华文新魏" charset="0"/>
                <a:ea typeface="华文新魏" charset="0"/>
                <a:cs typeface="华文新魏" charset="0"/>
              </a:rPr>
              <a:t>k</a:t>
            </a:r>
            <a:r>
              <a:rPr lang="en-US" altLang="zh-CN" sz="2400" dirty="0">
                <a:latin typeface="华文新魏" charset="0"/>
                <a:ea typeface="华文新魏" charset="0"/>
                <a:cs typeface="华文新魏" charset="0"/>
              </a:rPr>
              <a:t>-1)   /*</a:t>
            </a:r>
            <a:r>
              <a:rPr lang="zh-CN" altLang="en-US" sz="2400" dirty="0">
                <a:latin typeface="华文新魏" charset="0"/>
                <a:ea typeface="华文新魏" charset="0"/>
                <a:cs typeface="华文新魏" charset="0"/>
              </a:rPr>
              <a:t>缓冲满了，取走一件产品并唤</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solidFill>
                  <a:srgbClr val="FF0000"/>
                </a:solidFill>
                <a:latin typeface="华文新魏" charset="0"/>
                <a:ea typeface="华文新魏" charset="0"/>
                <a:cs typeface="华文新魏" charset="0"/>
              </a:rPr>
              <a:t>              </a:t>
            </a:r>
            <a:r>
              <a:rPr lang="en-US" altLang="zh-CN" sz="2400" dirty="0">
                <a:solidFill>
                  <a:srgbClr val="008000"/>
                </a:solidFill>
                <a:latin typeface="华文新魏" charset="0"/>
                <a:ea typeface="华文新魏" charset="0"/>
                <a:cs typeface="华文新魏" charset="0"/>
              </a:rPr>
              <a:t>wakeup(producer);   /*</a:t>
            </a:r>
            <a:r>
              <a:rPr lang="zh-CN" altLang="en-US" sz="2400" dirty="0">
                <a:solidFill>
                  <a:srgbClr val="008000"/>
                </a:solidFill>
                <a:latin typeface="华文新魏" charset="0"/>
                <a:ea typeface="华文新魏" charset="0"/>
                <a:cs typeface="华文新魏" charset="0"/>
              </a:rPr>
              <a:t>醒生产者</a:t>
            </a:r>
            <a:r>
              <a:rPr lang="en-US" altLang="zh-CN" sz="2400" dirty="0">
                <a:solidFill>
                  <a:srgbClr val="008000"/>
                </a:solidFill>
                <a:latin typeface="华文新魏" charset="0"/>
                <a:ea typeface="华文新魏" charset="0"/>
                <a:cs typeface="华文新魏" charset="0"/>
              </a:rPr>
              <a:t>*/</a:t>
            </a:r>
            <a:endParaRPr lang="zh-CN" altLang="en-US" sz="2400" dirty="0">
              <a:solidFill>
                <a:srgbClr val="008000"/>
              </a:solidFill>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{consume the item in </a:t>
            </a:r>
            <a:r>
              <a:rPr lang="en-US" altLang="zh-CN" sz="2400" dirty="0" err="1">
                <a:latin typeface="华文新魏" charset="0"/>
                <a:ea typeface="华文新魏" charset="0"/>
                <a:cs typeface="华文新魏" charset="0"/>
              </a:rPr>
              <a:t>nextc</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消耗产品</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 </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43</a:t>
            </a:fld>
            <a:endParaRPr lang="en-US" altLang="zh-CN" dirty="0"/>
          </a:p>
        </p:txBody>
      </p:sp>
    </p:spTree>
    <p:extLst>
      <p:ext uri="{BB962C8B-B14F-4D97-AF65-F5344CB8AC3E}">
        <p14:creationId xmlns:p14="http://schemas.microsoft.com/office/powerpoint/2010/main" val="309280006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消费者问题程序思考</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44</a:t>
            </a:fld>
            <a:endParaRPr lang="en-US" altLang="zh-CN" dirty="0"/>
          </a:p>
        </p:txBody>
      </p:sp>
      <p:sp>
        <p:nvSpPr>
          <p:cNvPr id="5" name="Rectangle 3"/>
          <p:cNvSpPr txBox="1">
            <a:spLocks noChangeArrowheads="1"/>
          </p:cNvSpPr>
          <p:nvPr/>
        </p:nvSpPr>
        <p:spPr bwMode="auto">
          <a:xfrm>
            <a:off x="4788024" y="2708920"/>
            <a:ext cx="3888432"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process consumer(void)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while (true) {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 (counter==0) </a:t>
            </a:r>
            <a:endParaRPr lang="en-US" altLang="zh-CN" sz="1800" dirty="0">
              <a:solidFill>
                <a:srgbClr val="008000"/>
              </a:solidFill>
              <a:latin typeface="华文新魏" charset="0"/>
              <a:ea typeface="华文新魏" charset="0"/>
              <a:cs typeface="华文新魏" charset="0"/>
            </a:endParaRPr>
          </a:p>
          <a:p>
            <a:pPr marL="0" indent="0" eaLnBrk="1" hangingPunct="1">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sleep(consumer);</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=buffer[out];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out=(out+1)%k;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 </a:t>
            </a:r>
            <a:r>
              <a:rPr lang="en-US" altLang="zh-CN" sz="1800" dirty="0">
                <a:solidFill>
                  <a:srgbClr val="292929"/>
                </a:solidFill>
                <a:latin typeface="华文新魏" charset="0"/>
                <a:ea typeface="华文新魏" charset="0"/>
                <a:cs typeface="华文新魏" charset="0"/>
              </a:rPr>
              <a:t>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if(counter==</a:t>
            </a:r>
            <a:r>
              <a:rPr lang="en-US" altLang="zh-CN" sz="1800" dirty="0">
                <a:solidFill>
                  <a:srgbClr val="C00000"/>
                </a:solidFill>
                <a:latin typeface="华文新魏" charset="0"/>
                <a:ea typeface="华文新魏" charset="0"/>
                <a:cs typeface="华文新魏" charset="0"/>
              </a:rPr>
              <a:t>k</a:t>
            </a:r>
            <a:r>
              <a:rPr lang="en-US" altLang="zh-CN" sz="1800" dirty="0">
                <a:solidFill>
                  <a:srgbClr val="292929"/>
                </a:solidFill>
                <a:latin typeface="华文新魏" charset="0"/>
                <a:ea typeface="华文新魏" charset="0"/>
                <a:cs typeface="华文新魏" charset="0"/>
              </a:rPr>
              <a:t>-1)</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wakeup(producer); </a:t>
            </a: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{consume the item in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p>
        </p:txBody>
      </p:sp>
      <p:sp>
        <p:nvSpPr>
          <p:cNvPr id="6" name="Rectangle 3"/>
          <p:cNvSpPr txBox="1">
            <a:spLocks noChangeArrowheads="1"/>
          </p:cNvSpPr>
          <p:nvPr/>
        </p:nvSpPr>
        <p:spPr bwMode="auto">
          <a:xfrm>
            <a:off x="323528" y="2708920"/>
            <a:ext cx="4248472" cy="3356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process producer(void) {</a:t>
            </a:r>
          </a:p>
          <a:p>
            <a:pPr marL="0" indent="0" eaLnBrk="1" hangingPunct="1">
              <a:buFont typeface="Wingdings" pitchFamily="2" charset="2"/>
              <a:buNone/>
            </a:pPr>
            <a:r>
              <a:rPr lang="en-US" altLang="zh-CN" sz="1800" dirty="0">
                <a:latin typeface="华文新魏" charset="0"/>
                <a:ea typeface="华文新魏" charset="0"/>
                <a:cs typeface="华文新魏" charset="0"/>
              </a:rPr>
              <a:t>	while (true)  {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{produce an item in </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if (counter==</a:t>
            </a:r>
            <a:r>
              <a:rPr lang="en-US" altLang="zh-CN" sz="1800" dirty="0">
                <a:solidFill>
                  <a:srgbClr val="C00000"/>
                </a:solidFill>
                <a:latin typeface="华文新魏" charset="0"/>
                <a:ea typeface="华文新魏" charset="0"/>
                <a:cs typeface="华文新魏" charset="0"/>
              </a:rPr>
              <a:t>k</a:t>
            </a:r>
            <a:r>
              <a:rPr lang="en-US" altLang="zh-CN" sz="1800" dirty="0">
                <a:latin typeface="华文新魏" charset="0"/>
                <a:ea typeface="华文新魏" charset="0"/>
                <a:cs typeface="华文新魏" charset="0"/>
              </a:rPr>
              <a:t>)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sleep(producer);</a:t>
            </a:r>
          </a:p>
          <a:p>
            <a:pPr marL="0" indent="0" eaLnBrk="1" hangingPunct="1">
              <a:buFont typeface="Wingdings" pitchFamily="2" charset="2"/>
              <a:buNone/>
            </a:pPr>
            <a:r>
              <a:rPr lang="en-US" altLang="zh-CN" sz="1800" dirty="0">
                <a:latin typeface="华文新魏" charset="0"/>
                <a:ea typeface="华文新魏" charset="0"/>
                <a:cs typeface="华文新魏" charset="0"/>
              </a:rPr>
              <a:t>	   buffer[in]=</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in=(in+1)%</a:t>
            </a:r>
            <a:r>
              <a:rPr lang="zh-CN" altLang="en-US" sz="1800" dirty="0">
                <a:latin typeface="华文新魏" charset="0"/>
                <a:ea typeface="华文新魏" charset="0"/>
                <a:cs typeface="华文新魏" charset="0"/>
              </a:rPr>
              <a:t> </a:t>
            </a:r>
            <a:r>
              <a:rPr lang="en-US" altLang="zh-CN" sz="1800" dirty="0">
                <a:solidFill>
                  <a:srgbClr val="C00000"/>
                </a:solidFill>
                <a:latin typeface="华文新魏" charset="0"/>
                <a:ea typeface="华文新魏" charset="0"/>
                <a:cs typeface="华文新魏" charset="0"/>
              </a:rPr>
              <a:t>k</a:t>
            </a:r>
            <a:r>
              <a:rPr lang="en-US" altLang="zh-CN" sz="1800" dirty="0">
                <a:latin typeface="华文新魏" charset="0"/>
                <a:ea typeface="华文新魏" charset="0"/>
                <a:cs typeface="华文新魏" charset="0"/>
              </a:rPr>
              <a:t>;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zh-CN" altLang="en-US" sz="1800" dirty="0">
                <a:solidFill>
                  <a:srgbClr val="FF0000"/>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  </a:t>
            </a:r>
            <a:r>
              <a:rPr lang="en-US" altLang="zh-CN" sz="1800" dirty="0">
                <a:latin typeface="华文新魏" charset="0"/>
                <a:ea typeface="华文新魏" charset="0"/>
                <a:cs typeface="华文新魏" charset="0"/>
              </a:rPr>
              <a:t>      </a:t>
            </a:r>
          </a:p>
          <a:p>
            <a:pPr marL="0" indent="0" eaLnBrk="1" hangingPunct="1">
              <a:buNone/>
            </a:pPr>
            <a:r>
              <a:rPr lang="en-US" altLang="zh-CN" sz="1800" dirty="0">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 if(counter==1)</a:t>
            </a:r>
            <a:r>
              <a:rPr lang="zh-CN" altLang="en-US" sz="1800" dirty="0">
                <a:solidFill>
                  <a:srgbClr val="0000FF"/>
                </a:solidFill>
                <a:latin typeface="华文新魏" charset="0"/>
                <a:ea typeface="华文新魏" charset="0"/>
                <a:cs typeface="华文新魏" charset="0"/>
              </a:rPr>
              <a:t> </a:t>
            </a:r>
          </a:p>
          <a:p>
            <a:pPr marL="0" indent="0" eaLnBrk="1" hangingPunct="1">
              <a:buNone/>
            </a:pPr>
            <a:r>
              <a:rPr lang="zh-CN" altLang="en-US" sz="1800" dirty="0">
                <a:solidFill>
                  <a:srgbClr val="0000FF"/>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wakeup(consumer); </a:t>
            </a:r>
            <a:endParaRPr lang="zh-CN" altLang="en-US"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en-US" altLang="zh-CN" sz="1800" dirty="0">
                <a:latin typeface="华文新魏" charset="0"/>
                <a:ea typeface="华文新魏" charset="0"/>
                <a:cs typeface="华文新魏" charset="0"/>
              </a:rPr>
              <a:t>   }</a:t>
            </a:r>
          </a:p>
        </p:txBody>
      </p:sp>
      <p:sp>
        <p:nvSpPr>
          <p:cNvPr id="8" name="Rectangle 3"/>
          <p:cNvSpPr txBox="1">
            <a:spLocks noChangeArrowheads="1"/>
          </p:cNvSpPr>
          <p:nvPr/>
        </p:nvSpPr>
        <p:spPr bwMode="auto">
          <a:xfrm>
            <a:off x="230088" y="1340768"/>
            <a:ext cx="5782072" cy="1619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int k;</a:t>
            </a:r>
          </a:p>
          <a:p>
            <a:pPr marL="0" indent="0" eaLnBrk="1" hangingPunct="1">
              <a:buFont typeface="Wingdings" pitchFamily="2" charset="2"/>
              <a:buNone/>
            </a:pPr>
            <a:r>
              <a:rPr lang="en-US" altLang="zh-CN" sz="1800" dirty="0" err="1">
                <a:latin typeface="华文新魏" charset="0"/>
                <a:ea typeface="华文新魏" charset="0"/>
                <a:cs typeface="华文新魏" charset="0"/>
              </a:rPr>
              <a:t>typedef</a:t>
            </a:r>
            <a:r>
              <a:rPr lang="en-US" altLang="zh-CN" sz="1800" dirty="0">
                <a:latin typeface="华文新魏" charset="0"/>
                <a:ea typeface="华文新魏" charset="0"/>
                <a:cs typeface="华文新魏" charset="0"/>
              </a:rPr>
              <a:t> </a:t>
            </a:r>
            <a:r>
              <a:rPr lang="en-US" altLang="zh-CN" sz="1800" dirty="0" err="1">
                <a:latin typeface="华文新魏" charset="0"/>
                <a:ea typeface="华文新魏" charset="0"/>
                <a:cs typeface="华文新魏" charset="0"/>
              </a:rPr>
              <a:t>anyitem</a:t>
            </a:r>
            <a:r>
              <a:rPr lang="en-US" altLang="zh-CN" sz="1800" dirty="0">
                <a:latin typeface="华文新魏" charset="0"/>
                <a:ea typeface="华文新魏" charset="0"/>
                <a:cs typeface="华文新魏" charset="0"/>
              </a:rPr>
              <a:t> item;  /*item</a:t>
            </a:r>
            <a:r>
              <a:rPr lang="zh-CN" altLang="en-US" sz="1800" dirty="0">
                <a:latin typeface="华文新魏" charset="0"/>
                <a:ea typeface="华文新魏" charset="0"/>
                <a:cs typeface="华文新魏" charset="0"/>
              </a:rPr>
              <a:t>类型</a:t>
            </a:r>
            <a:r>
              <a:rPr lang="en-US" altLang="zh-CN" sz="1800" dirty="0">
                <a:latin typeface="华文新魏" charset="0"/>
                <a:ea typeface="华文新魏" charset="0"/>
                <a:cs typeface="华文新魏" charset="0"/>
              </a:rPr>
              <a:t>*/</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en-US" altLang="zh-CN" sz="1800" dirty="0">
                <a:latin typeface="华文新魏" charset="0"/>
                <a:ea typeface="华文新魏" charset="0"/>
                <a:cs typeface="华文新魏" charset="0"/>
              </a:rPr>
              <a:t>item buffer[k];</a:t>
            </a:r>
          </a:p>
          <a:p>
            <a:pPr marL="0" indent="0" eaLnBrk="1" hangingPunct="1">
              <a:buFont typeface="Wingdings" pitchFamily="2" charset="2"/>
              <a:buNone/>
            </a:pPr>
            <a:r>
              <a:rPr lang="en-US" altLang="zh-CN" sz="1800" dirty="0">
                <a:latin typeface="华文新魏" charset="0"/>
                <a:ea typeface="华文新魏" charset="0"/>
                <a:cs typeface="华文新魏" charset="0"/>
              </a:rPr>
              <a:t>int </a:t>
            </a:r>
            <a:r>
              <a:rPr lang="en-US" altLang="zh-CN" sz="1800" dirty="0">
                <a:solidFill>
                  <a:srgbClr val="0000FF"/>
                </a:solidFill>
                <a:latin typeface="华文新魏" charset="0"/>
                <a:ea typeface="华文新魏" charset="0"/>
                <a:cs typeface="华文新魏" charset="0"/>
              </a:rPr>
              <a:t>in</a:t>
            </a:r>
            <a:r>
              <a:rPr lang="en-US" altLang="zh-CN" sz="1800" dirty="0">
                <a:latin typeface="华文新魏" charset="0"/>
                <a:ea typeface="华文新魏" charset="0"/>
                <a:cs typeface="华文新魏" charset="0"/>
              </a:rPr>
              <a:t>=0,</a:t>
            </a:r>
            <a:r>
              <a:rPr lang="en-US" altLang="zh-CN" sz="1800" dirty="0">
                <a:solidFill>
                  <a:srgbClr val="660066"/>
                </a:solidFill>
                <a:latin typeface="华文新魏" charset="0"/>
                <a:ea typeface="华文新魏" charset="0"/>
                <a:cs typeface="华文新魏" charset="0"/>
              </a:rPr>
              <a:t>out</a:t>
            </a:r>
            <a:r>
              <a:rPr lang="en-US" altLang="zh-CN" sz="1800" dirty="0">
                <a:latin typeface="华文新魏" charset="0"/>
                <a:ea typeface="华文新魏" charset="0"/>
                <a:cs typeface="华文新魏" charset="0"/>
              </a:rPr>
              <a:t>=0,</a:t>
            </a:r>
            <a:r>
              <a:rPr lang="en-US" altLang="zh-CN" sz="1800" dirty="0">
                <a:solidFill>
                  <a:srgbClr val="FF0000"/>
                </a:solidFill>
                <a:latin typeface="华文新魏" charset="0"/>
                <a:ea typeface="华文新魏" charset="0"/>
                <a:cs typeface="华文新魏" charset="0"/>
              </a:rPr>
              <a:t>counter</a:t>
            </a:r>
            <a:r>
              <a:rPr lang="en-US" altLang="zh-CN" sz="1800" dirty="0">
                <a:latin typeface="华文新魏" charset="0"/>
                <a:ea typeface="华文新魏" charset="0"/>
                <a:cs typeface="华文新魏" charset="0"/>
              </a:rPr>
              <a:t>=0;</a:t>
            </a:r>
          </a:p>
        </p:txBody>
      </p:sp>
    </p:spTree>
    <p:extLst>
      <p:ext uri="{BB962C8B-B14F-4D97-AF65-F5344CB8AC3E}">
        <p14:creationId xmlns:p14="http://schemas.microsoft.com/office/powerpoint/2010/main" val="82952078"/>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en-US" dirty="0">
                <a:latin typeface="STXinwei" panose="02010800040101010101" pitchFamily="2" charset="-122"/>
                <a:ea typeface="STXinwei" panose="02010800040101010101" pitchFamily="2" charset="-122"/>
                <a:cs typeface="华文新魏" charset="0"/>
              </a:rPr>
              <a:t>生产者和消费者进程对</a:t>
            </a:r>
            <a:r>
              <a:rPr lang="en-US" altLang="zh-CN" dirty="0">
                <a:latin typeface="STXinwei" panose="02010800040101010101" pitchFamily="2" charset="-122"/>
                <a:ea typeface="STXinwei" panose="02010800040101010101" pitchFamily="2" charset="-122"/>
                <a:cs typeface="华文新魏" charset="0"/>
              </a:rPr>
              <a:t>counter</a:t>
            </a:r>
            <a:r>
              <a:rPr lang="zh-CN" altLang="en-US" dirty="0">
                <a:latin typeface="STXinwei" panose="02010800040101010101" pitchFamily="2" charset="-122"/>
                <a:ea typeface="STXinwei" panose="02010800040101010101" pitchFamily="2" charset="-122"/>
                <a:cs typeface="华文新魏" charset="0"/>
              </a:rPr>
              <a:t>的交替执行会使其</a:t>
            </a:r>
            <a:r>
              <a:rPr lang="zh-CN" altLang="en-US" dirty="0">
                <a:solidFill>
                  <a:srgbClr val="FF0000"/>
                </a:solidFill>
                <a:latin typeface="STXinwei" panose="02010800040101010101" pitchFamily="2" charset="-122"/>
                <a:ea typeface="STXinwei" panose="02010800040101010101" pitchFamily="2" charset="-122"/>
                <a:cs typeface="华文新魏" charset="0"/>
              </a:rPr>
              <a:t>结果不唯一</a:t>
            </a:r>
            <a:r>
              <a:rPr lang="zh-CN" altLang="zh-CN"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rPr>
              <a:t>如</a:t>
            </a:r>
            <a:r>
              <a:rPr lang="en-US" altLang="zh-CN" dirty="0">
                <a:latin typeface="STXinwei" panose="02010800040101010101" pitchFamily="2" charset="-122"/>
                <a:ea typeface="STXinwei" panose="02010800040101010101" pitchFamily="2" charset="-122"/>
              </a:rPr>
              <a:t>counter</a:t>
            </a:r>
            <a:r>
              <a:rPr lang="zh-CN" altLang="zh-CN" dirty="0">
                <a:latin typeface="STXinwei" panose="02010800040101010101" pitchFamily="2" charset="-122"/>
                <a:ea typeface="STXinwei" panose="02010800040101010101" pitchFamily="2" charset="-122"/>
              </a:rPr>
              <a:t>的当前值为</a:t>
            </a:r>
            <a:r>
              <a:rPr lang="en-US" altLang="zh-CN" dirty="0">
                <a:solidFill>
                  <a:srgbClr val="FF0000"/>
                </a:solidFill>
                <a:latin typeface="STXinwei" panose="02010800040101010101" pitchFamily="2" charset="-122"/>
                <a:ea typeface="STXinwei" panose="02010800040101010101" pitchFamily="2" charset="-122"/>
              </a:rPr>
              <a:t>8</a:t>
            </a:r>
          </a:p>
          <a:p>
            <a:pPr lvl="1" eaLnBrk="1" hangingPunct="1"/>
            <a:r>
              <a:rPr lang="zh-CN" altLang="zh-CN" dirty="0"/>
              <a:t>生产者投入一件产品缓冲区，</a:t>
            </a:r>
            <a:r>
              <a:rPr lang="zh-CN" altLang="en-US" dirty="0"/>
              <a:t> 拟</a:t>
            </a:r>
            <a:r>
              <a:rPr lang="zh-CN" altLang="zh-CN" dirty="0"/>
              <a:t>执行</a:t>
            </a:r>
            <a:r>
              <a:rPr lang="en-US" altLang="zh-CN" dirty="0"/>
              <a:t>counter</a:t>
            </a:r>
            <a:r>
              <a:rPr lang="zh-CN" altLang="zh-CN" dirty="0"/>
              <a:t>加</a:t>
            </a:r>
            <a:r>
              <a:rPr lang="en-US" altLang="zh-CN" dirty="0"/>
              <a:t>1</a:t>
            </a:r>
            <a:r>
              <a:rPr lang="zh-CN" altLang="zh-CN" dirty="0"/>
              <a:t>操作</a:t>
            </a:r>
            <a:endParaRPr lang="en-US" altLang="zh-CN" dirty="0"/>
          </a:p>
          <a:p>
            <a:pPr lvl="1" eaLnBrk="1" hangingPunct="1"/>
            <a:r>
              <a:rPr lang="zh-CN" altLang="zh-CN" dirty="0"/>
              <a:t>消费者获取一个产品消费，</a:t>
            </a:r>
            <a:r>
              <a:rPr lang="zh-CN" altLang="en-US" dirty="0"/>
              <a:t>拟</a:t>
            </a:r>
            <a:r>
              <a:rPr lang="zh-CN" altLang="zh-CN" dirty="0"/>
              <a:t>执行</a:t>
            </a:r>
            <a:r>
              <a:rPr lang="en-US" altLang="zh-CN" dirty="0"/>
              <a:t>counter</a:t>
            </a:r>
            <a:r>
              <a:rPr lang="zh-CN" altLang="zh-CN" dirty="0"/>
              <a:t>减１操作</a:t>
            </a:r>
            <a:endParaRPr lang="en-US" altLang="zh-CN" dirty="0"/>
          </a:p>
          <a:p>
            <a:pPr lvl="1" eaLnBrk="1" hangingPunct="1"/>
            <a:r>
              <a:rPr lang="zh-CN" altLang="zh-CN" dirty="0"/>
              <a:t>假如两者</a:t>
            </a:r>
            <a:r>
              <a:rPr lang="zh-CN" altLang="zh-CN" dirty="0">
                <a:solidFill>
                  <a:srgbClr val="0000FF"/>
                </a:solidFill>
              </a:rPr>
              <a:t>交替执行加或减</a:t>
            </a:r>
            <a:r>
              <a:rPr lang="en-US" altLang="zh-CN" dirty="0">
                <a:solidFill>
                  <a:srgbClr val="0000FF"/>
                </a:solidFill>
              </a:rPr>
              <a:t>1</a:t>
            </a:r>
            <a:r>
              <a:rPr lang="zh-CN" altLang="zh-CN" dirty="0">
                <a:solidFill>
                  <a:srgbClr val="0000FF"/>
                </a:solidFill>
              </a:rPr>
              <a:t>操作</a:t>
            </a:r>
            <a:r>
              <a:rPr lang="zh-CN" altLang="zh-CN" dirty="0"/>
              <a:t>，取决于其执行速度</a:t>
            </a:r>
            <a:endParaRPr lang="en-US" altLang="zh-CN" dirty="0"/>
          </a:p>
          <a:p>
            <a:pPr lvl="2" eaLnBrk="1" hangingPunct="1"/>
            <a:r>
              <a:rPr lang="en-US" altLang="zh-CN" dirty="0">
                <a:latin typeface="华文新魏"/>
                <a:ea typeface="华文新魏"/>
                <a:cs typeface="华文新魏"/>
              </a:rPr>
              <a:t>counter</a:t>
            </a:r>
            <a:r>
              <a:rPr lang="zh-CN" altLang="zh-CN" dirty="0">
                <a:latin typeface="华文新魏"/>
                <a:ea typeface="华文新魏"/>
                <a:cs typeface="华文新魏"/>
              </a:rPr>
              <a:t>的值可能是</a:t>
            </a:r>
            <a:r>
              <a:rPr lang="en-US" altLang="zh-CN" dirty="0">
                <a:solidFill>
                  <a:srgbClr val="FF0000"/>
                </a:solidFill>
                <a:latin typeface="华文新魏"/>
                <a:ea typeface="华文新魏"/>
                <a:cs typeface="华文新魏"/>
              </a:rPr>
              <a:t>9</a:t>
            </a:r>
            <a:r>
              <a:rPr lang="zh-CN" altLang="zh-CN" dirty="0">
                <a:latin typeface="华文新魏"/>
                <a:ea typeface="华文新魏"/>
                <a:cs typeface="华文新魏"/>
              </a:rPr>
              <a:t>，也可能是</a:t>
            </a:r>
            <a:r>
              <a:rPr lang="en-US" altLang="zh-CN" dirty="0">
                <a:solidFill>
                  <a:srgbClr val="FF0000"/>
                </a:solidFill>
                <a:latin typeface="华文新魏"/>
                <a:ea typeface="华文新魏"/>
                <a:cs typeface="华文新魏"/>
              </a:rPr>
              <a:t>7</a:t>
            </a:r>
            <a:r>
              <a:rPr lang="zh-CN" altLang="zh-CN" dirty="0">
                <a:latin typeface="华文新魏"/>
                <a:ea typeface="华文新魏"/>
                <a:cs typeface="华文新魏"/>
              </a:rPr>
              <a:t>，但其正确值应为</a:t>
            </a:r>
            <a:r>
              <a:rPr lang="en-US" altLang="zh-CN" dirty="0">
                <a:solidFill>
                  <a:srgbClr val="FF0000"/>
                </a:solidFill>
                <a:latin typeface="华文新魏"/>
                <a:ea typeface="华文新魏"/>
                <a:cs typeface="华文新魏"/>
              </a:rPr>
              <a:t>8</a:t>
            </a:r>
            <a:r>
              <a:rPr lang="zh-CN" altLang="zh-CN" dirty="0">
                <a:solidFill>
                  <a:srgbClr val="FF0000"/>
                </a:solidFill>
                <a:latin typeface="华文新魏"/>
                <a:ea typeface="华文新魏"/>
                <a:cs typeface="华文新魏"/>
              </a:rPr>
              <a:t> </a:t>
            </a:r>
            <a:endParaRPr lang="zh-CN" altLang="en-US" dirty="0">
              <a:solidFill>
                <a:srgbClr val="FF0000"/>
              </a:solidFill>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45</a:t>
            </a:fld>
            <a:endParaRPr lang="en-US" altLang="zh-CN" dirty="0"/>
          </a:p>
        </p:txBody>
      </p:sp>
      <p:sp>
        <p:nvSpPr>
          <p:cNvPr id="5" name="Rectangle 3"/>
          <p:cNvSpPr txBox="1">
            <a:spLocks noChangeArrowheads="1"/>
          </p:cNvSpPr>
          <p:nvPr/>
        </p:nvSpPr>
        <p:spPr bwMode="auto">
          <a:xfrm>
            <a:off x="4716016" y="3427016"/>
            <a:ext cx="3888432"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process consumer(void)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while (true) {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if (counter==0) </a:t>
            </a:r>
            <a:r>
              <a:rPr lang="zh-CN" altLang="en-US" sz="1800" dirty="0">
                <a:solidFill>
                  <a:srgbClr val="0000FF"/>
                </a:solidFill>
                <a:latin typeface="华文新魏" charset="0"/>
                <a:ea typeface="华文新魏" charset="0"/>
                <a:cs typeface="华文新魏" charset="0"/>
              </a:rPr>
              <a:t> </a:t>
            </a:r>
            <a:r>
              <a:rPr lang="en-US" altLang="zh-CN" sz="1800" dirty="0">
                <a:solidFill>
                  <a:srgbClr val="008000"/>
                </a:solidFill>
                <a:latin typeface="华文新魏" charset="0"/>
                <a:ea typeface="华文新魏" charset="0"/>
                <a:cs typeface="华文新魏" charset="0"/>
              </a:rPr>
              <a:t>//S1</a:t>
            </a:r>
          </a:p>
          <a:p>
            <a:pPr marL="0" indent="0" eaLnBrk="1" hangingPunct="1">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sleep(consumer);</a:t>
            </a:r>
            <a:r>
              <a:rPr lang="zh-CN" altLang="en-US" sz="1800" dirty="0">
                <a:solidFill>
                  <a:srgbClr val="0000FF"/>
                </a:solidFill>
                <a:latin typeface="华文新魏" charset="0"/>
                <a:ea typeface="华文新魏" charset="0"/>
                <a:cs typeface="华文新魏" charset="0"/>
              </a:rPr>
              <a:t> </a:t>
            </a:r>
            <a:r>
              <a:rPr lang="en-US" altLang="zh-CN" sz="1800" dirty="0">
                <a:solidFill>
                  <a:srgbClr val="008000"/>
                </a:solidFill>
                <a:latin typeface="华文新魏" charset="0"/>
                <a:ea typeface="华文新魏" charset="0"/>
                <a:cs typeface="华文新魏" charset="0"/>
              </a:rPr>
              <a:t>//S</a:t>
            </a:r>
            <a:r>
              <a:rPr lang="en-US" altLang="zh-Hans" sz="1800" dirty="0">
                <a:solidFill>
                  <a:srgbClr val="008000"/>
                </a:solidFill>
                <a:latin typeface="华文新魏" charset="0"/>
                <a:ea typeface="华文新魏" charset="0"/>
                <a:cs typeface="华文新魏" charset="0"/>
              </a:rPr>
              <a:t>5</a:t>
            </a:r>
            <a:endParaRPr lang="en-US" altLang="zh-CN"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=buffer[out];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out=(out+1)%k;  </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counter=counter-1; </a:t>
            </a:r>
            <a:r>
              <a:rPr lang="en-US" altLang="zh-CN" sz="1800" dirty="0">
                <a:solidFill>
                  <a:srgbClr val="292929"/>
                </a:solidFill>
                <a:latin typeface="华文新魏" charset="0"/>
                <a:ea typeface="华文新魏" charset="0"/>
                <a:cs typeface="华文新魏" charset="0"/>
              </a:rPr>
              <a:t>            </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if(counter==k-1)</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wakeup(producer); </a:t>
            </a: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{consume the item in </a:t>
            </a:r>
            <a:r>
              <a:rPr lang="en-US" altLang="zh-CN" sz="1800" dirty="0" err="1">
                <a:solidFill>
                  <a:srgbClr val="292929"/>
                </a:solidFill>
                <a:latin typeface="华文新魏" charset="0"/>
                <a:ea typeface="华文新魏" charset="0"/>
                <a:cs typeface="华文新魏" charset="0"/>
              </a:rPr>
              <a:t>nextc</a:t>
            </a:r>
            <a:r>
              <a:rPr lang="en-US" altLang="zh-CN" sz="1800" dirty="0">
                <a:solidFill>
                  <a:srgbClr val="292929"/>
                </a:solidFill>
                <a:latin typeface="华文新魏" charset="0"/>
                <a:ea typeface="华文新魏" charset="0"/>
                <a:cs typeface="华文新魏" charset="0"/>
              </a:rPr>
              <a:t>};</a:t>
            </a:r>
            <a:endParaRPr lang="zh-CN" altLang="en-US" sz="1800" dirty="0">
              <a:solidFill>
                <a:srgbClr val="292929"/>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solidFill>
                  <a:srgbClr val="292929"/>
                </a:solidFill>
                <a:latin typeface="华文新魏" charset="0"/>
                <a:ea typeface="华文新魏" charset="0"/>
                <a:cs typeface="华文新魏" charset="0"/>
              </a:rPr>
              <a:t>	</a:t>
            </a:r>
            <a:r>
              <a:rPr lang="en-US" altLang="zh-CN" sz="1800" dirty="0">
                <a:solidFill>
                  <a:srgbClr val="292929"/>
                </a:solidFill>
                <a:latin typeface="华文新魏" charset="0"/>
                <a:ea typeface="华文新魏" charset="0"/>
                <a:cs typeface="华文新魏" charset="0"/>
              </a:rPr>
              <a:t>}</a:t>
            </a:r>
          </a:p>
          <a:p>
            <a:pPr marL="0" indent="0" eaLnBrk="1" hangingPunct="1">
              <a:buFont typeface="Wingdings" pitchFamily="2" charset="2"/>
              <a:buNone/>
            </a:pPr>
            <a:r>
              <a:rPr lang="en-US" altLang="zh-CN" sz="1800" dirty="0">
                <a:solidFill>
                  <a:srgbClr val="292929"/>
                </a:solidFill>
                <a:latin typeface="华文新魏" charset="0"/>
                <a:ea typeface="华文新魏" charset="0"/>
                <a:cs typeface="华文新魏" charset="0"/>
              </a:rPr>
              <a:t>} </a:t>
            </a:r>
          </a:p>
        </p:txBody>
      </p:sp>
      <p:sp>
        <p:nvSpPr>
          <p:cNvPr id="6" name="Rectangle 3"/>
          <p:cNvSpPr txBox="1">
            <a:spLocks noChangeArrowheads="1"/>
          </p:cNvSpPr>
          <p:nvPr/>
        </p:nvSpPr>
        <p:spPr bwMode="auto">
          <a:xfrm>
            <a:off x="607408" y="3415888"/>
            <a:ext cx="3888432" cy="3356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1800" dirty="0">
                <a:latin typeface="华文新魏" charset="0"/>
                <a:ea typeface="华文新魏" charset="0"/>
                <a:cs typeface="华文新魏" charset="0"/>
              </a:rPr>
              <a:t>process producer(void) {</a:t>
            </a:r>
          </a:p>
          <a:p>
            <a:pPr marL="0" indent="0" eaLnBrk="1" hangingPunct="1">
              <a:buFont typeface="Wingdings" pitchFamily="2" charset="2"/>
              <a:buNone/>
            </a:pPr>
            <a:r>
              <a:rPr lang="en-US" altLang="zh-CN" sz="1800" dirty="0">
                <a:latin typeface="华文新魏" charset="0"/>
                <a:ea typeface="华文新魏" charset="0"/>
                <a:cs typeface="华文新魏" charset="0"/>
              </a:rPr>
              <a:t>	while (true)  {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{produce an item in </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if (counter==k)   </a:t>
            </a:r>
            <a:endParaRPr lang="zh-CN" altLang="en-US" sz="1800" dirty="0">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sleep(producer);</a:t>
            </a:r>
          </a:p>
          <a:p>
            <a:pPr marL="0" indent="0" eaLnBrk="1" hangingPunct="1">
              <a:buFont typeface="Wingdings" pitchFamily="2" charset="2"/>
              <a:buNone/>
            </a:pPr>
            <a:r>
              <a:rPr lang="en-US" altLang="zh-CN" sz="1800" dirty="0">
                <a:latin typeface="华文新魏" charset="0"/>
                <a:ea typeface="华文新魏" charset="0"/>
                <a:cs typeface="华文新魏" charset="0"/>
              </a:rPr>
              <a:t>	   buffer[in]=</a:t>
            </a:r>
            <a:r>
              <a:rPr lang="en-US" altLang="zh-CN" sz="1800" dirty="0" err="1">
                <a:latin typeface="华文新魏" charset="0"/>
                <a:ea typeface="华文新魏" charset="0"/>
                <a:cs typeface="华文新魏" charset="0"/>
              </a:rPr>
              <a:t>nextp</a:t>
            </a:r>
            <a:r>
              <a:rPr lang="en-US" altLang="zh-CN" sz="1800" dirty="0">
                <a:latin typeface="华文新魏" charset="0"/>
                <a:ea typeface="华文新魏" charset="0"/>
                <a:cs typeface="华文新魏" charset="0"/>
              </a:rPr>
              <a:t>; </a:t>
            </a: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in=(in+1)%</a:t>
            </a: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k;    </a:t>
            </a:r>
            <a:endParaRPr lang="zh-CN" altLang="en-US" sz="1800" dirty="0">
              <a:latin typeface="华文新魏" charset="0"/>
              <a:ea typeface="华文新魏" charset="0"/>
              <a:cs typeface="华文新魏" charset="0"/>
            </a:endParaRPr>
          </a:p>
          <a:p>
            <a:pPr marL="0" indent="0" eaLnBrk="1" hangingPunct="1">
              <a:buNone/>
            </a:pPr>
            <a:r>
              <a:rPr lang="zh-CN" altLang="en-US" sz="1800" dirty="0">
                <a:latin typeface="华文新魏" charset="0"/>
                <a:ea typeface="华文新魏" charset="0"/>
                <a:cs typeface="华文新魏" charset="0"/>
              </a:rPr>
              <a:t>	  </a:t>
            </a:r>
            <a:r>
              <a:rPr lang="zh-CN" altLang="en-US" sz="1800" dirty="0">
                <a:solidFill>
                  <a:srgbClr val="FF0000"/>
                </a:solidFill>
                <a:latin typeface="华文新魏" charset="0"/>
                <a:ea typeface="华文新魏" charset="0"/>
                <a:cs typeface="华文新魏" charset="0"/>
              </a:rPr>
              <a:t> </a:t>
            </a:r>
            <a:r>
              <a:rPr lang="en-US" altLang="zh-CN" sz="1800" dirty="0">
                <a:solidFill>
                  <a:srgbClr val="FF0000"/>
                </a:solidFill>
                <a:latin typeface="华文新魏" charset="0"/>
                <a:ea typeface="华文新魏" charset="0"/>
                <a:cs typeface="华文新魏" charset="0"/>
              </a:rPr>
              <a:t>counter=counter+1; </a:t>
            </a:r>
            <a:r>
              <a:rPr lang="en-US" altLang="zh-CN" sz="1800" dirty="0">
                <a:solidFill>
                  <a:srgbClr val="008000"/>
                </a:solidFill>
                <a:latin typeface="华文新魏" charset="0"/>
                <a:ea typeface="华文新魏" charset="0"/>
                <a:cs typeface="华文新魏" charset="0"/>
              </a:rPr>
              <a:t>//S2</a:t>
            </a:r>
            <a:r>
              <a:rPr lang="en-US" altLang="zh-CN" sz="1800" dirty="0">
                <a:latin typeface="华文新魏" charset="0"/>
                <a:ea typeface="华文新魏" charset="0"/>
                <a:cs typeface="华文新魏" charset="0"/>
              </a:rPr>
              <a:t>     </a:t>
            </a:r>
          </a:p>
          <a:p>
            <a:pPr marL="0" indent="0" eaLnBrk="1" hangingPunct="1">
              <a:buNone/>
            </a:pPr>
            <a:r>
              <a:rPr lang="en-US" altLang="zh-CN" sz="1800" dirty="0">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 if(counter==1)</a:t>
            </a:r>
            <a:r>
              <a:rPr lang="zh-CN" altLang="en-US" sz="1800" dirty="0">
                <a:solidFill>
                  <a:srgbClr val="0000FF"/>
                </a:solidFill>
                <a:latin typeface="华文新魏" charset="0"/>
                <a:ea typeface="华文新魏" charset="0"/>
                <a:cs typeface="华文新魏" charset="0"/>
              </a:rPr>
              <a:t> </a:t>
            </a:r>
            <a:r>
              <a:rPr lang="en-US" altLang="zh-CN" sz="1800" dirty="0">
                <a:solidFill>
                  <a:srgbClr val="008000"/>
                </a:solidFill>
                <a:latin typeface="华文新魏" charset="0"/>
                <a:ea typeface="华文新魏" charset="0"/>
                <a:cs typeface="华文新魏" charset="0"/>
              </a:rPr>
              <a:t>//S</a:t>
            </a:r>
            <a:r>
              <a:rPr lang="en-US" altLang="zh-Hans" sz="1800" dirty="0">
                <a:solidFill>
                  <a:srgbClr val="008000"/>
                </a:solidFill>
                <a:latin typeface="华文新魏" charset="0"/>
                <a:ea typeface="华文新魏" charset="0"/>
                <a:cs typeface="华文新魏" charset="0"/>
              </a:rPr>
              <a:t>3</a:t>
            </a:r>
            <a:endParaRPr lang="zh-CN" altLang="en-US" sz="1800" dirty="0">
              <a:solidFill>
                <a:srgbClr val="0000FF"/>
              </a:solidFill>
              <a:latin typeface="华文新魏" charset="0"/>
              <a:ea typeface="华文新魏" charset="0"/>
              <a:cs typeface="华文新魏" charset="0"/>
            </a:endParaRPr>
          </a:p>
          <a:p>
            <a:pPr marL="0" indent="0" eaLnBrk="1" hangingPunct="1">
              <a:buNone/>
            </a:pPr>
            <a:r>
              <a:rPr lang="zh-CN" altLang="en-US" sz="1800" dirty="0">
                <a:solidFill>
                  <a:srgbClr val="0000FF"/>
                </a:solidFill>
                <a:latin typeface="华文新魏" charset="0"/>
                <a:ea typeface="华文新魏" charset="0"/>
                <a:cs typeface="华文新魏" charset="0"/>
              </a:rPr>
              <a:t>                      </a:t>
            </a:r>
            <a:r>
              <a:rPr lang="en-US" altLang="zh-CN" sz="1800" dirty="0">
                <a:solidFill>
                  <a:srgbClr val="0000FF"/>
                </a:solidFill>
                <a:latin typeface="华文新魏" charset="0"/>
                <a:ea typeface="华文新魏" charset="0"/>
                <a:cs typeface="华文新魏" charset="0"/>
              </a:rPr>
              <a:t>wakeup(consumer); </a:t>
            </a:r>
            <a:r>
              <a:rPr lang="en-US" altLang="zh-CN" sz="1800" dirty="0">
                <a:solidFill>
                  <a:srgbClr val="008000"/>
                </a:solidFill>
                <a:latin typeface="华文新魏" charset="0"/>
                <a:ea typeface="华文新魏" charset="0"/>
                <a:cs typeface="华文新魏" charset="0"/>
              </a:rPr>
              <a:t>//S</a:t>
            </a:r>
            <a:r>
              <a:rPr lang="en-US" altLang="zh-Hans" sz="1800" dirty="0">
                <a:solidFill>
                  <a:srgbClr val="008000"/>
                </a:solidFill>
                <a:latin typeface="华文新魏" charset="0"/>
                <a:ea typeface="华文新魏" charset="0"/>
                <a:cs typeface="华文新魏" charset="0"/>
              </a:rPr>
              <a:t>4</a:t>
            </a:r>
            <a:endParaRPr lang="zh-CN" altLang="en-US" sz="1800" dirty="0">
              <a:solidFill>
                <a:srgbClr val="0000FF"/>
              </a:solidFill>
              <a:latin typeface="华文新魏" charset="0"/>
              <a:ea typeface="华文新魏" charset="0"/>
              <a:cs typeface="华文新魏" charset="0"/>
            </a:endParaRPr>
          </a:p>
          <a:p>
            <a:pPr marL="0" indent="0" eaLnBrk="1" hangingPunct="1">
              <a:buFont typeface="Wingdings" pitchFamily="2" charset="2"/>
              <a:buNone/>
            </a:pPr>
            <a:r>
              <a:rPr lang="zh-CN" altLang="en-US" sz="1800" dirty="0">
                <a:latin typeface="华文新魏" charset="0"/>
                <a:ea typeface="华文新魏" charset="0"/>
                <a:cs typeface="华文新魏" charset="0"/>
              </a:rPr>
              <a:t>	</a:t>
            </a:r>
            <a:r>
              <a:rPr lang="en-US" altLang="zh-CN" sz="1800" dirty="0">
                <a:latin typeface="华文新魏" charset="0"/>
                <a:ea typeface="华文新魏" charset="0"/>
                <a:cs typeface="华文新魏" charset="0"/>
              </a:rPr>
              <a:t>}</a:t>
            </a:r>
          </a:p>
          <a:p>
            <a:pPr marL="0" indent="0" eaLnBrk="1" hangingPunct="1">
              <a:buFont typeface="Wingdings" pitchFamily="2" charset="2"/>
              <a:buNone/>
            </a:pPr>
            <a:r>
              <a:rPr lang="en-US" altLang="zh-CN" sz="1800" dirty="0">
                <a:latin typeface="华文新魏" charset="0"/>
                <a:ea typeface="华文新魏" charset="0"/>
                <a:cs typeface="华文新魏" charset="0"/>
              </a:rPr>
              <a:t>   }</a:t>
            </a:r>
          </a:p>
        </p:txBody>
      </p:sp>
      <p:sp>
        <p:nvSpPr>
          <p:cNvPr id="7" name="矩形 6"/>
          <p:cNvSpPr/>
          <p:nvPr/>
        </p:nvSpPr>
        <p:spPr>
          <a:xfrm>
            <a:off x="3617052" y="4149080"/>
            <a:ext cx="2088232" cy="707886"/>
          </a:xfrm>
          <a:prstGeom prst="rect">
            <a:avLst/>
          </a:prstGeom>
          <a:solidFill>
            <a:srgbClr val="CCFFCC">
              <a:alpha val="80000"/>
            </a:srgbClr>
          </a:solidFill>
        </p:spPr>
        <p:txBody>
          <a:bodyPr wrap="square">
            <a:spAutoFit/>
          </a:bodyPr>
          <a:lstStyle/>
          <a:p>
            <a:r>
              <a:rPr lang="zh-CN" altLang="en-US" sz="2000" b="1" dirty="0">
                <a:solidFill>
                  <a:srgbClr val="FF0000"/>
                </a:solidFill>
                <a:latin typeface="华文新魏" charset="0"/>
                <a:ea typeface="华文新魏" charset="0"/>
                <a:cs typeface="华文新魏" charset="0"/>
              </a:rPr>
              <a:t>问题：</a:t>
            </a:r>
            <a:r>
              <a:rPr lang="en-US" altLang="zh-CN" sz="2000" b="1" dirty="0">
                <a:solidFill>
                  <a:srgbClr val="FF0000"/>
                </a:solidFill>
                <a:latin typeface="华文新魏" charset="0"/>
                <a:ea typeface="华文新魏" charset="0"/>
                <a:cs typeface="华文新魏" charset="0"/>
              </a:rPr>
              <a:t>counter</a:t>
            </a:r>
            <a:r>
              <a:rPr lang="zh-CN" altLang="en-US" sz="2000" b="1" dirty="0">
                <a:solidFill>
                  <a:srgbClr val="FF0000"/>
                </a:solidFill>
                <a:latin typeface="华文新魏" charset="0"/>
                <a:ea typeface="华文新魏" charset="0"/>
                <a:cs typeface="华文新魏" charset="0"/>
              </a:rPr>
              <a:t>访问未加限制！</a:t>
            </a:r>
          </a:p>
        </p:txBody>
      </p:sp>
    </p:spTree>
    <p:extLst>
      <p:ext uri="{BB962C8B-B14F-4D97-AF65-F5344CB8AC3E}">
        <p14:creationId xmlns:p14="http://schemas.microsoft.com/office/powerpoint/2010/main" val="1159776216"/>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消费者问题的程序描述</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a:cs typeface="华文新魏"/>
              </a:rPr>
              <a:t>生产者和消费者进程的交替执行会导致</a:t>
            </a:r>
            <a:r>
              <a:rPr lang="zh-CN" altLang="en-US" dirty="0">
                <a:solidFill>
                  <a:srgbClr val="FF0000"/>
                </a:solidFill>
                <a:latin typeface="华文新魏"/>
                <a:cs typeface="华文新魏"/>
              </a:rPr>
              <a:t>进程永远等待</a:t>
            </a:r>
            <a:endParaRPr lang="en-US" altLang="zh-CN" dirty="0">
              <a:solidFill>
                <a:srgbClr val="FF0000"/>
              </a:solidFill>
              <a:latin typeface="华文新魏"/>
              <a:cs typeface="华文新魏"/>
            </a:endParaRPr>
          </a:p>
          <a:p>
            <a:pPr lvl="1" eaLnBrk="1" hangingPunct="1"/>
            <a:r>
              <a:rPr lang="zh-CN" altLang="zh-CN" dirty="0"/>
              <a:t>假定</a:t>
            </a:r>
            <a:r>
              <a:rPr lang="zh-CN" altLang="zh-CN" dirty="0">
                <a:solidFill>
                  <a:srgbClr val="0000FF"/>
                </a:solidFill>
              </a:rPr>
              <a:t>消费者读取</a:t>
            </a:r>
            <a:r>
              <a:rPr lang="en-US" altLang="zh-CN" dirty="0">
                <a:solidFill>
                  <a:srgbClr val="0000FF"/>
                </a:solidFill>
              </a:rPr>
              <a:t>counter</a:t>
            </a:r>
            <a:r>
              <a:rPr lang="zh-CN" altLang="zh-CN" dirty="0">
                <a:solidFill>
                  <a:srgbClr val="0000FF"/>
                </a:solidFill>
              </a:rPr>
              <a:t>值时发现它为</a:t>
            </a:r>
            <a:r>
              <a:rPr lang="en-US" altLang="zh-CN" dirty="0">
                <a:solidFill>
                  <a:srgbClr val="0000FF"/>
                </a:solidFill>
              </a:rPr>
              <a:t>0</a:t>
            </a:r>
            <a:r>
              <a:rPr lang="zh-CN" altLang="zh-CN" dirty="0"/>
              <a:t>，此时调度程序</a:t>
            </a:r>
            <a:r>
              <a:rPr lang="zh-CN" altLang="zh-CN" dirty="0">
                <a:solidFill>
                  <a:srgbClr val="0000FF"/>
                </a:solidFill>
              </a:rPr>
              <a:t>暂停消费者进程</a:t>
            </a:r>
            <a:r>
              <a:rPr lang="zh-CN" altLang="zh-CN" dirty="0"/>
              <a:t>让生产者进程运行</a:t>
            </a:r>
            <a:r>
              <a:rPr lang="zh-CN" altLang="en-US" dirty="0"/>
              <a:t>(</a:t>
            </a:r>
            <a:r>
              <a:rPr lang="zh-CN" altLang="en-US" dirty="0">
                <a:solidFill>
                  <a:srgbClr val="660066"/>
                </a:solidFill>
              </a:rPr>
              <a:t>前页代码蓝色字体部分</a:t>
            </a:r>
            <a:r>
              <a:rPr lang="en-US" altLang="zh-CN" dirty="0"/>
              <a:t>)</a:t>
            </a:r>
          </a:p>
          <a:p>
            <a:pPr lvl="2" eaLnBrk="1" hangingPunct="1"/>
            <a:r>
              <a:rPr lang="zh-CN" altLang="zh-CN" dirty="0">
                <a:latin typeface="华文新魏"/>
                <a:ea typeface="华文新魏"/>
                <a:cs typeface="华文新魏"/>
              </a:rPr>
              <a:t>生产者加入一个产品，将</a:t>
            </a:r>
            <a:r>
              <a:rPr lang="en-US" altLang="zh-CN" dirty="0">
                <a:latin typeface="华文新魏"/>
                <a:ea typeface="华文新魏"/>
                <a:cs typeface="华文新魏"/>
              </a:rPr>
              <a:t>counter</a:t>
            </a:r>
            <a:r>
              <a:rPr lang="zh-CN" altLang="zh-CN" dirty="0">
                <a:latin typeface="华文新魏"/>
                <a:ea typeface="华文新魏"/>
                <a:cs typeface="华文新魏"/>
              </a:rPr>
              <a:t>值加</a:t>
            </a:r>
            <a:r>
              <a:rPr lang="zh-CN" altLang="zh-CN" dirty="0">
                <a:solidFill>
                  <a:srgbClr val="FF0000"/>
                </a:solidFill>
                <a:latin typeface="华文新魏"/>
                <a:ea typeface="华文新魏"/>
                <a:cs typeface="华文新魏"/>
              </a:rPr>
              <a:t>１</a:t>
            </a:r>
            <a:r>
              <a:rPr lang="zh-CN" altLang="zh-CN" dirty="0">
                <a:latin typeface="华文新魏"/>
                <a:ea typeface="华文新魏"/>
                <a:cs typeface="华文新魏"/>
              </a:rPr>
              <a:t>，它想当然地推想由于</a:t>
            </a:r>
            <a:r>
              <a:rPr lang="en-US" altLang="zh-CN" dirty="0">
                <a:latin typeface="华文新魏"/>
                <a:ea typeface="华文新魏"/>
                <a:cs typeface="华文新魏"/>
              </a:rPr>
              <a:t>counter</a:t>
            </a:r>
            <a:r>
              <a:rPr lang="zh-CN" altLang="zh-CN" dirty="0">
                <a:latin typeface="华文新魏"/>
                <a:ea typeface="华文新魏"/>
                <a:cs typeface="华文新魏"/>
              </a:rPr>
              <a:t>值刚才为</a:t>
            </a:r>
            <a:r>
              <a:rPr lang="en-US" altLang="zh-CN" dirty="0">
                <a:solidFill>
                  <a:srgbClr val="FF0000"/>
                </a:solidFill>
                <a:latin typeface="华文新魏"/>
                <a:ea typeface="华文新魏"/>
                <a:cs typeface="华文新魏"/>
              </a:rPr>
              <a:t>0</a:t>
            </a:r>
            <a:r>
              <a:rPr lang="zh-CN" altLang="zh-CN" dirty="0">
                <a:latin typeface="华文新魏"/>
                <a:ea typeface="华文新魏"/>
                <a:cs typeface="华文新魏"/>
              </a:rPr>
              <a:t>，所以，此时消费者一定是在睡眠，于是生产者调用</a:t>
            </a:r>
            <a:r>
              <a:rPr lang="en-US" altLang="zh-CN" dirty="0">
                <a:latin typeface="华文新魏"/>
                <a:ea typeface="华文新魏"/>
                <a:cs typeface="华文新魏"/>
              </a:rPr>
              <a:t>wakeup()</a:t>
            </a:r>
            <a:r>
              <a:rPr lang="zh-CN" altLang="zh-CN" dirty="0">
                <a:latin typeface="华文新魏"/>
                <a:ea typeface="华文新魏"/>
                <a:cs typeface="华文新魏"/>
              </a:rPr>
              <a:t>函数来唤醒消费者</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遗憾的是，消费者尚未睡眠时，</a:t>
            </a:r>
            <a:r>
              <a:rPr lang="zh-CN" altLang="zh-CN" dirty="0">
                <a:solidFill>
                  <a:srgbClr val="0000FF"/>
                </a:solidFill>
                <a:latin typeface="华文新魏"/>
                <a:ea typeface="华文新魏"/>
                <a:cs typeface="华文新魏"/>
              </a:rPr>
              <a:t>唤醒信号被丢失</a:t>
            </a:r>
            <a:r>
              <a:rPr lang="zh-CN" altLang="zh-CN" dirty="0">
                <a:latin typeface="华文新魏"/>
                <a:ea typeface="华文新魏"/>
                <a:cs typeface="华文新魏"/>
              </a:rPr>
              <a:t>，当消费者下次运行时，因已测到</a:t>
            </a:r>
            <a:r>
              <a:rPr lang="en-US" altLang="zh-CN" dirty="0">
                <a:latin typeface="华文新魏"/>
                <a:ea typeface="华文新魏"/>
                <a:cs typeface="华文新魏"/>
              </a:rPr>
              <a:t> counter</a:t>
            </a:r>
            <a:r>
              <a:rPr lang="zh-CN" altLang="zh-CN" dirty="0">
                <a:latin typeface="华文新魏"/>
                <a:ea typeface="华文新魏"/>
                <a:cs typeface="华文新魏"/>
              </a:rPr>
              <a:t>值为</a:t>
            </a:r>
            <a:r>
              <a:rPr lang="en-US" altLang="zh-CN" dirty="0">
                <a:solidFill>
                  <a:srgbClr val="FF0000"/>
                </a:solidFill>
                <a:latin typeface="华文新魏"/>
                <a:ea typeface="华文新魏"/>
                <a:cs typeface="华文新魏"/>
              </a:rPr>
              <a:t>0</a:t>
            </a:r>
            <a:r>
              <a:rPr lang="zh-CN" altLang="zh-CN" dirty="0">
                <a:latin typeface="华文新魏"/>
                <a:ea typeface="华文新魏"/>
                <a:cs typeface="华文新魏"/>
              </a:rPr>
              <a:t>，于是去睡眠，这样生产者迟早会填满缓冲区，然后去睡眠，造成所有进程都永远处于睡眠状态 </a:t>
            </a:r>
            <a:endParaRPr lang="en-US" altLang="zh-CN" dirty="0">
              <a:latin typeface="华文新魏"/>
              <a:ea typeface="华文新魏"/>
              <a:cs typeface="华文新魏"/>
            </a:endParaRPr>
          </a:p>
          <a:p>
            <a:pPr eaLnBrk="1" hangingPunct="1"/>
            <a:r>
              <a:rPr lang="zh-CN" altLang="en-US" dirty="0">
                <a:latin typeface="华文新魏"/>
                <a:cs typeface="华文新魏"/>
              </a:rPr>
              <a:t>问题分析</a:t>
            </a:r>
            <a:endParaRPr lang="en-US" altLang="zh-CN" dirty="0">
              <a:latin typeface="华文新魏"/>
              <a:cs typeface="华文新魏"/>
            </a:endParaRPr>
          </a:p>
          <a:p>
            <a:pPr lvl="1" eaLnBrk="1" hangingPunct="1"/>
            <a:r>
              <a:rPr lang="zh-CN" altLang="zh-CN" dirty="0"/>
              <a:t>不正确结果并不是因为并发进程共享缓冲区，而是因为它们</a:t>
            </a:r>
            <a:r>
              <a:rPr lang="zh-CN" altLang="zh-CN" dirty="0">
                <a:solidFill>
                  <a:srgbClr val="FF0000"/>
                </a:solidFill>
              </a:rPr>
              <a:t>访问缓冲区的速度不匹配</a:t>
            </a:r>
            <a:endParaRPr lang="en-US" altLang="zh-CN" dirty="0">
              <a:solidFill>
                <a:srgbClr val="FF0000"/>
              </a:solidFill>
            </a:endParaRPr>
          </a:p>
          <a:p>
            <a:pPr eaLnBrk="1" hangingPunct="1"/>
            <a:r>
              <a:rPr lang="zh-CN" altLang="en-US" dirty="0"/>
              <a:t>解决途径</a:t>
            </a:r>
            <a:endParaRPr lang="en-US" altLang="zh-CN" dirty="0"/>
          </a:p>
          <a:p>
            <a:pPr lvl="1" eaLnBrk="1" hangingPunct="1"/>
            <a:r>
              <a:rPr lang="zh-CN" altLang="zh-CN" dirty="0">
                <a:solidFill>
                  <a:srgbClr val="FF0000"/>
                </a:solidFill>
              </a:rPr>
              <a:t>进程同步</a:t>
            </a:r>
            <a:r>
              <a:rPr lang="zh-CN" altLang="en-US" dirty="0"/>
              <a:t>：</a:t>
            </a:r>
            <a:r>
              <a:rPr lang="zh-CN" altLang="zh-CN" dirty="0"/>
              <a:t>通过交换信号或消息</a:t>
            </a:r>
            <a:r>
              <a:rPr lang="zh-CN" altLang="en-US" dirty="0"/>
              <a:t>来</a:t>
            </a:r>
            <a:r>
              <a:rPr lang="zh-CN" altLang="zh-CN" dirty="0"/>
              <a:t>调整并发进程推进速度</a:t>
            </a:r>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46</a:t>
            </a:fld>
            <a:endParaRPr lang="en-US" altLang="zh-CN" dirty="0"/>
          </a:p>
        </p:txBody>
      </p:sp>
    </p:spTree>
    <p:extLst>
      <p:ext uri="{BB962C8B-B14F-4D97-AF65-F5344CB8AC3E}">
        <p14:creationId xmlns:p14="http://schemas.microsoft.com/office/powerpoint/2010/main" val="3283808554"/>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47</a:t>
            </a:fld>
            <a:endParaRPr lang="en-US" altLang="zh-CN" dirty="0"/>
          </a:p>
        </p:txBody>
      </p:sp>
      <p:sp>
        <p:nvSpPr>
          <p:cNvPr id="6" name="内容占位符 5"/>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前面方法解决临界区调度问题的缺点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软件算法：太过复杂，效率低下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硬件方法：采用</a:t>
            </a:r>
            <a:r>
              <a:rPr lang="zh-CN" altLang="en-US" dirty="0">
                <a:solidFill>
                  <a:srgbClr val="FF0000"/>
                </a:solidFill>
                <a:latin typeface="华文新魏" charset="0"/>
                <a:ea typeface="华文新魏" charset="0"/>
                <a:cs typeface="华文新魏" charset="0"/>
              </a:rPr>
              <a:t>忙式等待测试</a:t>
            </a:r>
            <a:r>
              <a:rPr lang="zh-CN" altLang="en-US" dirty="0">
                <a:latin typeface="华文新魏" charset="0"/>
                <a:ea typeface="华文新魏" charset="0"/>
                <a:cs typeface="华文新魏" charset="0"/>
              </a:rPr>
              <a:t>法，浪费</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时间</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将测试能否进入临界区的责任推给</a:t>
            </a:r>
            <a:r>
              <a:rPr lang="zh-CN" altLang="en-US" dirty="0">
                <a:solidFill>
                  <a:srgbClr val="0000FF"/>
                </a:solidFill>
                <a:latin typeface="华文新魏" charset="0"/>
                <a:ea typeface="华文新魏" charset="0"/>
                <a:cs typeface="华文新魏" charset="0"/>
              </a:rPr>
              <a:t>各个竞争的进程</a:t>
            </a:r>
            <a:r>
              <a:rPr lang="zh-CN" altLang="en-US" dirty="0">
                <a:latin typeface="华文新魏" charset="0"/>
                <a:ea typeface="华文新魏" charset="0"/>
                <a:cs typeface="华文新魏" charset="0"/>
              </a:rPr>
              <a:t>会</a:t>
            </a:r>
            <a:r>
              <a:rPr lang="zh-CN" altLang="en-US" dirty="0">
                <a:solidFill>
                  <a:srgbClr val="FF0000"/>
                </a:solidFill>
                <a:latin typeface="华文新魏" charset="0"/>
                <a:ea typeface="华文新魏" charset="0"/>
                <a:cs typeface="华文新魏" charset="0"/>
              </a:rPr>
              <a:t>削弱系统的可靠性</a:t>
            </a:r>
            <a:r>
              <a:rPr lang="zh-CN" altLang="en-US" dirty="0">
                <a:latin typeface="华文新魏" charset="0"/>
                <a:ea typeface="华文新魏" charset="0"/>
                <a:cs typeface="华文新魏" charset="0"/>
              </a:rPr>
              <a:t>，加重用户编程负担</a:t>
            </a:r>
          </a:p>
          <a:p>
            <a:pPr marL="447675" lvl="1" indent="-447675" eaLnBrk="1" hangingPunct="1">
              <a:buClr>
                <a:srgbClr val="CC6600"/>
              </a:buClr>
              <a:buSzPct val="70000"/>
              <a:buFont typeface="Wingdings" pitchFamily="2" charset="2"/>
              <a:buChar char="n"/>
            </a:pPr>
            <a:r>
              <a:rPr lang="zh-CN" altLang="en-US" sz="2800" dirty="0">
                <a:latin typeface="华文新魏" charset="0"/>
                <a:ea typeface="华文新魏" charset="0"/>
                <a:cs typeface="华文新魏" charset="0"/>
              </a:rPr>
              <a:t>信号量和</a:t>
            </a:r>
            <a:r>
              <a:rPr lang="en-US" altLang="zh-CN" sz="2800" dirty="0">
                <a:latin typeface="华文新魏" charset="0"/>
                <a:ea typeface="华文新魏" charset="0"/>
                <a:cs typeface="华文新魏" charset="0"/>
              </a:rPr>
              <a:t>P</a:t>
            </a:r>
            <a:r>
              <a:rPr lang="zh-CN" altLang="en-US" sz="2800" dirty="0">
                <a:latin typeface="华文新魏" charset="0"/>
                <a:ea typeface="华文新魏" charset="0"/>
                <a:cs typeface="华文新魏" charset="0"/>
              </a:rPr>
              <a:t>、</a:t>
            </a:r>
            <a:r>
              <a:rPr lang="en-US" altLang="zh-CN" sz="2800" dirty="0">
                <a:latin typeface="华文新魏" charset="0"/>
                <a:ea typeface="华文新魏" charset="0"/>
                <a:cs typeface="华文新魏" charset="0"/>
              </a:rPr>
              <a:t>V</a:t>
            </a:r>
            <a:r>
              <a:rPr lang="zh-CN" altLang="en-US" sz="2800" dirty="0">
                <a:latin typeface="华文新魏" charset="0"/>
                <a:ea typeface="华文新魏" charset="0"/>
                <a:cs typeface="华文新魏" charset="0"/>
              </a:rPr>
              <a:t>操作（</a:t>
            </a:r>
            <a:r>
              <a:rPr lang="en-US" altLang="zh-CN" sz="2800" dirty="0" err="1">
                <a:latin typeface="华文新魏" charset="0"/>
                <a:ea typeface="华文新魏" charset="0"/>
                <a:cs typeface="华文新魏" charset="0"/>
              </a:rPr>
              <a:t>E.W.Dijkstra</a:t>
            </a:r>
            <a:r>
              <a:rPr lang="zh-CN" altLang="en-US" sz="2800" dirty="0">
                <a:latin typeface="华文新魏" charset="0"/>
                <a:ea typeface="华文新魏" charset="0"/>
                <a:cs typeface="华文新魏" charset="0"/>
              </a:rPr>
              <a:t>，</a:t>
            </a:r>
            <a:r>
              <a:rPr lang="en-US" altLang="zh-CN" dirty="0">
                <a:latin typeface="华文新魏" charset="0"/>
                <a:ea typeface="华文新魏" charset="0"/>
                <a:cs typeface="华文新魏" charset="0"/>
              </a:rPr>
              <a:t>1965</a:t>
            </a:r>
            <a:r>
              <a:rPr lang="zh-CN" altLang="en-US" dirty="0">
                <a:latin typeface="华文新魏" charset="0"/>
                <a:ea typeface="华文新魏" charset="0"/>
                <a:cs typeface="华文新魏" charset="0"/>
              </a:rPr>
              <a:t>年）</a:t>
            </a:r>
            <a:endParaRPr lang="en-US" altLang="zh-CN" dirty="0">
              <a:latin typeface="华文新魏" charset="0"/>
              <a:ea typeface="华文新魏" charset="0"/>
              <a:cs typeface="华文新魏" charset="0"/>
            </a:endParaRPr>
          </a:p>
          <a:p>
            <a:pPr marL="852488" lvl="2" indent="-447675" eaLnBrk="1" hangingPunct="1">
              <a:buClr>
                <a:srgbClr val="CC6600"/>
              </a:buClr>
            </a:pPr>
            <a:r>
              <a:rPr lang="zh-CN" altLang="en-US" dirty="0">
                <a:latin typeface="华文新魏" charset="0"/>
                <a:ea typeface="华文新魏" charset="0"/>
                <a:cs typeface="华文新魏" charset="0"/>
              </a:rPr>
              <a:t>新的同步工具</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725572359"/>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48</a:t>
            </a:fld>
            <a:endParaRPr lang="en-US" altLang="zh-CN" dirty="0"/>
          </a:p>
        </p:txBody>
      </p:sp>
      <p:sp>
        <p:nvSpPr>
          <p:cNvPr id="5" name="内容占位符 4"/>
          <p:cNvSpPr>
            <a:spLocks noGrp="1"/>
          </p:cNvSpPr>
          <p:nvPr>
            <p:ph idx="1"/>
          </p:nvPr>
        </p:nvSpPr>
        <p:spPr>
          <a:xfrm>
            <a:off x="179512" y="1268760"/>
            <a:ext cx="8856984" cy="4968552"/>
          </a:xfrm>
        </p:spPr>
        <p:txBody>
          <a:bodyPr/>
          <a:lstStyle/>
          <a:p>
            <a:pPr eaLnBrk="1" hangingPunct="1"/>
            <a:r>
              <a:rPr lang="zh-CN" altLang="en-US" dirty="0">
                <a:latin typeface="STXinwei" panose="02010800040101010101" pitchFamily="2" charset="-122"/>
                <a:ea typeface="STXinwei" panose="02010800040101010101" pitchFamily="2" charset="-122"/>
                <a:cs typeface="华文新魏" charset="0"/>
              </a:rPr>
              <a:t>信号量</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semaphore</a:t>
            </a:r>
            <a:r>
              <a:rPr lang="zh-CN"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cs typeface="华文新魏" charset="0"/>
              </a:rPr>
              <a:t>：一种软件资源</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华文新魏" charset="0"/>
                <a:ea typeface="华文新魏" charset="0"/>
                <a:cs typeface="华文新魏" charset="0"/>
              </a:rPr>
              <a:t>类似交通信号灯机制，让多个进程通过</a:t>
            </a:r>
            <a:r>
              <a:rPr lang="zh-CN" altLang="en-US" dirty="0">
                <a:solidFill>
                  <a:srgbClr val="0000FF"/>
                </a:solidFill>
                <a:latin typeface="华文新魏" charset="0"/>
                <a:ea typeface="华文新魏" charset="0"/>
                <a:cs typeface="华文新魏" charset="0"/>
              </a:rPr>
              <a:t>特殊变量</a:t>
            </a:r>
            <a:r>
              <a:rPr lang="zh-CN" altLang="en-US" dirty="0">
                <a:latin typeface="华文新魏" charset="0"/>
                <a:ea typeface="华文新魏" charset="0"/>
                <a:cs typeface="华文新魏" charset="0"/>
              </a:rPr>
              <a:t>展开交互</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一个进程在</a:t>
            </a:r>
            <a:r>
              <a:rPr lang="zh-CN" altLang="en-US" dirty="0">
                <a:solidFill>
                  <a:srgbClr val="0000FF"/>
                </a:solidFill>
                <a:latin typeface="华文新魏" charset="0"/>
                <a:ea typeface="华文新魏" charset="0"/>
                <a:cs typeface="华文新魏" charset="0"/>
              </a:rPr>
              <a:t>某一关键点上被迫停止执行</a:t>
            </a:r>
            <a:r>
              <a:rPr lang="zh-CN" altLang="en-US" dirty="0">
                <a:latin typeface="华文新魏" charset="0"/>
                <a:ea typeface="华文新魏" charset="0"/>
                <a:cs typeface="华文新魏" charset="0"/>
              </a:rPr>
              <a:t>直到接收到一个对应的</a:t>
            </a:r>
            <a:r>
              <a:rPr lang="zh-CN" altLang="en-US" dirty="0">
                <a:solidFill>
                  <a:srgbClr val="0000FF"/>
                </a:solidFill>
                <a:latin typeface="华文新魏" charset="0"/>
                <a:ea typeface="华文新魏" charset="0"/>
                <a:cs typeface="华文新魏" charset="0"/>
              </a:rPr>
              <a:t>特殊变量值</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t>信号量在操作系统中主要用于</a:t>
            </a:r>
            <a:r>
              <a:rPr lang="zh-CN" altLang="zh-CN" dirty="0">
                <a:solidFill>
                  <a:srgbClr val="FF0000"/>
                </a:solidFill>
              </a:rPr>
              <a:t>封锁临界区</a:t>
            </a:r>
            <a:r>
              <a:rPr lang="zh-CN" altLang="zh-CN" dirty="0"/>
              <a:t>、</a:t>
            </a:r>
            <a:r>
              <a:rPr lang="zh-CN" altLang="zh-CN" dirty="0">
                <a:solidFill>
                  <a:srgbClr val="FF0000"/>
                </a:solidFill>
              </a:rPr>
              <a:t>进程同步</a:t>
            </a:r>
            <a:r>
              <a:rPr lang="zh-CN" altLang="zh-CN" dirty="0"/>
              <a:t>及</a:t>
            </a:r>
            <a:r>
              <a:rPr lang="zh-CN" altLang="zh-CN" dirty="0">
                <a:solidFill>
                  <a:srgbClr val="FF0000"/>
                </a:solidFill>
              </a:rPr>
              <a:t>维护资源计数</a:t>
            </a:r>
            <a:r>
              <a:rPr lang="zh-CN" altLang="zh-CN" dirty="0"/>
              <a:t> </a:t>
            </a:r>
            <a:endParaRPr lang="en-US" altLang="zh-CN" dirty="0"/>
          </a:p>
          <a:p>
            <a:pPr lvl="1" algn="just" eaLnBrk="1" hangingPunct="1"/>
            <a:r>
              <a:rPr lang="zh-CN" altLang="en-US" dirty="0">
                <a:latin typeface="宋体" charset="0"/>
                <a:ea typeface="华文新魏" charset="0"/>
                <a:cs typeface="华文新魏" charset="0"/>
              </a:rPr>
              <a:t>操作系统中，信号量表示</a:t>
            </a:r>
            <a:r>
              <a:rPr lang="zh-CN" altLang="en-US" dirty="0">
                <a:solidFill>
                  <a:srgbClr val="FF0000"/>
                </a:solidFill>
                <a:latin typeface="宋体" charset="0"/>
                <a:ea typeface="华文新魏" charset="0"/>
                <a:cs typeface="华文新魏" charset="0"/>
              </a:rPr>
              <a:t>物理资源的实体</a:t>
            </a:r>
            <a:r>
              <a:rPr lang="zh-CN" altLang="en-US" dirty="0">
                <a:latin typeface="宋体" charset="0"/>
                <a:ea typeface="华文新魏" charset="0"/>
                <a:cs typeface="华文新魏" charset="0"/>
              </a:rPr>
              <a:t>，它是一个与队列有关的整型变量</a:t>
            </a:r>
          </a:p>
          <a:p>
            <a:pPr lvl="1" algn="just" eaLnBrk="1" hangingPunct="1"/>
            <a:r>
              <a:rPr lang="zh-CN" altLang="en-US" dirty="0">
                <a:latin typeface="宋体" charset="0"/>
                <a:ea typeface="华文新魏" charset="0"/>
                <a:cs typeface="华文新魏" charset="0"/>
              </a:rPr>
              <a:t>实现时，信号量是一种</a:t>
            </a:r>
            <a:r>
              <a:rPr lang="zh-CN" altLang="en-US" dirty="0">
                <a:solidFill>
                  <a:srgbClr val="FF0000"/>
                </a:solidFill>
                <a:latin typeface="宋体" charset="0"/>
                <a:ea typeface="华文新魏" charset="0"/>
                <a:cs typeface="华文新魏" charset="0"/>
              </a:rPr>
              <a:t>记录型数据结构</a:t>
            </a:r>
            <a:r>
              <a:rPr lang="zh-CN" altLang="en-US" dirty="0">
                <a:latin typeface="宋体" charset="0"/>
                <a:ea typeface="华文新魏" charset="0"/>
                <a:cs typeface="华文新魏" charset="0"/>
              </a:rPr>
              <a:t>，有两个分量</a:t>
            </a:r>
            <a:endParaRPr lang="en-US" altLang="zh-CN" dirty="0">
              <a:latin typeface="宋体" charset="0"/>
              <a:ea typeface="华文新魏" charset="0"/>
              <a:cs typeface="华文新魏" charset="0"/>
            </a:endParaRPr>
          </a:p>
          <a:p>
            <a:pPr lvl="2" algn="just" eaLnBrk="1" hangingPunct="1"/>
            <a:r>
              <a:rPr lang="zh-CN" altLang="en-US" dirty="0">
                <a:latin typeface="宋体" charset="0"/>
                <a:ea typeface="华文新魏" charset="0"/>
                <a:cs typeface="华文新魏" charset="0"/>
              </a:rPr>
              <a:t>信号量的值</a:t>
            </a:r>
            <a:endParaRPr lang="en-US" altLang="zh-CN" dirty="0">
              <a:latin typeface="宋体" charset="0"/>
              <a:ea typeface="华文新魏" charset="0"/>
              <a:cs typeface="华文新魏" charset="0"/>
            </a:endParaRPr>
          </a:p>
          <a:p>
            <a:pPr lvl="2" algn="just" eaLnBrk="1" hangingPunct="1"/>
            <a:r>
              <a:rPr lang="zh-CN" altLang="en-US" dirty="0">
                <a:latin typeface="宋体" charset="0"/>
                <a:ea typeface="华文新魏" charset="0"/>
                <a:cs typeface="华文新魏" charset="0"/>
              </a:rPr>
              <a:t>信号量队列的队列指针</a:t>
            </a:r>
            <a:endParaRPr lang="zh-CN" altLang="en-US" dirty="0">
              <a:latin typeface="Times New Roman" charset="0"/>
              <a:ea typeface="华文新魏" charset="0"/>
              <a:cs typeface="华文新魏" charset="0"/>
            </a:endParaRPr>
          </a:p>
        </p:txBody>
      </p:sp>
      <p:sp>
        <p:nvSpPr>
          <p:cNvPr id="6" name="Text Box 1029"/>
          <p:cNvSpPr txBox="1">
            <a:spLocks noChangeArrowheads="1"/>
          </p:cNvSpPr>
          <p:nvPr/>
        </p:nvSpPr>
        <p:spPr bwMode="auto">
          <a:xfrm>
            <a:off x="2123728" y="5881489"/>
            <a:ext cx="29083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algn="ctr" eaLnBrk="0" fontAlgn="base" hangingPunct="0">
              <a:spcBef>
                <a:spcPct val="0"/>
              </a:spcBef>
              <a:spcAft>
                <a:spcPct val="0"/>
              </a:spcAft>
              <a:defRPr kumimoji="1" sz="2400">
                <a:solidFill>
                  <a:schemeClr val="tx1"/>
                </a:solidFill>
                <a:latin typeface="Times New Roman" charset="0"/>
                <a:ea typeface="宋体" charset="0"/>
              </a:defRPr>
            </a:lvl6pPr>
            <a:lvl7pPr marL="2971800" indent="-228600" algn="ctr" eaLnBrk="0" fontAlgn="base" hangingPunct="0">
              <a:spcBef>
                <a:spcPct val="0"/>
              </a:spcBef>
              <a:spcAft>
                <a:spcPct val="0"/>
              </a:spcAft>
              <a:defRPr kumimoji="1" sz="2400">
                <a:solidFill>
                  <a:schemeClr val="tx1"/>
                </a:solidFill>
                <a:latin typeface="Times New Roman" charset="0"/>
                <a:ea typeface="宋体" charset="0"/>
              </a:defRPr>
            </a:lvl7pPr>
            <a:lvl8pPr marL="3429000" indent="-228600" algn="ctr" eaLnBrk="0" fontAlgn="base" hangingPunct="0">
              <a:spcBef>
                <a:spcPct val="0"/>
              </a:spcBef>
              <a:spcAft>
                <a:spcPct val="0"/>
              </a:spcAft>
              <a:defRPr kumimoji="1" sz="2400">
                <a:solidFill>
                  <a:schemeClr val="tx1"/>
                </a:solidFill>
                <a:latin typeface="Times New Roman" charset="0"/>
                <a:ea typeface="宋体" charset="0"/>
              </a:defRPr>
            </a:lvl8pPr>
            <a:lvl9pPr marL="3886200" indent="-228600" algn="ctr"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spcBef>
                <a:spcPct val="50000"/>
              </a:spcBef>
            </a:pPr>
            <a:endParaRPr lang="zh-CN">
              <a:solidFill>
                <a:srgbClr val="0033CC"/>
              </a:solidFill>
              <a:latin typeface="华文新魏" charset="0"/>
              <a:ea typeface="华文新魏" charset="0"/>
              <a:cs typeface="华文新魏" charset="0"/>
            </a:endParaRPr>
          </a:p>
        </p:txBody>
      </p:sp>
      <p:grpSp>
        <p:nvGrpSpPr>
          <p:cNvPr id="7" name="Group 1030"/>
          <p:cNvGrpSpPr>
            <a:grpSpLocks/>
          </p:cNvGrpSpPr>
          <p:nvPr/>
        </p:nvGrpSpPr>
        <p:grpSpPr bwMode="auto">
          <a:xfrm>
            <a:off x="2123728" y="5301208"/>
            <a:ext cx="2395538" cy="1015556"/>
            <a:chOff x="1824" y="1392"/>
            <a:chExt cx="1344" cy="955"/>
          </a:xfrm>
        </p:grpSpPr>
        <p:sp>
          <p:nvSpPr>
            <p:cNvPr id="8" name="Text Box 1031"/>
            <p:cNvSpPr txBox="1">
              <a:spLocks noChangeArrowheads="1"/>
            </p:cNvSpPr>
            <p:nvPr/>
          </p:nvSpPr>
          <p:spPr bwMode="auto">
            <a:xfrm>
              <a:off x="1824" y="1392"/>
              <a:ext cx="1344" cy="955"/>
            </a:xfrm>
            <a:prstGeom prst="rect">
              <a:avLst/>
            </a:prstGeom>
            <a:solidFill>
              <a:srgbClr val="FFCC66"/>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algn="ctr" eaLnBrk="0" fontAlgn="base" hangingPunct="0">
                <a:spcBef>
                  <a:spcPct val="0"/>
                </a:spcBef>
                <a:spcAft>
                  <a:spcPct val="0"/>
                </a:spcAft>
                <a:defRPr kumimoji="1" sz="2400">
                  <a:solidFill>
                    <a:schemeClr val="tx1"/>
                  </a:solidFill>
                  <a:latin typeface="Times New Roman" charset="0"/>
                  <a:ea typeface="宋体" charset="0"/>
                </a:defRPr>
              </a:lvl6pPr>
              <a:lvl7pPr marL="2971800" indent="-228600" algn="ctr" eaLnBrk="0" fontAlgn="base" hangingPunct="0">
                <a:spcBef>
                  <a:spcPct val="0"/>
                </a:spcBef>
                <a:spcAft>
                  <a:spcPct val="0"/>
                </a:spcAft>
                <a:defRPr kumimoji="1" sz="2400">
                  <a:solidFill>
                    <a:schemeClr val="tx1"/>
                  </a:solidFill>
                  <a:latin typeface="Times New Roman" charset="0"/>
                  <a:ea typeface="宋体" charset="0"/>
                </a:defRPr>
              </a:lvl7pPr>
              <a:lvl8pPr marL="3429000" indent="-228600" algn="ctr" eaLnBrk="0" fontAlgn="base" hangingPunct="0">
                <a:spcBef>
                  <a:spcPct val="0"/>
                </a:spcBef>
                <a:spcAft>
                  <a:spcPct val="0"/>
                </a:spcAft>
                <a:defRPr kumimoji="1" sz="2400">
                  <a:solidFill>
                    <a:schemeClr val="tx1"/>
                  </a:solidFill>
                  <a:latin typeface="Times New Roman" charset="0"/>
                  <a:ea typeface="宋体" charset="0"/>
                </a:defRPr>
              </a:lvl8pPr>
              <a:lvl9pPr marL="3886200" indent="-228600" algn="ctr"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spcBef>
                  <a:spcPct val="50000"/>
                </a:spcBef>
              </a:pPr>
              <a:r>
                <a:rPr lang="zh-CN" altLang="en-US" dirty="0">
                  <a:solidFill>
                    <a:srgbClr val="0033CC"/>
                  </a:solidFill>
                  <a:latin typeface="华文新魏" charset="0"/>
                  <a:ea typeface="华文新魏" charset="0"/>
                  <a:cs typeface="华文新魏" charset="0"/>
                </a:rPr>
                <a:t>信号量的值</a:t>
              </a:r>
              <a:r>
                <a:rPr lang="en-US" altLang="zh-CN" dirty="0">
                  <a:solidFill>
                    <a:srgbClr val="0033CC"/>
                  </a:solidFill>
                  <a:latin typeface="华文新魏" charset="0"/>
                  <a:ea typeface="华文新魏" charset="0"/>
                  <a:cs typeface="华文新魏" charset="0"/>
                </a:rPr>
                <a:t>(-2)</a:t>
              </a:r>
              <a:r>
                <a:rPr lang="en-US" altLang="zh-CN" sz="1800" dirty="0">
                  <a:solidFill>
                    <a:srgbClr val="0033CC"/>
                  </a:solidFill>
                  <a:latin typeface="华文新魏" charset="0"/>
                  <a:ea typeface="华文新魏" charset="0"/>
                  <a:cs typeface="华文新魏" charset="0"/>
                </a:rPr>
                <a:t>  </a:t>
              </a:r>
            </a:p>
            <a:p>
              <a:pPr algn="just" eaLnBrk="1" hangingPunct="1">
                <a:spcBef>
                  <a:spcPct val="50000"/>
                </a:spcBef>
              </a:pPr>
              <a:r>
                <a:rPr lang="zh-CN" altLang="en-US" dirty="0">
                  <a:solidFill>
                    <a:srgbClr val="0033CC"/>
                  </a:solidFill>
                  <a:latin typeface="华文新魏" charset="0"/>
                  <a:ea typeface="华文新魏" charset="0"/>
                  <a:cs typeface="华文新魏" charset="0"/>
                </a:rPr>
                <a:t>信号量队列指针</a:t>
              </a:r>
            </a:p>
          </p:txBody>
        </p:sp>
        <p:sp>
          <p:nvSpPr>
            <p:cNvPr id="9" name="Line 1032"/>
            <p:cNvSpPr>
              <a:spLocks noChangeShapeType="1"/>
            </p:cNvSpPr>
            <p:nvPr/>
          </p:nvSpPr>
          <p:spPr bwMode="auto">
            <a:xfrm>
              <a:off x="1824" y="1824"/>
              <a:ext cx="134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0" name="Line 1033"/>
          <p:cNvSpPr>
            <a:spLocks noChangeShapeType="1"/>
          </p:cNvSpPr>
          <p:nvPr/>
        </p:nvSpPr>
        <p:spPr bwMode="auto">
          <a:xfrm>
            <a:off x="4519266" y="6002139"/>
            <a:ext cx="68421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 name="Rectangle 1034"/>
          <p:cNvSpPr>
            <a:spLocks noChangeArrowheads="1"/>
          </p:cNvSpPr>
          <p:nvPr/>
        </p:nvSpPr>
        <p:spPr bwMode="auto">
          <a:xfrm>
            <a:off x="5289203" y="5881489"/>
            <a:ext cx="684213" cy="361950"/>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12" name="Line 1035"/>
          <p:cNvSpPr>
            <a:spLocks noChangeShapeType="1"/>
          </p:cNvSpPr>
          <p:nvPr/>
        </p:nvSpPr>
        <p:spPr bwMode="auto">
          <a:xfrm>
            <a:off x="5973416" y="6002139"/>
            <a:ext cx="4286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3" name="Rectangle 1036"/>
          <p:cNvSpPr>
            <a:spLocks noChangeArrowheads="1"/>
          </p:cNvSpPr>
          <p:nvPr/>
        </p:nvSpPr>
        <p:spPr bwMode="auto">
          <a:xfrm>
            <a:off x="6402041" y="5881489"/>
            <a:ext cx="598487" cy="361950"/>
          </a:xfrm>
          <a:prstGeom prst="rect">
            <a:avLst/>
          </a:prstGeom>
          <a:solidFill>
            <a:srgbClr val="FFCC66"/>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26206175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信号量与</a:t>
            </a:r>
            <a:r>
              <a:rPr lang="zh-CN" altLang="zh-CN" dirty="0">
                <a:latin typeface="华文新魏" charset="0"/>
                <a:ea typeface="华文新魏" charset="0"/>
                <a:cs typeface="华文新魏" charset="0"/>
              </a:rPr>
              <a:t>PV操作</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49</a:t>
            </a:fld>
            <a:endParaRPr lang="en-US" altLang="zh-CN" dirty="0"/>
          </a:p>
        </p:txBody>
      </p:sp>
      <p:sp>
        <p:nvSpPr>
          <p:cNvPr id="5" name="内容占位符 4"/>
          <p:cNvSpPr>
            <a:spLocks noGrp="1"/>
          </p:cNvSpPr>
          <p:nvPr>
            <p:ph idx="1"/>
          </p:nvPr>
        </p:nvSpPr>
        <p:spPr>
          <a:xfrm>
            <a:off x="179512" y="1268760"/>
            <a:ext cx="8856984" cy="4968552"/>
          </a:xfrm>
        </p:spPr>
        <p:txBody>
          <a:bodyPr/>
          <a:lstStyle/>
          <a:p>
            <a:pPr algn="just" eaLnBrk="1" hangingPunct="1"/>
            <a:r>
              <a:rPr lang="zh-CN" altLang="en-US" dirty="0">
                <a:latin typeface="STXinwei" panose="02010800040101010101" pitchFamily="2" charset="-122"/>
                <a:ea typeface="STXinwei" panose="02010800040101010101" pitchFamily="2" charset="-122"/>
              </a:rPr>
              <a:t>信号量只能由同步原语</a:t>
            </a:r>
            <a:r>
              <a:rPr lang="en-US" altLang="zh-CN" dirty="0">
                <a:latin typeface="STXinwei" panose="02010800040101010101" pitchFamily="2" charset="-122"/>
                <a:ea typeface="STXinwei" panose="02010800040101010101" pitchFamily="2" charset="-122"/>
              </a:rPr>
              <a:t>PV</a:t>
            </a:r>
            <a:r>
              <a:rPr lang="zh-CN" altLang="en-US" dirty="0">
                <a:latin typeface="STXinwei" panose="02010800040101010101" pitchFamily="2" charset="-122"/>
                <a:ea typeface="STXinwei" panose="02010800040101010101" pitchFamily="2" charset="-122"/>
              </a:rPr>
              <a:t>对其操作</a:t>
            </a:r>
            <a:endParaRPr lang="en-US" altLang="zh-CN" dirty="0">
              <a:latin typeface="STXinwei" panose="02010800040101010101" pitchFamily="2" charset="-122"/>
              <a:ea typeface="STXinwei" panose="02010800040101010101" pitchFamily="2" charset="-122"/>
              <a:cs typeface="华文新魏" charset="0"/>
            </a:endParaRPr>
          </a:p>
          <a:p>
            <a:pPr algn="just"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原语</a:t>
            </a:r>
            <a:r>
              <a:rPr lang="zh-CN" altLang="en-US" dirty="0">
                <a:latin typeface="STXinwei" panose="02010800040101010101" pitchFamily="2" charset="-122"/>
                <a:ea typeface="STXinwei" panose="02010800040101010101" pitchFamily="2" charset="-122"/>
                <a:cs typeface="华文新魏" charset="0"/>
              </a:rPr>
              <a:t>：内核中执行时</a:t>
            </a:r>
            <a:r>
              <a:rPr lang="zh-CN" altLang="en-US" dirty="0">
                <a:solidFill>
                  <a:srgbClr val="0000FF"/>
                </a:solidFill>
                <a:latin typeface="STXinwei" panose="02010800040101010101" pitchFamily="2" charset="-122"/>
                <a:ea typeface="STXinwei" panose="02010800040101010101" pitchFamily="2" charset="-122"/>
                <a:cs typeface="华文新魏" charset="0"/>
              </a:rPr>
              <a:t>不可被中断</a:t>
            </a:r>
            <a:r>
              <a:rPr lang="zh-CN" altLang="en-US" dirty="0">
                <a:latin typeface="STXinwei" panose="02010800040101010101" pitchFamily="2" charset="-122"/>
                <a:ea typeface="STXinwei" panose="02010800040101010101" pitchFamily="2" charset="-122"/>
                <a:cs typeface="华文新魏" charset="0"/>
              </a:rPr>
              <a:t>的过程</a:t>
            </a:r>
            <a:endParaRPr lang="en-US" altLang="zh-CN" dirty="0">
              <a:latin typeface="STXinwei" panose="02010800040101010101" pitchFamily="2" charset="-122"/>
              <a:ea typeface="STXinwei" panose="02010800040101010101" pitchFamily="2" charset="-122"/>
              <a:cs typeface="华文新魏" charset="0"/>
            </a:endParaRPr>
          </a:p>
          <a:p>
            <a:pPr lvl="1" algn="just" eaLnBrk="1" hangingPunct="1"/>
            <a:r>
              <a:rPr lang="en-US" altLang="zh-CN" dirty="0">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操作原语和</a:t>
            </a:r>
            <a:r>
              <a:rPr lang="en-US" altLang="zh-CN" dirty="0">
                <a:latin typeface="STXinwei" panose="02010800040101010101" pitchFamily="2" charset="-122"/>
                <a:ea typeface="STXinwei" panose="02010800040101010101" pitchFamily="2" charset="-122"/>
                <a:cs typeface="华文新魏" charset="0"/>
              </a:rPr>
              <a:t>V</a:t>
            </a:r>
            <a:r>
              <a:rPr lang="zh-CN" altLang="en-US" dirty="0">
                <a:latin typeface="STXinwei" panose="02010800040101010101" pitchFamily="2" charset="-122"/>
                <a:ea typeface="STXinwei" panose="02010800040101010101" pitchFamily="2" charset="-122"/>
                <a:cs typeface="华文新魏" charset="0"/>
              </a:rPr>
              <a:t>操作原语：用于发送和接收信号</a:t>
            </a:r>
            <a:endParaRPr lang="en-US" altLang="zh-CN" dirty="0">
              <a:latin typeface="STXinwei" panose="02010800040101010101" pitchFamily="2" charset="-122"/>
              <a:ea typeface="STXinwei" panose="02010800040101010101" pitchFamily="2" charset="-122"/>
              <a:cs typeface="华文新魏" charset="0"/>
            </a:endParaRPr>
          </a:p>
          <a:p>
            <a:pPr lvl="2" eaLnBrk="1" hangingPunct="1"/>
            <a:r>
              <a:rPr lang="zh-CN" altLang="en-US" dirty="0">
                <a:latin typeface="STXinwei" panose="02010800040101010101" pitchFamily="2" charset="-122"/>
                <a:ea typeface="STXinwei" panose="02010800040101010101" pitchFamily="2" charset="-122"/>
                <a:cs typeface="华文新魏" charset="0"/>
              </a:rPr>
              <a:t>若</a:t>
            </a:r>
            <a:r>
              <a:rPr lang="zh-CN" altLang="zh-CN" dirty="0">
                <a:latin typeface="STXinwei" panose="02010800040101010101" pitchFamily="2" charset="-122"/>
                <a:ea typeface="STXinwei" panose="02010800040101010101" pitchFamily="2" charset="-122"/>
                <a:cs typeface="华文新魏" charset="0"/>
              </a:rPr>
              <a:t>协作进程的相应信号仍未送到，则进程被挂起直至信号到达为止</a:t>
            </a:r>
            <a:endParaRPr lang="en-US" altLang="zh-CN" dirty="0">
              <a:latin typeface="STXinwei" panose="02010800040101010101" pitchFamily="2" charset="-122"/>
              <a:ea typeface="STXinwei" panose="02010800040101010101" pitchFamily="2" charset="-122"/>
              <a:cs typeface="华文新魏" charset="0"/>
            </a:endParaRPr>
          </a:p>
          <a:p>
            <a:pPr eaLnBrk="1" hangingPunct="1"/>
            <a:r>
              <a:rPr lang="zh-CN" altLang="zh-CN" dirty="0">
                <a:latin typeface="STXinwei" panose="02010800040101010101" pitchFamily="2" charset="-122"/>
                <a:ea typeface="STXinwei" panose="02010800040101010101" pitchFamily="2" charset="-122"/>
              </a:rPr>
              <a:t>利用信号量和</a:t>
            </a:r>
            <a:r>
              <a:rPr lang="en-US" altLang="zh-CN" dirty="0">
                <a:latin typeface="STXinwei" panose="02010800040101010101" pitchFamily="2" charset="-122"/>
                <a:ea typeface="STXinwei" panose="02010800040101010101" pitchFamily="2" charset="-122"/>
              </a:rPr>
              <a:t>PV </a:t>
            </a:r>
            <a:r>
              <a:rPr lang="zh-CN" altLang="zh-CN" dirty="0">
                <a:latin typeface="STXinwei" panose="02010800040101010101" pitchFamily="2" charset="-122"/>
                <a:ea typeface="STXinwei" panose="02010800040101010101" pitchFamily="2" charset="-122"/>
              </a:rPr>
              <a:t>操作既可解决并发进程</a:t>
            </a:r>
            <a:r>
              <a:rPr lang="zh-CN" altLang="zh-CN" dirty="0">
                <a:solidFill>
                  <a:srgbClr val="0000FF"/>
                </a:solidFill>
                <a:latin typeface="STXinwei" panose="02010800040101010101" pitchFamily="2" charset="-122"/>
                <a:ea typeface="STXinwei" panose="02010800040101010101" pitchFamily="2" charset="-122"/>
              </a:rPr>
              <a:t>竞争</a:t>
            </a:r>
            <a:r>
              <a:rPr lang="zh-CN" altLang="zh-CN" dirty="0">
                <a:latin typeface="STXinwei" panose="02010800040101010101" pitchFamily="2" charset="-122"/>
                <a:ea typeface="STXinwei" panose="02010800040101010101" pitchFamily="2" charset="-122"/>
              </a:rPr>
              <a:t>问题，又可解决并发进程</a:t>
            </a:r>
            <a:r>
              <a:rPr lang="zh-CN" altLang="zh-CN" dirty="0">
                <a:solidFill>
                  <a:srgbClr val="0000FF"/>
                </a:solidFill>
                <a:latin typeface="STXinwei" panose="02010800040101010101" pitchFamily="2" charset="-122"/>
                <a:ea typeface="STXinwei" panose="02010800040101010101" pitchFamily="2" charset="-122"/>
              </a:rPr>
              <a:t>协作</a:t>
            </a:r>
            <a:r>
              <a:rPr lang="zh-CN" altLang="zh-CN" dirty="0">
                <a:latin typeface="STXinwei" panose="02010800040101010101" pitchFamily="2" charset="-122"/>
                <a:ea typeface="STXinwei" panose="02010800040101010101" pitchFamily="2" charset="-122"/>
              </a:rPr>
              <a:t>问题</a:t>
            </a:r>
            <a:endParaRPr lang="en-US" altLang="zh-CN" dirty="0">
              <a:latin typeface="STXinwei" panose="02010800040101010101" pitchFamily="2" charset="-122"/>
              <a:ea typeface="STXinwei" panose="02010800040101010101" pitchFamily="2" charset="-122"/>
              <a:cs typeface="华文新魏" charset="0"/>
            </a:endParaRPr>
          </a:p>
          <a:p>
            <a:pPr lvl="2" eaLnBrk="1" hangingPunct="1"/>
            <a:endParaRPr lang="zh-CN"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146525549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顺序程序设计</a:t>
            </a:r>
            <a:r>
              <a:rPr lang="zh-CN" altLang="en-US" sz="2800" dirty="0">
                <a:latin typeface="华文新魏" charset="0"/>
                <a:ea typeface="华文新魏" charset="0"/>
                <a:cs typeface="华文新魏" charset="0"/>
              </a:rPr>
              <a:t>特点</a:t>
            </a:r>
            <a:endParaRPr kumimoji="1" lang="zh-CN" altLang="en-US" dirty="0"/>
          </a:p>
        </p:txBody>
      </p:sp>
      <p:sp>
        <p:nvSpPr>
          <p:cNvPr id="3" name="内容占位符 2"/>
          <p:cNvSpPr>
            <a:spLocks noGrp="1"/>
          </p:cNvSpPr>
          <p:nvPr>
            <p:ph idx="1"/>
          </p:nvPr>
        </p:nvSpPr>
        <p:spPr/>
        <p:txBody>
          <a:bodyPr/>
          <a:lstStyle/>
          <a:p>
            <a:r>
              <a:rPr kumimoji="1" lang="zh-CN" altLang="en-US" dirty="0"/>
              <a:t>程序执行的</a:t>
            </a:r>
            <a:r>
              <a:rPr kumimoji="1" lang="zh-CN" altLang="en-US" dirty="0">
                <a:solidFill>
                  <a:srgbClr val="FF0000"/>
                </a:solidFill>
              </a:rPr>
              <a:t>顺序性</a:t>
            </a:r>
            <a:endParaRPr kumimoji="1" lang="en-US" altLang="zh-CN" dirty="0">
              <a:solidFill>
                <a:srgbClr val="FF0000"/>
              </a:solidFill>
            </a:endParaRPr>
          </a:p>
          <a:p>
            <a:pPr lvl="1"/>
            <a:r>
              <a:rPr lang="zh-CN" altLang="zh-CN" dirty="0"/>
              <a:t>在处理器上是严格按序执行的 </a:t>
            </a:r>
            <a:endParaRPr kumimoji="1" lang="zh-CN" altLang="en-US" dirty="0"/>
          </a:p>
          <a:p>
            <a:pPr marL="447675" lvl="1" indent="-447675">
              <a:lnSpc>
                <a:spcPct val="98000"/>
              </a:lnSpc>
              <a:buClr>
                <a:srgbClr val="CC6600"/>
              </a:buClr>
              <a:buSzPct val="70000"/>
              <a:buFont typeface="Wingdings" pitchFamily="2" charset="2"/>
              <a:buChar char="n"/>
            </a:pPr>
            <a:r>
              <a:rPr kumimoji="1" lang="zh-CN" altLang="en-US" sz="2800" dirty="0">
                <a:latin typeface="Times New Roman" pitchFamily="18" charset="0"/>
                <a:cs typeface="Times New Roman" pitchFamily="18" charset="0"/>
              </a:rPr>
              <a:t>程序环境的</a:t>
            </a:r>
            <a:r>
              <a:rPr kumimoji="1" lang="zh-CN" altLang="en-US" sz="2800" dirty="0">
                <a:solidFill>
                  <a:srgbClr val="FF0000"/>
                </a:solidFill>
                <a:latin typeface="Times New Roman" pitchFamily="18" charset="0"/>
                <a:cs typeface="Times New Roman" pitchFamily="18" charset="0"/>
              </a:rPr>
              <a:t>封闭性</a:t>
            </a:r>
            <a:endParaRPr kumimoji="1" lang="en-US" altLang="zh-CN" sz="2800" dirty="0">
              <a:solidFill>
                <a:srgbClr val="FF0000"/>
              </a:solidFill>
              <a:latin typeface="Times New Roman" pitchFamily="18" charset="0"/>
              <a:cs typeface="Times New Roman" pitchFamily="18" charset="0"/>
            </a:endParaRPr>
          </a:p>
          <a:p>
            <a:pPr lvl="1">
              <a:lnSpc>
                <a:spcPct val="98000"/>
              </a:lnSpc>
            </a:pPr>
            <a:r>
              <a:rPr lang="zh-CN" altLang="zh-CN" dirty="0"/>
              <a:t>运行程序</a:t>
            </a:r>
            <a:r>
              <a:rPr lang="zh-CN" altLang="zh-CN" dirty="0">
                <a:solidFill>
                  <a:srgbClr val="0000FF"/>
                </a:solidFill>
              </a:rPr>
              <a:t>独占全机资源</a:t>
            </a:r>
            <a:r>
              <a:rPr lang="zh-CN" altLang="zh-CN" dirty="0"/>
              <a:t>，资源状态只能由此程序本身决定和改变，也不受外界因素影响 </a:t>
            </a:r>
            <a:endParaRPr lang="zh-CN" altLang="en-US" dirty="0"/>
          </a:p>
          <a:p>
            <a:pPr marL="447675" lvl="1" indent="-447675">
              <a:lnSpc>
                <a:spcPct val="98000"/>
              </a:lnSpc>
              <a:buClr>
                <a:srgbClr val="CC6600"/>
              </a:buClr>
              <a:buSzPct val="70000"/>
              <a:buFont typeface="Wingdings" pitchFamily="2" charset="2"/>
              <a:buChar char="n"/>
            </a:pPr>
            <a:r>
              <a:rPr kumimoji="1" lang="zh-CN" altLang="en-US" sz="2800" dirty="0">
                <a:latin typeface="Times New Roman" pitchFamily="18" charset="0"/>
                <a:cs typeface="Times New Roman" pitchFamily="18" charset="0"/>
              </a:rPr>
              <a:t>执行结果的</a:t>
            </a:r>
            <a:r>
              <a:rPr kumimoji="1" lang="zh-CN" altLang="en-US" sz="2800" dirty="0">
                <a:solidFill>
                  <a:srgbClr val="FF0000"/>
                </a:solidFill>
                <a:latin typeface="Times New Roman" pitchFamily="18" charset="0"/>
                <a:cs typeface="Times New Roman" pitchFamily="18" charset="0"/>
              </a:rPr>
              <a:t>确定性</a:t>
            </a:r>
            <a:endParaRPr kumimoji="1" lang="en-US" altLang="zh-CN" sz="2800" dirty="0">
              <a:solidFill>
                <a:srgbClr val="FF0000"/>
              </a:solidFill>
              <a:latin typeface="Times New Roman" pitchFamily="18" charset="0"/>
              <a:cs typeface="Times New Roman" pitchFamily="18" charset="0"/>
            </a:endParaRPr>
          </a:p>
          <a:p>
            <a:pPr lvl="1">
              <a:lnSpc>
                <a:spcPct val="98000"/>
              </a:lnSpc>
            </a:pPr>
            <a:r>
              <a:rPr lang="zh-CN" altLang="zh-CN" dirty="0"/>
              <a:t>执行过程中允许出现中断，但中断不会对程序最终结果产生影响</a:t>
            </a:r>
            <a:r>
              <a:rPr lang="zh-CN" altLang="en-US" dirty="0"/>
              <a:t>，</a:t>
            </a:r>
            <a:r>
              <a:rPr lang="zh-CN" altLang="zh-CN" dirty="0">
                <a:solidFill>
                  <a:srgbClr val="0000FF"/>
                </a:solidFill>
              </a:rPr>
              <a:t>程序执行结果与执行速度无关  </a:t>
            </a:r>
            <a:endParaRPr lang="zh-CN" altLang="en-US" dirty="0">
              <a:solidFill>
                <a:srgbClr val="0000FF"/>
              </a:solidFill>
            </a:endParaRPr>
          </a:p>
          <a:p>
            <a:pPr marL="447675" lvl="1" indent="-447675">
              <a:lnSpc>
                <a:spcPct val="98000"/>
              </a:lnSpc>
              <a:buClr>
                <a:srgbClr val="CC6600"/>
              </a:buClr>
              <a:buSzPct val="70000"/>
              <a:buFont typeface="Wingdings" pitchFamily="2" charset="2"/>
              <a:buChar char="n"/>
            </a:pPr>
            <a:r>
              <a:rPr kumimoji="1" lang="zh-CN" altLang="en-US" sz="2800" dirty="0">
                <a:latin typeface="Times New Roman" pitchFamily="18" charset="0"/>
                <a:cs typeface="Times New Roman" pitchFamily="18" charset="0"/>
              </a:rPr>
              <a:t>计算过程的</a:t>
            </a:r>
            <a:r>
              <a:rPr kumimoji="1" lang="zh-CN" altLang="en-US" sz="2800" dirty="0">
                <a:solidFill>
                  <a:srgbClr val="FF0000"/>
                </a:solidFill>
                <a:latin typeface="Times New Roman" pitchFamily="18" charset="0"/>
                <a:cs typeface="Times New Roman" pitchFamily="18" charset="0"/>
              </a:rPr>
              <a:t>可再现性</a:t>
            </a:r>
            <a:endParaRPr kumimoji="1" lang="en-US" altLang="zh-CN" sz="2800" dirty="0">
              <a:solidFill>
                <a:srgbClr val="FF0000"/>
              </a:solidFill>
              <a:latin typeface="Times New Roman" pitchFamily="18" charset="0"/>
              <a:cs typeface="Times New Roman" pitchFamily="18" charset="0"/>
            </a:endParaRPr>
          </a:p>
          <a:p>
            <a:pPr lvl="1">
              <a:lnSpc>
                <a:spcPct val="98000"/>
              </a:lnSpc>
            </a:pPr>
            <a:r>
              <a:rPr lang="zh-CN" altLang="zh-CN" dirty="0"/>
              <a:t>重复执行程序会获得相同的执行过程和计算结果 </a:t>
            </a:r>
            <a:endParaRPr lang="en-US" altLang="zh-CN" dirty="0"/>
          </a:p>
          <a:p>
            <a:pPr>
              <a:lnSpc>
                <a:spcPct val="98000"/>
              </a:lnSpc>
            </a:pPr>
            <a:r>
              <a:rPr lang="zh-CN" altLang="en-US" dirty="0">
                <a:solidFill>
                  <a:srgbClr val="FF0000"/>
                </a:solidFill>
              </a:rPr>
              <a:t>并发打破了程序执行的顺序性</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a:t>
            </a:fld>
            <a:endParaRPr lang="en-US" altLang="zh-CN" dirty="0"/>
          </a:p>
        </p:txBody>
      </p:sp>
    </p:spTree>
    <p:extLst>
      <p:ext uri="{BB962C8B-B14F-4D97-AF65-F5344CB8AC3E}">
        <p14:creationId xmlns:p14="http://schemas.microsoft.com/office/powerpoint/2010/main" val="12673415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隶书" charset="0"/>
                <a:ea typeface="华文新魏" charset="0"/>
                <a:cs typeface="华文新魏" charset="0"/>
              </a:rPr>
              <a:t>信号量分类</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按</a:t>
            </a:r>
            <a:r>
              <a:rPr kumimoji="1" lang="zh-CN" altLang="en-US" dirty="0">
                <a:solidFill>
                  <a:srgbClr val="FF0000"/>
                </a:solidFill>
                <a:latin typeface="华文新魏"/>
                <a:cs typeface="华文新魏"/>
              </a:rPr>
              <a:t>用途</a:t>
            </a:r>
            <a:r>
              <a:rPr kumimoji="1" lang="zh-CN" altLang="en-US" dirty="0">
                <a:latin typeface="华文新魏"/>
                <a:cs typeface="华文新魏"/>
              </a:rPr>
              <a:t>分类</a:t>
            </a:r>
          </a:p>
          <a:p>
            <a:pPr lvl="1"/>
            <a:r>
              <a:rPr kumimoji="1" lang="zh-CN" altLang="en-US" dirty="0">
                <a:solidFill>
                  <a:srgbClr val="FF0000"/>
                </a:solidFill>
              </a:rPr>
              <a:t>公用信号量</a:t>
            </a:r>
            <a:r>
              <a:rPr kumimoji="1" lang="zh-CN" altLang="en-US" dirty="0"/>
              <a:t>：</a:t>
            </a:r>
            <a:r>
              <a:rPr lang="zh-CN" altLang="zh-CN" dirty="0"/>
              <a:t>联系一组并发进程，相关进程均可在此信号量上执行</a:t>
            </a:r>
            <a:r>
              <a:rPr lang="en-US" altLang="zh-CN" dirty="0"/>
              <a:t>PV</a:t>
            </a:r>
            <a:r>
              <a:rPr lang="zh-CN" altLang="zh-CN" dirty="0"/>
              <a:t>操作 </a:t>
            </a:r>
            <a:endParaRPr lang="en-US" altLang="zh-CN" dirty="0"/>
          </a:p>
          <a:p>
            <a:pPr lvl="2"/>
            <a:r>
              <a:rPr lang="zh-CN" altLang="zh-CN" dirty="0">
                <a:solidFill>
                  <a:srgbClr val="0000FF"/>
                </a:solidFill>
                <a:latin typeface="华文新魏"/>
                <a:ea typeface="华文新魏"/>
                <a:cs typeface="华文新魏"/>
              </a:rPr>
              <a:t>初值置为</a:t>
            </a:r>
            <a:r>
              <a:rPr lang="en-US" altLang="zh-CN" dirty="0">
                <a:solidFill>
                  <a:srgbClr val="0000FF"/>
                </a:solidFill>
                <a:latin typeface="华文新魏"/>
                <a:ea typeface="华文新魏"/>
                <a:cs typeface="华文新魏"/>
              </a:rPr>
              <a:t>1</a:t>
            </a:r>
            <a:r>
              <a:rPr lang="zh-CN" altLang="zh-CN" dirty="0">
                <a:latin typeface="华文新魏"/>
                <a:ea typeface="华文新魏"/>
                <a:cs typeface="华文新魏"/>
              </a:rPr>
              <a:t>，用于实现</a:t>
            </a:r>
            <a:r>
              <a:rPr lang="zh-CN" altLang="zh-CN" dirty="0">
                <a:solidFill>
                  <a:srgbClr val="FF0000"/>
                </a:solidFill>
                <a:latin typeface="华文新魏"/>
                <a:ea typeface="华文新魏"/>
                <a:cs typeface="华文新魏"/>
              </a:rPr>
              <a:t>进程互斥</a:t>
            </a:r>
            <a:r>
              <a:rPr lang="zh-CN" altLang="zh-CN" dirty="0">
                <a:latin typeface="华文新魏"/>
                <a:ea typeface="华文新魏"/>
                <a:cs typeface="华文新魏"/>
              </a:rPr>
              <a:t> </a:t>
            </a:r>
            <a:endParaRPr kumimoji="1" lang="zh-CN" altLang="en-US" dirty="0">
              <a:latin typeface="华文新魏"/>
              <a:ea typeface="华文新魏"/>
              <a:cs typeface="华文新魏"/>
            </a:endParaRPr>
          </a:p>
          <a:p>
            <a:pPr lvl="1"/>
            <a:r>
              <a:rPr kumimoji="1" lang="zh-CN" altLang="en-US" dirty="0">
                <a:solidFill>
                  <a:srgbClr val="FF0000"/>
                </a:solidFill>
              </a:rPr>
              <a:t>私有信号量</a:t>
            </a:r>
            <a:r>
              <a:rPr kumimoji="1" lang="zh-CN" altLang="en-US" dirty="0"/>
              <a:t>：</a:t>
            </a:r>
            <a:r>
              <a:rPr lang="zh-CN" altLang="zh-CN" dirty="0"/>
              <a:t>联系一组并发进程，仅允许此</a:t>
            </a:r>
            <a:r>
              <a:rPr lang="zh-CN" altLang="zh-CN" dirty="0">
                <a:solidFill>
                  <a:srgbClr val="0000FF"/>
                </a:solidFill>
              </a:rPr>
              <a:t>信号量所拥有的进程执行</a:t>
            </a:r>
            <a:r>
              <a:rPr lang="en-US" altLang="zh-CN" dirty="0">
                <a:solidFill>
                  <a:srgbClr val="0000FF"/>
                </a:solidFill>
              </a:rPr>
              <a:t>P</a:t>
            </a:r>
            <a:r>
              <a:rPr lang="zh-CN" altLang="zh-CN" dirty="0">
                <a:solidFill>
                  <a:srgbClr val="0000FF"/>
                </a:solidFill>
              </a:rPr>
              <a:t>操作</a:t>
            </a:r>
            <a:r>
              <a:rPr lang="zh-CN" altLang="zh-CN" dirty="0"/>
              <a:t>，而其他相关进程可在其上施行</a:t>
            </a:r>
            <a:r>
              <a:rPr lang="en-US" altLang="zh-CN" dirty="0"/>
              <a:t>V</a:t>
            </a:r>
            <a:r>
              <a:rPr lang="zh-CN" altLang="zh-CN" dirty="0"/>
              <a:t>操作 </a:t>
            </a:r>
            <a:endParaRPr lang="en-US" altLang="zh-CN" dirty="0"/>
          </a:p>
          <a:p>
            <a:pPr lvl="2"/>
            <a:r>
              <a:rPr lang="zh-CN" altLang="zh-CN" dirty="0">
                <a:solidFill>
                  <a:srgbClr val="0000FF"/>
                </a:solidFill>
                <a:latin typeface="华文新魏"/>
                <a:ea typeface="华文新魏"/>
                <a:cs typeface="华文新魏"/>
              </a:rPr>
              <a:t>初值往往为</a:t>
            </a:r>
            <a:r>
              <a:rPr lang="en-US" altLang="zh-CN" dirty="0">
                <a:solidFill>
                  <a:srgbClr val="0000FF"/>
                </a:solidFill>
                <a:latin typeface="华文新魏"/>
                <a:ea typeface="华文新魏"/>
                <a:cs typeface="华文新魏"/>
              </a:rPr>
              <a:t>0</a:t>
            </a:r>
            <a:r>
              <a:rPr lang="zh-CN" altLang="zh-CN" dirty="0">
                <a:solidFill>
                  <a:srgbClr val="0000FF"/>
                </a:solidFill>
                <a:latin typeface="华文新魏"/>
                <a:ea typeface="华文新魏"/>
                <a:cs typeface="华文新魏"/>
              </a:rPr>
              <a:t>或正整数</a:t>
            </a:r>
            <a:r>
              <a:rPr lang="zh-CN" altLang="zh-CN" dirty="0">
                <a:latin typeface="华文新魏"/>
                <a:ea typeface="华文新魏"/>
                <a:cs typeface="华文新魏"/>
              </a:rPr>
              <a:t>，多用于并发</a:t>
            </a:r>
            <a:r>
              <a:rPr lang="zh-CN" altLang="zh-CN" dirty="0">
                <a:solidFill>
                  <a:srgbClr val="FF0000"/>
                </a:solidFill>
                <a:latin typeface="华文新魏"/>
                <a:ea typeface="华文新魏"/>
                <a:cs typeface="华文新魏"/>
              </a:rPr>
              <a:t>进程同步</a:t>
            </a:r>
            <a:r>
              <a:rPr lang="zh-CN" altLang="zh-CN" dirty="0">
                <a:latin typeface="华文新魏"/>
                <a:ea typeface="华文新魏"/>
                <a:cs typeface="华文新魏"/>
              </a:rPr>
              <a:t> </a:t>
            </a:r>
            <a:endParaRPr kumimoji="1" lang="zh-CN" altLang="en-US" dirty="0">
              <a:latin typeface="华文新魏"/>
              <a:ea typeface="华文新魏"/>
              <a:cs typeface="华文新魏"/>
            </a:endParaRPr>
          </a:p>
          <a:p>
            <a:r>
              <a:rPr kumimoji="1" lang="zh-CN" altLang="en-US" dirty="0">
                <a:latin typeface="华文新魏"/>
                <a:cs typeface="华文新魏"/>
              </a:rPr>
              <a:t>按</a:t>
            </a:r>
            <a:r>
              <a:rPr kumimoji="1" lang="zh-CN" altLang="en-US" dirty="0">
                <a:solidFill>
                  <a:srgbClr val="FF0000"/>
                </a:solidFill>
                <a:latin typeface="华文新魏"/>
                <a:cs typeface="华文新魏"/>
              </a:rPr>
              <a:t>取值</a:t>
            </a:r>
            <a:r>
              <a:rPr kumimoji="1" lang="zh-CN" altLang="en-US" dirty="0">
                <a:latin typeface="华文新魏"/>
                <a:cs typeface="华文新魏"/>
              </a:rPr>
              <a:t>分类</a:t>
            </a:r>
          </a:p>
          <a:p>
            <a:pPr lvl="1"/>
            <a:r>
              <a:rPr kumimoji="1" lang="zh-CN" altLang="en-US" dirty="0">
                <a:solidFill>
                  <a:srgbClr val="FF0000"/>
                </a:solidFill>
              </a:rPr>
              <a:t>二元信号量</a:t>
            </a:r>
            <a:r>
              <a:rPr kumimoji="1" lang="zh-CN" altLang="en-US" dirty="0"/>
              <a:t>：</a:t>
            </a:r>
            <a:r>
              <a:rPr lang="zh-CN" altLang="zh-CN" dirty="0"/>
              <a:t>主要用于解决</a:t>
            </a:r>
            <a:r>
              <a:rPr lang="zh-CN" altLang="zh-CN" dirty="0">
                <a:solidFill>
                  <a:srgbClr val="FF0000"/>
                </a:solidFill>
              </a:rPr>
              <a:t>进程互斥问题</a:t>
            </a:r>
            <a:endParaRPr kumimoji="1" lang="zh-CN" altLang="en-US" dirty="0">
              <a:solidFill>
                <a:srgbClr val="FF0000"/>
              </a:solidFill>
            </a:endParaRPr>
          </a:p>
          <a:p>
            <a:pPr lvl="1"/>
            <a:r>
              <a:rPr kumimoji="1" lang="zh-CN" altLang="en-US" dirty="0">
                <a:solidFill>
                  <a:srgbClr val="FF0000"/>
                </a:solidFill>
              </a:rPr>
              <a:t>一般信号量</a:t>
            </a:r>
            <a:r>
              <a:rPr kumimoji="1" lang="zh-CN" altLang="en-US" dirty="0"/>
              <a:t>：</a:t>
            </a:r>
            <a:r>
              <a:rPr lang="zh-CN" altLang="zh-CN" dirty="0"/>
              <a:t>又称</a:t>
            </a:r>
            <a:r>
              <a:rPr lang="zh-CN" altLang="zh-CN" dirty="0">
                <a:solidFill>
                  <a:srgbClr val="0000FF"/>
                </a:solidFill>
              </a:rPr>
              <a:t>计数信号量</a:t>
            </a:r>
            <a:r>
              <a:rPr lang="zh-CN" altLang="zh-CN" dirty="0"/>
              <a:t>，允许取大于 </a:t>
            </a:r>
            <a:r>
              <a:rPr lang="en-US" altLang="zh-CN" dirty="0"/>
              <a:t>1</a:t>
            </a:r>
            <a:r>
              <a:rPr lang="zh-CN" altLang="zh-CN" dirty="0"/>
              <a:t>的整型值，主要用于解决</a:t>
            </a:r>
            <a:r>
              <a:rPr lang="zh-CN" altLang="zh-CN" dirty="0">
                <a:solidFill>
                  <a:srgbClr val="FF0000"/>
                </a:solidFill>
              </a:rPr>
              <a:t>进程同步问题</a:t>
            </a:r>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50</a:t>
            </a:fld>
            <a:endParaRPr lang="en-US" altLang="zh-CN" dirty="0"/>
          </a:p>
        </p:txBody>
      </p:sp>
    </p:spTree>
    <p:extLst>
      <p:ext uri="{BB962C8B-B14F-4D97-AF65-F5344CB8AC3E}">
        <p14:creationId xmlns:p14="http://schemas.microsoft.com/office/powerpoint/2010/main" val="3433186815"/>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一般信号量定义</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设</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为一个记录型数据结构</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一个分量为整形量</a:t>
            </a:r>
            <a:r>
              <a:rPr lang="en-US" altLang="zh-CN" dirty="0">
                <a:solidFill>
                  <a:srgbClr val="0000FF"/>
                </a:solidFill>
                <a:latin typeface="华文新魏" charset="0"/>
                <a:ea typeface="华文新魏" charset="0"/>
                <a:cs typeface="华文新魏" charset="0"/>
              </a:rPr>
              <a:t>value</a:t>
            </a:r>
          </a:p>
          <a:p>
            <a:pPr lvl="1"/>
            <a:r>
              <a:rPr lang="zh-CN" altLang="en-US" dirty="0">
                <a:latin typeface="华文新魏" charset="0"/>
                <a:ea typeface="华文新魏" charset="0"/>
                <a:cs typeface="华文新魏" charset="0"/>
              </a:rPr>
              <a:t>另一个为信号量队列</a:t>
            </a:r>
            <a:r>
              <a:rPr lang="en-US" altLang="zh-CN" dirty="0">
                <a:solidFill>
                  <a:srgbClr val="0000FF"/>
                </a:solidFill>
                <a:latin typeface="华文新魏" charset="0"/>
                <a:ea typeface="华文新魏" charset="0"/>
                <a:cs typeface="华文新魏" charset="0"/>
              </a:rPr>
              <a:t>list</a:t>
            </a:r>
          </a:p>
          <a:p>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操作原语定义</a:t>
            </a:r>
          </a:p>
          <a:p>
            <a:pPr lvl="1" algn="just" eaLnBrk="1" hangingPunct="1"/>
            <a:r>
              <a:rPr lang="en-US" altLang="zh-CN" dirty="0">
                <a:latin typeface="华文新魏" charset="0"/>
                <a:ea typeface="华文新魏" charset="0"/>
                <a:cs typeface="华文新魏" charset="0"/>
              </a:rPr>
              <a:t>P(s)</a:t>
            </a:r>
            <a:r>
              <a:rPr lang="zh-CN" altLang="en-US" dirty="0">
                <a:latin typeface="华文新魏" charset="0"/>
                <a:ea typeface="华文新魏" charset="0"/>
                <a:cs typeface="华文新魏" charset="0"/>
              </a:rPr>
              <a:t>：将信号量</a:t>
            </a:r>
            <a:r>
              <a:rPr lang="en-US" altLang="zh-CN" dirty="0">
                <a:latin typeface="华文新魏" charset="0"/>
                <a:ea typeface="华文新魏" charset="0"/>
                <a:cs typeface="华文新魏" charset="0"/>
              </a:rPr>
              <a:t>s</a:t>
            </a:r>
            <a:r>
              <a:rPr lang="zh-CN" altLang="en-US" dirty="0">
                <a:solidFill>
                  <a:srgbClr val="FF0000"/>
                </a:solidFill>
                <a:latin typeface="华文新魏" charset="0"/>
                <a:ea typeface="华文新魏" charset="0"/>
                <a:cs typeface="华文新魏" charset="0"/>
              </a:rPr>
              <a:t>减</a:t>
            </a:r>
            <a:r>
              <a:rPr lang="en-US" altLang="zh-CN" dirty="0">
                <a:solidFill>
                  <a:srgbClr val="FF0000"/>
                </a:solidFill>
                <a:latin typeface="华文新魏" charset="0"/>
                <a:ea typeface="华文新魏" charset="0"/>
                <a:cs typeface="华文新魏" charset="0"/>
              </a:rPr>
              <a:t>l</a:t>
            </a:r>
          </a:p>
          <a:p>
            <a:pPr lvl="2" algn="just" eaLnBrk="1" hangingPunct="1"/>
            <a:r>
              <a:rPr lang="zh-CN" altLang="en-US" sz="2400" dirty="0">
                <a:latin typeface="华文新魏" charset="0"/>
                <a:ea typeface="华文新魏" charset="0"/>
                <a:cs typeface="华文新魏" charset="0"/>
              </a:rPr>
              <a:t>若结果小于</a:t>
            </a:r>
            <a:r>
              <a:rPr lang="en-US" altLang="zh-CN" sz="2400" dirty="0">
                <a:latin typeface="华文新魏" charset="0"/>
                <a:ea typeface="华文新魏" charset="0"/>
                <a:cs typeface="华文新魏" charset="0"/>
              </a:rPr>
              <a:t>0</a:t>
            </a:r>
            <a:r>
              <a:rPr lang="zh-CN" altLang="en-US" sz="2400" dirty="0">
                <a:latin typeface="华文新魏" charset="0"/>
                <a:ea typeface="华文新魏" charset="0"/>
                <a:cs typeface="华文新魏" charset="0"/>
              </a:rPr>
              <a:t>，则调用</a:t>
            </a:r>
            <a:r>
              <a:rPr lang="en-US" altLang="zh-CN" sz="2400" dirty="0">
                <a:latin typeface="华文新魏" charset="0"/>
                <a:ea typeface="华文新魏" charset="0"/>
                <a:cs typeface="华文新魏" charset="0"/>
              </a:rPr>
              <a:t>P(s)</a:t>
            </a:r>
            <a:r>
              <a:rPr lang="zh-CN" altLang="en-US" sz="2400" dirty="0">
                <a:latin typeface="华文新魏" charset="0"/>
                <a:ea typeface="华文新魏" charset="0"/>
                <a:cs typeface="华文新魏" charset="0"/>
              </a:rPr>
              <a:t>的进程被阻塞并置成</a:t>
            </a:r>
            <a:r>
              <a:rPr lang="zh-CN" altLang="en-US" sz="2400" dirty="0">
                <a:solidFill>
                  <a:srgbClr val="FF0000"/>
                </a:solidFill>
                <a:latin typeface="华文新魏" charset="0"/>
                <a:ea typeface="华文新魏" charset="0"/>
                <a:cs typeface="华文新魏" charset="0"/>
              </a:rPr>
              <a:t>等待</a:t>
            </a:r>
            <a:r>
              <a:rPr lang="zh-CN" altLang="en-US" sz="2400" dirty="0">
                <a:latin typeface="华文新魏" charset="0"/>
                <a:ea typeface="华文新魏" charset="0"/>
                <a:cs typeface="华文新魏" charset="0"/>
              </a:rPr>
              <a:t>信号量</a:t>
            </a:r>
            <a:r>
              <a:rPr lang="en-US" altLang="zh-CN" sz="2400" dirty="0">
                <a:latin typeface="华文新魏" charset="0"/>
                <a:ea typeface="华文新魏" charset="0"/>
                <a:cs typeface="华文新魏" charset="0"/>
              </a:rPr>
              <a:t>s</a:t>
            </a:r>
            <a:r>
              <a:rPr lang="zh-CN" altLang="en-US" sz="2400" dirty="0">
                <a:latin typeface="华文新魏" charset="0"/>
                <a:ea typeface="华文新魏" charset="0"/>
                <a:cs typeface="华文新魏" charset="0"/>
              </a:rPr>
              <a:t>的状态</a:t>
            </a:r>
          </a:p>
          <a:p>
            <a:pPr lvl="1" algn="just" eaLnBrk="1" hangingPunct="1"/>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：将信号量</a:t>
            </a:r>
            <a:r>
              <a:rPr lang="en-US" altLang="zh-CN" dirty="0">
                <a:solidFill>
                  <a:srgbClr val="FF0000"/>
                </a:solidFill>
                <a:latin typeface="华文新魏" charset="0"/>
                <a:ea typeface="华文新魏" charset="0"/>
                <a:cs typeface="华文新魏" charset="0"/>
              </a:rPr>
              <a:t>s</a:t>
            </a:r>
            <a:r>
              <a:rPr lang="zh-CN" altLang="en-US" dirty="0">
                <a:solidFill>
                  <a:srgbClr val="FF0000"/>
                </a:solidFill>
                <a:latin typeface="华文新魏" charset="0"/>
                <a:ea typeface="华文新魏" charset="0"/>
                <a:cs typeface="华文新魏" charset="0"/>
              </a:rPr>
              <a:t>加</a:t>
            </a:r>
            <a:r>
              <a:rPr lang="en-US" altLang="zh-CN" dirty="0">
                <a:solidFill>
                  <a:srgbClr val="FF0000"/>
                </a:solidFill>
                <a:latin typeface="华文新魏" charset="0"/>
                <a:ea typeface="华文新魏" charset="0"/>
                <a:cs typeface="华文新魏" charset="0"/>
              </a:rPr>
              <a:t>1</a:t>
            </a:r>
          </a:p>
          <a:p>
            <a:pPr lvl="2" algn="just" eaLnBrk="1" hangingPunct="1"/>
            <a:r>
              <a:rPr lang="zh-CN" altLang="en-US" sz="2400" dirty="0">
                <a:latin typeface="华文新魏" charset="0"/>
                <a:ea typeface="华文新魏" charset="0"/>
                <a:cs typeface="华文新魏" charset="0"/>
              </a:rPr>
              <a:t>若结果不大于</a:t>
            </a:r>
            <a:r>
              <a:rPr lang="en-US" altLang="zh-CN" sz="2400" dirty="0">
                <a:latin typeface="华文新魏" charset="0"/>
                <a:ea typeface="华文新魏" charset="0"/>
                <a:cs typeface="华文新魏" charset="0"/>
              </a:rPr>
              <a:t>0</a:t>
            </a:r>
            <a:r>
              <a:rPr lang="zh-CN" altLang="en-US" sz="2400" dirty="0">
                <a:latin typeface="华文新魏" charset="0"/>
                <a:ea typeface="华文新魏" charset="0"/>
                <a:cs typeface="华文新魏" charset="0"/>
              </a:rPr>
              <a:t>，则</a:t>
            </a:r>
            <a:r>
              <a:rPr lang="zh-CN" altLang="en-US" sz="2400" dirty="0">
                <a:solidFill>
                  <a:srgbClr val="FF0000"/>
                </a:solidFill>
                <a:latin typeface="华文新魏" charset="0"/>
                <a:ea typeface="华文新魏" charset="0"/>
                <a:cs typeface="华文新魏" charset="0"/>
              </a:rPr>
              <a:t>释放</a:t>
            </a:r>
            <a:r>
              <a:rPr lang="zh-CN" altLang="en-US" sz="2400" dirty="0">
                <a:latin typeface="华文新魏" charset="0"/>
                <a:ea typeface="华文新魏" charset="0"/>
                <a:cs typeface="华文新魏" charset="0"/>
              </a:rPr>
              <a:t>一个等待信号量</a:t>
            </a:r>
            <a:r>
              <a:rPr lang="en-US" altLang="zh-CN" sz="2400" dirty="0">
                <a:latin typeface="华文新魏" charset="0"/>
                <a:ea typeface="华文新魏" charset="0"/>
                <a:cs typeface="华文新魏" charset="0"/>
              </a:rPr>
              <a:t>s</a:t>
            </a:r>
            <a:r>
              <a:rPr lang="zh-CN" altLang="en-US" sz="2400" dirty="0">
                <a:latin typeface="华文新魏" charset="0"/>
                <a:ea typeface="华文新魏" charset="0"/>
                <a:cs typeface="华文新魏" charset="0"/>
              </a:rPr>
              <a:t>的进程</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51</a:t>
            </a:fld>
            <a:endParaRPr lang="en-US" altLang="zh-CN" dirty="0"/>
          </a:p>
        </p:txBody>
      </p:sp>
    </p:spTree>
    <p:extLst>
      <p:ext uri="{BB962C8B-B14F-4D97-AF65-F5344CB8AC3E}">
        <p14:creationId xmlns:p14="http://schemas.microsoft.com/office/powerpoint/2010/main" val="2777107848"/>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一般信号量数据结构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52</a:t>
            </a:fld>
            <a:endParaRPr lang="en-US" altLang="zh-CN" dirty="0"/>
          </a:p>
        </p:txBody>
      </p:sp>
      <p:sp>
        <p:nvSpPr>
          <p:cNvPr id="5" name="内容占位符 4"/>
          <p:cNvSpPr>
            <a:spLocks noGrp="1"/>
          </p:cNvSpPr>
          <p:nvPr>
            <p:ph idx="1"/>
          </p:nvPr>
        </p:nvSpPr>
        <p:spPr>
          <a:xfrm>
            <a:off x="179512" y="1268760"/>
            <a:ext cx="8856984" cy="4968552"/>
          </a:xfrm>
        </p:spPr>
        <p:txBody>
          <a:bodyPr/>
          <a:lstStyle/>
          <a:p>
            <a:r>
              <a:rPr kumimoji="1" lang="en-US" altLang="zh-CN" dirty="0">
                <a:latin typeface="STXinwei" panose="02010800040101010101" pitchFamily="2" charset="-122"/>
                <a:ea typeface="STXinwei" panose="02010800040101010101" pitchFamily="2" charset="-122"/>
              </a:rPr>
              <a:t>PV</a:t>
            </a:r>
            <a:r>
              <a:rPr kumimoji="1" lang="zh-CN" altLang="en-US" dirty="0">
                <a:latin typeface="STXinwei" panose="02010800040101010101" pitchFamily="2" charset="-122"/>
                <a:ea typeface="STXinwei" panose="02010800040101010101" pitchFamily="2" charset="-122"/>
              </a:rPr>
              <a:t>操作是</a:t>
            </a:r>
            <a:r>
              <a:rPr kumimoji="1" lang="zh-CN" altLang="en-US" dirty="0">
                <a:solidFill>
                  <a:srgbClr val="FF0000"/>
                </a:solidFill>
                <a:latin typeface="STXinwei" panose="02010800040101010101" pitchFamily="2" charset="-122"/>
                <a:ea typeface="STXinwei" panose="02010800040101010101" pitchFamily="2" charset="-122"/>
              </a:rPr>
              <a:t>不可中断过程</a:t>
            </a:r>
            <a:endParaRPr kumimoji="1" lang="en-US" altLang="zh-CN" dirty="0">
              <a:solidFill>
                <a:srgbClr val="FF0000"/>
              </a:solidFill>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单</a:t>
            </a:r>
            <a:r>
              <a:rPr kumimoji="1" lang="en-US" altLang="zh-CN" dirty="0">
                <a:latin typeface="STXinwei" panose="02010800040101010101" pitchFamily="2" charset="-122"/>
                <a:ea typeface="STXinwei" panose="02010800040101010101" pitchFamily="2" charset="-122"/>
              </a:rPr>
              <a:t>CPU</a:t>
            </a:r>
            <a:r>
              <a:rPr kumimoji="1" lang="zh-CN" altLang="en-US" dirty="0">
                <a:latin typeface="STXinwei" panose="02010800040101010101" pitchFamily="2" charset="-122"/>
                <a:ea typeface="STXinwei" panose="02010800040101010101" pitchFamily="2" charset="-122"/>
              </a:rPr>
              <a:t>系统</a:t>
            </a:r>
            <a:r>
              <a:rPr kumimoji="1" lang="zh-CN" altLang="en-US" dirty="0"/>
              <a:t>中通常在</a:t>
            </a:r>
            <a:r>
              <a:rPr kumimoji="1" lang="zh-CN" altLang="en-US" dirty="0">
                <a:solidFill>
                  <a:srgbClr val="FF0000"/>
                </a:solidFill>
              </a:rPr>
              <a:t>屏蔽中断</a:t>
            </a:r>
            <a:r>
              <a:rPr kumimoji="1" lang="zh-CN" altLang="en-US" dirty="0"/>
              <a:t>的条件下执行</a:t>
            </a:r>
          </a:p>
        </p:txBody>
      </p:sp>
      <p:sp>
        <p:nvSpPr>
          <p:cNvPr id="7" name="Rectangle 1027"/>
          <p:cNvSpPr txBox="1">
            <a:spLocks noChangeArrowheads="1"/>
          </p:cNvSpPr>
          <p:nvPr/>
        </p:nvSpPr>
        <p:spPr bwMode="auto">
          <a:xfrm>
            <a:off x="971600" y="2132856"/>
            <a:ext cx="8172400" cy="459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None/>
            </a:pPr>
            <a:r>
              <a:rPr lang="en-US" altLang="zh-CN" sz="2000" dirty="0" err="1">
                <a:latin typeface="华文新魏" charset="0"/>
                <a:ea typeface="华文新魏" charset="0"/>
                <a:cs typeface="华文新魏" charset="0"/>
              </a:rPr>
              <a:t>typedef</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struct</a:t>
            </a:r>
            <a:r>
              <a:rPr lang="en-US" altLang="zh-CN" sz="2000" dirty="0">
                <a:latin typeface="华文新魏" charset="0"/>
                <a:ea typeface="华文新魏" charset="0"/>
                <a:cs typeface="华文新魏" charset="0"/>
              </a:rPr>
              <a:t> </a:t>
            </a:r>
            <a:r>
              <a:rPr lang="en-US" altLang="zh-CN" sz="2000" dirty="0">
                <a:solidFill>
                  <a:srgbClr val="0000FF"/>
                </a:solidFill>
                <a:latin typeface="华文新魏" charset="0"/>
                <a:ea typeface="华文新魏" charset="0"/>
                <a:cs typeface="华文新魏" charset="0"/>
              </a:rPr>
              <a:t>semaphore</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int value;             /*</a:t>
            </a:r>
            <a:r>
              <a:rPr lang="zh-CN" altLang="en-US" sz="2000" dirty="0">
                <a:latin typeface="华文新魏" charset="0"/>
                <a:ea typeface="华文新魏" charset="0"/>
                <a:cs typeface="华文新魏" charset="0"/>
              </a:rPr>
              <a:t>信号量值</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struct</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pcb</a:t>
            </a:r>
            <a:r>
              <a:rPr lang="en-US" altLang="zh-CN" sz="2000" dirty="0">
                <a:latin typeface="华文新魏" charset="0"/>
                <a:ea typeface="华文新魏" charset="0"/>
                <a:cs typeface="华文新魏" charset="0"/>
              </a:rPr>
              <a:t> *list;    /*</a:t>
            </a:r>
            <a:r>
              <a:rPr lang="zh-CN" altLang="en-US" sz="2000" dirty="0">
                <a:latin typeface="华文新魏" charset="0"/>
                <a:ea typeface="华文新魏" charset="0"/>
                <a:cs typeface="华文新魏" charset="0"/>
              </a:rPr>
              <a:t>信号量队列指针</a:t>
            </a:r>
            <a:r>
              <a:rPr lang="en-US" altLang="zh-CN" sz="2000" dirty="0">
                <a:latin typeface="华文新魏" charset="0"/>
                <a:ea typeface="华文新魏" charset="0"/>
                <a:cs typeface="华文新魏" charset="0"/>
              </a:rPr>
              <a:t>*/</a:t>
            </a:r>
            <a:endParaRPr lang="zh-CN" altLang="en-US" sz="2000" dirty="0">
              <a:latin typeface="华文新魏" charset="0"/>
              <a:ea typeface="华文新魏" charset="0"/>
              <a:cs typeface="华文新魏" charset="0"/>
            </a:endParaRPr>
          </a:p>
          <a:p>
            <a:pPr marL="0" indent="0" eaLnBrk="1" hangingPunct="1">
              <a:buNone/>
            </a:pPr>
            <a:r>
              <a:rPr lang="zh-CN"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P(semaphore &amp;s)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 </a:t>
            </a:r>
            <a:endParaRPr lang="en-US" altLang="zh-CN" sz="2000" dirty="0">
              <a:latin typeface="华文新魏" charset="0"/>
              <a:ea typeface="华文新魏" charset="0"/>
              <a:cs typeface="华文新魏" charset="0"/>
            </a:endParaRPr>
          </a:p>
          <a:p>
            <a:pPr marL="0" indent="0" eaLnBrk="1" hangingPunct="1">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&lt;0)         </a:t>
            </a:r>
          </a:p>
          <a:p>
            <a:pPr marL="0" indent="0" eaLnBrk="1" hangingPunct="1">
              <a:buNone/>
            </a:pPr>
            <a:r>
              <a:rPr lang="en-US" altLang="zh-CN"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sleep(</a:t>
            </a:r>
            <a:r>
              <a:rPr lang="en-US" altLang="zh-CN" sz="2000" dirty="0" err="1">
                <a:solidFill>
                  <a:srgbClr val="FF0000"/>
                </a:solidFill>
                <a:latin typeface="华文新魏" charset="0"/>
                <a:ea typeface="华文新魏" charset="0"/>
                <a:cs typeface="华文新魏" charset="0"/>
              </a:rPr>
              <a:t>s.list</a:t>
            </a:r>
            <a:r>
              <a:rPr lang="en-US" altLang="zh-CN" sz="2000" dirty="0">
                <a:solidFill>
                  <a:srgbClr val="FF0000"/>
                </a:solidFill>
                <a:latin typeface="华文新魏" charset="0"/>
                <a:ea typeface="华文新魏" charset="0"/>
                <a:cs typeface="华文新魏" charset="0"/>
              </a:rPr>
              <a:t>);</a:t>
            </a:r>
            <a:r>
              <a:rPr lang="zh-CN" altLang="en-US" sz="2000" dirty="0">
                <a:solidFill>
                  <a:srgbClr val="FF0000"/>
                </a:solidFill>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内核函数，</a:t>
            </a:r>
            <a:r>
              <a:rPr lang="zh-CN" altLang="zh-CN" sz="2000" dirty="0"/>
              <a:t>阻塞自己，被置成等待信号量</a:t>
            </a:r>
            <a:r>
              <a:rPr lang="en-US" altLang="zh-CN" sz="2000" dirty="0"/>
              <a:t>s</a:t>
            </a:r>
            <a:r>
              <a:rPr lang="zh-CN" altLang="zh-CN" sz="2000" dirty="0"/>
              <a:t>状态 </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V(semaphore &amp;s) </a:t>
            </a:r>
            <a:r>
              <a:rPr lang="en-US" altLang="zh-CN" sz="2000" dirty="0">
                <a:latin typeface="华文新魏" charset="0"/>
                <a:ea typeface="华文新魏" charset="0"/>
                <a:cs typeface="华文新魏" charset="0"/>
              </a:rPr>
              <a:t>{</a:t>
            </a:r>
          </a:p>
          <a:p>
            <a:pPr marL="0" indent="0" eaLnBrk="1" hangingPunct="1">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&lt;=0)        </a:t>
            </a:r>
          </a:p>
          <a:p>
            <a:pPr marL="0" indent="0" eaLnBrk="1" hangingPunct="1">
              <a:buNone/>
            </a:pPr>
            <a:r>
              <a:rPr lang="en-US" altLang="zh-CN" sz="2000" dirty="0">
                <a:latin typeface="华文新魏" charset="0"/>
                <a:ea typeface="华文新魏" charset="0"/>
                <a:cs typeface="华文新魏" charset="0"/>
              </a:rPr>
              <a:t>        </a:t>
            </a:r>
            <a:r>
              <a:rPr lang="en-US" altLang="zh-CN" sz="2000" dirty="0">
                <a:solidFill>
                  <a:srgbClr val="FF0000"/>
                </a:solidFill>
                <a:latin typeface="华文新魏" charset="0"/>
                <a:ea typeface="华文新魏" charset="0"/>
                <a:cs typeface="华文新魏" charset="0"/>
              </a:rPr>
              <a:t>wakeup(</a:t>
            </a:r>
            <a:r>
              <a:rPr lang="en-US" altLang="zh-CN" sz="2000" dirty="0" err="1">
                <a:solidFill>
                  <a:srgbClr val="FF0000"/>
                </a:solidFill>
                <a:latin typeface="华文新魏" charset="0"/>
                <a:ea typeface="华文新魏" charset="0"/>
                <a:cs typeface="华文新魏" charset="0"/>
              </a:rPr>
              <a:t>s.list</a:t>
            </a:r>
            <a:r>
              <a:rPr lang="en-US" altLang="zh-CN" sz="2000" dirty="0">
                <a:solidFill>
                  <a:srgbClr val="FF0000"/>
                </a:solidFill>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en-US" sz="2000" dirty="0">
                <a:latin typeface="华文新魏" charset="0"/>
                <a:ea typeface="华文新魏" charset="0"/>
                <a:cs typeface="华文新魏" charset="0"/>
              </a:rPr>
              <a:t>内核函数，</a:t>
            </a:r>
            <a:r>
              <a:rPr lang="zh-CN" altLang="zh-CN" sz="2000" dirty="0"/>
              <a:t>释放一个等待信号量</a:t>
            </a:r>
            <a:r>
              <a:rPr lang="en-US" altLang="zh-CN" sz="2000" dirty="0"/>
              <a:t>s</a:t>
            </a:r>
            <a:r>
              <a:rPr lang="zh-CN" altLang="zh-CN" sz="2000" dirty="0"/>
              <a:t>的进程 </a:t>
            </a:r>
            <a:r>
              <a:rPr lang="en-US" altLang="zh-CN" sz="2000" dirty="0">
                <a:latin typeface="华文新魏" charset="0"/>
                <a:ea typeface="华文新魏" charset="0"/>
                <a:cs typeface="华文新魏" charset="0"/>
              </a:rPr>
              <a:t>    </a:t>
            </a:r>
          </a:p>
          <a:p>
            <a:pPr marL="0" indent="0" eaLnBrk="1" hangingPunct="1">
              <a:buNone/>
            </a:pPr>
            <a:r>
              <a:rPr lang="en-US" altLang="zh-CN" sz="2000" dirty="0">
                <a:latin typeface="华文新魏" charset="0"/>
                <a:ea typeface="华文新魏" charset="0"/>
                <a:cs typeface="华文新魏" charset="0"/>
              </a:rPr>
              <a:t>}                      </a:t>
            </a:r>
          </a:p>
        </p:txBody>
      </p:sp>
    </p:spTree>
    <p:extLst>
      <p:ext uri="{BB962C8B-B14F-4D97-AF65-F5344CB8AC3E}">
        <p14:creationId xmlns:p14="http://schemas.microsoft.com/office/powerpoint/2010/main" val="1268406867"/>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一般信号量特征</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53</a:t>
            </a:fld>
            <a:endParaRPr lang="en-US" altLang="zh-CN" dirty="0"/>
          </a:p>
        </p:txBody>
      </p:sp>
      <p:sp>
        <p:nvSpPr>
          <p:cNvPr id="5" name="内容占位符 4"/>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推论</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：若信号量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为</a:t>
            </a:r>
            <a:r>
              <a:rPr lang="zh-CN" altLang="en-US" dirty="0">
                <a:solidFill>
                  <a:srgbClr val="FF0000"/>
                </a:solidFill>
                <a:latin typeface="华文新魏" charset="0"/>
                <a:ea typeface="华文新魏" charset="0"/>
                <a:cs typeface="华文新魏" charset="0"/>
              </a:rPr>
              <a:t>正值</a:t>
            </a:r>
            <a:r>
              <a:rPr lang="zh-CN" altLang="en-US" dirty="0">
                <a:latin typeface="华文新魏" charset="0"/>
                <a:ea typeface="华文新魏" charset="0"/>
                <a:cs typeface="华文新魏" charset="0"/>
              </a:rPr>
              <a:t>，则该值等于在封锁进程之前对信号量</a:t>
            </a:r>
            <a:r>
              <a:rPr lang="en-US" altLang="zh-CN" dirty="0">
                <a:latin typeface="华文新魏" charset="0"/>
                <a:ea typeface="华文新魏" charset="0"/>
                <a:cs typeface="华文新魏" charset="0"/>
              </a:rPr>
              <a:t>s</a:t>
            </a:r>
            <a:r>
              <a:rPr lang="zh-CN" altLang="en-US" dirty="0">
                <a:solidFill>
                  <a:srgbClr val="FF0000"/>
                </a:solidFill>
                <a:latin typeface="华文新魏" charset="0"/>
                <a:ea typeface="华文新魏" charset="0"/>
                <a:cs typeface="华文新魏" charset="0"/>
              </a:rPr>
              <a:t>可施行的</a:t>
            </a:r>
            <a:r>
              <a:rPr lang="en-US" altLang="zh-CN" dirty="0">
                <a:solidFill>
                  <a:srgbClr val="FF0000"/>
                </a:solidFill>
                <a:latin typeface="华文新魏" charset="0"/>
                <a:ea typeface="华文新魏" charset="0"/>
                <a:cs typeface="华文新魏" charset="0"/>
              </a:rPr>
              <a:t>P</a:t>
            </a:r>
            <a:r>
              <a:rPr lang="zh-CN" altLang="en-US" dirty="0">
                <a:solidFill>
                  <a:srgbClr val="FF0000"/>
                </a:solidFill>
                <a:latin typeface="华文新魏" charset="0"/>
                <a:ea typeface="华文新魏" charset="0"/>
                <a:cs typeface="华文新魏" charset="0"/>
              </a:rPr>
              <a:t>操作数</a:t>
            </a:r>
            <a:r>
              <a:rPr lang="zh-CN" altLang="en-US" dirty="0">
                <a:latin typeface="华文新魏" charset="0"/>
                <a:ea typeface="华文新魏" charset="0"/>
                <a:cs typeface="华文新魏" charset="0"/>
              </a:rPr>
              <a:t>、亦等于</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所代表的实际还可以使用的物理资源数</a:t>
            </a:r>
          </a:p>
          <a:p>
            <a:pPr algn="just" eaLnBrk="1" hangingPunct="1"/>
            <a:r>
              <a:rPr lang="zh-CN" altLang="en-US" dirty="0">
                <a:latin typeface="华文新魏" charset="0"/>
                <a:ea typeface="华文新魏" charset="0"/>
                <a:cs typeface="华文新魏" charset="0"/>
              </a:rPr>
              <a:t>推论</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：若信号量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为</a:t>
            </a:r>
            <a:r>
              <a:rPr lang="zh-CN" altLang="en-US" dirty="0">
                <a:solidFill>
                  <a:srgbClr val="FF0000"/>
                </a:solidFill>
                <a:latin typeface="华文新魏" charset="0"/>
                <a:ea typeface="华文新魏" charset="0"/>
                <a:cs typeface="华文新魏" charset="0"/>
              </a:rPr>
              <a:t>负值</a:t>
            </a:r>
            <a:r>
              <a:rPr lang="zh-CN" altLang="en-US" dirty="0">
                <a:latin typeface="华文新魏" charset="0"/>
                <a:ea typeface="华文新魏" charset="0"/>
                <a:cs typeface="华文新魏" charset="0"/>
              </a:rPr>
              <a:t>，则其绝对值等于登记排列在该信号量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队列之中</a:t>
            </a:r>
            <a:r>
              <a:rPr lang="zh-CN" altLang="en-US" dirty="0">
                <a:solidFill>
                  <a:srgbClr val="FF0000"/>
                </a:solidFill>
                <a:latin typeface="华文新魏" charset="0"/>
                <a:ea typeface="华文新魏" charset="0"/>
                <a:cs typeface="华文新魏" charset="0"/>
              </a:rPr>
              <a:t>等待的进程个数</a:t>
            </a:r>
            <a:r>
              <a:rPr lang="zh-CN" altLang="en-US" dirty="0">
                <a:latin typeface="华文新魏" charset="0"/>
                <a:ea typeface="华文新魏" charset="0"/>
                <a:cs typeface="华文新魏" charset="0"/>
              </a:rPr>
              <a:t>、亦即恰好等于对信号量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实施</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操作而被封锁起来并进入信号量</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队列的进程数</a:t>
            </a:r>
          </a:p>
          <a:p>
            <a:pPr algn="just" eaLnBrk="1" hangingPunct="1"/>
            <a:r>
              <a:rPr lang="zh-CN" altLang="en-US" dirty="0">
                <a:latin typeface="华文新魏" charset="0"/>
                <a:ea typeface="华文新魏" charset="0"/>
                <a:cs typeface="华文新魏" charset="0"/>
              </a:rPr>
              <a:t>推论</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：通常，</a:t>
            </a:r>
            <a:r>
              <a:rPr lang="en-US" altLang="zh-CN" dirty="0">
                <a:solidFill>
                  <a:srgbClr val="FF0000"/>
                </a:solidFill>
                <a:latin typeface="华文新魏" charset="0"/>
                <a:ea typeface="华文新魏" charset="0"/>
                <a:cs typeface="华文新魏" charset="0"/>
              </a:rPr>
              <a:t>P</a:t>
            </a:r>
            <a:r>
              <a:rPr lang="zh-CN" altLang="en-US" dirty="0">
                <a:solidFill>
                  <a:srgbClr val="FF0000"/>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意味着</a:t>
            </a:r>
            <a:r>
              <a:rPr lang="zh-CN" altLang="en-US" dirty="0">
                <a:solidFill>
                  <a:srgbClr val="FF0000"/>
                </a:solidFill>
                <a:latin typeface="华文新魏" charset="0"/>
                <a:ea typeface="华文新魏" charset="0"/>
                <a:cs typeface="华文新魏" charset="0"/>
              </a:rPr>
              <a:t>请求一个资源</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V</a:t>
            </a:r>
            <a:r>
              <a:rPr lang="zh-CN" altLang="en-US" dirty="0">
                <a:solidFill>
                  <a:srgbClr val="FF0000"/>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意味着</a:t>
            </a:r>
            <a:r>
              <a:rPr lang="zh-CN" altLang="en-US" dirty="0">
                <a:solidFill>
                  <a:srgbClr val="FF0000"/>
                </a:solidFill>
                <a:latin typeface="华文新魏" charset="0"/>
                <a:ea typeface="华文新魏" charset="0"/>
                <a:cs typeface="华文新魏" charset="0"/>
              </a:rPr>
              <a:t>释放一个资源</a:t>
            </a:r>
            <a:r>
              <a:rPr lang="zh-CN" altLang="en-US" dirty="0">
                <a:latin typeface="华文新魏" charset="0"/>
                <a:ea typeface="华文新魏" charset="0"/>
                <a:cs typeface="华文新魏" charset="0"/>
              </a:rPr>
              <a:t>；在一定条件下，</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操作代表挂起进程操作，而</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操作代表唤醒被挂起进程的操作</a:t>
            </a:r>
          </a:p>
          <a:p>
            <a:endParaRPr kumimoji="1" lang="zh-CN" altLang="en-US" dirty="0"/>
          </a:p>
          <a:p>
            <a:endParaRPr kumimoji="1" lang="zh-CN" altLang="en-US" dirty="0"/>
          </a:p>
        </p:txBody>
      </p:sp>
    </p:spTree>
    <p:extLst>
      <p:ext uri="{BB962C8B-B14F-4D97-AF65-F5344CB8AC3E}">
        <p14:creationId xmlns:p14="http://schemas.microsoft.com/office/powerpoint/2010/main" val="1017734819"/>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二元信号量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54</a:t>
            </a:fld>
            <a:endParaRPr lang="en-US" altLang="zh-CN" dirty="0"/>
          </a:p>
        </p:txBody>
      </p:sp>
      <p:sp>
        <p:nvSpPr>
          <p:cNvPr id="5" name="内容占位符 4"/>
          <p:cNvSpPr>
            <a:spLocks noGrp="1"/>
          </p:cNvSpPr>
          <p:nvPr>
            <p:ph idx="1"/>
          </p:nvPr>
        </p:nvSpPr>
        <p:spPr>
          <a:xfrm>
            <a:off x="179512" y="1268760"/>
            <a:ext cx="8856984" cy="4968552"/>
          </a:xfrm>
        </p:spPr>
        <p:txBody>
          <a:bodyPr/>
          <a:lstStyle/>
          <a:p>
            <a:r>
              <a:rPr lang="zh-CN" altLang="en-US" dirty="0">
                <a:latin typeface="华文新魏" charset="0"/>
                <a:ea typeface="华文新魏" charset="0"/>
                <a:cs typeface="华文新魏" charset="0"/>
              </a:rPr>
              <a:t>设</a:t>
            </a:r>
            <a:r>
              <a:rPr lang="en-US" altLang="zh-CN" dirty="0">
                <a:latin typeface="华文新魏" charset="0"/>
                <a:ea typeface="华文新魏" charset="0"/>
                <a:cs typeface="华文新魏" charset="0"/>
              </a:rPr>
              <a:t>s</a:t>
            </a:r>
            <a:r>
              <a:rPr lang="zh-CN" altLang="en-US" dirty="0">
                <a:latin typeface="华文新魏" charset="0"/>
                <a:ea typeface="华文新魏" charset="0"/>
                <a:cs typeface="华文新魏" charset="0"/>
              </a:rPr>
              <a:t>为一个记录型数据结构</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一个分量为</a:t>
            </a:r>
            <a:r>
              <a:rPr lang="en-US" altLang="zh-CN" dirty="0">
                <a:solidFill>
                  <a:srgbClr val="FF0000"/>
                </a:solidFill>
                <a:latin typeface="华文新魏" charset="0"/>
                <a:ea typeface="华文新魏" charset="0"/>
                <a:cs typeface="华文新魏" charset="0"/>
              </a:rPr>
              <a:t>value</a:t>
            </a:r>
            <a:r>
              <a:rPr lang="zh-CN" altLang="en-US" dirty="0">
                <a:latin typeface="华文新魏" charset="0"/>
                <a:ea typeface="华文新魏" charset="0"/>
                <a:cs typeface="华文新魏" charset="0"/>
              </a:rPr>
              <a:t>，它仅能取值</a:t>
            </a:r>
            <a:r>
              <a:rPr lang="en-US" altLang="zh-CN" dirty="0">
                <a:solidFill>
                  <a:srgbClr val="0000FF"/>
                </a:solidFill>
                <a:latin typeface="华文新魏" charset="0"/>
                <a:ea typeface="华文新魏" charset="0"/>
                <a:cs typeface="华文新魏" charset="0"/>
              </a:rPr>
              <a:t>0</a:t>
            </a:r>
            <a:r>
              <a:rPr lang="zh-CN" altLang="en-US" dirty="0">
                <a:latin typeface="华文新魏" charset="0"/>
                <a:ea typeface="华文新魏" charset="0"/>
                <a:cs typeface="华文新魏" charset="0"/>
              </a:rPr>
              <a:t>和</a:t>
            </a:r>
            <a:r>
              <a:rPr lang="en-US" altLang="zh-CN" dirty="0">
                <a:solidFill>
                  <a:srgbClr val="0000FF"/>
                </a:solidFill>
                <a:latin typeface="华文新魏" charset="0"/>
                <a:ea typeface="华文新魏" charset="0"/>
                <a:cs typeface="华文新魏" charset="0"/>
              </a:rPr>
              <a:t>1</a:t>
            </a:r>
          </a:p>
          <a:p>
            <a:pPr lvl="1"/>
            <a:r>
              <a:rPr lang="zh-CN" altLang="en-US" dirty="0">
                <a:latin typeface="华文新魏" charset="0"/>
                <a:ea typeface="华文新魏" charset="0"/>
                <a:cs typeface="华文新魏" charset="0"/>
              </a:rPr>
              <a:t>另一个分量为信号量队列</a:t>
            </a:r>
            <a:r>
              <a:rPr lang="en-US" altLang="zh-CN" dirty="0">
                <a:latin typeface="华文新魏" charset="0"/>
                <a:ea typeface="华文新魏" charset="0"/>
                <a:cs typeface="华文新魏" charset="0"/>
              </a:rPr>
              <a:t>list</a:t>
            </a:r>
          </a:p>
          <a:p>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把二元信号量上的</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操作记为</a:t>
            </a:r>
            <a:r>
              <a:rPr lang="en-US" altLang="zh-CN" dirty="0">
                <a:latin typeface="华文新魏" charset="0"/>
                <a:ea typeface="华文新魏" charset="0"/>
                <a:cs typeface="华文新魏" charset="0"/>
              </a:rPr>
              <a:t>BP</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BV</a:t>
            </a:r>
          </a:p>
          <a:p>
            <a:r>
              <a:rPr lang="en-US" altLang="zh-CN" dirty="0">
                <a:latin typeface="华文新魏" charset="0"/>
                <a:ea typeface="华文新魏" charset="0"/>
                <a:cs typeface="华文新魏" charset="0"/>
              </a:rPr>
              <a:t>BP</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BV</a:t>
            </a:r>
            <a:r>
              <a:rPr lang="zh-CN" altLang="en-US" dirty="0">
                <a:latin typeface="华文新魏" charset="0"/>
                <a:ea typeface="华文新魏" charset="0"/>
                <a:cs typeface="华文新魏" charset="0"/>
              </a:rPr>
              <a:t>操作原语的定义如下</a:t>
            </a:r>
          </a:p>
          <a:p>
            <a:endParaRPr kumimoji="1" lang="zh-CN" altLang="en-US" dirty="0"/>
          </a:p>
        </p:txBody>
      </p:sp>
      <p:grpSp>
        <p:nvGrpSpPr>
          <p:cNvPr id="3" name="组 2"/>
          <p:cNvGrpSpPr/>
          <p:nvPr/>
        </p:nvGrpSpPr>
        <p:grpSpPr>
          <a:xfrm>
            <a:off x="467544" y="3501008"/>
            <a:ext cx="8424936" cy="3240360"/>
            <a:chOff x="467544" y="3501008"/>
            <a:chExt cx="8424936" cy="3240360"/>
          </a:xfrm>
        </p:grpSpPr>
        <p:sp>
          <p:nvSpPr>
            <p:cNvPr id="6" name="Rectangle 3"/>
            <p:cNvSpPr txBox="1">
              <a:spLocks noChangeArrowheads="1"/>
            </p:cNvSpPr>
            <p:nvPr/>
          </p:nvSpPr>
          <p:spPr bwMode="auto">
            <a:xfrm>
              <a:off x="467544" y="3501008"/>
              <a:ext cx="7435850" cy="28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typedef</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struct</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binary_semaphore</a:t>
              </a:r>
              <a:r>
                <a:rPr lang="en-US" altLang="zh-CN" sz="2000" dirty="0">
                  <a:latin typeface="华文新魏" charset="0"/>
                  <a:ea typeface="华文新魏" charset="0"/>
                  <a:cs typeface="华文新魏" charset="0"/>
                </a:rPr>
                <a:t> { </a:t>
              </a:r>
            </a:p>
            <a:p>
              <a:pPr marL="0" indent="0" eaLnBrk="1" hangingPunct="1">
                <a:buFont typeface="Wingdings" pitchFamily="2" charset="2"/>
                <a:buNone/>
              </a:pPr>
              <a:r>
                <a:rPr lang="en-US" altLang="zh-CN" sz="2000" dirty="0">
                  <a:latin typeface="华文新魏" charset="0"/>
                  <a:ea typeface="华文新魏" charset="0"/>
                  <a:cs typeface="华文新魏" charset="0"/>
                </a:rPr>
                <a:t>   int value;                       /*value</a:t>
              </a:r>
              <a:r>
                <a:rPr lang="zh-CN" altLang="en-US" sz="2000" dirty="0">
                  <a:latin typeface="华文新魏" charset="0"/>
                  <a:ea typeface="华文新魏" charset="0"/>
                  <a:cs typeface="华文新魏" charset="0"/>
                </a:rPr>
                <a:t>取值</a:t>
              </a:r>
              <a:r>
                <a:rPr lang="en-US" altLang="zh-CN" sz="2000" dirty="0">
                  <a:latin typeface="华文新魏" charset="0"/>
                  <a:ea typeface="华文新魏" charset="0"/>
                  <a:cs typeface="华文新魏" charset="0"/>
                </a:rPr>
                <a:t>0 or 1*/</a:t>
              </a:r>
            </a:p>
            <a:p>
              <a:pPr marL="0" indent="0" eaLnBrk="1" hangingPunct="1">
                <a:buFont typeface="Wingdings" pitchFamily="2" charset="2"/>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struct</a:t>
              </a: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pcb</a:t>
              </a:r>
              <a:r>
                <a:rPr lang="en-US" altLang="zh-CN" sz="2000" dirty="0">
                  <a:latin typeface="华文新魏" charset="0"/>
                  <a:ea typeface="华文新魏" charset="0"/>
                  <a:cs typeface="华文新魏" charset="0"/>
                </a:rPr>
                <a:t> *list;  };</a:t>
              </a:r>
            </a:p>
            <a:p>
              <a:pPr marL="0" indent="0" eaLnBrk="1" hangingPunct="1">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BP(</a:t>
              </a:r>
              <a:r>
                <a:rPr lang="en-US" altLang="zh-CN" sz="2000" dirty="0" err="1">
                  <a:solidFill>
                    <a:srgbClr val="0000FF"/>
                  </a:solidFill>
                  <a:latin typeface="华文新魏" charset="0"/>
                  <a:ea typeface="华文新魏" charset="0"/>
                  <a:cs typeface="华文新魏" charset="0"/>
                </a:rPr>
                <a:t>binary_semaphore</a:t>
              </a:r>
              <a:r>
                <a:rPr lang="en-US" altLang="zh-CN" sz="2000" dirty="0">
                  <a:solidFill>
                    <a:srgbClr val="0000FF"/>
                  </a:solidFill>
                  <a:latin typeface="华文新魏" charset="0"/>
                  <a:ea typeface="华文新魏" charset="0"/>
                  <a:cs typeface="华文新魏" charset="0"/>
                </a:rPr>
                <a:t> &amp;s) </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==1)</a:t>
              </a:r>
            </a:p>
            <a:p>
              <a:pPr marL="0" indent="0" eaLnBrk="1" hangingPunct="1">
                <a:buFont typeface="Wingdings" pitchFamily="2" charset="2"/>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=0;</a:t>
              </a:r>
            </a:p>
            <a:p>
              <a:pPr marL="0" indent="0" eaLnBrk="1" hangingPunct="1">
                <a:buFont typeface="Wingdings" pitchFamily="2" charset="2"/>
                <a:buNone/>
              </a:pPr>
              <a:r>
                <a:rPr lang="en-US" altLang="zh-CN" sz="2000" dirty="0">
                  <a:latin typeface="华文新魏" charset="0"/>
                  <a:ea typeface="华文新魏" charset="0"/>
                  <a:cs typeface="华文新魏" charset="0"/>
                </a:rPr>
                <a:t>	else</a:t>
              </a:r>
            </a:p>
            <a:p>
              <a:pPr marL="0" indent="0" eaLnBrk="1" hangingPunct="1">
                <a:buFont typeface="Wingdings" pitchFamily="2" charset="2"/>
                <a:buNone/>
              </a:pPr>
              <a:r>
                <a:rPr lang="en-US" altLang="zh-CN" sz="2000" dirty="0">
                  <a:latin typeface="华文新魏" charset="0"/>
                  <a:ea typeface="华文新魏" charset="0"/>
                  <a:cs typeface="华文新魏" charset="0"/>
                </a:rPr>
                <a:t>	     sleep(</a:t>
              </a:r>
              <a:r>
                <a:rPr lang="en-US" altLang="zh-CN" sz="2000" dirty="0" err="1">
                  <a:latin typeface="华文新魏" charset="0"/>
                  <a:ea typeface="华文新魏" charset="0"/>
                  <a:cs typeface="华文新魏" charset="0"/>
                </a:rPr>
                <a:t>s.list</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a:t>
              </a:r>
              <a:endParaRPr lang="en-US" altLang="zh-CN" sz="2000" dirty="0">
                <a:latin typeface="Times New Roman" charset="0"/>
                <a:ea typeface="宋体" charset="0"/>
              </a:endParaRPr>
            </a:p>
          </p:txBody>
        </p:sp>
        <p:sp>
          <p:nvSpPr>
            <p:cNvPr id="7" name="Rectangle 3"/>
            <p:cNvSpPr txBox="1">
              <a:spLocks noChangeArrowheads="1"/>
            </p:cNvSpPr>
            <p:nvPr/>
          </p:nvSpPr>
          <p:spPr bwMode="auto">
            <a:xfrm>
              <a:off x="4716016" y="4437112"/>
              <a:ext cx="4176464" cy="2304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 typeface="Wingdings" pitchFamily="2" charset="2"/>
                <a:buNone/>
              </a:pPr>
              <a:r>
                <a:rPr lang="en-US" altLang="zh-CN" sz="2000" dirty="0">
                  <a:latin typeface="华文新魏" charset="0"/>
                  <a:ea typeface="华文新魏" charset="0"/>
                  <a:cs typeface="华文新魏" charset="0"/>
                </a:rPr>
                <a:t>void </a:t>
              </a:r>
              <a:r>
                <a:rPr lang="en-US" altLang="zh-CN" sz="2000" dirty="0">
                  <a:solidFill>
                    <a:srgbClr val="0000FF"/>
                  </a:solidFill>
                  <a:latin typeface="华文新魏" charset="0"/>
                  <a:ea typeface="华文新魏" charset="0"/>
                  <a:cs typeface="华文新魏" charset="0"/>
                </a:rPr>
                <a:t>BV(</a:t>
              </a:r>
              <a:r>
                <a:rPr lang="en-US" altLang="zh-CN" sz="2000" dirty="0" err="1">
                  <a:solidFill>
                    <a:srgbClr val="0000FF"/>
                  </a:solidFill>
                  <a:latin typeface="华文新魏" charset="0"/>
                  <a:ea typeface="华文新魏" charset="0"/>
                  <a:cs typeface="华文新魏" charset="0"/>
                </a:rPr>
                <a:t>binary_semaphore</a:t>
              </a:r>
              <a:r>
                <a:rPr lang="en-US" altLang="zh-CN" sz="2000" dirty="0">
                  <a:solidFill>
                    <a:srgbClr val="0000FF"/>
                  </a:solidFill>
                  <a:latin typeface="华文新魏" charset="0"/>
                  <a:ea typeface="华文新魏" charset="0"/>
                  <a:cs typeface="华文新魏" charset="0"/>
                </a:rPr>
                <a:t> &amp;s) </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华文新魏" charset="0"/>
                  <a:ea typeface="华文新魏" charset="0"/>
                  <a:cs typeface="华文新魏" charset="0"/>
                </a:rPr>
                <a:t>	if(</a:t>
              </a:r>
              <a:r>
                <a:rPr lang="en-US" altLang="zh-CN" sz="2000" dirty="0" err="1">
                  <a:latin typeface="华文新魏" charset="0"/>
                  <a:ea typeface="华文新魏" charset="0"/>
                  <a:cs typeface="华文新魏" charset="0"/>
                </a:rPr>
                <a:t>s.list</a:t>
              </a:r>
              <a:r>
                <a:rPr lang="en-US" altLang="zh-CN" sz="2000" dirty="0">
                  <a:latin typeface="华文新魏" charset="0"/>
                  <a:ea typeface="华文新魏" charset="0"/>
                  <a:cs typeface="华文新魏" charset="0"/>
                </a:rPr>
                <a:t> is empty( ))</a:t>
              </a:r>
            </a:p>
            <a:p>
              <a:pPr marL="0" indent="0" eaLnBrk="1" hangingPunct="1">
                <a:buFont typeface="Wingdings" pitchFamily="2" charset="2"/>
                <a:buNone/>
              </a:pPr>
              <a:r>
                <a:rPr lang="en-US" altLang="zh-CN" sz="2000" dirty="0">
                  <a:latin typeface="华文新魏" charset="0"/>
                  <a:ea typeface="华文新魏" charset="0"/>
                  <a:cs typeface="华文新魏" charset="0"/>
                </a:rPr>
                <a:t>	      </a:t>
              </a:r>
              <a:r>
                <a:rPr lang="en-US" altLang="zh-CN" sz="2000" dirty="0" err="1">
                  <a:latin typeface="华文新魏" charset="0"/>
                  <a:ea typeface="华文新魏" charset="0"/>
                  <a:cs typeface="华文新魏" charset="0"/>
                </a:rPr>
                <a:t>s.value</a:t>
              </a:r>
              <a:r>
                <a:rPr lang="en-US" altLang="zh-CN" sz="2000" dirty="0">
                  <a:latin typeface="华文新魏" charset="0"/>
                  <a:ea typeface="华文新魏" charset="0"/>
                  <a:cs typeface="华文新魏" charset="0"/>
                </a:rPr>
                <a:t>=1;</a:t>
              </a:r>
            </a:p>
            <a:p>
              <a:pPr marL="0" indent="0" eaLnBrk="1" hangingPunct="1">
                <a:buFont typeface="Wingdings" pitchFamily="2" charset="2"/>
                <a:buNone/>
              </a:pPr>
              <a:r>
                <a:rPr lang="en-US" altLang="zh-CN" sz="2000" dirty="0">
                  <a:latin typeface="华文新魏" charset="0"/>
                  <a:ea typeface="华文新魏" charset="0"/>
                  <a:cs typeface="华文新魏" charset="0"/>
                </a:rPr>
                <a:t>	else</a:t>
              </a:r>
            </a:p>
            <a:p>
              <a:pPr marL="0" indent="0" eaLnBrk="1" hangingPunct="1">
                <a:buFont typeface="Wingdings" pitchFamily="2" charset="2"/>
                <a:buNone/>
              </a:pPr>
              <a:r>
                <a:rPr lang="en-US" altLang="zh-CN" sz="2000" dirty="0">
                  <a:latin typeface="华文新魏" charset="0"/>
                  <a:ea typeface="华文新魏" charset="0"/>
                  <a:cs typeface="华文新魏" charset="0"/>
                </a:rPr>
                <a:t>	      wakeup(</a:t>
              </a:r>
              <a:r>
                <a:rPr lang="en-US" altLang="zh-CN" sz="2000" dirty="0" err="1">
                  <a:latin typeface="华文新魏" charset="0"/>
                  <a:ea typeface="华文新魏" charset="0"/>
                  <a:cs typeface="华文新魏" charset="0"/>
                </a:rPr>
                <a:t>s.list</a:t>
              </a:r>
              <a:r>
                <a:rPr lang="en-US" altLang="zh-CN" sz="2000" dirty="0">
                  <a:latin typeface="华文新魏" charset="0"/>
                  <a:ea typeface="华文新魏" charset="0"/>
                  <a:cs typeface="华文新魏" charset="0"/>
                </a:rPr>
                <a:t>);</a:t>
              </a:r>
            </a:p>
            <a:p>
              <a:pPr marL="0" indent="0" eaLnBrk="1" hangingPunct="1">
                <a:buFont typeface="Wingdings" pitchFamily="2" charset="2"/>
                <a:buNone/>
              </a:pPr>
              <a:r>
                <a:rPr lang="en-US" altLang="zh-CN" sz="2000" dirty="0">
                  <a:latin typeface="Times New Roman" charset="0"/>
                  <a:ea typeface="宋体" charset="0"/>
                </a:rPr>
                <a:t>}</a:t>
              </a:r>
            </a:p>
          </p:txBody>
        </p:sp>
      </p:grpSp>
    </p:spTree>
    <p:extLst>
      <p:ext uri="{BB962C8B-B14F-4D97-AF65-F5344CB8AC3E}">
        <p14:creationId xmlns:p14="http://schemas.microsoft.com/office/powerpoint/2010/main" val="471512461"/>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信号量实现互斥</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55</a:t>
            </a:fld>
            <a:endParaRPr lang="en-US" altLang="zh-CN" dirty="0"/>
          </a:p>
        </p:txBody>
      </p:sp>
      <p:sp>
        <p:nvSpPr>
          <p:cNvPr id="5" name="内容占位符 4"/>
          <p:cNvSpPr>
            <a:spLocks noGrp="1"/>
          </p:cNvSpPr>
          <p:nvPr>
            <p:ph idx="1"/>
          </p:nvPr>
        </p:nvSpPr>
        <p:spPr/>
        <p:txBody>
          <a:bodyPr/>
          <a:lstStyle/>
          <a:p>
            <a:r>
              <a:rPr lang="zh-CN" altLang="zh-CN" dirty="0">
                <a:latin typeface="STXinwei" panose="02010800040101010101" pitchFamily="2" charset="-122"/>
                <a:ea typeface="STXinwei" panose="02010800040101010101" pitchFamily="2" charset="-122"/>
              </a:rPr>
              <a:t>信号量和</a:t>
            </a:r>
            <a:r>
              <a:rPr lang="en-US" altLang="zh-CN" dirty="0">
                <a:latin typeface="STXinwei" panose="02010800040101010101" pitchFamily="2" charset="-122"/>
                <a:ea typeface="STXinwei" panose="02010800040101010101" pitchFamily="2" charset="-122"/>
              </a:rPr>
              <a:t>PV</a:t>
            </a:r>
            <a:r>
              <a:rPr lang="zh-CN" altLang="zh-CN" dirty="0">
                <a:latin typeface="STXinwei" panose="02010800040101010101" pitchFamily="2" charset="-122"/>
                <a:ea typeface="STXinwei" panose="02010800040101010101" pitchFamily="2" charset="-122"/>
              </a:rPr>
              <a:t>操作可用来解决进程互斥问题 </a:t>
            </a:r>
            <a:endParaRPr kumimoji="1"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与</a:t>
            </a:r>
            <a:r>
              <a:rPr lang="en-US" altLang="zh-CN" dirty="0">
                <a:latin typeface="STXinwei" panose="02010800040101010101" pitchFamily="2" charset="-122"/>
                <a:ea typeface="STXinwei" panose="02010800040101010101" pitchFamily="2" charset="-122"/>
              </a:rPr>
              <a:t>TS</a:t>
            </a:r>
            <a:r>
              <a:rPr lang="zh-CN" altLang="zh-CN" dirty="0">
                <a:latin typeface="STXinwei" panose="02010800040101010101" pitchFamily="2" charset="-122"/>
                <a:ea typeface="STXinwei" panose="02010800040101010101" pitchFamily="2" charset="-122"/>
              </a:rPr>
              <a:t>指令相比较，</a:t>
            </a:r>
            <a:r>
              <a:rPr lang="en-US" altLang="zh-CN" dirty="0">
                <a:latin typeface="STXinwei" panose="02010800040101010101" pitchFamily="2" charset="-122"/>
                <a:ea typeface="STXinwei" panose="02010800040101010101" pitchFamily="2" charset="-122"/>
              </a:rPr>
              <a:t>PV</a:t>
            </a:r>
            <a:r>
              <a:rPr lang="zh-CN" altLang="zh-CN" dirty="0">
                <a:latin typeface="STXinwei" panose="02010800040101010101" pitchFamily="2" charset="-122"/>
                <a:ea typeface="STXinwei" panose="02010800040101010101" pitchFamily="2" charset="-122"/>
              </a:rPr>
              <a:t>操作也用测试信号量的方法来决定是否进入临界区</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不同的是，</a:t>
            </a:r>
            <a:r>
              <a:rPr lang="en-US" altLang="zh-CN" dirty="0">
                <a:solidFill>
                  <a:srgbClr val="FF0000"/>
                </a:solidFill>
                <a:latin typeface="STXinwei" panose="02010800040101010101" pitchFamily="2" charset="-122"/>
                <a:ea typeface="STXinwei" panose="02010800040101010101" pitchFamily="2" charset="-122"/>
              </a:rPr>
              <a:t>PV</a:t>
            </a:r>
            <a:r>
              <a:rPr lang="zh-CN" altLang="zh-CN" dirty="0">
                <a:solidFill>
                  <a:srgbClr val="FF0000"/>
                </a:solidFill>
                <a:latin typeface="STXinwei" panose="02010800040101010101" pitchFamily="2" charset="-122"/>
                <a:ea typeface="STXinwei" panose="02010800040101010101" pitchFamily="2" charset="-122"/>
              </a:rPr>
              <a:t>操作</a:t>
            </a:r>
            <a:r>
              <a:rPr lang="zh-CN" altLang="zh-CN" dirty="0">
                <a:latin typeface="STXinwei" panose="02010800040101010101" pitchFamily="2" charset="-122"/>
                <a:ea typeface="STXinwei" panose="02010800040101010101" pitchFamily="2" charset="-122"/>
              </a:rPr>
              <a:t>只对信号量</a:t>
            </a:r>
            <a:r>
              <a:rPr lang="zh-CN" altLang="zh-CN" dirty="0">
                <a:solidFill>
                  <a:srgbClr val="FF0000"/>
                </a:solidFill>
                <a:latin typeface="STXinwei" panose="02010800040101010101" pitchFamily="2" charset="-122"/>
                <a:ea typeface="STXinwei" panose="02010800040101010101" pitchFamily="2" charset="-122"/>
              </a:rPr>
              <a:t>测试一次</a:t>
            </a:r>
            <a:r>
              <a:rPr lang="zh-CN" altLang="zh-CN" dirty="0">
                <a:latin typeface="STXinwei" panose="02010800040101010101" pitchFamily="2" charset="-122"/>
                <a:ea typeface="STXinwei" panose="02010800040101010101" pitchFamily="2" charset="-122"/>
              </a:rPr>
              <a:t>，而</a:t>
            </a:r>
            <a:r>
              <a:rPr lang="en-US" altLang="zh-CN" dirty="0">
                <a:solidFill>
                  <a:srgbClr val="FF0000"/>
                </a:solidFill>
                <a:latin typeface="STXinwei" panose="02010800040101010101" pitchFamily="2" charset="-122"/>
                <a:ea typeface="STXinwei" panose="02010800040101010101" pitchFamily="2" charset="-122"/>
              </a:rPr>
              <a:t>TS</a:t>
            </a:r>
            <a:r>
              <a:rPr lang="zh-CN" altLang="zh-CN" dirty="0">
                <a:solidFill>
                  <a:srgbClr val="FF0000"/>
                </a:solidFill>
                <a:latin typeface="STXinwei" panose="02010800040101010101" pitchFamily="2" charset="-122"/>
                <a:ea typeface="STXinwei" panose="02010800040101010101" pitchFamily="2" charset="-122"/>
              </a:rPr>
              <a:t>指令</a:t>
            </a:r>
            <a:r>
              <a:rPr lang="zh-CN" altLang="zh-CN" dirty="0">
                <a:latin typeface="STXinwei" panose="02010800040101010101" pitchFamily="2" charset="-122"/>
                <a:ea typeface="STXinwei" panose="02010800040101010101" pitchFamily="2" charset="-122"/>
              </a:rPr>
              <a:t>则必须</a:t>
            </a:r>
            <a:r>
              <a:rPr lang="zh-CN" altLang="zh-CN" dirty="0">
                <a:solidFill>
                  <a:srgbClr val="FF0000"/>
                </a:solidFill>
                <a:latin typeface="STXinwei" panose="02010800040101010101" pitchFamily="2" charset="-122"/>
                <a:ea typeface="STXinwei" panose="02010800040101010101" pitchFamily="2" charset="-122"/>
              </a:rPr>
              <a:t>反复测试</a:t>
            </a:r>
            <a:r>
              <a:rPr lang="zh-CN" altLang="zh-CN" dirty="0">
                <a:latin typeface="STXinwei" panose="02010800040101010101" pitchFamily="2" charset="-122"/>
                <a:ea typeface="STXinwei" panose="02010800040101010101" pitchFamily="2" charset="-122"/>
              </a:rPr>
              <a:t>，造成忙式等待</a:t>
            </a:r>
            <a:endParaRPr kumimoji="1" lang="zh-CN" altLang="en-US" dirty="0">
              <a:latin typeface="STXinwei" panose="02010800040101010101" pitchFamily="2" charset="-122"/>
              <a:ea typeface="STXinwei" panose="02010800040101010101" pitchFamily="2" charset="-122"/>
            </a:endParaRPr>
          </a:p>
        </p:txBody>
      </p:sp>
      <p:sp>
        <p:nvSpPr>
          <p:cNvPr id="7" name="内容占位符 2"/>
          <p:cNvSpPr txBox="1">
            <a:spLocks/>
          </p:cNvSpPr>
          <p:nvPr/>
        </p:nvSpPr>
        <p:spPr bwMode="auto">
          <a:xfrm>
            <a:off x="5004048" y="3068960"/>
            <a:ext cx="3888432" cy="33039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eaLnBrk="1" hangingPunct="1">
              <a:buNone/>
            </a:pPr>
            <a:r>
              <a:rPr lang="en-US" altLang="zh-CN" sz="2200" dirty="0">
                <a:solidFill>
                  <a:srgbClr val="0000FF"/>
                </a:solidFill>
                <a:latin typeface="华文新魏" charset="0"/>
                <a:ea typeface="华文新魏" charset="0"/>
                <a:cs typeface="华文新魏" charset="0"/>
              </a:rPr>
              <a:t>PV</a:t>
            </a:r>
            <a:r>
              <a:rPr lang="zh-CN" altLang="en-US" sz="2200" dirty="0">
                <a:solidFill>
                  <a:srgbClr val="0000FF"/>
                </a:solidFill>
                <a:latin typeface="华文新魏" charset="0"/>
                <a:ea typeface="华文新魏" charset="0"/>
                <a:cs typeface="华文新魏" charset="0"/>
              </a:rPr>
              <a:t>操作</a:t>
            </a:r>
            <a:r>
              <a:rPr lang="zh-CN" altLang="zh-CN" sz="2200" dirty="0">
                <a:latin typeface="华文新魏" charset="0"/>
                <a:ea typeface="华文新魏" charset="0"/>
                <a:cs typeface="华文新魏" charset="0"/>
              </a:rPr>
              <a:t> </a:t>
            </a:r>
            <a:endParaRPr lang="en-US" altLang="zh-CN" sz="2200" dirty="0">
              <a:latin typeface="华文新魏" charset="0"/>
              <a:ea typeface="华文新魏" charset="0"/>
              <a:cs typeface="华文新魏" charset="0"/>
            </a:endParaRPr>
          </a:p>
          <a:p>
            <a:pPr marL="0" indent="0" eaLnBrk="1" hangingPunct="1">
              <a:buFont typeface="Wingdings" pitchFamily="2" charset="2"/>
              <a:buNone/>
            </a:pPr>
            <a:r>
              <a:rPr lang="en-US" altLang="zh-CN" sz="2200" dirty="0">
                <a:latin typeface="华文新魏" charset="0"/>
                <a:ea typeface="华文新魏" charset="0"/>
                <a:cs typeface="华文新魏" charset="0"/>
              </a:rPr>
              <a:t>semaphore </a:t>
            </a:r>
            <a:r>
              <a:rPr lang="en-US" altLang="zh-CN" sz="2200" dirty="0" err="1">
                <a:latin typeface="华文新魏" charset="0"/>
                <a:ea typeface="华文新魏" charset="0"/>
                <a:cs typeface="华文新魏" charset="0"/>
              </a:rPr>
              <a:t>mutex</a:t>
            </a:r>
            <a:r>
              <a:rPr lang="en-US" altLang="zh-CN" sz="2200" dirty="0">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mutex</a:t>
            </a:r>
            <a:r>
              <a:rPr lang="en-US" altLang="zh-CN" sz="2200" dirty="0">
                <a:latin typeface="华文新魏" charset="0"/>
                <a:ea typeface="华文新魏" charset="0"/>
                <a:cs typeface="华文新魏" charset="0"/>
              </a:rPr>
              <a:t>=1;</a:t>
            </a:r>
          </a:p>
          <a:p>
            <a:pPr marL="0" indent="0" eaLnBrk="1" hangingPunct="1">
              <a:buFont typeface="Wingdings" pitchFamily="2" charset="2"/>
              <a:buNone/>
            </a:pPr>
            <a:r>
              <a:rPr lang="en-US" altLang="zh-CN" sz="2200" dirty="0">
                <a:latin typeface="华文新魏" charset="0"/>
                <a:ea typeface="华文新魏" charset="0"/>
                <a:cs typeface="华文新魏" charset="0"/>
              </a:rPr>
              <a:t> cobegin</a:t>
            </a:r>
          </a:p>
          <a:p>
            <a:pPr marL="0" indent="0" eaLnBrk="1" hangingPunct="1">
              <a:buFont typeface="Wingdings" pitchFamily="2" charset="2"/>
              <a:buNone/>
            </a:pPr>
            <a:r>
              <a:rPr lang="en-US" altLang="zh-CN" sz="2200" dirty="0">
                <a:latin typeface="华文新魏" charset="0"/>
                <a:ea typeface="华文新魏" charset="0"/>
                <a:cs typeface="华文新魏" charset="0"/>
              </a:rPr>
              <a:t> process Pi( ) { //</a:t>
            </a:r>
            <a:r>
              <a:rPr lang="en-US" altLang="zh-CN" sz="2200" dirty="0" err="1">
                <a:latin typeface="华文新魏" charset="0"/>
                <a:ea typeface="华文新魏" charset="0"/>
                <a:cs typeface="华文新魏" charset="0"/>
              </a:rPr>
              <a:t>i</a:t>
            </a:r>
            <a:r>
              <a:rPr lang="en-US" altLang="zh-CN" sz="2200" dirty="0">
                <a:latin typeface="华文新魏" charset="0"/>
                <a:ea typeface="华文新魏" charset="0"/>
                <a:cs typeface="华文新魏" charset="0"/>
              </a:rPr>
              <a:t>=1,</a:t>
            </a:r>
            <a:r>
              <a:rPr lang="en-GB" altLang="zh-CN" sz="2200" dirty="0">
                <a:latin typeface="Times New Roman" charset="0"/>
                <a:ea typeface="华文新魏" charset="0"/>
                <a:cs typeface="华文新魏" charset="0"/>
              </a:rPr>
              <a:t>…</a:t>
            </a:r>
            <a:r>
              <a:rPr lang="en-US" altLang="zh-CN" sz="2200" dirty="0">
                <a:latin typeface="华文新魏" charset="0"/>
                <a:ea typeface="华文新魏" charset="0"/>
                <a:cs typeface="华文新魏" charset="0"/>
              </a:rPr>
              <a:t>,n</a:t>
            </a:r>
          </a:p>
          <a:p>
            <a:pPr marL="0" indent="0" eaLnBrk="1" hangingPunct="1">
              <a:buFont typeface="Wingdings" pitchFamily="2" charset="2"/>
              <a:buNone/>
            </a:pPr>
            <a:r>
              <a:rPr lang="en-US" altLang="zh-CN" sz="2200" dirty="0">
                <a:latin typeface="华文新魏" charset="0"/>
                <a:ea typeface="华文新魏" charset="0"/>
                <a:cs typeface="华文新魏" charset="0"/>
              </a:rPr>
              <a:t>	 P(</a:t>
            </a:r>
            <a:r>
              <a:rPr lang="en-US" altLang="zh-CN" sz="2200" dirty="0" err="1">
                <a:latin typeface="华文新魏" charset="0"/>
                <a:ea typeface="华文新魏" charset="0"/>
                <a:cs typeface="华文新魏" charset="0"/>
              </a:rPr>
              <a:t>mutex</a:t>
            </a:r>
            <a:r>
              <a:rPr lang="en-US" altLang="zh-CN" sz="2200" dirty="0">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zh-CN" altLang="en-US" sz="2200" dirty="0">
                <a:latin typeface="华文新魏" charset="0"/>
                <a:ea typeface="华文新魏" charset="0"/>
                <a:cs typeface="华文新魏" charset="0"/>
              </a:rPr>
              <a:t>临界区</a:t>
            </a:r>
            <a:r>
              <a:rPr lang="en-US" altLang="zh-CN" sz="2200" dirty="0">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V(</a:t>
            </a:r>
            <a:r>
              <a:rPr lang="en-US" altLang="zh-CN" sz="2200" dirty="0" err="1">
                <a:latin typeface="华文新魏" charset="0"/>
                <a:ea typeface="华文新魏" charset="0"/>
                <a:cs typeface="华文新魏" charset="0"/>
              </a:rPr>
              <a:t>mutex</a:t>
            </a:r>
            <a:r>
              <a:rPr lang="en-US" altLang="zh-CN" sz="2200" dirty="0">
                <a:latin typeface="华文新魏" charset="0"/>
                <a:ea typeface="华文新魏" charset="0"/>
                <a:cs typeface="华文新魏" charset="0"/>
              </a:rPr>
              <a:t>);</a:t>
            </a:r>
          </a:p>
          <a:p>
            <a:pPr marL="0" indent="0" eaLnBrk="1" hangingPunct="1">
              <a:buFont typeface="Wingdings" pitchFamily="2" charset="2"/>
              <a:buNone/>
            </a:pPr>
            <a:r>
              <a:rPr lang="en-US" altLang="zh-CN" sz="2200" dirty="0">
                <a:latin typeface="华文新魏" charset="0"/>
                <a:ea typeface="华文新魏" charset="0"/>
                <a:cs typeface="华文新魏" charset="0"/>
              </a:rPr>
              <a:t> }</a:t>
            </a:r>
          </a:p>
          <a:p>
            <a:pPr marL="0" indent="0" eaLnBrk="1" hangingPunct="1">
              <a:buFont typeface="Wingdings" pitchFamily="2" charset="2"/>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coend</a:t>
            </a:r>
            <a:endParaRPr kumimoji="1" lang="zh-CN" altLang="en-US" sz="2200" dirty="0"/>
          </a:p>
        </p:txBody>
      </p:sp>
      <p:sp>
        <p:nvSpPr>
          <p:cNvPr id="6" name="内容占位符 4"/>
          <p:cNvSpPr txBox="1">
            <a:spLocks/>
          </p:cNvSpPr>
          <p:nvPr/>
        </p:nvSpPr>
        <p:spPr bwMode="auto">
          <a:xfrm>
            <a:off x="611560" y="3501008"/>
            <a:ext cx="3888432" cy="3024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eaLnBrk="1" hangingPunct="1">
              <a:lnSpc>
                <a:spcPct val="90000"/>
              </a:lnSpc>
              <a:buNone/>
            </a:pPr>
            <a:r>
              <a:rPr lang="en-US" altLang="zh-CN" sz="2200" dirty="0">
                <a:solidFill>
                  <a:srgbClr val="0000FF"/>
                </a:solidFill>
                <a:latin typeface="华文新魏" charset="0"/>
                <a:ea typeface="华文新魏" charset="0"/>
                <a:cs typeface="华文新魏" charset="0"/>
              </a:rPr>
              <a:t>TS</a:t>
            </a:r>
            <a:r>
              <a:rPr lang="zh-CN" altLang="en-US" sz="2200" dirty="0">
                <a:solidFill>
                  <a:srgbClr val="0000FF"/>
                </a:solidFill>
                <a:latin typeface="华文新魏" charset="0"/>
                <a:ea typeface="华文新魏" charset="0"/>
                <a:cs typeface="华文新魏" charset="0"/>
              </a:rPr>
              <a:t>指令</a:t>
            </a:r>
            <a:endParaRPr lang="en-US" altLang="zh-CN" sz="2200" dirty="0">
              <a:solidFill>
                <a:srgbClr val="0000FF"/>
              </a:solidFill>
              <a:latin typeface="华文新魏" charset="0"/>
              <a:ea typeface="华文新魏" charset="0"/>
              <a:cs typeface="华文新魏" charset="0"/>
            </a:endParaRPr>
          </a:p>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bool</a:t>
            </a:r>
            <a:r>
              <a:rPr lang="en-US" altLang="zh-CN" sz="2200" dirty="0">
                <a:solidFill>
                  <a:srgbClr val="000000"/>
                </a:solidFill>
                <a:latin typeface="华文新魏" charset="0"/>
                <a:ea typeface="华文新魏" charset="0"/>
                <a:cs typeface="华文新魏" charset="0"/>
              </a:rPr>
              <a:t> s=true;</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cobegin</a:t>
            </a: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process Pi( )  { //</a:t>
            </a:r>
            <a:r>
              <a:rPr lang="en-US" altLang="zh-CN" sz="2200" dirty="0" err="1">
                <a:solidFill>
                  <a:srgbClr val="000000"/>
                </a:solidFill>
                <a:latin typeface="华文新魏" charset="0"/>
                <a:ea typeface="华文新魏" charset="0"/>
                <a:cs typeface="华文新魏" charset="0"/>
              </a:rPr>
              <a:t>i</a:t>
            </a:r>
            <a:r>
              <a:rPr lang="en-US" altLang="zh-CN" sz="2200" dirty="0">
                <a:solidFill>
                  <a:srgbClr val="000000"/>
                </a:solidFill>
                <a:latin typeface="华文新魏" charset="0"/>
                <a:ea typeface="华文新魏" charset="0"/>
                <a:cs typeface="华文新魏" charset="0"/>
              </a:rPr>
              <a:t>=1,2,...,n</a:t>
            </a:r>
          </a:p>
          <a:p>
            <a:pPr marL="0" indent="0" eaLnBrk="1" hangingPunct="1">
              <a:lnSpc>
                <a:spcPct val="90000"/>
              </a:lnSpc>
              <a:buNone/>
            </a:pPr>
            <a:r>
              <a:rPr lang="zh-CN" altLang="zh-CN" sz="2200" dirty="0">
                <a:solidFill>
                  <a:srgbClr val="000000"/>
                </a:solidFill>
                <a:latin typeface="华文新魏" charset="0"/>
                <a:ea typeface="华文新魏" charset="0"/>
                <a:cs typeface="华文新魏" charset="0"/>
              </a:rPr>
              <a:t> </a:t>
            </a:r>
            <a:r>
              <a:rPr lang="zh-CN" altLang="en-US" sz="2200" dirty="0">
                <a:solidFill>
                  <a:srgbClr val="000000"/>
                </a:solidFill>
                <a:latin typeface="华文新魏" charset="0"/>
                <a:ea typeface="华文新魏" charset="0"/>
                <a:cs typeface="华文新魏" charset="0"/>
              </a:rPr>
              <a:t>   </a:t>
            </a:r>
            <a:r>
              <a:rPr lang="en-US" altLang="zh-CN" sz="2200" dirty="0">
                <a:solidFill>
                  <a:srgbClr val="FF0000"/>
                </a:solidFill>
                <a:latin typeface="华文新魏" charset="0"/>
                <a:ea typeface="华文新魏" charset="0"/>
                <a:cs typeface="华文新魏" charset="0"/>
              </a:rPr>
              <a:t>while(!TS(</a:t>
            </a:r>
            <a:r>
              <a:rPr lang="en-US" altLang="zh-CN" sz="2200" dirty="0">
                <a:solidFill>
                  <a:srgbClr val="0000FF"/>
                </a:solidFill>
                <a:latin typeface="华文新魏" charset="0"/>
                <a:ea typeface="华文新魏" charset="0"/>
                <a:cs typeface="华文新魏" charset="0"/>
              </a:rPr>
              <a:t>s</a:t>
            </a:r>
            <a:r>
              <a:rPr lang="en-US" altLang="zh-CN" sz="2200" dirty="0">
                <a:solidFill>
                  <a:srgbClr val="FF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a:t>
            </a:r>
            <a:r>
              <a:rPr lang="zh-CN" altLang="en-US" sz="2200" dirty="0">
                <a:solidFill>
                  <a:srgbClr val="000000"/>
                </a:solidFill>
                <a:latin typeface="华文新魏" charset="0"/>
                <a:ea typeface="华文新魏" charset="0"/>
                <a:cs typeface="华文新魏" charset="0"/>
              </a:rPr>
              <a:t>上锁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00"/>
                </a:solidFill>
                <a:latin typeface="华文新魏" charset="0"/>
                <a:ea typeface="华文新魏" charset="0"/>
                <a:cs typeface="华文新魏" charset="0"/>
              </a:rPr>
              <a:t>/*</a:t>
            </a:r>
            <a:r>
              <a:rPr lang="zh-CN" altLang="en-US" sz="2200" dirty="0">
                <a:solidFill>
                  <a:srgbClr val="000000"/>
                </a:solidFill>
                <a:latin typeface="华文新魏" charset="0"/>
                <a:ea typeface="华文新魏" charset="0"/>
                <a:cs typeface="华文新魏" charset="0"/>
              </a:rPr>
              <a:t>临界区</a:t>
            </a: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zh-CN" altLang="en-US" sz="2200" dirty="0">
                <a:solidFill>
                  <a:srgbClr val="000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s</a:t>
            </a:r>
            <a:r>
              <a:rPr lang="en-US" altLang="zh-CN" sz="2200" dirty="0">
                <a:solidFill>
                  <a:srgbClr val="000000"/>
                </a:solidFill>
                <a:latin typeface="华文新魏" charset="0"/>
                <a:ea typeface="华文新魏" charset="0"/>
                <a:cs typeface="华文新魏" charset="0"/>
              </a:rPr>
              <a:t>=true;                  /*</a:t>
            </a:r>
            <a:r>
              <a:rPr lang="zh-CN" altLang="en-US" sz="2200" dirty="0">
                <a:solidFill>
                  <a:srgbClr val="000000"/>
                </a:solidFill>
                <a:latin typeface="华文新魏" charset="0"/>
                <a:ea typeface="华文新魏" charset="0"/>
                <a:cs typeface="华文新魏" charset="0"/>
              </a:rPr>
              <a:t>开锁</a:t>
            </a:r>
            <a:r>
              <a:rPr lang="en-US" altLang="zh-CN" sz="2200" dirty="0">
                <a:solidFill>
                  <a:srgbClr val="000000"/>
                </a:solidFill>
                <a:latin typeface="华文新魏" charset="0"/>
                <a:ea typeface="华文新魏" charset="0"/>
                <a:cs typeface="华文新魏" charset="0"/>
              </a:rPr>
              <a:t>*/</a:t>
            </a:r>
            <a:endParaRPr lang="zh-CN" altLang="en-US" sz="2200" dirty="0">
              <a:solidFill>
                <a:srgbClr val="000000"/>
              </a:solidFill>
              <a:latin typeface="华文新魏" charset="0"/>
              <a:ea typeface="华文新魏" charset="0"/>
              <a:cs typeface="华文新魏" charset="0"/>
            </a:endParaRPr>
          </a:p>
          <a:p>
            <a:pPr marL="0" indent="0" eaLnBrk="1" hangingPunct="1">
              <a:lnSpc>
                <a:spcPct val="90000"/>
              </a:lnSpc>
              <a:buNone/>
            </a:pPr>
            <a:r>
              <a:rPr lang="en-US" altLang="zh-CN" sz="2200" dirty="0">
                <a:solidFill>
                  <a:srgbClr val="000000"/>
                </a:solidFill>
                <a:latin typeface="华文新魏" charset="0"/>
                <a:ea typeface="华文新魏" charset="0"/>
                <a:cs typeface="华文新魏" charset="0"/>
              </a:rPr>
              <a:t>}</a:t>
            </a:r>
          </a:p>
          <a:p>
            <a:pPr marL="0" indent="0" eaLnBrk="1" hangingPunct="1">
              <a:lnSpc>
                <a:spcPct val="90000"/>
              </a:lnSpc>
              <a:buNone/>
            </a:pPr>
            <a:r>
              <a:rPr lang="en-US" altLang="zh-CN" sz="2200" dirty="0" err="1">
                <a:solidFill>
                  <a:srgbClr val="000000"/>
                </a:solidFill>
                <a:latin typeface="华文新魏" charset="0"/>
                <a:ea typeface="华文新魏" charset="0"/>
                <a:cs typeface="华文新魏" charset="0"/>
              </a:rPr>
              <a:t>coend</a:t>
            </a:r>
            <a:endParaRPr lang="en-US" altLang="zh-CN" sz="2200" dirty="0">
              <a:solidFill>
                <a:srgbClr val="000000"/>
              </a:solidFill>
              <a:latin typeface="华文新魏" charset="0"/>
              <a:ea typeface="华文新魏" charset="0"/>
              <a:cs typeface="华文新魏" charset="0"/>
            </a:endParaRPr>
          </a:p>
          <a:p>
            <a:pPr marL="0" indent="0">
              <a:buNone/>
            </a:pPr>
            <a:endParaRPr kumimoji="1" lang="zh-CN" altLang="en-US" sz="2200" dirty="0"/>
          </a:p>
        </p:txBody>
      </p:sp>
    </p:spTree>
    <p:extLst>
      <p:ext uri="{BB962C8B-B14F-4D97-AF65-F5344CB8AC3E}">
        <p14:creationId xmlns:p14="http://schemas.microsoft.com/office/powerpoint/2010/main" val="2094755920"/>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信号量解决哲学家就餐问题</a:t>
            </a:r>
            <a:endParaRPr kumimoji="1" lang="zh-CN" altLang="en-US" dirty="0"/>
          </a:p>
        </p:txBody>
      </p:sp>
      <p:sp>
        <p:nvSpPr>
          <p:cNvPr id="6" name="内容占位符 1"/>
          <p:cNvSpPr>
            <a:spLocks noGrp="1"/>
          </p:cNvSpPr>
          <p:nvPr>
            <p:ph idx="1"/>
          </p:nvPr>
        </p:nvSpPr>
        <p:spPr>
          <a:xfrm>
            <a:off x="107504" y="1268760"/>
            <a:ext cx="8856984" cy="4968552"/>
          </a:xfrm>
        </p:spPr>
        <p:txBody>
          <a:bodyPr/>
          <a:lstStyle/>
          <a:p>
            <a:r>
              <a:rPr lang="zh-CN" altLang="en-US" dirty="0">
                <a:latin typeface="华文新魏" charset="0"/>
                <a:ea typeface="华文新魏" charset="0"/>
                <a:cs typeface="华文新魏" charset="0"/>
              </a:rPr>
              <a:t>哲学家问题（</a:t>
            </a:r>
            <a:r>
              <a:rPr lang="en-US" altLang="zh-CN" dirty="0" err="1">
                <a:latin typeface="华文新魏" charset="0"/>
                <a:ea typeface="华文新魏" charset="0"/>
                <a:cs typeface="华文新魏" charset="0"/>
              </a:rPr>
              <a:t>Dijkstra</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1968</a:t>
            </a:r>
            <a:r>
              <a:rPr lang="zh-CN" altLang="en-US" dirty="0">
                <a:latin typeface="华文新魏" charset="0"/>
                <a:ea typeface="华文新魏" charset="0"/>
                <a:cs typeface="华文新魏" charset="0"/>
              </a:rPr>
              <a:t>年）：</a:t>
            </a:r>
            <a:r>
              <a:rPr lang="zh-CN" altLang="en-US" dirty="0">
                <a:solidFill>
                  <a:srgbClr val="FF0000"/>
                </a:solidFill>
                <a:latin typeface="华文新魏" charset="0"/>
                <a:ea typeface="华文新魏" charset="0"/>
                <a:cs typeface="华文新魏" charset="0"/>
              </a:rPr>
              <a:t>互斥问题</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有五个哲学家围坐在一圆桌旁，桌中央有一盘通心面，每人面前有一只空盘于，每两人之间放一把叉子</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每个哲学家思考、饥饿、然后吃通心面</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为了吃面，每个哲学家必须获得两把叉子，且每人</a:t>
            </a:r>
            <a:r>
              <a:rPr lang="zh-CN" altLang="en-US" dirty="0">
                <a:solidFill>
                  <a:srgbClr val="FF0000"/>
                </a:solidFill>
                <a:latin typeface="华文新魏" charset="0"/>
                <a:ea typeface="华文新魏" charset="0"/>
                <a:cs typeface="华文新魏" charset="0"/>
              </a:rPr>
              <a:t>只能直接从自己左边或右边去取叉子</a:t>
            </a:r>
            <a:r>
              <a:rPr lang="zh-CN" altLang="en-US" dirty="0">
                <a:latin typeface="华文新魏" charset="0"/>
                <a:ea typeface="华文新魏" charset="0"/>
                <a:cs typeface="华文新魏" charset="0"/>
              </a:rPr>
              <a:t> </a:t>
            </a:r>
          </a:p>
          <a:p>
            <a:endParaRPr lang="zh-CN" altLang="en-US" dirty="0">
              <a:latin typeface="华文新魏" charset="0"/>
              <a:ea typeface="华文新魏" charset="0"/>
              <a:cs typeface="华文新魏" charset="0"/>
            </a:endParaRPr>
          </a:p>
        </p:txBody>
      </p:sp>
      <p:grpSp>
        <p:nvGrpSpPr>
          <p:cNvPr id="7" name="Group 92"/>
          <p:cNvGrpSpPr>
            <a:grpSpLocks/>
          </p:cNvGrpSpPr>
          <p:nvPr/>
        </p:nvGrpSpPr>
        <p:grpSpPr bwMode="auto">
          <a:xfrm>
            <a:off x="2843808" y="3620020"/>
            <a:ext cx="2730128" cy="2689300"/>
            <a:chOff x="1488" y="1008"/>
            <a:chExt cx="2128" cy="2193"/>
          </a:xfrm>
        </p:grpSpPr>
        <p:sp>
          <p:nvSpPr>
            <p:cNvPr id="8" name="Oval 5"/>
            <p:cNvSpPr>
              <a:spLocks noChangeArrowheads="1"/>
            </p:cNvSpPr>
            <p:nvPr/>
          </p:nvSpPr>
          <p:spPr bwMode="auto">
            <a:xfrm>
              <a:off x="1776" y="1104"/>
              <a:ext cx="1572" cy="1602"/>
            </a:xfrm>
            <a:prstGeom prst="ellipse">
              <a:avLst/>
            </a:prstGeom>
            <a:solidFill>
              <a:schemeClr val="hlink"/>
            </a:solidFill>
            <a:ln w="19050">
              <a:solidFill>
                <a:srgbClr val="000000"/>
              </a:solidFill>
              <a:round/>
              <a:headEnd/>
              <a:tailEnd/>
            </a:ln>
          </p:spPr>
          <p:txBody>
            <a:bodyPr/>
            <a:lstStyle/>
            <a:p>
              <a:endParaRPr lang="zh-CN" altLang="en-US"/>
            </a:p>
          </p:txBody>
        </p:sp>
        <p:sp>
          <p:nvSpPr>
            <p:cNvPr id="9" name="Oval 6"/>
            <p:cNvSpPr>
              <a:spLocks noChangeArrowheads="1"/>
            </p:cNvSpPr>
            <p:nvPr/>
          </p:nvSpPr>
          <p:spPr bwMode="auto">
            <a:xfrm>
              <a:off x="2112" y="1392"/>
              <a:ext cx="185" cy="168"/>
            </a:xfrm>
            <a:prstGeom prst="ellipse">
              <a:avLst/>
            </a:prstGeom>
            <a:solidFill>
              <a:srgbClr val="0033CC"/>
            </a:solidFill>
            <a:ln w="9525">
              <a:solidFill>
                <a:srgbClr val="000000"/>
              </a:solidFill>
              <a:round/>
              <a:headEnd/>
              <a:tailEnd/>
            </a:ln>
          </p:spPr>
          <p:txBody>
            <a:bodyPr/>
            <a:lstStyle/>
            <a:p>
              <a:pPr algn="l"/>
              <a:endParaRPr lang="zh-CN">
                <a:solidFill>
                  <a:srgbClr val="FF0000"/>
                </a:solidFill>
              </a:endParaRPr>
            </a:p>
          </p:txBody>
        </p:sp>
        <p:sp>
          <p:nvSpPr>
            <p:cNvPr id="10" name="Oval 7"/>
            <p:cNvSpPr>
              <a:spLocks noChangeArrowheads="1"/>
            </p:cNvSpPr>
            <p:nvPr/>
          </p:nvSpPr>
          <p:spPr bwMode="auto">
            <a:xfrm>
              <a:off x="2784" y="1392"/>
              <a:ext cx="185" cy="168"/>
            </a:xfrm>
            <a:prstGeom prst="ellipse">
              <a:avLst/>
            </a:prstGeom>
            <a:solidFill>
              <a:srgbClr val="0033CC"/>
            </a:solidFill>
            <a:ln w="9525">
              <a:solidFill>
                <a:srgbClr val="000000"/>
              </a:solidFill>
              <a:round/>
              <a:headEnd/>
              <a:tailEnd/>
            </a:ln>
          </p:spPr>
          <p:txBody>
            <a:bodyPr/>
            <a:lstStyle/>
            <a:p>
              <a:endParaRPr lang="zh-CN" altLang="en-US"/>
            </a:p>
          </p:txBody>
        </p:sp>
        <p:sp>
          <p:nvSpPr>
            <p:cNvPr id="11" name="Oval 8"/>
            <p:cNvSpPr>
              <a:spLocks noChangeArrowheads="1"/>
            </p:cNvSpPr>
            <p:nvPr/>
          </p:nvSpPr>
          <p:spPr bwMode="auto">
            <a:xfrm>
              <a:off x="2968" y="1936"/>
              <a:ext cx="185" cy="169"/>
            </a:xfrm>
            <a:prstGeom prst="ellipse">
              <a:avLst/>
            </a:prstGeom>
            <a:solidFill>
              <a:srgbClr val="0033CC"/>
            </a:solidFill>
            <a:ln w="9525">
              <a:solidFill>
                <a:srgbClr val="000000"/>
              </a:solidFill>
              <a:round/>
              <a:headEnd/>
              <a:tailEnd/>
            </a:ln>
          </p:spPr>
          <p:txBody>
            <a:bodyPr/>
            <a:lstStyle/>
            <a:p>
              <a:endParaRPr lang="zh-CN" altLang="en-US"/>
            </a:p>
          </p:txBody>
        </p:sp>
        <p:sp>
          <p:nvSpPr>
            <p:cNvPr id="12" name="Oval 9"/>
            <p:cNvSpPr>
              <a:spLocks noChangeArrowheads="1"/>
            </p:cNvSpPr>
            <p:nvPr/>
          </p:nvSpPr>
          <p:spPr bwMode="auto">
            <a:xfrm>
              <a:off x="2455" y="2375"/>
              <a:ext cx="185" cy="169"/>
            </a:xfrm>
            <a:prstGeom prst="ellipse">
              <a:avLst/>
            </a:prstGeom>
            <a:solidFill>
              <a:srgbClr val="0033CC"/>
            </a:solidFill>
            <a:ln w="9525">
              <a:solidFill>
                <a:srgbClr val="000000"/>
              </a:solidFill>
              <a:round/>
              <a:headEnd/>
              <a:tailEnd/>
            </a:ln>
          </p:spPr>
          <p:txBody>
            <a:bodyPr/>
            <a:lstStyle/>
            <a:p>
              <a:endParaRPr lang="zh-CN" altLang="en-US"/>
            </a:p>
          </p:txBody>
        </p:sp>
        <p:sp>
          <p:nvSpPr>
            <p:cNvPr id="13" name="Oval 10"/>
            <p:cNvSpPr>
              <a:spLocks noChangeArrowheads="1"/>
            </p:cNvSpPr>
            <p:nvPr/>
          </p:nvSpPr>
          <p:spPr bwMode="auto">
            <a:xfrm>
              <a:off x="1951" y="1991"/>
              <a:ext cx="185" cy="169"/>
            </a:xfrm>
            <a:prstGeom prst="ellipse">
              <a:avLst/>
            </a:prstGeom>
            <a:solidFill>
              <a:srgbClr val="0033CC"/>
            </a:solidFill>
            <a:ln w="9525">
              <a:solidFill>
                <a:srgbClr val="000000"/>
              </a:solidFill>
              <a:round/>
              <a:headEnd/>
              <a:tailEnd/>
            </a:ln>
          </p:spPr>
          <p:txBody>
            <a:bodyPr/>
            <a:lstStyle/>
            <a:p>
              <a:endParaRPr lang="zh-CN" altLang="en-US"/>
            </a:p>
          </p:txBody>
        </p:sp>
        <p:grpSp>
          <p:nvGrpSpPr>
            <p:cNvPr id="14" name="Group 17"/>
            <p:cNvGrpSpPr>
              <a:grpSpLocks/>
            </p:cNvGrpSpPr>
            <p:nvPr/>
          </p:nvGrpSpPr>
          <p:grpSpPr bwMode="auto">
            <a:xfrm>
              <a:off x="3338" y="1092"/>
              <a:ext cx="185" cy="423"/>
              <a:chOff x="8541" y="11926"/>
              <a:chExt cx="360" cy="780"/>
            </a:xfrm>
          </p:grpSpPr>
          <p:sp>
            <p:nvSpPr>
              <p:cNvPr id="63" name="Oval 18"/>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64" name="Line 19"/>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5" name="Line 20"/>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6" name="Line 21"/>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7" name="Line 22"/>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8" name="Line 23"/>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9" name="Line 24"/>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5" name="Group 25"/>
            <p:cNvGrpSpPr>
              <a:grpSpLocks/>
            </p:cNvGrpSpPr>
            <p:nvPr/>
          </p:nvGrpSpPr>
          <p:grpSpPr bwMode="auto">
            <a:xfrm>
              <a:off x="3431" y="1851"/>
              <a:ext cx="185" cy="422"/>
              <a:chOff x="8541" y="11926"/>
              <a:chExt cx="360" cy="780"/>
            </a:xfrm>
          </p:grpSpPr>
          <p:sp>
            <p:nvSpPr>
              <p:cNvPr id="56" name="Oval 26"/>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57" name="Line 27"/>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8" name="Line 28"/>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9" name="Line 29"/>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 name="Line 30"/>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 name="Line 31"/>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 name="Line 32"/>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6" name="Group 33"/>
            <p:cNvGrpSpPr>
              <a:grpSpLocks/>
            </p:cNvGrpSpPr>
            <p:nvPr/>
          </p:nvGrpSpPr>
          <p:grpSpPr bwMode="auto">
            <a:xfrm>
              <a:off x="2413" y="2779"/>
              <a:ext cx="185" cy="422"/>
              <a:chOff x="8541" y="11926"/>
              <a:chExt cx="360" cy="780"/>
            </a:xfrm>
          </p:grpSpPr>
          <p:sp>
            <p:nvSpPr>
              <p:cNvPr id="49" name="Oval 34"/>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50" name="Line 35"/>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 name="Line 36"/>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2" name="Line 37"/>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 name="Line 38"/>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Line 39"/>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 name="Line 40"/>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7" name="Group 41"/>
            <p:cNvGrpSpPr>
              <a:grpSpLocks/>
            </p:cNvGrpSpPr>
            <p:nvPr/>
          </p:nvGrpSpPr>
          <p:grpSpPr bwMode="auto">
            <a:xfrm>
              <a:off x="1673" y="1008"/>
              <a:ext cx="185" cy="422"/>
              <a:chOff x="8541" y="11926"/>
              <a:chExt cx="360" cy="780"/>
            </a:xfrm>
          </p:grpSpPr>
          <p:sp>
            <p:nvSpPr>
              <p:cNvPr id="42" name="Oval 42"/>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43" name="Line 43"/>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4" name="Line 44"/>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 name="Line 45"/>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6" name="Line 46"/>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7" name="Line 47"/>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 name="Line 48"/>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8" name="Group 49"/>
            <p:cNvGrpSpPr>
              <a:grpSpLocks/>
            </p:cNvGrpSpPr>
            <p:nvPr/>
          </p:nvGrpSpPr>
          <p:grpSpPr bwMode="auto">
            <a:xfrm>
              <a:off x="1488" y="2105"/>
              <a:ext cx="185" cy="422"/>
              <a:chOff x="8541" y="11926"/>
              <a:chExt cx="360" cy="780"/>
            </a:xfrm>
          </p:grpSpPr>
          <p:sp>
            <p:nvSpPr>
              <p:cNvPr id="35" name="Oval 50"/>
              <p:cNvSpPr>
                <a:spLocks noChangeArrowheads="1"/>
              </p:cNvSpPr>
              <p:nvPr/>
            </p:nvSpPr>
            <p:spPr bwMode="auto">
              <a:xfrm>
                <a:off x="8541" y="11926"/>
                <a:ext cx="360" cy="312"/>
              </a:xfrm>
              <a:prstGeom prst="ellipse">
                <a:avLst/>
              </a:prstGeom>
              <a:solidFill>
                <a:srgbClr val="FFCC66"/>
              </a:solidFill>
              <a:ln w="9525">
                <a:solidFill>
                  <a:srgbClr val="000000"/>
                </a:solidFill>
                <a:round/>
                <a:headEnd/>
                <a:tailEnd/>
              </a:ln>
            </p:spPr>
            <p:txBody>
              <a:bodyPr/>
              <a:lstStyle/>
              <a:p>
                <a:endParaRPr lang="zh-CN" altLang="en-US"/>
              </a:p>
            </p:txBody>
          </p:sp>
          <p:sp>
            <p:nvSpPr>
              <p:cNvPr id="36" name="Line 51"/>
              <p:cNvSpPr>
                <a:spLocks noChangeShapeType="1"/>
              </p:cNvSpPr>
              <p:nvPr/>
            </p:nvSpPr>
            <p:spPr bwMode="auto">
              <a:xfrm>
                <a:off x="8721" y="1223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 name="Line 52"/>
              <p:cNvSpPr>
                <a:spLocks noChangeShapeType="1"/>
              </p:cNvSpPr>
              <p:nvPr/>
            </p:nvSpPr>
            <p:spPr bwMode="auto">
              <a:xfrm>
                <a:off x="8721" y="1239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8" name="Line 53"/>
              <p:cNvSpPr>
                <a:spLocks noChangeShapeType="1"/>
              </p:cNvSpPr>
              <p:nvPr/>
            </p:nvSpPr>
            <p:spPr bwMode="auto">
              <a:xfrm flipH="1">
                <a:off x="854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 name="Line 54"/>
              <p:cNvSpPr>
                <a:spLocks noChangeShapeType="1"/>
              </p:cNvSpPr>
              <p:nvPr/>
            </p:nvSpPr>
            <p:spPr bwMode="auto">
              <a:xfrm>
                <a:off x="8721" y="12550"/>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 name="Line 55"/>
              <p:cNvSpPr>
                <a:spLocks noChangeShapeType="1"/>
              </p:cNvSpPr>
              <p:nvPr/>
            </p:nvSpPr>
            <p:spPr bwMode="auto">
              <a:xfrm flipH="1">
                <a:off x="854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 name="Line 56"/>
              <p:cNvSpPr>
                <a:spLocks noChangeShapeType="1"/>
              </p:cNvSpPr>
              <p:nvPr/>
            </p:nvSpPr>
            <p:spPr bwMode="auto">
              <a:xfrm>
                <a:off x="8721" y="12238"/>
                <a:ext cx="18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9" name="Oval 58"/>
            <p:cNvSpPr>
              <a:spLocks noChangeArrowheads="1"/>
            </p:cNvSpPr>
            <p:nvPr/>
          </p:nvSpPr>
          <p:spPr bwMode="auto">
            <a:xfrm>
              <a:off x="2413" y="1811"/>
              <a:ext cx="278" cy="253"/>
            </a:xfrm>
            <a:prstGeom prst="ellipse">
              <a:avLst/>
            </a:prstGeom>
            <a:solidFill>
              <a:srgbClr val="00CC00"/>
            </a:solidFill>
            <a:ln w="9525">
              <a:solidFill>
                <a:srgbClr val="000000"/>
              </a:solidFill>
              <a:round/>
              <a:headEnd/>
              <a:tailEnd/>
            </a:ln>
          </p:spPr>
          <p:txBody>
            <a:bodyPr/>
            <a:lstStyle/>
            <a:p>
              <a:endParaRPr lang="zh-CN" altLang="en-US"/>
            </a:p>
          </p:txBody>
        </p:sp>
        <p:grpSp>
          <p:nvGrpSpPr>
            <p:cNvPr id="20" name="Group 73"/>
            <p:cNvGrpSpPr>
              <a:grpSpLocks/>
            </p:cNvGrpSpPr>
            <p:nvPr/>
          </p:nvGrpSpPr>
          <p:grpSpPr bwMode="auto">
            <a:xfrm>
              <a:off x="2400" y="1200"/>
              <a:ext cx="192" cy="432"/>
              <a:chOff x="4656" y="1488"/>
              <a:chExt cx="192" cy="432"/>
            </a:xfrm>
          </p:grpSpPr>
          <p:sp>
            <p:nvSpPr>
              <p:cNvPr id="33" name="Line 74"/>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4" name="AutoShape 75"/>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1" name="Group 76"/>
            <p:cNvGrpSpPr>
              <a:grpSpLocks/>
            </p:cNvGrpSpPr>
            <p:nvPr/>
          </p:nvGrpSpPr>
          <p:grpSpPr bwMode="auto">
            <a:xfrm rot="-5400000">
              <a:off x="1992" y="1560"/>
              <a:ext cx="192" cy="432"/>
              <a:chOff x="4656" y="1488"/>
              <a:chExt cx="192" cy="432"/>
            </a:xfrm>
          </p:grpSpPr>
          <p:sp>
            <p:nvSpPr>
              <p:cNvPr id="31" name="Line 77"/>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2" name="AutoShape 78"/>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2" name="Group 79"/>
            <p:cNvGrpSpPr>
              <a:grpSpLocks/>
            </p:cNvGrpSpPr>
            <p:nvPr/>
          </p:nvGrpSpPr>
          <p:grpSpPr bwMode="auto">
            <a:xfrm rot="5400000">
              <a:off x="2904" y="1560"/>
              <a:ext cx="192" cy="432"/>
              <a:chOff x="4656" y="1488"/>
              <a:chExt cx="192" cy="432"/>
            </a:xfrm>
          </p:grpSpPr>
          <p:sp>
            <p:nvSpPr>
              <p:cNvPr id="29" name="Line 80"/>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 name="AutoShape 8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3" name="Group 85"/>
            <p:cNvGrpSpPr>
              <a:grpSpLocks/>
            </p:cNvGrpSpPr>
            <p:nvPr/>
          </p:nvGrpSpPr>
          <p:grpSpPr bwMode="auto">
            <a:xfrm rot="10800000">
              <a:off x="2736" y="2064"/>
              <a:ext cx="192" cy="432"/>
              <a:chOff x="4656" y="1488"/>
              <a:chExt cx="192" cy="432"/>
            </a:xfrm>
          </p:grpSpPr>
          <p:sp>
            <p:nvSpPr>
              <p:cNvPr id="27" name="Line 86"/>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8" name="AutoShape 87"/>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4" name="Group 89"/>
            <p:cNvGrpSpPr>
              <a:grpSpLocks/>
            </p:cNvGrpSpPr>
            <p:nvPr/>
          </p:nvGrpSpPr>
          <p:grpSpPr bwMode="auto">
            <a:xfrm rot="10800000">
              <a:off x="2160" y="2064"/>
              <a:ext cx="192" cy="432"/>
              <a:chOff x="4656" y="1488"/>
              <a:chExt cx="192" cy="432"/>
            </a:xfrm>
          </p:grpSpPr>
          <p:sp>
            <p:nvSpPr>
              <p:cNvPr id="25" name="Line 90"/>
              <p:cNvSpPr>
                <a:spLocks noChangeShapeType="1"/>
              </p:cNvSpPr>
              <p:nvPr/>
            </p:nvSpPr>
            <p:spPr bwMode="auto">
              <a:xfrm>
                <a:off x="4752" y="1488"/>
                <a:ext cx="0" cy="384"/>
              </a:xfrm>
              <a:prstGeom prst="line">
                <a:avLst/>
              </a:prstGeom>
              <a:noFill/>
              <a:ln w="38100">
                <a:solidFill>
                  <a:srgbClr val="FFCC66"/>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AutoShape 91"/>
              <p:cNvSpPr>
                <a:spLocks noChangeArrowheads="1"/>
              </p:cNvSpPr>
              <p:nvPr/>
            </p:nvSpPr>
            <p:spPr bwMode="auto">
              <a:xfrm>
                <a:off x="4656" y="1680"/>
                <a:ext cx="192" cy="2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sp>
        <p:nvSpPr>
          <p:cNvPr id="7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56</a:t>
            </a:fld>
            <a:endParaRPr lang="en-US" altLang="zh-CN" dirty="0"/>
          </a:p>
        </p:txBody>
      </p:sp>
    </p:spTree>
    <p:extLst>
      <p:ext uri="{BB962C8B-B14F-4D97-AF65-F5344CB8AC3E}">
        <p14:creationId xmlns:p14="http://schemas.microsoft.com/office/powerpoint/2010/main" val="2459679230"/>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395536" y="1340768"/>
            <a:ext cx="52565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solidFill>
                  <a:srgbClr val="000000"/>
                </a:solidFill>
                <a:miter lim="800000"/>
                <a:headEnd type="none" w="sm" len="sm"/>
                <a:tailEnd type="none" w="sm" len="sm"/>
              </a14:hiddenLine>
            </a:ext>
          </a:extLst>
        </p:spPr>
        <p:txBody>
          <a:bodyPr tIns="0"/>
          <a:lstStyle/>
          <a:p>
            <a:pPr algn="l"/>
            <a:r>
              <a:rPr lang="en-US" altLang="zh-CN" sz="2200" b="1" dirty="0">
                <a:latin typeface="华文新魏" charset="0"/>
                <a:ea typeface="华文新魏" charset="0"/>
                <a:cs typeface="华文新魏" charset="0"/>
              </a:rPr>
              <a:t>semaphore fork[5];</a:t>
            </a:r>
          </a:p>
          <a:p>
            <a:pPr algn="l"/>
            <a:r>
              <a:rPr lang="en-US" altLang="zh-CN" sz="2200" b="1" dirty="0">
                <a:latin typeface="华文新魏" charset="0"/>
                <a:ea typeface="华文新魏" charset="0"/>
                <a:cs typeface="华文新魏" charset="0"/>
              </a:rPr>
              <a:t>for (int </a:t>
            </a:r>
            <a:r>
              <a:rPr lang="en-US" altLang="zh-CN" sz="2200" b="1" dirty="0" err="1">
                <a:latin typeface="华文新魏" charset="0"/>
                <a:ea typeface="华文新魏" charset="0"/>
                <a:cs typeface="华文新魏" charset="0"/>
              </a:rPr>
              <a:t>i</a:t>
            </a:r>
            <a:r>
              <a:rPr lang="en-US" altLang="zh-CN" sz="2200" b="1" dirty="0">
                <a:latin typeface="华文新魏" charset="0"/>
                <a:ea typeface="华文新魏" charset="0"/>
                <a:cs typeface="华文新魏" charset="0"/>
              </a:rPr>
              <a:t>=0;i&lt;5;i++)</a:t>
            </a:r>
          </a:p>
          <a:p>
            <a:pPr algn="l"/>
            <a:r>
              <a:rPr lang="en-US" altLang="zh-CN" sz="2200" b="1" dirty="0">
                <a:latin typeface="华文新魏" charset="0"/>
                <a:ea typeface="华文新魏" charset="0"/>
                <a:cs typeface="华文新魏" charset="0"/>
              </a:rPr>
              <a:t>    fork[</a:t>
            </a:r>
            <a:r>
              <a:rPr lang="en-US" altLang="zh-CN" sz="2200" b="1" dirty="0" err="1">
                <a:latin typeface="华文新魏" charset="0"/>
                <a:ea typeface="华文新魏" charset="0"/>
                <a:cs typeface="华文新魏" charset="0"/>
              </a:rPr>
              <a:t>i</a:t>
            </a:r>
            <a:r>
              <a:rPr lang="en-US" altLang="zh-CN" sz="2200" b="1" dirty="0">
                <a:latin typeface="华文新魏" charset="0"/>
                <a:ea typeface="华文新魏" charset="0"/>
                <a:cs typeface="华文新魏" charset="0"/>
              </a:rPr>
              <a:t>]=1;</a:t>
            </a:r>
          </a:p>
          <a:p>
            <a:pPr algn="l"/>
            <a:r>
              <a:rPr lang="en-US" altLang="zh-CN" sz="2200" b="1" dirty="0">
                <a:latin typeface="华文新魏" charset="0"/>
                <a:ea typeface="华文新魏" charset="0"/>
                <a:cs typeface="华文新魏" charset="0"/>
              </a:rPr>
              <a:t>Cobegin</a:t>
            </a:r>
          </a:p>
          <a:p>
            <a:pPr algn="l"/>
            <a:r>
              <a:rPr lang="zh-CN" altLang="zh-CN" sz="2200" b="1" dirty="0">
                <a:latin typeface="华文新魏" charset="0"/>
                <a:ea typeface="华文新魏" charset="0"/>
                <a:cs typeface="华文新魏" charset="0"/>
              </a:rPr>
              <a:t> </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process </a:t>
            </a:r>
            <a:r>
              <a:rPr lang="en-US" altLang="zh-CN" sz="2200" b="1" dirty="0" err="1">
                <a:latin typeface="华文新魏" charset="0"/>
                <a:ea typeface="华文新魏" charset="0"/>
                <a:cs typeface="华文新魏" charset="0"/>
              </a:rPr>
              <a:t>philosopher_i</a:t>
            </a:r>
            <a:r>
              <a:rPr lang="en-US" altLang="zh-CN" sz="2200" b="1" dirty="0">
                <a:latin typeface="华文新魏" charset="0"/>
                <a:ea typeface="华文新魏" charset="0"/>
                <a:cs typeface="华文新魏" charset="0"/>
              </a:rPr>
              <a:t>( ) {</a:t>
            </a:r>
          </a:p>
          <a:p>
            <a:pPr algn="l"/>
            <a:r>
              <a:rPr lang="zh-CN" altLang="zh-CN" sz="2200" b="1" dirty="0">
                <a:latin typeface="华文新魏" charset="0"/>
                <a:ea typeface="华文新魏" charset="0"/>
                <a:cs typeface="华文新魏" charset="0"/>
              </a:rPr>
              <a:t> </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while(true) {</a:t>
            </a:r>
          </a:p>
          <a:p>
            <a:pPr algn="l"/>
            <a:r>
              <a:rPr lang="zh-CN" altLang="zh-CN" sz="2200" b="1" dirty="0">
                <a:latin typeface="华文新魏" charset="0"/>
                <a:ea typeface="华文新魏" charset="0"/>
                <a:cs typeface="华文新魏" charset="0"/>
              </a:rPr>
              <a:t> </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think( );</a:t>
            </a:r>
          </a:p>
          <a:p>
            <a:pPr algn="l"/>
            <a:r>
              <a:rPr lang="zh-CN" altLang="en-US" sz="2200" b="1" dirty="0">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P(fork[</a:t>
            </a:r>
            <a:r>
              <a:rPr lang="en-US" altLang="zh-CN" sz="2200" b="1" dirty="0" err="1">
                <a:solidFill>
                  <a:srgbClr val="0000FF"/>
                </a:solidFill>
                <a:latin typeface="华文新魏" charset="0"/>
                <a:ea typeface="华文新魏" charset="0"/>
                <a:cs typeface="华文新魏" charset="0"/>
              </a:rPr>
              <a:t>i</a:t>
            </a:r>
            <a:r>
              <a:rPr lang="en-US" altLang="zh-CN" sz="2200" b="1" dirty="0">
                <a:solidFill>
                  <a:srgbClr val="0000FF"/>
                </a:solidFill>
                <a:latin typeface="华文新魏" charset="0"/>
                <a:ea typeface="华文新魏" charset="0"/>
                <a:cs typeface="华文新魏" charset="0"/>
              </a:rPr>
              <a:t>]);</a:t>
            </a:r>
          </a:p>
          <a:p>
            <a:pPr algn="l"/>
            <a:r>
              <a:rPr lang="zh-CN" altLang="zh-CN" sz="2200" b="1" dirty="0">
                <a:solidFill>
                  <a:srgbClr val="0000FF"/>
                </a:solidFill>
                <a:latin typeface="华文新魏" charset="0"/>
                <a:ea typeface="华文新魏" charset="0"/>
                <a:cs typeface="华文新魏" charset="0"/>
              </a:rPr>
              <a:t> </a:t>
            </a:r>
            <a:r>
              <a:rPr lang="zh-CN" altLang="en-US" sz="2200" b="1" dirty="0">
                <a:solidFill>
                  <a:srgbClr val="0000FF"/>
                </a:solidFill>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P(fork[(i+1)%5]);</a:t>
            </a:r>
          </a:p>
          <a:p>
            <a:pPr algn="l"/>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eat( );</a:t>
            </a:r>
          </a:p>
          <a:p>
            <a:pPr algn="l"/>
            <a:r>
              <a:rPr lang="zh-CN" altLang="en-US" sz="2200" b="1" dirty="0">
                <a:latin typeface="华文新魏" charset="0"/>
                <a:ea typeface="华文新魏" charset="0"/>
                <a:cs typeface="华文新魏" charset="0"/>
              </a:rPr>
              <a:t>      </a:t>
            </a:r>
            <a:r>
              <a:rPr lang="zh-CN" altLang="en-US" sz="2200" b="1" dirty="0">
                <a:solidFill>
                  <a:srgbClr val="0000FF"/>
                </a:solidFill>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V(fork[</a:t>
            </a:r>
            <a:r>
              <a:rPr lang="en-US" altLang="zh-CN" sz="2200" b="1" dirty="0" err="1">
                <a:solidFill>
                  <a:srgbClr val="0000FF"/>
                </a:solidFill>
                <a:latin typeface="华文新魏" charset="0"/>
                <a:ea typeface="华文新魏" charset="0"/>
                <a:cs typeface="华文新魏" charset="0"/>
              </a:rPr>
              <a:t>i</a:t>
            </a:r>
            <a:r>
              <a:rPr lang="en-US" altLang="zh-CN" sz="2200" b="1" dirty="0">
                <a:solidFill>
                  <a:srgbClr val="0000FF"/>
                </a:solidFill>
                <a:latin typeface="华文新魏" charset="0"/>
                <a:ea typeface="华文新魏" charset="0"/>
                <a:cs typeface="华文新魏" charset="0"/>
              </a:rPr>
              <a:t>]);</a:t>
            </a:r>
          </a:p>
          <a:p>
            <a:pPr algn="l"/>
            <a:r>
              <a:rPr lang="zh-CN" altLang="zh-CN" sz="2200" b="1" dirty="0">
                <a:solidFill>
                  <a:srgbClr val="0000FF"/>
                </a:solidFill>
                <a:latin typeface="华文新魏" charset="0"/>
                <a:ea typeface="华文新魏" charset="0"/>
                <a:cs typeface="华文新魏" charset="0"/>
              </a:rPr>
              <a:t> </a:t>
            </a:r>
            <a:r>
              <a:rPr lang="zh-CN" altLang="en-US" sz="2200" b="1" dirty="0">
                <a:solidFill>
                  <a:srgbClr val="0000FF"/>
                </a:solidFill>
                <a:latin typeface="华文新魏" charset="0"/>
                <a:ea typeface="华文新魏" charset="0"/>
                <a:cs typeface="华文新魏" charset="0"/>
              </a:rPr>
              <a:t>       </a:t>
            </a:r>
            <a:r>
              <a:rPr lang="en-US" altLang="zh-CN" sz="2200" b="1" dirty="0">
                <a:solidFill>
                  <a:srgbClr val="0000FF"/>
                </a:solidFill>
                <a:latin typeface="华文新魏" charset="0"/>
                <a:ea typeface="华文新魏" charset="0"/>
                <a:cs typeface="华文新魏" charset="0"/>
              </a:rPr>
              <a:t>V(fork[(i+1)%5]);</a:t>
            </a:r>
          </a:p>
          <a:p>
            <a:pPr algn="l"/>
            <a:r>
              <a:rPr lang="en-US" altLang="zh-CN" sz="2200" b="1" dirty="0">
                <a:latin typeface="华文新魏" charset="0"/>
                <a:ea typeface="华文新魏" charset="0"/>
                <a:cs typeface="华文新魏" charset="0"/>
              </a:rPr>
              <a:t>     }</a:t>
            </a:r>
          </a:p>
          <a:p>
            <a:pPr algn="l"/>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a:t>
            </a:r>
          </a:p>
          <a:p>
            <a:pPr algn="l"/>
            <a:r>
              <a:rPr lang="en-US" altLang="zh-CN" sz="2200" b="1" dirty="0" err="1">
                <a:latin typeface="华文新魏" charset="0"/>
                <a:ea typeface="华文新魏" charset="0"/>
                <a:cs typeface="华文新魏" charset="0"/>
              </a:rPr>
              <a:t>coend</a:t>
            </a:r>
            <a:endParaRPr lang="en-US" altLang="zh-CN" sz="2200" b="1"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信号量解决哲学家就餐问题</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57</a:t>
            </a:fld>
            <a:endParaRPr lang="en-US" altLang="zh-CN" dirty="0"/>
          </a:p>
        </p:txBody>
      </p:sp>
      <p:sp>
        <p:nvSpPr>
          <p:cNvPr id="5" name="内容占位符 1"/>
          <p:cNvSpPr>
            <a:spLocks noGrp="1"/>
          </p:cNvSpPr>
          <p:nvPr>
            <p:ph idx="1"/>
          </p:nvPr>
        </p:nvSpPr>
        <p:spPr>
          <a:xfrm>
            <a:off x="4139952" y="1340768"/>
            <a:ext cx="4752528" cy="4968552"/>
          </a:xfrm>
        </p:spPr>
        <p:txBody>
          <a:bodyPr/>
          <a:lstStyle/>
          <a:p>
            <a:r>
              <a:rPr lang="zh-CN" altLang="en-US" dirty="0">
                <a:latin typeface="华文新魏" charset="0"/>
                <a:ea typeface="华文新魏" charset="0"/>
                <a:cs typeface="华文新魏" charset="0"/>
              </a:rPr>
              <a:t>问题分析</a:t>
            </a:r>
            <a:r>
              <a:rPr lang="zh-CN" altLang="zh-CN"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死锁</a:t>
            </a:r>
            <a:endParaRPr lang="en-US" altLang="zh-CN" dirty="0">
              <a:solidFill>
                <a:srgbClr val="FF0000"/>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避免死锁</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至多允许四个哲学家同时吃</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每个哲学家取到手边的两把叉子才吃，否则一把叉子也不取</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奇数号先取左手边的叉子，偶数号先取右手边的叉子</a:t>
            </a:r>
            <a:endParaRPr lang="en-US" altLang="zh-CN" dirty="0">
              <a:latin typeface="华文新魏" charset="0"/>
              <a:ea typeface="华文新魏" charset="0"/>
              <a:cs typeface="华文新魏" charset="0"/>
            </a:endParaRPr>
          </a:p>
          <a:p>
            <a:pPr lvl="1"/>
            <a:endParaRPr lang="zh-CN" altLang="en-US" dirty="0">
              <a:latin typeface="华文新魏" charset="0"/>
              <a:ea typeface="华文新魏" charset="0"/>
              <a:cs typeface="华文新魏" charset="0"/>
            </a:endParaRPr>
          </a:p>
        </p:txBody>
      </p:sp>
    </p:spTree>
    <p:extLst>
      <p:ext uri="{BB962C8B-B14F-4D97-AF65-F5344CB8AC3E}">
        <p14:creationId xmlns:p14="http://schemas.microsoft.com/office/powerpoint/2010/main" val="3134535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哲学家吃通心面问题的正解算法</a:t>
            </a:r>
            <a:r>
              <a:rPr lang="zh-CN" altLang="en-US" sz="2800" dirty="0">
                <a:latin typeface="隶书" charset="0"/>
                <a:ea typeface="隶书" charset="0"/>
                <a:cs typeface="隶书" charset="0"/>
              </a:rPr>
              <a:t>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58</a:t>
            </a:fld>
            <a:endParaRPr lang="en-US" altLang="zh-CN" dirty="0"/>
          </a:p>
        </p:txBody>
      </p:sp>
      <p:sp>
        <p:nvSpPr>
          <p:cNvPr id="5" name="Rectangle 3"/>
          <p:cNvSpPr>
            <a:spLocks noChangeArrowheads="1"/>
          </p:cNvSpPr>
          <p:nvPr/>
        </p:nvSpPr>
        <p:spPr bwMode="auto">
          <a:xfrm>
            <a:off x="107504" y="1196752"/>
            <a:ext cx="4680520" cy="5328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solidFill>
                  <a:srgbClr val="000000"/>
                </a:solidFill>
                <a:miter lim="800000"/>
                <a:headEnd type="none" w="sm" len="sm"/>
                <a:tailEnd type="none" w="sm" len="sm"/>
              </a14:hiddenLine>
            </a:ext>
          </a:extLst>
        </p:spPr>
        <p:txBody>
          <a:bodyPr tIns="0"/>
          <a:lstStyle/>
          <a:p>
            <a:pPr marL="0" lvl="1" algn="l"/>
            <a:r>
              <a:rPr lang="zh-CN" altLang="en-US" sz="2000" b="1" dirty="0">
                <a:solidFill>
                  <a:srgbClr val="0000FF"/>
                </a:solidFill>
                <a:latin typeface="华文新魏" charset="0"/>
                <a:ea typeface="华文新魏" charset="0"/>
                <a:cs typeface="华文新魏" charset="0"/>
              </a:rPr>
              <a:t>至多允许四个哲学家同时吃</a:t>
            </a:r>
            <a:endParaRPr lang="en-US" altLang="zh-CN" sz="2000" b="1" dirty="0">
              <a:solidFill>
                <a:srgbClr val="0000FF"/>
              </a:solidFill>
              <a:latin typeface="华文新魏" charset="0"/>
              <a:ea typeface="华文新魏" charset="0"/>
              <a:cs typeface="华文新魏" charset="0"/>
            </a:endParaRPr>
          </a:p>
          <a:p>
            <a:pPr algn="l"/>
            <a:r>
              <a:rPr lang="en-US" altLang="zh-CN" b="1" dirty="0">
                <a:solidFill>
                  <a:srgbClr val="FF0000"/>
                </a:solidFill>
                <a:latin typeface="华文新魏" charset="0"/>
                <a:ea typeface="华文新魏" charset="0"/>
                <a:cs typeface="华文新魏" charset="0"/>
              </a:rPr>
              <a:t>semaphore count=4</a:t>
            </a:r>
            <a:r>
              <a:rPr lang="zh-CN" altLang="zh-CN" b="1" dirty="0">
                <a:solidFill>
                  <a:srgbClr val="FF0000"/>
                </a:solidFill>
                <a:latin typeface="华文新魏" charset="0"/>
                <a:ea typeface="华文新魏" charset="0"/>
                <a:cs typeface="华文新魏" charset="0"/>
              </a:rPr>
              <a:t>；</a:t>
            </a:r>
            <a:endParaRPr lang="en-US" altLang="zh-CN" b="1" dirty="0">
              <a:solidFill>
                <a:srgbClr val="FF0000"/>
              </a:solidFill>
              <a:latin typeface="华文新魏" charset="0"/>
              <a:ea typeface="华文新魏" charset="0"/>
              <a:cs typeface="华文新魏" charset="0"/>
            </a:endParaRPr>
          </a:p>
          <a:p>
            <a:pPr algn="l"/>
            <a:r>
              <a:rPr lang="en-US" altLang="zh-CN" b="1" dirty="0">
                <a:latin typeface="华文新魏" charset="0"/>
                <a:ea typeface="华文新魏" charset="0"/>
                <a:cs typeface="华文新魏" charset="0"/>
              </a:rPr>
              <a:t>semaphore fork[5];</a:t>
            </a:r>
          </a:p>
          <a:p>
            <a:pPr algn="l"/>
            <a:r>
              <a:rPr lang="en-US" altLang="zh-CN" b="1" dirty="0">
                <a:latin typeface="华文新魏" charset="0"/>
                <a:ea typeface="华文新魏" charset="0"/>
                <a:cs typeface="华文新魏" charset="0"/>
              </a:rPr>
              <a:t>for (int </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=0;i&lt;5;i++)</a:t>
            </a:r>
          </a:p>
          <a:p>
            <a:pPr algn="l"/>
            <a:r>
              <a:rPr lang="en-US" altLang="zh-CN" b="1" dirty="0">
                <a:latin typeface="华文新魏" charset="0"/>
                <a:ea typeface="华文新魏" charset="0"/>
                <a:cs typeface="华文新魏" charset="0"/>
              </a:rPr>
              <a:t>    fork[</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]=1;</a:t>
            </a:r>
          </a:p>
          <a:p>
            <a:pPr algn="l"/>
            <a:r>
              <a:rPr lang="en-US" altLang="zh-CN" b="1" dirty="0">
                <a:latin typeface="华文新魏" charset="0"/>
                <a:ea typeface="华文新魏" charset="0"/>
                <a:cs typeface="华文新魏" charset="0"/>
              </a:rPr>
              <a:t>Cobegin</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process </a:t>
            </a:r>
            <a:r>
              <a:rPr lang="en-US" altLang="zh-CN" b="1" dirty="0" err="1">
                <a:latin typeface="华文新魏" charset="0"/>
                <a:ea typeface="华文新魏" charset="0"/>
                <a:cs typeface="华文新魏" charset="0"/>
              </a:rPr>
              <a:t>philosopher_i</a:t>
            </a:r>
            <a:r>
              <a:rPr lang="en-US" altLang="zh-CN" b="1" dirty="0">
                <a:latin typeface="华文新魏" charset="0"/>
                <a:ea typeface="华文新魏" charset="0"/>
                <a:cs typeface="华文新魏" charset="0"/>
              </a:rPr>
              <a:t>( ) {/*</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 0,1,2,3,4*/</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while(true) {</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think( );</a:t>
            </a:r>
          </a:p>
          <a:p>
            <a:pPr algn="l"/>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P(count);</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P(fork[(i+1)%5]);</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eat( );</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V(fork[(i+1)%5]);</a:t>
            </a:r>
          </a:p>
          <a:p>
            <a:pPr algn="l"/>
            <a:r>
              <a:rPr lang="zh-CN" altLang="zh-CN" b="1" dirty="0">
                <a:solidFill>
                  <a:srgbClr val="FF0000"/>
                </a:solidFill>
                <a:latin typeface="华文新魏" charset="0"/>
                <a:ea typeface="华文新魏" charset="0"/>
                <a:cs typeface="华文新魏" charset="0"/>
              </a:rPr>
              <a:t> </a:t>
            </a:r>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V</a:t>
            </a:r>
            <a:r>
              <a:rPr lang="zh-CN" altLang="en-US" b="1" dirty="0">
                <a:solidFill>
                  <a:srgbClr val="FF0000"/>
                </a:solidFill>
                <a:latin typeface="华文新魏" charset="0"/>
                <a:ea typeface="华文新魏" charset="0"/>
                <a:cs typeface="华文新魏" charset="0"/>
              </a:rPr>
              <a:t>(</a:t>
            </a:r>
            <a:r>
              <a:rPr lang="en-US" altLang="zh-CN" b="1" dirty="0">
                <a:solidFill>
                  <a:srgbClr val="FF0000"/>
                </a:solidFill>
                <a:latin typeface="华文新魏" charset="0"/>
                <a:ea typeface="华文新魏" charset="0"/>
                <a:cs typeface="华文新魏" charset="0"/>
              </a:rPr>
              <a:t>count);</a:t>
            </a:r>
          </a:p>
          <a:p>
            <a:pPr algn="l"/>
            <a:r>
              <a:rPr lang="en-US" altLang="zh-CN" b="1" dirty="0">
                <a:latin typeface="华文新魏" charset="0"/>
                <a:ea typeface="华文新魏" charset="0"/>
                <a:cs typeface="华文新魏" charset="0"/>
              </a:rPr>
              <a:t>     }</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a:t>
            </a:r>
          </a:p>
          <a:p>
            <a:pPr algn="l"/>
            <a:r>
              <a:rPr lang="en-US" altLang="zh-CN" b="1" dirty="0" err="1">
                <a:latin typeface="华文新魏" charset="0"/>
                <a:ea typeface="华文新魏" charset="0"/>
                <a:cs typeface="华文新魏" charset="0"/>
              </a:rPr>
              <a:t>coend</a:t>
            </a:r>
            <a:endParaRPr lang="en-US" altLang="zh-CN" b="1" dirty="0">
              <a:latin typeface="华文新魏" charset="0"/>
              <a:ea typeface="华文新魏" charset="0"/>
              <a:cs typeface="华文新魏" charset="0"/>
            </a:endParaRPr>
          </a:p>
        </p:txBody>
      </p:sp>
      <p:sp>
        <p:nvSpPr>
          <p:cNvPr id="8" name="Rectangle 3"/>
          <p:cNvSpPr>
            <a:spLocks noChangeArrowheads="1"/>
          </p:cNvSpPr>
          <p:nvPr/>
        </p:nvSpPr>
        <p:spPr bwMode="auto">
          <a:xfrm>
            <a:off x="4644008" y="1196752"/>
            <a:ext cx="4464496"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cap="sq">
                <a:solidFill>
                  <a:srgbClr val="000000"/>
                </a:solidFill>
                <a:miter lim="800000"/>
                <a:headEnd type="none" w="sm" len="sm"/>
                <a:tailEnd type="none" w="sm" len="sm"/>
              </a14:hiddenLine>
            </a:ext>
          </a:extLst>
        </p:spPr>
        <p:txBody>
          <a:bodyPr tIns="0"/>
          <a:lstStyle/>
          <a:p>
            <a:pPr marL="0" lvl="1" algn="l"/>
            <a:r>
              <a:rPr lang="zh-CN" altLang="en-US" sz="2000" b="1" dirty="0">
                <a:solidFill>
                  <a:srgbClr val="0000FF"/>
                </a:solidFill>
                <a:latin typeface="华文新魏" charset="0"/>
                <a:ea typeface="华文新魏" charset="0"/>
                <a:cs typeface="华文新魏" charset="0"/>
              </a:rPr>
              <a:t>取到手边的两把叉子或者一把都不取</a:t>
            </a:r>
            <a:endParaRPr lang="en-US" altLang="zh-CN" sz="2000" b="1" dirty="0">
              <a:solidFill>
                <a:srgbClr val="0000FF"/>
              </a:solidFill>
              <a:latin typeface="华文新魏" charset="0"/>
              <a:ea typeface="华文新魏" charset="0"/>
              <a:cs typeface="华文新魏" charset="0"/>
            </a:endParaRPr>
          </a:p>
          <a:p>
            <a:pPr algn="l"/>
            <a:r>
              <a:rPr lang="en-US" altLang="zh-CN" b="1" dirty="0">
                <a:solidFill>
                  <a:srgbClr val="FF0000"/>
                </a:solidFill>
                <a:latin typeface="华文新魏" charset="0"/>
                <a:ea typeface="华文新魏" charset="0"/>
                <a:cs typeface="华文新魏" charset="0"/>
              </a:rPr>
              <a:t>Semaphore </a:t>
            </a:r>
            <a:r>
              <a:rPr lang="en-US" altLang="zh-CN" b="1" dirty="0" err="1">
                <a:solidFill>
                  <a:srgbClr val="FF0000"/>
                </a:solidFill>
                <a:latin typeface="华文新魏" charset="0"/>
                <a:ea typeface="华文新魏" charset="0"/>
                <a:cs typeface="华文新魏" charset="0"/>
              </a:rPr>
              <a:t>mutex</a:t>
            </a:r>
            <a:r>
              <a:rPr lang="en-US" altLang="zh-CN" b="1" dirty="0">
                <a:solidFill>
                  <a:srgbClr val="FF0000"/>
                </a:solidFill>
                <a:latin typeface="华文新魏" charset="0"/>
                <a:ea typeface="华文新魏" charset="0"/>
                <a:cs typeface="华文新魏" charset="0"/>
              </a:rPr>
              <a:t>=</a:t>
            </a:r>
            <a:r>
              <a:rPr lang="zh-CN" altLang="zh-CN" b="1" dirty="0">
                <a:solidFill>
                  <a:srgbClr val="FF0000"/>
                </a:solidFill>
                <a:latin typeface="华文新魏" charset="0"/>
                <a:ea typeface="华文新魏" charset="0"/>
                <a:cs typeface="华文新魏" charset="0"/>
              </a:rPr>
              <a:t>1；</a:t>
            </a:r>
            <a:endParaRPr lang="en-US" altLang="zh-CN" b="1" dirty="0">
              <a:solidFill>
                <a:srgbClr val="FF0000"/>
              </a:solidFill>
              <a:latin typeface="华文新魏" charset="0"/>
              <a:ea typeface="华文新魏" charset="0"/>
              <a:cs typeface="华文新魏" charset="0"/>
            </a:endParaRPr>
          </a:p>
          <a:p>
            <a:pPr algn="l"/>
            <a:r>
              <a:rPr lang="en-US" altLang="zh-CN" b="1" dirty="0">
                <a:latin typeface="华文新魏" charset="0"/>
                <a:ea typeface="华文新魏" charset="0"/>
                <a:cs typeface="华文新魏" charset="0"/>
              </a:rPr>
              <a:t>semaphore fork[5];</a:t>
            </a:r>
          </a:p>
          <a:p>
            <a:pPr algn="l"/>
            <a:r>
              <a:rPr lang="en-US" altLang="zh-CN" b="1" dirty="0">
                <a:latin typeface="华文新魏" charset="0"/>
                <a:ea typeface="华文新魏" charset="0"/>
                <a:cs typeface="华文新魏" charset="0"/>
              </a:rPr>
              <a:t>for (int </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=0;i&lt;5;i++)</a:t>
            </a:r>
          </a:p>
          <a:p>
            <a:pPr algn="l"/>
            <a:r>
              <a:rPr lang="en-US" altLang="zh-CN" b="1" dirty="0">
                <a:latin typeface="华文新魏" charset="0"/>
                <a:ea typeface="华文新魏" charset="0"/>
                <a:cs typeface="华文新魏" charset="0"/>
              </a:rPr>
              <a:t>    fork[</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]=1;</a:t>
            </a:r>
          </a:p>
          <a:p>
            <a:pPr algn="l"/>
            <a:r>
              <a:rPr lang="en-US" altLang="zh-CN" b="1" dirty="0">
                <a:latin typeface="华文新魏" charset="0"/>
                <a:ea typeface="华文新魏" charset="0"/>
                <a:cs typeface="华文新魏" charset="0"/>
              </a:rPr>
              <a:t>Cobegin</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process </a:t>
            </a:r>
            <a:r>
              <a:rPr lang="en-US" altLang="zh-CN" b="1" dirty="0" err="1">
                <a:latin typeface="华文新魏" charset="0"/>
                <a:ea typeface="华文新魏" charset="0"/>
                <a:cs typeface="华文新魏" charset="0"/>
              </a:rPr>
              <a:t>philosopher_i</a:t>
            </a:r>
            <a:r>
              <a:rPr lang="en-US" altLang="zh-CN" b="1" dirty="0">
                <a:latin typeface="华文新魏" charset="0"/>
                <a:ea typeface="华文新魏" charset="0"/>
                <a:cs typeface="华文新魏" charset="0"/>
              </a:rPr>
              <a:t>( ) {/*</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 0,1,2,3,4*/</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while(true) {</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think( );</a:t>
            </a:r>
          </a:p>
          <a:p>
            <a:pPr algn="l"/>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P(</a:t>
            </a:r>
            <a:r>
              <a:rPr lang="en-US" altLang="zh-CN" b="1" dirty="0" err="1">
                <a:solidFill>
                  <a:srgbClr val="FF0000"/>
                </a:solidFill>
                <a:latin typeface="华文新魏" charset="0"/>
                <a:ea typeface="华文新魏" charset="0"/>
                <a:cs typeface="华文新魏" charset="0"/>
              </a:rPr>
              <a:t>mutex</a:t>
            </a:r>
            <a:r>
              <a:rPr lang="en-US" altLang="zh-CN" b="1" dirty="0">
                <a:solidFill>
                  <a:srgbClr val="FF0000"/>
                </a:solidFill>
                <a:latin typeface="华文新魏" charset="0"/>
                <a:ea typeface="华文新魏" charset="0"/>
                <a:cs typeface="华文新魏" charset="0"/>
              </a:rPr>
              <a:t>);</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P(fork[(i+1)%5]);</a:t>
            </a:r>
          </a:p>
          <a:p>
            <a:pPr algn="l"/>
            <a:r>
              <a:rPr lang="zh-CN" altLang="zh-CN" b="1" dirty="0">
                <a:solidFill>
                  <a:srgbClr val="FF0000"/>
                </a:solidFill>
                <a:latin typeface="华文新魏" charset="0"/>
                <a:ea typeface="华文新魏" charset="0"/>
                <a:cs typeface="华文新魏" charset="0"/>
              </a:rPr>
              <a:t> </a:t>
            </a:r>
            <a:r>
              <a:rPr lang="zh-CN" altLang="en-US" b="1" dirty="0">
                <a:solidFill>
                  <a:srgbClr val="FF0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V</a:t>
            </a:r>
            <a:r>
              <a:rPr lang="zh-CN" altLang="en-US" b="1" dirty="0">
                <a:solidFill>
                  <a:srgbClr val="FF0000"/>
                </a:solidFill>
                <a:latin typeface="华文新魏" charset="0"/>
                <a:ea typeface="华文新魏" charset="0"/>
                <a:cs typeface="华文新魏" charset="0"/>
              </a:rPr>
              <a:t>(</a:t>
            </a:r>
            <a:r>
              <a:rPr lang="en-US" altLang="zh-CN" b="1" dirty="0" err="1">
                <a:solidFill>
                  <a:srgbClr val="FF0000"/>
                </a:solidFill>
                <a:latin typeface="华文新魏" charset="0"/>
                <a:ea typeface="华文新魏" charset="0"/>
                <a:cs typeface="华文新魏" charset="0"/>
              </a:rPr>
              <a:t>mutex</a:t>
            </a:r>
            <a:r>
              <a:rPr lang="en-US" altLang="zh-CN" b="1" dirty="0">
                <a:solidFill>
                  <a:srgbClr val="FF0000"/>
                </a:solidFill>
                <a:latin typeface="华文新魏" charset="0"/>
                <a:ea typeface="华文新魏" charset="0"/>
                <a:cs typeface="华文新魏" charset="0"/>
              </a:rPr>
              <a:t>);</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eat( );</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a:t>
            </a:r>
            <a:r>
              <a:rPr lang="en-US" altLang="zh-CN" b="1" dirty="0" err="1">
                <a:latin typeface="华文新魏" charset="0"/>
                <a:ea typeface="华文新魏" charset="0"/>
                <a:cs typeface="华文新魏" charset="0"/>
              </a:rPr>
              <a:t>i</a:t>
            </a:r>
            <a:r>
              <a:rPr lang="en-US" altLang="zh-CN" b="1" dirty="0">
                <a:latin typeface="华文新魏" charset="0"/>
                <a:ea typeface="华文新魏" charset="0"/>
                <a:cs typeface="华文新魏" charset="0"/>
              </a:rPr>
              <a:t>]);</a:t>
            </a:r>
          </a:p>
          <a:p>
            <a:pPr algn="l"/>
            <a:r>
              <a:rPr lang="zh-CN" altLang="zh-CN" b="1" dirty="0">
                <a:latin typeface="华文新魏" charset="0"/>
                <a:ea typeface="华文新魏" charset="0"/>
                <a:cs typeface="华文新魏" charset="0"/>
              </a:rPr>
              <a:t> </a:t>
            </a:r>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V(fork[(i+1)%5]);</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a:t>
            </a:r>
          </a:p>
          <a:p>
            <a:pPr algn="l"/>
            <a:r>
              <a:rPr lang="zh-CN" altLang="en-US" b="1" dirty="0">
                <a:latin typeface="华文新魏" charset="0"/>
                <a:ea typeface="华文新魏" charset="0"/>
                <a:cs typeface="华文新魏" charset="0"/>
              </a:rPr>
              <a:t>  </a:t>
            </a:r>
            <a:r>
              <a:rPr lang="en-US" altLang="zh-CN" b="1" dirty="0">
                <a:latin typeface="华文新魏" charset="0"/>
                <a:ea typeface="华文新魏" charset="0"/>
                <a:cs typeface="华文新魏" charset="0"/>
              </a:rPr>
              <a:t>}</a:t>
            </a:r>
          </a:p>
          <a:p>
            <a:pPr algn="l"/>
            <a:r>
              <a:rPr lang="en-US" altLang="zh-CN" b="1" dirty="0" err="1">
                <a:latin typeface="华文新魏" charset="0"/>
                <a:ea typeface="华文新魏" charset="0"/>
                <a:cs typeface="华文新魏" charset="0"/>
              </a:rPr>
              <a:t>coend</a:t>
            </a:r>
            <a:endParaRPr lang="en-US" altLang="zh-CN" b="1" dirty="0">
              <a:latin typeface="华文新魏" charset="0"/>
              <a:ea typeface="华文新魏" charset="0"/>
              <a:cs typeface="华文新魏" charset="0"/>
            </a:endParaRPr>
          </a:p>
        </p:txBody>
      </p:sp>
      <p:cxnSp>
        <p:nvCxnSpPr>
          <p:cNvPr id="6" name="直线连接符 5">
            <a:extLst>
              <a:ext uri="{FF2B5EF4-FFF2-40B4-BE49-F238E27FC236}">
                <a16:creationId xmlns:a16="http://schemas.microsoft.com/office/drawing/2014/main" id="{506EA0AB-3CEC-2B49-9BCA-96561405A6A5}"/>
              </a:ext>
            </a:extLst>
          </p:cNvPr>
          <p:cNvCxnSpPr>
            <a:cxnSpLocks/>
          </p:cNvCxnSpPr>
          <p:nvPr/>
        </p:nvCxnSpPr>
        <p:spPr bwMode="auto">
          <a:xfrm>
            <a:off x="4499992" y="1628800"/>
            <a:ext cx="0" cy="479938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747332951"/>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信号量解决生产者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消费者问题</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59</a:t>
            </a:fld>
            <a:endParaRPr lang="en-US" altLang="zh-CN"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charset="0"/>
                <a:ea typeface="华文新魏" charset="0"/>
                <a:cs typeface="华文新魏" charset="0"/>
              </a:rPr>
              <a:t>生产者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消费者问题：</a:t>
            </a:r>
            <a:r>
              <a:rPr lang="zh-CN" altLang="en-US" dirty="0">
                <a:solidFill>
                  <a:srgbClr val="FF0000"/>
                </a:solidFill>
                <a:latin typeface="华文新魏" charset="0"/>
                <a:ea typeface="华文新魏" charset="0"/>
                <a:cs typeface="华文新魏" charset="0"/>
              </a:rPr>
              <a:t>同步问题</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一个</a:t>
            </a:r>
            <a:r>
              <a:rPr lang="zh-CN" altLang="en-US" dirty="0">
                <a:latin typeface="华文新魏" charset="0"/>
                <a:ea typeface="华文新魏" charset="0"/>
                <a:cs typeface="华文新魏" charset="0"/>
              </a:rPr>
              <a:t>生产者、一个消费者共享一个缓冲区</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rPr>
              <a:t>多个</a:t>
            </a:r>
            <a:r>
              <a:rPr lang="zh-CN" altLang="en-US" dirty="0"/>
              <a:t>生产者、多个消费者共享多个缓冲区</a:t>
            </a:r>
            <a:endParaRPr lang="en-US" altLang="zh-CN" dirty="0"/>
          </a:p>
          <a:p>
            <a:pPr eaLnBrk="1" hangingPunct="1"/>
            <a:r>
              <a:rPr lang="zh-CN" altLang="en-US" dirty="0">
                <a:latin typeface="华文新魏"/>
                <a:cs typeface="华文新魏"/>
              </a:rPr>
              <a:t>解决基本思路</a:t>
            </a:r>
            <a:endParaRPr lang="en-US" altLang="zh-CN" dirty="0">
              <a:latin typeface="华文新魏"/>
              <a:cs typeface="华文新魏"/>
            </a:endParaRPr>
          </a:p>
          <a:p>
            <a:pPr lvl="1" eaLnBrk="1" hangingPunct="1"/>
            <a:r>
              <a:rPr lang="zh-CN" altLang="zh-CN" dirty="0"/>
              <a:t>可设置两个信号量</a:t>
            </a:r>
            <a:r>
              <a:rPr lang="en-US" altLang="zh-CN" dirty="0">
                <a:solidFill>
                  <a:srgbClr val="FF0000"/>
                </a:solidFill>
              </a:rPr>
              <a:t>empty</a:t>
            </a:r>
            <a:r>
              <a:rPr lang="zh-CN" altLang="zh-CN" dirty="0"/>
              <a:t>和</a:t>
            </a:r>
            <a:r>
              <a:rPr lang="en-US" altLang="zh-CN" dirty="0">
                <a:solidFill>
                  <a:srgbClr val="FF0000"/>
                </a:solidFill>
              </a:rPr>
              <a:t>full</a:t>
            </a:r>
            <a:r>
              <a:rPr lang="zh-CN" altLang="zh-CN" dirty="0"/>
              <a:t>，其初值分别为</a:t>
            </a:r>
            <a:r>
              <a:rPr lang="en-US" altLang="zh-CN" dirty="0"/>
              <a:t>1</a:t>
            </a:r>
            <a:r>
              <a:rPr lang="zh-CN" altLang="zh-CN" dirty="0"/>
              <a:t>和</a:t>
            </a:r>
            <a:r>
              <a:rPr lang="en-US" altLang="zh-CN" dirty="0"/>
              <a:t>0</a:t>
            </a:r>
          </a:p>
          <a:p>
            <a:pPr lvl="2" eaLnBrk="1" hangingPunct="1"/>
            <a:r>
              <a:rPr lang="en-US" altLang="zh-CN" dirty="0">
                <a:solidFill>
                  <a:srgbClr val="0000FF"/>
                </a:solidFill>
                <a:latin typeface="华文新魏"/>
                <a:ea typeface="华文新魏"/>
                <a:cs typeface="华文新魏"/>
              </a:rPr>
              <a:t>empty</a:t>
            </a:r>
            <a:r>
              <a:rPr lang="en-US" altLang="zh-CN" dirty="0">
                <a:latin typeface="华文新魏"/>
                <a:ea typeface="华文新魏"/>
                <a:cs typeface="华文新魏"/>
              </a:rPr>
              <a:t> </a:t>
            </a:r>
            <a:r>
              <a:rPr lang="zh-CN" altLang="en-US" dirty="0">
                <a:latin typeface="华文新魏"/>
                <a:ea typeface="华文新魏"/>
                <a:cs typeface="华文新魏"/>
              </a:rPr>
              <a:t>：</a:t>
            </a:r>
            <a:r>
              <a:rPr lang="zh-CN" altLang="en-US" dirty="0">
                <a:solidFill>
                  <a:srgbClr val="FF0000"/>
                </a:solidFill>
                <a:latin typeface="华文新魏"/>
                <a:ea typeface="华文新魏"/>
                <a:cs typeface="华文新魏"/>
              </a:rPr>
              <a:t>生产者</a:t>
            </a:r>
            <a:r>
              <a:rPr lang="zh-CN" altLang="en-US" dirty="0">
                <a:latin typeface="华文新魏"/>
                <a:ea typeface="华文新魏"/>
                <a:cs typeface="华文新魏"/>
              </a:rPr>
              <a:t>判断</a:t>
            </a:r>
            <a:r>
              <a:rPr lang="zh-CN" altLang="zh-CN" dirty="0">
                <a:latin typeface="华文新魏"/>
                <a:ea typeface="华文新魏"/>
                <a:cs typeface="华文新魏"/>
              </a:rPr>
              <a:t>能否向缓冲区</a:t>
            </a:r>
            <a:r>
              <a:rPr lang="zh-CN" altLang="zh-CN" dirty="0">
                <a:solidFill>
                  <a:srgbClr val="0000FF"/>
                </a:solidFill>
                <a:latin typeface="华文新魏"/>
                <a:ea typeface="华文新魏"/>
                <a:cs typeface="华文新魏"/>
              </a:rPr>
              <a:t>放入</a:t>
            </a:r>
            <a:r>
              <a:rPr lang="zh-CN" altLang="zh-CN" dirty="0">
                <a:latin typeface="华文新魏"/>
                <a:ea typeface="华文新魏"/>
                <a:cs typeface="华文新魏"/>
              </a:rPr>
              <a:t>产品</a:t>
            </a:r>
            <a:endParaRPr lang="en-US" altLang="zh-CN" dirty="0">
              <a:latin typeface="华文新魏"/>
              <a:ea typeface="华文新魏"/>
              <a:cs typeface="华文新魏"/>
            </a:endParaRPr>
          </a:p>
          <a:p>
            <a:pPr lvl="2" eaLnBrk="1" hangingPunct="1"/>
            <a:r>
              <a:rPr lang="en-US" altLang="zh-CN" dirty="0">
                <a:solidFill>
                  <a:srgbClr val="0000FF"/>
                </a:solidFill>
                <a:latin typeface="华文新魏"/>
                <a:ea typeface="华文新魏"/>
                <a:cs typeface="华文新魏"/>
              </a:rPr>
              <a:t>full</a:t>
            </a:r>
            <a:r>
              <a:rPr lang="zh-CN" altLang="en-US" dirty="0">
                <a:latin typeface="华文新魏"/>
                <a:ea typeface="华文新魏"/>
                <a:cs typeface="华文新魏"/>
              </a:rPr>
              <a:t>：</a:t>
            </a:r>
            <a:r>
              <a:rPr lang="zh-CN" altLang="en-US" dirty="0">
                <a:solidFill>
                  <a:srgbClr val="FF0000"/>
                </a:solidFill>
                <a:latin typeface="华文新魏"/>
                <a:ea typeface="华文新魏"/>
                <a:cs typeface="华文新魏"/>
              </a:rPr>
              <a:t>消费者</a:t>
            </a:r>
            <a:r>
              <a:rPr lang="zh-CN" altLang="en-US" dirty="0">
                <a:latin typeface="华文新魏"/>
                <a:ea typeface="华文新魏"/>
                <a:cs typeface="华文新魏"/>
              </a:rPr>
              <a:t>判断</a:t>
            </a:r>
            <a:r>
              <a:rPr lang="zh-CN" altLang="zh-CN" dirty="0">
                <a:latin typeface="华文新魏"/>
                <a:ea typeface="华文新魏"/>
                <a:cs typeface="华文新魏"/>
              </a:rPr>
              <a:t>能否从缓冲区</a:t>
            </a:r>
            <a:r>
              <a:rPr lang="zh-CN" altLang="zh-CN" dirty="0">
                <a:solidFill>
                  <a:srgbClr val="0000FF"/>
                </a:solidFill>
                <a:latin typeface="华文新魏"/>
                <a:ea typeface="华文新魏"/>
                <a:cs typeface="华文新魏"/>
              </a:rPr>
              <a:t>取出</a:t>
            </a:r>
            <a:r>
              <a:rPr lang="zh-CN" altLang="zh-CN" dirty="0">
                <a:latin typeface="华文新魏"/>
                <a:ea typeface="华文新魏"/>
                <a:cs typeface="华文新魏"/>
              </a:rPr>
              <a:t>产品</a:t>
            </a:r>
            <a:endParaRPr kumimoji="1" lang="zh-CN" altLang="en-US" dirty="0">
              <a:latin typeface="华文新魏"/>
              <a:cs typeface="华文新魏"/>
            </a:endParaRPr>
          </a:p>
        </p:txBody>
      </p:sp>
    </p:spTree>
    <p:extLst>
      <p:ext uri="{BB962C8B-B14F-4D97-AF65-F5344CB8AC3E}">
        <p14:creationId xmlns:p14="http://schemas.microsoft.com/office/powerpoint/2010/main" val="46897997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进程的并发性</a:t>
            </a:r>
            <a:endParaRPr kumimoji="1" lang="zh-CN" altLang="en-US" dirty="0"/>
          </a:p>
        </p:txBody>
      </p:sp>
      <p:sp>
        <p:nvSpPr>
          <p:cNvPr id="3" name="内容占位符 2"/>
          <p:cNvSpPr>
            <a:spLocks noGrp="1"/>
          </p:cNvSpPr>
          <p:nvPr>
            <p:ph idx="1"/>
          </p:nvPr>
        </p:nvSpPr>
        <p:spPr/>
        <p:txBody>
          <a:bodyPr/>
          <a:lstStyle/>
          <a:p>
            <a:r>
              <a:rPr kumimoji="1" lang="zh-CN" altLang="en-US" dirty="0"/>
              <a:t>进程执行的并发性</a:t>
            </a:r>
            <a:endParaRPr kumimoji="1" lang="en-US" altLang="zh-CN" dirty="0"/>
          </a:p>
          <a:p>
            <a:pPr lvl="1"/>
            <a:r>
              <a:rPr kumimoji="1" lang="zh-CN" altLang="en-US" dirty="0"/>
              <a:t>一组进程的执行</a:t>
            </a:r>
            <a:r>
              <a:rPr kumimoji="1" lang="zh-CN" altLang="en-US" dirty="0">
                <a:solidFill>
                  <a:srgbClr val="FF0000"/>
                </a:solidFill>
              </a:rPr>
              <a:t>在时间上是重叠的</a:t>
            </a:r>
            <a:r>
              <a:rPr kumimoji="1" lang="zh-CN" altLang="en-US" dirty="0"/>
              <a:t>，</a:t>
            </a:r>
            <a:r>
              <a:rPr lang="zh-CN" altLang="en-US" dirty="0"/>
              <a:t>即</a:t>
            </a:r>
            <a:r>
              <a:rPr lang="zh-CN" altLang="zh-CN" dirty="0"/>
              <a:t>多个程序处于都</a:t>
            </a:r>
            <a:r>
              <a:rPr lang="zh-CN" altLang="zh-CN" dirty="0">
                <a:solidFill>
                  <a:srgbClr val="0000FF"/>
                </a:solidFill>
              </a:rPr>
              <a:t>已开始执行但都未执行完成</a:t>
            </a:r>
            <a:r>
              <a:rPr lang="zh-CN" altLang="zh-CN" dirty="0"/>
              <a:t>状态 </a:t>
            </a:r>
            <a:endParaRPr kumimoji="1" lang="en-US" altLang="zh-CN" dirty="0">
              <a:solidFill>
                <a:srgbClr val="FF0000"/>
              </a:solidFill>
            </a:endParaRPr>
          </a:p>
          <a:p>
            <a:r>
              <a:rPr kumimoji="1" lang="zh-CN" altLang="en-US" dirty="0"/>
              <a:t>并发性举例</a:t>
            </a:r>
            <a:endParaRPr kumimoji="1" lang="en-US" altLang="zh-CN" dirty="0"/>
          </a:p>
          <a:p>
            <a:pPr lvl="1"/>
            <a:r>
              <a:rPr kumimoji="1" lang="zh-CN" altLang="en-US" dirty="0"/>
              <a:t>有两个进程</a:t>
            </a:r>
            <a:r>
              <a:rPr kumimoji="1" lang="en-US" altLang="zh-CN" dirty="0"/>
              <a:t>A(a1</a:t>
            </a:r>
            <a:r>
              <a:rPr kumimoji="1" lang="zh-CN" altLang="en-US" dirty="0"/>
              <a:t>、</a:t>
            </a:r>
            <a:r>
              <a:rPr kumimoji="1" lang="en-US" altLang="zh-CN" dirty="0"/>
              <a:t>a2</a:t>
            </a:r>
            <a:r>
              <a:rPr kumimoji="1" lang="zh-CN" altLang="en-US" dirty="0"/>
              <a:t>、</a:t>
            </a:r>
            <a:r>
              <a:rPr kumimoji="1" lang="en-US" altLang="zh-CN" dirty="0"/>
              <a:t>a3)</a:t>
            </a:r>
            <a:r>
              <a:rPr kumimoji="1" lang="zh-CN" altLang="en-US" dirty="0"/>
              <a:t>和</a:t>
            </a:r>
            <a:r>
              <a:rPr kumimoji="1" lang="en-US" altLang="zh-CN" dirty="0"/>
              <a:t>B(b1</a:t>
            </a:r>
            <a:r>
              <a:rPr kumimoji="1" lang="zh-CN" altLang="en-US" dirty="0"/>
              <a:t>、</a:t>
            </a:r>
            <a:r>
              <a:rPr kumimoji="1" lang="en-US" altLang="zh-CN" dirty="0"/>
              <a:t>b2</a:t>
            </a:r>
            <a:r>
              <a:rPr kumimoji="1" lang="zh-CN" altLang="en-US" dirty="0"/>
              <a:t>、</a:t>
            </a:r>
            <a:r>
              <a:rPr kumimoji="1" lang="en-US" altLang="zh-CN" dirty="0"/>
              <a:t>b3)</a:t>
            </a:r>
            <a:r>
              <a:rPr kumimoji="1" lang="zh-CN" altLang="en-US" dirty="0"/>
              <a:t>并发执行，可</a:t>
            </a:r>
            <a:r>
              <a:rPr kumimoji="1" lang="zh-CN" altLang="en-US" dirty="0">
                <a:solidFill>
                  <a:srgbClr val="0000FF"/>
                </a:solidFill>
              </a:rPr>
              <a:t>交替</a:t>
            </a:r>
            <a:r>
              <a:rPr kumimoji="1" lang="zh-CN" altLang="en-US" dirty="0"/>
              <a:t>进行</a:t>
            </a:r>
            <a:endParaRPr kumimoji="1" lang="en-US" altLang="zh-CN" dirty="0"/>
          </a:p>
          <a:p>
            <a:pPr lvl="2"/>
            <a:r>
              <a:rPr kumimoji="1" lang="zh-CN" altLang="en-US" dirty="0">
                <a:latin typeface="华文新魏"/>
                <a:ea typeface="华文新魏"/>
                <a:cs typeface="华文新魏"/>
              </a:rPr>
              <a:t>从宏观上看，并发性反映</a:t>
            </a:r>
            <a:r>
              <a:rPr kumimoji="1" lang="zh-CN" altLang="en-US" dirty="0">
                <a:solidFill>
                  <a:srgbClr val="FF0000"/>
                </a:solidFill>
                <a:latin typeface="华文新魏"/>
                <a:ea typeface="华文新魏"/>
                <a:cs typeface="华文新魏"/>
              </a:rPr>
              <a:t>一个时间段</a:t>
            </a:r>
            <a:r>
              <a:rPr kumimoji="1" lang="zh-CN" altLang="en-US" dirty="0">
                <a:latin typeface="华文新魏"/>
                <a:ea typeface="华文新魏"/>
                <a:cs typeface="华文新魏"/>
              </a:rPr>
              <a:t>中几个进程都在同一处理器上，处于运行还未运行结束状态</a:t>
            </a:r>
            <a:endParaRPr kumimoji="1" lang="en-US" altLang="zh-CN" dirty="0">
              <a:latin typeface="华文新魏"/>
              <a:ea typeface="华文新魏"/>
              <a:cs typeface="华文新魏"/>
            </a:endParaRPr>
          </a:p>
          <a:p>
            <a:pPr lvl="2"/>
            <a:r>
              <a:rPr kumimoji="1" lang="zh-CN" altLang="en-US" dirty="0">
                <a:latin typeface="华文新魏"/>
                <a:ea typeface="华文新魏"/>
                <a:cs typeface="华文新魏"/>
              </a:rPr>
              <a:t>从微观上看，</a:t>
            </a:r>
            <a:r>
              <a:rPr kumimoji="1" lang="zh-CN" altLang="en-US" dirty="0">
                <a:solidFill>
                  <a:srgbClr val="FF0000"/>
                </a:solidFill>
                <a:latin typeface="华文新魏"/>
                <a:ea typeface="华文新魏"/>
                <a:cs typeface="华文新魏"/>
              </a:rPr>
              <a:t>任一时刻</a:t>
            </a:r>
            <a:r>
              <a:rPr kumimoji="1" lang="zh-CN" altLang="en-US" dirty="0">
                <a:latin typeface="华文新魏"/>
                <a:ea typeface="华文新魏"/>
                <a:cs typeface="华文新魏"/>
              </a:rPr>
              <a:t>仅有一个进程在处理器上运行</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a:t>
            </a:fld>
            <a:endParaRPr lang="en-US" altLang="zh-CN" dirty="0"/>
          </a:p>
        </p:txBody>
      </p:sp>
    </p:spTree>
    <p:extLst>
      <p:ext uri="{BB962C8B-B14F-4D97-AF65-F5344CB8AC3E}">
        <p14:creationId xmlns:p14="http://schemas.microsoft.com/office/powerpoint/2010/main" val="1650052927"/>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eaLnBrk="1" hangingPunct="1">
              <a:lnSpc>
                <a:spcPct val="80000"/>
              </a:lnSpc>
              <a:buNone/>
            </a:pPr>
            <a:r>
              <a:rPr lang="en-US" altLang="zh-CN" dirty="0">
                <a:latin typeface="华文新魏" charset="0"/>
                <a:ea typeface="华文新魏" charset="0"/>
                <a:cs typeface="华文新魏" charset="0"/>
              </a:rPr>
              <a:t>int B;</a:t>
            </a:r>
          </a:p>
          <a:p>
            <a:pPr marL="0" indent="0" eaLnBrk="1" hangingPunct="1">
              <a:lnSpc>
                <a:spcPct val="80000"/>
              </a:lnSpc>
              <a:buNone/>
            </a:pPr>
            <a:r>
              <a:rPr lang="en-US" altLang="zh-CN" dirty="0">
                <a:latin typeface="华文新魏" charset="0"/>
                <a:ea typeface="华文新魏" charset="0"/>
                <a:cs typeface="华文新魏" charset="0"/>
              </a:rPr>
              <a:t>semaphore </a:t>
            </a:r>
            <a:r>
              <a:rPr lang="en-US" altLang="zh-CN" dirty="0">
                <a:solidFill>
                  <a:srgbClr val="800000"/>
                </a:solidFill>
                <a:latin typeface="华文新魏" charset="0"/>
                <a:ea typeface="华文新魏" charset="0"/>
                <a:cs typeface="华文新魏" charset="0"/>
              </a:rPr>
              <a:t>empty</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可以使用的空缓冲区数</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eaLnBrk="1" hangingPunct="1">
              <a:lnSpc>
                <a:spcPct val="80000"/>
              </a:lnSpc>
              <a:buNone/>
            </a:pPr>
            <a:r>
              <a:rPr lang="en-US" altLang="zh-CN" dirty="0">
                <a:latin typeface="华文新魏" charset="0"/>
                <a:ea typeface="华文新魏" charset="0"/>
                <a:cs typeface="华文新魏" charset="0"/>
              </a:rPr>
              <a:t>semaphore </a:t>
            </a:r>
            <a:r>
              <a:rPr lang="en-US" altLang="zh-CN" dirty="0">
                <a:solidFill>
                  <a:srgbClr val="008000"/>
                </a:solidFill>
                <a:latin typeface="华文新魏" charset="0"/>
                <a:ea typeface="华文新魏" charset="0"/>
                <a:cs typeface="华文新魏" charset="0"/>
              </a:rPr>
              <a:t>full</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缓冲区内可以使用的产品数</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eaLnBrk="1" hangingPunct="1">
              <a:lnSpc>
                <a:spcPct val="80000"/>
              </a:lnSpc>
              <a:buNone/>
            </a:pPr>
            <a:r>
              <a:rPr lang="en-US" altLang="zh-CN" dirty="0">
                <a:solidFill>
                  <a:srgbClr val="800000"/>
                </a:solidFill>
                <a:latin typeface="华文新魏" charset="0"/>
                <a:ea typeface="华文新魏" charset="0"/>
                <a:cs typeface="华文新魏" charset="0"/>
              </a:rPr>
              <a:t>empty=1</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缓冲区内允许放入一件产品</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eaLnBrk="1" hangingPunct="1">
              <a:lnSpc>
                <a:spcPct val="80000"/>
              </a:lnSpc>
              <a:buNone/>
            </a:pPr>
            <a:r>
              <a:rPr lang="en-US" altLang="zh-CN" dirty="0">
                <a:solidFill>
                  <a:srgbClr val="008000"/>
                </a:solidFill>
                <a:latin typeface="华文新魏" charset="0"/>
                <a:ea typeface="华文新魏" charset="0"/>
                <a:cs typeface="华文新魏" charset="0"/>
              </a:rPr>
              <a:t>full=0</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缓冲区内没有产品</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marL="0" indent="0" algn="just" eaLnBrk="1" hangingPunct="1">
              <a:lnSpc>
                <a:spcPct val="80000"/>
              </a:lnSpc>
              <a:buNone/>
            </a:pPr>
            <a:r>
              <a:rPr lang="en-US" altLang="zh-CN" dirty="0">
                <a:latin typeface="华文新魏" charset="0"/>
                <a:ea typeface="华文新魏" charset="0"/>
                <a:cs typeface="华文新魏" charset="0"/>
              </a:rPr>
              <a:t>cobegin</a:t>
            </a:r>
          </a:p>
          <a:p>
            <a:pPr marL="0" indent="0" algn="just" eaLnBrk="1" hangingPunct="1">
              <a:lnSpc>
                <a:spcPct val="80000"/>
              </a:lnSpc>
              <a:buNone/>
            </a:pPr>
            <a:r>
              <a:rPr lang="en-US" altLang="zh-CN" dirty="0">
                <a:latin typeface="华文新魏" charset="0"/>
                <a:ea typeface="华文新魏" charset="0"/>
                <a:cs typeface="华文新魏" charset="0"/>
              </a:rPr>
              <a:t>process </a:t>
            </a:r>
            <a:r>
              <a:rPr lang="en-US" altLang="zh-CN" dirty="0">
                <a:solidFill>
                  <a:srgbClr val="0000FF"/>
                </a:solidFill>
                <a:latin typeface="华文新魏" charset="0"/>
                <a:ea typeface="华文新魏" charset="0"/>
                <a:cs typeface="华文新魏" charset="0"/>
              </a:rPr>
              <a:t>producer()</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process </a:t>
            </a:r>
            <a:r>
              <a:rPr lang="en-US" altLang="zh-CN" dirty="0">
                <a:solidFill>
                  <a:srgbClr val="0000FF"/>
                </a:solidFill>
                <a:latin typeface="华文新魏" charset="0"/>
                <a:ea typeface="华文新魏" charset="0"/>
                <a:cs typeface="华文新魏" charset="0"/>
              </a:rPr>
              <a:t>consumer()</a:t>
            </a:r>
            <a:r>
              <a:rPr lang="en-US" altLang="zh-CN" dirty="0">
                <a:latin typeface="华文新魏" charset="0"/>
                <a:ea typeface="华文新魏" charset="0"/>
                <a:cs typeface="华文新魏" charset="0"/>
              </a:rPr>
              <a:t>{</a:t>
            </a:r>
          </a:p>
          <a:p>
            <a:pPr marL="0" indent="0" algn="just" eaLnBrk="1" hangingPunct="1">
              <a:lnSpc>
                <a:spcPct val="80000"/>
              </a:lnSpc>
              <a:buNone/>
            </a:pPr>
            <a:r>
              <a:rPr lang="en-US" altLang="zh-CN" dirty="0">
                <a:latin typeface="华文新魏" charset="0"/>
                <a:ea typeface="华文新魏" charset="0"/>
                <a:cs typeface="华文新魏" charset="0"/>
              </a:rPr>
              <a:t>  while(true){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while(true) { </a:t>
            </a:r>
          </a:p>
          <a:p>
            <a:pPr marL="0" indent="0" algn="just" eaLnBrk="1" hangingPunct="1">
              <a:lnSpc>
                <a:spcPct val="80000"/>
              </a:lnSpc>
              <a:buNone/>
            </a:pPr>
            <a:r>
              <a:rPr lang="en-US" altLang="zh-CN" dirty="0">
                <a:latin typeface="华文新魏" charset="0"/>
                <a:ea typeface="华文新魏" charset="0"/>
                <a:cs typeface="华文新魏" charset="0"/>
              </a:rPr>
              <a:t>	produce( );               </a:t>
            </a:r>
            <a:r>
              <a:rPr lang="zh-CN" altLang="en-US" dirty="0">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P(full);</a:t>
            </a:r>
          </a:p>
          <a:p>
            <a:pPr marL="0" indent="0" algn="just" eaLnBrk="1" hangingPunct="1">
              <a:lnSpc>
                <a:spcPct val="80000"/>
              </a:lnSpc>
              <a:buNone/>
            </a:pPr>
            <a:r>
              <a:rPr lang="en-US" altLang="zh-CN" dirty="0">
                <a:latin typeface="华文新魏" charset="0"/>
                <a:ea typeface="华文新魏" charset="0"/>
                <a:cs typeface="华文新魏" charset="0"/>
              </a:rPr>
              <a:t>	</a:t>
            </a:r>
            <a:r>
              <a:rPr lang="en-US" altLang="zh-CN" dirty="0">
                <a:solidFill>
                  <a:srgbClr val="800000"/>
                </a:solidFill>
                <a:latin typeface="华文新魏" charset="0"/>
                <a:ea typeface="华文新魏" charset="0"/>
                <a:cs typeface="华文新魏" charset="0"/>
              </a:rPr>
              <a:t>P(empty);                 </a:t>
            </a:r>
            <a:r>
              <a:rPr lang="zh-CN" altLang="en-US" dirty="0">
                <a:solidFill>
                  <a:srgbClr val="800000"/>
                </a:solidFill>
                <a:latin typeface="华文新魏" charset="0"/>
                <a:ea typeface="华文新魏" charset="0"/>
                <a:cs typeface="华文新魏" charset="0"/>
              </a:rPr>
              <a:t>      </a:t>
            </a:r>
            <a:r>
              <a:rPr lang="en-US" altLang="zh-CN" dirty="0">
                <a:latin typeface="华文新魏" charset="0"/>
                <a:ea typeface="华文新魏" charset="0"/>
                <a:cs typeface="华文新魏" charset="0"/>
              </a:rPr>
              <a:t>take from B;</a:t>
            </a:r>
          </a:p>
          <a:p>
            <a:pPr marL="0" indent="0" algn="just" eaLnBrk="1" hangingPunct="1">
              <a:lnSpc>
                <a:spcPct val="80000"/>
              </a:lnSpc>
              <a:buNone/>
            </a:pPr>
            <a:r>
              <a:rPr lang="en-US" altLang="zh-CN" dirty="0">
                <a:latin typeface="华文新魏" charset="0"/>
                <a:ea typeface="华文新魏" charset="0"/>
                <a:cs typeface="华文新魏" charset="0"/>
              </a:rPr>
              <a:t>	append to B;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    </a:t>
            </a:r>
            <a:r>
              <a:rPr lang="en-US" altLang="zh-CN" dirty="0">
                <a:solidFill>
                  <a:srgbClr val="800000"/>
                </a:solidFill>
                <a:latin typeface="华文新魏" charset="0"/>
                <a:ea typeface="华文新魏" charset="0"/>
                <a:cs typeface="华文新魏" charset="0"/>
              </a:rPr>
              <a:t>V(empty);</a:t>
            </a:r>
          </a:p>
          <a:p>
            <a:pPr marL="0" indent="0" algn="just" eaLnBrk="1" hangingPunct="1">
              <a:lnSpc>
                <a:spcPct val="80000"/>
              </a:lnSpc>
              <a:buNone/>
            </a:pPr>
            <a:r>
              <a:rPr lang="en-US" altLang="zh-CN" dirty="0">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V(full);                      </a:t>
            </a:r>
            <a:r>
              <a:rPr lang="zh-CN" altLang="en-US" dirty="0">
                <a:solidFill>
                  <a:srgbClr val="008000"/>
                </a:solidFill>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 </a:t>
            </a:r>
            <a:r>
              <a:rPr lang="en-US" altLang="zh-CN" dirty="0">
                <a:latin typeface="华文新魏" charset="0"/>
                <a:ea typeface="华文新魏" charset="0"/>
                <a:cs typeface="华文新魏" charset="0"/>
              </a:rPr>
              <a:t>consume( );</a:t>
            </a:r>
          </a:p>
          <a:p>
            <a:pPr marL="0" indent="0" algn="just" eaLnBrk="1" hangingPunct="1">
              <a:lnSpc>
                <a:spcPct val="80000"/>
              </a:lnSpc>
              <a:buNone/>
            </a:pPr>
            <a:r>
              <a:rPr lang="en-US" altLang="zh-CN" dirty="0">
                <a:latin typeface="华文新魏" charset="0"/>
                <a:ea typeface="华文新魏" charset="0"/>
                <a:cs typeface="华文新魏" charset="0"/>
              </a:rPr>
              <a:t>   }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a:t>
            </a:r>
          </a:p>
          <a:p>
            <a:pPr marL="0" indent="0" algn="just" eaLnBrk="1" hangingPunct="1">
              <a:lnSpc>
                <a:spcPct val="80000"/>
              </a:lnSpc>
              <a:buNone/>
            </a:pPr>
            <a:r>
              <a:rPr lang="en-US" altLang="zh-CN" dirty="0">
                <a:latin typeface="华文新魏" charset="0"/>
                <a:ea typeface="华文新魏" charset="0"/>
                <a:cs typeface="华文新魏" charset="0"/>
              </a:rPr>
              <a:t> }                       </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 }</a:t>
            </a:r>
          </a:p>
          <a:p>
            <a:pPr marL="0" indent="0" algn="just" eaLnBrk="1" hangingPunct="1">
              <a:lnSpc>
                <a:spcPct val="80000"/>
              </a:lnSpc>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coend</a:t>
            </a:r>
            <a:r>
              <a:rPr lang="en-US" altLang="zh-CN" dirty="0">
                <a:latin typeface="华文新魏" charset="0"/>
                <a:ea typeface="华文新魏" charset="0"/>
                <a:cs typeface="华文新魏" charset="0"/>
              </a:rPr>
              <a:t>	</a:t>
            </a:r>
            <a:endParaRPr lang="en-US" altLang="zh-CN" dirty="0">
              <a:solidFill>
                <a:srgbClr val="0033CC"/>
              </a:solidFill>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60</a:t>
            </a:fld>
            <a:endParaRPr lang="en-US" altLang="zh-CN" dirty="0"/>
          </a:p>
        </p:txBody>
      </p:sp>
      <p:sp>
        <p:nvSpPr>
          <p:cNvPr id="3" name="标题 2"/>
          <p:cNvSpPr>
            <a:spLocks noGrp="1"/>
          </p:cNvSpPr>
          <p:nvPr>
            <p:ph type="title"/>
          </p:nvPr>
        </p:nvSpPr>
        <p:spPr/>
        <p:txBody>
          <a:bodyPr/>
          <a:lstStyle/>
          <a:p>
            <a:r>
              <a:rPr lang="zh-CN" altLang="en-US" dirty="0">
                <a:latin typeface="Times New Roman" charset="0"/>
                <a:ea typeface="华文新魏" charset="0"/>
                <a:cs typeface="华文新魏" charset="0"/>
              </a:rPr>
              <a:t>一个生产者、一个消费者共享一个缓冲</a:t>
            </a:r>
            <a:endParaRPr kumimoji="1" lang="zh-CN" altLang="en-US" dirty="0"/>
          </a:p>
        </p:txBody>
      </p:sp>
      <p:cxnSp>
        <p:nvCxnSpPr>
          <p:cNvPr id="5" name="直线连接符 4">
            <a:extLst>
              <a:ext uri="{FF2B5EF4-FFF2-40B4-BE49-F238E27FC236}">
                <a16:creationId xmlns:a16="http://schemas.microsoft.com/office/drawing/2014/main" id="{76347B93-909D-0B40-A2D0-5EEBD5BAE864}"/>
              </a:ext>
            </a:extLst>
          </p:cNvPr>
          <p:cNvCxnSpPr/>
          <p:nvPr/>
        </p:nvCxnSpPr>
        <p:spPr bwMode="auto">
          <a:xfrm>
            <a:off x="3707904" y="3429000"/>
            <a:ext cx="0" cy="280831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4185577643"/>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03448" y="1268760"/>
            <a:ext cx="8289032" cy="5159424"/>
          </a:xfrm>
        </p:spPr>
        <p:txBody>
          <a:bodyPr/>
          <a:lstStyle/>
          <a:p>
            <a:pPr marL="0" indent="0" eaLnBrk="1" hangingPunct="1">
              <a:lnSpc>
                <a:spcPct val="80000"/>
              </a:lnSpc>
              <a:buNone/>
            </a:pPr>
            <a:r>
              <a:rPr lang="en-US" altLang="zh-CN" sz="2000" dirty="0">
                <a:latin typeface="华文新魏"/>
                <a:cs typeface="华文新魏"/>
              </a:rPr>
              <a:t>item B[k];</a:t>
            </a:r>
          </a:p>
          <a:p>
            <a:pPr marL="0" indent="0" eaLnBrk="1" hangingPunct="1">
              <a:lnSpc>
                <a:spcPct val="80000"/>
              </a:lnSpc>
              <a:buNone/>
            </a:pPr>
            <a:r>
              <a:rPr lang="en-US" altLang="zh-CN" sz="2000" dirty="0">
                <a:latin typeface="华文新魏"/>
                <a:cs typeface="华文新魏"/>
              </a:rPr>
              <a:t>semaphore empty;	</a:t>
            </a:r>
            <a:r>
              <a:rPr lang="en-US" altLang="zh-CN" sz="2000" dirty="0">
                <a:solidFill>
                  <a:srgbClr val="800000"/>
                </a:solidFill>
                <a:latin typeface="华文新魏"/>
                <a:cs typeface="华文新魏"/>
              </a:rPr>
              <a:t>empty=</a:t>
            </a:r>
            <a:r>
              <a:rPr lang="en-US" altLang="zh-CN" sz="2000" dirty="0">
                <a:solidFill>
                  <a:srgbClr val="FF0000"/>
                </a:solidFill>
                <a:latin typeface="华文新魏"/>
                <a:cs typeface="华文新魏"/>
              </a:rPr>
              <a:t>k</a:t>
            </a:r>
            <a:r>
              <a:rPr lang="en-US" altLang="zh-CN" sz="2000" dirty="0">
                <a:latin typeface="华文新魏"/>
                <a:cs typeface="华文新魏"/>
              </a:rPr>
              <a:t>;  /*</a:t>
            </a:r>
            <a:r>
              <a:rPr lang="zh-CN" altLang="en-US" sz="2000" dirty="0">
                <a:latin typeface="华文新魏"/>
                <a:cs typeface="华文新魏"/>
              </a:rPr>
              <a:t>可以使用的空缓冲区数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full; </a:t>
            </a:r>
            <a:r>
              <a:rPr lang="en-US" altLang="zh-CN" sz="2000" dirty="0">
                <a:solidFill>
                  <a:srgbClr val="008000"/>
                </a:solidFill>
                <a:latin typeface="华文新魏"/>
                <a:cs typeface="华文新魏"/>
              </a:rPr>
              <a:t>full=0</a:t>
            </a:r>
            <a:r>
              <a:rPr lang="en-US" altLang="zh-CN" sz="2000" dirty="0">
                <a:latin typeface="华文新魏"/>
                <a:cs typeface="华文新魏"/>
              </a:rPr>
              <a:t>;                  /*</a:t>
            </a:r>
            <a:r>
              <a:rPr lang="zh-CN" altLang="en-US" sz="2000" dirty="0">
                <a:latin typeface="华文新魏"/>
                <a:cs typeface="华文新魏"/>
              </a:rPr>
              <a:t>缓冲区内可以使用的产品数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a:t>
            </a:r>
            <a:r>
              <a:rPr lang="en-US" altLang="zh-CN" sz="2000" dirty="0">
                <a:solidFill>
                  <a:srgbClr val="FF0000"/>
                </a:solidFill>
                <a:latin typeface="华文新魏"/>
                <a:cs typeface="华文新魏"/>
              </a:rPr>
              <a:t>mutex</a:t>
            </a:r>
            <a:r>
              <a:rPr lang="en-US" altLang="zh-CN" sz="2000" dirty="0">
                <a:latin typeface="华文新魏"/>
                <a:cs typeface="华文新魏"/>
              </a:rPr>
              <a:t>;	</a:t>
            </a:r>
            <a:r>
              <a:rPr lang="en-US" altLang="zh-CN" sz="2000" dirty="0">
                <a:solidFill>
                  <a:srgbClr val="FF0000"/>
                </a:solidFill>
                <a:latin typeface="华文新魏"/>
                <a:cs typeface="华文新魏"/>
              </a:rPr>
              <a:t>mutex</a:t>
            </a:r>
            <a:r>
              <a:rPr lang="en-US" altLang="zh-CN" sz="2000" dirty="0">
                <a:latin typeface="华文新魏"/>
                <a:cs typeface="华文新魏"/>
              </a:rPr>
              <a:t>=1;  /*</a:t>
            </a:r>
            <a:r>
              <a:rPr lang="zh-CN" altLang="en-US" sz="2000" dirty="0">
                <a:latin typeface="华文新魏"/>
                <a:cs typeface="华文新魏"/>
              </a:rPr>
              <a:t>互斥信号量</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in=0;			     /*</a:t>
            </a:r>
            <a:r>
              <a:rPr lang="zh-CN" altLang="en-US" sz="2000" dirty="0">
                <a:latin typeface="华文新魏"/>
                <a:cs typeface="华文新魏"/>
              </a:rPr>
              <a:t>放入缓冲区指针</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out=0;                                       /*</a:t>
            </a:r>
            <a:r>
              <a:rPr lang="zh-CN" altLang="en-US" sz="2000" dirty="0">
                <a:latin typeface="华文新魏"/>
                <a:cs typeface="华文新魏"/>
              </a:rPr>
              <a:t>取出缓冲区指针</a:t>
            </a:r>
            <a:r>
              <a:rPr lang="en-US" altLang="zh-CN" sz="2000" dirty="0">
                <a:latin typeface="华文新魏"/>
                <a:cs typeface="华文新魏"/>
              </a:rPr>
              <a:t>*/ </a:t>
            </a:r>
            <a:r>
              <a:rPr lang="zh-CN" altLang="en-US" sz="2000" dirty="0">
                <a:latin typeface="华文新魏"/>
                <a:cs typeface="华文新魏"/>
              </a:rPr>
              <a:t> </a:t>
            </a:r>
          </a:p>
          <a:p>
            <a:pPr marL="0" indent="0" eaLnBrk="1" hangingPunct="1">
              <a:lnSpc>
                <a:spcPct val="80000"/>
              </a:lnSpc>
              <a:buNone/>
            </a:pPr>
            <a:r>
              <a:rPr lang="en-US" altLang="zh-CN" sz="2000" dirty="0">
                <a:latin typeface="华文新魏"/>
                <a:cs typeface="华文新魏"/>
              </a:rPr>
              <a:t>cobegin</a:t>
            </a:r>
          </a:p>
          <a:p>
            <a:pPr marL="0" indent="0" algn="just" eaLnBrk="1" hangingPunct="1">
              <a:lnSpc>
                <a:spcPct val="80000"/>
              </a:lnSpc>
              <a:buNone/>
            </a:pPr>
            <a:r>
              <a:rPr lang="en-US" altLang="zh-CN" sz="2000" dirty="0">
                <a:latin typeface="华文新魏"/>
                <a:cs typeface="华文新魏"/>
              </a:rPr>
              <a:t>process </a:t>
            </a:r>
            <a:r>
              <a:rPr lang="en-US" altLang="zh-CN" sz="2000" dirty="0">
                <a:solidFill>
                  <a:srgbClr val="0000FF"/>
                </a:solidFill>
                <a:latin typeface="华文新魏"/>
                <a:cs typeface="华文新魏"/>
              </a:rPr>
              <a:t>producer_i ( )</a:t>
            </a:r>
            <a:r>
              <a:rPr lang="en-US" altLang="zh-CN" sz="2000" dirty="0">
                <a:latin typeface="华文新魏"/>
                <a:cs typeface="华文新魏"/>
              </a:rPr>
              <a:t>{     </a:t>
            </a:r>
            <a:r>
              <a:rPr lang="zh-CN" altLang="en-US" sz="2000" dirty="0">
                <a:latin typeface="华文新魏"/>
                <a:cs typeface="华文新魏"/>
              </a:rPr>
              <a:t>        </a:t>
            </a:r>
            <a:r>
              <a:rPr lang="en-US" altLang="zh-CN" sz="2000" dirty="0">
                <a:solidFill>
                  <a:srgbClr val="0000FF"/>
                </a:solidFill>
                <a:latin typeface="华文新魏"/>
                <a:cs typeface="华文新魏"/>
              </a:rPr>
              <a:t>process consumer_j ( )</a:t>
            </a:r>
            <a:r>
              <a:rPr lang="en-US" altLang="zh-CN" sz="2000" dirty="0">
                <a:latin typeface="华文新魏"/>
                <a:cs typeface="华文新魏"/>
              </a:rPr>
              <a:t>{</a:t>
            </a:r>
            <a:r>
              <a:rPr lang="en-US" altLang="zh-CN" sz="2000" b="1" dirty="0">
                <a:latin typeface="华文新魏"/>
                <a:cs typeface="华文新魏"/>
              </a:rPr>
              <a:t>    </a:t>
            </a:r>
          </a:p>
          <a:p>
            <a:pPr marL="0" indent="0" algn="just" eaLnBrk="1" hangingPunct="1">
              <a:lnSpc>
                <a:spcPct val="80000"/>
              </a:lnSpc>
              <a:buNone/>
            </a:pPr>
            <a:r>
              <a:rPr lang="en-US" altLang="zh-CN" sz="2000" b="1" dirty="0">
                <a:latin typeface="华文新魏"/>
                <a:cs typeface="华文新魏"/>
              </a:rPr>
              <a:t>     </a:t>
            </a:r>
            <a:r>
              <a:rPr lang="en-US" altLang="zh-CN" sz="2000" dirty="0">
                <a:latin typeface="华文新魏"/>
                <a:cs typeface="华文新魏"/>
              </a:rPr>
              <a:t>while(true) {                                 while(true) {</a:t>
            </a:r>
          </a:p>
          <a:p>
            <a:pPr marL="0" indent="0" eaLnBrk="1" hangingPunct="1">
              <a:lnSpc>
                <a:spcPct val="80000"/>
              </a:lnSpc>
              <a:buNone/>
            </a:pPr>
            <a:r>
              <a:rPr lang="en-US" altLang="zh-CN" sz="2000" dirty="0">
                <a:latin typeface="华文新魏"/>
                <a:cs typeface="华文新魏"/>
              </a:rPr>
              <a:t>            produce( );                             </a:t>
            </a:r>
            <a:r>
              <a:rPr lang="zh-CN" altLang="en-US" sz="2000" dirty="0">
                <a:latin typeface="华文新魏"/>
                <a:cs typeface="华文新魏"/>
              </a:rPr>
              <a:t>     </a:t>
            </a:r>
            <a:r>
              <a:rPr lang="en-US" altLang="zh-CN" sz="2000" dirty="0">
                <a:solidFill>
                  <a:srgbClr val="008000"/>
                </a:solidFill>
                <a:latin typeface="华文新魏"/>
                <a:cs typeface="华文新魏"/>
              </a:rPr>
              <a:t>P(full);</a:t>
            </a:r>
          </a:p>
          <a:p>
            <a:pPr marL="0" indent="0" eaLnBrk="1" hangingPunct="1">
              <a:lnSpc>
                <a:spcPct val="80000"/>
              </a:lnSpc>
              <a:buNone/>
            </a:pPr>
            <a:r>
              <a:rPr lang="en-US" altLang="zh-CN" sz="2000" dirty="0">
                <a:latin typeface="华文新魏"/>
                <a:cs typeface="华文新魏"/>
              </a:rPr>
              <a:t>	   </a:t>
            </a:r>
            <a:r>
              <a:rPr lang="en-US" altLang="zh-CN" sz="2000" dirty="0">
                <a:solidFill>
                  <a:srgbClr val="800000"/>
                </a:solidFill>
                <a:latin typeface="华文新魏"/>
                <a:cs typeface="华文新魏"/>
              </a:rPr>
              <a:t>P(empt</a:t>
            </a:r>
            <a:r>
              <a:rPr lang="en-US" altLang="zh-CN" sz="2000" dirty="0">
                <a:solidFill>
                  <a:srgbClr val="800000"/>
                </a:solidFill>
                <a:latin typeface="华文新魏"/>
              </a:rPr>
              <a:t>y);                               </a:t>
            </a:r>
            <a:r>
              <a:rPr lang="en-US" altLang="zh-CN" sz="2000" dirty="0">
                <a:solidFill>
                  <a:srgbClr val="FF0000"/>
                </a:solidFill>
                <a:latin typeface="华文新魏"/>
                <a:cs typeface="华文新魏"/>
              </a:rPr>
              <a:t>P(mutex);</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P(mutex);                               </a:t>
            </a:r>
            <a:r>
              <a:rPr lang="en-US" altLang="zh-CN" sz="2000" dirty="0">
                <a:latin typeface="华文新魏"/>
                <a:cs typeface="华文新魏"/>
              </a:rPr>
              <a:t>take from B[out];</a:t>
            </a:r>
          </a:p>
          <a:p>
            <a:pPr marL="0" indent="0" eaLnBrk="1" hangingPunct="1">
              <a:lnSpc>
                <a:spcPct val="80000"/>
              </a:lnSpc>
              <a:buNone/>
            </a:pPr>
            <a:r>
              <a:rPr lang="en-US" altLang="zh-CN" sz="2000" dirty="0">
                <a:latin typeface="华文新魏"/>
                <a:cs typeface="华文新魏"/>
              </a:rPr>
              <a:t>	   append to B[in];                    out=(out+1)%k;</a:t>
            </a:r>
          </a:p>
          <a:p>
            <a:pPr marL="0" indent="0" eaLnBrk="1" hangingPunct="1">
              <a:lnSpc>
                <a:spcPct val="80000"/>
              </a:lnSpc>
              <a:buNone/>
            </a:pPr>
            <a:r>
              <a:rPr lang="en-US" altLang="zh-CN" sz="2000" dirty="0">
                <a:latin typeface="华文新魏"/>
                <a:cs typeface="华文新魏"/>
              </a:rPr>
              <a:t>	   in=(in+1)%k</a:t>
            </a:r>
            <a:r>
              <a:rPr lang="en-US" altLang="zh-CN" sz="2000" dirty="0">
                <a:solidFill>
                  <a:schemeClr val="tx2"/>
                </a:solidFill>
                <a:latin typeface="华文新魏"/>
                <a:cs typeface="华文新魏"/>
              </a:rPr>
              <a:t>;  </a:t>
            </a:r>
            <a:r>
              <a:rPr lang="en-US" altLang="zh-CN" sz="2000" dirty="0">
                <a:solidFill>
                  <a:srgbClr val="FF0000"/>
                </a:solidFill>
                <a:latin typeface="华文新魏"/>
                <a:cs typeface="华文新魏"/>
              </a:rPr>
              <a:t>                      V(mutex);</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 V(mutex);                              </a:t>
            </a:r>
            <a:r>
              <a:rPr lang="en-US" altLang="zh-CN" sz="2000" dirty="0">
                <a:solidFill>
                  <a:srgbClr val="800000"/>
                </a:solidFill>
                <a:latin typeface="华文新魏"/>
                <a:cs typeface="华文新魏"/>
              </a:rPr>
              <a:t>V(empty);</a:t>
            </a:r>
          </a:p>
          <a:p>
            <a:pPr marL="0" indent="0" eaLnBrk="1" hangingPunct="1">
              <a:lnSpc>
                <a:spcPct val="80000"/>
              </a:lnSpc>
              <a:buNone/>
            </a:pPr>
            <a:r>
              <a:rPr lang="en-US" altLang="zh-CN" sz="2000" dirty="0">
                <a:latin typeface="华文新魏"/>
                <a:cs typeface="华文新魏"/>
              </a:rPr>
              <a:t>	  </a:t>
            </a:r>
            <a:r>
              <a:rPr lang="en-US" altLang="zh-CN" sz="2000" dirty="0">
                <a:solidFill>
                  <a:srgbClr val="008000"/>
                </a:solidFill>
                <a:latin typeface="华文新魏"/>
                <a:cs typeface="华文新魏"/>
              </a:rPr>
              <a:t> V(full);                                   </a:t>
            </a:r>
            <a:r>
              <a:rPr lang="en-US" altLang="zh-CN" sz="2000" dirty="0">
                <a:latin typeface="华文新魏"/>
                <a:cs typeface="华文新魏"/>
              </a:rPr>
              <a:t>consume( );</a:t>
            </a:r>
          </a:p>
          <a:p>
            <a:pPr marL="0" indent="0" eaLnBrk="1" hangingPunct="1">
              <a:lnSpc>
                <a:spcPct val="80000"/>
              </a:lnSpc>
              <a:buNone/>
            </a:pPr>
            <a:r>
              <a:rPr lang="en-US" altLang="zh-CN" sz="2000" dirty="0">
                <a:latin typeface="华文新魏"/>
                <a:cs typeface="华文新魏"/>
              </a:rPr>
              <a:t>	}                                             }</a:t>
            </a:r>
          </a:p>
          <a:p>
            <a:pPr marL="0" indent="0" eaLnBrk="1" hangingPunct="1">
              <a:lnSpc>
                <a:spcPct val="80000"/>
              </a:lnSpc>
              <a:buNone/>
            </a:pPr>
            <a:r>
              <a:rPr lang="en-US" altLang="zh-CN" sz="2000" b="1" dirty="0">
                <a:latin typeface="华文新魏"/>
                <a:cs typeface="华文新魏"/>
              </a:rPr>
              <a:t>     }                                                }</a:t>
            </a:r>
          </a:p>
          <a:p>
            <a:pPr marL="0" indent="0" algn="just" eaLnBrk="1" hangingPunct="1">
              <a:lnSpc>
                <a:spcPct val="80000"/>
              </a:lnSpc>
              <a:buNone/>
            </a:pPr>
            <a:r>
              <a:rPr lang="en-US" altLang="zh-CN" sz="2000" b="1" dirty="0" err="1">
                <a:latin typeface="华文新魏"/>
                <a:cs typeface="华文新魏"/>
              </a:rPr>
              <a:t>coend</a:t>
            </a:r>
            <a:endParaRPr lang="en-US" altLang="zh-CN" sz="2000" b="1" dirty="0">
              <a:latin typeface="华文新魏"/>
              <a:cs typeface="华文新魏"/>
            </a:endParaRPr>
          </a:p>
          <a:p>
            <a:pPr marL="0" indent="0" algn="just" eaLnBrk="1" hangingPunct="1">
              <a:lnSpc>
                <a:spcPct val="80000"/>
              </a:lnSpc>
              <a:buNone/>
            </a:pPr>
            <a:r>
              <a:rPr lang="en-US" altLang="zh-CN" sz="1600" dirty="0">
                <a:latin typeface="Times New Roman" charset="0"/>
                <a:ea typeface="华文新魏" charset="0"/>
                <a:cs typeface="华文新魏" charset="0"/>
              </a:rPr>
              <a:t> </a:t>
            </a:r>
            <a:endParaRPr lang="en-US" altLang="zh-CN" sz="1600" dirty="0">
              <a:latin typeface="华文新魏" charset="0"/>
              <a:ea typeface="华文新魏" charset="0"/>
              <a:cs typeface="华文新魏" charset="0"/>
            </a:endParaRPr>
          </a:p>
          <a:p>
            <a:pPr marL="0" indent="0" eaLnBrk="1" hangingPunct="1">
              <a:lnSpc>
                <a:spcPct val="80000"/>
              </a:lnSpc>
              <a:buNone/>
            </a:pPr>
            <a:endParaRPr lang="en-US" altLang="zh-CN" sz="16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61</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多个生产者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消费者共享多个缓冲区</a:t>
            </a:r>
            <a:endParaRPr kumimoji="1" lang="zh-CN" altLang="en-US" dirty="0"/>
          </a:p>
        </p:txBody>
      </p:sp>
      <p:sp>
        <p:nvSpPr>
          <p:cNvPr id="5" name="矩形 4"/>
          <p:cNvSpPr/>
          <p:nvPr/>
        </p:nvSpPr>
        <p:spPr>
          <a:xfrm>
            <a:off x="2411760" y="5656972"/>
            <a:ext cx="6336704" cy="400110"/>
          </a:xfrm>
          <a:prstGeom prst="rect">
            <a:avLst/>
          </a:prstGeom>
          <a:solidFill>
            <a:srgbClr val="CCFFCC">
              <a:alpha val="80000"/>
            </a:srgbClr>
          </a:solidFill>
        </p:spPr>
        <p:txBody>
          <a:bodyPr wrap="square">
            <a:spAutoFit/>
          </a:bodyPr>
          <a:lstStyle/>
          <a:p>
            <a:pPr algn="l"/>
            <a:r>
              <a:rPr lang="zh-CN" altLang="en-US" sz="2000" b="1" dirty="0">
                <a:solidFill>
                  <a:srgbClr val="FF0000"/>
                </a:solidFill>
                <a:latin typeface="华文新魏" charset="0"/>
                <a:ea typeface="华文新魏" charset="0"/>
                <a:cs typeface="华文新魏" charset="0"/>
              </a:rPr>
              <a:t>问题：</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empty</a:t>
            </a:r>
            <a:r>
              <a:rPr lang="zh-CN" altLang="en-US" sz="2000" b="1" dirty="0">
                <a:solidFill>
                  <a:srgbClr val="0000FF"/>
                </a:solidFill>
                <a:latin typeface="华文新魏" charset="0"/>
                <a:ea typeface="华文新魏" charset="0"/>
                <a:cs typeface="华文新魏" charset="0"/>
              </a:rPr>
              <a:t>）和</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err="1">
                <a:solidFill>
                  <a:srgbClr val="0000FF"/>
                </a:solidFill>
                <a:latin typeface="华文新魏" charset="0"/>
                <a:ea typeface="华文新魏" charset="0"/>
                <a:cs typeface="华文新魏" charset="0"/>
              </a:rPr>
              <a:t>mutex</a:t>
            </a:r>
            <a:r>
              <a:rPr lang="zh-CN" altLang="en-US" sz="2000" b="1" dirty="0">
                <a:solidFill>
                  <a:srgbClr val="0000FF"/>
                </a:solidFill>
                <a:latin typeface="华文新魏" charset="0"/>
                <a:ea typeface="华文新魏" charset="0"/>
                <a:cs typeface="华文新魏" charset="0"/>
              </a:rPr>
              <a:t>）顺序是否可以调换？</a:t>
            </a:r>
          </a:p>
        </p:txBody>
      </p:sp>
      <p:sp>
        <p:nvSpPr>
          <p:cNvPr id="6" name="矩形 5"/>
          <p:cNvSpPr/>
          <p:nvPr/>
        </p:nvSpPr>
        <p:spPr>
          <a:xfrm>
            <a:off x="2411760" y="6017012"/>
            <a:ext cx="6336704" cy="400110"/>
          </a:xfrm>
          <a:prstGeom prst="rect">
            <a:avLst/>
          </a:prstGeom>
          <a:solidFill>
            <a:srgbClr val="CCFFCC">
              <a:alpha val="80000"/>
            </a:srgbClr>
          </a:solidFill>
        </p:spPr>
        <p:txBody>
          <a:bodyPr wrap="square">
            <a:spAutoFit/>
          </a:bodyPr>
          <a:lstStyle/>
          <a:p>
            <a:r>
              <a:rPr lang="zh-CN" altLang="en-US" sz="2000" b="1" dirty="0">
                <a:solidFill>
                  <a:srgbClr val="FF0000"/>
                </a:solidFill>
                <a:latin typeface="华文新魏" charset="0"/>
                <a:ea typeface="华文新魏" charset="0"/>
                <a:cs typeface="华文新魏" charset="0"/>
              </a:rPr>
              <a:t>结论：</a:t>
            </a:r>
            <a:r>
              <a:rPr lang="zh-CN" altLang="en-US" sz="2000" b="1" dirty="0">
                <a:solidFill>
                  <a:srgbClr val="0000FF"/>
                </a:solidFill>
                <a:latin typeface="华文新魏" charset="0"/>
                <a:ea typeface="华文新魏" charset="0"/>
                <a:cs typeface="华文新魏" charset="0"/>
              </a:rPr>
              <a:t>一般来说，互斥信号量上的</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操作总在后面执行</a:t>
            </a:r>
            <a:endParaRPr lang="en-US" altLang="zh-CN" sz="2000" b="1" dirty="0">
              <a:solidFill>
                <a:srgbClr val="0000FF"/>
              </a:solidFill>
              <a:latin typeface="华文新魏" charset="0"/>
              <a:ea typeface="华文新魏" charset="0"/>
              <a:cs typeface="华文新魏" charset="0"/>
            </a:endParaRPr>
          </a:p>
        </p:txBody>
      </p:sp>
      <p:cxnSp>
        <p:nvCxnSpPr>
          <p:cNvPr id="7" name="直线连接符 6">
            <a:extLst>
              <a:ext uri="{FF2B5EF4-FFF2-40B4-BE49-F238E27FC236}">
                <a16:creationId xmlns:a16="http://schemas.microsoft.com/office/drawing/2014/main" id="{1DC32030-2B93-CE45-A2A5-28379D2A6C2F}"/>
              </a:ext>
            </a:extLst>
          </p:cNvPr>
          <p:cNvCxnSpPr/>
          <p:nvPr/>
        </p:nvCxnSpPr>
        <p:spPr bwMode="auto">
          <a:xfrm>
            <a:off x="3707904" y="3068960"/>
            <a:ext cx="0" cy="280831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38885837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21B6B59C-4D95-A642-9F3E-49BF26987CC7}"/>
              </a:ext>
            </a:extLst>
          </p:cNvPr>
          <p:cNvSpPr txBox="1">
            <a:spLocks/>
          </p:cNvSpPr>
          <p:nvPr/>
        </p:nvSpPr>
        <p:spPr bwMode="auto">
          <a:xfrm>
            <a:off x="179512" y="1196752"/>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en-US" kern="0" dirty="0">
                <a:latin typeface="华文新魏" charset="0"/>
                <a:ea typeface="华文新魏" charset="0"/>
                <a:cs typeface="华文新魏" charset="0"/>
              </a:rPr>
              <a:t>改进算法</a:t>
            </a:r>
          </a:p>
        </p:txBody>
      </p:sp>
      <p:sp>
        <p:nvSpPr>
          <p:cNvPr id="26627" name="Rectangle 3"/>
          <p:cNvSpPr>
            <a:spLocks noGrp="1" noChangeArrowheads="1"/>
          </p:cNvSpPr>
          <p:nvPr>
            <p:ph type="body" idx="1"/>
          </p:nvPr>
        </p:nvSpPr>
        <p:spPr>
          <a:xfrm>
            <a:off x="531440" y="1628800"/>
            <a:ext cx="8289032" cy="4680520"/>
          </a:xfrm>
        </p:spPr>
        <p:txBody>
          <a:bodyPr/>
          <a:lstStyle/>
          <a:p>
            <a:pPr marL="0" indent="0" eaLnBrk="1" hangingPunct="1">
              <a:lnSpc>
                <a:spcPct val="80000"/>
              </a:lnSpc>
              <a:buNone/>
            </a:pPr>
            <a:r>
              <a:rPr lang="en-US" altLang="zh-CN" sz="2000" dirty="0">
                <a:latin typeface="华文新魏"/>
                <a:cs typeface="华文新魏"/>
              </a:rPr>
              <a:t>item B[k];</a:t>
            </a:r>
          </a:p>
          <a:p>
            <a:pPr marL="0" indent="0" eaLnBrk="1" hangingPunct="1">
              <a:lnSpc>
                <a:spcPct val="80000"/>
              </a:lnSpc>
              <a:buNone/>
            </a:pPr>
            <a:r>
              <a:rPr lang="en-US" altLang="zh-CN" sz="2000" dirty="0">
                <a:latin typeface="华文新魏"/>
                <a:cs typeface="华文新魏"/>
              </a:rPr>
              <a:t>semaphore empty;	</a:t>
            </a:r>
            <a:r>
              <a:rPr lang="en-US" altLang="zh-CN" sz="2000" dirty="0">
                <a:solidFill>
                  <a:srgbClr val="800000"/>
                </a:solidFill>
                <a:latin typeface="华文新魏"/>
                <a:cs typeface="华文新魏"/>
              </a:rPr>
              <a:t>empty=</a:t>
            </a:r>
            <a:r>
              <a:rPr lang="en-US" altLang="zh-CN" sz="2000" dirty="0">
                <a:solidFill>
                  <a:srgbClr val="FF0000"/>
                </a:solidFill>
                <a:latin typeface="华文新魏"/>
                <a:cs typeface="华文新魏"/>
              </a:rPr>
              <a:t>k</a:t>
            </a:r>
            <a:r>
              <a:rPr lang="en-US" altLang="zh-CN" sz="2000" dirty="0">
                <a:latin typeface="华文新魏"/>
                <a:cs typeface="华文新魏"/>
              </a:rPr>
              <a:t>;  /*</a:t>
            </a:r>
            <a:r>
              <a:rPr lang="zh-CN" altLang="en-US" sz="2000" dirty="0">
                <a:latin typeface="华文新魏"/>
                <a:cs typeface="华文新魏"/>
              </a:rPr>
              <a:t>可以使用的空缓冲区数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full; </a:t>
            </a:r>
            <a:r>
              <a:rPr lang="en-US" altLang="zh-CN" sz="2000" dirty="0">
                <a:solidFill>
                  <a:srgbClr val="008000"/>
                </a:solidFill>
                <a:latin typeface="华文新魏"/>
                <a:cs typeface="华文新魏"/>
              </a:rPr>
              <a:t>full=0</a:t>
            </a:r>
            <a:r>
              <a:rPr lang="en-US" altLang="zh-CN" sz="2000" dirty="0">
                <a:latin typeface="华文新魏"/>
                <a:cs typeface="华文新魏"/>
              </a:rPr>
              <a:t>;                  /*</a:t>
            </a:r>
            <a:r>
              <a:rPr lang="zh-CN" altLang="en-US" sz="2000" dirty="0">
                <a:latin typeface="华文新魏"/>
                <a:cs typeface="华文新魏"/>
              </a:rPr>
              <a:t>缓冲区内可以使用的产品数</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semaphore </a:t>
            </a:r>
            <a:r>
              <a:rPr lang="en-US" altLang="zh-CN" sz="2000" u="wavyDbl" dirty="0">
                <a:solidFill>
                  <a:srgbClr val="FF0000"/>
                </a:solidFill>
                <a:latin typeface="华文新魏"/>
                <a:cs typeface="华文新魏"/>
              </a:rPr>
              <a:t>mutex1</a:t>
            </a:r>
            <a:r>
              <a:rPr lang="en-US" altLang="zh-CN" sz="2000" dirty="0">
                <a:solidFill>
                  <a:schemeClr val="tx2"/>
                </a:solidFill>
                <a:latin typeface="华文新魏"/>
                <a:cs typeface="华文新魏"/>
              </a:rPr>
              <a:t>, </a:t>
            </a:r>
            <a:r>
              <a:rPr lang="en-US" altLang="zh-CN" sz="2000" u="wavyDbl" dirty="0">
                <a:solidFill>
                  <a:srgbClr val="FF0000"/>
                </a:solidFill>
                <a:latin typeface="华文新魏"/>
                <a:cs typeface="华文新魏"/>
              </a:rPr>
              <a:t>mutex2</a:t>
            </a:r>
            <a:r>
              <a:rPr lang="en-US" altLang="zh-CN" sz="2000" dirty="0">
                <a:latin typeface="华文新魏"/>
                <a:cs typeface="华文新魏"/>
              </a:rPr>
              <a:t>; </a:t>
            </a:r>
            <a:r>
              <a:rPr lang="en-US" altLang="zh-CN" sz="2000" u="wavyDbl" dirty="0">
                <a:solidFill>
                  <a:srgbClr val="FF0000"/>
                </a:solidFill>
                <a:latin typeface="华文新魏"/>
                <a:cs typeface="华文新魏"/>
              </a:rPr>
              <a:t>mutex1</a:t>
            </a:r>
            <a:r>
              <a:rPr lang="en-US" altLang="zh-CN" sz="2000" dirty="0">
                <a:latin typeface="华文新魏"/>
                <a:cs typeface="华文新魏"/>
              </a:rPr>
              <a:t>=</a:t>
            </a:r>
            <a:r>
              <a:rPr lang="en-US" altLang="zh-CN" sz="2000" u="wavyDbl" dirty="0">
                <a:solidFill>
                  <a:srgbClr val="FF0000"/>
                </a:solidFill>
                <a:latin typeface="华文新魏"/>
                <a:cs typeface="华文新魏"/>
              </a:rPr>
              <a:t> mutex2</a:t>
            </a:r>
            <a:r>
              <a:rPr lang="en-US" altLang="zh-CN" sz="2000" dirty="0">
                <a:latin typeface="华文新魏"/>
                <a:cs typeface="华文新魏"/>
              </a:rPr>
              <a:t>=1;  /*</a:t>
            </a:r>
            <a:r>
              <a:rPr lang="zh-CN" altLang="en-US" sz="2000" dirty="0">
                <a:latin typeface="华文新魏"/>
                <a:cs typeface="华文新魏"/>
              </a:rPr>
              <a:t>互斥信号量</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in=0;			     /*</a:t>
            </a:r>
            <a:r>
              <a:rPr lang="zh-CN" altLang="en-US" sz="2000" dirty="0">
                <a:latin typeface="华文新魏"/>
                <a:cs typeface="华文新魏"/>
              </a:rPr>
              <a:t>放入缓冲区指针</a:t>
            </a:r>
            <a:r>
              <a:rPr lang="en-US" altLang="zh-CN" sz="2000" dirty="0">
                <a:latin typeface="华文新魏"/>
                <a:cs typeface="华文新魏"/>
              </a:rPr>
              <a:t>*/</a:t>
            </a:r>
            <a:endParaRPr lang="zh-CN" altLang="en-US" sz="2000" dirty="0">
              <a:latin typeface="华文新魏"/>
              <a:cs typeface="华文新魏"/>
            </a:endParaRPr>
          </a:p>
          <a:p>
            <a:pPr marL="0" indent="0" eaLnBrk="1" hangingPunct="1">
              <a:lnSpc>
                <a:spcPct val="80000"/>
              </a:lnSpc>
              <a:buNone/>
            </a:pPr>
            <a:r>
              <a:rPr lang="en-US" altLang="zh-CN" sz="2000" dirty="0">
                <a:latin typeface="华文新魏"/>
                <a:cs typeface="华文新魏"/>
              </a:rPr>
              <a:t>int out=0;                                       /*</a:t>
            </a:r>
            <a:r>
              <a:rPr lang="zh-CN" altLang="en-US" sz="2000" dirty="0">
                <a:latin typeface="华文新魏"/>
                <a:cs typeface="华文新魏"/>
              </a:rPr>
              <a:t>取出缓冲区指针</a:t>
            </a:r>
            <a:r>
              <a:rPr lang="en-US" altLang="zh-CN" sz="2000" dirty="0">
                <a:latin typeface="华文新魏"/>
                <a:cs typeface="华文新魏"/>
              </a:rPr>
              <a:t>*/ </a:t>
            </a:r>
            <a:r>
              <a:rPr lang="zh-CN" altLang="en-US" sz="2000" dirty="0">
                <a:latin typeface="华文新魏"/>
                <a:cs typeface="华文新魏"/>
              </a:rPr>
              <a:t> </a:t>
            </a:r>
          </a:p>
          <a:p>
            <a:pPr marL="0" indent="0" eaLnBrk="1" hangingPunct="1">
              <a:lnSpc>
                <a:spcPct val="80000"/>
              </a:lnSpc>
              <a:buNone/>
            </a:pPr>
            <a:r>
              <a:rPr lang="en-US" altLang="zh-CN" sz="2000" dirty="0">
                <a:latin typeface="华文新魏"/>
                <a:cs typeface="华文新魏"/>
              </a:rPr>
              <a:t>cobegin</a:t>
            </a:r>
          </a:p>
          <a:p>
            <a:pPr marL="0" indent="0" algn="just" eaLnBrk="1" hangingPunct="1">
              <a:lnSpc>
                <a:spcPct val="80000"/>
              </a:lnSpc>
              <a:buNone/>
            </a:pPr>
            <a:r>
              <a:rPr lang="en-US" altLang="zh-CN" sz="2000" dirty="0">
                <a:latin typeface="华文新魏"/>
                <a:cs typeface="华文新魏"/>
              </a:rPr>
              <a:t>process </a:t>
            </a:r>
            <a:r>
              <a:rPr lang="en-US" altLang="zh-CN" sz="2000" dirty="0">
                <a:solidFill>
                  <a:srgbClr val="0000FF"/>
                </a:solidFill>
                <a:latin typeface="华文新魏"/>
                <a:cs typeface="华文新魏"/>
              </a:rPr>
              <a:t>producer_i ( )</a:t>
            </a:r>
            <a:r>
              <a:rPr lang="en-US" altLang="zh-CN" sz="2000" dirty="0">
                <a:latin typeface="华文新魏"/>
                <a:cs typeface="华文新魏"/>
              </a:rPr>
              <a:t>{     </a:t>
            </a:r>
            <a:r>
              <a:rPr lang="zh-CN" altLang="en-US" sz="2000" dirty="0">
                <a:latin typeface="华文新魏"/>
                <a:cs typeface="华文新魏"/>
              </a:rPr>
              <a:t>        </a:t>
            </a:r>
            <a:r>
              <a:rPr lang="en-US" altLang="zh-CN" sz="2000" dirty="0">
                <a:solidFill>
                  <a:srgbClr val="0000FF"/>
                </a:solidFill>
                <a:latin typeface="华文新魏"/>
                <a:cs typeface="华文新魏"/>
              </a:rPr>
              <a:t>process consumer_j ( )</a:t>
            </a:r>
            <a:r>
              <a:rPr lang="en-US" altLang="zh-CN" sz="2000" dirty="0">
                <a:latin typeface="华文新魏"/>
                <a:cs typeface="华文新魏"/>
              </a:rPr>
              <a:t>{</a:t>
            </a:r>
            <a:r>
              <a:rPr lang="en-US" altLang="zh-CN" sz="2000" b="1" dirty="0">
                <a:latin typeface="华文新魏"/>
                <a:cs typeface="华文新魏"/>
              </a:rPr>
              <a:t>    </a:t>
            </a:r>
          </a:p>
          <a:p>
            <a:pPr marL="0" indent="0" algn="just" eaLnBrk="1" hangingPunct="1">
              <a:lnSpc>
                <a:spcPct val="80000"/>
              </a:lnSpc>
              <a:buNone/>
            </a:pPr>
            <a:r>
              <a:rPr lang="en-US" altLang="zh-CN" sz="2000" b="1" dirty="0">
                <a:latin typeface="华文新魏"/>
                <a:cs typeface="华文新魏"/>
              </a:rPr>
              <a:t>     </a:t>
            </a:r>
            <a:r>
              <a:rPr lang="en-US" altLang="zh-CN" sz="2000" dirty="0">
                <a:latin typeface="华文新魏"/>
                <a:cs typeface="华文新魏"/>
              </a:rPr>
              <a:t>while(true) {                                 while(true) {</a:t>
            </a:r>
          </a:p>
          <a:p>
            <a:pPr marL="0" indent="0" eaLnBrk="1" hangingPunct="1">
              <a:lnSpc>
                <a:spcPct val="80000"/>
              </a:lnSpc>
              <a:buNone/>
            </a:pPr>
            <a:r>
              <a:rPr lang="en-US" altLang="zh-CN" sz="2000" dirty="0">
                <a:latin typeface="华文新魏"/>
                <a:cs typeface="华文新魏"/>
              </a:rPr>
              <a:t>            produce( );                             </a:t>
            </a:r>
            <a:r>
              <a:rPr lang="zh-CN" altLang="en-US" sz="2000" dirty="0">
                <a:latin typeface="华文新魏"/>
                <a:cs typeface="华文新魏"/>
              </a:rPr>
              <a:t>     </a:t>
            </a:r>
            <a:r>
              <a:rPr lang="en-US" altLang="zh-CN" sz="2000" dirty="0">
                <a:solidFill>
                  <a:srgbClr val="008000"/>
                </a:solidFill>
                <a:latin typeface="华文新魏"/>
                <a:cs typeface="华文新魏"/>
              </a:rPr>
              <a:t>P(full);</a:t>
            </a:r>
          </a:p>
          <a:p>
            <a:pPr marL="0" indent="0" eaLnBrk="1" hangingPunct="1">
              <a:lnSpc>
                <a:spcPct val="80000"/>
              </a:lnSpc>
              <a:buNone/>
            </a:pPr>
            <a:r>
              <a:rPr lang="en-US" altLang="zh-CN" sz="2000" dirty="0">
                <a:latin typeface="华文新魏"/>
                <a:cs typeface="华文新魏"/>
              </a:rPr>
              <a:t>	   </a:t>
            </a:r>
            <a:r>
              <a:rPr lang="en-US" altLang="zh-CN" sz="2000" dirty="0">
                <a:solidFill>
                  <a:srgbClr val="800000"/>
                </a:solidFill>
                <a:latin typeface="华文新魏"/>
                <a:cs typeface="华文新魏"/>
              </a:rPr>
              <a:t>P(empt</a:t>
            </a:r>
            <a:r>
              <a:rPr lang="en-US" altLang="zh-CN" sz="2000" dirty="0">
                <a:solidFill>
                  <a:srgbClr val="800000"/>
                </a:solidFill>
                <a:latin typeface="华文新魏"/>
              </a:rPr>
              <a:t>y);                               </a:t>
            </a:r>
            <a:r>
              <a:rPr lang="en-US" altLang="zh-CN" sz="2000" dirty="0">
                <a:solidFill>
                  <a:srgbClr val="FF0000"/>
                </a:solidFill>
                <a:latin typeface="华文新魏"/>
                <a:cs typeface="华文新魏"/>
              </a:rPr>
              <a:t>P(</a:t>
            </a:r>
            <a:r>
              <a:rPr lang="en-US" altLang="zh-CN" sz="2000" u="wavyDbl" dirty="0">
                <a:solidFill>
                  <a:srgbClr val="FF0000"/>
                </a:solidFill>
                <a:latin typeface="华文新魏"/>
                <a:cs typeface="华文新魏"/>
              </a:rPr>
              <a:t>mutex2</a:t>
            </a:r>
            <a:r>
              <a:rPr lang="en-US" altLang="zh-CN" sz="2000" dirty="0">
                <a:solidFill>
                  <a:srgbClr val="FF0000"/>
                </a:solidFill>
                <a:latin typeface="华文新魏"/>
                <a:cs typeface="华文新魏"/>
              </a:rPr>
              <a:t>);</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P(</a:t>
            </a:r>
            <a:r>
              <a:rPr lang="en-US" altLang="zh-CN" sz="2000" u="wavyDbl" dirty="0">
                <a:solidFill>
                  <a:srgbClr val="FF0000"/>
                </a:solidFill>
                <a:latin typeface="华文新魏"/>
                <a:cs typeface="华文新魏"/>
              </a:rPr>
              <a:t>mutex1</a:t>
            </a:r>
            <a:r>
              <a:rPr lang="en-US" altLang="zh-CN" sz="2000" dirty="0">
                <a:solidFill>
                  <a:srgbClr val="FF0000"/>
                </a:solidFill>
                <a:latin typeface="华文新魏"/>
                <a:cs typeface="华文新魏"/>
              </a:rPr>
              <a:t>);                               </a:t>
            </a:r>
            <a:r>
              <a:rPr lang="en-US" altLang="zh-CN" sz="2000" dirty="0">
                <a:latin typeface="华文新魏"/>
                <a:cs typeface="华文新魏"/>
              </a:rPr>
              <a:t>take from B[out];</a:t>
            </a:r>
          </a:p>
          <a:p>
            <a:pPr marL="0" indent="0" eaLnBrk="1" hangingPunct="1">
              <a:lnSpc>
                <a:spcPct val="80000"/>
              </a:lnSpc>
              <a:buNone/>
            </a:pPr>
            <a:r>
              <a:rPr lang="en-US" altLang="zh-CN" sz="2000" dirty="0">
                <a:latin typeface="华文新魏"/>
                <a:cs typeface="华文新魏"/>
              </a:rPr>
              <a:t>	   append to B[in];                    out=(out+1)%k;</a:t>
            </a:r>
          </a:p>
          <a:p>
            <a:pPr marL="0" indent="0" eaLnBrk="1" hangingPunct="1">
              <a:lnSpc>
                <a:spcPct val="80000"/>
              </a:lnSpc>
              <a:buNone/>
            </a:pPr>
            <a:r>
              <a:rPr lang="en-US" altLang="zh-CN" sz="2000" dirty="0">
                <a:latin typeface="华文新魏"/>
                <a:cs typeface="华文新魏"/>
              </a:rPr>
              <a:t>	   in=(in+1)%k</a:t>
            </a:r>
            <a:r>
              <a:rPr lang="en-US" altLang="zh-CN" sz="2000" dirty="0">
                <a:solidFill>
                  <a:schemeClr val="tx2"/>
                </a:solidFill>
                <a:latin typeface="华文新魏"/>
                <a:cs typeface="华文新魏"/>
              </a:rPr>
              <a:t>;  </a:t>
            </a:r>
            <a:r>
              <a:rPr lang="en-US" altLang="zh-CN" sz="2000" dirty="0">
                <a:solidFill>
                  <a:srgbClr val="FF0000"/>
                </a:solidFill>
                <a:latin typeface="华文新魏"/>
                <a:cs typeface="华文新魏"/>
              </a:rPr>
              <a:t>                      V(</a:t>
            </a:r>
            <a:r>
              <a:rPr lang="en-US" altLang="zh-CN" sz="2000" u="wavyDbl" dirty="0">
                <a:solidFill>
                  <a:srgbClr val="FF0000"/>
                </a:solidFill>
                <a:latin typeface="华文新魏"/>
                <a:cs typeface="华文新魏"/>
              </a:rPr>
              <a:t>mutex2</a:t>
            </a:r>
            <a:r>
              <a:rPr lang="en-US" altLang="zh-CN" sz="2000" dirty="0">
                <a:solidFill>
                  <a:srgbClr val="FF0000"/>
                </a:solidFill>
                <a:latin typeface="华文新魏"/>
                <a:cs typeface="华文新魏"/>
              </a:rPr>
              <a:t>);</a:t>
            </a:r>
          </a:p>
          <a:p>
            <a:pPr marL="0" indent="0" eaLnBrk="1" hangingPunct="1">
              <a:lnSpc>
                <a:spcPct val="80000"/>
              </a:lnSpc>
              <a:buNone/>
            </a:pPr>
            <a:r>
              <a:rPr lang="en-US" altLang="zh-CN" sz="2000" dirty="0">
                <a:latin typeface="华文新魏"/>
                <a:cs typeface="华文新魏"/>
              </a:rPr>
              <a:t>	  </a:t>
            </a:r>
            <a:r>
              <a:rPr lang="en-US" altLang="zh-CN" sz="2000" dirty="0">
                <a:solidFill>
                  <a:srgbClr val="FF0000"/>
                </a:solidFill>
                <a:latin typeface="华文新魏"/>
                <a:cs typeface="华文新魏"/>
              </a:rPr>
              <a:t> V(</a:t>
            </a:r>
            <a:r>
              <a:rPr lang="en-US" altLang="zh-CN" sz="2000" u="wavyDbl" dirty="0">
                <a:solidFill>
                  <a:srgbClr val="FF0000"/>
                </a:solidFill>
                <a:latin typeface="华文新魏"/>
                <a:cs typeface="华文新魏"/>
              </a:rPr>
              <a:t>mutex1</a:t>
            </a:r>
            <a:r>
              <a:rPr lang="en-US" altLang="zh-CN" sz="2000" dirty="0">
                <a:solidFill>
                  <a:srgbClr val="FF0000"/>
                </a:solidFill>
                <a:latin typeface="华文新魏"/>
                <a:cs typeface="华文新魏"/>
              </a:rPr>
              <a:t>);                              </a:t>
            </a:r>
            <a:r>
              <a:rPr lang="en-US" altLang="zh-CN" sz="2000" dirty="0">
                <a:solidFill>
                  <a:srgbClr val="800000"/>
                </a:solidFill>
                <a:latin typeface="华文新魏"/>
                <a:cs typeface="华文新魏"/>
              </a:rPr>
              <a:t>V(empty);</a:t>
            </a:r>
          </a:p>
          <a:p>
            <a:pPr marL="0" indent="0" eaLnBrk="1" hangingPunct="1">
              <a:lnSpc>
                <a:spcPct val="80000"/>
              </a:lnSpc>
              <a:buNone/>
            </a:pPr>
            <a:r>
              <a:rPr lang="en-US" altLang="zh-CN" sz="2000" dirty="0">
                <a:latin typeface="华文新魏"/>
                <a:cs typeface="华文新魏"/>
              </a:rPr>
              <a:t>	  </a:t>
            </a:r>
            <a:r>
              <a:rPr lang="en-US" altLang="zh-CN" sz="2000" dirty="0">
                <a:solidFill>
                  <a:srgbClr val="008000"/>
                </a:solidFill>
                <a:latin typeface="华文新魏"/>
                <a:cs typeface="华文新魏"/>
              </a:rPr>
              <a:t> V(full);                                   </a:t>
            </a:r>
            <a:r>
              <a:rPr lang="en-US" altLang="zh-CN" sz="2000" dirty="0">
                <a:latin typeface="华文新魏"/>
                <a:cs typeface="华文新魏"/>
              </a:rPr>
              <a:t>consume( );</a:t>
            </a:r>
          </a:p>
          <a:p>
            <a:pPr marL="0" indent="0" eaLnBrk="1" hangingPunct="1">
              <a:lnSpc>
                <a:spcPct val="80000"/>
              </a:lnSpc>
              <a:buNone/>
            </a:pPr>
            <a:r>
              <a:rPr lang="en-US" altLang="zh-CN" sz="2000" dirty="0">
                <a:latin typeface="华文新魏"/>
                <a:cs typeface="华文新魏"/>
              </a:rPr>
              <a:t>	}                                             }</a:t>
            </a:r>
          </a:p>
          <a:p>
            <a:pPr marL="0" indent="0" eaLnBrk="1" hangingPunct="1">
              <a:lnSpc>
                <a:spcPct val="80000"/>
              </a:lnSpc>
              <a:buNone/>
            </a:pPr>
            <a:r>
              <a:rPr lang="en-US" altLang="zh-CN" sz="2000" b="1" dirty="0">
                <a:latin typeface="华文新魏"/>
                <a:cs typeface="华文新魏"/>
              </a:rPr>
              <a:t>     }                                                }</a:t>
            </a:r>
          </a:p>
          <a:p>
            <a:pPr marL="0" indent="0" algn="just" eaLnBrk="1" hangingPunct="1">
              <a:lnSpc>
                <a:spcPct val="80000"/>
              </a:lnSpc>
              <a:buNone/>
            </a:pPr>
            <a:r>
              <a:rPr lang="en-US" altLang="zh-CN" sz="2000" b="1" dirty="0" err="1">
                <a:latin typeface="华文新魏"/>
                <a:cs typeface="华文新魏"/>
              </a:rPr>
              <a:t>coend</a:t>
            </a:r>
            <a:endParaRPr lang="en-US" altLang="zh-CN" sz="2000" b="1" dirty="0">
              <a:latin typeface="华文新魏"/>
              <a:cs typeface="华文新魏"/>
            </a:endParaRPr>
          </a:p>
          <a:p>
            <a:pPr marL="0" indent="0" algn="just" eaLnBrk="1" hangingPunct="1">
              <a:lnSpc>
                <a:spcPct val="80000"/>
              </a:lnSpc>
              <a:buNone/>
            </a:pPr>
            <a:r>
              <a:rPr lang="en-US" altLang="zh-CN" sz="1600" dirty="0">
                <a:latin typeface="Times New Roman" charset="0"/>
                <a:ea typeface="华文新魏" charset="0"/>
                <a:cs typeface="华文新魏" charset="0"/>
              </a:rPr>
              <a:t> </a:t>
            </a:r>
            <a:endParaRPr lang="en-US" altLang="zh-CN" sz="1600" dirty="0">
              <a:latin typeface="华文新魏" charset="0"/>
              <a:ea typeface="华文新魏" charset="0"/>
              <a:cs typeface="华文新魏" charset="0"/>
            </a:endParaRPr>
          </a:p>
          <a:p>
            <a:pPr marL="0" indent="0" eaLnBrk="1" hangingPunct="1">
              <a:lnSpc>
                <a:spcPct val="80000"/>
              </a:lnSpc>
              <a:buNone/>
            </a:pPr>
            <a:endParaRPr lang="en-US" altLang="zh-CN" sz="1600"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62</a:t>
            </a:fld>
            <a:endParaRPr lang="en-US" altLang="zh-CN" dirty="0"/>
          </a:p>
        </p:txBody>
      </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多个生产者</a:t>
            </a:r>
            <a:r>
              <a:rPr lang="en-US" altLang="zh-CN" dirty="0">
                <a:latin typeface="Times New Roman" charset="0"/>
                <a:ea typeface="华文新魏" charset="0"/>
                <a:cs typeface="华文新魏" charset="0"/>
              </a:rPr>
              <a:t>-</a:t>
            </a:r>
            <a:r>
              <a:rPr lang="zh-CN" altLang="en-US" dirty="0">
                <a:latin typeface="Times New Roman" charset="0"/>
                <a:ea typeface="华文新魏" charset="0"/>
                <a:cs typeface="华文新魏" charset="0"/>
              </a:rPr>
              <a:t>消费者共享多个缓冲区</a:t>
            </a:r>
            <a:endParaRPr kumimoji="1" lang="zh-CN" altLang="en-US" dirty="0"/>
          </a:p>
        </p:txBody>
      </p:sp>
      <p:sp>
        <p:nvSpPr>
          <p:cNvPr id="8" name="矩形 7">
            <a:extLst>
              <a:ext uri="{FF2B5EF4-FFF2-40B4-BE49-F238E27FC236}">
                <a16:creationId xmlns:a16="http://schemas.microsoft.com/office/drawing/2014/main" id="{B6776184-C91D-F84E-AE17-6BF02C5DA0B1}"/>
              </a:ext>
            </a:extLst>
          </p:cNvPr>
          <p:cNvSpPr/>
          <p:nvPr/>
        </p:nvSpPr>
        <p:spPr>
          <a:xfrm>
            <a:off x="3629000" y="6002129"/>
            <a:ext cx="5416569" cy="400110"/>
          </a:xfrm>
          <a:prstGeom prst="rect">
            <a:avLst/>
          </a:prstGeom>
          <a:solidFill>
            <a:srgbClr val="CCFFCC">
              <a:alpha val="80000"/>
            </a:srgbClr>
          </a:solidFill>
        </p:spPr>
        <p:txBody>
          <a:bodyPr wrap="square">
            <a:spAutoFit/>
          </a:bodyPr>
          <a:lstStyle/>
          <a:p>
            <a:pPr algn="l"/>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empty</a:t>
            </a:r>
            <a:r>
              <a:rPr lang="zh-CN" altLang="en-US" sz="2000" b="1" dirty="0">
                <a:solidFill>
                  <a:srgbClr val="0000FF"/>
                </a:solidFill>
                <a:latin typeface="华文新魏" charset="0"/>
                <a:ea typeface="华文新魏" charset="0"/>
                <a:cs typeface="华文新魏" charset="0"/>
              </a:rPr>
              <a:t>）和</a:t>
            </a:r>
            <a:r>
              <a:rPr lang="en-US" altLang="zh-CN" sz="2000" b="1" dirty="0">
                <a:solidFill>
                  <a:srgbClr val="0000FF"/>
                </a:solidFill>
                <a:latin typeface="华文新魏" charset="0"/>
                <a:ea typeface="华文新魏" charset="0"/>
                <a:cs typeface="华文新魏" charset="0"/>
              </a:rPr>
              <a:t>P</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mutex1</a:t>
            </a:r>
            <a:r>
              <a:rPr lang="zh-CN" altLang="en-US" sz="2000" b="1" dirty="0">
                <a:solidFill>
                  <a:srgbClr val="0000FF"/>
                </a:solidFill>
                <a:latin typeface="华文新魏" charset="0"/>
                <a:ea typeface="华文新魏" charset="0"/>
                <a:cs typeface="华文新魏" charset="0"/>
              </a:rPr>
              <a:t>）顺序是否可以调换？</a:t>
            </a:r>
          </a:p>
        </p:txBody>
      </p:sp>
      <p:cxnSp>
        <p:nvCxnSpPr>
          <p:cNvPr id="9" name="直线连接符 8">
            <a:extLst>
              <a:ext uri="{FF2B5EF4-FFF2-40B4-BE49-F238E27FC236}">
                <a16:creationId xmlns:a16="http://schemas.microsoft.com/office/drawing/2014/main" id="{74414A29-0260-FB45-98FD-8032400F2C4F}"/>
              </a:ext>
            </a:extLst>
          </p:cNvPr>
          <p:cNvCxnSpPr/>
          <p:nvPr/>
        </p:nvCxnSpPr>
        <p:spPr bwMode="auto">
          <a:xfrm>
            <a:off x="3707904" y="3356992"/>
            <a:ext cx="0" cy="280831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245985284"/>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63</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信号量解决读者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写者问题</a:t>
            </a:r>
            <a:endParaRPr kumimoji="1" lang="zh-CN" altLang="en-US" dirty="0"/>
          </a:p>
        </p:txBody>
      </p:sp>
      <p:sp>
        <p:nvSpPr>
          <p:cNvPr id="6" name="内容占位符 2"/>
          <p:cNvSpPr>
            <a:spLocks noGrp="1"/>
          </p:cNvSpPr>
          <p:nvPr>
            <p:ph idx="1"/>
          </p:nvPr>
        </p:nvSpPr>
        <p:spPr>
          <a:xfrm>
            <a:off x="179512" y="1340768"/>
            <a:ext cx="8856984" cy="4968552"/>
          </a:xfrm>
        </p:spPr>
        <p:txBody>
          <a:bodyPr/>
          <a:lstStyle/>
          <a:p>
            <a:pPr eaLnBrk="1" hangingPunct="1"/>
            <a:r>
              <a:rPr lang="zh-CN" altLang="en-US" dirty="0">
                <a:latin typeface="华文新魏" charset="0"/>
                <a:ea typeface="华文新魏" charset="0"/>
                <a:cs typeface="华文新魏" charset="0"/>
              </a:rPr>
              <a:t>读者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写者问题（</a:t>
            </a:r>
            <a:r>
              <a:rPr lang="en-US" altLang="zh-CN" dirty="0" err="1">
                <a:latin typeface="华文新魏" charset="0"/>
                <a:ea typeface="华文新魏" charset="0"/>
                <a:cs typeface="华文新魏" charset="0"/>
              </a:rPr>
              <a:t>Courtois</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Heymans,</a:t>
            </a:r>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Parnas</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1971</a:t>
            </a:r>
            <a:r>
              <a:rPr lang="zh-CN" altLang="en-US" dirty="0">
                <a:latin typeface="华文新魏" charset="0"/>
                <a:ea typeface="华文新魏" charset="0"/>
                <a:cs typeface="华文新魏" charset="0"/>
              </a:rPr>
              <a:t>年）</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两组并发进程读者和写者，</a:t>
            </a:r>
            <a:r>
              <a:rPr lang="zh-CN" altLang="en-US" dirty="0">
                <a:solidFill>
                  <a:srgbClr val="FF0000"/>
                </a:solidFill>
                <a:latin typeface="华文新魏" charset="0"/>
                <a:ea typeface="华文新魏" charset="0"/>
                <a:cs typeface="华文新魏" charset="0"/>
              </a:rPr>
              <a:t>共享一个文件</a:t>
            </a:r>
            <a:r>
              <a:rPr lang="en-US" altLang="zh-CN" dirty="0">
                <a:solidFill>
                  <a:srgbClr val="0000FF"/>
                </a:solidFill>
                <a:latin typeface="华文新魏" charset="0"/>
                <a:ea typeface="华文新魏" charset="0"/>
                <a:cs typeface="华文新魏" charset="0"/>
              </a:rPr>
              <a:t>F</a:t>
            </a:r>
            <a:endParaRPr lang="zh-CN" altLang="en-US"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允许</a:t>
            </a:r>
            <a:r>
              <a:rPr lang="zh-CN" altLang="en-US" dirty="0">
                <a:solidFill>
                  <a:srgbClr val="FF0000"/>
                </a:solidFill>
                <a:latin typeface="华文新魏" charset="0"/>
                <a:ea typeface="华文新魏" charset="0"/>
                <a:cs typeface="华文新魏" charset="0"/>
              </a:rPr>
              <a:t>多个读者同时执行读</a:t>
            </a:r>
            <a:r>
              <a:rPr lang="zh-CN" altLang="en-US" dirty="0">
                <a:latin typeface="华文新魏" charset="0"/>
                <a:ea typeface="华文新魏" charset="0"/>
                <a:cs typeface="华文新魏" charset="0"/>
              </a:rPr>
              <a:t>操作</a:t>
            </a:r>
          </a:p>
          <a:p>
            <a:pPr lvl="1" eaLnBrk="1" hangingPunct="1"/>
            <a:r>
              <a:rPr lang="zh-CN" altLang="en-US" dirty="0">
                <a:latin typeface="华文新魏" charset="0"/>
                <a:ea typeface="华文新魏" charset="0"/>
                <a:cs typeface="华文新魏" charset="0"/>
              </a:rPr>
              <a:t>只允许</a:t>
            </a:r>
            <a:r>
              <a:rPr lang="zh-CN" altLang="en-US" dirty="0">
                <a:solidFill>
                  <a:srgbClr val="FF0000"/>
                </a:solidFill>
                <a:latin typeface="华文新魏" charset="0"/>
                <a:ea typeface="华文新魏" charset="0"/>
                <a:cs typeface="华文新魏" charset="0"/>
              </a:rPr>
              <a:t>一个写者执行写</a:t>
            </a:r>
            <a:r>
              <a:rPr lang="zh-CN" altLang="en-US" dirty="0">
                <a:latin typeface="华文新魏" charset="0"/>
                <a:ea typeface="华文新魏" charset="0"/>
                <a:cs typeface="华文新魏" charset="0"/>
              </a:rPr>
              <a:t>操作</a:t>
            </a:r>
          </a:p>
          <a:p>
            <a:pPr lvl="1" eaLnBrk="1" hangingPunct="1"/>
            <a:r>
              <a:rPr lang="zh-CN" altLang="en-US" dirty="0">
                <a:latin typeface="华文新魏" charset="0"/>
                <a:ea typeface="华文新魏" charset="0"/>
                <a:cs typeface="华文新魏" charset="0"/>
              </a:rPr>
              <a:t>任一写者在完成写操作之前不允许其它读者或写者工作</a:t>
            </a:r>
          </a:p>
          <a:p>
            <a:pPr lvl="1" eaLnBrk="1" hangingPunct="1"/>
            <a:r>
              <a:rPr lang="zh-CN" altLang="en-US" dirty="0">
                <a:latin typeface="华文新魏" charset="0"/>
                <a:ea typeface="华文新魏" charset="0"/>
                <a:cs typeface="华文新魏" charset="0"/>
              </a:rPr>
              <a:t>写者执行写操作前，应让已有的写者和读者全部退出</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分析</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读者</a:t>
            </a:r>
            <a:r>
              <a:rPr lang="zh-CN" altLang="en-US" dirty="0">
                <a:latin typeface="华文新魏" charset="0"/>
                <a:ea typeface="华文新魏" charset="0"/>
                <a:cs typeface="华文新魏" charset="0"/>
              </a:rPr>
              <a:t>：读者总数统计控制</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写者</a:t>
            </a:r>
            <a:r>
              <a:rPr lang="zh-CN" altLang="en-US" dirty="0">
                <a:latin typeface="华文新魏" charset="0"/>
                <a:ea typeface="华文新魏" charset="0"/>
                <a:cs typeface="华文新魏" charset="0"/>
              </a:rPr>
              <a:t>：单一写控制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临界区：</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读者之间：读者计数互斥（</a:t>
            </a:r>
            <a:r>
              <a:rPr lang="en-US" altLang="zh-CN" dirty="0">
                <a:latin typeface="华文新魏" charset="0"/>
                <a:ea typeface="华文新魏" charset="0"/>
                <a:cs typeface="华文新魏" charset="0"/>
              </a:rPr>
              <a:t>mutex</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读者与写者：共享文件</a:t>
            </a:r>
            <a:r>
              <a:rPr lang="en-US" altLang="zh-CN" dirty="0">
                <a:latin typeface="华文新魏" charset="0"/>
                <a:ea typeface="华文新魏" charset="0"/>
                <a:cs typeface="华文新魏" charset="0"/>
              </a:rPr>
              <a:t>F</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writelock</a:t>
            </a:r>
            <a:r>
              <a:rPr lang="zh-CN" altLang="en-US" dirty="0">
                <a:latin typeface="华文新魏" charset="0"/>
                <a:ea typeface="华文新魏" charset="0"/>
                <a:cs typeface="华文新魏" charset="0"/>
              </a:rPr>
              <a:t>）</a:t>
            </a:r>
          </a:p>
        </p:txBody>
      </p:sp>
    </p:spTree>
    <p:extLst>
      <p:ext uri="{BB962C8B-B14F-4D97-AF65-F5344CB8AC3E}">
        <p14:creationId xmlns:p14="http://schemas.microsoft.com/office/powerpoint/2010/main" val="3357641571"/>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907704" y="1152128"/>
            <a:ext cx="5976664" cy="5445224"/>
          </a:xfrm>
        </p:spPr>
        <p:txBody>
          <a:bodyPr/>
          <a:lstStyle/>
          <a:p>
            <a:pPr marL="0" indent="0" eaLnBrk="1" hangingPunct="1">
              <a:buNone/>
            </a:pPr>
            <a:r>
              <a:rPr lang="en-US" altLang="zh-CN" sz="2000" dirty="0">
                <a:latin typeface="华文新魏"/>
                <a:cs typeface="华文新魏"/>
              </a:rPr>
              <a:t>int </a:t>
            </a:r>
            <a:r>
              <a:rPr lang="en-US" altLang="zh-CN" sz="2000" dirty="0" err="1">
                <a:solidFill>
                  <a:srgbClr val="0000FF"/>
                </a:solidFill>
                <a:latin typeface="华文新魏"/>
                <a:cs typeface="华文新魏"/>
              </a:rPr>
              <a:t>readcount</a:t>
            </a:r>
            <a:r>
              <a:rPr lang="en-US" altLang="zh-CN" sz="2000" dirty="0">
                <a:latin typeface="华文新魏"/>
                <a:cs typeface="华文新魏"/>
              </a:rPr>
              <a:t>=0;/*</a:t>
            </a:r>
            <a:r>
              <a:rPr lang="zh-CN" altLang="en-US" sz="2000" dirty="0">
                <a:latin typeface="华文新魏"/>
                <a:cs typeface="华文新魏"/>
              </a:rPr>
              <a:t>读进程计数</a:t>
            </a:r>
            <a:r>
              <a:rPr lang="en-US" altLang="zh-CN" sz="2000" dirty="0">
                <a:latin typeface="华文新魏"/>
                <a:cs typeface="华文新魏"/>
              </a:rPr>
              <a:t>*/</a:t>
            </a:r>
            <a:endParaRPr lang="zh-CN" altLang="en-GB" sz="2000" dirty="0">
              <a:latin typeface="华文新魏"/>
              <a:cs typeface="华文新魏"/>
            </a:endParaRPr>
          </a:p>
          <a:p>
            <a:pPr marL="0" indent="0" eaLnBrk="1" hangingPunct="1">
              <a:buNone/>
            </a:pPr>
            <a:r>
              <a:rPr lang="en-GB" altLang="zh-CN" sz="2000" dirty="0">
                <a:latin typeface="华文新魏"/>
                <a:cs typeface="华文新魏"/>
              </a:rPr>
              <a:t>semaphore </a:t>
            </a:r>
            <a:r>
              <a:rPr lang="en-GB" altLang="zh-CN" sz="2000" dirty="0" err="1">
                <a:solidFill>
                  <a:srgbClr val="FF0000"/>
                </a:solidFill>
                <a:latin typeface="华文新魏"/>
                <a:cs typeface="华文新魏"/>
              </a:rPr>
              <a:t>writelock</a:t>
            </a:r>
            <a:r>
              <a:rPr lang="en-GB" altLang="zh-CN" sz="2000" dirty="0">
                <a:latin typeface="华文新魏"/>
                <a:cs typeface="华文新魏"/>
              </a:rPr>
              <a:t>,</a:t>
            </a:r>
            <a:r>
              <a:rPr lang="zh-CN" altLang="en-US" sz="2000" dirty="0">
                <a:latin typeface="华文新魏"/>
                <a:cs typeface="华文新魏"/>
              </a:rPr>
              <a:t> </a:t>
            </a:r>
            <a:r>
              <a:rPr lang="en-GB" altLang="zh-CN" sz="2000" dirty="0" err="1">
                <a:solidFill>
                  <a:srgbClr val="0000FF"/>
                </a:solidFill>
                <a:latin typeface="华文新魏"/>
                <a:cs typeface="华文新魏"/>
              </a:rPr>
              <a:t>mutex</a:t>
            </a:r>
            <a:r>
              <a:rPr lang="en-GB" altLang="zh-CN" sz="2000" dirty="0">
                <a:latin typeface="华文新魏"/>
                <a:cs typeface="华文新魏"/>
              </a:rPr>
              <a:t>;</a:t>
            </a:r>
          </a:p>
          <a:p>
            <a:pPr marL="0" indent="0" eaLnBrk="1" hangingPunct="1">
              <a:buNone/>
            </a:pPr>
            <a:r>
              <a:rPr lang="en-GB" altLang="zh-CN" sz="2000" dirty="0" err="1">
                <a:latin typeface="华文新魏"/>
                <a:cs typeface="华文新魏"/>
              </a:rPr>
              <a:t>writelock</a:t>
            </a:r>
            <a:r>
              <a:rPr lang="en-GB" altLang="zh-CN" sz="2000" dirty="0">
                <a:latin typeface="华文新魏"/>
                <a:cs typeface="华文新魏"/>
              </a:rPr>
              <a:t>=1;</a:t>
            </a:r>
            <a:r>
              <a:rPr lang="zh-CN" altLang="en-US" sz="2000" dirty="0">
                <a:latin typeface="华文新魏"/>
                <a:cs typeface="华文新魏"/>
              </a:rPr>
              <a:t> </a:t>
            </a:r>
            <a:r>
              <a:rPr lang="en-GB" altLang="zh-CN" sz="2000" dirty="0" err="1">
                <a:latin typeface="华文新魏"/>
                <a:cs typeface="华文新魏"/>
              </a:rPr>
              <a:t>mutex</a:t>
            </a:r>
            <a:r>
              <a:rPr lang="en-GB" altLang="zh-CN" sz="2000" dirty="0">
                <a:latin typeface="华文新魏"/>
                <a:cs typeface="华文新魏"/>
              </a:rPr>
              <a:t>=1;</a:t>
            </a:r>
          </a:p>
          <a:p>
            <a:pPr marL="0" indent="0" eaLnBrk="1" hangingPunct="1">
              <a:buNone/>
            </a:pPr>
            <a:r>
              <a:rPr lang="en-GB" altLang="zh-CN" sz="2000" dirty="0" err="1">
                <a:latin typeface="华文新魏"/>
                <a:cs typeface="华文新魏"/>
              </a:rPr>
              <a:t>cobegin</a:t>
            </a:r>
            <a:endParaRPr lang="en-US" altLang="zh-CN" sz="2000" dirty="0">
              <a:latin typeface="华文新魏"/>
              <a:cs typeface="华文新魏"/>
            </a:endParaRPr>
          </a:p>
          <a:p>
            <a:pPr marL="0" indent="0" eaLnBrk="1" hangingPunct="1">
              <a:buNone/>
            </a:pPr>
            <a:r>
              <a:rPr lang="en-US" altLang="zh-CN" sz="2000" dirty="0">
                <a:latin typeface="华文新魏"/>
                <a:cs typeface="华文新魏"/>
              </a:rPr>
              <a:t>process </a:t>
            </a:r>
            <a:r>
              <a:rPr lang="en-US" altLang="zh-CN" sz="2000" dirty="0" err="1">
                <a:latin typeface="华文新魏"/>
                <a:cs typeface="华文新魏"/>
              </a:rPr>
              <a:t>reader_i</a:t>
            </a:r>
            <a:r>
              <a:rPr lang="en-US" altLang="zh-CN" sz="2000" dirty="0">
                <a:latin typeface="华文新魏"/>
                <a:cs typeface="华文新魏"/>
              </a:rPr>
              <a:t>( )</a:t>
            </a:r>
            <a:r>
              <a:rPr lang="en-GB" altLang="zh-CN" sz="2000" dirty="0">
                <a:latin typeface="华文新魏"/>
                <a:cs typeface="华文新魏"/>
              </a:rPr>
              <a:t>{              </a:t>
            </a:r>
            <a:r>
              <a:rPr lang="en-US" altLang="zh-CN" sz="2000" dirty="0">
                <a:latin typeface="华文新魏"/>
                <a:cs typeface="华文新魏"/>
              </a:rPr>
              <a:t>process </a:t>
            </a:r>
            <a:r>
              <a:rPr lang="en-US" altLang="zh-CN" sz="2000" dirty="0" err="1">
                <a:latin typeface="华文新魏"/>
                <a:cs typeface="华文新魏"/>
              </a:rPr>
              <a:t>writer_j</a:t>
            </a:r>
            <a:r>
              <a:rPr lang="en-US" altLang="zh-CN" sz="2000" dirty="0">
                <a:latin typeface="华文新魏"/>
                <a:cs typeface="华文新魏"/>
              </a:rPr>
              <a:t>( ){</a:t>
            </a:r>
            <a:endParaRPr lang="en-GB" altLang="zh-CN" sz="2000" dirty="0">
              <a:latin typeface="华文新魏"/>
              <a:cs typeface="华文新魏"/>
            </a:endParaRPr>
          </a:p>
          <a:p>
            <a:pPr marL="0" indent="0" eaLnBrk="1" hangingPunct="1">
              <a:buNone/>
            </a:pPr>
            <a:r>
              <a:rPr lang="en-GB" altLang="zh-CN" sz="2000" dirty="0">
                <a:latin typeface="华文新魏"/>
                <a:cs typeface="华文新魏"/>
              </a:rPr>
              <a:t>  </a:t>
            </a:r>
            <a:r>
              <a:rPr lang="en-GB" altLang="zh-CN" sz="2000" dirty="0">
                <a:solidFill>
                  <a:srgbClr val="0000FF"/>
                </a:solidFill>
                <a:latin typeface="华文新魏"/>
                <a:cs typeface="华文新魏"/>
              </a:rPr>
              <a:t>P(</a:t>
            </a:r>
            <a:r>
              <a:rPr lang="en-GB" altLang="zh-CN" sz="2000" dirty="0" err="1">
                <a:solidFill>
                  <a:srgbClr val="0000FF"/>
                </a:solidFill>
                <a:latin typeface="华文新魏"/>
                <a:cs typeface="华文新魏"/>
              </a:rPr>
              <a:t>mutex</a:t>
            </a:r>
            <a:r>
              <a:rPr lang="en-GB" altLang="zh-CN" sz="2000" dirty="0">
                <a:solidFill>
                  <a:srgbClr val="0000FF"/>
                </a:solidFill>
                <a:latin typeface="华文新魏"/>
                <a:cs typeface="华文新魏"/>
              </a:rPr>
              <a:t>);                               </a:t>
            </a:r>
            <a:r>
              <a:rPr lang="en-US" altLang="zh-CN" sz="2000" dirty="0">
                <a:solidFill>
                  <a:srgbClr val="FF0000"/>
                </a:solidFill>
                <a:latin typeface="华文新魏"/>
                <a:cs typeface="华文新魏"/>
              </a:rPr>
              <a:t>P(</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endParaRPr lang="en-GB" altLang="zh-CN" sz="2000" dirty="0">
              <a:solidFill>
                <a:srgbClr val="FF0000"/>
              </a:solidFill>
              <a:latin typeface="华文新魏"/>
              <a:cs typeface="华文新魏"/>
            </a:endParaRPr>
          </a:p>
          <a:p>
            <a:pPr marL="0" indent="0" eaLnBrk="1" hangingPunct="1">
              <a:buNone/>
            </a:pPr>
            <a:r>
              <a:rPr lang="en-GB" altLang="zh-CN" sz="2000" dirty="0">
                <a:latin typeface="华文新魏"/>
                <a:cs typeface="华文新魏"/>
              </a:rPr>
              <a:t>  </a:t>
            </a:r>
            <a:r>
              <a:rPr lang="en-US" altLang="zh-CN" sz="2000" dirty="0" err="1">
                <a:latin typeface="华文新魏"/>
                <a:cs typeface="华文新魏"/>
              </a:rPr>
              <a:t>readcount</a:t>
            </a:r>
            <a:r>
              <a:rPr lang="en-US" altLang="zh-CN" sz="2000" dirty="0">
                <a:latin typeface="华文新魏"/>
                <a:cs typeface="华文新魏"/>
              </a:rPr>
              <a:t>++;                         /*</a:t>
            </a:r>
            <a:r>
              <a:rPr lang="zh-CN" altLang="en-US" sz="2000" dirty="0">
                <a:latin typeface="华文新魏"/>
                <a:cs typeface="华文新魏"/>
              </a:rPr>
              <a:t>写文件</a:t>
            </a:r>
            <a:r>
              <a:rPr lang="en-US" altLang="zh-CN" sz="2000" dirty="0">
                <a:latin typeface="华文新魏"/>
                <a:cs typeface="华文新魏"/>
              </a:rPr>
              <a:t>*/;</a:t>
            </a:r>
          </a:p>
          <a:p>
            <a:pPr marL="0" indent="0" eaLnBrk="1" hangingPunct="1">
              <a:buNone/>
            </a:pPr>
            <a:r>
              <a:rPr lang="en-US" altLang="zh-CN" sz="2000" dirty="0">
                <a:latin typeface="华文新魏"/>
                <a:cs typeface="华文新魏"/>
              </a:rPr>
              <a:t>  if(</a:t>
            </a:r>
            <a:r>
              <a:rPr lang="en-US" altLang="zh-CN" sz="2000" dirty="0" err="1">
                <a:latin typeface="华文新魏"/>
                <a:cs typeface="华文新魏"/>
              </a:rPr>
              <a:t>readcount</a:t>
            </a:r>
            <a:r>
              <a:rPr lang="en-US" altLang="zh-CN" sz="2000" dirty="0">
                <a:latin typeface="华文新魏"/>
                <a:cs typeface="华文新魏"/>
              </a:rPr>
              <a:t>==1)                  </a:t>
            </a:r>
            <a:r>
              <a:rPr lang="en-US" altLang="zh-CN" sz="2000" dirty="0">
                <a:solidFill>
                  <a:srgbClr val="FF0000"/>
                </a:solidFill>
                <a:latin typeface="华文新魏"/>
                <a:cs typeface="华文新魏"/>
              </a:rPr>
              <a:t>V(</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a:solidFill>
                  <a:srgbClr val="FF0000"/>
                </a:solidFill>
                <a:latin typeface="华文新魏"/>
                <a:cs typeface="华文新魏"/>
              </a:rPr>
              <a:t>P(</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r>
              <a:rPr lang="en-US" altLang="zh-CN" sz="2000" dirty="0">
                <a:latin typeface="华文新魏"/>
                <a:cs typeface="华文新魏"/>
              </a:rPr>
              <a:t>;                    }                                                  </a:t>
            </a:r>
          </a:p>
          <a:p>
            <a:pPr marL="0" indent="0" eaLnBrk="1" hangingPunct="1">
              <a:buNone/>
            </a:pPr>
            <a:r>
              <a:rPr lang="en-US" altLang="zh-CN" sz="2000" dirty="0">
                <a:latin typeface="华文新魏"/>
                <a:cs typeface="华文新魏"/>
              </a:rPr>
              <a:t> </a:t>
            </a:r>
            <a:r>
              <a:rPr lang="en-US" altLang="zh-CN" sz="2000" dirty="0">
                <a:solidFill>
                  <a:srgbClr val="0000FF"/>
                </a:solidFill>
                <a:latin typeface="华文新魏"/>
                <a:cs typeface="华文新魏"/>
              </a:rPr>
              <a:t> V(</a:t>
            </a:r>
            <a:r>
              <a:rPr lang="en-US" altLang="zh-CN" sz="2000" dirty="0" err="1">
                <a:solidFill>
                  <a:srgbClr val="0000FF"/>
                </a:solidFill>
                <a:latin typeface="华文新魏"/>
                <a:cs typeface="华文新魏"/>
              </a:rPr>
              <a:t>mutex</a:t>
            </a:r>
            <a:r>
              <a:rPr lang="en-US" altLang="zh-CN" sz="2000" dirty="0">
                <a:solidFill>
                  <a:srgbClr val="0000FF"/>
                </a:solidFill>
                <a:latin typeface="华文新魏"/>
                <a:cs typeface="华文新魏"/>
              </a:rPr>
              <a:t>);</a:t>
            </a:r>
          </a:p>
          <a:p>
            <a:pPr marL="0" indent="0" eaLnBrk="1" hangingPunct="1">
              <a:buNone/>
            </a:pPr>
            <a:r>
              <a:rPr lang="zh-CN" altLang="zh-CN" sz="2000" dirty="0">
                <a:latin typeface="华文新魏"/>
                <a:cs typeface="华文新魏"/>
              </a:rPr>
              <a:t> </a:t>
            </a:r>
            <a:r>
              <a:rPr lang="zh-CN" altLang="en-US" sz="2000" dirty="0">
                <a:latin typeface="华文新魏"/>
                <a:cs typeface="华文新魏"/>
              </a:rPr>
              <a:t>   </a:t>
            </a:r>
            <a:r>
              <a:rPr lang="en-US" altLang="zh-CN" sz="2000" dirty="0">
                <a:latin typeface="华文新魏"/>
                <a:cs typeface="华文新魏"/>
              </a:rPr>
              <a:t>/*</a:t>
            </a:r>
            <a:r>
              <a:rPr lang="zh-CN" altLang="en-US" sz="2000" dirty="0">
                <a:latin typeface="华文新魏"/>
                <a:cs typeface="华文新魏"/>
              </a:rPr>
              <a:t>读文件</a:t>
            </a:r>
            <a:r>
              <a:rPr lang="en-US" altLang="zh-CN" sz="2000" dirty="0">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a:solidFill>
                  <a:srgbClr val="0000FF"/>
                </a:solidFill>
                <a:latin typeface="华文新魏"/>
                <a:cs typeface="华文新魏"/>
              </a:rPr>
              <a:t> P(</a:t>
            </a:r>
            <a:r>
              <a:rPr lang="en-US" altLang="zh-CN" sz="2000" dirty="0" err="1">
                <a:solidFill>
                  <a:srgbClr val="0000FF"/>
                </a:solidFill>
                <a:latin typeface="华文新魏"/>
                <a:cs typeface="华文新魏"/>
              </a:rPr>
              <a:t>mutex</a:t>
            </a:r>
            <a:r>
              <a:rPr lang="en-US" altLang="zh-CN" sz="2000" dirty="0">
                <a:solidFill>
                  <a:srgbClr val="0000FF"/>
                </a:solidFill>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err="1">
                <a:latin typeface="华文新魏"/>
                <a:cs typeface="华文新魏"/>
              </a:rPr>
              <a:t>readcount</a:t>
            </a:r>
            <a:r>
              <a:rPr lang="en-US" altLang="zh-CN" sz="2000" dirty="0">
                <a:latin typeface="华文新魏"/>
                <a:cs typeface="华文新魏"/>
              </a:rPr>
              <a:t>--;</a:t>
            </a:r>
          </a:p>
          <a:p>
            <a:pPr marL="0" indent="0" eaLnBrk="1" hangingPunct="1">
              <a:buNone/>
            </a:pPr>
            <a:r>
              <a:rPr lang="en-US" altLang="zh-CN" sz="2000" dirty="0">
                <a:latin typeface="华文新魏"/>
                <a:cs typeface="华文新魏"/>
              </a:rPr>
              <a:t>  if(</a:t>
            </a:r>
            <a:r>
              <a:rPr lang="en-US" altLang="zh-CN" sz="2000" dirty="0" err="1">
                <a:latin typeface="华文新魏"/>
                <a:cs typeface="华文新魏"/>
              </a:rPr>
              <a:t>readcount</a:t>
            </a:r>
            <a:r>
              <a:rPr lang="en-US" altLang="zh-CN" sz="2000" dirty="0">
                <a:latin typeface="华文新魏"/>
                <a:cs typeface="华文新魏"/>
              </a:rPr>
              <a:t>==0)</a:t>
            </a:r>
          </a:p>
          <a:p>
            <a:pPr marL="0" indent="0" eaLnBrk="1" hangingPunct="1">
              <a:buNone/>
            </a:pPr>
            <a:r>
              <a:rPr lang="en-US" altLang="zh-CN" sz="2000" dirty="0">
                <a:latin typeface="华文新魏"/>
                <a:cs typeface="华文新魏"/>
              </a:rPr>
              <a:t>      </a:t>
            </a:r>
            <a:r>
              <a:rPr lang="en-US" altLang="zh-CN" sz="2000" dirty="0">
                <a:solidFill>
                  <a:srgbClr val="FF0000"/>
                </a:solidFill>
                <a:latin typeface="华文新魏"/>
                <a:cs typeface="华文新魏"/>
              </a:rPr>
              <a:t>V(</a:t>
            </a:r>
            <a:r>
              <a:rPr lang="en-US" altLang="zh-CN" sz="2000" dirty="0" err="1">
                <a:solidFill>
                  <a:srgbClr val="FF0000"/>
                </a:solidFill>
                <a:latin typeface="华文新魏"/>
                <a:cs typeface="华文新魏"/>
              </a:rPr>
              <a:t>writelock</a:t>
            </a:r>
            <a:r>
              <a:rPr lang="en-US" altLang="zh-CN" sz="2000" dirty="0">
                <a:solidFill>
                  <a:srgbClr val="FF0000"/>
                </a:solidFill>
                <a:latin typeface="华文新魏"/>
                <a:cs typeface="华文新魏"/>
              </a:rPr>
              <a:t>);</a:t>
            </a:r>
          </a:p>
          <a:p>
            <a:pPr marL="0" indent="0" eaLnBrk="1" hangingPunct="1">
              <a:buNone/>
            </a:pPr>
            <a:r>
              <a:rPr lang="en-US" altLang="zh-CN" sz="2000" dirty="0">
                <a:latin typeface="华文新魏"/>
                <a:cs typeface="华文新魏"/>
              </a:rPr>
              <a:t>   </a:t>
            </a:r>
            <a:r>
              <a:rPr lang="en-US" altLang="zh-CN" sz="2000" dirty="0">
                <a:solidFill>
                  <a:srgbClr val="0000FF"/>
                </a:solidFill>
                <a:latin typeface="华文新魏"/>
                <a:cs typeface="华文新魏"/>
              </a:rPr>
              <a:t>V(</a:t>
            </a:r>
            <a:r>
              <a:rPr lang="en-US" altLang="zh-CN" sz="2000" dirty="0" err="1">
                <a:solidFill>
                  <a:srgbClr val="0000FF"/>
                </a:solidFill>
                <a:latin typeface="华文新魏"/>
                <a:cs typeface="华文新魏"/>
              </a:rPr>
              <a:t>mutex</a:t>
            </a:r>
            <a:r>
              <a:rPr lang="en-US" altLang="zh-CN" sz="2000" dirty="0">
                <a:solidFill>
                  <a:srgbClr val="0000FF"/>
                </a:solidFill>
                <a:latin typeface="华文新魏"/>
                <a:cs typeface="华文新魏"/>
              </a:rPr>
              <a:t>);</a:t>
            </a:r>
          </a:p>
          <a:p>
            <a:pPr marL="0" indent="0" eaLnBrk="1" hangingPunct="1">
              <a:buNone/>
            </a:pPr>
            <a:r>
              <a:rPr lang="en-US" altLang="zh-CN" sz="2000" dirty="0">
                <a:latin typeface="华文新魏"/>
                <a:cs typeface="华文新魏"/>
              </a:rPr>
              <a:t>}</a:t>
            </a:r>
          </a:p>
          <a:p>
            <a:pPr marL="0" indent="0" eaLnBrk="1" hangingPunct="1">
              <a:buNone/>
            </a:pPr>
            <a:r>
              <a:rPr lang="en-US" altLang="zh-CN" sz="2000" dirty="0" err="1">
                <a:latin typeface="华文新魏"/>
                <a:cs typeface="华文新魏"/>
              </a:rPr>
              <a:t>coend</a:t>
            </a:r>
            <a:endParaRPr lang="en-US" altLang="zh-CN" sz="2000" dirty="0">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信号量解决读者</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写者问题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64</a:t>
            </a:fld>
            <a:endParaRPr lang="en-US" altLang="zh-CN" dirty="0"/>
          </a:p>
        </p:txBody>
      </p:sp>
      <p:sp>
        <p:nvSpPr>
          <p:cNvPr id="6" name="Line 4"/>
          <p:cNvSpPr>
            <a:spLocks noChangeShapeType="1"/>
          </p:cNvSpPr>
          <p:nvPr/>
        </p:nvSpPr>
        <p:spPr bwMode="auto">
          <a:xfrm>
            <a:off x="5148064" y="3069680"/>
            <a:ext cx="1512168" cy="0"/>
          </a:xfrm>
          <a:prstGeom prst="line">
            <a:avLst/>
          </a:prstGeom>
          <a:noFill/>
          <a:ln w="28575">
            <a:solidFill>
              <a:srgbClr val="00CC99"/>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flipV="1">
            <a:off x="3923928" y="3068960"/>
            <a:ext cx="1224136" cy="2663453"/>
          </a:xfrm>
          <a:prstGeom prst="line">
            <a:avLst/>
          </a:prstGeom>
          <a:noFill/>
          <a:ln w="28575">
            <a:solidFill>
              <a:srgbClr val="00CC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 name="Line 5"/>
          <p:cNvSpPr>
            <a:spLocks noChangeShapeType="1"/>
          </p:cNvSpPr>
          <p:nvPr/>
        </p:nvSpPr>
        <p:spPr bwMode="auto">
          <a:xfrm>
            <a:off x="2340769" y="3932734"/>
            <a:ext cx="1511151" cy="32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flipH="1">
            <a:off x="3995936" y="3501008"/>
            <a:ext cx="1224136" cy="36004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87983275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信号量解决睡眠理发师问题</a:t>
            </a:r>
            <a:endParaRPr kumimoji="1" lang="zh-CN" altLang="en-US" dirty="0"/>
          </a:p>
        </p:txBody>
      </p:sp>
      <p:sp>
        <p:nvSpPr>
          <p:cNvPr id="5" name="内容占位符 2"/>
          <p:cNvSpPr>
            <a:spLocks noGrp="1"/>
          </p:cNvSpPr>
          <p:nvPr>
            <p:ph idx="1"/>
          </p:nvPr>
        </p:nvSpPr>
        <p:spPr>
          <a:xfrm>
            <a:off x="107504" y="1268760"/>
            <a:ext cx="8856984" cy="4968552"/>
          </a:xfrm>
        </p:spPr>
        <p:txBody>
          <a:bodyPr/>
          <a:lstStyle/>
          <a:p>
            <a:pPr eaLnBrk="1" hangingPunct="1"/>
            <a:r>
              <a:rPr lang="zh-CN" altLang="en-US" dirty="0">
                <a:latin typeface="华文新魏" charset="0"/>
                <a:ea typeface="华文新魏" charset="0"/>
                <a:cs typeface="华文新魏" charset="0"/>
              </a:rPr>
              <a:t>睡眠理发师问题（</a:t>
            </a:r>
            <a:r>
              <a:rPr lang="en-US" altLang="zh-CN" dirty="0" err="1">
                <a:latin typeface="华文新魏" charset="0"/>
                <a:ea typeface="华文新魏" charset="0"/>
                <a:cs typeface="华文新魏" charset="0"/>
              </a:rPr>
              <a:t>Dijkstra</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1968</a:t>
            </a:r>
            <a:r>
              <a:rPr lang="zh-CN" altLang="en-US" dirty="0">
                <a:latin typeface="华文新魏" charset="0"/>
                <a:ea typeface="华文新魏" charset="0"/>
                <a:cs typeface="华文新魏" charset="0"/>
              </a:rPr>
              <a:t>年）描述</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理发店理有</a:t>
            </a:r>
            <a:r>
              <a:rPr lang="zh-CN" altLang="en-US" dirty="0">
                <a:solidFill>
                  <a:srgbClr val="FF0000"/>
                </a:solidFill>
                <a:latin typeface="华文新魏" charset="0"/>
                <a:ea typeface="华文新魏" charset="0"/>
                <a:cs typeface="华文新魏" charset="0"/>
              </a:rPr>
              <a:t>一位理发师</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一把理发椅</a:t>
            </a:r>
            <a:r>
              <a:rPr lang="zh-CN" altLang="en-US" dirty="0">
                <a:latin typeface="华文新魏" charset="0"/>
                <a:ea typeface="华文新魏" charset="0"/>
                <a:cs typeface="华文新魏" charset="0"/>
              </a:rPr>
              <a:t>和</a:t>
            </a:r>
            <a:r>
              <a:rPr lang="en-US" altLang="zh-CN" dirty="0">
                <a:solidFill>
                  <a:srgbClr val="FF0000"/>
                </a:solidFill>
                <a:latin typeface="华文新魏" charset="0"/>
                <a:ea typeface="华文新魏" charset="0"/>
                <a:cs typeface="华文新魏" charset="0"/>
              </a:rPr>
              <a:t>n</a:t>
            </a:r>
            <a:r>
              <a:rPr lang="zh-CN" altLang="en-US" dirty="0">
                <a:solidFill>
                  <a:srgbClr val="FF0000"/>
                </a:solidFill>
                <a:latin typeface="华文新魏" charset="0"/>
                <a:ea typeface="华文新魏" charset="0"/>
                <a:cs typeface="华文新魏" charset="0"/>
              </a:rPr>
              <a:t>把等候椅</a:t>
            </a:r>
            <a:endParaRPr lang="zh-CN" altLang="en-US"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如果没有顾客，理发师便在理发椅上</a:t>
            </a:r>
            <a:r>
              <a:rPr lang="zh-CN" altLang="en-US" dirty="0">
                <a:solidFill>
                  <a:srgbClr val="0000FF"/>
                </a:solidFill>
                <a:latin typeface="华文新魏" charset="0"/>
                <a:ea typeface="华文新魏" charset="0"/>
                <a:cs typeface="华文新魏" charset="0"/>
              </a:rPr>
              <a:t>睡觉</a:t>
            </a:r>
          </a:p>
          <a:p>
            <a:pPr lvl="2" eaLnBrk="1" hangingPunct="1"/>
            <a:r>
              <a:rPr lang="zh-CN" altLang="en-US" dirty="0">
                <a:latin typeface="华文新魏" charset="0"/>
                <a:ea typeface="华文新魏" charset="0"/>
                <a:cs typeface="华文新魏" charset="0"/>
              </a:rPr>
              <a:t>一个顾客到来时，它必须</a:t>
            </a:r>
            <a:r>
              <a:rPr lang="zh-CN" altLang="en-US" dirty="0">
                <a:solidFill>
                  <a:srgbClr val="0000FF"/>
                </a:solidFill>
                <a:latin typeface="华文新魏" charset="0"/>
                <a:ea typeface="华文新魏" charset="0"/>
                <a:cs typeface="华文新魏" charset="0"/>
              </a:rPr>
              <a:t>叫醒</a:t>
            </a:r>
            <a:r>
              <a:rPr lang="zh-CN" altLang="en-US" dirty="0">
                <a:latin typeface="华文新魏" charset="0"/>
                <a:ea typeface="华文新魏" charset="0"/>
                <a:cs typeface="华文新魏" charset="0"/>
              </a:rPr>
              <a:t>理发师</a:t>
            </a:r>
          </a:p>
          <a:p>
            <a:pPr lvl="2" eaLnBrk="1" hangingPunct="1"/>
            <a:r>
              <a:rPr lang="zh-CN" altLang="en-US" dirty="0">
                <a:latin typeface="华文新魏" charset="0"/>
                <a:ea typeface="华文新魏" charset="0"/>
                <a:cs typeface="华文新魏" charset="0"/>
              </a:rPr>
              <a:t>如果理发师正在理发时又有顾客来到，则</a:t>
            </a:r>
            <a:endParaRPr lang="en-US" altLang="zh-CN" dirty="0">
              <a:latin typeface="华文新魏" charset="0"/>
              <a:ea typeface="华文新魏" charset="0"/>
              <a:cs typeface="华文新魏" charset="0"/>
            </a:endParaRPr>
          </a:p>
          <a:p>
            <a:pPr lvl="3" eaLnBrk="1" hangingPunct="1"/>
            <a:r>
              <a:rPr lang="zh-CN" altLang="en-US" dirty="0">
                <a:latin typeface="华文新魏" charset="0"/>
                <a:ea typeface="华文新魏" charset="0"/>
                <a:cs typeface="华文新魏" charset="0"/>
              </a:rPr>
              <a:t>如果有空椅子可坐，就坐下来等待</a:t>
            </a:r>
            <a:endParaRPr lang="en-US" altLang="zh-CN" dirty="0">
              <a:latin typeface="华文新魏" charset="0"/>
              <a:ea typeface="华文新魏" charset="0"/>
              <a:cs typeface="华文新魏" charset="0"/>
            </a:endParaRPr>
          </a:p>
          <a:p>
            <a:pPr lvl="3" eaLnBrk="1" hangingPunct="1"/>
            <a:r>
              <a:rPr lang="zh-CN" altLang="en-US" dirty="0">
                <a:latin typeface="华文新魏" charset="0"/>
                <a:ea typeface="华文新魏" charset="0"/>
                <a:cs typeface="华文新魏" charset="0"/>
              </a:rPr>
              <a:t>否则就离开</a:t>
            </a:r>
            <a:endParaRPr lang="en-US" altLang="zh-CN" dirty="0">
              <a:latin typeface="华文新魏" charset="0"/>
              <a:ea typeface="华文新魏" charset="0"/>
              <a:cs typeface="华文新魏" charset="0"/>
            </a:endParaRPr>
          </a:p>
          <a:p>
            <a:pPr lvl="2" eaLnBrk="1" hangingPunct="1"/>
            <a:endParaRPr lang="zh-CN" altLang="en-US" dirty="0">
              <a:latin typeface="华文新魏" charset="0"/>
              <a:ea typeface="华文新魏" charset="0"/>
              <a:cs typeface="华文新魏" charset="0"/>
            </a:endParaRPr>
          </a:p>
          <a:p>
            <a:pPr eaLnBrk="1" hangingPunct="1"/>
            <a:endParaRPr lang="en-US" altLang="zh-CN"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65</a:t>
            </a:fld>
            <a:endParaRPr lang="en-US" altLang="zh-CN" dirty="0"/>
          </a:p>
        </p:txBody>
      </p:sp>
    </p:spTree>
    <p:extLst>
      <p:ext uri="{BB962C8B-B14F-4D97-AF65-F5344CB8AC3E}">
        <p14:creationId xmlns:p14="http://schemas.microsoft.com/office/powerpoint/2010/main" val="4040380176"/>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信号量解决睡眠理发师问题</a:t>
            </a:r>
            <a:endParaRPr kumimoji="1" lang="zh-CN" altLang="en-US" dirty="0"/>
          </a:p>
        </p:txBody>
      </p:sp>
      <p:sp>
        <p:nvSpPr>
          <p:cNvPr id="5" name="内容占位符 2"/>
          <p:cNvSpPr>
            <a:spLocks noGrp="1"/>
          </p:cNvSpPr>
          <p:nvPr>
            <p:ph idx="1"/>
          </p:nvPr>
        </p:nvSpPr>
        <p:spPr>
          <a:xfrm>
            <a:off x="107504" y="1268760"/>
            <a:ext cx="8856984" cy="4968552"/>
          </a:xfrm>
        </p:spPr>
        <p:txBody>
          <a:bodyPr/>
          <a:lstStyle/>
          <a:p>
            <a:pPr eaLnBrk="1" hangingPunct="1"/>
            <a:r>
              <a:rPr lang="zh-CN" altLang="en-US" dirty="0">
                <a:latin typeface="华文新魏" charset="0"/>
                <a:ea typeface="华文新魏" charset="0"/>
                <a:cs typeface="华文新魏" charset="0"/>
              </a:rPr>
              <a:t>问题分析</a:t>
            </a:r>
            <a:endParaRPr lang="en-US" altLang="zh-CN" dirty="0">
              <a:latin typeface="华文新魏" charset="0"/>
              <a:ea typeface="华文新魏" charset="0"/>
              <a:cs typeface="华文新魏" charset="0"/>
            </a:endParaRPr>
          </a:p>
          <a:p>
            <a:pPr lvl="1" eaLnBrk="1" hangingPunct="1"/>
            <a:r>
              <a:rPr lang="zh-CN" altLang="en-US" dirty="0">
                <a:solidFill>
                  <a:srgbClr val="008000"/>
                </a:solidFill>
                <a:latin typeface="华文新魏" charset="0"/>
                <a:ea typeface="华文新魏" charset="0"/>
                <a:cs typeface="华文新魏" charset="0"/>
              </a:rPr>
              <a:t>理发师：</a:t>
            </a:r>
            <a:r>
              <a:rPr lang="zh-CN" altLang="en-US" dirty="0">
                <a:latin typeface="华文新魏" charset="0"/>
                <a:ea typeface="华文新魏" charset="0"/>
                <a:cs typeface="华文新魏" charset="0"/>
              </a:rPr>
              <a:t>信号量</a:t>
            </a:r>
            <a:r>
              <a:rPr lang="en-US" altLang="zh-CN" dirty="0">
                <a:solidFill>
                  <a:srgbClr val="FF0000"/>
                </a:solidFill>
                <a:latin typeface="华文新魏" charset="0"/>
                <a:ea typeface="华文新魏" charset="0"/>
                <a:cs typeface="华文新魏" charset="0"/>
              </a:rPr>
              <a:t>barbers</a:t>
            </a:r>
            <a:r>
              <a:rPr lang="zh-CN" altLang="en-US" dirty="0">
                <a:latin typeface="华文新魏" charset="0"/>
                <a:ea typeface="华文新魏" charset="0"/>
                <a:cs typeface="华文新魏" charset="0"/>
              </a:rPr>
              <a:t>，记录正在等候顾客的</a:t>
            </a:r>
            <a:r>
              <a:rPr lang="zh-CN" altLang="en-US" dirty="0">
                <a:solidFill>
                  <a:srgbClr val="FF0000"/>
                </a:solidFill>
                <a:latin typeface="华文新魏" charset="0"/>
                <a:ea typeface="华文新魏" charset="0"/>
                <a:cs typeface="华文新魏" charset="0"/>
              </a:rPr>
              <a:t>理发师</a:t>
            </a:r>
            <a:r>
              <a:rPr lang="zh-CN" altLang="en-US" dirty="0">
                <a:latin typeface="华文新魏" charset="0"/>
                <a:ea typeface="华文新魏" charset="0"/>
                <a:cs typeface="华文新魏" charset="0"/>
              </a:rPr>
              <a:t>数，并用于阻塞顾客进程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不为空：</a:t>
            </a:r>
            <a:r>
              <a:rPr lang="zh-CN" altLang="en-US" dirty="0">
                <a:solidFill>
                  <a:srgbClr val="800000"/>
                </a:solidFill>
                <a:latin typeface="华文新魏" charset="0"/>
                <a:ea typeface="华文新魏" charset="0"/>
                <a:cs typeface="华文新魏" charset="0"/>
              </a:rPr>
              <a:t>修改等候人数</a:t>
            </a:r>
            <a:r>
              <a:rPr lang="en-US" altLang="zh-CN" dirty="0">
                <a:solidFill>
                  <a:srgbClr val="800000"/>
                </a:solidFill>
                <a:latin typeface="华文新魏" charset="0"/>
                <a:ea typeface="华文新魏" charset="0"/>
                <a:cs typeface="华文新魏" charset="0"/>
              </a:rPr>
              <a:t>waiting</a:t>
            </a:r>
            <a:r>
              <a:rPr lang="zh-CN" altLang="en-US" dirty="0">
                <a:latin typeface="华文新魏" charset="0"/>
                <a:ea typeface="华文新魏" charset="0"/>
                <a:cs typeface="华文新魏" charset="0"/>
              </a:rPr>
              <a:t>，修改</a:t>
            </a:r>
            <a:r>
              <a:rPr lang="zh-CN" altLang="en-US" dirty="0">
                <a:solidFill>
                  <a:srgbClr val="0000FF"/>
                </a:solidFill>
                <a:latin typeface="华文新魏" charset="0"/>
                <a:ea typeface="华文新魏" charset="0"/>
                <a:cs typeface="华文新魏" charset="0"/>
              </a:rPr>
              <a:t>理发师工作状态信号量</a:t>
            </a:r>
            <a:r>
              <a:rPr lang="zh-CN" altLang="en-US" dirty="0">
                <a:latin typeface="华文新魏" charset="0"/>
                <a:ea typeface="华文新魏" charset="0"/>
                <a:cs typeface="华文新魏" charset="0"/>
              </a:rPr>
              <a:t>，准备理发</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为空：睡眠</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椅子（</a:t>
            </a:r>
            <a:r>
              <a:rPr lang="zh-CN" altLang="en-US" dirty="0">
                <a:solidFill>
                  <a:srgbClr val="FF0000"/>
                </a:solidFill>
                <a:latin typeface="华文新魏" charset="0"/>
                <a:ea typeface="华文新魏" charset="0"/>
                <a:cs typeface="华文新魏" charset="0"/>
              </a:rPr>
              <a:t>临界区</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变量</a:t>
            </a:r>
            <a:r>
              <a:rPr lang="en-US" altLang="zh-CN" dirty="0">
                <a:solidFill>
                  <a:srgbClr val="800000"/>
                </a:solidFill>
                <a:latin typeface="华文新魏" charset="0"/>
                <a:ea typeface="华文新魏" charset="0"/>
                <a:cs typeface="华文新魏" charset="0"/>
              </a:rPr>
              <a:t>waiting</a:t>
            </a:r>
            <a:r>
              <a:rPr lang="zh-CN" altLang="en-US" dirty="0">
                <a:latin typeface="华文新魏" charset="0"/>
                <a:ea typeface="华文新魏" charset="0"/>
                <a:cs typeface="华文新魏" charset="0"/>
              </a:rPr>
              <a:t>，记录椅子个数</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即等候人数</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信号量</a:t>
            </a:r>
            <a:r>
              <a:rPr lang="en-US" altLang="zh-CN" dirty="0" err="1">
                <a:solidFill>
                  <a:srgbClr val="FF0000"/>
                </a:solidFill>
                <a:latin typeface="华文新魏" charset="0"/>
                <a:ea typeface="华文新魏" charset="0"/>
                <a:cs typeface="华文新魏" charset="0"/>
              </a:rPr>
              <a:t>mutex</a:t>
            </a:r>
            <a:r>
              <a:rPr lang="zh-CN" altLang="en-US" dirty="0">
                <a:latin typeface="华文新魏" charset="0"/>
                <a:ea typeface="华文新魏" charset="0"/>
                <a:cs typeface="华文新魏" charset="0"/>
              </a:rPr>
              <a:t>，用于互斥</a:t>
            </a:r>
            <a:endParaRPr lang="en-US" altLang="zh-CN" dirty="0">
              <a:latin typeface="华文新魏" charset="0"/>
              <a:ea typeface="华文新魏" charset="0"/>
              <a:cs typeface="华文新魏" charset="0"/>
            </a:endParaRPr>
          </a:p>
          <a:p>
            <a:pPr lvl="1" eaLnBrk="1" hangingPunct="1"/>
            <a:r>
              <a:rPr lang="zh-CN" altLang="en-US" dirty="0">
                <a:solidFill>
                  <a:srgbClr val="008000"/>
                </a:solidFill>
                <a:latin typeface="华文新魏" charset="0"/>
                <a:ea typeface="华文新魏" charset="0"/>
                <a:cs typeface="华文新魏" charset="0"/>
              </a:rPr>
              <a:t>顾客：</a:t>
            </a:r>
            <a:r>
              <a:rPr lang="zh-CN" altLang="en-US" dirty="0">
                <a:latin typeface="华文新魏" charset="0"/>
                <a:ea typeface="华文新魏" charset="0"/>
                <a:cs typeface="华文新魏" charset="0"/>
              </a:rPr>
              <a:t>信号量</a:t>
            </a:r>
            <a:r>
              <a:rPr lang="en-US" altLang="zh-CN" dirty="0">
                <a:solidFill>
                  <a:srgbClr val="FF0000"/>
                </a:solidFill>
                <a:latin typeface="华文新魏" charset="0"/>
                <a:ea typeface="华文新魏" charset="0"/>
                <a:cs typeface="华文新魏" charset="0"/>
              </a:rPr>
              <a:t>customers</a:t>
            </a:r>
            <a:r>
              <a:rPr lang="zh-CN" altLang="en-US" dirty="0">
                <a:latin typeface="华文新魏" charset="0"/>
                <a:ea typeface="华文新魏" charset="0"/>
                <a:cs typeface="华文新魏" charset="0"/>
              </a:rPr>
              <a:t>，记录正在等候理发的顾客数，并阻塞理发师进程</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有座：</a:t>
            </a:r>
            <a:r>
              <a:rPr lang="zh-CN" altLang="en-US" dirty="0">
                <a:solidFill>
                  <a:srgbClr val="800000"/>
                </a:solidFill>
                <a:latin typeface="华文新魏" charset="0"/>
                <a:ea typeface="华文新魏" charset="0"/>
                <a:cs typeface="华文新魏" charset="0"/>
              </a:rPr>
              <a:t>修改等候人数</a:t>
            </a:r>
            <a:r>
              <a:rPr lang="en-US" altLang="zh-CN" dirty="0">
                <a:solidFill>
                  <a:srgbClr val="800000"/>
                </a:solidFill>
                <a:latin typeface="华文新魏" charset="0"/>
                <a:ea typeface="华文新魏" charset="0"/>
                <a:cs typeface="华文新魏" charset="0"/>
              </a:rPr>
              <a:t>waiting</a:t>
            </a:r>
            <a:r>
              <a:rPr lang="zh-CN" altLang="en-US" dirty="0">
                <a:latin typeface="华文新魏" charset="0"/>
                <a:ea typeface="华文新魏" charset="0"/>
                <a:cs typeface="华文新魏" charset="0"/>
              </a:rPr>
              <a:t>，通过</a:t>
            </a:r>
            <a:r>
              <a:rPr lang="zh-CN" altLang="en-US" dirty="0">
                <a:solidFill>
                  <a:srgbClr val="0000FF"/>
                </a:solidFill>
                <a:latin typeface="华文新魏" charset="0"/>
                <a:ea typeface="华文新魏" charset="0"/>
                <a:cs typeface="华文新魏" charset="0"/>
              </a:rPr>
              <a:t>顾客唤醒信号量</a:t>
            </a:r>
            <a:r>
              <a:rPr lang="zh-CN" altLang="en-US" dirty="0">
                <a:latin typeface="华文新魏" charset="0"/>
                <a:ea typeface="华文新魏" charset="0"/>
                <a:cs typeface="华文新魏" charset="0"/>
              </a:rPr>
              <a:t>唤醒理发师，通过</a:t>
            </a:r>
            <a:r>
              <a:rPr lang="zh-CN" altLang="en-US" dirty="0">
                <a:solidFill>
                  <a:srgbClr val="0000FF"/>
                </a:solidFill>
                <a:latin typeface="华文新魏" charset="0"/>
                <a:ea typeface="华文新魏" charset="0"/>
                <a:cs typeface="华文新魏" charset="0"/>
              </a:rPr>
              <a:t>理发师工作状态信号量</a:t>
            </a:r>
            <a:r>
              <a:rPr lang="zh-CN" altLang="en-US" dirty="0">
                <a:latin typeface="华文新魏" charset="0"/>
                <a:ea typeface="华文新魏" charset="0"/>
                <a:cs typeface="华文新魏" charset="0"/>
              </a:rPr>
              <a:t>请求等待理发</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无座：离开</a:t>
            </a:r>
            <a:endParaRPr lang="en-US" altLang="zh-CN" dirty="0">
              <a:latin typeface="华文新魏" charset="0"/>
              <a:ea typeface="华文新魏" charset="0"/>
              <a:cs typeface="华文新魏" charset="0"/>
            </a:endParaRPr>
          </a:p>
          <a:p>
            <a:pPr lvl="2" eaLnBrk="1" hangingPunct="1"/>
            <a:endParaRPr lang="zh-CN" altLang="en-US" dirty="0">
              <a:latin typeface="华文新魏" charset="0"/>
              <a:ea typeface="华文新魏" charset="0"/>
              <a:cs typeface="华文新魏" charset="0"/>
            </a:endParaRPr>
          </a:p>
          <a:p>
            <a:pPr eaLnBrk="1" hangingPunct="1"/>
            <a:endParaRPr lang="en-US" altLang="zh-CN"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66</a:t>
            </a:fld>
            <a:endParaRPr lang="en-US" altLang="zh-CN" dirty="0"/>
          </a:p>
        </p:txBody>
      </p:sp>
    </p:spTree>
    <p:extLst>
      <p:ext uri="{BB962C8B-B14F-4D97-AF65-F5344CB8AC3E}">
        <p14:creationId xmlns:p14="http://schemas.microsoft.com/office/powerpoint/2010/main" val="878533296"/>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467544" y="1196752"/>
            <a:ext cx="8424862" cy="5328543"/>
          </a:xfrm>
        </p:spPr>
        <p:txBody>
          <a:bodyPr/>
          <a:lstStyle/>
          <a:p>
            <a:pPr marL="0" indent="0" eaLnBrk="1" hangingPunct="1">
              <a:buNone/>
            </a:pPr>
            <a:r>
              <a:rPr lang="en-US" altLang="zh-CN" sz="2400" dirty="0">
                <a:latin typeface="华文新魏" charset="0"/>
                <a:ea typeface="华文新魏" charset="0"/>
                <a:cs typeface="华文新魏" charset="0"/>
              </a:rPr>
              <a:t>int </a:t>
            </a:r>
            <a:r>
              <a:rPr lang="en-US" altLang="zh-CN" sz="2400" dirty="0">
                <a:solidFill>
                  <a:srgbClr val="FF0000"/>
                </a:solidFill>
                <a:latin typeface="华文新魏" charset="0"/>
                <a:ea typeface="华文新魏" charset="0"/>
                <a:cs typeface="华文新魏" charset="0"/>
              </a:rPr>
              <a:t>waiting</a:t>
            </a:r>
            <a:r>
              <a:rPr lang="en-US" altLang="zh-CN" sz="2400" dirty="0">
                <a:latin typeface="华文新魏" charset="0"/>
                <a:ea typeface="华文新魏" charset="0"/>
                <a:cs typeface="华文新魏" charset="0"/>
              </a:rPr>
              <a:t>=0;  /*</a:t>
            </a:r>
            <a:r>
              <a:rPr lang="zh-CN" altLang="en-US" sz="2400" dirty="0">
                <a:latin typeface="华文新魏" charset="0"/>
                <a:ea typeface="华文新魏" charset="0"/>
                <a:cs typeface="华文新魏" charset="0"/>
              </a:rPr>
              <a:t>等候理发的顾客数</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int CHAIRS=N; /*</a:t>
            </a:r>
            <a:r>
              <a:rPr lang="zh-CN" altLang="en-US" sz="2400" dirty="0">
                <a:latin typeface="华文新魏" charset="0"/>
                <a:ea typeface="华文新魏" charset="0"/>
                <a:cs typeface="华文新魏" charset="0"/>
              </a:rPr>
              <a:t>为顾客准备的椅子数</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en-US" altLang="zh-CN" sz="2400" dirty="0">
                <a:latin typeface="华文新魏" charset="0"/>
                <a:ea typeface="华文新魏" charset="0"/>
                <a:cs typeface="华文新魏" charset="0"/>
              </a:rPr>
              <a:t>semaphore </a:t>
            </a:r>
            <a:r>
              <a:rPr lang="en-US" altLang="zh-CN" sz="2400" dirty="0">
                <a:solidFill>
                  <a:srgbClr val="660066"/>
                </a:solidFill>
                <a:latin typeface="华文新魏" charset="0"/>
                <a:ea typeface="华文新魏" charset="0"/>
                <a:cs typeface="华文新魏" charset="0"/>
              </a:rPr>
              <a:t>customers</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barbers</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mutex</a:t>
            </a:r>
            <a:r>
              <a:rPr lang="en-US" altLang="zh-CN" sz="2400" dirty="0">
                <a:latin typeface="华文新魏" charset="0"/>
                <a:ea typeface="华文新魏" charset="0"/>
                <a:cs typeface="华文新魏" charset="0"/>
              </a:rPr>
              <a:t>;</a:t>
            </a:r>
          </a:p>
          <a:p>
            <a:pPr marL="0" indent="0" eaLnBrk="1" hangingPunct="1">
              <a:buNone/>
            </a:pPr>
            <a:r>
              <a:rPr lang="en-US" altLang="zh-CN" sz="2400" dirty="0">
                <a:solidFill>
                  <a:srgbClr val="660066"/>
                </a:solidFill>
                <a:latin typeface="华文新魏" charset="0"/>
                <a:ea typeface="华文新魏" charset="0"/>
                <a:cs typeface="华文新魏" charset="0"/>
              </a:rPr>
              <a:t>customers=0</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barbers=0</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 </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=1</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process barber( ) {</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while(true) {</a:t>
            </a:r>
          </a:p>
          <a:p>
            <a:pPr marL="0" indent="0" eaLnBrk="1" hangingPunct="1">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solidFill>
                  <a:srgbClr val="660066"/>
                </a:solidFill>
                <a:latin typeface="华文新魏" charset="0"/>
                <a:ea typeface="华文新魏" charset="0"/>
                <a:cs typeface="华文新魏" charset="0"/>
              </a:rPr>
              <a:t>P(customers)</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有顾客吗？若无顾客，理发师睡眠</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P(</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若有顾客时，进入临界区</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waiting--;</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等候顾客数少一个</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V(barbers)</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理发师准备为顾客理发</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V(</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退出临界区</a:t>
            </a:r>
            <a:r>
              <a:rPr lang="en-US" altLang="zh-CN" sz="2400" dirty="0">
                <a:latin typeface="华文新魏" charset="0"/>
                <a:ea typeface="华文新魏" charset="0"/>
                <a:cs typeface="华文新魏" charset="0"/>
              </a:rPr>
              <a:t>*/</a:t>
            </a:r>
            <a:endParaRPr lang="zh-CN" altLang="en-US" sz="2400" dirty="0">
              <a:latin typeface="华文新魏" charset="0"/>
              <a:ea typeface="华文新魏" charset="0"/>
              <a:cs typeface="华文新魏" charset="0"/>
            </a:endParaRPr>
          </a:p>
          <a:p>
            <a:pPr marL="0" indent="0" eaLnBrk="1" hangingPunct="1">
              <a:buNone/>
            </a:pPr>
            <a:r>
              <a:rPr lang="zh-CN" altLang="en-US"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cut_hair</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理发师正在理发</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非临界区</a:t>
            </a:r>
            <a:r>
              <a:rPr lang="en-US" altLang="zh-CN" sz="2400" dirty="0">
                <a:latin typeface="华文新魏" charset="0"/>
                <a:ea typeface="华文新魏" charset="0"/>
                <a:cs typeface="华文新魏" charset="0"/>
              </a:rPr>
              <a:t>)*/</a:t>
            </a:r>
          </a:p>
          <a:p>
            <a:pPr marL="0" indent="0" eaLnBrk="1" hangingPunct="1">
              <a:buNone/>
            </a:pPr>
            <a:r>
              <a:rPr lang="zh-CN"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a:latin typeface="华文新魏" charset="0"/>
                <a:ea typeface="华文新魏" charset="0"/>
                <a:cs typeface="华文新魏" charset="0"/>
              </a:rPr>
              <a:t>}</a:t>
            </a:r>
          </a:p>
        </p:txBody>
      </p:sp>
      <p:sp>
        <p:nvSpPr>
          <p:cNvPr id="95236" name="Line 4"/>
          <p:cNvSpPr>
            <a:spLocks noChangeShapeType="1"/>
          </p:cNvSpPr>
          <p:nvPr/>
        </p:nvSpPr>
        <p:spPr bwMode="auto">
          <a:xfrm>
            <a:off x="827584" y="3805973"/>
            <a:ext cx="1800200" cy="0"/>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dirty="0"/>
          </a:p>
        </p:txBody>
      </p:sp>
      <p:sp>
        <p:nvSpPr>
          <p:cNvPr id="95237" name="Line 5"/>
          <p:cNvSpPr>
            <a:spLocks noChangeShapeType="1"/>
          </p:cNvSpPr>
          <p:nvPr/>
        </p:nvSpPr>
        <p:spPr bwMode="auto">
          <a:xfrm>
            <a:off x="827584" y="4941168"/>
            <a:ext cx="1512168" cy="0"/>
          </a:xfrm>
          <a:prstGeom prst="line">
            <a:avLst/>
          </a:prstGeom>
          <a:noFill/>
          <a:ln w="28575">
            <a:solidFill>
              <a:srgbClr val="00CC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信号量解决理发师问题</a:t>
            </a:r>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67</a:t>
            </a:fld>
            <a:endParaRPr lang="en-US" altLang="zh-CN" dirty="0"/>
          </a:p>
        </p:txBody>
      </p:sp>
    </p:spTree>
    <p:extLst>
      <p:ext uri="{BB962C8B-B14F-4D97-AF65-F5344CB8AC3E}">
        <p14:creationId xmlns:p14="http://schemas.microsoft.com/office/powerpoint/2010/main" val="1715558472"/>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755576" y="1340817"/>
            <a:ext cx="7848600" cy="5112519"/>
          </a:xfrm>
        </p:spPr>
        <p:txBody>
          <a:bodyPr/>
          <a:lstStyle/>
          <a:p>
            <a:pPr marL="0" indent="0" eaLnBrk="1" hangingPunct="1">
              <a:buNone/>
            </a:pPr>
            <a:r>
              <a:rPr lang="en-US" altLang="zh-CN" sz="2400" dirty="0">
                <a:latin typeface="华文新魏" charset="0"/>
                <a:ea typeface="华文新魏" charset="0"/>
                <a:cs typeface="华文新魏" charset="0"/>
              </a:rPr>
              <a:t>process </a:t>
            </a:r>
            <a:r>
              <a:rPr lang="en-US" altLang="zh-CN" sz="2400" dirty="0" err="1">
                <a:latin typeface="华文新魏" charset="0"/>
                <a:ea typeface="华文新魏" charset="0"/>
                <a:cs typeface="华文新魏" charset="0"/>
              </a:rPr>
              <a:t>customer_i</a:t>
            </a:r>
            <a:r>
              <a:rPr lang="en-US" altLang="zh-CN" sz="2400" dirty="0">
                <a:latin typeface="华文新魏" charset="0"/>
                <a:ea typeface="华文新魏" charset="0"/>
                <a:cs typeface="华文新魏" charset="0"/>
              </a:rPr>
              <a:t>( ) {</a:t>
            </a:r>
          </a:p>
          <a:p>
            <a:pPr marL="0" indent="0" eaLnBrk="1" hangingPunct="1">
              <a:buNone/>
            </a:pP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P(</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进入临界区</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if(</a:t>
            </a:r>
            <a:r>
              <a:rPr lang="en-US" altLang="zh-CN" sz="2400" dirty="0">
                <a:solidFill>
                  <a:srgbClr val="FF0000"/>
                </a:solidFill>
                <a:latin typeface="华文新魏" charset="0"/>
                <a:ea typeface="华文新魏" charset="0"/>
                <a:cs typeface="华文新魏" charset="0"/>
              </a:rPr>
              <a:t>waiting</a:t>
            </a:r>
            <a:r>
              <a:rPr lang="en-US" altLang="zh-CN" sz="2400" dirty="0">
                <a:latin typeface="华文新魏" charset="0"/>
                <a:ea typeface="华文新魏" charset="0"/>
                <a:cs typeface="华文新魏" charset="0"/>
              </a:rPr>
              <a:t>&lt;CHAIRS) {     //</a:t>
            </a:r>
            <a:r>
              <a:rPr lang="zh-CN" altLang="en-US" sz="2400" dirty="0">
                <a:latin typeface="华文新魏" charset="0"/>
                <a:ea typeface="华文新魏" charset="0"/>
                <a:cs typeface="华文新魏" charset="0"/>
              </a:rPr>
              <a:t>有空椅子吗</a:t>
            </a: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waiting++;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等候顾客数加</a:t>
            </a:r>
            <a:r>
              <a:rPr lang="en-US" altLang="zh-CN" sz="2400" dirty="0">
                <a:latin typeface="华文新魏" charset="0"/>
                <a:ea typeface="华文新魏" charset="0"/>
                <a:cs typeface="华文新魏" charset="0"/>
              </a:rPr>
              <a:t>1</a:t>
            </a:r>
          </a:p>
          <a:p>
            <a:pPr marL="0" indent="0" eaLnBrk="1" hangingPunct="1">
              <a:buNone/>
            </a:pP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zh-CN" altLang="en-US" sz="2400" dirty="0">
                <a:solidFill>
                  <a:srgbClr val="660066"/>
                </a:solidFill>
                <a:latin typeface="华文新魏" charset="0"/>
                <a:ea typeface="华文新魏" charset="0"/>
                <a:cs typeface="华文新魏" charset="0"/>
              </a:rPr>
              <a:t> </a:t>
            </a:r>
            <a:r>
              <a:rPr lang="en-US" altLang="zh-CN" sz="2400" dirty="0">
                <a:solidFill>
                  <a:srgbClr val="660066"/>
                </a:solidFill>
                <a:latin typeface="华文新魏" charset="0"/>
                <a:ea typeface="华文新魏" charset="0"/>
                <a:cs typeface="华文新魏" charset="0"/>
              </a:rPr>
              <a:t>V(customers);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唤醒理发师</a:t>
            </a: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V(</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退出临界区</a:t>
            </a:r>
          </a:p>
          <a:p>
            <a:pPr marL="0" indent="0" eaLnBrk="1" hangingPunct="1">
              <a:buNone/>
            </a:pPr>
            <a:r>
              <a:rPr lang="zh-CN" altLang="en-US" sz="2400" dirty="0">
                <a:latin typeface="华文新魏" charset="0"/>
                <a:ea typeface="华文新魏" charset="0"/>
                <a:cs typeface="华文新魏" charset="0"/>
              </a:rPr>
              <a:t>    </a:t>
            </a:r>
            <a:r>
              <a:rPr lang="en-US" altLang="zh-CN" sz="2400" dirty="0">
                <a:solidFill>
                  <a:srgbClr val="660066"/>
                </a:solidFill>
                <a:latin typeface="华文新魏" charset="0"/>
                <a:ea typeface="华文新魏" charset="0"/>
                <a:cs typeface="华文新魏" charset="0"/>
              </a:rPr>
              <a:t>P(barbers);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理发师忙，顾客坐下等待</a:t>
            </a:r>
          </a:p>
          <a:p>
            <a:pPr marL="0" indent="0" eaLnBrk="1" hangingPunct="1">
              <a:buNone/>
            </a:pPr>
            <a:r>
              <a:rPr lang="zh-CN" altLang="en-US"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get_haircut</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否则顾客坐下理发</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else</a:t>
            </a:r>
          </a:p>
          <a:p>
            <a:pPr marL="0" indent="0" eaLnBrk="1" hangingPunct="1">
              <a:buNone/>
            </a:pPr>
            <a:r>
              <a:rPr lang="en-US" altLang="zh-CN" sz="2400" dirty="0">
                <a:latin typeface="华文新魏" charset="0"/>
                <a:ea typeface="华文新魏" charset="0"/>
                <a:cs typeface="华文新魏" charset="0"/>
              </a:rPr>
              <a:t>   </a:t>
            </a:r>
            <a:r>
              <a:rPr lang="zh-CN" altLang="en-US" sz="2400" dirty="0">
                <a:solidFill>
                  <a:srgbClr val="FF0000"/>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V(</a:t>
            </a:r>
            <a:r>
              <a:rPr lang="en-US" altLang="zh-CN" sz="2400" dirty="0" err="1">
                <a:solidFill>
                  <a:srgbClr val="FF0000"/>
                </a:solidFill>
                <a:latin typeface="华文新魏" charset="0"/>
                <a:ea typeface="华文新魏" charset="0"/>
                <a:cs typeface="华文新魏" charset="0"/>
              </a:rPr>
              <a:t>mutex</a:t>
            </a:r>
            <a:r>
              <a:rPr lang="en-US" altLang="zh-CN"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r>
              <a:rPr lang="zh-CN" altLang="en-US" sz="2400" dirty="0">
                <a:latin typeface="华文新魏" charset="0"/>
                <a:ea typeface="华文新魏" charset="0"/>
                <a:cs typeface="华文新魏" charset="0"/>
              </a:rPr>
              <a:t>人满了，走吧！</a:t>
            </a:r>
          </a:p>
          <a:p>
            <a:pPr marL="0" indent="0"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a:t>
            </a:r>
          </a:p>
          <a:p>
            <a:pPr marL="0" indent="0" eaLnBrk="1" hangingPunct="1">
              <a:buNone/>
            </a:pPr>
            <a:r>
              <a:rPr lang="en-US" altLang="zh-CN" sz="2400" dirty="0" err="1">
                <a:latin typeface="华文新魏" charset="0"/>
                <a:ea typeface="华文新魏" charset="0"/>
                <a:cs typeface="华文新魏" charset="0"/>
              </a:rPr>
              <a:t>coend</a:t>
            </a:r>
            <a:endParaRPr lang="en-US" altLang="zh-CN" sz="2400" dirty="0">
              <a:latin typeface="华文新魏" charset="0"/>
              <a:ea typeface="华文新魏" charset="0"/>
              <a:cs typeface="华文新魏" charset="0"/>
            </a:endParaRPr>
          </a:p>
        </p:txBody>
      </p:sp>
      <p:sp>
        <p:nvSpPr>
          <p:cNvPr id="96260" name="Line 4"/>
          <p:cNvSpPr>
            <a:spLocks noChangeShapeType="1"/>
          </p:cNvSpPr>
          <p:nvPr/>
        </p:nvSpPr>
        <p:spPr bwMode="auto">
          <a:xfrm>
            <a:off x="1043608" y="3212976"/>
            <a:ext cx="1655911" cy="32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6261" name="Line 5"/>
          <p:cNvSpPr>
            <a:spLocks noChangeShapeType="1"/>
          </p:cNvSpPr>
          <p:nvPr/>
        </p:nvSpPr>
        <p:spPr bwMode="auto">
          <a:xfrm flipV="1">
            <a:off x="1026675" y="4005064"/>
            <a:ext cx="1439887" cy="199"/>
          </a:xfrm>
          <a:prstGeom prst="line">
            <a:avLst/>
          </a:prstGeom>
          <a:noFill/>
          <a:ln w="28575">
            <a:solidFill>
              <a:srgbClr val="00CC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信号量解决理发师问题</a:t>
            </a:r>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68</a:t>
            </a:fld>
            <a:endParaRPr lang="en-US" altLang="zh-CN" dirty="0"/>
          </a:p>
        </p:txBody>
      </p:sp>
    </p:spTree>
    <p:extLst>
      <p:ext uri="{BB962C8B-B14F-4D97-AF65-F5344CB8AC3E}">
        <p14:creationId xmlns:p14="http://schemas.microsoft.com/office/powerpoint/2010/main" val="575468761"/>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吸烟者问题</a:t>
            </a:r>
            <a:r>
              <a:rPr lang="en-US" altLang="zh-CN" dirty="0"/>
              <a:t>(</a:t>
            </a:r>
            <a:r>
              <a:rPr lang="en-US" altLang="zh-CN" dirty="0" err="1"/>
              <a:t>Patil</a:t>
            </a:r>
            <a:r>
              <a:rPr lang="zh-CN" altLang="zh-CN" dirty="0"/>
              <a:t>，</a:t>
            </a:r>
            <a:r>
              <a:rPr lang="en-US" altLang="zh-CN" dirty="0"/>
              <a:t>1971)</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69</a:t>
            </a:fld>
            <a:endParaRPr lang="en-US" altLang="zh-CN" dirty="0"/>
          </a:p>
        </p:txBody>
      </p:sp>
      <p:sp>
        <p:nvSpPr>
          <p:cNvPr id="3" name="内容占位符 2"/>
          <p:cNvSpPr>
            <a:spLocks noGrp="1"/>
          </p:cNvSpPr>
          <p:nvPr>
            <p:ph idx="1"/>
          </p:nvPr>
        </p:nvSpPr>
        <p:spPr/>
        <p:txBody>
          <a:bodyPr/>
          <a:lstStyle/>
          <a:p>
            <a:r>
              <a:rPr lang="zh-CN" altLang="zh-CN" dirty="0"/>
              <a:t>三个吸烟者在一个房间内，还有一个香烟供应者</a:t>
            </a:r>
            <a:endParaRPr lang="en-US" altLang="zh-CN" dirty="0"/>
          </a:p>
          <a:p>
            <a:r>
              <a:rPr lang="zh-CN" altLang="zh-CN" dirty="0"/>
              <a:t>为了制造并抽掉香烟，每个吸烟者需要三样东西：</a:t>
            </a:r>
            <a:r>
              <a:rPr lang="zh-CN" altLang="zh-CN" dirty="0">
                <a:solidFill>
                  <a:srgbClr val="0000FF"/>
                </a:solidFill>
              </a:rPr>
              <a:t>烟草</a:t>
            </a:r>
            <a:r>
              <a:rPr lang="zh-CN" altLang="zh-CN" dirty="0"/>
              <a:t>、</a:t>
            </a:r>
            <a:r>
              <a:rPr lang="zh-CN" altLang="zh-CN" dirty="0">
                <a:solidFill>
                  <a:srgbClr val="0000FF"/>
                </a:solidFill>
              </a:rPr>
              <a:t>纸</a:t>
            </a:r>
            <a:r>
              <a:rPr lang="zh-CN" altLang="zh-CN" dirty="0"/>
              <a:t>和</a:t>
            </a:r>
            <a:r>
              <a:rPr lang="zh-CN" altLang="zh-CN" dirty="0">
                <a:solidFill>
                  <a:srgbClr val="0000FF"/>
                </a:solidFill>
              </a:rPr>
              <a:t>火柴</a:t>
            </a:r>
            <a:r>
              <a:rPr lang="zh-CN" altLang="zh-CN" dirty="0"/>
              <a:t>，供应者有丰富货物提供</a:t>
            </a:r>
            <a:endParaRPr lang="en-US" altLang="zh-CN" dirty="0"/>
          </a:p>
          <a:p>
            <a:pPr lvl="1"/>
            <a:r>
              <a:rPr lang="zh-CN" altLang="zh-CN" dirty="0"/>
              <a:t>三个吸烟者中，第一个有自己的烟草，第二个有自己的纸和第三个有自己的火柴</a:t>
            </a:r>
            <a:endParaRPr lang="en-US" altLang="zh-CN" dirty="0"/>
          </a:p>
          <a:p>
            <a:pPr lvl="1"/>
            <a:r>
              <a:rPr lang="zh-CN" altLang="zh-CN" dirty="0"/>
              <a:t>供应者</a:t>
            </a:r>
            <a:r>
              <a:rPr lang="zh-CN" altLang="zh-CN" dirty="0">
                <a:solidFill>
                  <a:srgbClr val="FF0000"/>
                </a:solidFill>
              </a:rPr>
              <a:t>随机</a:t>
            </a:r>
            <a:r>
              <a:rPr lang="zh-CN" altLang="zh-CN" dirty="0"/>
              <a:t>将</a:t>
            </a:r>
            <a:r>
              <a:rPr lang="zh-CN" altLang="zh-CN" dirty="0">
                <a:solidFill>
                  <a:srgbClr val="0000FF"/>
                </a:solidFill>
              </a:rPr>
              <a:t>两样东西</a:t>
            </a:r>
            <a:r>
              <a:rPr lang="zh-CN" altLang="zh-CN" dirty="0"/>
              <a:t>放在桌子上，允许</a:t>
            </a:r>
            <a:r>
              <a:rPr lang="zh-CN" altLang="zh-CN" dirty="0">
                <a:solidFill>
                  <a:srgbClr val="FF0000"/>
                </a:solidFill>
              </a:rPr>
              <a:t>一个吸烟者</a:t>
            </a:r>
            <a:r>
              <a:rPr lang="zh-CN" altLang="zh-CN" dirty="0"/>
              <a:t>吸烟</a:t>
            </a:r>
            <a:endParaRPr lang="en-US" altLang="zh-CN" dirty="0"/>
          </a:p>
          <a:p>
            <a:pPr lvl="1"/>
            <a:r>
              <a:rPr lang="zh-CN" altLang="zh-CN" dirty="0"/>
              <a:t>当吸烟者完成吸烟后唤醒供应者，供应者再把两样东西放在桌子上，唤醒另一个吸烟者</a:t>
            </a:r>
            <a:endParaRPr lang="en-US" altLang="zh-CN" dirty="0"/>
          </a:p>
          <a:p>
            <a:pPr lvl="1"/>
            <a:r>
              <a:rPr lang="zh-CN" altLang="en-US" dirty="0"/>
              <a:t>用</a:t>
            </a:r>
            <a:r>
              <a:rPr lang="zh-CN" altLang="zh-CN" dirty="0"/>
              <a:t>信号量和</a:t>
            </a:r>
            <a:r>
              <a:rPr lang="en-US" altLang="zh-CN" dirty="0"/>
              <a:t>P</a:t>
            </a:r>
            <a:r>
              <a:rPr lang="zh-CN" altLang="zh-CN" dirty="0"/>
              <a:t>、</a:t>
            </a:r>
            <a:r>
              <a:rPr lang="en-US" altLang="zh-CN" dirty="0"/>
              <a:t>V</a:t>
            </a:r>
            <a:r>
              <a:rPr lang="zh-CN" altLang="zh-CN" dirty="0"/>
              <a:t>操作</a:t>
            </a:r>
            <a:r>
              <a:rPr lang="zh-CN" altLang="en-US" dirty="0"/>
              <a:t>实现同步</a:t>
            </a:r>
            <a:endParaRPr lang="en-US" altLang="zh-CN" dirty="0"/>
          </a:p>
          <a:p>
            <a:r>
              <a:rPr lang="zh-CN" altLang="en-US" dirty="0"/>
              <a:t>分析</a:t>
            </a:r>
            <a:endParaRPr lang="en-US" altLang="zh-CN" dirty="0"/>
          </a:p>
          <a:p>
            <a:pPr lvl="1"/>
            <a:r>
              <a:rPr lang="zh-CN" altLang="en-US" dirty="0"/>
              <a:t>供应商与吸烟者之间</a:t>
            </a:r>
            <a:endParaRPr lang="en-US" altLang="zh-CN" dirty="0"/>
          </a:p>
          <a:p>
            <a:pPr lvl="2"/>
            <a:r>
              <a:rPr lang="zh-CN" altLang="en-US" dirty="0">
                <a:latin typeface="STXinwei" panose="02010800040101010101" pitchFamily="2" charset="-122"/>
                <a:ea typeface="STXinwei" panose="02010800040101010101" pitchFamily="2" charset="-122"/>
              </a:rPr>
              <a:t>存在</a:t>
            </a:r>
            <a:r>
              <a:rPr lang="zh-CN" altLang="en-US" dirty="0">
                <a:solidFill>
                  <a:srgbClr val="FF0000"/>
                </a:solidFill>
                <a:latin typeface="STXinwei" panose="02010800040101010101" pitchFamily="2" charset="-122"/>
                <a:ea typeface="STXinwei" panose="02010800040101010101" pitchFamily="2" charset="-122"/>
              </a:rPr>
              <a:t>基于条件</a:t>
            </a:r>
            <a:r>
              <a:rPr lang="zh-CN" altLang="en-US" dirty="0">
                <a:latin typeface="STXinwei" panose="02010800040101010101" pitchFamily="2" charset="-122"/>
                <a:ea typeface="STXinwei" panose="02010800040101010101" pitchFamily="2" charset="-122"/>
              </a:rPr>
              <a:t>的同步关系</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每次</a:t>
            </a:r>
            <a:r>
              <a:rPr lang="zh-CN" altLang="en-US" dirty="0">
                <a:solidFill>
                  <a:srgbClr val="FF0000"/>
                </a:solidFill>
                <a:latin typeface="STXinwei" panose="02010800040101010101" pitchFamily="2" charset="-122"/>
                <a:ea typeface="STXinwei" panose="02010800040101010101" pitchFamily="2" charset="-122"/>
              </a:rPr>
              <a:t>只供应一个吸烟者</a:t>
            </a:r>
            <a:endParaRPr lang="en-US" altLang="zh-CN" dirty="0">
              <a:solidFill>
                <a:srgbClr val="FF0000"/>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3614757335"/>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程序并发 执行</a:t>
            </a:r>
            <a:endParaRPr kumimoji="1" lang="zh-CN" altLang="en-US" dirty="0"/>
          </a:p>
        </p:txBody>
      </p:sp>
      <p:sp>
        <p:nvSpPr>
          <p:cNvPr id="3" name="内容占位符 2"/>
          <p:cNvSpPr>
            <a:spLocks noGrp="1"/>
          </p:cNvSpPr>
          <p:nvPr>
            <p:ph idx="1"/>
          </p:nvPr>
        </p:nvSpPr>
        <p:spPr>
          <a:xfrm>
            <a:off x="179512" y="1340768"/>
            <a:ext cx="8784976" cy="4968552"/>
          </a:xfrm>
        </p:spPr>
        <p:txBody>
          <a:bodyPr/>
          <a:lstStyle/>
          <a:p>
            <a:r>
              <a:rPr lang="zh-CN" altLang="zh-CN" dirty="0">
                <a:latin typeface="华文新魏" charset="0"/>
                <a:ea typeface="华文新魏" charset="0"/>
                <a:cs typeface="华文新魏" charset="0"/>
              </a:rPr>
              <a:t>程序 １：循环执行，“</a:t>
            </a:r>
            <a:r>
              <a:rPr lang="zh-CN" altLang="zh-CN" dirty="0">
                <a:solidFill>
                  <a:srgbClr val="FF0000"/>
                </a:solidFill>
                <a:latin typeface="华文新魏" charset="0"/>
                <a:ea typeface="华文新魏" charset="0"/>
                <a:cs typeface="华文新魏" charset="0"/>
              </a:rPr>
              <a:t>读入</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err="1">
                <a:solidFill>
                  <a:srgbClr val="FF0000"/>
                </a:solidFill>
                <a:latin typeface="华文新魏" charset="0"/>
                <a:ea typeface="华文新魏" charset="0"/>
                <a:cs typeface="华文新魏" charset="0"/>
              </a:rPr>
              <a:t>i</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数据块，将数据送入</a:t>
            </a:r>
            <a:r>
              <a:rPr lang="zh-CN" altLang="zh-CN" dirty="0">
                <a:solidFill>
                  <a:srgbClr val="0000FF"/>
                </a:solidFill>
                <a:latin typeface="华文新魏" charset="0"/>
                <a:ea typeface="华文新魏" charset="0"/>
                <a:cs typeface="华文新魏" charset="0"/>
              </a:rPr>
              <a:t>缓冲区 １</a:t>
            </a:r>
            <a:r>
              <a:rPr lang="zh-CN" altLang="zh-CN" dirty="0">
                <a:latin typeface="华文新魏" charset="0"/>
                <a:ea typeface="华文新魏" charset="0"/>
                <a:cs typeface="华文新魏" charset="0"/>
              </a:rPr>
              <a:t>；</a:t>
            </a:r>
          </a:p>
          <a:p>
            <a:r>
              <a:rPr lang="zh-CN" altLang="zh-CN" dirty="0">
                <a:latin typeface="华文新魏" charset="0"/>
                <a:ea typeface="华文新魏" charset="0"/>
                <a:cs typeface="华文新魏" charset="0"/>
              </a:rPr>
              <a:t>程序 ２：循环执行，“</a:t>
            </a:r>
            <a:r>
              <a:rPr lang="zh-CN" altLang="zh-CN" dirty="0">
                <a:solidFill>
                  <a:srgbClr val="FF0000"/>
                </a:solidFill>
                <a:latin typeface="华文新魏" charset="0"/>
                <a:ea typeface="华文新魏" charset="0"/>
                <a:cs typeface="华文新魏" charset="0"/>
              </a:rPr>
              <a:t>加工</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a:t>
            </a:r>
            <a:r>
              <a:rPr lang="zh-CN" altLang="en-US" dirty="0">
                <a:latin typeface="华文新魏" charset="0"/>
                <a:ea typeface="华文新魏" charset="0"/>
                <a:cs typeface="华文新魏" charset="0"/>
              </a:rPr>
              <a:t>）</a:t>
            </a:r>
            <a:r>
              <a:rPr lang="zh-CN" altLang="zh-CN" dirty="0">
                <a:solidFill>
                  <a:srgbClr val="0000FF"/>
                </a:solidFill>
                <a:latin typeface="华文新魏" charset="0"/>
                <a:ea typeface="华文新魏" charset="0"/>
                <a:cs typeface="华文新魏" charset="0"/>
              </a:rPr>
              <a:t>缓冲区１</a:t>
            </a:r>
            <a:r>
              <a:rPr lang="zh-CN" altLang="zh-CN" dirty="0">
                <a:latin typeface="华文新魏" charset="0"/>
                <a:ea typeface="华文新魏" charset="0"/>
                <a:cs typeface="华文新魏" charset="0"/>
              </a:rPr>
              <a:t>中的数据，把计算结果送</a:t>
            </a:r>
            <a:r>
              <a:rPr lang="zh-CN" altLang="zh-CN" dirty="0">
                <a:solidFill>
                  <a:srgbClr val="0000FF"/>
                </a:solidFill>
                <a:latin typeface="华文新魏" charset="0"/>
                <a:ea typeface="华文新魏" charset="0"/>
                <a:cs typeface="华文新魏" charset="0"/>
              </a:rPr>
              <a:t>缓冲区 ２</a:t>
            </a:r>
            <a:endParaRPr lang="zh-CN"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程序 ３：循环执行，“</a:t>
            </a:r>
            <a:r>
              <a:rPr lang="zh-CN" altLang="zh-CN" dirty="0">
                <a:solidFill>
                  <a:srgbClr val="FF0000"/>
                </a:solidFill>
                <a:latin typeface="华文新魏" charset="0"/>
                <a:ea typeface="华文新魏" charset="0"/>
                <a:cs typeface="华文新魏" charset="0"/>
              </a:rPr>
              <a:t>输出</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o</a:t>
            </a:r>
            <a:r>
              <a:rPr lang="zh-CN" altLang="en-US" dirty="0">
                <a:latin typeface="华文新魏" charset="0"/>
                <a:ea typeface="华文新魏" charset="0"/>
                <a:cs typeface="华文新魏" charset="0"/>
              </a:rPr>
              <a:t>）</a:t>
            </a:r>
            <a:r>
              <a:rPr lang="zh-CN" altLang="zh-CN" dirty="0">
                <a:solidFill>
                  <a:srgbClr val="0000FF"/>
                </a:solidFill>
                <a:latin typeface="华文新魏" charset="0"/>
                <a:ea typeface="华文新魏" charset="0"/>
                <a:cs typeface="华文新魏" charset="0"/>
              </a:rPr>
              <a:t>缓冲区 ２</a:t>
            </a:r>
            <a:r>
              <a:rPr lang="zh-CN" altLang="zh-CN" dirty="0">
                <a:latin typeface="华文新魏" charset="0"/>
                <a:ea typeface="华文新魏" charset="0"/>
                <a:cs typeface="华文新魏" charset="0"/>
              </a:rPr>
              <a:t>中的计算结果，让数据打印输出</a:t>
            </a:r>
            <a:endParaRPr lang="en-US" altLang="zh-CN" dirty="0">
              <a:latin typeface="华文新魏" charset="0"/>
              <a:ea typeface="华文新魏" charset="0"/>
              <a:cs typeface="华文新魏" charset="0"/>
            </a:endParaRPr>
          </a:p>
          <a:p>
            <a:r>
              <a:rPr lang="zh-CN" altLang="en-US" dirty="0">
                <a:solidFill>
                  <a:srgbClr val="FF0000"/>
                </a:solidFill>
                <a:latin typeface="华文新魏" charset="0"/>
                <a:ea typeface="华文新魏" charset="0"/>
                <a:cs typeface="华文新魏" charset="0"/>
              </a:rPr>
              <a:t>问题</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如何在</a:t>
            </a:r>
            <a:r>
              <a:rPr lang="zh-CN" altLang="en-US" dirty="0">
                <a:solidFill>
                  <a:srgbClr val="FF0000"/>
                </a:solidFill>
                <a:latin typeface="华文新魏" charset="0"/>
                <a:ea typeface="华文新魏" charset="0"/>
                <a:cs typeface="华文新魏" charset="0"/>
              </a:rPr>
              <a:t>处理逻辑的制约下</a:t>
            </a:r>
            <a:r>
              <a:rPr lang="zh-CN" altLang="en-US" dirty="0">
                <a:latin typeface="华文新魏" charset="0"/>
                <a:ea typeface="华文新魏" charset="0"/>
                <a:cs typeface="华文新魏" charset="0"/>
              </a:rPr>
              <a:t>提高硬件部件的并行性</a:t>
            </a:r>
            <a:endParaRPr lang="en-US" altLang="zh-CN" dirty="0">
              <a:latin typeface="华文新魏" charset="0"/>
              <a:ea typeface="华文新魏" charset="0"/>
              <a:cs typeface="华文新魏" charset="0"/>
            </a:endParaRPr>
          </a:p>
          <a:p>
            <a:pPr lvl="1"/>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a:t>
            </a:fld>
            <a:endParaRPr lang="en-US" altLang="zh-CN" dirty="0"/>
          </a:p>
        </p:txBody>
      </p:sp>
      <p:pic>
        <p:nvPicPr>
          <p:cNvPr id="6" name="图片 5" descr="94E1365A-4ECE-4454-9563-05344A0D796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5115272"/>
            <a:ext cx="7531100" cy="762000"/>
          </a:xfrm>
          <a:prstGeom prst="rect">
            <a:avLst/>
          </a:prstGeom>
        </p:spPr>
      </p:pic>
    </p:spTree>
    <p:extLst>
      <p:ext uri="{BB962C8B-B14F-4D97-AF65-F5344CB8AC3E}">
        <p14:creationId xmlns:p14="http://schemas.microsoft.com/office/powerpoint/2010/main" val="3775745185"/>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11560" y="1268760"/>
            <a:ext cx="8280920" cy="5112568"/>
          </a:xfrm>
        </p:spPr>
        <p:txBody>
          <a:bodyPr/>
          <a:lstStyle/>
          <a:p>
            <a:pPr marL="0"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S</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80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S2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FF66FF"/>
                </a:solidFill>
                <a:latin typeface="华文新魏"/>
                <a:cs typeface="华文新魏"/>
              </a:rPr>
              <a:t>S3</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solidFill>
                  <a:srgbClr val="FF0000"/>
                </a:solidFill>
                <a:latin typeface="华文新魏"/>
                <a:cs typeface="华文新魏"/>
              </a:rPr>
              <a:t>S=1</a:t>
            </a:r>
            <a:r>
              <a:rPr lang="en-US" altLang="zh-CN" sz="2000" dirty="0">
                <a:latin typeface="华文新魏"/>
                <a:cs typeface="华文新魏"/>
              </a:rPr>
              <a:t>;</a:t>
            </a:r>
            <a:r>
              <a:rPr lang="zh-CN" altLang="en-US" sz="2000" dirty="0">
                <a:latin typeface="华文新魏"/>
                <a:cs typeface="华文新魏"/>
              </a:rPr>
              <a:t> </a:t>
            </a:r>
            <a:r>
              <a:rPr lang="en-US" altLang="zh-CN" sz="2000" dirty="0">
                <a:latin typeface="华文新魏"/>
                <a:cs typeface="华文新魏"/>
              </a:rPr>
              <a:t>S1=S2=S3=0;</a:t>
            </a:r>
            <a:endParaRPr lang="zh-CN" altLang="zh-CN" sz="2000" dirty="0">
              <a:latin typeface="华文新魏"/>
              <a:cs typeface="华文新魏"/>
            </a:endParaRPr>
          </a:p>
          <a:p>
            <a:pPr marL="0" indent="0">
              <a:buNone/>
            </a:pPr>
            <a:r>
              <a:rPr lang="en-US" altLang="zh-CN" sz="2000" dirty="0" err="1">
                <a:latin typeface="华文新魏"/>
                <a:cs typeface="华文新魏"/>
              </a:rPr>
              <a:t>bool</a:t>
            </a:r>
            <a:r>
              <a:rPr lang="en-US" altLang="zh-CN" sz="2000" dirty="0">
                <a:latin typeface="华文新魏"/>
                <a:cs typeface="华文新魏"/>
              </a:rPr>
              <a:t> flag1,flag2,flag3;</a:t>
            </a:r>
            <a:r>
              <a:rPr lang="zh-CN" altLang="en-US" sz="2000" dirty="0">
                <a:latin typeface="华文新魏"/>
                <a:cs typeface="华文新魏"/>
              </a:rPr>
              <a:t> </a:t>
            </a:r>
            <a:r>
              <a:rPr lang="en-US" altLang="zh-CN" sz="2000" dirty="0">
                <a:latin typeface="华文新魏"/>
                <a:cs typeface="华文新魏"/>
              </a:rPr>
              <a:t>/*flage1</a:t>
            </a:r>
            <a:r>
              <a:rPr lang="zh-CN" altLang="zh-CN" sz="2000" dirty="0">
                <a:latin typeface="华文新魏"/>
                <a:cs typeface="华文新魏"/>
              </a:rPr>
              <a:t>、</a:t>
            </a:r>
            <a:r>
              <a:rPr lang="en-US" altLang="zh-CN" sz="2000" dirty="0">
                <a:latin typeface="华文新魏"/>
                <a:cs typeface="华文新魏"/>
              </a:rPr>
              <a:t>flage2</a:t>
            </a:r>
            <a:r>
              <a:rPr lang="zh-CN" altLang="zh-CN" sz="2000" dirty="0">
                <a:latin typeface="华文新魏"/>
                <a:cs typeface="华文新魏"/>
              </a:rPr>
              <a:t>、</a:t>
            </a:r>
            <a:r>
              <a:rPr lang="en-US" altLang="zh-CN" sz="2000" dirty="0">
                <a:latin typeface="华文新魏"/>
                <a:cs typeface="华文新魏"/>
              </a:rPr>
              <a:t>flage3</a:t>
            </a:r>
            <a:r>
              <a:rPr lang="zh-CN" altLang="zh-CN" sz="2000" dirty="0">
                <a:latin typeface="华文新魏"/>
                <a:cs typeface="华文新魏"/>
              </a:rPr>
              <a:t>代表烟草、纸、火柴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flag1=flag2=flag3=true;</a:t>
            </a:r>
            <a:endParaRPr lang="zh-CN" altLang="zh-CN" sz="2000" dirty="0">
              <a:latin typeface="华文新魏"/>
              <a:cs typeface="华文新魏"/>
            </a:endParaRPr>
          </a:p>
          <a:p>
            <a:pPr marL="0" indent="0">
              <a:buNone/>
            </a:pPr>
            <a:r>
              <a:rPr lang="en-US" altLang="zh-CN" sz="2000" dirty="0">
                <a:latin typeface="华文新魏"/>
                <a:cs typeface="华文新魏"/>
              </a:rPr>
              <a:t>cobegin</a:t>
            </a:r>
            <a:endParaRPr lang="zh-CN" altLang="zh-CN" sz="2000" dirty="0">
              <a:latin typeface="华文新魏"/>
              <a:cs typeface="华文新魏"/>
            </a:endParaRPr>
          </a:p>
          <a:p>
            <a:pPr marL="0" indent="0">
              <a:buNone/>
            </a:pPr>
            <a:r>
              <a:rPr lang="en-US" altLang="zh-CN" sz="2000" dirty="0">
                <a:latin typeface="华文新魏"/>
                <a:cs typeface="华文新魏"/>
              </a:rPr>
              <a:t> process </a:t>
            </a:r>
            <a:r>
              <a:rPr lang="zh-CN" altLang="zh-CN" sz="2000" dirty="0">
                <a:latin typeface="华文新魏"/>
                <a:cs typeface="华文新魏"/>
              </a:rPr>
              <a:t>供应者</a:t>
            </a: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P(S);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取两样香烟原料放桌上，由</a:t>
            </a:r>
            <a:r>
              <a:rPr lang="en-US" altLang="zh-CN" sz="2000" dirty="0" err="1">
                <a:latin typeface="华文新魏"/>
                <a:cs typeface="华文新魏"/>
              </a:rPr>
              <a:t>flagi</a:t>
            </a:r>
            <a:r>
              <a:rPr lang="zh-CN" altLang="zh-CN" sz="2000" dirty="0">
                <a:latin typeface="华文新魏"/>
                <a:cs typeface="华文新魏"/>
              </a:rPr>
              <a:t>标记</a:t>
            </a:r>
            <a:r>
              <a:rPr lang="en-US" altLang="zh-CN" sz="2000" dirty="0">
                <a:latin typeface="华文新魏"/>
                <a:cs typeface="华文新魏"/>
              </a:rPr>
              <a:t>*/; </a:t>
            </a:r>
          </a:p>
          <a:p>
            <a:pPr marL="0" indent="0">
              <a:buNone/>
            </a:pPr>
            <a:r>
              <a:rPr lang="zh-CN" altLang="en-US" sz="2000" dirty="0">
                <a:latin typeface="华文新魏"/>
                <a:cs typeface="华文新魏"/>
              </a:rPr>
              <a:t>     </a:t>
            </a:r>
            <a:r>
              <a:rPr lang="en-US" altLang="zh-CN" sz="2000" dirty="0">
                <a:latin typeface="华文新魏"/>
                <a:cs typeface="华文新魏"/>
              </a:rPr>
              <a:t>if(flag2</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800000"/>
                </a:solidFill>
                <a:latin typeface="华文新魏"/>
                <a:cs typeface="华文新魏"/>
              </a:rPr>
              <a:t>V(S1)</a:t>
            </a:r>
            <a:r>
              <a:rPr lang="en-US" altLang="zh-CN" sz="2000" dirty="0">
                <a:latin typeface="华文新魏"/>
                <a:cs typeface="华文新魏"/>
              </a:rPr>
              <a:t>;             /*</a:t>
            </a:r>
            <a:r>
              <a:rPr lang="zh-CN" altLang="zh-CN" sz="2000" dirty="0">
                <a:latin typeface="华文新魏"/>
                <a:cs typeface="华文新魏"/>
              </a:rPr>
              <a:t>供纸和火柴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if( flag1</a:t>
            </a:r>
            <a:r>
              <a:rPr lang="zh-CN" altLang="en-US" sz="2000" dirty="0">
                <a:latin typeface="华文新魏"/>
                <a:cs typeface="华文新魏"/>
              </a:rPr>
              <a:t> </a:t>
            </a:r>
            <a:r>
              <a:rPr lang="en-US" altLang="zh-CN" sz="2000" dirty="0">
                <a:latin typeface="华文新魏"/>
                <a:cs typeface="华文新魏"/>
              </a:rPr>
              <a:t>&amp;&amp;</a:t>
            </a:r>
            <a:r>
              <a:rPr lang="zh-CN" altLang="en-US" sz="2000" dirty="0">
                <a:latin typeface="华文新魏"/>
                <a:cs typeface="华文新魏"/>
              </a:rPr>
              <a:t> </a:t>
            </a:r>
            <a:r>
              <a:rPr lang="en-US" altLang="zh-CN" sz="2000" dirty="0">
                <a:latin typeface="华文新魏"/>
                <a:cs typeface="华文新魏"/>
              </a:rPr>
              <a:t>flag3)  </a:t>
            </a:r>
            <a:r>
              <a:rPr lang="en-US" altLang="zh-CN" sz="2000" dirty="0">
                <a:solidFill>
                  <a:srgbClr val="008000"/>
                </a:solidFill>
                <a:latin typeface="华文新魏"/>
                <a:cs typeface="华文新魏"/>
              </a:rPr>
              <a:t>V(S2)</a:t>
            </a:r>
            <a:r>
              <a:rPr lang="en-US" altLang="zh-CN" sz="2000" dirty="0">
                <a:latin typeface="华文新魏"/>
                <a:cs typeface="华文新魏"/>
              </a:rPr>
              <a:t>;      /*</a:t>
            </a:r>
            <a:r>
              <a:rPr lang="zh-CN" altLang="zh-CN" sz="2000" dirty="0">
                <a:latin typeface="华文新魏"/>
                <a:cs typeface="华文新魏"/>
              </a:rPr>
              <a:t>供烟草和火柴</a:t>
            </a:r>
            <a:r>
              <a:rPr lang="en-US" altLang="zh-CN" sz="2000" dirty="0">
                <a:latin typeface="华文新魏"/>
                <a:cs typeface="华文新魏"/>
              </a:rPr>
              <a:t>*/</a:t>
            </a:r>
            <a:endParaRPr lang="zh-CN" altLang="zh-CN" sz="2000" dirty="0">
              <a:latin typeface="华文新魏"/>
              <a:cs typeface="华文新魏"/>
            </a:endParaRPr>
          </a:p>
          <a:p>
            <a:pPr marL="0" indent="0">
              <a:buNone/>
            </a:pPr>
            <a:r>
              <a:rPr lang="zh-CN" altLang="en-US" sz="2000" dirty="0">
                <a:latin typeface="华文新魏"/>
                <a:cs typeface="华文新魏"/>
              </a:rPr>
              <a:t>     </a:t>
            </a:r>
            <a:r>
              <a:rPr lang="en-US" altLang="zh-CN" sz="2000" dirty="0">
                <a:latin typeface="华文新魏"/>
                <a:cs typeface="华文新魏"/>
              </a:rPr>
              <a:t>else  </a:t>
            </a:r>
            <a:r>
              <a:rPr lang="en-US" altLang="zh-CN" sz="2000" dirty="0">
                <a:solidFill>
                  <a:srgbClr val="FF66FF"/>
                </a:solidFill>
                <a:latin typeface="华文新魏"/>
                <a:cs typeface="华文新魏"/>
              </a:rPr>
              <a:t>V(S3)</a:t>
            </a:r>
            <a:r>
              <a:rPr lang="en-US" altLang="zh-CN" sz="2000" dirty="0">
                <a:latin typeface="华文新魏"/>
                <a:cs typeface="华文新魏"/>
              </a:rPr>
              <a:t>;                  /*</a:t>
            </a:r>
            <a:r>
              <a:rPr lang="zh-CN" altLang="zh-CN" sz="2000" dirty="0">
                <a:latin typeface="华文新魏"/>
                <a:cs typeface="华文新魏"/>
              </a:rPr>
              <a:t>供烟草和纸</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70</a:t>
            </a:fld>
            <a:endParaRPr lang="en-US" altLang="zh-CN" dirty="0"/>
          </a:p>
        </p:txBody>
      </p:sp>
    </p:spTree>
    <p:extLst>
      <p:ext uri="{BB962C8B-B14F-4D97-AF65-F5344CB8AC3E}">
        <p14:creationId xmlns:p14="http://schemas.microsoft.com/office/powerpoint/2010/main" val="3703908863"/>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55576" y="1340768"/>
            <a:ext cx="7416824" cy="5112568"/>
          </a:xfrm>
        </p:spPr>
        <p:txBody>
          <a:bodyPr/>
          <a:lstStyle/>
          <a:p>
            <a:pPr marL="0" indent="0">
              <a:buNone/>
            </a:pPr>
            <a:r>
              <a:rPr lang="en-US" altLang="zh-CN" sz="2000" dirty="0">
                <a:latin typeface="华文新魏"/>
                <a:cs typeface="华文新魏"/>
              </a:rPr>
              <a:t>process </a:t>
            </a:r>
            <a:r>
              <a:rPr lang="zh-CN" altLang="zh-CN" sz="2000" dirty="0">
                <a:solidFill>
                  <a:srgbClr val="800000"/>
                </a:solidFill>
                <a:latin typeface="华文新魏"/>
                <a:cs typeface="华文新魏"/>
              </a:rPr>
              <a:t>吸烟者</a:t>
            </a:r>
            <a:r>
              <a:rPr lang="en-US" altLang="zh-CN" sz="2000" dirty="0">
                <a:solidFill>
                  <a:srgbClr val="800000"/>
                </a:solidFill>
                <a:latin typeface="华文新魏"/>
                <a:cs typeface="华文新魏"/>
              </a:rPr>
              <a:t>1(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800000"/>
                </a:solidFill>
                <a:latin typeface="华文新魏"/>
                <a:cs typeface="华文新魏"/>
              </a:rPr>
              <a:t>  P(S1);</a:t>
            </a:r>
            <a:endParaRPr lang="zh-CN" altLang="zh-CN" sz="2000" dirty="0">
              <a:solidFill>
                <a:srgbClr val="80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process </a:t>
            </a:r>
            <a:r>
              <a:rPr lang="zh-CN" altLang="zh-CN" sz="2000" dirty="0">
                <a:solidFill>
                  <a:srgbClr val="008000"/>
                </a:solidFill>
                <a:latin typeface="华文新魏"/>
                <a:cs typeface="华文新魏"/>
              </a:rPr>
              <a:t>吸烟者</a:t>
            </a:r>
            <a:r>
              <a:rPr lang="en-US" altLang="zh-CN" sz="2000" dirty="0">
                <a:solidFill>
                  <a:srgbClr val="008000"/>
                </a:solidFill>
                <a:latin typeface="华文新魏"/>
                <a:cs typeface="华文新魏"/>
              </a:rPr>
              <a:t>2(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008000"/>
                </a:solidFill>
                <a:latin typeface="华文新魏"/>
                <a:cs typeface="华文新魏"/>
              </a:rPr>
              <a:t> P(S2);</a:t>
            </a:r>
            <a:endParaRPr lang="zh-CN" altLang="zh-CN" sz="2000" dirty="0">
              <a:solidFill>
                <a:srgbClr val="008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 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
        <p:nvSpPr>
          <p:cNvPr id="2" name="标题 1"/>
          <p:cNvSpPr>
            <a:spLocks noGrp="1"/>
          </p:cNvSpPr>
          <p:nvPr>
            <p:ph type="title"/>
          </p:nvPr>
        </p:nvSpPr>
        <p:spPr/>
        <p:txBody>
          <a:bodyPr/>
          <a:lstStyle/>
          <a:p>
            <a:r>
              <a:rPr kumimoji="1" lang="zh-CN" altLang="en-US" dirty="0"/>
              <a:t>吸烟者问题</a:t>
            </a:r>
            <a:r>
              <a:rPr kumimoji="1" lang="zh-CN" altLang="zh-CN" dirty="0"/>
              <a:t>—</a:t>
            </a:r>
            <a:r>
              <a:rPr kumimoji="1" lang="en-US" altLang="zh-CN" dirty="0"/>
              <a:t>PV</a:t>
            </a:r>
            <a:r>
              <a:rPr kumimoji="1" lang="zh-CN" altLang="en-US" dirty="0"/>
              <a:t>信号量实现</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71</a:t>
            </a:fld>
            <a:endParaRPr lang="en-US" altLang="zh-CN" dirty="0"/>
          </a:p>
        </p:txBody>
      </p:sp>
      <p:sp>
        <p:nvSpPr>
          <p:cNvPr id="6" name="Rectangle 3"/>
          <p:cNvSpPr txBox="1">
            <a:spLocks noChangeArrowheads="1"/>
          </p:cNvSpPr>
          <p:nvPr/>
        </p:nvSpPr>
        <p:spPr bwMode="auto">
          <a:xfrm>
            <a:off x="4644008" y="1268760"/>
            <a:ext cx="4032448" cy="5112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dirty="0">
                <a:latin typeface="华文新魏"/>
                <a:cs typeface="华文新魏"/>
              </a:rPr>
              <a:t>process </a:t>
            </a:r>
            <a:r>
              <a:rPr lang="zh-CN" altLang="zh-CN" sz="2000" dirty="0">
                <a:solidFill>
                  <a:srgbClr val="FF66FF"/>
                </a:solidFill>
                <a:latin typeface="华文新魏"/>
                <a:cs typeface="华文新魏"/>
              </a:rPr>
              <a:t>吸烟者</a:t>
            </a:r>
            <a:r>
              <a:rPr lang="en-US" altLang="zh-CN" sz="2000" dirty="0">
                <a:solidFill>
                  <a:srgbClr val="FF66FF"/>
                </a:solidFill>
                <a:latin typeface="华文新魏"/>
                <a:cs typeface="华文新魏"/>
              </a:rPr>
              <a:t>3( ) </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while(true) {</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66FF"/>
                </a:solidFill>
                <a:latin typeface="华文新魏"/>
                <a:cs typeface="华文新魏"/>
              </a:rPr>
              <a:t> P(S3);</a:t>
            </a:r>
            <a:endParaRPr lang="zh-CN" altLang="zh-CN" sz="2000" dirty="0">
              <a:solidFill>
                <a:srgbClr val="FF66FF"/>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取原料</a:t>
            </a:r>
            <a:r>
              <a:rPr lang="en-US" altLang="zh-CN" sz="2000" dirty="0">
                <a:latin typeface="华文新魏"/>
                <a:cs typeface="华文新魏"/>
              </a:rPr>
              <a:t>;</a:t>
            </a:r>
            <a:r>
              <a:rPr lang="zh-CN" altLang="zh-CN" sz="2000" dirty="0">
                <a:latin typeface="华文新魏"/>
                <a:cs typeface="华文新魏"/>
              </a:rPr>
              <a:t>做香烟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r>
              <a:rPr lang="en-US" altLang="zh-CN" sz="2000" dirty="0">
                <a:solidFill>
                  <a:srgbClr val="FF0000"/>
                </a:solidFill>
                <a:latin typeface="华文新魏"/>
                <a:cs typeface="华文新魏"/>
              </a:rPr>
              <a:t>V(S);</a:t>
            </a:r>
            <a:endParaRPr lang="zh-CN" altLang="zh-CN" sz="2000" dirty="0">
              <a:solidFill>
                <a:srgbClr val="FF0000"/>
              </a:solidFill>
              <a:latin typeface="华文新魏"/>
              <a:cs typeface="华文新魏"/>
            </a:endParaRPr>
          </a:p>
          <a:p>
            <a:pPr marL="0" indent="0">
              <a:buNone/>
            </a:pPr>
            <a:r>
              <a:rPr lang="en-US" altLang="zh-CN" sz="2000" dirty="0">
                <a:latin typeface="华文新魏"/>
                <a:cs typeface="华文新魏"/>
              </a:rPr>
              <a:t>      /*</a:t>
            </a:r>
            <a:r>
              <a:rPr lang="zh-CN" altLang="zh-CN" sz="2000" dirty="0">
                <a:latin typeface="华文新魏"/>
                <a:cs typeface="华文新魏"/>
              </a:rPr>
              <a:t>吸香烟</a:t>
            </a: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a:latin typeface="华文新魏"/>
                <a:cs typeface="华文新魏"/>
              </a:rPr>
              <a:t>    }</a:t>
            </a:r>
            <a:endParaRPr lang="zh-CN" altLang="zh-CN" sz="2000" dirty="0">
              <a:latin typeface="华文新魏"/>
              <a:cs typeface="华文新魏"/>
            </a:endParaRPr>
          </a:p>
          <a:p>
            <a:pPr marL="0" indent="0">
              <a:buNone/>
            </a:pPr>
            <a:r>
              <a:rPr lang="en-US" altLang="zh-CN" sz="2000" dirty="0">
                <a:latin typeface="华文新魏"/>
                <a:cs typeface="华文新魏"/>
              </a:rPr>
              <a:t>}</a:t>
            </a:r>
            <a:endParaRPr lang="zh-CN" altLang="zh-CN" sz="2000" dirty="0">
              <a:latin typeface="华文新魏"/>
              <a:cs typeface="华文新魏"/>
            </a:endParaRPr>
          </a:p>
          <a:p>
            <a:pPr marL="0" indent="0">
              <a:buNone/>
            </a:pPr>
            <a:r>
              <a:rPr lang="en-US" altLang="zh-CN" sz="2000" dirty="0" err="1">
                <a:latin typeface="华文新魏"/>
                <a:cs typeface="华文新魏"/>
              </a:rPr>
              <a:t>coend</a:t>
            </a:r>
            <a:endParaRPr lang="zh-CN" altLang="zh-CN" sz="2000" dirty="0">
              <a:latin typeface="华文新魏"/>
              <a:cs typeface="华文新魏"/>
            </a:endParaRPr>
          </a:p>
          <a:p>
            <a:pPr marL="0" indent="0">
              <a:buNone/>
            </a:pPr>
            <a:endParaRPr lang="zh-CN" altLang="zh-CN" sz="2000" dirty="0">
              <a:latin typeface="华文新魏"/>
              <a:cs typeface="华文新魏"/>
            </a:endParaRPr>
          </a:p>
          <a:p>
            <a:pPr marL="0" indent="0" eaLnBrk="1" hangingPunct="1">
              <a:buNone/>
            </a:pPr>
            <a:endParaRPr lang="en-US" altLang="zh-CN" sz="2000" dirty="0">
              <a:latin typeface="华文新魏"/>
              <a:cs typeface="华文新魏"/>
            </a:endParaRPr>
          </a:p>
        </p:txBody>
      </p:sp>
    </p:spTree>
    <p:extLst>
      <p:ext uri="{BB962C8B-B14F-4D97-AF65-F5344CB8AC3E}">
        <p14:creationId xmlns:p14="http://schemas.microsoft.com/office/powerpoint/2010/main" val="493029732"/>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zh-CN" dirty="0">
                <a:latin typeface="华文新魏"/>
                <a:cs typeface="华文新魏"/>
              </a:rPr>
              <a:t>设</a:t>
            </a:r>
            <a:r>
              <a:rPr lang="zh-CN" altLang="zh-CN" dirty="0">
                <a:latin typeface="STXinwei" panose="02010800040101010101" pitchFamily="2" charset="-122"/>
                <a:ea typeface="STXinwei" panose="02010800040101010101" pitchFamily="2" charset="-122"/>
                <a:cs typeface="华文新魏"/>
              </a:rPr>
              <a:t>儿童小汔车生产线上有一只大的储存柜，其中有</a:t>
            </a:r>
            <a:r>
              <a:rPr lang="en-US" altLang="zh-CN" dirty="0">
                <a:solidFill>
                  <a:srgbClr val="008000"/>
                </a:solidFill>
                <a:latin typeface="STXinwei" panose="02010800040101010101" pitchFamily="2" charset="-122"/>
                <a:ea typeface="STXinwei" panose="02010800040101010101" pitchFamily="2" charset="-122"/>
                <a:cs typeface="华文新魏"/>
              </a:rPr>
              <a:t>N</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槽</a:t>
            </a:r>
            <a:r>
              <a:rPr lang="zh-CN" altLang="zh-CN"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N</a:t>
            </a:r>
            <a:r>
              <a:rPr lang="zh-CN" altLang="zh-CN" dirty="0">
                <a:latin typeface="STXinwei" panose="02010800040101010101" pitchFamily="2" charset="-122"/>
                <a:ea typeface="STXinwei" panose="02010800040101010101" pitchFamily="2" charset="-122"/>
                <a:cs typeface="华文新魏"/>
              </a:rPr>
              <a:t>为</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的倍数且其值</a:t>
            </a:r>
            <a:r>
              <a:rPr lang="zh-CN" altLang="zh-CN" dirty="0">
                <a:solidFill>
                  <a:srgbClr val="008000"/>
                </a:solidFill>
                <a:latin typeface="STXinwei" panose="02010800040101010101" pitchFamily="2" charset="-122"/>
                <a:ea typeface="STXinwei" panose="02010800040101010101" pitchFamily="2" charset="-122"/>
                <a:cs typeface="华文新魏"/>
              </a:rPr>
              <a:t>≥</a:t>
            </a:r>
            <a:r>
              <a:rPr lang="en-US" altLang="zh-CN" dirty="0">
                <a:solidFill>
                  <a:srgbClr val="008000"/>
                </a:solidFill>
                <a:latin typeface="STXinwei" panose="02010800040101010101" pitchFamily="2" charset="-122"/>
                <a:ea typeface="STXinwei" panose="02010800040101010101" pitchFamily="2" charset="-122"/>
                <a:cs typeface="华文新魏"/>
              </a:rPr>
              <a:t>5</a:t>
            </a:r>
            <a:r>
              <a:rPr lang="zh-CN" altLang="zh-CN" dirty="0">
                <a:latin typeface="STXinwei" panose="02010800040101010101" pitchFamily="2" charset="-122"/>
                <a:ea typeface="STXinwei" panose="02010800040101010101" pitchFamily="2" charset="-122"/>
                <a:cs typeface="华文新魏"/>
              </a:rPr>
              <a:t>），每个槽可存放</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车架</a:t>
            </a:r>
            <a:r>
              <a:rPr lang="zh-CN" altLang="zh-CN" dirty="0">
                <a:latin typeface="STXinwei" panose="02010800040101010101" pitchFamily="2" charset="-122"/>
                <a:ea typeface="STXinwei" panose="02010800040101010101" pitchFamily="2" charset="-122"/>
                <a:cs typeface="华文新魏"/>
              </a:rPr>
              <a:t>或</a:t>
            </a:r>
            <a:r>
              <a:rPr lang="en-US" altLang="zh-CN" dirty="0">
                <a:solidFill>
                  <a:srgbClr val="008000"/>
                </a:solidFill>
                <a:latin typeface="STXinwei" panose="02010800040101010101" pitchFamily="2" charset="-122"/>
                <a:ea typeface="STXinwei" panose="02010800040101010101" pitchFamily="2" charset="-122"/>
                <a:cs typeface="华文新魏"/>
              </a:rPr>
              <a:t>1</a:t>
            </a:r>
            <a:r>
              <a:rPr lang="zh-CN" altLang="zh-CN" dirty="0">
                <a:solidFill>
                  <a:srgbClr val="008000"/>
                </a:solidFill>
                <a:latin typeface="STXinwei" panose="02010800040101010101" pitchFamily="2" charset="-122"/>
                <a:ea typeface="STXinwei" panose="02010800040101010101" pitchFamily="2" charset="-122"/>
                <a:cs typeface="华文新魏"/>
              </a:rPr>
              <a:t>个</a:t>
            </a:r>
            <a:r>
              <a:rPr lang="zh-CN" altLang="zh-CN" dirty="0">
                <a:solidFill>
                  <a:srgbClr val="0000FF"/>
                </a:solidFill>
                <a:latin typeface="STXinwei" panose="02010800040101010101" pitchFamily="2" charset="-122"/>
                <a:ea typeface="STXinwei" panose="02010800040101010101" pitchFamily="2" charset="-122"/>
                <a:cs typeface="华文新魏"/>
              </a:rPr>
              <a:t>车轮</a:t>
            </a:r>
            <a:r>
              <a:rPr lang="zh-CN" altLang="zh-CN" dirty="0">
                <a:latin typeface="STXinwei" panose="02010800040101010101" pitchFamily="2" charset="-122"/>
                <a:ea typeface="STXinwei" panose="02010800040101010101" pitchFamily="2" charset="-122"/>
                <a:cs typeface="华文新魏"/>
              </a:rPr>
              <a:t>；设有</a:t>
            </a:r>
            <a:r>
              <a:rPr lang="en-US" altLang="zh-CN" dirty="0">
                <a:solidFill>
                  <a:srgbClr val="008000"/>
                </a:solidFill>
                <a:latin typeface="STXinwei" panose="02010800040101010101" pitchFamily="2" charset="-122"/>
                <a:ea typeface="STXinwei" panose="02010800040101010101" pitchFamily="2" charset="-122"/>
                <a:cs typeface="华文新魏"/>
              </a:rPr>
              <a:t>3</a:t>
            </a:r>
            <a:r>
              <a:rPr lang="zh-CN" altLang="zh-CN" dirty="0">
                <a:solidFill>
                  <a:srgbClr val="008000"/>
                </a:solidFill>
                <a:latin typeface="STXinwei" panose="02010800040101010101" pitchFamily="2" charset="-122"/>
                <a:ea typeface="STXinwei" panose="02010800040101010101" pitchFamily="2" charset="-122"/>
                <a:cs typeface="华文新魏"/>
              </a:rPr>
              <a:t>组</a:t>
            </a:r>
            <a:r>
              <a:rPr lang="zh-CN" altLang="zh-CN" dirty="0">
                <a:solidFill>
                  <a:srgbClr val="0000FF"/>
                </a:solidFill>
                <a:latin typeface="STXinwei" panose="02010800040101010101" pitchFamily="2" charset="-122"/>
                <a:ea typeface="STXinwei" panose="02010800040101010101" pitchFamily="2" charset="-122"/>
                <a:cs typeface="华文新魏"/>
              </a:rPr>
              <a:t>生产工人</a:t>
            </a:r>
            <a:r>
              <a:rPr lang="zh-CN" altLang="zh-CN" dirty="0">
                <a:latin typeface="STXinwei" panose="02010800040101010101" pitchFamily="2" charset="-122"/>
                <a:ea typeface="STXinwei" panose="02010800040101010101" pitchFamily="2" charset="-122"/>
                <a:cs typeface="华文新魏"/>
              </a:rPr>
              <a:t>，其活动如下</a:t>
            </a:r>
            <a:r>
              <a:rPr lang="zh-CN" altLang="en-US" dirty="0">
                <a:latin typeface="STXinwei" panose="02010800040101010101" pitchFamily="2" charset="-122"/>
                <a:ea typeface="STXinwei" panose="02010800040101010101" pitchFamily="2" charset="-122"/>
                <a:cs typeface="华文新魏"/>
              </a:rPr>
              <a:t>，</a:t>
            </a:r>
            <a:r>
              <a:rPr lang="zh-CN" altLang="zh-CN" dirty="0">
                <a:latin typeface="STXinwei" panose="02010800040101010101" pitchFamily="2" charset="-122"/>
                <a:ea typeface="STXinwei" panose="02010800040101010101" pitchFamily="2" charset="-122"/>
              </a:rPr>
              <a:t>试用信号量及</a:t>
            </a:r>
            <a:r>
              <a:rPr lang="en-US" altLang="zh-CN" dirty="0">
                <a:latin typeface="STXinwei" panose="02010800040101010101" pitchFamily="2" charset="-122"/>
                <a:ea typeface="STXinwei" panose="02010800040101010101" pitchFamily="2" charset="-122"/>
              </a:rPr>
              <a:t>P</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V</a:t>
            </a:r>
            <a:r>
              <a:rPr lang="zh-CN" altLang="zh-CN" dirty="0">
                <a:latin typeface="STXinwei" panose="02010800040101010101" pitchFamily="2" charset="-122"/>
                <a:ea typeface="STXinwei" panose="02010800040101010101" pitchFamily="2" charset="-122"/>
              </a:rPr>
              <a:t>操作正确实现这三组工人的生产合作工作</a:t>
            </a:r>
            <a:endParaRPr lang="zh-CN" altLang="zh-CN" dirty="0">
              <a:latin typeface="华文新魏"/>
              <a:cs typeface="华文新魏"/>
            </a:endParaRPr>
          </a:p>
          <a:p>
            <a:pPr marL="449262" lvl="1" indent="0">
              <a:buNone/>
            </a:pPr>
            <a:r>
              <a:rPr lang="zh-CN" altLang="en-US" sz="2000" dirty="0"/>
              <a:t> </a:t>
            </a:r>
            <a:r>
              <a:rPr lang="zh-CN" altLang="en-US" sz="2000" dirty="0">
                <a:solidFill>
                  <a:srgbClr val="800080"/>
                </a:solidFill>
              </a:rPr>
              <a:t>   </a:t>
            </a:r>
            <a:r>
              <a:rPr lang="zh-CN" altLang="zh-CN" sz="2000" dirty="0">
                <a:solidFill>
                  <a:srgbClr val="800080"/>
                </a:solidFill>
              </a:rPr>
              <a:t>组</a:t>
            </a:r>
            <a:r>
              <a:rPr lang="en-US" altLang="zh-CN" sz="2000" dirty="0">
                <a:solidFill>
                  <a:srgbClr val="800080"/>
                </a:solidFill>
              </a:rPr>
              <a:t>1</a:t>
            </a:r>
            <a:r>
              <a:rPr lang="zh-CN" altLang="zh-CN" sz="2000" dirty="0">
                <a:solidFill>
                  <a:srgbClr val="800080"/>
                </a:solidFill>
              </a:rPr>
              <a:t>工人的活动</a:t>
            </a:r>
            <a:r>
              <a:rPr lang="en-US" altLang="zh-CN" sz="2000" dirty="0">
                <a:solidFill>
                  <a:srgbClr val="800080"/>
                </a:solidFill>
              </a:rPr>
              <a:t>       </a:t>
            </a:r>
            <a:r>
              <a:rPr lang="zh-CN" altLang="en-US" sz="2000" dirty="0">
                <a:solidFill>
                  <a:srgbClr val="800080"/>
                </a:solidFill>
              </a:rPr>
              <a:t>         </a:t>
            </a:r>
            <a:r>
              <a:rPr lang="zh-CN" altLang="zh-CN" sz="2000" dirty="0">
                <a:solidFill>
                  <a:srgbClr val="CC6600"/>
                </a:solidFill>
              </a:rPr>
              <a:t>组</a:t>
            </a:r>
            <a:r>
              <a:rPr lang="en-US" altLang="zh-CN" sz="2000" dirty="0">
                <a:solidFill>
                  <a:srgbClr val="CC6600"/>
                </a:solidFill>
              </a:rPr>
              <a:t>2</a:t>
            </a:r>
            <a:r>
              <a:rPr lang="zh-CN" altLang="zh-CN" sz="2000" dirty="0">
                <a:solidFill>
                  <a:srgbClr val="CC6600"/>
                </a:solidFill>
              </a:rPr>
              <a:t>工人的活动</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组</a:t>
            </a:r>
            <a:r>
              <a:rPr lang="en-US" altLang="zh-CN" sz="2000" dirty="0">
                <a:solidFill>
                  <a:srgbClr val="000090"/>
                </a:solidFill>
              </a:rPr>
              <a:t>3</a:t>
            </a:r>
            <a:r>
              <a:rPr lang="zh-CN" altLang="zh-CN" sz="2000" dirty="0">
                <a:solidFill>
                  <a:srgbClr val="000090"/>
                </a:solidFill>
              </a:rPr>
              <a:t>工人的活动</a:t>
            </a:r>
          </a:p>
          <a:p>
            <a:pPr marL="449262" lvl="1" indent="0">
              <a:buNone/>
            </a:pPr>
            <a:r>
              <a:rPr lang="zh-CN" altLang="en-US" sz="2000" dirty="0"/>
              <a:t> </a:t>
            </a:r>
            <a:r>
              <a:rPr lang="zh-CN" altLang="en-US" sz="2000" dirty="0">
                <a:solidFill>
                  <a:srgbClr val="800080"/>
                </a:solidFill>
              </a:rPr>
              <a:t> </a:t>
            </a:r>
            <a:r>
              <a:rPr lang="en-US" altLang="zh-CN" sz="2000" dirty="0">
                <a:solidFill>
                  <a:srgbClr val="800080"/>
                </a:solidFill>
              </a:rPr>
              <a:t>L1</a:t>
            </a:r>
            <a:r>
              <a:rPr lang="zh-CN" altLang="zh-CN" sz="2000" dirty="0">
                <a:solidFill>
                  <a:srgbClr val="800080"/>
                </a:solidFill>
              </a:rPr>
              <a:t>：</a:t>
            </a:r>
            <a:r>
              <a:rPr lang="zh-CN" altLang="zh-CN" sz="2000" dirty="0">
                <a:solidFill>
                  <a:srgbClr val="FF0000"/>
                </a:solidFill>
              </a:rPr>
              <a:t>加工</a:t>
            </a:r>
            <a:r>
              <a:rPr lang="zh-CN" altLang="zh-CN" sz="2000" dirty="0">
                <a:solidFill>
                  <a:srgbClr val="800080"/>
                </a:solidFill>
              </a:rPr>
              <a:t>一个</a:t>
            </a:r>
            <a:r>
              <a:rPr lang="zh-CN" altLang="zh-CN" sz="2000" dirty="0">
                <a:solidFill>
                  <a:srgbClr val="FF0000"/>
                </a:solidFill>
              </a:rPr>
              <a:t>车架</a:t>
            </a:r>
            <a:r>
              <a:rPr lang="en-US" altLang="zh-CN" sz="2000" dirty="0">
                <a:solidFill>
                  <a:srgbClr val="800080"/>
                </a:solidFill>
              </a:rPr>
              <a:t>;   </a:t>
            </a:r>
            <a:r>
              <a:rPr lang="zh-CN" altLang="en-US" sz="2000" dirty="0">
                <a:solidFill>
                  <a:srgbClr val="800080"/>
                </a:solidFill>
              </a:rPr>
              <a:t>     </a:t>
            </a:r>
            <a:r>
              <a:rPr lang="en-US" altLang="zh-CN" sz="2000" dirty="0">
                <a:solidFill>
                  <a:srgbClr val="800080"/>
                </a:solidFill>
              </a:rPr>
              <a:t> </a:t>
            </a:r>
            <a:r>
              <a:rPr lang="en-US" altLang="zh-CN" sz="2000" dirty="0">
                <a:solidFill>
                  <a:srgbClr val="CC6600"/>
                </a:solidFill>
              </a:rPr>
              <a:t>L2</a:t>
            </a:r>
            <a:r>
              <a:rPr lang="zh-CN" altLang="zh-CN" sz="2000" dirty="0">
                <a:solidFill>
                  <a:srgbClr val="CC6600"/>
                </a:solidFill>
              </a:rPr>
              <a:t>：</a:t>
            </a:r>
            <a:r>
              <a:rPr lang="zh-CN" altLang="zh-CN" sz="2000" dirty="0">
                <a:solidFill>
                  <a:srgbClr val="FF0000"/>
                </a:solidFill>
              </a:rPr>
              <a:t>加工</a:t>
            </a:r>
            <a:r>
              <a:rPr lang="zh-CN" altLang="zh-CN" sz="2000" dirty="0">
                <a:solidFill>
                  <a:srgbClr val="CC6600"/>
                </a:solidFill>
              </a:rPr>
              <a:t>一个</a:t>
            </a:r>
            <a:r>
              <a:rPr lang="zh-CN" altLang="zh-CN" sz="2000" dirty="0">
                <a:solidFill>
                  <a:srgbClr val="FF0000"/>
                </a:solidFill>
              </a:rPr>
              <a:t>车轮</a:t>
            </a:r>
            <a:r>
              <a:rPr lang="en-US" altLang="zh-CN" sz="2000" dirty="0">
                <a:solidFill>
                  <a:srgbClr val="CC6600"/>
                </a:solidFill>
              </a:rPr>
              <a:t>;</a:t>
            </a:r>
            <a:r>
              <a:rPr lang="en-US" altLang="zh-CN" sz="2000" dirty="0"/>
              <a:t>   </a:t>
            </a:r>
            <a:r>
              <a:rPr lang="zh-CN" altLang="en-US" sz="2000" dirty="0"/>
              <a:t>  </a:t>
            </a:r>
            <a:r>
              <a:rPr lang="en-US" altLang="zh-CN" sz="2000" dirty="0"/>
              <a:t>  </a:t>
            </a:r>
            <a:r>
              <a:rPr lang="en-US" altLang="zh-CN" sz="2000" dirty="0">
                <a:solidFill>
                  <a:srgbClr val="000090"/>
                </a:solidFill>
              </a:rPr>
              <a:t>L3</a:t>
            </a:r>
            <a:r>
              <a:rPr lang="zh-CN" altLang="zh-CN" sz="2000" dirty="0">
                <a:solidFill>
                  <a:srgbClr val="000090"/>
                </a:solidFill>
              </a:rPr>
              <a:t>：在槽中取一个车架</a:t>
            </a:r>
            <a:r>
              <a:rPr lang="en-US" altLang="zh-CN" sz="2000" dirty="0">
                <a:solidFill>
                  <a:srgbClr val="000090"/>
                </a:solidFill>
              </a:rPr>
              <a:t>;  </a:t>
            </a:r>
            <a:endParaRPr lang="zh-CN" altLang="zh-CN" sz="2000" dirty="0">
              <a:solidFill>
                <a:srgbClr val="000090"/>
              </a:solidFill>
            </a:endParaRPr>
          </a:p>
          <a:p>
            <a:pPr marL="449262" lvl="1" indent="0">
              <a:buNone/>
            </a:pPr>
            <a:r>
              <a:rPr lang="zh-CN" altLang="en-US" sz="2000" dirty="0"/>
              <a:t> </a:t>
            </a:r>
            <a:r>
              <a:rPr lang="zh-CN" altLang="zh-CN" sz="2000" dirty="0">
                <a:solidFill>
                  <a:srgbClr val="800080"/>
                </a:solidFill>
              </a:rPr>
              <a:t>车架放入柜的槽中。</a:t>
            </a:r>
            <a:r>
              <a:rPr lang="en-US" altLang="zh-CN" sz="2000" dirty="0">
                <a:solidFill>
                  <a:srgbClr val="800080"/>
                </a:solidFill>
              </a:rPr>
              <a:t>    </a:t>
            </a:r>
            <a:r>
              <a:rPr lang="zh-CN" altLang="zh-CN" sz="2000" dirty="0">
                <a:solidFill>
                  <a:srgbClr val="CC6600"/>
                </a:solidFill>
              </a:rPr>
              <a:t>车轮放入柜的槽中。</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zh-CN" sz="2000" dirty="0">
                <a:solidFill>
                  <a:srgbClr val="000090"/>
                </a:solidFill>
              </a:rPr>
              <a:t>在槽中取四个车轮</a:t>
            </a:r>
            <a:r>
              <a:rPr lang="en-US" altLang="zh-CN" sz="2000" dirty="0">
                <a:solidFill>
                  <a:srgbClr val="000090"/>
                </a:solidFill>
              </a:rPr>
              <a:t>,</a:t>
            </a:r>
          </a:p>
          <a:p>
            <a:pPr marL="449262" lvl="1" indent="0">
              <a:buNone/>
            </a:pPr>
            <a:r>
              <a:rPr lang="en-US" altLang="zh-CN" sz="2000" dirty="0"/>
              <a:t>						</a:t>
            </a:r>
            <a:r>
              <a:rPr lang="zh-CN" altLang="en-US" sz="2000" dirty="0"/>
              <a:t>        </a:t>
            </a:r>
            <a:r>
              <a:rPr lang="zh-CN" altLang="zh-CN" sz="2000" dirty="0">
                <a:solidFill>
                  <a:srgbClr val="FF0000"/>
                </a:solidFill>
              </a:rPr>
              <a:t>组装</a:t>
            </a:r>
            <a:r>
              <a:rPr lang="zh-CN" altLang="zh-CN" sz="2000" dirty="0">
                <a:solidFill>
                  <a:srgbClr val="000090"/>
                </a:solidFill>
              </a:rPr>
              <a:t>为一台</a:t>
            </a:r>
            <a:r>
              <a:rPr lang="zh-CN" altLang="zh-CN" sz="2000" dirty="0">
                <a:solidFill>
                  <a:srgbClr val="FF0000"/>
                </a:solidFill>
              </a:rPr>
              <a:t>小汽车</a:t>
            </a:r>
            <a:r>
              <a:rPr lang="zh-CN" altLang="zh-CN" sz="2000" dirty="0">
                <a:solidFill>
                  <a:srgbClr val="000090"/>
                </a:solidFill>
              </a:rPr>
              <a:t>。</a:t>
            </a:r>
            <a:r>
              <a:rPr lang="zh-CN" altLang="en-US" sz="2000" dirty="0">
                <a:solidFill>
                  <a:srgbClr val="000090"/>
                </a:solidFill>
              </a:rPr>
              <a:t>             </a:t>
            </a:r>
            <a:endParaRPr lang="en-US" altLang="zh-CN" sz="2000" dirty="0">
              <a:solidFill>
                <a:srgbClr val="000090"/>
              </a:solidFill>
            </a:endParaRPr>
          </a:p>
          <a:p>
            <a:pPr marL="449262" lvl="1" indent="0">
              <a:buNone/>
            </a:pPr>
            <a:r>
              <a:rPr lang="zh-CN" altLang="zh-CN" sz="2000" dirty="0"/>
              <a:t> </a:t>
            </a:r>
            <a:r>
              <a:rPr lang="zh-CN" altLang="en-US" sz="2000" dirty="0"/>
              <a:t>   </a:t>
            </a:r>
            <a:r>
              <a:rPr lang="zh-CN" altLang="en-US" sz="2000" dirty="0">
                <a:solidFill>
                  <a:srgbClr val="800080"/>
                </a:solidFill>
              </a:rPr>
              <a:t>    </a:t>
            </a:r>
            <a:r>
              <a:rPr lang="en-US" altLang="zh-CN" sz="2000" dirty="0" err="1">
                <a:solidFill>
                  <a:srgbClr val="800080"/>
                </a:solidFill>
              </a:rPr>
              <a:t>goto</a:t>
            </a:r>
            <a:r>
              <a:rPr lang="en-US" altLang="zh-CN" sz="2000" dirty="0">
                <a:solidFill>
                  <a:srgbClr val="800080"/>
                </a:solidFill>
              </a:rPr>
              <a:t> L1</a:t>
            </a:r>
            <a:r>
              <a:rPr lang="zh-CN" altLang="zh-CN" sz="2000" dirty="0">
                <a:solidFill>
                  <a:srgbClr val="800080"/>
                </a:solidFill>
              </a:rPr>
              <a:t>：；</a:t>
            </a:r>
            <a:r>
              <a:rPr lang="en-US" altLang="zh-CN" sz="2000" dirty="0">
                <a:solidFill>
                  <a:srgbClr val="800080"/>
                </a:solidFill>
              </a:rPr>
              <a:t>           </a:t>
            </a:r>
            <a:r>
              <a:rPr lang="zh-CN" altLang="en-US" sz="2000" dirty="0">
                <a:solidFill>
                  <a:srgbClr val="800080"/>
                </a:solidFill>
              </a:rPr>
              <a:t>          </a:t>
            </a:r>
            <a:r>
              <a:rPr lang="en-US" altLang="zh-CN" sz="2000" dirty="0" err="1">
                <a:solidFill>
                  <a:srgbClr val="CC6600"/>
                </a:solidFill>
              </a:rPr>
              <a:t>goto</a:t>
            </a:r>
            <a:r>
              <a:rPr lang="en-US" altLang="zh-CN" sz="2000" dirty="0">
                <a:solidFill>
                  <a:srgbClr val="CC6600"/>
                </a:solidFill>
              </a:rPr>
              <a:t> L2</a:t>
            </a:r>
            <a:r>
              <a:rPr lang="zh-CN" altLang="zh-CN" sz="2000" dirty="0">
                <a:solidFill>
                  <a:srgbClr val="CC6600"/>
                </a:solidFill>
              </a:rPr>
              <a:t>：；</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zh-CN" altLang="en-US" sz="2000" dirty="0">
                <a:solidFill>
                  <a:srgbClr val="CC6600"/>
                </a:solidFill>
              </a:rPr>
              <a:t>     </a:t>
            </a:r>
            <a:r>
              <a:rPr lang="en-US" altLang="zh-CN" sz="2000" dirty="0">
                <a:solidFill>
                  <a:srgbClr val="CC6600"/>
                </a:solidFill>
              </a:rPr>
              <a:t>  </a:t>
            </a:r>
            <a:r>
              <a:rPr lang="en-US" altLang="zh-CN" sz="2000" dirty="0" err="1">
                <a:solidFill>
                  <a:srgbClr val="000090"/>
                </a:solidFill>
              </a:rPr>
              <a:t>goto</a:t>
            </a:r>
            <a:r>
              <a:rPr lang="en-US" altLang="zh-CN" sz="2000" dirty="0">
                <a:solidFill>
                  <a:srgbClr val="000090"/>
                </a:solidFill>
              </a:rPr>
              <a:t> L3</a:t>
            </a:r>
            <a:r>
              <a:rPr lang="zh-CN" altLang="zh-CN" sz="2000" dirty="0">
                <a:solidFill>
                  <a:srgbClr val="000090"/>
                </a:solidFill>
              </a:rPr>
              <a:t>：；</a:t>
            </a:r>
            <a:endParaRPr lang="en-US" altLang="zh-CN" sz="2000" dirty="0">
              <a:solidFill>
                <a:srgbClr val="000090"/>
              </a:solidFill>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72</a:t>
            </a:fld>
            <a:endParaRPr lang="en-US" altLang="zh-CN" b="1" dirty="0">
              <a:solidFill>
                <a:srgbClr val="0000FF"/>
              </a:solidFill>
            </a:endParaRPr>
          </a:p>
        </p:txBody>
      </p:sp>
    </p:spTree>
    <p:extLst>
      <p:ext uri="{BB962C8B-B14F-4D97-AF65-F5344CB8AC3E}">
        <p14:creationId xmlns:p14="http://schemas.microsoft.com/office/powerpoint/2010/main" val="2366106998"/>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分析</a:t>
            </a:r>
            <a:endParaRPr lang="en-US" altLang="zh-CN" sz="2800" dirty="0">
              <a:latin typeface="华文新魏"/>
              <a:cs typeface="华文新魏"/>
            </a:endParaRPr>
          </a:p>
          <a:p>
            <a:pPr lvl="1"/>
            <a:r>
              <a:rPr lang="zh-CN" altLang="zh-CN" dirty="0"/>
              <a:t>将</a:t>
            </a:r>
            <a:r>
              <a:rPr lang="en-US" altLang="zh-CN" dirty="0">
                <a:solidFill>
                  <a:srgbClr val="FF0000"/>
                </a:solidFill>
              </a:rPr>
              <a:t>N</a:t>
            </a:r>
            <a:r>
              <a:rPr lang="zh-CN" altLang="zh-CN" dirty="0"/>
              <a:t>个槽口分为两部分：</a:t>
            </a:r>
            <a:r>
              <a:rPr lang="en-US" altLang="zh-CN" dirty="0">
                <a:solidFill>
                  <a:srgbClr val="660066"/>
                </a:solidFill>
              </a:rPr>
              <a:t>N/5</a:t>
            </a:r>
            <a:r>
              <a:rPr lang="zh-CN" altLang="zh-CN" dirty="0"/>
              <a:t>和</a:t>
            </a:r>
            <a:r>
              <a:rPr lang="en-US" altLang="zh-CN" dirty="0">
                <a:solidFill>
                  <a:srgbClr val="FF6600"/>
                </a:solidFill>
              </a:rPr>
              <a:t>4N/5</a:t>
            </a:r>
            <a:r>
              <a:rPr lang="zh-CN" altLang="zh-CN" dirty="0"/>
              <a:t>，分别装车架和车轮</a:t>
            </a:r>
          </a:p>
          <a:p>
            <a:pPr lvl="1"/>
            <a:r>
              <a:rPr lang="zh-CN" altLang="zh-CN" dirty="0"/>
              <a:t>车架</a:t>
            </a:r>
            <a:r>
              <a:rPr lang="en-US" altLang="zh-CN" dirty="0"/>
              <a:t> </a:t>
            </a:r>
            <a:r>
              <a:rPr lang="en-US" altLang="zh-CN" dirty="0">
                <a:solidFill>
                  <a:srgbClr val="660066"/>
                </a:solidFill>
              </a:rPr>
              <a:t>box1[N/5]</a:t>
            </a:r>
            <a:r>
              <a:rPr lang="en-US" altLang="zh-CN" dirty="0"/>
              <a:t>;</a:t>
            </a:r>
            <a:endParaRPr lang="zh-CN" altLang="zh-CN" dirty="0"/>
          </a:p>
          <a:p>
            <a:pPr lvl="1"/>
            <a:r>
              <a:rPr lang="zh-CN" altLang="zh-CN" dirty="0"/>
              <a:t>车轮</a:t>
            </a:r>
            <a:r>
              <a:rPr lang="en-US" altLang="zh-CN" dirty="0"/>
              <a:t> </a:t>
            </a:r>
            <a:r>
              <a:rPr lang="en-US" altLang="zh-CN" dirty="0">
                <a:solidFill>
                  <a:srgbClr val="FF6600"/>
                </a:solidFill>
              </a:rPr>
              <a:t>box2[4*N/5]</a:t>
            </a:r>
            <a:r>
              <a:rPr lang="en-US" altLang="zh-CN" dirty="0"/>
              <a:t> ;</a:t>
            </a:r>
          </a:p>
          <a:p>
            <a:pPr lvl="1"/>
            <a:r>
              <a:rPr lang="zh-CN" altLang="en-US" dirty="0"/>
              <a:t>同步互斥关系定义</a:t>
            </a:r>
            <a:endParaRPr lang="en-US" altLang="zh-CN" dirty="0"/>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）各自在组内对槽口（</a:t>
            </a:r>
            <a:r>
              <a:rPr lang="en-US" altLang="zh-CN" dirty="0">
                <a:solidFill>
                  <a:srgbClr val="800000"/>
                </a:solidFill>
                <a:latin typeface="华文新魏"/>
                <a:cs typeface="华文新魏"/>
              </a:rPr>
              <a:t> ,</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 </a:t>
            </a:r>
            <a:r>
              <a:rPr lang="zh-CN" altLang="en-US" dirty="0">
                <a:latin typeface="STXinwei" panose="02010800040101010101" pitchFamily="2" charset="-122"/>
                <a:ea typeface="STXinwei" panose="02010800040101010101" pitchFamily="2" charset="-122"/>
              </a:rPr>
              <a:t>）互斥</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：对车架槽口的互斥（</a:t>
            </a:r>
            <a:r>
              <a:rPr lang="en-US" altLang="zh-CN" dirty="0">
                <a:solidFill>
                  <a:srgbClr val="660066"/>
                </a:solidFill>
                <a:latin typeface="华文新魏"/>
                <a:cs typeface="华文新魏"/>
              </a:rPr>
              <a:t> mutex1 </a:t>
            </a:r>
            <a:r>
              <a:rPr lang="zh-CN" altLang="en-US" dirty="0">
                <a:latin typeface="STXinwei" panose="02010800040101010101" pitchFamily="2" charset="-122"/>
                <a:ea typeface="STXinwei" panose="02010800040101010101" pitchFamily="2" charset="-122"/>
              </a:rPr>
              <a:t>）及基于车架的同步</a:t>
            </a:r>
            <a:r>
              <a:rPr lang="en-US" altLang="zh-CN" dirty="0">
                <a:solidFill>
                  <a:srgbClr val="000090"/>
                </a:solidFill>
                <a:latin typeface="华文新魏"/>
                <a:cs typeface="华文新魏"/>
              </a:rPr>
              <a:t>S3</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组</a:t>
            </a:r>
            <a:r>
              <a:rPr lang="en-US" altLang="zh-CN" dirty="0">
                <a:latin typeface="STXinwei" panose="02010800040101010101" pitchFamily="2" charset="-122"/>
                <a:ea typeface="STXinwei" panose="02010800040101010101" pitchFamily="2" charset="-122"/>
              </a:rPr>
              <a:t>2</a:t>
            </a:r>
            <a:r>
              <a:rPr lang="zh-CN" altLang="en-US" dirty="0">
                <a:latin typeface="STXinwei" panose="02010800040101010101" pitchFamily="2" charset="-122"/>
                <a:ea typeface="STXinwei" panose="02010800040101010101" pitchFamily="2" charset="-122"/>
              </a:rPr>
              <a:t>与组</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 ：对车轮槽口的互斥（</a:t>
            </a:r>
            <a:r>
              <a:rPr lang="en-US" altLang="zh-CN" dirty="0">
                <a:solidFill>
                  <a:srgbClr val="660066"/>
                </a:solidFill>
                <a:latin typeface="华文新魏"/>
                <a:cs typeface="华文新魏"/>
              </a:rPr>
              <a:t> </a:t>
            </a:r>
            <a:r>
              <a:rPr lang="en-US" altLang="zh-CN" dirty="0">
                <a:solidFill>
                  <a:srgbClr val="FF6600"/>
                </a:solidFill>
                <a:latin typeface="华文新魏"/>
                <a:cs typeface="华文新魏"/>
              </a:rPr>
              <a:t>mutex2</a:t>
            </a:r>
            <a:r>
              <a:rPr lang="en-US" altLang="zh-CN" dirty="0">
                <a:solidFill>
                  <a:srgbClr val="660066"/>
                </a:solidFill>
                <a:latin typeface="华文新魏"/>
                <a:cs typeface="华文新魏"/>
              </a:rPr>
              <a:t> </a:t>
            </a:r>
            <a:r>
              <a:rPr lang="zh-CN" altLang="en-US" dirty="0">
                <a:latin typeface="STXinwei" panose="02010800040101010101" pitchFamily="2" charset="-122"/>
                <a:ea typeface="STXinwei" panose="02010800040101010101" pitchFamily="2" charset="-122"/>
              </a:rPr>
              <a:t>）及基于车轮（</a:t>
            </a:r>
            <a:r>
              <a:rPr lang="en-US" altLang="zh-CN" dirty="0">
                <a:solidFill>
                  <a:srgbClr val="FF6600"/>
                </a:solidFill>
                <a:latin typeface="华文新魏"/>
                <a:cs typeface="华文新魏"/>
              </a:rPr>
              <a:t> counter =4</a:t>
            </a:r>
            <a:r>
              <a:rPr lang="zh-CN" altLang="en-US" dirty="0">
                <a:latin typeface="STXinwei" panose="02010800040101010101" pitchFamily="2" charset="-122"/>
                <a:ea typeface="STXinwei" panose="02010800040101010101" pitchFamily="2" charset="-122"/>
              </a:rPr>
              <a:t>）的同步</a:t>
            </a:r>
            <a:r>
              <a:rPr lang="en-US" altLang="zh-CN" dirty="0">
                <a:solidFill>
                  <a:srgbClr val="000090"/>
                </a:solidFill>
                <a:latin typeface="华文新魏"/>
                <a:cs typeface="华文新魏"/>
              </a:rPr>
              <a:t>S4</a:t>
            </a:r>
            <a:endParaRPr lang="en-US" altLang="zh-CN" dirty="0">
              <a:latin typeface="STXinwei" panose="02010800040101010101" pitchFamily="2" charset="-122"/>
              <a:ea typeface="STXinwei" panose="02010800040101010101" pitchFamily="2" charset="-122"/>
            </a:endParaRPr>
          </a:p>
          <a:p>
            <a:pPr marL="854075" lvl="2" indent="0">
              <a:buNone/>
            </a:pPr>
            <a:r>
              <a:rPr lang="en-US" altLang="zh-CN" dirty="0">
                <a:latin typeface="华文新魏"/>
                <a:cs typeface="华文新魏"/>
              </a:rPr>
              <a:t>semaphore </a:t>
            </a:r>
            <a:r>
              <a:rPr lang="en-US" altLang="zh-CN" dirty="0">
                <a:solidFill>
                  <a:srgbClr val="660066"/>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solidFill>
                  <a:srgbClr val="800000"/>
                </a:solidFill>
                <a:latin typeface="华文新魏"/>
                <a:cs typeface="华文新魏"/>
              </a:rPr>
              <a:t>,</a:t>
            </a:r>
            <a:r>
              <a:rPr lang="zh-CN" altLang="en-US" dirty="0">
                <a:solidFill>
                  <a:srgbClr val="800000"/>
                </a:solidFill>
                <a:latin typeface="华文新魏"/>
                <a:cs typeface="华文新魏"/>
              </a:rPr>
              <a:t> </a:t>
            </a:r>
            <a:r>
              <a:rPr lang="en-US" altLang="zh-CN" dirty="0">
                <a:solidFill>
                  <a:srgbClr val="800000"/>
                </a:solidFill>
                <a:latin typeface="华文新魏"/>
                <a:cs typeface="华文新魏"/>
              </a:rPr>
              <a:t>S1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solidFill>
                  <a:srgbClr val="000090"/>
                </a:solidFill>
                <a:latin typeface="华文新魏"/>
                <a:cs typeface="华文新魏"/>
              </a:rPr>
              <a:t>,</a:t>
            </a:r>
            <a:r>
              <a:rPr lang="zh-CN" altLang="en-US" dirty="0">
                <a:solidFill>
                  <a:srgbClr val="000090"/>
                </a:solidFill>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S4</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err="1">
                <a:latin typeface="华文新魏"/>
                <a:cs typeface="华文新魏"/>
              </a:rPr>
              <a:t>int</a:t>
            </a:r>
            <a:r>
              <a:rPr lang="en-US" altLang="zh-CN" dirty="0">
                <a:latin typeface="华文新魏"/>
                <a:cs typeface="华文新魏"/>
              </a:rPr>
              <a:t> </a:t>
            </a:r>
            <a:r>
              <a:rPr lang="en-US" altLang="zh-CN" dirty="0">
                <a:solidFill>
                  <a:srgbClr val="FF6600"/>
                </a:solidFill>
                <a:latin typeface="华文新魏"/>
                <a:cs typeface="华文新魏"/>
              </a:rPr>
              <a:t>counter</a:t>
            </a:r>
            <a:r>
              <a:rPr lang="en-US" altLang="zh-CN" dirty="0">
                <a:solidFill>
                  <a:srgbClr val="660066"/>
                </a:solidFill>
                <a:latin typeface="华文新魏"/>
                <a:cs typeface="华文新魏"/>
              </a:rPr>
              <a:t>,</a:t>
            </a:r>
            <a:r>
              <a:rPr lang="zh-CN" altLang="en-US" dirty="0">
                <a:solidFill>
                  <a:srgbClr val="660066"/>
                </a:solidFill>
                <a:latin typeface="华文新魏"/>
                <a:cs typeface="华文新魏"/>
              </a:rPr>
              <a:t> </a:t>
            </a:r>
            <a:r>
              <a:rPr lang="en-US" altLang="zh-CN" dirty="0">
                <a:solidFill>
                  <a:srgbClr val="660066"/>
                </a:solidFill>
                <a:latin typeface="华文新魏"/>
                <a:cs typeface="华文新魏"/>
              </a:rPr>
              <a:t>in1</a:t>
            </a:r>
            <a:r>
              <a:rPr lang="en-US" altLang="zh-CN" dirty="0">
                <a:latin typeface="华文新魏"/>
                <a:cs typeface="华文新魏"/>
              </a:rPr>
              <a:t>,</a:t>
            </a:r>
            <a:r>
              <a:rPr lang="zh-CN" altLang="en-US" dirty="0">
                <a:latin typeface="华文新魏"/>
                <a:cs typeface="华文新魏"/>
              </a:rPr>
              <a:t> </a:t>
            </a:r>
            <a:r>
              <a:rPr lang="en-US" altLang="zh-CN" dirty="0">
                <a:solidFill>
                  <a:srgbClr val="FF6600"/>
                </a:solidFill>
                <a:latin typeface="华文新魏"/>
                <a:cs typeface="华文新魏"/>
              </a:rPr>
              <a:t>in2</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out1</a:t>
            </a:r>
            <a:r>
              <a:rPr lang="en-US" altLang="zh-CN" dirty="0">
                <a:latin typeface="华文新魏"/>
                <a:cs typeface="华文新魏"/>
              </a:rPr>
              <a:t>,</a:t>
            </a:r>
            <a:r>
              <a:rPr lang="zh-CN" altLang="en-US" dirty="0">
                <a:latin typeface="华文新魏"/>
                <a:cs typeface="华文新魏"/>
              </a:rPr>
              <a:t> </a:t>
            </a:r>
            <a:r>
              <a:rPr lang="en-US" altLang="zh-CN" dirty="0">
                <a:solidFill>
                  <a:srgbClr val="000090"/>
                </a:solidFill>
                <a:latin typeface="华文新魏"/>
                <a:cs typeface="华文新魏"/>
              </a:rPr>
              <a:t>out2</a:t>
            </a:r>
            <a:r>
              <a:rPr lang="en-US" altLang="zh-CN" dirty="0">
                <a:latin typeface="华文新魏"/>
                <a:cs typeface="华文新魏"/>
              </a:rPr>
              <a:t>;</a:t>
            </a:r>
            <a:endParaRPr lang="zh-CN" altLang="zh-CN" dirty="0">
              <a:latin typeface="华文新魏"/>
              <a:cs typeface="华文新魏"/>
            </a:endParaRPr>
          </a:p>
          <a:p>
            <a:pPr marL="854075" lvl="2" indent="0">
              <a:buNone/>
            </a:pPr>
            <a:r>
              <a:rPr lang="en-US" altLang="zh-CN" dirty="0">
                <a:solidFill>
                  <a:srgbClr val="660066"/>
                </a:solidFill>
                <a:latin typeface="华文新魏"/>
                <a:cs typeface="华文新魏"/>
              </a:rPr>
              <a:t>S1</a:t>
            </a:r>
            <a:r>
              <a:rPr lang="en-US" altLang="zh-CN" dirty="0">
                <a:latin typeface="华文新魏"/>
                <a:cs typeface="华文新魏"/>
              </a:rPr>
              <a:t>=N/5;</a:t>
            </a:r>
            <a:r>
              <a:rPr lang="zh-CN" altLang="en-US" dirty="0">
                <a:latin typeface="华文新魏"/>
                <a:cs typeface="华文新魏"/>
              </a:rPr>
              <a:t> </a:t>
            </a:r>
            <a:r>
              <a:rPr lang="en-US" altLang="zh-CN" dirty="0">
                <a:solidFill>
                  <a:srgbClr val="FF6600"/>
                </a:solidFill>
                <a:latin typeface="华文新魏"/>
                <a:cs typeface="华文新魏"/>
              </a:rPr>
              <a:t>S2</a:t>
            </a:r>
            <a:r>
              <a:rPr lang="en-US" altLang="zh-CN" dirty="0">
                <a:latin typeface="华文新魏"/>
                <a:cs typeface="华文新魏"/>
              </a:rPr>
              <a:t>=4N/5;</a:t>
            </a:r>
            <a:r>
              <a:rPr lang="zh-CN" altLang="en-US" dirty="0">
                <a:latin typeface="华文新魏"/>
                <a:cs typeface="华文新魏"/>
              </a:rPr>
              <a:t> </a:t>
            </a:r>
            <a:r>
              <a:rPr lang="en-US" altLang="zh-CN" dirty="0">
                <a:solidFill>
                  <a:srgbClr val="000090"/>
                </a:solidFill>
                <a:latin typeface="华文新魏"/>
                <a:cs typeface="华文新魏"/>
              </a:rPr>
              <a:t>S3</a:t>
            </a:r>
            <a:r>
              <a:rPr lang="en-US" altLang="zh-CN" dirty="0">
                <a:latin typeface="华文新魏"/>
                <a:cs typeface="华文新魏"/>
              </a:rPr>
              <a:t>=</a:t>
            </a:r>
            <a:r>
              <a:rPr lang="en-US" altLang="zh-CN" dirty="0">
                <a:solidFill>
                  <a:srgbClr val="000090"/>
                </a:solidFill>
                <a:latin typeface="华文新魏"/>
                <a:cs typeface="华文新魏"/>
              </a:rPr>
              <a:t>S4</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FF0000"/>
                </a:solidFill>
                <a:latin typeface="华文新魏"/>
                <a:cs typeface="华文新魏"/>
              </a:rPr>
              <a:t>counter</a:t>
            </a:r>
            <a:r>
              <a:rPr lang="en-US" altLang="zh-CN" dirty="0">
                <a:latin typeface="华文新魏"/>
                <a:cs typeface="华文新魏"/>
              </a:rPr>
              <a:t>=</a:t>
            </a:r>
            <a:r>
              <a:rPr lang="en-US" altLang="zh-CN" dirty="0">
                <a:solidFill>
                  <a:srgbClr val="660066"/>
                </a:solidFill>
                <a:latin typeface="华文新魏"/>
                <a:cs typeface="华文新魏"/>
              </a:rPr>
              <a:t>in1</a:t>
            </a:r>
            <a:r>
              <a:rPr lang="en-US" altLang="zh-CN" dirty="0">
                <a:latin typeface="华文新魏"/>
                <a:cs typeface="华文新魏"/>
              </a:rPr>
              <a:t>=</a:t>
            </a:r>
            <a:r>
              <a:rPr lang="en-US" altLang="zh-CN" dirty="0">
                <a:solidFill>
                  <a:srgbClr val="FF6600"/>
                </a:solidFill>
                <a:latin typeface="华文新魏"/>
                <a:cs typeface="华文新魏"/>
              </a:rPr>
              <a:t>in2</a:t>
            </a:r>
            <a:r>
              <a:rPr lang="en-US" altLang="zh-CN" dirty="0">
                <a:latin typeface="华文新魏"/>
                <a:cs typeface="华文新魏"/>
              </a:rPr>
              <a:t>=</a:t>
            </a:r>
            <a:r>
              <a:rPr lang="en-US" altLang="zh-CN" dirty="0">
                <a:solidFill>
                  <a:srgbClr val="000090"/>
                </a:solidFill>
                <a:latin typeface="华文新魏"/>
                <a:cs typeface="华文新魏"/>
              </a:rPr>
              <a:t>out1</a:t>
            </a:r>
            <a:r>
              <a:rPr lang="en-US" altLang="zh-CN" dirty="0">
                <a:latin typeface="华文新魏"/>
                <a:cs typeface="华文新魏"/>
              </a:rPr>
              <a:t>=</a:t>
            </a:r>
            <a:r>
              <a:rPr lang="en-US" altLang="zh-CN" dirty="0">
                <a:solidFill>
                  <a:srgbClr val="000090"/>
                </a:solidFill>
                <a:latin typeface="华文新魏"/>
                <a:cs typeface="华文新魏"/>
              </a:rPr>
              <a:t>out2</a:t>
            </a:r>
            <a:r>
              <a:rPr lang="en-US" altLang="zh-CN" dirty="0">
                <a:latin typeface="华文新魏"/>
                <a:cs typeface="华文新魏"/>
              </a:rPr>
              <a:t>=0;</a:t>
            </a:r>
            <a:endParaRPr lang="zh-CN" altLang="zh-CN" dirty="0">
              <a:latin typeface="华文新魏"/>
              <a:cs typeface="华文新魏"/>
            </a:endParaRPr>
          </a:p>
          <a:p>
            <a:pPr marL="854075" lvl="2" indent="0">
              <a:buNone/>
            </a:pPr>
            <a:r>
              <a:rPr lang="en-US" altLang="zh-CN" dirty="0">
                <a:solidFill>
                  <a:srgbClr val="800080"/>
                </a:solidFill>
                <a:latin typeface="华文新魏"/>
                <a:cs typeface="华文新魏"/>
              </a:rPr>
              <a:t>mutex1</a:t>
            </a:r>
            <a:r>
              <a:rPr lang="en-US" altLang="zh-CN" dirty="0">
                <a:latin typeface="华文新魏"/>
                <a:cs typeface="华文新魏"/>
              </a:rPr>
              <a:t>=</a:t>
            </a:r>
            <a:r>
              <a:rPr lang="en-US" altLang="zh-CN" dirty="0">
                <a:solidFill>
                  <a:srgbClr val="FF6600"/>
                </a:solidFill>
                <a:latin typeface="华文新魏"/>
                <a:cs typeface="华文新魏"/>
              </a:rPr>
              <a:t>mutex2</a:t>
            </a:r>
            <a:r>
              <a:rPr lang="en-US" altLang="zh-CN" dirty="0">
                <a:latin typeface="华文新魏"/>
                <a:cs typeface="华文新魏"/>
              </a:rPr>
              <a:t>=1;</a:t>
            </a:r>
            <a:endParaRPr lang="zh-CN" altLang="zh-CN" dirty="0">
              <a:latin typeface="华文新魏"/>
              <a:cs typeface="华文新魏"/>
            </a:endParaRPr>
          </a:p>
          <a:p>
            <a:endParaRPr lang="zh-CN" altLang="zh-CN" sz="2800"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73</a:t>
            </a:fld>
            <a:endParaRPr lang="en-US" altLang="zh-CN" b="1" dirty="0">
              <a:solidFill>
                <a:srgbClr val="0000FF"/>
              </a:solidFill>
            </a:endParaRPr>
          </a:p>
        </p:txBody>
      </p:sp>
    </p:spTree>
    <p:extLst>
      <p:ext uri="{BB962C8B-B14F-4D97-AF65-F5344CB8AC3E}">
        <p14:creationId xmlns:p14="http://schemas.microsoft.com/office/powerpoint/2010/main" val="4101691906"/>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 </a:t>
            </a:r>
            <a:endParaRPr lang="en-US" altLang="zh-CN" dirty="0">
              <a:latin typeface="华文新魏"/>
              <a:cs typeface="华文新魏"/>
            </a:endParaRPr>
          </a:p>
        </p:txBody>
      </p:sp>
      <p:sp>
        <p:nvSpPr>
          <p:cNvPr id="5" name="矩形 4"/>
          <p:cNvSpPr/>
          <p:nvPr/>
        </p:nvSpPr>
        <p:spPr>
          <a:xfrm>
            <a:off x="827584" y="2132856"/>
            <a:ext cx="4572000" cy="4154983"/>
          </a:xfrm>
          <a:prstGeom prst="rect">
            <a:avLst/>
          </a:prstGeom>
        </p:spPr>
        <p:txBody>
          <a:bodyPr>
            <a:spAutoFit/>
          </a:bodyPr>
          <a:lstStyle/>
          <a:p>
            <a:pPr algn="l"/>
            <a:r>
              <a:rPr lang="en-US" altLang="zh-CN" sz="2200" b="1" dirty="0">
                <a:solidFill>
                  <a:srgbClr val="660066"/>
                </a:solidFill>
                <a:latin typeface="华文新魏"/>
                <a:ea typeface="华文新魏"/>
                <a:cs typeface="华文新魏"/>
              </a:rPr>
              <a:t>cobegin</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process worker1( ) {</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while(true) {</a:t>
            </a:r>
            <a:endParaRPr lang="zh-CN" altLang="zh-CN" sz="2200" b="1" dirty="0">
              <a:solidFill>
                <a:srgbClr val="660066"/>
              </a:solidFill>
              <a:latin typeface="华文新魏"/>
              <a:ea typeface="华文新魏"/>
              <a:cs typeface="华文新魏"/>
            </a:endParaRPr>
          </a:p>
          <a:p>
            <a:pPr algn="l"/>
            <a:r>
              <a:rPr lang="zh-CN"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r>
              <a:rPr lang="zh-CN" altLang="zh-CN" sz="2200" b="1" dirty="0">
                <a:solidFill>
                  <a:srgbClr val="660066"/>
                </a:solidFill>
                <a:latin typeface="华文新魏"/>
                <a:ea typeface="华文新魏"/>
                <a:cs typeface="华文新魏"/>
              </a:rPr>
              <a:t>加工一个车架</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P(S1);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r>
              <a:rPr lang="zh-CN" altLang="zh-CN" sz="2200" b="1" dirty="0">
                <a:solidFill>
                  <a:srgbClr val="660066"/>
                </a:solidFill>
                <a:latin typeface="华文新魏"/>
                <a:ea typeface="华文新魏"/>
                <a:cs typeface="华文新魏"/>
              </a:rPr>
              <a:t>车架放入</a:t>
            </a:r>
            <a:r>
              <a:rPr lang="en-US" altLang="zh-CN" sz="2200" b="1" dirty="0">
                <a:solidFill>
                  <a:srgbClr val="660066"/>
                </a:solidFill>
                <a:latin typeface="华文新魏"/>
                <a:ea typeface="华文新魏"/>
                <a:cs typeface="华文新魏"/>
              </a:rPr>
              <a:t>box1(in1)*/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in1=(in1+1) % (N/5);</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endParaRPr lang="zh-CN" altLang="zh-CN" sz="2200" b="1" dirty="0">
              <a:solidFill>
                <a:srgbClr val="660066"/>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V(S3);</a:t>
            </a:r>
            <a:endParaRPr lang="zh-CN" altLang="zh-CN" sz="2200" b="1" dirty="0">
              <a:solidFill>
                <a:srgbClr val="000090"/>
              </a:solidFill>
              <a:latin typeface="华文新魏"/>
              <a:ea typeface="华文新魏"/>
              <a:cs typeface="华文新魏"/>
            </a:endParaRPr>
          </a:p>
          <a:p>
            <a:pPr algn="l"/>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660066"/>
                </a:solidFill>
                <a:latin typeface="华文新魏"/>
                <a:ea typeface="华文新魏"/>
                <a:cs typeface="华文新魏"/>
              </a:rPr>
              <a:t> }</a:t>
            </a:r>
            <a:endParaRPr lang="zh-CN" altLang="zh-CN" sz="2200" b="1" dirty="0">
              <a:solidFill>
                <a:srgbClr val="660066"/>
              </a:solidFill>
              <a:latin typeface="华文新魏"/>
              <a:ea typeface="华文新魏"/>
              <a:cs typeface="华文新魏"/>
            </a:endParaRPr>
          </a:p>
        </p:txBody>
      </p:sp>
      <p:sp>
        <p:nvSpPr>
          <p:cNvPr id="6" name="矩形 5"/>
          <p:cNvSpPr/>
          <p:nvPr/>
        </p:nvSpPr>
        <p:spPr>
          <a:xfrm>
            <a:off x="4932040" y="1340768"/>
            <a:ext cx="4068960" cy="5170645"/>
          </a:xfrm>
          <a:prstGeom prst="rect">
            <a:avLst/>
          </a:prstGeom>
        </p:spPr>
        <p:txBody>
          <a:bodyPr wrap="square">
            <a:spAutoFit/>
          </a:bodyPr>
          <a:lstStyle/>
          <a:p>
            <a:pPr algn="l"/>
            <a:r>
              <a:rPr lang="en-US" altLang="zh-CN" sz="2200" b="1" dirty="0">
                <a:solidFill>
                  <a:srgbClr val="FF6600"/>
                </a:solidFill>
                <a:latin typeface="华文新魏"/>
                <a:ea typeface="华文新魏"/>
                <a:cs typeface="华文新魏"/>
              </a:rPr>
              <a:t>process worker2( ) {</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while(true) {</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r>
              <a:rPr lang="zh-CN" altLang="zh-CN" sz="2200" b="1" dirty="0">
                <a:solidFill>
                  <a:srgbClr val="FF6600"/>
                </a:solidFill>
                <a:latin typeface="华文新魏"/>
                <a:ea typeface="华文新魏"/>
                <a:cs typeface="华文新魏"/>
              </a:rPr>
              <a:t>加工一个车轮</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P(S2);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FF6600"/>
                </a:solidFill>
                <a:latin typeface="华文新魏"/>
                <a:ea typeface="华文新魏"/>
                <a:cs typeface="华文新魏"/>
              </a:rPr>
              <a:t>        /*</a:t>
            </a:r>
            <a:r>
              <a:rPr lang="zh-CN" altLang="zh-CN" sz="2200" b="1" dirty="0">
                <a:solidFill>
                  <a:srgbClr val="FF6600"/>
                </a:solidFill>
                <a:latin typeface="华文新魏"/>
                <a:ea typeface="华文新魏"/>
                <a:cs typeface="华文新魏"/>
              </a:rPr>
              <a:t>车轮放入</a:t>
            </a:r>
            <a:r>
              <a:rPr lang="en-US" altLang="zh-CN" sz="2200" b="1" dirty="0">
                <a:solidFill>
                  <a:srgbClr val="FF6600"/>
                </a:solidFill>
                <a:latin typeface="华文新魏"/>
                <a:ea typeface="华文新魏"/>
                <a:cs typeface="华文新魏"/>
              </a:rPr>
              <a:t>box2(in2)*/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in2=(in2+1) % (4*N/5);</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counter=counter+1;</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if(counter==4)  {</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counter=0;</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000090"/>
                </a:solidFill>
                <a:latin typeface="华文新魏"/>
                <a:ea typeface="华文新魏"/>
                <a:cs typeface="华文新魏"/>
              </a:rPr>
              <a:t>V(S4);</a:t>
            </a:r>
          </a:p>
          <a:p>
            <a:pPr algn="l"/>
            <a:r>
              <a:rPr lang="zh-CN" altLang="zh-CN" sz="2200" b="1" dirty="0">
                <a:solidFill>
                  <a:srgbClr val="FF660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a:t>
            </a:r>
          </a:p>
          <a:p>
            <a:pPr algn="l"/>
            <a:r>
              <a:rPr lang="en-US" altLang="zh-CN" sz="2200" b="1" dirty="0">
                <a:solidFill>
                  <a:srgbClr val="FF6600"/>
                </a:solidFill>
                <a:latin typeface="华文新魏"/>
                <a:ea typeface="华文新魏"/>
                <a:cs typeface="华文新魏"/>
              </a:rPr>
              <a:t> }</a:t>
            </a:r>
            <a:endParaRPr lang="zh-CN" altLang="zh-CN" sz="2200" b="1" dirty="0">
              <a:solidFill>
                <a:srgbClr val="FF660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74</a:t>
            </a:fld>
            <a:endParaRPr lang="en-US" altLang="zh-CN" b="1" dirty="0">
              <a:solidFill>
                <a:srgbClr val="0000FF"/>
              </a:solidFill>
            </a:endParaRPr>
          </a:p>
        </p:txBody>
      </p:sp>
      <p:cxnSp>
        <p:nvCxnSpPr>
          <p:cNvPr id="8" name="直线连接符 7">
            <a:extLst>
              <a:ext uri="{FF2B5EF4-FFF2-40B4-BE49-F238E27FC236}">
                <a16:creationId xmlns:a16="http://schemas.microsoft.com/office/drawing/2014/main" id="{A2D76FA1-9B5D-3640-B883-FEFABB246737}"/>
              </a:ext>
            </a:extLst>
          </p:cNvPr>
          <p:cNvCxnSpPr>
            <a:cxnSpLocks/>
          </p:cNvCxnSpPr>
          <p:nvPr/>
        </p:nvCxnSpPr>
        <p:spPr bwMode="auto">
          <a:xfrm>
            <a:off x="4716016" y="1772816"/>
            <a:ext cx="0" cy="4392488"/>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869383395"/>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生产线装配问题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华文新魏"/>
                <a:cs typeface="华文新魏"/>
              </a:rPr>
              <a:t>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en-US" dirty="0">
                <a:latin typeface="华文新魏"/>
                <a:cs typeface="华文新魏"/>
              </a:rPr>
              <a:t>操作实现</a:t>
            </a:r>
            <a:endParaRPr lang="zh-CN" altLang="zh-CN" sz="2800" dirty="0"/>
          </a:p>
        </p:txBody>
      </p:sp>
      <p:sp>
        <p:nvSpPr>
          <p:cNvPr id="5" name="矩形 4"/>
          <p:cNvSpPr/>
          <p:nvPr/>
        </p:nvSpPr>
        <p:spPr>
          <a:xfrm>
            <a:off x="323528" y="1844824"/>
            <a:ext cx="4572000" cy="4493537"/>
          </a:xfrm>
          <a:prstGeom prst="rect">
            <a:avLst/>
          </a:prstGeom>
        </p:spPr>
        <p:txBody>
          <a:bodyPr>
            <a:spAutoFit/>
          </a:bodyPr>
          <a:lstStyle/>
          <a:p>
            <a:pPr algn="l"/>
            <a:r>
              <a:rPr lang="en-US" altLang="zh-CN" sz="2200" b="1" dirty="0">
                <a:solidFill>
                  <a:srgbClr val="000090"/>
                </a:solidFill>
                <a:latin typeface="华文新魏"/>
                <a:ea typeface="华文新魏"/>
                <a:cs typeface="华文新魏"/>
              </a:rPr>
              <a:t>process worker3( )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while(true) {</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P(S3);</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P(mutex1);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取车架从</a:t>
            </a:r>
            <a:r>
              <a:rPr lang="en-US" altLang="zh-CN" sz="2200" b="1" dirty="0">
                <a:solidFill>
                  <a:srgbClr val="000090"/>
                </a:solidFill>
                <a:latin typeface="华文新魏"/>
                <a:ea typeface="华文新魏"/>
                <a:cs typeface="华文新魏"/>
              </a:rPr>
              <a:t>box1(out1)*/</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out1=(out1+1) % (</a:t>
            </a:r>
            <a:r>
              <a:rPr lang="en-US" altLang="zh-CN" sz="2200" b="1" dirty="0">
                <a:solidFill>
                  <a:srgbClr val="660066"/>
                </a:solidFill>
                <a:latin typeface="华文新魏"/>
                <a:ea typeface="华文新魏"/>
                <a:cs typeface="华文新魏"/>
              </a:rPr>
              <a:t>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a:t>
            </a:r>
            <a:r>
              <a:rPr lang="zh-CN" altLang="en-US" sz="2200" b="1" dirty="0">
                <a:solidFill>
                  <a:srgbClr val="660066"/>
                </a:solidFill>
                <a:latin typeface="华文新魏"/>
                <a:ea typeface="华文新魏"/>
                <a:cs typeface="华文新魏"/>
              </a:rPr>
              <a:t>；</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660066"/>
                </a:solidFill>
                <a:latin typeface="华文新魏"/>
                <a:ea typeface="华文新魏"/>
                <a:cs typeface="华文新魏"/>
              </a:rPr>
              <a:t> V(S1);</a:t>
            </a:r>
            <a:endParaRPr lang="zh-CN" altLang="zh-CN" sz="2200" b="1" dirty="0">
              <a:solidFill>
                <a:srgbClr val="660066"/>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P(S4);</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en-US" altLang="zh-CN" sz="2200" b="1" dirty="0">
                <a:solidFill>
                  <a:srgbClr val="FF6600"/>
                </a:solidFill>
                <a:latin typeface="华文新魏"/>
                <a:ea typeface="华文新魏"/>
                <a:cs typeface="华文新魏"/>
              </a:rPr>
              <a:t> P(mutex2);</a:t>
            </a:r>
            <a:endParaRPr lang="zh-CN" altLang="zh-CN" sz="2200" b="1" dirty="0">
              <a:solidFill>
                <a:srgbClr val="FF660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        /*</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p:txBody>
      </p:sp>
      <p:sp>
        <p:nvSpPr>
          <p:cNvPr id="6" name="矩形 5"/>
          <p:cNvSpPr/>
          <p:nvPr/>
        </p:nvSpPr>
        <p:spPr>
          <a:xfrm>
            <a:off x="4564112" y="2082329"/>
            <a:ext cx="4572000" cy="4493538"/>
          </a:xfrm>
          <a:prstGeom prst="rect">
            <a:avLst/>
          </a:prstGeom>
        </p:spPr>
        <p:txBody>
          <a:bodyPr>
            <a:spAutoFit/>
          </a:bodyPr>
          <a:lstStyle/>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取车轮从</a:t>
            </a:r>
            <a:r>
              <a:rPr lang="en-US" altLang="zh-CN" sz="2200" b="1" dirty="0">
                <a:solidFill>
                  <a:srgbClr val="000090"/>
                </a:solidFill>
                <a:latin typeface="华文新魏"/>
                <a:ea typeface="华文新魏"/>
                <a:cs typeface="华文新魏"/>
              </a:rPr>
              <a:t>box2(out2)*/</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out2=(out2+1) % (</a:t>
            </a:r>
            <a:r>
              <a:rPr lang="en-US" altLang="zh-CN" sz="2200" b="1" dirty="0">
                <a:solidFill>
                  <a:srgbClr val="FF6600"/>
                </a:solidFill>
                <a:latin typeface="华文新魏"/>
                <a:ea typeface="华文新魏"/>
                <a:cs typeface="华文新魏"/>
              </a:rPr>
              <a:t>4*N/5</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for</a:t>
            </a:r>
            <a:r>
              <a:rPr lang="zh-CN" altLang="en-US" sz="2200" b="1" dirty="0">
                <a:solidFill>
                  <a:srgbClr val="FF6600"/>
                </a:solidFill>
                <a:latin typeface="华文新魏"/>
                <a:ea typeface="华文新魏"/>
                <a:cs typeface="华文新魏"/>
              </a:rPr>
              <a:t>（</a:t>
            </a:r>
            <a:r>
              <a:rPr lang="en-US" altLang="zh-CN" sz="2200" b="1" dirty="0" err="1">
                <a:solidFill>
                  <a:srgbClr val="FF6600"/>
                </a:solidFill>
                <a:latin typeface="华文新魏"/>
                <a:ea typeface="华文新魏"/>
                <a:cs typeface="华文新魏"/>
              </a:rPr>
              <a:t>i</a:t>
            </a:r>
            <a:r>
              <a:rPr lang="en-US" altLang="zh-CN" sz="2200" b="1" dirty="0">
                <a:solidFill>
                  <a:srgbClr val="FF6600"/>
                </a:solidFill>
                <a:latin typeface="华文新魏"/>
                <a:ea typeface="华文新魏"/>
                <a:cs typeface="华文新魏"/>
              </a:rPr>
              <a:t>=0</a:t>
            </a:r>
            <a:r>
              <a:rPr lang="zh-CN" altLang="en-US" sz="2200" b="1" dirty="0">
                <a:solidFill>
                  <a:srgbClr val="FF6600"/>
                </a:solidFill>
                <a:latin typeface="华文新魏"/>
                <a:ea typeface="华文新魏"/>
                <a:cs typeface="华文新魏"/>
              </a:rPr>
              <a:t>；</a:t>
            </a:r>
            <a:r>
              <a:rPr lang="en-US" altLang="zh-CN" sz="2200" b="1" dirty="0" err="1">
                <a:solidFill>
                  <a:srgbClr val="FF6600"/>
                </a:solidFill>
                <a:latin typeface="华文新魏"/>
                <a:ea typeface="华文新魏"/>
                <a:cs typeface="华文新魏"/>
              </a:rPr>
              <a:t>i</a:t>
            </a:r>
            <a:r>
              <a:rPr lang="en-US" altLang="zh-CN" sz="2200" b="1" dirty="0">
                <a:solidFill>
                  <a:srgbClr val="FF6600"/>
                </a:solidFill>
                <a:latin typeface="华文新魏"/>
                <a:ea typeface="华文新魏"/>
                <a:cs typeface="华文新魏"/>
              </a:rPr>
              <a:t>&lt;4;i++)</a:t>
            </a:r>
          </a:p>
          <a:p>
            <a:pPr algn="l"/>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    V(S2);</a:t>
            </a:r>
            <a:endParaRPr lang="zh-CN" altLang="zh-CN" sz="2200" b="1"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zh-CN" altLang="en-US" sz="2200" b="1" dirty="0">
                <a:solidFill>
                  <a:srgbClr val="FF6600"/>
                </a:solidFill>
                <a:latin typeface="华文新魏"/>
                <a:ea typeface="华文新魏"/>
                <a:cs typeface="华文新魏"/>
              </a:rPr>
              <a:t>  </a:t>
            </a:r>
            <a:r>
              <a:rPr lang="en-US" altLang="zh-CN" sz="2200" b="1" dirty="0">
                <a:solidFill>
                  <a:srgbClr val="FF6600"/>
                </a:solidFill>
                <a:latin typeface="华文新魏"/>
                <a:ea typeface="华文新魏"/>
                <a:cs typeface="华文新魏"/>
              </a:rPr>
              <a:t>V(mutex2);</a:t>
            </a:r>
            <a:endParaRPr lang="zh-CN" altLang="zh-CN" sz="2200" b="1" dirty="0">
              <a:solidFill>
                <a:srgbClr val="FF660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r>
              <a:rPr lang="zh-CN" altLang="zh-CN" sz="2200" b="1" dirty="0">
                <a:solidFill>
                  <a:srgbClr val="000090"/>
                </a:solidFill>
                <a:latin typeface="华文新魏"/>
                <a:ea typeface="华文新魏"/>
                <a:cs typeface="华文新魏"/>
              </a:rPr>
              <a:t>装配车子</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zh-CN" altLang="en-US" sz="2200" b="1" dirty="0">
                <a:solidFill>
                  <a:srgbClr val="000090"/>
                </a:solidFill>
                <a:latin typeface="华文新魏"/>
                <a:ea typeface="华文新魏"/>
                <a:cs typeface="华文新魏"/>
              </a:rPr>
              <a:t>    </a:t>
            </a:r>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a:solidFill>
                  <a:srgbClr val="000090"/>
                </a:solidFill>
                <a:latin typeface="华文新魏"/>
                <a:ea typeface="华文新魏"/>
                <a:cs typeface="华文新魏"/>
              </a:rPr>
              <a:t>}</a:t>
            </a:r>
            <a:endParaRPr lang="zh-CN" altLang="zh-CN" sz="2200" b="1" dirty="0">
              <a:solidFill>
                <a:srgbClr val="000090"/>
              </a:solidFill>
              <a:latin typeface="华文新魏"/>
              <a:ea typeface="华文新魏"/>
              <a:cs typeface="华文新魏"/>
            </a:endParaRPr>
          </a:p>
          <a:p>
            <a:pPr algn="l"/>
            <a:r>
              <a:rPr lang="en-US" altLang="zh-CN" sz="2200" b="1" dirty="0" err="1">
                <a:solidFill>
                  <a:srgbClr val="000090"/>
                </a:solidFill>
                <a:latin typeface="华文新魏"/>
                <a:ea typeface="华文新魏"/>
                <a:cs typeface="华文新魏"/>
              </a:rPr>
              <a:t>coend</a:t>
            </a:r>
            <a:endParaRPr lang="zh-CN" altLang="zh-CN" sz="2200" b="1" dirty="0">
              <a:solidFill>
                <a:srgbClr val="000090"/>
              </a:solidFill>
              <a:latin typeface="华文新魏"/>
              <a:ea typeface="华文新魏"/>
              <a:cs typeface="华文新魏"/>
            </a:endParaRPr>
          </a:p>
        </p:txBody>
      </p:sp>
      <p:sp>
        <p:nvSpPr>
          <p:cNvPr id="7"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75</a:t>
            </a:fld>
            <a:endParaRPr lang="en-US" altLang="zh-CN" b="1" dirty="0">
              <a:solidFill>
                <a:srgbClr val="0000FF"/>
              </a:solidFill>
            </a:endParaRPr>
          </a:p>
        </p:txBody>
      </p:sp>
    </p:spTree>
    <p:extLst>
      <p:ext uri="{BB962C8B-B14F-4D97-AF65-F5344CB8AC3E}">
        <p14:creationId xmlns:p14="http://schemas.microsoft.com/office/powerpoint/2010/main" val="621378512"/>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男女混用浴室问题</a:t>
            </a:r>
          </a:p>
        </p:txBody>
      </p:sp>
      <p:sp>
        <p:nvSpPr>
          <p:cNvPr id="3" name="内容占位符 2"/>
          <p:cNvSpPr>
            <a:spLocks noGrp="1"/>
          </p:cNvSpPr>
          <p:nvPr>
            <p:ph idx="1"/>
          </p:nvPr>
        </p:nvSpPr>
        <p:spPr/>
        <p:txBody>
          <a:bodyPr/>
          <a:lstStyle/>
          <a:p>
            <a:pPr algn="just"/>
            <a:r>
              <a:rPr kumimoji="1" lang="zh-CN" altLang="en-US" dirty="0">
                <a:latin typeface="华文新魏"/>
                <a:cs typeface="华文新魏"/>
              </a:rPr>
              <a:t>试用信号量</a:t>
            </a:r>
            <a:r>
              <a:rPr kumimoji="1" lang="en-US" altLang="zh-CN" dirty="0">
                <a:latin typeface="华文新魏"/>
                <a:cs typeface="华文新魏"/>
              </a:rPr>
              <a:t>PV</a:t>
            </a:r>
            <a:r>
              <a:rPr kumimoji="1" lang="zh-CN" altLang="en-US" dirty="0">
                <a:latin typeface="华文新魏"/>
                <a:cs typeface="华文新魏"/>
              </a:rPr>
              <a:t>操作解决男女混用浴室问题</a:t>
            </a:r>
            <a:r>
              <a:rPr kumimoji="1" lang="en-US" altLang="zh-CN" dirty="0">
                <a:latin typeface="华文新魏"/>
                <a:cs typeface="华文新魏"/>
              </a:rPr>
              <a:t>(unisex</a:t>
            </a:r>
            <a:r>
              <a:rPr kumimoji="1" lang="zh-CN" altLang="en-US" dirty="0">
                <a:latin typeface="华文新魏"/>
                <a:cs typeface="华文新魏"/>
              </a:rPr>
              <a:t> </a:t>
            </a:r>
            <a:r>
              <a:rPr kumimoji="1" lang="en-US" altLang="zh-CN" dirty="0">
                <a:latin typeface="华文新魏"/>
                <a:cs typeface="华文新魏"/>
              </a:rPr>
              <a:t>bathroom</a:t>
            </a:r>
            <a:r>
              <a:rPr kumimoji="1" lang="zh-CN" altLang="en-US" dirty="0">
                <a:latin typeface="华文新魏"/>
                <a:cs typeface="华文新魏"/>
              </a:rPr>
              <a:t> </a:t>
            </a:r>
            <a:r>
              <a:rPr kumimoji="1" lang="en-US" altLang="zh-CN" dirty="0">
                <a:latin typeface="华文新魏"/>
                <a:cs typeface="华文新魏"/>
              </a:rPr>
              <a:t>problem)</a:t>
            </a:r>
          </a:p>
          <a:p>
            <a:pPr lvl="1" algn="just"/>
            <a:r>
              <a:rPr kumimoji="1" lang="zh-CN" altLang="en-US" dirty="0">
                <a:solidFill>
                  <a:srgbClr val="0000FF"/>
                </a:solidFill>
              </a:rPr>
              <a:t>浴室容量</a:t>
            </a:r>
            <a:r>
              <a:rPr kumimoji="1" lang="zh-CN" altLang="en-US" dirty="0"/>
              <a:t>为</a:t>
            </a:r>
            <a:r>
              <a:rPr kumimoji="1" lang="en-US" altLang="zh-CN" dirty="0">
                <a:solidFill>
                  <a:srgbClr val="008000"/>
                </a:solidFill>
              </a:rPr>
              <a:t>3</a:t>
            </a:r>
            <a:r>
              <a:rPr kumimoji="1" lang="zh-CN" altLang="en-US" dirty="0"/>
              <a:t>，即只能供</a:t>
            </a:r>
            <a:r>
              <a:rPr kumimoji="1" lang="en-US" altLang="zh-CN" dirty="0">
                <a:solidFill>
                  <a:srgbClr val="008000"/>
                </a:solidFill>
              </a:rPr>
              <a:t>3</a:t>
            </a:r>
            <a:r>
              <a:rPr kumimoji="1" lang="zh-CN" altLang="en-US" dirty="0">
                <a:solidFill>
                  <a:srgbClr val="008000"/>
                </a:solidFill>
              </a:rPr>
              <a:t>人</a:t>
            </a:r>
            <a:r>
              <a:rPr kumimoji="1" lang="zh-CN" altLang="en-US" dirty="0"/>
              <a:t>同时使用</a:t>
            </a:r>
            <a:endParaRPr kumimoji="1" lang="en-US" altLang="zh-CN" dirty="0"/>
          </a:p>
          <a:p>
            <a:pPr lvl="1" algn="just"/>
            <a:r>
              <a:rPr kumimoji="1" lang="zh-CN" altLang="en-US" dirty="0"/>
              <a:t>不同性别的顾客不能同时使用浴室，同一性别的可以同时使用浴室，只要浴室有空闲</a:t>
            </a:r>
            <a:endParaRPr kumimoji="1" lang="en-US" altLang="zh-CN" dirty="0"/>
          </a:p>
          <a:p>
            <a:pPr algn="just"/>
            <a:r>
              <a:rPr kumimoji="1" lang="zh-CN" altLang="en-US" dirty="0"/>
              <a:t>分析</a:t>
            </a:r>
            <a:endParaRPr kumimoji="1" lang="en-US" altLang="zh-CN" dirty="0"/>
          </a:p>
          <a:p>
            <a:pPr lvl="1" algn="just"/>
            <a:r>
              <a:rPr lang="zh-CN" altLang="en-US" dirty="0"/>
              <a:t>等待使用浴室的男生及女生计数：</a:t>
            </a:r>
            <a:r>
              <a:rPr lang="en-US" altLang="zh-CN" dirty="0">
                <a:solidFill>
                  <a:srgbClr val="7030A0"/>
                </a:solidFill>
              </a:rPr>
              <a:t>counter1</a:t>
            </a:r>
            <a:r>
              <a:rPr lang="zh-CN" altLang="en-US" dirty="0"/>
              <a:t>、</a:t>
            </a:r>
            <a:r>
              <a:rPr lang="en-US" altLang="zh-CN" dirty="0">
                <a:solidFill>
                  <a:srgbClr val="008000"/>
                </a:solidFill>
              </a:rPr>
              <a:t>counter2</a:t>
            </a:r>
          </a:p>
          <a:p>
            <a:pPr lvl="2" algn="just"/>
            <a:r>
              <a:rPr lang="zh-CN" altLang="en-US" dirty="0">
                <a:latin typeface="STXinwei" panose="02010800040101010101" pitchFamily="2" charset="-122"/>
                <a:ea typeface="STXinwei" panose="02010800040101010101" pitchFamily="2" charset="-122"/>
              </a:rPr>
              <a:t>对上述计数器的互斥访问</a:t>
            </a:r>
            <a:r>
              <a:rPr lang="en-US" altLang="zh-CN" dirty="0">
                <a:solidFill>
                  <a:srgbClr val="7030A0"/>
                </a:solidFill>
                <a:latin typeface="STXinwei" panose="02010800040101010101" pitchFamily="2" charset="-122"/>
                <a:ea typeface="STXinwei" panose="02010800040101010101" pitchFamily="2" charset="-122"/>
              </a:rPr>
              <a:t>mutex1</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 </a:t>
            </a:r>
            <a:r>
              <a:rPr lang="en-US" altLang="zh-CN" dirty="0">
                <a:solidFill>
                  <a:srgbClr val="008000"/>
                </a:solidFill>
                <a:latin typeface="STXinwei" panose="02010800040101010101" pitchFamily="2" charset="-122"/>
                <a:ea typeface="STXinwei" panose="02010800040101010101" pitchFamily="2" charset="-122"/>
              </a:rPr>
              <a:t>mutex2</a:t>
            </a:r>
            <a:endParaRPr lang="en-US" altLang="zh-CN" dirty="0">
              <a:solidFill>
                <a:srgbClr val="008000"/>
              </a:solidFill>
            </a:endParaRPr>
          </a:p>
          <a:p>
            <a:pPr lvl="1" algn="just"/>
            <a:r>
              <a:rPr lang="zh-CN" altLang="en-US" dirty="0"/>
              <a:t>男女之间互斥等待使用浴室：</a:t>
            </a:r>
            <a:r>
              <a:rPr lang="en-US" altLang="zh-CN" dirty="0">
                <a:solidFill>
                  <a:srgbClr val="FF0000"/>
                </a:solidFill>
              </a:rPr>
              <a:t>wait=1</a:t>
            </a:r>
          </a:p>
          <a:p>
            <a:pPr lvl="2" algn="just"/>
            <a:r>
              <a:rPr lang="zh-CN" altLang="en-US" dirty="0">
                <a:latin typeface="STXinwei" panose="02010800040101010101" pitchFamily="2" charset="-122"/>
                <a:ea typeface="STXinwei" panose="02010800040101010101" pitchFamily="2" charset="-122"/>
              </a:rPr>
              <a:t>当男女生各自计数器为</a:t>
            </a:r>
            <a:r>
              <a:rPr lang="en-US" altLang="zh-CN" dirty="0">
                <a:solidFill>
                  <a:srgbClr val="0000FF"/>
                </a:solidFill>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时申请</a:t>
            </a:r>
            <a:r>
              <a:rPr lang="en-US" altLang="zh-CN" dirty="0">
                <a:solidFill>
                  <a:srgbClr val="FF0000"/>
                </a:solidFill>
                <a:latin typeface="STXinwei" panose="02010800040101010101" pitchFamily="2" charset="-122"/>
                <a:ea typeface="STXinwei" panose="02010800040101010101" pitchFamily="2" charset="-122"/>
              </a:rPr>
              <a:t>wait</a:t>
            </a:r>
            <a:r>
              <a:rPr lang="zh-CN" altLang="en-US" dirty="0">
                <a:latin typeface="STXinwei" panose="02010800040101010101" pitchFamily="2" charset="-122"/>
                <a:ea typeface="STXinwei" panose="02010800040101010101" pitchFamily="2" charset="-122"/>
              </a:rPr>
              <a:t>，为</a:t>
            </a:r>
            <a:r>
              <a:rPr lang="en-US" altLang="zh-CN" dirty="0">
                <a:solidFill>
                  <a:srgbClr val="0000FF"/>
                </a:solidFill>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时释放</a:t>
            </a:r>
            <a:r>
              <a:rPr lang="en-US" altLang="zh-CN" dirty="0">
                <a:solidFill>
                  <a:srgbClr val="FF0000"/>
                </a:solidFill>
                <a:latin typeface="STXinwei" panose="02010800040101010101" pitchFamily="2" charset="-122"/>
                <a:ea typeface="STXinwei" panose="02010800040101010101" pitchFamily="2" charset="-122"/>
              </a:rPr>
              <a:t>wait</a:t>
            </a:r>
          </a:p>
          <a:p>
            <a:pPr lvl="1" algn="just"/>
            <a:r>
              <a:rPr lang="zh-CN" altLang="en-US" dirty="0"/>
              <a:t>浴位互斥访问：</a:t>
            </a:r>
            <a:r>
              <a:rPr lang="en-US" altLang="zh-CN" dirty="0">
                <a:solidFill>
                  <a:srgbClr val="FF0000"/>
                </a:solidFill>
              </a:rPr>
              <a:t>counter=3</a:t>
            </a:r>
          </a:p>
          <a:p>
            <a:pPr lvl="1" algn="just"/>
            <a:endParaRPr lang="en-US" altLang="zh-CN" dirty="0"/>
          </a:p>
          <a:p>
            <a:pPr lvl="1" algn="just"/>
            <a:endParaRPr lang="en-US" altLang="zh-CN" dirty="0"/>
          </a:p>
          <a:p>
            <a:pPr lvl="1" algn="just"/>
            <a:endParaRPr lang="zh-CN" altLang="zh-CN" dirty="0"/>
          </a:p>
          <a:p>
            <a:pPr>
              <a:lnSpc>
                <a:spcPct val="90000"/>
              </a:lnSpc>
            </a:pPr>
            <a:endParaRPr lang="en-US" altLang="zh-CN" sz="2000" dirty="0">
              <a:latin typeface="华文新魏"/>
              <a:cs typeface="华文新魏"/>
            </a:endParaRPr>
          </a:p>
          <a:p>
            <a:endParaRPr kumimoji="1" lang="zh-CN" altLang="en-US"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76</a:t>
            </a:fld>
            <a:endParaRPr lang="en-US" altLang="zh-CN" b="1" dirty="0">
              <a:solidFill>
                <a:srgbClr val="0000FF"/>
              </a:solidFill>
            </a:endParaRPr>
          </a:p>
        </p:txBody>
      </p:sp>
    </p:spTree>
    <p:extLst>
      <p:ext uri="{BB962C8B-B14F-4D97-AF65-F5344CB8AC3E}">
        <p14:creationId xmlns:p14="http://schemas.microsoft.com/office/powerpoint/2010/main" val="2182756689"/>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男女混用浴室问题</a:t>
            </a:r>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wait</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mutex2</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FF0000"/>
                </a:solidFill>
                <a:latin typeface="华文新魏"/>
                <a:cs typeface="华文新魏"/>
              </a:rPr>
              <a:t>counter</a:t>
            </a:r>
            <a:r>
              <a:rPr lang="en-US" altLang="zh-CN" sz="2000" dirty="0">
                <a:latin typeface="华文新魏"/>
                <a:cs typeface="华文新魏"/>
              </a:rPr>
              <a:t>;</a:t>
            </a:r>
            <a:endParaRPr lang="zh-CN" altLang="zh-CN" sz="2000" dirty="0">
              <a:latin typeface="华文新魏"/>
              <a:cs typeface="华文新魏"/>
            </a:endParaRPr>
          </a:p>
          <a:p>
            <a:pPr marL="7937" indent="0">
              <a:buNone/>
            </a:pPr>
            <a:r>
              <a:rPr lang="en-US" altLang="zh-CN" sz="2000" dirty="0">
                <a:solidFill>
                  <a:srgbClr val="660066"/>
                </a:solidFill>
                <a:latin typeface="华文新魏"/>
                <a:cs typeface="华文新魏"/>
              </a:rPr>
              <a:t>mutex1</a:t>
            </a:r>
            <a:r>
              <a:rPr lang="en-US" altLang="zh-CN" sz="2000" dirty="0">
                <a:latin typeface="华文新魏"/>
                <a:cs typeface="华文新魏"/>
              </a:rPr>
              <a:t>=</a:t>
            </a:r>
            <a:r>
              <a:rPr lang="en-US" altLang="zh-CN" sz="2000" dirty="0">
                <a:solidFill>
                  <a:srgbClr val="008000"/>
                </a:solidFill>
                <a:latin typeface="华文新魏"/>
                <a:cs typeface="华文新魏"/>
              </a:rPr>
              <a:t>mutex2</a:t>
            </a:r>
            <a:r>
              <a:rPr lang="en-US" altLang="zh-CN" sz="2000" dirty="0">
                <a:latin typeface="华文新魏"/>
                <a:cs typeface="华文新魏"/>
              </a:rPr>
              <a:t>=1;</a:t>
            </a:r>
            <a:r>
              <a:rPr lang="zh-CN" altLang="en-US" sz="2000" dirty="0">
                <a:latin typeface="华文新魏"/>
                <a:cs typeface="华文新魏"/>
              </a:rPr>
              <a:t> </a:t>
            </a:r>
            <a:r>
              <a:rPr lang="en-US" altLang="zh-CN" sz="2000" dirty="0">
                <a:solidFill>
                  <a:srgbClr val="FF0000"/>
                </a:solidFill>
                <a:latin typeface="华文新魏"/>
                <a:cs typeface="华文新魏"/>
              </a:rPr>
              <a:t>wait</a:t>
            </a:r>
            <a:r>
              <a:rPr lang="en-US" altLang="zh-CN" sz="2000" dirty="0">
                <a:latin typeface="华文新魏"/>
                <a:cs typeface="华文新魏"/>
              </a:rPr>
              <a:t>=1; </a:t>
            </a:r>
            <a:r>
              <a:rPr lang="en-US" altLang="zh-CN" sz="2000" dirty="0">
                <a:solidFill>
                  <a:srgbClr val="FF0000"/>
                </a:solidFill>
                <a:latin typeface="华文新魏"/>
                <a:cs typeface="华文新魏"/>
              </a:rPr>
              <a:t>counter</a:t>
            </a:r>
            <a:r>
              <a:rPr lang="en-US" altLang="zh-CN" sz="2000" dirty="0">
                <a:latin typeface="华文新魏"/>
                <a:cs typeface="华文新魏"/>
              </a:rPr>
              <a:t>=k;</a:t>
            </a:r>
            <a:r>
              <a:rPr lang="zh-CN" altLang="zh-CN" sz="2000" dirty="0">
                <a:latin typeface="华文新魏"/>
                <a:cs typeface="华文新魏"/>
              </a:rPr>
              <a:t> </a:t>
            </a:r>
          </a:p>
          <a:p>
            <a:pPr marL="7937" indent="0">
              <a:buNone/>
            </a:pPr>
            <a:r>
              <a:rPr lang="en-US" altLang="zh-CN" sz="2000" dirty="0" err="1">
                <a:latin typeface="华文新魏"/>
                <a:cs typeface="华文新魏"/>
              </a:rPr>
              <a:t>int</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count2</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=0;</a:t>
            </a:r>
            <a:r>
              <a:rPr lang="zh-CN" altLang="en-US" sz="2000" dirty="0">
                <a:latin typeface="华文新魏"/>
                <a:cs typeface="华文新魏"/>
              </a:rPr>
              <a:t> </a:t>
            </a:r>
            <a:r>
              <a:rPr lang="en-US" altLang="zh-CN" sz="2000" dirty="0">
                <a:solidFill>
                  <a:srgbClr val="008000"/>
                </a:solidFill>
                <a:latin typeface="华文新魏"/>
                <a:cs typeface="华文新魏"/>
              </a:rPr>
              <a:t>count2</a:t>
            </a:r>
            <a:r>
              <a:rPr lang="en-US" altLang="zh-CN" sz="2000" dirty="0">
                <a:latin typeface="华文新魏"/>
                <a:cs typeface="华文新魏"/>
              </a:rPr>
              <a:t>=0;</a:t>
            </a:r>
            <a:endParaRPr lang="zh-CN" altLang="zh-CN" sz="2000" dirty="0">
              <a:latin typeface="华文新魏"/>
              <a:cs typeface="华文新魏"/>
            </a:endParaRPr>
          </a:p>
          <a:p>
            <a:endParaRPr lang="zh-CN" altLang="zh-CN" sz="2000" dirty="0">
              <a:latin typeface="华文新魏"/>
              <a:cs typeface="华文新魏"/>
            </a:endParaRPr>
          </a:p>
        </p:txBody>
      </p:sp>
      <p:sp>
        <p:nvSpPr>
          <p:cNvPr id="5" name="矩形 4"/>
          <p:cNvSpPr/>
          <p:nvPr/>
        </p:nvSpPr>
        <p:spPr>
          <a:xfrm>
            <a:off x="899592" y="2132856"/>
            <a:ext cx="7704856" cy="4708981"/>
          </a:xfrm>
          <a:prstGeom prst="rect">
            <a:avLst/>
          </a:prstGeom>
        </p:spPr>
        <p:txBody>
          <a:bodyPr wrap="square">
            <a:spAutoFit/>
          </a:bodyPr>
          <a:lstStyle/>
          <a:p>
            <a:pPr algn="l"/>
            <a:r>
              <a:rPr lang="en-US" altLang="zh-CN" sz="2000" b="1" dirty="0">
                <a:latin typeface="华文新魏"/>
                <a:ea typeface="华文新魏"/>
                <a:cs typeface="华文新魏"/>
              </a:rPr>
              <a:t>Cobegin</a:t>
            </a:r>
          </a:p>
          <a:p>
            <a:pPr algn="l"/>
            <a:r>
              <a:rPr lang="en-US" altLang="zh-CN" sz="2000" b="1" dirty="0">
                <a:solidFill>
                  <a:srgbClr val="660066"/>
                </a:solidFill>
                <a:latin typeface="华文新魏"/>
                <a:ea typeface="华文新魏"/>
                <a:cs typeface="华文新魏"/>
              </a:rPr>
              <a:t>process </a:t>
            </a:r>
            <a:r>
              <a:rPr lang="zh-CN" altLang="en-US" sz="2000" b="1" dirty="0">
                <a:solidFill>
                  <a:srgbClr val="660066"/>
                </a:solidFill>
                <a:latin typeface="华文新魏"/>
                <a:ea typeface="华文新魏"/>
                <a:cs typeface="华文新魏"/>
              </a:rPr>
              <a:t>男生</a:t>
            </a:r>
            <a:r>
              <a:rPr lang="en-US" altLang="zh-CN" sz="2000" b="1" dirty="0">
                <a:solidFill>
                  <a:srgbClr val="660066"/>
                </a:solidFill>
                <a:latin typeface="华文新魏"/>
                <a:ea typeface="华文新魏"/>
                <a:cs typeface="华文新魏"/>
              </a:rPr>
              <a:t>( ) {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process </a:t>
            </a:r>
            <a:r>
              <a:rPr lang="zh-CN" altLang="en-US" sz="2000" b="1" dirty="0">
                <a:solidFill>
                  <a:srgbClr val="008000"/>
                </a:solidFill>
                <a:latin typeface="华文新魏"/>
                <a:ea typeface="华文新魏"/>
                <a:cs typeface="华文新魏"/>
              </a:rPr>
              <a:t>女生</a:t>
            </a:r>
            <a:r>
              <a:rPr lang="en-US" altLang="zh-CN" sz="2000" b="1" dirty="0">
                <a:solidFill>
                  <a:srgbClr val="008000"/>
                </a:solidFill>
                <a:latin typeface="华文新魏"/>
                <a:ea typeface="华文新魏"/>
                <a:cs typeface="华文新魏"/>
              </a:rPr>
              <a:t>( )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P(mutex1);</a:t>
            </a:r>
            <a:r>
              <a:rPr lang="en-US" altLang="zh-CN" sz="2000" b="1" dirty="0">
                <a:solidFill>
                  <a:srgbClr val="008000"/>
                </a:solidFill>
                <a:latin typeface="华文新魏"/>
                <a:ea typeface="华文新魏"/>
                <a:cs typeface="华文新魏"/>
              </a:rPr>
              <a:t>                          </a:t>
            </a:r>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 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if (count1==1)  </a:t>
            </a:r>
            <a:r>
              <a:rPr lang="en-US" altLang="zh-CN" sz="2000" b="1" dirty="0">
                <a:solidFill>
                  <a:srgbClr val="FF0000"/>
                </a:solidFill>
                <a:latin typeface="华文新魏"/>
                <a:ea typeface="华文新魏"/>
                <a:cs typeface="华文新魏"/>
              </a:rPr>
              <a:t>P(wait)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(count2==1)  </a:t>
            </a:r>
            <a:r>
              <a:rPr lang="en-US" altLang="zh-CN" sz="2000" b="1" dirty="0">
                <a:solidFill>
                  <a:srgbClr val="FF0000"/>
                </a:solidFill>
                <a:latin typeface="华文新魏"/>
                <a:ea typeface="华文新魏"/>
                <a:cs typeface="华文新魏"/>
              </a:rPr>
              <a:t>P(wait)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zh-CN" altLang="en-US" sz="2000" b="1" dirty="0">
                <a:latin typeface="华文新魏"/>
                <a:ea typeface="华文新魏"/>
                <a:cs typeface="华文新魏"/>
              </a:rPr>
              <a:t> </a:t>
            </a:r>
            <a:r>
              <a:rPr lang="zh-CN" altLang="en-US" sz="2000" b="1" dirty="0">
                <a:solidFill>
                  <a:srgbClr val="FF0000"/>
                </a:solidFill>
                <a:latin typeface="华文新魏"/>
                <a:ea typeface="华文新魏"/>
                <a:cs typeface="华文新魏"/>
              </a:rPr>
              <a:t>   </a:t>
            </a:r>
            <a:r>
              <a:rPr lang="en-US" altLang="zh-CN" sz="2000" b="1" dirty="0">
                <a:solidFill>
                  <a:srgbClr val="FF0000"/>
                </a:solidFill>
                <a:latin typeface="华文新魏"/>
                <a:ea typeface="华文新魏"/>
                <a:cs typeface="华文新魏"/>
              </a:rPr>
              <a:t>P(</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 </a:t>
            </a:r>
            <a:r>
              <a:rPr lang="zh-CN" altLang="en-US" sz="2000" b="1" dirty="0">
                <a:solidFill>
                  <a:srgbClr val="FF0000"/>
                </a:solidFill>
                <a:latin typeface="华文新魏"/>
                <a:ea typeface="华文新魏"/>
                <a:cs typeface="华文新魏"/>
              </a:rPr>
              <a:t>                                 </a:t>
            </a:r>
            <a:r>
              <a:rPr lang="en-US" altLang="zh-CN" sz="2000" b="1" dirty="0">
                <a:solidFill>
                  <a:srgbClr val="FF0000"/>
                </a:solidFill>
                <a:latin typeface="华文新魏"/>
                <a:ea typeface="华文新魏"/>
                <a:cs typeface="华文新魏"/>
              </a:rPr>
              <a:t>P(</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a:t>
            </a:r>
            <a:endParaRPr lang="zh-CN" altLang="zh-CN" sz="2000" b="1" dirty="0">
              <a:solidFill>
                <a:srgbClr val="FF0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a:t>
            </a:r>
            <a:r>
              <a:rPr lang="zh-CN" altLang="en-US" sz="2000" b="1" dirty="0">
                <a:solidFill>
                  <a:srgbClr val="660066"/>
                </a:solidFill>
                <a:latin typeface="华文新魏"/>
                <a:ea typeface="华文新魏"/>
                <a:cs typeface="华文新魏"/>
              </a:rPr>
              <a:t>洗浴</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a:t>
            </a:r>
            <a:r>
              <a:rPr lang="zh-CN" altLang="en-US" sz="2000" b="1" dirty="0">
                <a:solidFill>
                  <a:srgbClr val="008000"/>
                </a:solidFill>
                <a:latin typeface="华文新魏"/>
                <a:ea typeface="华文新魏"/>
                <a:cs typeface="华文新魏"/>
              </a:rPr>
              <a:t>洗浴</a:t>
            </a:r>
            <a:r>
              <a:rPr lang="en-US" altLang="zh-CN" sz="2000" b="1" dirty="0">
                <a:solidFill>
                  <a:srgbClr val="008000"/>
                </a:solidFill>
                <a:latin typeface="华文新魏"/>
                <a:ea typeface="华文新魏"/>
                <a:cs typeface="华文新魏"/>
              </a:rPr>
              <a:t>*/;    </a:t>
            </a:r>
          </a:p>
          <a:p>
            <a:pPr algn="l"/>
            <a:r>
              <a:rPr lang="zh-CN" altLang="en-US" sz="2000" b="1" dirty="0">
                <a:latin typeface="华文新魏"/>
                <a:ea typeface="华文新魏"/>
                <a:cs typeface="华文新魏"/>
              </a:rPr>
              <a:t>    </a:t>
            </a:r>
            <a:r>
              <a:rPr lang="en-US" altLang="zh-CN" sz="2000" b="1" dirty="0">
                <a:solidFill>
                  <a:srgbClr val="FF0000"/>
                </a:solidFill>
                <a:latin typeface="华文新魏"/>
                <a:ea typeface="华文新魏"/>
                <a:cs typeface="华文新魏"/>
              </a:rPr>
              <a:t>V(</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 </a:t>
            </a:r>
            <a:r>
              <a:rPr lang="zh-CN" altLang="en-US" sz="2000" b="1" dirty="0">
                <a:solidFill>
                  <a:srgbClr val="FF0000"/>
                </a:solidFill>
                <a:latin typeface="华文新魏"/>
                <a:ea typeface="华文新魏"/>
                <a:cs typeface="华文新魏"/>
              </a:rPr>
              <a:t>                                 </a:t>
            </a:r>
            <a:r>
              <a:rPr lang="en-US" altLang="zh-CN" sz="2000" b="1" dirty="0">
                <a:solidFill>
                  <a:srgbClr val="FF0000"/>
                </a:solidFill>
                <a:latin typeface="华文新魏"/>
                <a:ea typeface="华文新魏"/>
                <a:cs typeface="华文新魏"/>
              </a:rPr>
              <a:t>V(</a:t>
            </a:r>
            <a:r>
              <a:rPr lang="en-US" altLang="zh-CN" sz="2000" b="1" dirty="0">
                <a:solidFill>
                  <a:srgbClr val="FF0000"/>
                </a:solidFill>
                <a:latin typeface="华文新魏"/>
                <a:cs typeface="华文新魏"/>
              </a:rPr>
              <a:t>counter</a:t>
            </a:r>
            <a:r>
              <a:rPr lang="en-US" altLang="zh-CN" sz="2000" b="1" dirty="0">
                <a:solidFill>
                  <a:srgbClr val="FF0000"/>
                </a:solidFill>
                <a:latin typeface="华文新魏"/>
                <a:ea typeface="华文新魏"/>
                <a:cs typeface="华文新魏"/>
              </a:rPr>
              <a:t>); </a:t>
            </a:r>
            <a:endParaRPr lang="zh-CN" altLang="zh-CN" sz="2000" b="1" dirty="0">
              <a:solidFill>
                <a:srgbClr val="FF0000"/>
              </a:solidFill>
              <a:latin typeface="华文新魏"/>
              <a:ea typeface="华文新魏"/>
              <a:cs typeface="华文新魏"/>
            </a:endParaRPr>
          </a:p>
          <a:p>
            <a:pPr algn="l"/>
            <a:r>
              <a:rPr lang="en-US" altLang="zh-CN"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P(mutex1);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P(mutex2);</a:t>
            </a:r>
          </a:p>
          <a:p>
            <a:pPr algn="l"/>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if( count1==0)  </a:t>
            </a:r>
            <a:r>
              <a:rPr lang="en-US" altLang="zh-CN" sz="2000" b="1" dirty="0">
                <a:solidFill>
                  <a:srgbClr val="FF0000"/>
                </a:solidFill>
                <a:latin typeface="华文新魏"/>
                <a:ea typeface="华文新魏"/>
                <a:cs typeface="华文新魏"/>
              </a:rPr>
              <a:t>V(wait)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(count2==0)  </a:t>
            </a:r>
            <a:r>
              <a:rPr lang="en-US" altLang="zh-CN" sz="2000" b="1" dirty="0">
                <a:solidFill>
                  <a:srgbClr val="FF0000"/>
                </a:solidFill>
                <a:latin typeface="华文新魏"/>
                <a:ea typeface="华文新魏"/>
                <a:cs typeface="华文新魏"/>
              </a:rPr>
              <a:t>V(wait)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en-US" altLang="zh-CN" sz="2000" b="1" dirty="0">
                <a:solidFill>
                  <a:srgbClr val="660066"/>
                </a:solidFill>
                <a:latin typeface="华文新魏"/>
                <a:ea typeface="华文新魏"/>
                <a:cs typeface="华文新魏"/>
              </a:rPr>
              <a:t>}  </a:t>
            </a:r>
            <a:r>
              <a:rPr lang="en-US" altLang="zh-CN" sz="2000" b="1" dirty="0">
                <a:latin typeface="华文新魏"/>
                <a:ea typeface="华文新魏"/>
                <a:cs typeface="华文新魏"/>
              </a:rPr>
              <a:t>                                  </a:t>
            </a:r>
            <a:r>
              <a:rPr lang="zh-CN" altLang="en-US" sz="2000" b="1" dirty="0">
                <a:latin typeface="华文新魏"/>
                <a:ea typeface="华文新魏"/>
                <a:cs typeface="华文新魏"/>
              </a:rPr>
              <a:t>                 </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err="1">
                <a:latin typeface="华文新魏"/>
                <a:ea typeface="华文新魏"/>
                <a:cs typeface="华文新魏"/>
              </a:rPr>
              <a:t>coend</a:t>
            </a:r>
            <a:endParaRPr lang="zh-CN" altLang="zh-CN" sz="20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77</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8CF1B7BF-4AE2-FA49-98C6-3285C685F362}"/>
              </a:ext>
            </a:extLst>
          </p:cNvPr>
          <p:cNvCxnSpPr>
            <a:cxnSpLocks/>
          </p:cNvCxnSpPr>
          <p:nvPr/>
        </p:nvCxnSpPr>
        <p:spPr bwMode="auto">
          <a:xfrm>
            <a:off x="4139952" y="2420888"/>
            <a:ext cx="0" cy="388843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183013573"/>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1</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lang="zh-CN" altLang="zh-CN" dirty="0">
                <a:latin typeface="华文新魏"/>
                <a:cs typeface="华文新魏"/>
              </a:rPr>
              <a:t>东西向汽车过独木桥，为保证安全，只要桥上无车，则允许一方的汽车过桥，待一方的汽车全部过完后，另一方的汽车才允许过桥</a:t>
            </a:r>
            <a:r>
              <a:rPr lang="zh-CN" altLang="en-US" dirty="0">
                <a:latin typeface="华文新魏"/>
                <a:cs typeface="华文新魏"/>
              </a:rPr>
              <a:t>。</a:t>
            </a:r>
            <a:r>
              <a:rPr lang="zh-CN" altLang="zh-CN" dirty="0">
                <a:latin typeface="华文新魏"/>
                <a:cs typeface="华文新魏"/>
              </a:rPr>
              <a:t>请用信号量和</a:t>
            </a:r>
            <a:r>
              <a:rPr lang="en-US" altLang="zh-CN" dirty="0">
                <a:latin typeface="华文新魏"/>
                <a:cs typeface="华文新魏"/>
              </a:rPr>
              <a:t>P</a:t>
            </a:r>
            <a:r>
              <a:rPr lang="zh-CN" altLang="en-US" dirty="0">
                <a:latin typeface="华文新魏"/>
                <a:cs typeface="华文新魏"/>
              </a:rPr>
              <a:t>、</a:t>
            </a:r>
            <a:r>
              <a:rPr lang="en-US" altLang="zh-CN" dirty="0">
                <a:latin typeface="华文新魏"/>
                <a:cs typeface="华文新魏"/>
              </a:rPr>
              <a:t>V</a:t>
            </a:r>
            <a:r>
              <a:rPr lang="zh-CN" altLang="zh-CN" dirty="0">
                <a:latin typeface="华文新魏"/>
                <a:cs typeface="华文新魏"/>
              </a:rPr>
              <a:t>操作来写出汽车过独木桥问题的同步算法</a:t>
            </a:r>
            <a:endParaRPr lang="en-US" altLang="zh-CN" dirty="0">
              <a:latin typeface="华文新魏"/>
              <a:cs typeface="华文新魏"/>
            </a:endParaRPr>
          </a:p>
          <a:p>
            <a:r>
              <a:rPr lang="zh-CN" altLang="en-US" dirty="0">
                <a:latin typeface="华文新魏"/>
                <a:cs typeface="华文新魏"/>
              </a:rPr>
              <a:t>分析</a:t>
            </a:r>
            <a:endParaRPr lang="en-US" altLang="zh-CN" dirty="0">
              <a:latin typeface="华文新魏"/>
              <a:cs typeface="华文新魏"/>
            </a:endParaRPr>
          </a:p>
          <a:p>
            <a:pPr lvl="1"/>
            <a:r>
              <a:rPr lang="zh-CN" altLang="en-US" dirty="0"/>
              <a:t>两个方向申请互斥使用独木桥：</a:t>
            </a:r>
            <a:r>
              <a:rPr lang="en-US" altLang="zh-CN" dirty="0">
                <a:solidFill>
                  <a:srgbClr val="FF0000"/>
                </a:solidFill>
              </a:rPr>
              <a:t>wait=1</a:t>
            </a:r>
          </a:p>
          <a:p>
            <a:pPr lvl="1"/>
            <a:r>
              <a:rPr lang="zh-CN" altLang="en-US" dirty="0"/>
              <a:t>统计两个方向过桥汽车数</a:t>
            </a:r>
            <a:r>
              <a:rPr lang="en-US" altLang="zh-CN" dirty="0">
                <a:solidFill>
                  <a:srgbClr val="660066"/>
                </a:solidFill>
              </a:rPr>
              <a:t>count1</a:t>
            </a:r>
            <a:r>
              <a:rPr lang="en-US" altLang="zh-CN" dirty="0"/>
              <a:t>,</a:t>
            </a:r>
            <a:r>
              <a:rPr lang="en-US" altLang="zh-CN" dirty="0">
                <a:solidFill>
                  <a:srgbClr val="008000"/>
                </a:solidFill>
              </a:rPr>
              <a:t>count2</a:t>
            </a:r>
            <a:r>
              <a:rPr lang="zh-CN" altLang="en-US" dirty="0">
                <a:solidFill>
                  <a:schemeClr val="tx2"/>
                </a:solidFill>
              </a:rPr>
              <a:t>及相应互斥控制变量</a:t>
            </a:r>
            <a:r>
              <a:rPr lang="en-US" altLang="zh-CN" dirty="0">
                <a:solidFill>
                  <a:srgbClr val="660066"/>
                </a:solidFill>
              </a:rPr>
              <a:t>mutex1</a:t>
            </a:r>
            <a:r>
              <a:rPr lang="en-US" altLang="zh-CN" dirty="0"/>
              <a:t>,</a:t>
            </a:r>
            <a:r>
              <a:rPr lang="zh-CN" altLang="en-US" dirty="0"/>
              <a:t> </a:t>
            </a:r>
            <a:r>
              <a:rPr lang="en-US" altLang="zh-CN" dirty="0">
                <a:solidFill>
                  <a:srgbClr val="008000"/>
                </a:solidFill>
              </a:rPr>
              <a:t>mutex2</a:t>
            </a:r>
            <a:endParaRPr lang="en-US" altLang="zh-CN" dirty="0">
              <a:solidFill>
                <a:schemeClr val="tx2"/>
              </a:solidFill>
            </a:endParaRPr>
          </a:p>
          <a:p>
            <a:pPr lvl="2"/>
            <a:r>
              <a:rPr lang="en-US" altLang="zh-CN" dirty="0">
                <a:latin typeface="STXinwei" panose="02010800040101010101" pitchFamily="2" charset="-122"/>
                <a:ea typeface="STXinwei" panose="02010800040101010101" pitchFamily="2" charset="-122"/>
              </a:rPr>
              <a:t>Count</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时申请使用独木桥</a:t>
            </a:r>
            <a:endParaRPr lang="en-US" altLang="zh-CN" dirty="0">
              <a:latin typeface="STXinwei" panose="02010800040101010101" pitchFamily="2" charset="-122"/>
              <a:ea typeface="STXinwei" panose="02010800040101010101" pitchFamily="2" charset="-122"/>
            </a:endParaRPr>
          </a:p>
          <a:p>
            <a:pPr lvl="2"/>
            <a:r>
              <a:rPr lang="en-US" altLang="zh-CN" dirty="0">
                <a:latin typeface="STXinwei" panose="02010800040101010101" pitchFamily="2" charset="-122"/>
                <a:ea typeface="STXinwei" panose="02010800040101010101" pitchFamily="2" charset="-122"/>
              </a:rPr>
              <a:t>Count</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时释放使用独木桥</a:t>
            </a:r>
            <a:endParaRPr lang="en-US" altLang="zh-CN" dirty="0">
              <a:latin typeface="STXinwei" panose="02010800040101010101" pitchFamily="2" charset="-122"/>
              <a:ea typeface="STXinwei" panose="02010800040101010101" pitchFamily="2" charset="-122"/>
            </a:endParaRPr>
          </a:p>
          <a:p>
            <a:pPr lvl="2"/>
            <a:endParaRPr lang="en-US" altLang="zh-CN" dirty="0">
              <a:latin typeface="STXinwei" panose="02010800040101010101" pitchFamily="2" charset="-122"/>
              <a:ea typeface="STXinwei" panose="02010800040101010101" pitchFamily="2" charset="-122"/>
            </a:endParaRPr>
          </a:p>
          <a:p>
            <a:pPr lvl="2"/>
            <a:endParaRPr lang="en-US" altLang="zh-CN" dirty="0">
              <a:latin typeface="STXinwei" panose="02010800040101010101" pitchFamily="2" charset="-122"/>
              <a:ea typeface="STXinwei" panose="02010800040101010101" pitchFamily="2" charset="-122"/>
            </a:endParaRPr>
          </a:p>
          <a:p>
            <a:pPr lvl="1"/>
            <a:endParaRPr lang="zh-CN" altLang="zh-CN" dirty="0">
              <a:latin typeface="华文新魏"/>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78</a:t>
            </a:fld>
            <a:endParaRPr lang="en-US" altLang="zh-CN" b="1" dirty="0">
              <a:solidFill>
                <a:srgbClr val="0000FF"/>
              </a:solidFill>
            </a:endParaRPr>
          </a:p>
        </p:txBody>
      </p:sp>
    </p:spTree>
    <p:extLst>
      <p:ext uri="{BB962C8B-B14F-4D97-AF65-F5344CB8AC3E}">
        <p14:creationId xmlns:p14="http://schemas.microsoft.com/office/powerpoint/2010/main" val="4234966095"/>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1</a:t>
            </a:r>
            <a:endParaRPr kumimoji="1" lang="zh-CN" altLang="en-US" dirty="0"/>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200" dirty="0">
                <a:latin typeface="华文新魏"/>
                <a:cs typeface="华文新魏"/>
              </a:rPr>
              <a:t>semaphore </a:t>
            </a:r>
            <a:r>
              <a:rPr lang="en-US" altLang="zh-CN" sz="2200" dirty="0">
                <a:solidFill>
                  <a:srgbClr val="FF0000"/>
                </a:solidFill>
                <a:latin typeface="华文新魏"/>
                <a:cs typeface="华文新魏"/>
              </a:rPr>
              <a:t>wait</a:t>
            </a:r>
            <a:r>
              <a:rPr lang="en-US" altLang="zh-CN" sz="2200" dirty="0">
                <a:latin typeface="华文新魏"/>
                <a:cs typeface="华文新魏"/>
              </a:rPr>
              <a:t>,</a:t>
            </a:r>
            <a:r>
              <a:rPr lang="zh-CN" altLang="en-US" sz="2200" dirty="0">
                <a:latin typeface="华文新魏"/>
                <a:cs typeface="华文新魏"/>
              </a:rPr>
              <a:t> </a:t>
            </a:r>
            <a:r>
              <a:rPr lang="en-US" altLang="zh-CN" sz="2200" dirty="0">
                <a:solidFill>
                  <a:srgbClr val="660066"/>
                </a:solidFill>
                <a:latin typeface="华文新魏"/>
                <a:cs typeface="华文新魏"/>
              </a:rPr>
              <a:t>mutex1</a:t>
            </a:r>
            <a:r>
              <a:rPr lang="en-US" altLang="zh-CN" sz="2200" dirty="0">
                <a:latin typeface="华文新魏"/>
                <a:cs typeface="华文新魏"/>
              </a:rPr>
              <a:t>,</a:t>
            </a:r>
            <a:r>
              <a:rPr lang="zh-CN" altLang="en-US" sz="2200" dirty="0">
                <a:latin typeface="华文新魏"/>
                <a:cs typeface="华文新魏"/>
              </a:rPr>
              <a:t> </a:t>
            </a:r>
            <a:r>
              <a:rPr lang="en-US" altLang="zh-CN" sz="2200" dirty="0">
                <a:solidFill>
                  <a:srgbClr val="008000"/>
                </a:solidFill>
                <a:latin typeface="华文新魏"/>
                <a:cs typeface="华文新魏"/>
              </a:rPr>
              <a:t>mutex2</a:t>
            </a:r>
            <a:r>
              <a:rPr lang="en-US" altLang="zh-CN" sz="2200" dirty="0">
                <a:latin typeface="华文新魏"/>
                <a:cs typeface="华文新魏"/>
              </a:rPr>
              <a:t>;</a:t>
            </a:r>
            <a:endParaRPr lang="zh-CN" altLang="zh-CN" sz="2200" dirty="0">
              <a:latin typeface="华文新魏"/>
              <a:cs typeface="华文新魏"/>
            </a:endParaRPr>
          </a:p>
          <a:p>
            <a:pPr marL="7937" indent="0">
              <a:buNone/>
            </a:pPr>
            <a:r>
              <a:rPr lang="en-US" altLang="zh-CN" sz="2200" dirty="0">
                <a:solidFill>
                  <a:srgbClr val="660066"/>
                </a:solidFill>
                <a:latin typeface="华文新魏"/>
                <a:cs typeface="华文新魏"/>
              </a:rPr>
              <a:t>mutex1</a:t>
            </a:r>
            <a:r>
              <a:rPr lang="en-US" altLang="zh-CN" sz="2200" dirty="0">
                <a:latin typeface="华文新魏"/>
                <a:cs typeface="华文新魏"/>
              </a:rPr>
              <a:t>=</a:t>
            </a:r>
            <a:r>
              <a:rPr lang="en-US" altLang="zh-CN" sz="2200" dirty="0">
                <a:solidFill>
                  <a:srgbClr val="008000"/>
                </a:solidFill>
                <a:latin typeface="华文新魏"/>
                <a:cs typeface="华文新魏"/>
              </a:rPr>
              <a:t>mutex2</a:t>
            </a:r>
            <a:r>
              <a:rPr lang="en-US" altLang="zh-CN" sz="2200" dirty="0">
                <a:latin typeface="华文新魏"/>
                <a:cs typeface="华文新魏"/>
              </a:rPr>
              <a:t>=1;</a:t>
            </a:r>
            <a:r>
              <a:rPr lang="en-US" altLang="zh-CN" sz="2200" dirty="0">
                <a:solidFill>
                  <a:srgbClr val="FF0000"/>
                </a:solidFill>
                <a:latin typeface="华文新魏"/>
                <a:cs typeface="华文新魏"/>
              </a:rPr>
              <a:t>wait</a:t>
            </a:r>
            <a:r>
              <a:rPr lang="en-US" altLang="zh-CN" sz="2200" dirty="0">
                <a:latin typeface="华文新魏"/>
                <a:cs typeface="华文新魏"/>
              </a:rPr>
              <a:t>=1;</a:t>
            </a:r>
            <a:endParaRPr lang="zh-CN" altLang="zh-CN" sz="2200" dirty="0">
              <a:latin typeface="华文新魏"/>
              <a:cs typeface="华文新魏"/>
            </a:endParaRPr>
          </a:p>
          <a:p>
            <a:pPr marL="7937" indent="0">
              <a:buNone/>
            </a:pPr>
            <a:r>
              <a:rPr lang="en-US" altLang="zh-CN" sz="2200" dirty="0" err="1">
                <a:latin typeface="华文新魏"/>
                <a:cs typeface="华文新魏"/>
              </a:rPr>
              <a:t>int</a:t>
            </a:r>
            <a:r>
              <a:rPr lang="en-US" altLang="zh-CN" sz="2200" dirty="0">
                <a:latin typeface="华文新魏"/>
                <a:cs typeface="华文新魏"/>
              </a:rPr>
              <a:t> </a:t>
            </a:r>
            <a:r>
              <a:rPr lang="en-US" altLang="zh-CN" sz="2200" dirty="0">
                <a:solidFill>
                  <a:srgbClr val="660066"/>
                </a:solidFill>
                <a:latin typeface="华文新魏"/>
                <a:cs typeface="华文新魏"/>
              </a:rPr>
              <a:t>count1</a:t>
            </a:r>
            <a:r>
              <a:rPr lang="en-US" altLang="zh-CN" sz="2200" dirty="0">
                <a:latin typeface="华文新魏"/>
                <a:cs typeface="华文新魏"/>
              </a:rPr>
              <a:t>,</a:t>
            </a:r>
            <a:r>
              <a:rPr lang="en-US" altLang="zh-CN" sz="2200" dirty="0">
                <a:solidFill>
                  <a:srgbClr val="008000"/>
                </a:solidFill>
                <a:latin typeface="华文新魏"/>
                <a:cs typeface="华文新魏"/>
              </a:rPr>
              <a:t>count2</a:t>
            </a:r>
            <a:r>
              <a:rPr lang="en-US" altLang="zh-CN" sz="2200" dirty="0">
                <a:latin typeface="华文新魏"/>
                <a:cs typeface="华文新魏"/>
              </a:rPr>
              <a:t>; </a:t>
            </a:r>
            <a:r>
              <a:rPr lang="en-US" altLang="zh-CN" sz="2200" dirty="0">
                <a:solidFill>
                  <a:srgbClr val="660066"/>
                </a:solidFill>
                <a:latin typeface="华文新魏"/>
                <a:cs typeface="华文新魏"/>
              </a:rPr>
              <a:t>count1</a:t>
            </a:r>
            <a:r>
              <a:rPr lang="en-US" altLang="zh-CN" sz="2200" dirty="0">
                <a:latin typeface="华文新魏"/>
                <a:cs typeface="华文新魏"/>
              </a:rPr>
              <a:t>=0;</a:t>
            </a:r>
            <a:r>
              <a:rPr lang="en-US" altLang="zh-CN" sz="2200" dirty="0">
                <a:solidFill>
                  <a:srgbClr val="008000"/>
                </a:solidFill>
                <a:latin typeface="华文新魏"/>
                <a:cs typeface="华文新魏"/>
              </a:rPr>
              <a:t>count2</a:t>
            </a:r>
            <a:r>
              <a:rPr lang="en-US" altLang="zh-CN" sz="2200" dirty="0">
                <a:latin typeface="华文新魏"/>
                <a:cs typeface="华文新魏"/>
              </a:rPr>
              <a:t>=0;</a:t>
            </a:r>
            <a:endParaRPr lang="zh-CN" altLang="zh-CN" sz="2200" dirty="0">
              <a:latin typeface="华文新魏"/>
              <a:cs typeface="华文新魏"/>
            </a:endParaRPr>
          </a:p>
          <a:p>
            <a:endParaRPr lang="zh-CN" altLang="zh-CN" dirty="0">
              <a:latin typeface="华文新魏"/>
              <a:cs typeface="华文新魏"/>
            </a:endParaRPr>
          </a:p>
        </p:txBody>
      </p:sp>
      <p:sp>
        <p:nvSpPr>
          <p:cNvPr id="5" name="矩形 4"/>
          <p:cNvSpPr/>
          <p:nvPr/>
        </p:nvSpPr>
        <p:spPr>
          <a:xfrm>
            <a:off x="899592" y="2247831"/>
            <a:ext cx="7704856" cy="4493537"/>
          </a:xfrm>
          <a:prstGeom prst="rect">
            <a:avLst/>
          </a:prstGeom>
        </p:spPr>
        <p:txBody>
          <a:bodyPr wrap="square">
            <a:spAutoFit/>
          </a:bodyPr>
          <a:lstStyle/>
          <a:p>
            <a:pPr algn="l"/>
            <a:r>
              <a:rPr lang="en-US" altLang="zh-CN" sz="2200" b="1" dirty="0">
                <a:latin typeface="华文新魏"/>
                <a:ea typeface="华文新魏"/>
                <a:cs typeface="华文新魏"/>
              </a:rPr>
              <a:t>cobegin</a:t>
            </a:r>
          </a:p>
          <a:p>
            <a:pPr algn="l"/>
            <a:r>
              <a:rPr lang="en-US" altLang="zh-CN" sz="2200" b="1" dirty="0">
                <a:solidFill>
                  <a:srgbClr val="660066"/>
                </a:solidFill>
                <a:latin typeface="华文新魏"/>
                <a:ea typeface="华文新魏"/>
                <a:cs typeface="华文新魏"/>
              </a:rPr>
              <a:t>process P</a:t>
            </a:r>
            <a:r>
              <a:rPr lang="zh-CN" altLang="zh-CN" sz="2200" b="1" dirty="0">
                <a:solidFill>
                  <a:srgbClr val="660066"/>
                </a:solidFill>
                <a:latin typeface="华文新魏"/>
                <a:ea typeface="华文新魏"/>
                <a:cs typeface="华文新魏"/>
              </a:rPr>
              <a:t>东</a:t>
            </a:r>
            <a:r>
              <a:rPr lang="en-US" altLang="zh-CN" sz="2200" b="1" dirty="0">
                <a:solidFill>
                  <a:srgbClr val="660066"/>
                </a:solidFill>
                <a:latin typeface="华文新魏"/>
                <a:ea typeface="华文新魏"/>
                <a:cs typeface="华文新魏"/>
              </a:rPr>
              <a:t>( ) {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process P</a:t>
            </a:r>
            <a:r>
              <a:rPr lang="zh-CN" altLang="zh-CN" sz="2200" b="1" dirty="0">
                <a:solidFill>
                  <a:srgbClr val="008000"/>
                </a:solidFill>
                <a:latin typeface="华文新魏"/>
                <a:ea typeface="华文新魏"/>
                <a:cs typeface="华文新魏"/>
              </a:rPr>
              <a:t>西</a:t>
            </a:r>
            <a:r>
              <a:rPr lang="en-US" altLang="zh-CN" sz="2200" b="1" dirty="0">
                <a:solidFill>
                  <a:srgbClr val="008000"/>
                </a:solidFill>
                <a:latin typeface="华文新魏"/>
                <a:ea typeface="华文新魏"/>
                <a:cs typeface="华文新魏"/>
              </a:rPr>
              <a:t>( ) {</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P(mutex1);</a:t>
            </a:r>
            <a:r>
              <a:rPr lang="en-US" altLang="zh-CN" sz="2200" b="1" dirty="0">
                <a:solidFill>
                  <a:srgbClr val="008000"/>
                </a:solidFill>
                <a:latin typeface="华文新魏"/>
                <a:ea typeface="华文新魏"/>
                <a:cs typeface="华文新魏"/>
              </a:rPr>
              <a:t>                          </a:t>
            </a:r>
            <a:r>
              <a:rPr lang="zh-CN" altLang="en-US" sz="2200" b="1" dirty="0">
                <a:solidFill>
                  <a:srgbClr val="008000"/>
                </a:solidFill>
                <a:latin typeface="华文新魏"/>
                <a:ea typeface="华文新魏"/>
                <a:cs typeface="华文新魏"/>
              </a:rPr>
              <a:t>       </a:t>
            </a:r>
            <a:r>
              <a:rPr lang="en-US" altLang="zh-CN" sz="2200" b="1" dirty="0">
                <a:solidFill>
                  <a:srgbClr val="008000"/>
                </a:solidFill>
                <a:latin typeface="华文新魏"/>
                <a:ea typeface="华文新魏"/>
                <a:cs typeface="华文新魏"/>
              </a:rPr>
              <a:t> P(mutex2);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en-US" altLang="zh-CN" sz="2200" b="1" dirty="0">
                <a:solidFill>
                  <a:srgbClr val="660066"/>
                </a:solidFill>
                <a:latin typeface="华文新魏"/>
                <a:ea typeface="华文新魏"/>
                <a:cs typeface="华文新魏"/>
              </a:rPr>
              <a:t>count1++;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count2++;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en-US" altLang="zh-CN" sz="2200" b="1" dirty="0">
                <a:solidFill>
                  <a:srgbClr val="660066"/>
                </a:solidFill>
                <a:latin typeface="华文新魏"/>
                <a:ea typeface="华文新魏"/>
                <a:cs typeface="华文新魏"/>
              </a:rPr>
              <a:t>if (count1==1)  </a:t>
            </a:r>
            <a:r>
              <a:rPr lang="en-US" altLang="zh-CN" sz="2200" b="1" dirty="0">
                <a:solidFill>
                  <a:srgbClr val="FF0000"/>
                </a:solidFill>
                <a:latin typeface="华文新魏"/>
                <a:ea typeface="华文新魏"/>
                <a:cs typeface="华文新魏"/>
              </a:rPr>
              <a:t>P(wait)</a:t>
            </a:r>
            <a:r>
              <a:rPr lang="en-US"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if (count2==1)  </a:t>
            </a:r>
            <a:r>
              <a:rPr lang="en-US" altLang="zh-CN" sz="2200" b="1" dirty="0">
                <a:solidFill>
                  <a:srgbClr val="FF0000"/>
                </a:solidFill>
                <a:latin typeface="华文新魏"/>
                <a:ea typeface="华文新魏"/>
                <a:cs typeface="华文新魏"/>
              </a:rPr>
              <a:t>P(wait)</a:t>
            </a:r>
            <a:r>
              <a:rPr lang="en-US" altLang="zh-CN" sz="2200" b="1" dirty="0">
                <a:solidFill>
                  <a:srgbClr val="008000"/>
                </a:solidFill>
                <a:latin typeface="华文新魏"/>
                <a:ea typeface="华文新魏"/>
                <a:cs typeface="华文新魏"/>
              </a:rPr>
              <a:t>;</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V(mutex2);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a:t>
            </a:r>
            <a:r>
              <a:rPr lang="zh-CN" altLang="zh-CN" sz="2200" b="1" dirty="0">
                <a:solidFill>
                  <a:srgbClr val="660066"/>
                </a:solidFill>
                <a:latin typeface="华文新魏"/>
                <a:ea typeface="华文新魏"/>
                <a:cs typeface="华文新魏"/>
              </a:rPr>
              <a:t>过独木桥</a:t>
            </a:r>
            <a:r>
              <a:rPr lang="en-US"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a:t>
            </a:r>
            <a:r>
              <a:rPr lang="zh-CN" altLang="zh-CN" sz="2200" b="1" dirty="0">
                <a:solidFill>
                  <a:srgbClr val="008000"/>
                </a:solidFill>
                <a:latin typeface="华文新魏"/>
                <a:ea typeface="华文新魏"/>
                <a:cs typeface="华文新魏"/>
              </a:rPr>
              <a:t>过独木桥</a:t>
            </a:r>
            <a:r>
              <a:rPr lang="en-US" altLang="zh-CN" sz="2200" b="1" dirty="0">
                <a:solidFill>
                  <a:srgbClr val="008000"/>
                </a:solidFill>
                <a:latin typeface="华文新魏"/>
                <a:ea typeface="华文新魏"/>
                <a:cs typeface="华文新魏"/>
              </a:rPr>
              <a:t>*/;    </a:t>
            </a:r>
            <a:endParaRPr lang="zh-CN" altLang="zh-CN" sz="2200" b="1" dirty="0">
              <a:solidFill>
                <a:srgbClr val="008000"/>
              </a:solidFill>
              <a:latin typeface="华文新魏"/>
              <a:ea typeface="华文新魏"/>
              <a:cs typeface="华文新魏"/>
            </a:endParaRPr>
          </a:p>
          <a:p>
            <a:pPr algn="l"/>
            <a:r>
              <a:rPr lang="en-US" altLang="zh-CN" sz="2200" b="1" dirty="0">
                <a:latin typeface="华文新魏"/>
                <a:ea typeface="华文新魏"/>
                <a:cs typeface="华文新魏"/>
              </a:rPr>
              <a:t>   </a:t>
            </a:r>
            <a:r>
              <a:rPr lang="en-US" altLang="zh-CN" sz="2200" b="1" dirty="0">
                <a:solidFill>
                  <a:srgbClr val="660066"/>
                </a:solidFill>
                <a:latin typeface="华文新魏"/>
                <a:ea typeface="华文新魏"/>
                <a:cs typeface="华文新魏"/>
              </a:rPr>
              <a:t>P(mutex1);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P(mutex2);</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count1--;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count2--;           </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if( count1==0)  </a:t>
            </a:r>
            <a:r>
              <a:rPr lang="en-US" altLang="zh-CN" sz="2200" b="1" dirty="0">
                <a:solidFill>
                  <a:srgbClr val="FF0000"/>
                </a:solidFill>
                <a:latin typeface="华文新魏"/>
                <a:ea typeface="华文新魏"/>
                <a:cs typeface="华文新魏"/>
              </a:rPr>
              <a:t>V(wait)</a:t>
            </a:r>
            <a:r>
              <a:rPr lang="en-US" altLang="zh-CN" sz="2200" b="1" dirty="0">
                <a:solidFill>
                  <a:srgbClr val="660066"/>
                </a:solidFill>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if (count2==0)  </a:t>
            </a:r>
            <a:r>
              <a:rPr lang="en-US" altLang="zh-CN" sz="2200" b="1" dirty="0">
                <a:solidFill>
                  <a:srgbClr val="FF0000"/>
                </a:solidFill>
                <a:latin typeface="华文新魏"/>
                <a:ea typeface="华文新魏"/>
                <a:cs typeface="华文新魏"/>
              </a:rPr>
              <a:t>V(wait)</a:t>
            </a:r>
            <a:r>
              <a:rPr lang="en-US" altLang="zh-CN" sz="2200" b="1" dirty="0">
                <a:solidFill>
                  <a:srgbClr val="008000"/>
                </a:solidFill>
                <a:latin typeface="华文新魏"/>
                <a:ea typeface="华文新魏"/>
                <a:cs typeface="华文新魏"/>
              </a:rPr>
              <a:t>;</a:t>
            </a:r>
            <a:endParaRPr lang="zh-CN" altLang="zh-CN" sz="2200" b="1" dirty="0">
              <a:solidFill>
                <a:srgbClr val="008000"/>
              </a:solidFill>
              <a:latin typeface="华文新魏"/>
              <a:ea typeface="华文新魏"/>
              <a:cs typeface="华文新魏"/>
            </a:endParaRPr>
          </a:p>
          <a:p>
            <a:pPr algn="l"/>
            <a:r>
              <a:rPr lang="zh-CN" altLang="en-US" sz="2200" b="1" dirty="0">
                <a:latin typeface="华文新魏"/>
                <a:ea typeface="华文新魏"/>
                <a:cs typeface="华文新魏"/>
              </a:rPr>
              <a:t>  </a:t>
            </a:r>
            <a:r>
              <a:rPr lang="zh-CN" altLang="en-US" sz="2200" b="1" dirty="0">
                <a:solidFill>
                  <a:srgbClr val="660066"/>
                </a:solidFill>
                <a:latin typeface="华文新魏"/>
                <a:ea typeface="华文新魏"/>
                <a:cs typeface="华文新魏"/>
              </a:rPr>
              <a:t> </a:t>
            </a:r>
            <a:r>
              <a:rPr lang="en-US" altLang="zh-CN" sz="2200" b="1" dirty="0">
                <a:solidFill>
                  <a:srgbClr val="660066"/>
                </a:solidFill>
                <a:latin typeface="华文新魏"/>
                <a:ea typeface="华文新魏"/>
                <a:cs typeface="华文新魏"/>
              </a:rPr>
              <a:t>V(mutex1);                           </a:t>
            </a:r>
            <a:r>
              <a:rPr lang="zh-CN" altLang="en-US" sz="2200" b="1" dirty="0">
                <a:solidFill>
                  <a:srgbClr val="660066"/>
                </a:solidFill>
                <a:latin typeface="华文新魏"/>
                <a:ea typeface="华文新魏"/>
                <a:cs typeface="华文新魏"/>
              </a:rPr>
              <a:t>        </a:t>
            </a:r>
            <a:r>
              <a:rPr lang="en-US" altLang="zh-CN" sz="2200" b="1" dirty="0">
                <a:solidFill>
                  <a:srgbClr val="008000"/>
                </a:solidFill>
                <a:latin typeface="华文新魏"/>
                <a:ea typeface="华文新魏"/>
                <a:cs typeface="华文新魏"/>
              </a:rPr>
              <a:t>V(mutex2);</a:t>
            </a:r>
          </a:p>
          <a:p>
            <a:pPr algn="l"/>
            <a:r>
              <a:rPr lang="en-US" altLang="zh-CN" sz="2200" b="1" dirty="0">
                <a:solidFill>
                  <a:srgbClr val="660066"/>
                </a:solidFill>
                <a:latin typeface="华文新魏"/>
                <a:ea typeface="华文新魏"/>
                <a:cs typeface="华文新魏"/>
              </a:rPr>
              <a:t>}  </a:t>
            </a:r>
            <a:r>
              <a:rPr lang="en-US" altLang="zh-CN" sz="2200" b="1" dirty="0">
                <a:latin typeface="华文新魏"/>
                <a:ea typeface="华文新魏"/>
                <a:cs typeface="华文新魏"/>
              </a:rPr>
              <a:t>                                  </a:t>
            </a:r>
            <a:r>
              <a:rPr lang="zh-CN" altLang="en-US" sz="2200" b="1" dirty="0">
                <a:latin typeface="华文新魏"/>
                <a:ea typeface="华文新魏"/>
                <a:cs typeface="华文新魏"/>
              </a:rPr>
              <a:t>                 </a:t>
            </a:r>
            <a:r>
              <a:rPr lang="en-US" altLang="zh-CN" sz="2200" b="1" dirty="0">
                <a:solidFill>
                  <a:srgbClr val="008000"/>
                </a:solidFill>
                <a:latin typeface="华文新魏"/>
                <a:ea typeface="华文新魏"/>
                <a:cs typeface="华文新魏"/>
              </a:rPr>
              <a:t>}</a:t>
            </a:r>
            <a:endParaRPr lang="zh-CN" altLang="zh-CN" sz="2200" b="1" dirty="0">
              <a:solidFill>
                <a:srgbClr val="008000"/>
              </a:solidFill>
              <a:latin typeface="华文新魏"/>
              <a:ea typeface="华文新魏"/>
              <a:cs typeface="华文新魏"/>
            </a:endParaRPr>
          </a:p>
          <a:p>
            <a:pPr algn="l"/>
            <a:r>
              <a:rPr lang="en-US" altLang="zh-CN" sz="2200" b="1" dirty="0" err="1">
                <a:latin typeface="华文新魏"/>
                <a:ea typeface="华文新魏"/>
                <a:cs typeface="华文新魏"/>
              </a:rPr>
              <a:t>coend</a:t>
            </a:r>
            <a:endParaRPr lang="zh-CN" altLang="zh-CN" sz="22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79</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3E355210-24A3-F348-B023-F39A70B98D32}"/>
              </a:ext>
            </a:extLst>
          </p:cNvPr>
          <p:cNvCxnSpPr>
            <a:cxnSpLocks/>
          </p:cNvCxnSpPr>
          <p:nvPr/>
        </p:nvCxnSpPr>
        <p:spPr bwMode="auto">
          <a:xfrm>
            <a:off x="4427984" y="2780928"/>
            <a:ext cx="0" cy="3647256"/>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290294781"/>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观察程序并发 执行</a:t>
            </a:r>
            <a:r>
              <a:rPr lang="zh-CN" altLang="zh-CN" dirty="0">
                <a:latin typeface="华文新魏" charset="0"/>
                <a:ea typeface="华文新魏" charset="0"/>
                <a:cs typeface="华文新魏" charset="0"/>
              </a:rPr>
              <a:t>现象</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程序</a:t>
            </a:r>
            <a:r>
              <a:rPr lang="zh-CN" altLang="zh-CN" dirty="0">
                <a:solidFill>
                  <a:srgbClr val="FF0000"/>
                </a:solidFill>
                <a:latin typeface="华文新魏" charset="0"/>
                <a:ea typeface="华文新魏" charset="0"/>
                <a:cs typeface="华文新魏" charset="0"/>
              </a:rPr>
              <a:t>操作数据块有先后次序</a:t>
            </a:r>
            <a:r>
              <a:rPr lang="zh-CN" altLang="zh-CN" dirty="0">
                <a:latin typeface="华文新魏" charset="0"/>
                <a:ea typeface="华文新魏" charset="0"/>
                <a:cs typeface="华文新魏" charset="0"/>
              </a:rPr>
              <a:t>，按数据块序号从小到大处理</a:t>
            </a:r>
            <a:endParaRPr lang="en-US" altLang="zh-CN" dirty="0">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程序</a:t>
            </a:r>
            <a:r>
              <a:rPr lang="zh-CN" altLang="zh-CN" dirty="0">
                <a:solidFill>
                  <a:srgbClr val="FF0000"/>
                </a:solidFill>
                <a:latin typeface="华文新魏" charset="0"/>
                <a:ea typeface="华文新魏" charset="0"/>
                <a:cs typeface="华文新魏" charset="0"/>
              </a:rPr>
              <a:t>可并发执行</a:t>
            </a:r>
            <a:r>
              <a:rPr lang="zh-CN" altLang="zh-CN" dirty="0">
                <a:latin typeface="华文新魏" charset="0"/>
                <a:ea typeface="华文新魏" charset="0"/>
                <a:cs typeface="华文新魏" charset="0"/>
              </a:rPr>
              <a:t>的，例如</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“输入”</a:t>
            </a:r>
            <a:r>
              <a:rPr lang="en-US" altLang="zh-CN" dirty="0">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i</a:t>
            </a:r>
            <a:r>
              <a:rPr lang="zh-CN" altLang="zh-CN" dirty="0">
                <a:latin typeface="华文新魏" charset="0"/>
                <a:ea typeface="华文新魏" charset="0"/>
                <a:cs typeface="华文新魏" charset="0"/>
              </a:rPr>
              <a:t>、“加工”</a:t>
            </a:r>
            <a:r>
              <a:rPr lang="en-US"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p</a:t>
            </a:r>
            <a:r>
              <a:rPr lang="zh-CN" altLang="zh-CN" dirty="0">
                <a:latin typeface="华文新魏" charset="0"/>
                <a:ea typeface="华文新魏" charset="0"/>
                <a:cs typeface="华文新魏" charset="0"/>
              </a:rPr>
              <a:t>与“输出”</a:t>
            </a:r>
            <a:r>
              <a:rPr lang="en-US"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o</a:t>
            </a:r>
            <a:r>
              <a:rPr lang="zh-CN" altLang="zh-CN" dirty="0">
                <a:latin typeface="华文新魏" charset="0"/>
                <a:ea typeface="华文新魏" charset="0"/>
                <a:cs typeface="华文新魏" charset="0"/>
              </a:rPr>
              <a:t>可并行操作</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这样</a:t>
            </a:r>
            <a:r>
              <a:rPr lang="zh-CN" altLang="zh-CN" dirty="0">
                <a:solidFill>
                  <a:srgbClr val="0000FF"/>
                </a:solidFill>
                <a:latin typeface="华文新魏" charset="0"/>
                <a:ea typeface="华文新魏" charset="0"/>
                <a:cs typeface="华文新魏" charset="0"/>
              </a:rPr>
              <a:t>输入设备</a:t>
            </a:r>
            <a:r>
              <a:rPr lang="zh-CN"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CPU</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输出设备</a:t>
            </a:r>
            <a:r>
              <a:rPr lang="zh-CN" altLang="en-US" dirty="0">
                <a:latin typeface="华文新魏" charset="0"/>
                <a:ea typeface="华文新魏" charset="0"/>
                <a:cs typeface="华文新魏" charset="0"/>
              </a:rPr>
              <a:t>可</a:t>
            </a:r>
            <a:r>
              <a:rPr lang="zh-CN" altLang="zh-CN" dirty="0">
                <a:latin typeface="华文新魏" charset="0"/>
                <a:ea typeface="华文新魏" charset="0"/>
                <a:cs typeface="华文新魏" charset="0"/>
              </a:rPr>
              <a:t>并行工作</a:t>
            </a:r>
            <a:endParaRPr lang="en-US" altLang="zh-CN" dirty="0">
              <a:latin typeface="华文新魏" charset="0"/>
              <a:ea typeface="华文新魏" charset="0"/>
              <a:cs typeface="华文新魏" charset="0"/>
            </a:endParaRPr>
          </a:p>
          <a:p>
            <a:pPr marL="447675" lvl="1" indent="-447675" eaLnBrk="1" hangingPunct="1">
              <a:buClr>
                <a:srgbClr val="CC6600"/>
              </a:buClr>
              <a:buSzPct val="70000"/>
              <a:buFont typeface="Wingdings" pitchFamily="2" charset="2"/>
              <a:buChar char="n"/>
            </a:pPr>
            <a:r>
              <a:rPr lang="zh-CN" altLang="zh-CN" sz="2800" dirty="0">
                <a:latin typeface="华文新魏" charset="0"/>
                <a:ea typeface="华文新魏" charset="0"/>
                <a:cs typeface="华文新魏" charset="0"/>
              </a:rPr>
              <a:t>程序并发执行</a:t>
            </a:r>
            <a:r>
              <a:rPr lang="zh-CN" altLang="en-US" sz="2800" dirty="0">
                <a:latin typeface="华文新魏" charset="0"/>
                <a:ea typeface="华文新魏" charset="0"/>
                <a:cs typeface="华文新魏" charset="0"/>
              </a:rPr>
              <a:t>时</a:t>
            </a:r>
            <a:r>
              <a:rPr lang="zh-CN" altLang="zh-CN" sz="2800" dirty="0">
                <a:latin typeface="华文新魏" charset="0"/>
                <a:ea typeface="华文新魏" charset="0"/>
                <a:cs typeface="华文新魏" charset="0"/>
              </a:rPr>
              <a:t>，相互之间会产生制约关系</a:t>
            </a:r>
            <a:r>
              <a:rPr lang="zh-CN" altLang="en-US" sz="2800" dirty="0">
                <a:latin typeface="华文新魏" charset="0"/>
                <a:ea typeface="华文新魏" charset="0"/>
                <a:cs typeface="华文新魏" charset="0"/>
              </a:rPr>
              <a:t>、出现</a:t>
            </a:r>
            <a:r>
              <a:rPr lang="zh-CN" altLang="en-US" sz="2800" dirty="0">
                <a:solidFill>
                  <a:srgbClr val="FF0000"/>
                </a:solidFill>
                <a:latin typeface="华文新魏" charset="0"/>
                <a:ea typeface="华文新魏" charset="0"/>
                <a:cs typeface="华文新魏" charset="0"/>
              </a:rPr>
              <a:t>竞争共享资源问题</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程序</a:t>
            </a:r>
            <a:r>
              <a:rPr lang="en-US" altLang="zh-CN" dirty="0">
                <a:latin typeface="华文新魏" charset="0"/>
                <a:ea typeface="华文新魏" charset="0"/>
                <a:cs typeface="华文新魏" charset="0"/>
              </a:rPr>
              <a:t>1</a:t>
            </a:r>
            <a:r>
              <a:rPr lang="zh-CN" altLang="zh-CN" dirty="0">
                <a:latin typeface="华文新魏" charset="0"/>
                <a:ea typeface="华文新魏" charset="0"/>
                <a:cs typeface="华文新魏" charset="0"/>
              </a:rPr>
              <a:t>与２共享</a:t>
            </a:r>
            <a:r>
              <a:rPr lang="zh-CN" altLang="zh-CN"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1</a:t>
            </a:r>
          </a:p>
          <a:p>
            <a:pPr lvl="1" eaLnBrk="1" hangingPunct="1"/>
            <a:r>
              <a:rPr lang="zh-CN" altLang="zh-CN" dirty="0">
                <a:latin typeface="华文新魏" charset="0"/>
                <a:ea typeface="华文新魏" charset="0"/>
                <a:cs typeface="华文新魏" charset="0"/>
              </a:rPr>
              <a:t>程序</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与 </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共享</a:t>
            </a:r>
            <a:r>
              <a:rPr lang="zh-CN" altLang="zh-CN"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2</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a:t>
            </a:fld>
            <a:endParaRPr lang="en-US" altLang="zh-CN" dirty="0"/>
          </a:p>
        </p:txBody>
      </p:sp>
    </p:spTree>
    <p:extLst>
      <p:ext uri="{BB962C8B-B14F-4D97-AF65-F5344CB8AC3E}">
        <p14:creationId xmlns:p14="http://schemas.microsoft.com/office/powerpoint/2010/main" val="4042263537"/>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2</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lang="zh-CN" altLang="zh-CN" dirty="0">
                <a:latin typeface="STXinwei" panose="02010800040101010101" pitchFamily="2" charset="-122"/>
                <a:ea typeface="STXinwei" panose="02010800040101010101" pitchFamily="2" charset="-122"/>
              </a:rPr>
              <a:t>在独木桥问题</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中，限制桥面上</a:t>
            </a:r>
            <a:r>
              <a:rPr lang="zh-CN" altLang="zh-CN" dirty="0">
                <a:solidFill>
                  <a:srgbClr val="0000FF"/>
                </a:solidFill>
                <a:latin typeface="STXinwei" panose="02010800040101010101" pitchFamily="2" charset="-122"/>
                <a:ea typeface="STXinwei" panose="02010800040101010101" pitchFamily="2" charset="-122"/>
              </a:rPr>
              <a:t>最多可以有</a:t>
            </a:r>
            <a:r>
              <a:rPr lang="en-US" altLang="zh-CN" dirty="0">
                <a:solidFill>
                  <a:srgbClr val="0000FF"/>
                </a:solidFill>
                <a:latin typeface="STXinwei" panose="02010800040101010101" pitchFamily="2" charset="-122"/>
                <a:ea typeface="STXinwei" panose="02010800040101010101" pitchFamily="2" charset="-122"/>
              </a:rPr>
              <a:t>k</a:t>
            </a:r>
            <a:r>
              <a:rPr lang="zh-CN" altLang="zh-CN" dirty="0">
                <a:solidFill>
                  <a:srgbClr val="0000FF"/>
                </a:solidFill>
                <a:latin typeface="STXinwei" panose="02010800040101010101" pitchFamily="2" charset="-122"/>
                <a:ea typeface="STXinwei" panose="02010800040101010101" pitchFamily="2" charset="-122"/>
              </a:rPr>
              <a:t>辆汽车</a:t>
            </a:r>
            <a:r>
              <a:rPr lang="zh-CN" altLang="zh-CN" dirty="0">
                <a:latin typeface="STXinwei" panose="02010800040101010101" pitchFamily="2" charset="-122"/>
                <a:ea typeface="STXinwei" panose="02010800040101010101" pitchFamily="2" charset="-122"/>
              </a:rPr>
              <a:t>通过</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cs typeface="华文新魏"/>
              </a:rPr>
              <a:t>请用信号量和</a:t>
            </a:r>
            <a:r>
              <a:rPr lang="en-US" altLang="zh-CN" dirty="0">
                <a:latin typeface="STXinwei" panose="02010800040101010101" pitchFamily="2" charset="-122"/>
                <a:ea typeface="STXinwei" panose="02010800040101010101" pitchFamily="2" charset="-122"/>
                <a:cs typeface="华文新魏"/>
              </a:rPr>
              <a:t>P</a:t>
            </a:r>
            <a:r>
              <a:rPr lang="zh-CN" altLang="en-US"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V</a:t>
            </a:r>
            <a:r>
              <a:rPr lang="zh-CN" altLang="zh-CN" dirty="0">
                <a:latin typeface="STXinwei" panose="02010800040101010101" pitchFamily="2" charset="-122"/>
                <a:ea typeface="STXinwei" panose="02010800040101010101" pitchFamily="2" charset="-122"/>
                <a:cs typeface="华文新魏"/>
              </a:rPr>
              <a:t>操作来写出汽车过独木桥问题的同步算法</a:t>
            </a:r>
            <a:endParaRPr lang="en-US" altLang="zh-CN" dirty="0">
              <a:latin typeface="STXinwei" panose="02010800040101010101" pitchFamily="2" charset="-122"/>
              <a:ea typeface="STXinwei" panose="02010800040101010101" pitchFamily="2" charset="-122"/>
              <a:cs typeface="华文新魏"/>
            </a:endParaRPr>
          </a:p>
          <a:p>
            <a:r>
              <a:rPr lang="zh-CN" altLang="en-US" dirty="0">
                <a:latin typeface="华文新魏"/>
                <a:cs typeface="华文新魏"/>
              </a:rPr>
              <a:t>分析</a:t>
            </a:r>
            <a:endParaRPr lang="en-US" altLang="zh-CN" dirty="0">
              <a:latin typeface="华文新魏"/>
              <a:cs typeface="华文新魏"/>
            </a:endParaRPr>
          </a:p>
          <a:p>
            <a:pPr lvl="1"/>
            <a:r>
              <a:rPr lang="zh-CN" altLang="en-US" dirty="0">
                <a:latin typeface="STXinwei" panose="02010800040101010101" pitchFamily="2" charset="-122"/>
                <a:ea typeface="STXinwei" panose="02010800040101010101" pitchFamily="2" charset="-122"/>
              </a:rPr>
              <a:t>桥面承重量临界资源数量：</a:t>
            </a:r>
            <a:r>
              <a:rPr lang="en-US" altLang="zh-CN" dirty="0">
                <a:solidFill>
                  <a:srgbClr val="0000FF"/>
                </a:solidFill>
                <a:latin typeface="STXinwei" panose="02010800040101010101" pitchFamily="2" charset="-122"/>
                <a:ea typeface="STXinwei" panose="02010800040101010101" pitchFamily="2" charset="-122"/>
              </a:rPr>
              <a:t>bridge=k</a:t>
            </a:r>
            <a:endParaRPr lang="zh-CN" altLang="zh-CN" dirty="0">
              <a:solidFill>
                <a:srgbClr val="0000FF"/>
              </a:solidFill>
              <a:latin typeface="STXinwei" panose="02010800040101010101" pitchFamily="2" charset="-122"/>
              <a:ea typeface="STXinwei" panose="02010800040101010101" pitchFamily="2" charset="-122"/>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80</a:t>
            </a:fld>
            <a:endParaRPr lang="en-US" altLang="zh-CN" b="1" dirty="0">
              <a:solidFill>
                <a:srgbClr val="0000FF"/>
              </a:solidFill>
            </a:endParaRPr>
          </a:p>
        </p:txBody>
      </p:sp>
    </p:spTree>
    <p:extLst>
      <p:ext uri="{BB962C8B-B14F-4D97-AF65-F5344CB8AC3E}">
        <p14:creationId xmlns:p14="http://schemas.microsoft.com/office/powerpoint/2010/main" val="1969871924"/>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2</a:t>
            </a:r>
            <a:endParaRPr kumimoji="1" lang="zh-CN" altLang="en-US" dirty="0"/>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wait</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mutex2</a:t>
            </a:r>
            <a:r>
              <a:rPr lang="zh-CN" altLang="en-US" sz="2000" dirty="0">
                <a:solidFill>
                  <a:schemeClr val="tx2"/>
                </a:solidFill>
                <a:latin typeface="华文新魏"/>
                <a:cs typeface="华文新魏"/>
              </a:rPr>
              <a:t>，</a:t>
            </a:r>
            <a:r>
              <a:rPr lang="en-US" altLang="zh-CN" sz="2000" u="wavyDbl" dirty="0">
                <a:solidFill>
                  <a:srgbClr val="0000FF"/>
                </a:solidFill>
                <a:latin typeface="华文新魏"/>
                <a:cs typeface="华文新魏"/>
              </a:rPr>
              <a:t>bridge</a:t>
            </a:r>
            <a:r>
              <a:rPr lang="zh-CN" altLang="en-US" sz="2000" dirty="0">
                <a:solidFill>
                  <a:schemeClr val="tx2"/>
                </a:solidFill>
                <a:latin typeface="华文新魏"/>
                <a:cs typeface="华文新魏"/>
              </a:rPr>
              <a:t>；</a:t>
            </a:r>
            <a:endParaRPr lang="zh-CN" altLang="zh-CN" sz="2000" dirty="0">
              <a:solidFill>
                <a:schemeClr val="tx2"/>
              </a:solidFill>
              <a:latin typeface="华文新魏"/>
              <a:cs typeface="华文新魏"/>
            </a:endParaRPr>
          </a:p>
          <a:p>
            <a:pPr marL="7937" indent="0">
              <a:buNone/>
            </a:pPr>
            <a:r>
              <a:rPr lang="en-US" altLang="zh-CN" sz="2000" dirty="0">
                <a:solidFill>
                  <a:srgbClr val="660066"/>
                </a:solidFill>
                <a:latin typeface="华文新魏"/>
                <a:cs typeface="华文新魏"/>
              </a:rPr>
              <a:t>mutex1</a:t>
            </a:r>
            <a:r>
              <a:rPr lang="en-US" altLang="zh-CN" sz="2000" dirty="0">
                <a:latin typeface="华文新魏"/>
                <a:cs typeface="华文新魏"/>
              </a:rPr>
              <a:t>=</a:t>
            </a:r>
            <a:r>
              <a:rPr lang="en-US" altLang="zh-CN" sz="2000" dirty="0">
                <a:solidFill>
                  <a:srgbClr val="008000"/>
                </a:solidFill>
                <a:latin typeface="华文新魏"/>
                <a:cs typeface="华文新魏"/>
              </a:rPr>
              <a:t>mutex2</a:t>
            </a:r>
            <a:r>
              <a:rPr lang="en-US" altLang="zh-CN" sz="2000" dirty="0">
                <a:latin typeface="华文新魏"/>
                <a:cs typeface="华文新魏"/>
              </a:rPr>
              <a:t>=1;</a:t>
            </a:r>
            <a:r>
              <a:rPr lang="en-US" altLang="zh-CN" sz="2000" dirty="0">
                <a:solidFill>
                  <a:srgbClr val="FF0000"/>
                </a:solidFill>
                <a:latin typeface="华文新魏"/>
                <a:cs typeface="华文新魏"/>
              </a:rPr>
              <a:t>wait</a:t>
            </a:r>
            <a:r>
              <a:rPr lang="en-US" altLang="zh-CN" sz="2000" dirty="0">
                <a:latin typeface="华文新魏"/>
                <a:cs typeface="华文新魏"/>
              </a:rPr>
              <a:t>=1;</a:t>
            </a:r>
            <a:r>
              <a:rPr lang="en-US" altLang="zh-CN" sz="2000" u="wavyDbl" dirty="0">
                <a:solidFill>
                  <a:srgbClr val="0000FF"/>
                </a:solidFill>
                <a:latin typeface="华文新魏"/>
                <a:cs typeface="华文新魏"/>
              </a:rPr>
              <a:t>bridge=k</a:t>
            </a:r>
            <a:r>
              <a:rPr lang="en-US" altLang="zh-CN" sz="2000" dirty="0">
                <a:latin typeface="华文新魏"/>
                <a:cs typeface="华文新魏"/>
              </a:rPr>
              <a:t>;</a:t>
            </a:r>
            <a:endParaRPr lang="zh-CN" altLang="zh-CN" sz="2000" dirty="0">
              <a:latin typeface="华文新魏"/>
              <a:cs typeface="华文新魏"/>
            </a:endParaRPr>
          </a:p>
          <a:p>
            <a:pPr marL="7937" indent="0">
              <a:buNone/>
            </a:pPr>
            <a:r>
              <a:rPr lang="en-US" altLang="zh-CN" sz="2000" dirty="0" err="1">
                <a:latin typeface="华文新魏"/>
                <a:cs typeface="华文新魏"/>
              </a:rPr>
              <a:t>int</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a:t>
            </a:r>
            <a:r>
              <a:rPr lang="en-US" altLang="zh-CN" sz="2000" dirty="0">
                <a:solidFill>
                  <a:srgbClr val="008000"/>
                </a:solidFill>
                <a:latin typeface="华文新魏"/>
                <a:cs typeface="华文新魏"/>
              </a:rPr>
              <a:t>count2</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=0;</a:t>
            </a:r>
            <a:r>
              <a:rPr lang="en-US" altLang="zh-CN" sz="2000" dirty="0">
                <a:solidFill>
                  <a:srgbClr val="008000"/>
                </a:solidFill>
                <a:latin typeface="华文新魏"/>
                <a:cs typeface="华文新魏"/>
              </a:rPr>
              <a:t>count2</a:t>
            </a:r>
            <a:r>
              <a:rPr lang="en-US" altLang="zh-CN" sz="2000" dirty="0">
                <a:latin typeface="华文新魏"/>
                <a:cs typeface="华文新魏"/>
              </a:rPr>
              <a:t>=0;</a:t>
            </a:r>
            <a:endParaRPr lang="zh-CN" altLang="zh-CN" sz="2000" dirty="0">
              <a:latin typeface="华文新魏"/>
              <a:cs typeface="华文新魏"/>
            </a:endParaRPr>
          </a:p>
          <a:p>
            <a:endParaRPr lang="zh-CN" altLang="zh-CN" dirty="0">
              <a:latin typeface="华文新魏"/>
              <a:cs typeface="华文新魏"/>
            </a:endParaRPr>
          </a:p>
        </p:txBody>
      </p:sp>
      <p:sp>
        <p:nvSpPr>
          <p:cNvPr id="5" name="矩形 4"/>
          <p:cNvSpPr/>
          <p:nvPr/>
        </p:nvSpPr>
        <p:spPr>
          <a:xfrm>
            <a:off x="899592" y="2060848"/>
            <a:ext cx="7704856" cy="4708981"/>
          </a:xfrm>
          <a:prstGeom prst="rect">
            <a:avLst/>
          </a:prstGeom>
        </p:spPr>
        <p:txBody>
          <a:bodyPr wrap="square">
            <a:spAutoFit/>
          </a:bodyPr>
          <a:lstStyle/>
          <a:p>
            <a:pPr algn="l"/>
            <a:r>
              <a:rPr lang="en-US" altLang="zh-CN" sz="2000" b="1" dirty="0">
                <a:latin typeface="华文新魏"/>
                <a:ea typeface="华文新魏"/>
                <a:cs typeface="华文新魏"/>
              </a:rPr>
              <a:t>cobegin</a:t>
            </a:r>
          </a:p>
          <a:p>
            <a:pPr algn="l"/>
            <a:r>
              <a:rPr lang="en-US" altLang="zh-CN" sz="2000" b="1" dirty="0">
                <a:solidFill>
                  <a:srgbClr val="660066"/>
                </a:solidFill>
                <a:latin typeface="华文新魏"/>
                <a:ea typeface="华文新魏"/>
                <a:cs typeface="华文新魏"/>
              </a:rPr>
              <a:t>process P</a:t>
            </a:r>
            <a:r>
              <a:rPr lang="zh-CN" altLang="zh-CN" sz="2000" b="1" dirty="0">
                <a:solidFill>
                  <a:srgbClr val="660066"/>
                </a:solidFill>
                <a:latin typeface="华文新魏"/>
                <a:ea typeface="华文新魏"/>
                <a:cs typeface="华文新魏"/>
              </a:rPr>
              <a:t>东</a:t>
            </a:r>
            <a:r>
              <a:rPr lang="en-US" altLang="zh-CN" sz="2000" b="1" dirty="0">
                <a:solidFill>
                  <a:srgbClr val="660066"/>
                </a:solidFill>
                <a:latin typeface="华文新魏"/>
                <a:ea typeface="华文新魏"/>
                <a:cs typeface="华文新魏"/>
              </a:rPr>
              <a:t>( ) {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process P</a:t>
            </a:r>
            <a:r>
              <a:rPr lang="zh-CN" altLang="zh-CN" sz="2000" b="1" dirty="0">
                <a:solidFill>
                  <a:srgbClr val="008000"/>
                </a:solidFill>
                <a:latin typeface="华文新魏"/>
                <a:ea typeface="华文新魏"/>
                <a:cs typeface="华文新魏"/>
              </a:rPr>
              <a:t>西</a:t>
            </a:r>
            <a:r>
              <a:rPr lang="en-US" altLang="zh-CN" sz="2000" b="1" dirty="0">
                <a:solidFill>
                  <a:srgbClr val="008000"/>
                </a:solidFill>
                <a:latin typeface="华文新魏"/>
                <a:ea typeface="华文新魏"/>
                <a:cs typeface="华文新魏"/>
              </a:rPr>
              <a:t>( )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P(mutex1);</a:t>
            </a:r>
            <a:r>
              <a:rPr lang="en-US" altLang="zh-CN" sz="2000" b="1" dirty="0">
                <a:solidFill>
                  <a:srgbClr val="008000"/>
                </a:solidFill>
                <a:latin typeface="华文新魏"/>
                <a:ea typeface="华文新魏"/>
                <a:cs typeface="华文新魏"/>
              </a:rPr>
              <a:t>                          </a:t>
            </a:r>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 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if (count1==1)  </a:t>
            </a:r>
            <a:r>
              <a:rPr lang="en-US" altLang="zh-CN" sz="2000" b="1" dirty="0">
                <a:solidFill>
                  <a:srgbClr val="FF0000"/>
                </a:solidFill>
                <a:latin typeface="华文新魏"/>
                <a:ea typeface="华文新魏"/>
                <a:cs typeface="华文新魏"/>
              </a:rPr>
              <a:t>P(wait)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(count2==1)  </a:t>
            </a:r>
            <a:r>
              <a:rPr lang="en-US" altLang="zh-CN" sz="2000" b="1" dirty="0">
                <a:solidFill>
                  <a:srgbClr val="FF0000"/>
                </a:solidFill>
                <a:latin typeface="华文新魏"/>
                <a:ea typeface="华文新魏"/>
                <a:cs typeface="华文新魏"/>
              </a:rPr>
              <a:t>P(wait)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zh-CN" altLang="en-US" sz="2000" b="1" dirty="0">
                <a:solidFill>
                  <a:srgbClr val="0000FF"/>
                </a:solidFill>
                <a:latin typeface="华文新魏"/>
                <a:ea typeface="华文新魏"/>
                <a:cs typeface="华文新魏"/>
              </a:rPr>
              <a:t>    </a:t>
            </a:r>
            <a:r>
              <a:rPr lang="en-US" altLang="zh-CN" sz="2000" b="1" dirty="0">
                <a:solidFill>
                  <a:srgbClr val="0000FF"/>
                </a:solidFill>
                <a:latin typeface="华文新魏"/>
                <a:ea typeface="华文新魏"/>
                <a:cs typeface="华文新魏"/>
              </a:rPr>
              <a:t>P(</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P(</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a:t>
            </a:r>
            <a:endParaRPr lang="zh-CN" altLang="zh-CN" sz="2000" b="1" dirty="0">
              <a:solidFill>
                <a:srgbClr val="0000FF"/>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a:t>
            </a:r>
            <a:r>
              <a:rPr lang="zh-CN" altLang="zh-CN" sz="2000" b="1" dirty="0">
                <a:solidFill>
                  <a:srgbClr val="660066"/>
                </a:solidFill>
                <a:latin typeface="华文新魏"/>
                <a:ea typeface="华文新魏"/>
                <a:cs typeface="华文新魏"/>
              </a:rPr>
              <a:t>过独木桥</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a:t>
            </a:r>
            <a:r>
              <a:rPr lang="zh-CN" altLang="zh-CN" sz="2000" b="1" dirty="0">
                <a:solidFill>
                  <a:srgbClr val="008000"/>
                </a:solidFill>
                <a:latin typeface="华文新魏"/>
                <a:ea typeface="华文新魏"/>
                <a:cs typeface="华文新魏"/>
              </a:rPr>
              <a:t>过独木桥</a:t>
            </a:r>
            <a:r>
              <a:rPr lang="en-US" altLang="zh-CN" sz="2000" b="1" dirty="0">
                <a:solidFill>
                  <a:srgbClr val="008000"/>
                </a:solidFill>
                <a:latin typeface="华文新魏"/>
                <a:ea typeface="华文新魏"/>
                <a:cs typeface="华文新魏"/>
              </a:rPr>
              <a:t>*/;    </a:t>
            </a:r>
          </a:p>
          <a:p>
            <a:pPr algn="l"/>
            <a:r>
              <a:rPr lang="en-US" altLang="zh-CN" sz="2000" b="1" dirty="0">
                <a:solidFill>
                  <a:srgbClr val="008000"/>
                </a:solidFill>
                <a:latin typeface="华文新魏"/>
                <a:ea typeface="华文新魏"/>
                <a:cs typeface="华文新魏"/>
              </a:rPr>
              <a:t>   </a:t>
            </a:r>
            <a:r>
              <a:rPr lang="en-US" altLang="zh-CN" sz="2000" b="1" dirty="0">
                <a:solidFill>
                  <a:srgbClr val="0000FF"/>
                </a:solidFill>
                <a:latin typeface="华文新魏"/>
                <a:ea typeface="华文新魏"/>
                <a:cs typeface="华文新魏"/>
              </a:rPr>
              <a:t>V(</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V(</a:t>
            </a:r>
            <a:r>
              <a:rPr lang="en-US" altLang="zh-CN" sz="2000" b="1" u="wavyDbl" dirty="0">
                <a:solidFill>
                  <a:srgbClr val="0000FF"/>
                </a:solidFill>
                <a:latin typeface="华文新魏"/>
                <a:ea typeface="华文新魏"/>
                <a:cs typeface="华文新魏"/>
              </a:rPr>
              <a:t>bridge</a:t>
            </a:r>
            <a:r>
              <a:rPr lang="en-US" altLang="zh-CN" sz="2000" b="1" dirty="0">
                <a:solidFill>
                  <a:srgbClr val="0000FF"/>
                </a:solidFill>
                <a:latin typeface="华文新魏"/>
                <a:ea typeface="华文新魏"/>
                <a:cs typeface="华文新魏"/>
              </a:rPr>
              <a:t>); </a:t>
            </a:r>
            <a:endParaRPr lang="zh-CN" altLang="zh-CN" sz="2000" b="1" dirty="0">
              <a:solidFill>
                <a:srgbClr val="0000FF"/>
              </a:solidFill>
              <a:latin typeface="华文新魏"/>
              <a:ea typeface="华文新魏"/>
              <a:cs typeface="华文新魏"/>
            </a:endParaRPr>
          </a:p>
          <a:p>
            <a:pPr algn="l"/>
            <a:r>
              <a:rPr lang="en-US" altLang="zh-CN"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P(mutex1);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if( count1==0)  </a:t>
            </a:r>
            <a:r>
              <a:rPr lang="en-US" altLang="zh-CN" sz="2000" b="1" dirty="0">
                <a:solidFill>
                  <a:srgbClr val="FF0000"/>
                </a:solidFill>
                <a:latin typeface="华文新魏"/>
                <a:ea typeface="华文新魏"/>
                <a:cs typeface="华文新魏"/>
              </a:rPr>
              <a:t>V(wait)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(count2==0)  </a:t>
            </a:r>
            <a:r>
              <a:rPr lang="en-US" altLang="zh-CN" sz="2000" b="1" dirty="0">
                <a:solidFill>
                  <a:srgbClr val="FF0000"/>
                </a:solidFill>
                <a:latin typeface="华文新魏"/>
                <a:ea typeface="华文新魏"/>
                <a:cs typeface="华文新魏"/>
              </a:rPr>
              <a:t>V(wait)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en-US" altLang="zh-CN" sz="2000" b="1" dirty="0">
                <a:solidFill>
                  <a:srgbClr val="660066"/>
                </a:solidFill>
                <a:latin typeface="华文新魏"/>
                <a:ea typeface="华文新魏"/>
                <a:cs typeface="华文新魏"/>
              </a:rPr>
              <a:t>}  </a:t>
            </a:r>
            <a:r>
              <a:rPr lang="en-US" altLang="zh-CN" sz="2000" b="1" dirty="0">
                <a:latin typeface="华文新魏"/>
                <a:ea typeface="华文新魏"/>
                <a:cs typeface="华文新魏"/>
              </a:rPr>
              <a:t>                                  </a:t>
            </a:r>
            <a:r>
              <a:rPr lang="zh-CN" altLang="en-US" sz="2000" b="1" dirty="0">
                <a:latin typeface="华文新魏"/>
                <a:ea typeface="华文新魏"/>
                <a:cs typeface="华文新魏"/>
              </a:rPr>
              <a:t>                 </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err="1">
                <a:latin typeface="华文新魏"/>
                <a:ea typeface="华文新魏"/>
                <a:cs typeface="华文新魏"/>
              </a:rPr>
              <a:t>coend</a:t>
            </a:r>
            <a:endParaRPr lang="zh-CN" altLang="zh-CN" sz="20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81</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7EC5DBAC-5836-234B-9ACB-FACF012D5FEB}"/>
              </a:ext>
            </a:extLst>
          </p:cNvPr>
          <p:cNvCxnSpPr>
            <a:cxnSpLocks/>
          </p:cNvCxnSpPr>
          <p:nvPr/>
        </p:nvCxnSpPr>
        <p:spPr bwMode="auto">
          <a:xfrm>
            <a:off x="4139952" y="2492896"/>
            <a:ext cx="0" cy="381642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766040446"/>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3</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lang="zh-CN" altLang="zh-CN" dirty="0">
                <a:latin typeface="STXinwei" panose="02010800040101010101" pitchFamily="2" charset="-122"/>
                <a:ea typeface="STXinwei" panose="02010800040101010101" pitchFamily="2" charset="-122"/>
              </a:rPr>
              <a:t>在独木桥问题</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中，要求各方向的汽车串行过桥，但</a:t>
            </a:r>
            <a:r>
              <a:rPr lang="zh-CN" altLang="zh-CN" dirty="0">
                <a:solidFill>
                  <a:srgbClr val="0000FF"/>
                </a:solidFill>
                <a:latin typeface="STXinwei" panose="02010800040101010101" pitchFamily="2" charset="-122"/>
                <a:ea typeface="STXinwei" panose="02010800040101010101" pitchFamily="2" charset="-122"/>
              </a:rPr>
              <a:t>当另一方提出过桥时，应能阻止对方未上桥的后继车辆，待桥面上的汔车过完桥后，另一方的汽车开始过桥</a:t>
            </a:r>
            <a:r>
              <a:rPr lang="zh-CN"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cs typeface="华文新魏"/>
              </a:rPr>
              <a:t>请用信号量和</a:t>
            </a:r>
            <a:r>
              <a:rPr lang="en-US" altLang="zh-CN" dirty="0">
                <a:latin typeface="STXinwei" panose="02010800040101010101" pitchFamily="2" charset="-122"/>
                <a:ea typeface="STXinwei" panose="02010800040101010101" pitchFamily="2" charset="-122"/>
                <a:cs typeface="华文新魏"/>
              </a:rPr>
              <a:t>P</a:t>
            </a:r>
            <a:r>
              <a:rPr lang="zh-CN" altLang="en-US"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V</a:t>
            </a:r>
            <a:r>
              <a:rPr lang="zh-CN" altLang="zh-CN" dirty="0">
                <a:latin typeface="STXinwei" panose="02010800040101010101" pitchFamily="2" charset="-122"/>
                <a:ea typeface="STXinwei" panose="02010800040101010101" pitchFamily="2" charset="-122"/>
                <a:cs typeface="华文新魏"/>
              </a:rPr>
              <a:t>操作来写出汽车过独木桥问题的同步算法</a:t>
            </a:r>
            <a:endParaRPr lang="en-US" altLang="zh-CN" dirty="0">
              <a:latin typeface="STXinwei" panose="02010800040101010101" pitchFamily="2" charset="-122"/>
              <a:ea typeface="STXinwei" panose="02010800040101010101" pitchFamily="2" charset="-122"/>
              <a:cs typeface="华文新魏"/>
            </a:endParaRPr>
          </a:p>
          <a:p>
            <a:r>
              <a:rPr lang="zh-CN" altLang="en-US" dirty="0">
                <a:latin typeface="STXinwei" panose="02010800040101010101" pitchFamily="2" charset="-122"/>
                <a:ea typeface="STXinwei" panose="02010800040101010101" pitchFamily="2" charset="-122"/>
                <a:cs typeface="华文新魏"/>
              </a:rPr>
              <a:t>分析</a:t>
            </a:r>
            <a:endParaRPr lang="en-US" altLang="zh-CN" dirty="0">
              <a:latin typeface="STXinwei" panose="02010800040101010101" pitchFamily="2" charset="-122"/>
              <a:ea typeface="STXinwei" panose="02010800040101010101" pitchFamily="2" charset="-122"/>
              <a:cs typeface="华文新魏"/>
            </a:endParaRPr>
          </a:p>
          <a:p>
            <a:pPr lvl="1"/>
            <a:r>
              <a:rPr lang="zh-CN" altLang="en-US" dirty="0">
                <a:latin typeface="STXinwei" panose="02010800040101010101" pitchFamily="2" charset="-122"/>
                <a:ea typeface="STXinwei" panose="02010800040101010101" pitchFamily="2" charset="-122"/>
              </a:rPr>
              <a:t>一方提出申请后要阻止另一方的后续通行，即要求</a:t>
            </a:r>
            <a:r>
              <a:rPr lang="zh-CN" altLang="en-US" dirty="0">
                <a:solidFill>
                  <a:srgbClr val="FF0000"/>
                </a:solidFill>
                <a:latin typeface="STXinwei" panose="02010800040101010101" pitchFamily="2" charset="-122"/>
                <a:ea typeface="STXinwei" panose="02010800040101010101" pitchFamily="2" charset="-122"/>
              </a:rPr>
              <a:t>各方进入桥之前</a:t>
            </a:r>
            <a:r>
              <a:rPr lang="zh-CN" altLang="en-US" dirty="0">
                <a:solidFill>
                  <a:schemeClr val="tx2"/>
                </a:solidFill>
                <a:latin typeface="STXinwei" panose="02010800040101010101" pitchFamily="2" charset="-122"/>
                <a:ea typeface="STXinwei" panose="02010800040101010101" pitchFamily="2" charset="-122"/>
              </a:rPr>
              <a:t>首先要申请获得</a:t>
            </a:r>
            <a:r>
              <a:rPr lang="zh-CN" altLang="en-US" dirty="0">
                <a:solidFill>
                  <a:srgbClr val="FF0000"/>
                </a:solidFill>
                <a:latin typeface="STXinwei" panose="02010800040101010101" pitchFamily="2" charset="-122"/>
                <a:ea typeface="STXinwei" panose="02010800040101010101" pitchFamily="2" charset="-122"/>
              </a:rPr>
              <a:t>进入权</a:t>
            </a:r>
            <a:r>
              <a:rPr lang="zh-CN" altLang="en-US" dirty="0">
                <a:latin typeface="STXinwei" panose="02010800040101010101" pitchFamily="2" charset="-122"/>
                <a:ea typeface="STXinwei" panose="02010800040101010101" pitchFamily="2" charset="-122"/>
              </a:rPr>
              <a:t>，然后才能计数，并在计数结束后及时释放该</a:t>
            </a:r>
            <a:r>
              <a:rPr lang="zh-CN" altLang="en-US" dirty="0">
                <a:solidFill>
                  <a:srgbClr val="FF0000"/>
                </a:solidFill>
                <a:latin typeface="STXinwei" panose="02010800040101010101" pitchFamily="2" charset="-122"/>
                <a:ea typeface="STXinwei" panose="02010800040101010101" pitchFamily="2" charset="-122"/>
              </a:rPr>
              <a:t>进入权</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cs typeface="华文新魏"/>
              </a:rPr>
              <a:t>引入互斥变量</a:t>
            </a:r>
            <a:r>
              <a:rPr lang="en-US" altLang="zh-CN" dirty="0">
                <a:solidFill>
                  <a:srgbClr val="0000FF"/>
                </a:solidFill>
                <a:latin typeface="STXinwei" panose="02010800040101010101" pitchFamily="2" charset="-122"/>
                <a:ea typeface="STXinwei" panose="02010800040101010101" pitchFamily="2" charset="-122"/>
                <a:cs typeface="华文新魏"/>
              </a:rPr>
              <a:t>stop=1</a:t>
            </a:r>
            <a:endParaRPr lang="zh-CN" altLang="zh-CN" dirty="0">
              <a:solidFill>
                <a:srgbClr val="0000FF"/>
              </a:solidFill>
              <a:latin typeface="STXinwei" panose="02010800040101010101" pitchFamily="2" charset="-122"/>
              <a:ea typeface="STXinwei" panose="02010800040101010101" pitchFamily="2" charset="-122"/>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82</a:t>
            </a:fld>
            <a:endParaRPr lang="en-US" altLang="zh-CN" b="1" dirty="0">
              <a:solidFill>
                <a:srgbClr val="0000FF"/>
              </a:solidFill>
            </a:endParaRPr>
          </a:p>
        </p:txBody>
      </p:sp>
    </p:spTree>
    <p:extLst>
      <p:ext uri="{BB962C8B-B14F-4D97-AF65-F5344CB8AC3E}">
        <p14:creationId xmlns:p14="http://schemas.microsoft.com/office/powerpoint/2010/main" val="3726974287"/>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3</a:t>
            </a:r>
            <a:endParaRPr kumimoji="1" lang="zh-CN" altLang="en-US" dirty="0"/>
          </a:p>
        </p:txBody>
      </p:sp>
      <p:sp>
        <p:nvSpPr>
          <p:cNvPr id="3" name="内容占位符 2"/>
          <p:cNvSpPr>
            <a:spLocks noGrp="1"/>
          </p:cNvSpPr>
          <p:nvPr>
            <p:ph idx="1"/>
          </p:nvPr>
        </p:nvSpPr>
        <p:spPr>
          <a:xfrm>
            <a:off x="899592" y="1196752"/>
            <a:ext cx="7272808" cy="5328592"/>
          </a:xfrm>
        </p:spPr>
        <p:txBody>
          <a:bodyPr/>
          <a:lstStyle/>
          <a:p>
            <a:pPr marL="7937" indent="0">
              <a:buNone/>
            </a:pPr>
            <a:r>
              <a:rPr lang="en-US" altLang="zh-CN" sz="2000" dirty="0">
                <a:latin typeface="华文新魏"/>
                <a:cs typeface="华文新魏"/>
              </a:rPr>
              <a:t>semaphore </a:t>
            </a:r>
            <a:r>
              <a:rPr lang="en-US" altLang="zh-CN" sz="2000" dirty="0">
                <a:solidFill>
                  <a:srgbClr val="FF0000"/>
                </a:solidFill>
                <a:latin typeface="华文新魏"/>
                <a:cs typeface="华文新魏"/>
              </a:rPr>
              <a:t>wait</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zh-CN" altLang="en-US" sz="2000" dirty="0">
                <a:latin typeface="华文新魏"/>
                <a:cs typeface="华文新魏"/>
              </a:rPr>
              <a:t> </a:t>
            </a:r>
            <a:r>
              <a:rPr lang="en-US" altLang="zh-CN" sz="2000" dirty="0">
                <a:solidFill>
                  <a:srgbClr val="008000"/>
                </a:solidFill>
                <a:latin typeface="华文新魏"/>
                <a:cs typeface="华文新魏"/>
              </a:rPr>
              <a:t>mutex2</a:t>
            </a:r>
            <a:r>
              <a:rPr lang="en-US" altLang="zh-CN" sz="2000" dirty="0">
                <a:latin typeface="华文新魏"/>
                <a:cs typeface="华文新魏"/>
              </a:rPr>
              <a:t>, </a:t>
            </a:r>
            <a:r>
              <a:rPr lang="en-US" altLang="zh-CN" sz="2000" u="wavyDbl" dirty="0">
                <a:solidFill>
                  <a:srgbClr val="0000FF"/>
                </a:solidFill>
                <a:latin typeface="华文新魏"/>
                <a:cs typeface="华文新魏"/>
              </a:rPr>
              <a:t>stop</a:t>
            </a:r>
            <a:r>
              <a:rPr lang="zh-CN" altLang="en-US" sz="2000" dirty="0">
                <a:solidFill>
                  <a:schemeClr val="tx2"/>
                </a:solidFill>
                <a:latin typeface="华文新魏"/>
                <a:cs typeface="华文新魏"/>
              </a:rPr>
              <a:t>；</a:t>
            </a:r>
            <a:endParaRPr lang="zh-CN" altLang="zh-CN" sz="2000" dirty="0">
              <a:latin typeface="华文新魏"/>
              <a:cs typeface="华文新魏"/>
            </a:endParaRPr>
          </a:p>
          <a:p>
            <a:pPr marL="7937" indent="0">
              <a:buNone/>
            </a:pPr>
            <a:r>
              <a:rPr lang="en-US" altLang="zh-CN" sz="2000" u="wavyDbl" dirty="0">
                <a:solidFill>
                  <a:srgbClr val="0000FF"/>
                </a:solidFill>
                <a:latin typeface="华文新魏"/>
                <a:cs typeface="华文新魏"/>
              </a:rPr>
              <a:t>stop</a:t>
            </a:r>
            <a:r>
              <a:rPr lang="en-US" altLang="zh-CN" sz="2000" dirty="0">
                <a:solidFill>
                  <a:schemeClr val="tx2"/>
                </a:solidFill>
                <a:latin typeface="华文新魏"/>
                <a:cs typeface="华文新魏"/>
              </a:rPr>
              <a:t>=</a:t>
            </a:r>
            <a:r>
              <a:rPr lang="en-US" altLang="zh-CN" sz="2000" dirty="0">
                <a:solidFill>
                  <a:srgbClr val="660066"/>
                </a:solidFill>
                <a:latin typeface="华文新魏"/>
                <a:cs typeface="华文新魏"/>
              </a:rPr>
              <a:t>mutex1</a:t>
            </a:r>
            <a:r>
              <a:rPr lang="en-US" altLang="zh-CN" sz="2000" dirty="0">
                <a:latin typeface="华文新魏"/>
                <a:cs typeface="华文新魏"/>
              </a:rPr>
              <a:t>=</a:t>
            </a:r>
            <a:r>
              <a:rPr lang="en-US" altLang="zh-CN" sz="2000" dirty="0">
                <a:solidFill>
                  <a:srgbClr val="008000"/>
                </a:solidFill>
                <a:latin typeface="华文新魏"/>
                <a:cs typeface="华文新魏"/>
              </a:rPr>
              <a:t>mutex2</a:t>
            </a:r>
            <a:r>
              <a:rPr lang="en-US" altLang="zh-CN" sz="2000" dirty="0">
                <a:latin typeface="华文新魏"/>
                <a:cs typeface="华文新魏"/>
              </a:rPr>
              <a:t>=1;</a:t>
            </a:r>
            <a:r>
              <a:rPr lang="en-US" altLang="zh-CN" sz="2000" dirty="0">
                <a:solidFill>
                  <a:srgbClr val="FF0000"/>
                </a:solidFill>
                <a:latin typeface="华文新魏"/>
                <a:cs typeface="华文新魏"/>
              </a:rPr>
              <a:t>wait</a:t>
            </a:r>
            <a:r>
              <a:rPr lang="en-US" altLang="zh-CN" sz="2000" dirty="0">
                <a:latin typeface="华文新魏"/>
                <a:cs typeface="华文新魏"/>
              </a:rPr>
              <a:t>=1;</a:t>
            </a:r>
            <a:endParaRPr lang="zh-CN" altLang="zh-CN" sz="2000" dirty="0">
              <a:latin typeface="华文新魏"/>
              <a:cs typeface="华文新魏"/>
            </a:endParaRPr>
          </a:p>
          <a:p>
            <a:pPr marL="7937" indent="0">
              <a:buNone/>
            </a:pPr>
            <a:r>
              <a:rPr lang="en-US" altLang="zh-CN" sz="2000" dirty="0" err="1">
                <a:latin typeface="华文新魏"/>
                <a:cs typeface="华文新魏"/>
              </a:rPr>
              <a:t>int</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a:t>
            </a:r>
            <a:r>
              <a:rPr lang="en-US" altLang="zh-CN" sz="2000" dirty="0">
                <a:solidFill>
                  <a:srgbClr val="008000"/>
                </a:solidFill>
                <a:latin typeface="华文新魏"/>
                <a:cs typeface="华文新魏"/>
              </a:rPr>
              <a:t>count2</a:t>
            </a:r>
            <a:r>
              <a:rPr lang="en-US" altLang="zh-CN" sz="2000" dirty="0">
                <a:latin typeface="华文新魏"/>
                <a:cs typeface="华文新魏"/>
              </a:rPr>
              <a:t>; </a:t>
            </a:r>
            <a:r>
              <a:rPr lang="en-US" altLang="zh-CN" sz="2000" dirty="0">
                <a:solidFill>
                  <a:srgbClr val="660066"/>
                </a:solidFill>
                <a:latin typeface="华文新魏"/>
                <a:cs typeface="华文新魏"/>
              </a:rPr>
              <a:t>count1</a:t>
            </a:r>
            <a:r>
              <a:rPr lang="en-US" altLang="zh-CN" sz="2000" dirty="0">
                <a:latin typeface="华文新魏"/>
                <a:cs typeface="华文新魏"/>
              </a:rPr>
              <a:t>=0;</a:t>
            </a:r>
            <a:r>
              <a:rPr lang="en-US" altLang="zh-CN" sz="2000" dirty="0">
                <a:solidFill>
                  <a:srgbClr val="008000"/>
                </a:solidFill>
                <a:latin typeface="华文新魏"/>
                <a:cs typeface="华文新魏"/>
              </a:rPr>
              <a:t>count2</a:t>
            </a:r>
            <a:r>
              <a:rPr lang="en-US" altLang="zh-CN" sz="2000" dirty="0">
                <a:latin typeface="华文新魏"/>
                <a:cs typeface="华文新魏"/>
              </a:rPr>
              <a:t>=0;</a:t>
            </a:r>
            <a:endParaRPr lang="zh-CN" altLang="zh-CN" sz="2000" dirty="0">
              <a:latin typeface="华文新魏"/>
              <a:cs typeface="华文新魏"/>
            </a:endParaRPr>
          </a:p>
          <a:p>
            <a:endParaRPr lang="zh-CN" altLang="zh-CN" sz="2000" dirty="0">
              <a:latin typeface="华文新魏"/>
              <a:cs typeface="华文新魏"/>
            </a:endParaRPr>
          </a:p>
        </p:txBody>
      </p:sp>
      <p:sp>
        <p:nvSpPr>
          <p:cNvPr id="5" name="矩形 4"/>
          <p:cNvSpPr/>
          <p:nvPr/>
        </p:nvSpPr>
        <p:spPr>
          <a:xfrm>
            <a:off x="899592" y="2060848"/>
            <a:ext cx="7704856" cy="4708981"/>
          </a:xfrm>
          <a:prstGeom prst="rect">
            <a:avLst/>
          </a:prstGeom>
        </p:spPr>
        <p:txBody>
          <a:bodyPr wrap="square">
            <a:spAutoFit/>
          </a:bodyPr>
          <a:lstStyle/>
          <a:p>
            <a:pPr algn="l"/>
            <a:r>
              <a:rPr lang="en-US" altLang="zh-CN" sz="2000" b="1" dirty="0">
                <a:latin typeface="华文新魏"/>
                <a:ea typeface="华文新魏"/>
                <a:cs typeface="华文新魏"/>
              </a:rPr>
              <a:t>cobegin</a:t>
            </a:r>
          </a:p>
          <a:p>
            <a:pPr algn="l"/>
            <a:r>
              <a:rPr lang="en-US" altLang="zh-CN" sz="2000" b="1" dirty="0">
                <a:solidFill>
                  <a:srgbClr val="660066"/>
                </a:solidFill>
                <a:latin typeface="华文新魏"/>
                <a:ea typeface="华文新魏"/>
                <a:cs typeface="华文新魏"/>
              </a:rPr>
              <a:t>process P</a:t>
            </a:r>
            <a:r>
              <a:rPr lang="zh-CN" altLang="zh-CN" sz="2000" b="1" dirty="0">
                <a:solidFill>
                  <a:srgbClr val="660066"/>
                </a:solidFill>
                <a:latin typeface="华文新魏"/>
                <a:ea typeface="华文新魏"/>
                <a:cs typeface="华文新魏"/>
              </a:rPr>
              <a:t>东</a:t>
            </a:r>
            <a:r>
              <a:rPr lang="en-US" altLang="zh-CN" sz="2000" b="1" dirty="0">
                <a:solidFill>
                  <a:srgbClr val="660066"/>
                </a:solidFill>
                <a:latin typeface="华文新魏"/>
                <a:ea typeface="华文新魏"/>
                <a:cs typeface="华文新魏"/>
              </a:rPr>
              <a:t>( ) {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process P</a:t>
            </a:r>
            <a:r>
              <a:rPr lang="zh-CN" altLang="zh-CN" sz="2000" b="1" dirty="0">
                <a:solidFill>
                  <a:srgbClr val="008000"/>
                </a:solidFill>
                <a:latin typeface="华文新魏"/>
                <a:ea typeface="华文新魏"/>
                <a:cs typeface="华文新魏"/>
              </a:rPr>
              <a:t>西</a:t>
            </a:r>
            <a:r>
              <a:rPr lang="en-US" altLang="zh-CN" sz="2000" b="1" dirty="0">
                <a:solidFill>
                  <a:srgbClr val="008000"/>
                </a:solidFill>
                <a:latin typeface="华文新魏"/>
                <a:ea typeface="华文新魏"/>
                <a:cs typeface="华文新魏"/>
              </a:rPr>
              <a:t>( ) {</a:t>
            </a:r>
          </a:p>
          <a:p>
            <a:pPr algn="l"/>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u="wavyDbl" dirty="0">
                <a:solidFill>
                  <a:srgbClr val="0000FF"/>
                </a:solidFill>
                <a:latin typeface="华文新魏"/>
                <a:cs typeface="华文新魏"/>
              </a:rPr>
              <a:t>P(stop);</a:t>
            </a:r>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u="wavyDbl" dirty="0">
                <a:solidFill>
                  <a:srgbClr val="0000FF"/>
                </a:solidFill>
                <a:latin typeface="华文新魏"/>
                <a:cs typeface="华文新魏"/>
              </a:rPr>
              <a:t>P(stop);</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P(mutex1);</a:t>
            </a:r>
            <a:r>
              <a:rPr lang="en-US" altLang="zh-CN" sz="2000" b="1" dirty="0">
                <a:solidFill>
                  <a:srgbClr val="008000"/>
                </a:solidFill>
                <a:latin typeface="华文新魏"/>
                <a:ea typeface="华文新魏"/>
                <a:cs typeface="华文新魏"/>
              </a:rPr>
              <a:t>                          </a:t>
            </a:r>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 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if (count1==1)  </a:t>
            </a:r>
            <a:r>
              <a:rPr lang="en-US" altLang="zh-CN" sz="2000" b="1" dirty="0">
                <a:solidFill>
                  <a:srgbClr val="FF0000"/>
                </a:solidFill>
                <a:latin typeface="华文新魏"/>
                <a:ea typeface="华文新魏"/>
                <a:cs typeface="华文新魏"/>
              </a:rPr>
              <a:t>P(wait)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(count2==1)  </a:t>
            </a:r>
            <a:r>
              <a:rPr lang="en-US" altLang="zh-CN" sz="2000" b="1" dirty="0">
                <a:solidFill>
                  <a:srgbClr val="FF0000"/>
                </a:solidFill>
                <a:latin typeface="华文新魏"/>
                <a:ea typeface="华文新魏"/>
                <a:cs typeface="华文新魏"/>
              </a:rPr>
              <a:t>P(wait)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b="1" u="wavyDbl" dirty="0">
                <a:solidFill>
                  <a:srgbClr val="0000FF"/>
                </a:solidFill>
                <a:latin typeface="华文新魏"/>
                <a:ea typeface="华文新魏"/>
                <a:cs typeface="华文新魏"/>
              </a:rPr>
              <a:t>V</a:t>
            </a:r>
            <a:r>
              <a:rPr lang="en-US" altLang="zh-CN" sz="2000" u="wavyDbl" dirty="0">
                <a:solidFill>
                  <a:srgbClr val="0000FF"/>
                </a:solidFill>
                <a:latin typeface="华文新魏"/>
                <a:cs typeface="华文新魏"/>
              </a:rPr>
              <a:t>(stop);</a:t>
            </a:r>
            <a:r>
              <a:rPr lang="zh-CN" altLang="en-US" sz="2000" b="1" dirty="0">
                <a:latin typeface="华文新魏"/>
                <a:ea typeface="华文新魏"/>
                <a:cs typeface="华文新魏"/>
              </a:rPr>
              <a:t> </a:t>
            </a:r>
            <a:r>
              <a:rPr lang="en-US" altLang="zh-CN" sz="2000" b="1" dirty="0">
                <a:latin typeface="华文新魏"/>
                <a:ea typeface="华文新魏"/>
                <a:cs typeface="华文新魏"/>
              </a:rPr>
              <a:t>                                      </a:t>
            </a:r>
            <a:r>
              <a:rPr lang="en-US" altLang="zh-CN" sz="2000" b="1" u="wavyDbl" dirty="0">
                <a:solidFill>
                  <a:srgbClr val="0000FF"/>
                </a:solidFill>
                <a:latin typeface="华文新魏"/>
                <a:ea typeface="华文新魏"/>
                <a:cs typeface="华文新魏"/>
              </a:rPr>
              <a:t>V</a:t>
            </a:r>
            <a:r>
              <a:rPr lang="en-US" altLang="zh-CN" sz="2000" u="wavyDbl" dirty="0">
                <a:solidFill>
                  <a:srgbClr val="0000FF"/>
                </a:solidFill>
                <a:latin typeface="华文新魏"/>
                <a:cs typeface="华文新魏"/>
              </a:rPr>
              <a:t>(stop);</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a:t>
            </a:r>
            <a:r>
              <a:rPr lang="zh-CN" altLang="zh-CN" sz="2000" b="1" dirty="0">
                <a:solidFill>
                  <a:srgbClr val="660066"/>
                </a:solidFill>
                <a:latin typeface="华文新魏"/>
                <a:ea typeface="华文新魏"/>
                <a:cs typeface="华文新魏"/>
              </a:rPr>
              <a:t>过独木桥</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a:t>
            </a:r>
            <a:r>
              <a:rPr lang="zh-CN" altLang="zh-CN" sz="2000" b="1" dirty="0">
                <a:solidFill>
                  <a:srgbClr val="008000"/>
                </a:solidFill>
                <a:latin typeface="华文新魏"/>
                <a:ea typeface="华文新魏"/>
                <a:cs typeface="华文新魏"/>
              </a:rPr>
              <a:t>过独木桥</a:t>
            </a:r>
            <a:r>
              <a:rPr lang="en-US" altLang="zh-CN" sz="2000" b="1" dirty="0">
                <a:solidFill>
                  <a:srgbClr val="008000"/>
                </a:solidFill>
                <a:latin typeface="华文新魏"/>
                <a:ea typeface="华文新魏"/>
                <a:cs typeface="华文新魏"/>
              </a:rPr>
              <a:t>*/;    </a:t>
            </a:r>
            <a:endParaRPr lang="zh-CN" altLang="zh-CN" sz="2000" b="1" dirty="0">
              <a:solidFill>
                <a:srgbClr val="008000"/>
              </a:solidFill>
              <a:latin typeface="华文新魏"/>
              <a:ea typeface="华文新魏"/>
              <a:cs typeface="华文新魏"/>
            </a:endParaRPr>
          </a:p>
          <a:p>
            <a:pPr algn="l"/>
            <a:r>
              <a:rPr lang="en-US" altLang="zh-CN" sz="2000" b="1" dirty="0">
                <a:latin typeface="华文新魏"/>
                <a:ea typeface="华文新魏"/>
                <a:cs typeface="华文新魏"/>
              </a:rPr>
              <a:t>   </a:t>
            </a:r>
            <a:r>
              <a:rPr lang="en-US" altLang="zh-CN" sz="2000" b="1" dirty="0">
                <a:solidFill>
                  <a:srgbClr val="660066"/>
                </a:solidFill>
                <a:latin typeface="华文新魏"/>
                <a:ea typeface="华文新魏"/>
                <a:cs typeface="华文新魏"/>
              </a:rPr>
              <a:t>P(mutex1);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P(mutex2);</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count1--;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count2--;           </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if( count1==0)  </a:t>
            </a:r>
            <a:r>
              <a:rPr lang="en-US" altLang="zh-CN" sz="2000" b="1" dirty="0">
                <a:solidFill>
                  <a:srgbClr val="FF0000"/>
                </a:solidFill>
                <a:latin typeface="华文新魏"/>
                <a:ea typeface="华文新魏"/>
                <a:cs typeface="华文新魏"/>
              </a:rPr>
              <a:t>V(wait)</a:t>
            </a:r>
            <a:r>
              <a:rPr lang="en-US" altLang="zh-CN" sz="2000" b="1" dirty="0">
                <a:solidFill>
                  <a:srgbClr val="660066"/>
                </a:solidFill>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if (count2==0)  </a:t>
            </a:r>
            <a:r>
              <a:rPr lang="en-US" altLang="zh-CN" sz="2000" b="1" dirty="0">
                <a:solidFill>
                  <a:srgbClr val="FF0000"/>
                </a:solidFill>
                <a:latin typeface="华文新魏"/>
                <a:ea typeface="华文新魏"/>
                <a:cs typeface="华文新魏"/>
              </a:rPr>
              <a:t>V(wait)</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latin typeface="华文新魏"/>
                <a:ea typeface="华文新魏"/>
                <a:cs typeface="华文新魏"/>
              </a:rPr>
              <a:t>  </a:t>
            </a:r>
            <a:r>
              <a:rPr lang="zh-CN" altLang="en-US" sz="2000" b="1" dirty="0">
                <a:solidFill>
                  <a:srgbClr val="660066"/>
                </a:solidFill>
                <a:latin typeface="华文新魏"/>
                <a:ea typeface="华文新魏"/>
                <a:cs typeface="华文新魏"/>
              </a:rPr>
              <a:t> </a:t>
            </a:r>
            <a:r>
              <a:rPr lang="en-US" altLang="zh-CN" sz="2000" b="1" dirty="0">
                <a:solidFill>
                  <a:srgbClr val="660066"/>
                </a:solidFill>
                <a:latin typeface="华文新魏"/>
                <a:ea typeface="华文新魏"/>
                <a:cs typeface="华文新魏"/>
              </a:rPr>
              <a:t>V(mutex1);                           </a:t>
            </a:r>
            <a:r>
              <a:rPr lang="zh-CN" altLang="en-US" sz="2000" b="1" dirty="0">
                <a:solidFill>
                  <a:srgbClr val="660066"/>
                </a:solidFill>
                <a:latin typeface="华文新魏"/>
                <a:ea typeface="华文新魏"/>
                <a:cs typeface="华文新魏"/>
              </a:rPr>
              <a:t>        </a:t>
            </a:r>
            <a:r>
              <a:rPr lang="en-US" altLang="zh-CN" sz="2000" b="1" dirty="0">
                <a:solidFill>
                  <a:srgbClr val="008000"/>
                </a:solidFill>
                <a:latin typeface="华文新魏"/>
                <a:ea typeface="华文新魏"/>
                <a:cs typeface="华文新魏"/>
              </a:rPr>
              <a:t>V(mutex2);</a:t>
            </a:r>
          </a:p>
          <a:p>
            <a:pPr algn="l"/>
            <a:r>
              <a:rPr lang="en-US" altLang="zh-CN" sz="2000" b="1" dirty="0">
                <a:solidFill>
                  <a:srgbClr val="660066"/>
                </a:solidFill>
                <a:latin typeface="华文新魏"/>
                <a:ea typeface="华文新魏"/>
                <a:cs typeface="华文新魏"/>
              </a:rPr>
              <a:t>}  </a:t>
            </a:r>
            <a:r>
              <a:rPr lang="en-US" altLang="zh-CN" sz="2000" b="1" dirty="0">
                <a:latin typeface="华文新魏"/>
                <a:ea typeface="华文新魏"/>
                <a:cs typeface="华文新魏"/>
              </a:rPr>
              <a:t>                                  </a:t>
            </a:r>
            <a:r>
              <a:rPr lang="zh-CN" altLang="en-US" sz="2000" b="1" dirty="0">
                <a:latin typeface="华文新魏"/>
                <a:ea typeface="华文新魏"/>
                <a:cs typeface="华文新魏"/>
              </a:rPr>
              <a:t>                 </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err="1">
                <a:latin typeface="华文新魏"/>
                <a:ea typeface="华文新魏"/>
                <a:cs typeface="华文新魏"/>
              </a:rPr>
              <a:t>coend</a:t>
            </a:r>
            <a:endParaRPr lang="zh-CN" altLang="zh-CN" sz="2000" b="1" dirty="0">
              <a:latin typeface="华文新魏"/>
              <a:ea typeface="华文新魏"/>
              <a:cs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83</a:t>
            </a:fld>
            <a:endParaRPr lang="en-US" altLang="zh-CN" b="1" dirty="0">
              <a:solidFill>
                <a:srgbClr val="0000FF"/>
              </a:solidFill>
            </a:endParaRPr>
          </a:p>
        </p:txBody>
      </p:sp>
      <p:cxnSp>
        <p:nvCxnSpPr>
          <p:cNvPr id="7" name="直线连接符 6">
            <a:extLst>
              <a:ext uri="{FF2B5EF4-FFF2-40B4-BE49-F238E27FC236}">
                <a16:creationId xmlns:a16="http://schemas.microsoft.com/office/drawing/2014/main" id="{040AD812-4847-3747-BFA9-AB2AACCDFF4D}"/>
              </a:ext>
            </a:extLst>
          </p:cNvPr>
          <p:cNvCxnSpPr>
            <a:cxnSpLocks/>
          </p:cNvCxnSpPr>
          <p:nvPr/>
        </p:nvCxnSpPr>
        <p:spPr bwMode="auto">
          <a:xfrm>
            <a:off x="4139952" y="2492896"/>
            <a:ext cx="0" cy="381642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2944393552"/>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4</a:t>
            </a:r>
            <a:endParaRPr kumimoji="1" lang="zh-CN" altLang="en-US" dirty="0"/>
          </a:p>
        </p:txBody>
      </p:sp>
      <p:sp>
        <p:nvSpPr>
          <p:cNvPr id="3" name="内容占位符 2"/>
          <p:cNvSpPr>
            <a:spLocks noGrp="1"/>
          </p:cNvSpPr>
          <p:nvPr>
            <p:ph idx="1"/>
          </p:nvPr>
        </p:nvSpPr>
        <p:spPr>
          <a:xfrm>
            <a:off x="179512" y="1196752"/>
            <a:ext cx="8856984" cy="5328592"/>
          </a:xfrm>
        </p:spPr>
        <p:txBody>
          <a:bodyPr/>
          <a:lstStyle/>
          <a:p>
            <a:r>
              <a:rPr lang="zh-CN" altLang="zh-CN" dirty="0">
                <a:latin typeface="STXinwei" panose="02010800040101010101" pitchFamily="2" charset="-122"/>
                <a:ea typeface="STXinwei" panose="02010800040101010101" pitchFamily="2" charset="-122"/>
              </a:rPr>
              <a:t>在独木桥问题</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中，以</a:t>
            </a:r>
            <a:r>
              <a:rPr lang="en-US" altLang="zh-CN" dirty="0">
                <a:latin typeface="STXinwei" panose="02010800040101010101" pitchFamily="2" charset="-122"/>
                <a:ea typeface="STXinwei" panose="02010800040101010101" pitchFamily="2" charset="-122"/>
              </a:rPr>
              <a:t>3</a:t>
            </a:r>
            <a:r>
              <a:rPr lang="zh-CN" altLang="zh-CN" dirty="0">
                <a:latin typeface="STXinwei" panose="02010800040101010101" pitchFamily="2" charset="-122"/>
                <a:ea typeface="STXinwei" panose="02010800040101010101" pitchFamily="2" charset="-122"/>
              </a:rPr>
              <a:t>辆汽车为一组，要求保证东方和西方以组为单位交替通过汽车。</a:t>
            </a:r>
            <a:r>
              <a:rPr lang="zh-CN" altLang="zh-CN" dirty="0">
                <a:latin typeface="STXinwei" panose="02010800040101010101" pitchFamily="2" charset="-122"/>
                <a:ea typeface="STXinwei" panose="02010800040101010101" pitchFamily="2" charset="-122"/>
                <a:cs typeface="华文新魏"/>
              </a:rPr>
              <a:t>请用信号量和</a:t>
            </a:r>
            <a:r>
              <a:rPr lang="en-US" altLang="zh-CN" dirty="0">
                <a:latin typeface="STXinwei" panose="02010800040101010101" pitchFamily="2" charset="-122"/>
                <a:ea typeface="STXinwei" panose="02010800040101010101" pitchFamily="2" charset="-122"/>
                <a:cs typeface="华文新魏"/>
              </a:rPr>
              <a:t>P</a:t>
            </a:r>
            <a:r>
              <a:rPr lang="zh-CN" altLang="en-US" dirty="0">
                <a:latin typeface="STXinwei" panose="02010800040101010101" pitchFamily="2" charset="-122"/>
                <a:ea typeface="STXinwei" panose="02010800040101010101" pitchFamily="2" charset="-122"/>
                <a:cs typeface="华文新魏"/>
              </a:rPr>
              <a:t>、</a:t>
            </a:r>
            <a:r>
              <a:rPr lang="en-US" altLang="zh-CN" dirty="0">
                <a:latin typeface="STXinwei" panose="02010800040101010101" pitchFamily="2" charset="-122"/>
                <a:ea typeface="STXinwei" panose="02010800040101010101" pitchFamily="2" charset="-122"/>
                <a:cs typeface="华文新魏"/>
              </a:rPr>
              <a:t>V</a:t>
            </a:r>
            <a:r>
              <a:rPr lang="zh-CN" altLang="zh-CN" dirty="0">
                <a:latin typeface="STXinwei" panose="02010800040101010101" pitchFamily="2" charset="-122"/>
                <a:ea typeface="STXinwei" panose="02010800040101010101" pitchFamily="2" charset="-122"/>
                <a:cs typeface="华文新魏"/>
              </a:rPr>
              <a:t>操作来写出汽车过独木桥问题的同步算法</a:t>
            </a:r>
            <a:endParaRPr lang="en-US" altLang="zh-CN" dirty="0">
              <a:latin typeface="STXinwei" panose="02010800040101010101" pitchFamily="2" charset="-122"/>
              <a:ea typeface="STXinwei" panose="02010800040101010101" pitchFamily="2" charset="-122"/>
              <a:cs typeface="华文新魏"/>
            </a:endParaRPr>
          </a:p>
          <a:p>
            <a:r>
              <a:rPr lang="zh-CN" altLang="en-US" dirty="0">
                <a:latin typeface="STXinwei" panose="02010800040101010101" pitchFamily="2" charset="-122"/>
                <a:ea typeface="STXinwei" panose="02010800040101010101" pitchFamily="2" charset="-122"/>
                <a:cs typeface="华文新魏"/>
              </a:rPr>
              <a:t>分析</a:t>
            </a:r>
            <a:endParaRPr lang="en-US" altLang="zh-CN" dirty="0">
              <a:latin typeface="STXinwei" panose="02010800040101010101" pitchFamily="2" charset="-122"/>
              <a:ea typeface="STXinwei" panose="02010800040101010101" pitchFamily="2" charset="-122"/>
              <a:cs typeface="华文新魏"/>
            </a:endParaRPr>
          </a:p>
          <a:p>
            <a:pPr lvl="1"/>
            <a:r>
              <a:rPr lang="zh-CN" altLang="en-US" dirty="0">
                <a:latin typeface="STXinwei" panose="02010800040101010101" pitchFamily="2" charset="-122"/>
                <a:ea typeface="STXinwei" panose="02010800040101010101" pitchFamily="2" charset="-122"/>
              </a:rPr>
              <a:t>两个方向交替使用，需要同步变量</a:t>
            </a:r>
            <a:r>
              <a:rPr lang="en-US" altLang="zh-CN" dirty="0">
                <a:solidFill>
                  <a:srgbClr val="7030A0"/>
                </a:solidFill>
                <a:latin typeface="STXinwei" panose="02010800040101010101" pitchFamily="2" charset="-122"/>
                <a:ea typeface="STXinwei" panose="02010800040101010101" pitchFamily="2" charset="-122"/>
              </a:rPr>
              <a:t>S1=3</a:t>
            </a:r>
            <a:r>
              <a:rPr lang="zh-CN" altLang="en-US" dirty="0">
                <a:latin typeface="STXinwei" panose="02010800040101010101" pitchFamily="2" charset="-122"/>
                <a:ea typeface="STXinwei" panose="02010800040101010101" pitchFamily="2" charset="-122"/>
              </a:rPr>
              <a:t>、</a:t>
            </a:r>
            <a:r>
              <a:rPr lang="en-US" altLang="zh-CN" dirty="0">
                <a:solidFill>
                  <a:srgbClr val="002060"/>
                </a:solidFill>
              </a:rPr>
              <a:t> </a:t>
            </a:r>
            <a:r>
              <a:rPr lang="en-US" altLang="zh-CN" dirty="0">
                <a:solidFill>
                  <a:srgbClr val="008000"/>
                </a:solidFill>
              </a:rPr>
              <a:t>S2=0</a:t>
            </a:r>
          </a:p>
          <a:p>
            <a:pPr lvl="1"/>
            <a:r>
              <a:rPr lang="zh-CN" altLang="en-US" dirty="0">
                <a:latin typeface="STXinwei" panose="02010800040101010101" pitchFamily="2" charset="-122"/>
                <a:ea typeface="STXinwei" panose="02010800040101010101" pitchFamily="2" charset="-122"/>
              </a:rPr>
              <a:t>每个方向</a:t>
            </a:r>
            <a:r>
              <a:rPr lang="en-US" altLang="zh-CN" dirty="0">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辆车为一组</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计算各方向当前周期申请使用独木桥的汽车数</a:t>
            </a:r>
            <a:r>
              <a:rPr lang="en-US" altLang="zh-CN" dirty="0" err="1">
                <a:latin typeface="STXinwei" panose="02010800040101010101" pitchFamily="2" charset="-122"/>
                <a:ea typeface="STXinwei" panose="02010800040101010101" pitchFamily="2" charset="-122"/>
              </a:rPr>
              <a:t>count?in</a:t>
            </a:r>
            <a:endParaRPr lang="en-US" altLang="zh-CN" dirty="0">
              <a:latin typeface="STXinwei" panose="02010800040101010101" pitchFamily="2" charset="-122"/>
              <a:ea typeface="STXinwei" panose="02010800040101010101" pitchFamily="2" charset="-122"/>
            </a:endParaRPr>
          </a:p>
          <a:p>
            <a:pPr lvl="3"/>
            <a:r>
              <a:rPr lang="en-US" altLang="zh-CN" dirty="0" err="1">
                <a:solidFill>
                  <a:srgbClr val="FF0000"/>
                </a:solidFill>
                <a:latin typeface="STXinwei" panose="02010800040101010101" pitchFamily="2" charset="-122"/>
                <a:ea typeface="STXinwei" panose="02010800040101010101" pitchFamily="2" charset="-122"/>
              </a:rPr>
              <a:t>count?in</a:t>
            </a:r>
            <a:r>
              <a:rPr lang="en-US" altLang="zh-CN" dirty="0">
                <a:solidFill>
                  <a:srgbClr val="FF0000"/>
                </a:solidFill>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时申请过桥</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rPr>
              <a:t>计算各方向当前周期已经通过独木桥的汽车数</a:t>
            </a:r>
            <a:r>
              <a:rPr lang="en-US" altLang="zh-CN" dirty="0" err="1">
                <a:latin typeface="STXinwei" panose="02010800040101010101" pitchFamily="2" charset="-122"/>
                <a:ea typeface="STXinwei" panose="02010800040101010101" pitchFamily="2" charset="-122"/>
              </a:rPr>
              <a:t>count?out</a:t>
            </a:r>
            <a:endParaRPr lang="en-US" altLang="zh-CN" dirty="0">
              <a:latin typeface="STXinwei" panose="02010800040101010101" pitchFamily="2" charset="-122"/>
              <a:ea typeface="STXinwei" panose="02010800040101010101" pitchFamily="2" charset="-122"/>
            </a:endParaRPr>
          </a:p>
          <a:p>
            <a:pPr lvl="3"/>
            <a:r>
              <a:rPr lang="en-US" altLang="zh-CN" dirty="0" err="1">
                <a:solidFill>
                  <a:srgbClr val="FF0000"/>
                </a:solidFill>
                <a:latin typeface="华文新魏"/>
                <a:ea typeface="华文新魏"/>
              </a:rPr>
              <a:t>count?in</a:t>
            </a:r>
            <a:r>
              <a:rPr lang="en-US" altLang="zh-CN" dirty="0">
                <a:solidFill>
                  <a:srgbClr val="FF0000"/>
                </a:solidFill>
                <a:latin typeface="华文新魏"/>
                <a:ea typeface="华文新魏"/>
              </a:rPr>
              <a:t>==0 &amp;&amp; </a:t>
            </a:r>
            <a:r>
              <a:rPr lang="en-US" altLang="zh-CN" dirty="0" err="1">
                <a:solidFill>
                  <a:srgbClr val="FF0000"/>
                </a:solidFill>
                <a:latin typeface="STXinwei" panose="02010800040101010101" pitchFamily="2" charset="-122"/>
                <a:ea typeface="STXinwei" panose="02010800040101010101" pitchFamily="2" charset="-122"/>
              </a:rPr>
              <a:t>count?out</a:t>
            </a:r>
            <a:r>
              <a:rPr lang="en-US" altLang="zh-CN" dirty="0">
                <a:solidFill>
                  <a:srgbClr val="FF0000"/>
                </a:solidFill>
                <a:latin typeface="STXinwei" panose="02010800040101010101" pitchFamily="2" charset="-122"/>
                <a:ea typeface="STXinwei" panose="02010800040101010101" pitchFamily="2" charset="-122"/>
              </a:rPr>
              <a:t>==3</a:t>
            </a:r>
            <a:r>
              <a:rPr lang="zh-CN" altLang="en-US" dirty="0">
                <a:latin typeface="STXinwei" panose="02010800040101010101" pitchFamily="2" charset="-122"/>
                <a:ea typeface="STXinwei" panose="02010800040101010101" pitchFamily="2" charset="-122"/>
              </a:rPr>
              <a:t>时通知对方使用独木桥</a:t>
            </a:r>
            <a:endParaRPr lang="en-US" altLang="zh-CN" dirty="0">
              <a:latin typeface="STXinwei" panose="02010800040101010101" pitchFamily="2" charset="-122"/>
              <a:ea typeface="STXinwei" panose="02010800040101010101" pitchFamily="2" charset="-122"/>
            </a:endParaRPr>
          </a:p>
          <a:p>
            <a:pPr lvl="3"/>
            <a:endParaRPr lang="en-US" altLang="zh-CN" dirty="0">
              <a:latin typeface="STXinwei" panose="02010800040101010101" pitchFamily="2" charset="-122"/>
              <a:ea typeface="STXinwei" panose="02010800040101010101" pitchFamily="2" charset="-122"/>
            </a:endParaRPr>
          </a:p>
          <a:p>
            <a:pPr lvl="2"/>
            <a:endParaRPr lang="en-US" altLang="zh-CN" dirty="0">
              <a:latin typeface="STXinwei" panose="02010800040101010101" pitchFamily="2" charset="-122"/>
              <a:ea typeface="STXinwei" panose="02010800040101010101" pitchFamily="2" charset="-122"/>
            </a:endParaRPr>
          </a:p>
          <a:p>
            <a:pPr lvl="1"/>
            <a:endParaRPr lang="en-US" altLang="zh-CN" dirty="0">
              <a:latin typeface="STXinwei" panose="02010800040101010101" pitchFamily="2" charset="-122"/>
              <a:ea typeface="STXinwei" panose="02010800040101010101" pitchFamily="2" charset="-122"/>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84</a:t>
            </a:fld>
            <a:endParaRPr lang="en-US" altLang="zh-CN" b="1" dirty="0">
              <a:solidFill>
                <a:srgbClr val="0000FF"/>
              </a:solidFill>
            </a:endParaRPr>
          </a:p>
        </p:txBody>
      </p:sp>
      <p:sp>
        <p:nvSpPr>
          <p:cNvPr id="6" name="内容占位符 2">
            <a:extLst>
              <a:ext uri="{FF2B5EF4-FFF2-40B4-BE49-F238E27FC236}">
                <a16:creationId xmlns:a16="http://schemas.microsoft.com/office/drawing/2014/main" id="{61E6BB08-DEB7-7649-9B1A-8CC4F05AB67C}"/>
              </a:ext>
            </a:extLst>
          </p:cNvPr>
          <p:cNvSpPr txBox="1">
            <a:spLocks/>
          </p:cNvSpPr>
          <p:nvPr/>
        </p:nvSpPr>
        <p:spPr bwMode="auto">
          <a:xfrm>
            <a:off x="1403648" y="4869160"/>
            <a:ext cx="7272808" cy="1872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7937" indent="0">
              <a:buFont typeface="Wingdings" pitchFamily="2" charset="2"/>
              <a:buNone/>
            </a:pPr>
            <a:r>
              <a:rPr lang="en-US" altLang="zh-CN" sz="2000" kern="0" dirty="0">
                <a:latin typeface="华文新魏"/>
                <a:cs typeface="华文新魏"/>
              </a:rPr>
              <a:t>semaphore </a:t>
            </a:r>
            <a:r>
              <a:rPr lang="en-US" altLang="zh-CN" sz="2000" kern="0" dirty="0">
                <a:solidFill>
                  <a:srgbClr val="FF0000"/>
                </a:solidFill>
                <a:latin typeface="华文新魏"/>
                <a:cs typeface="华文新魏"/>
              </a:rPr>
              <a:t>wait</a:t>
            </a:r>
            <a:r>
              <a:rPr lang="en-US" altLang="zh-CN" sz="2000" kern="0" dirty="0">
                <a:latin typeface="华文新魏"/>
                <a:cs typeface="华文新魏"/>
              </a:rPr>
              <a:t>,</a:t>
            </a:r>
            <a:r>
              <a:rPr lang="zh-CN" altLang="en-US" sz="2000" kern="0" dirty="0">
                <a:latin typeface="华文新魏"/>
                <a:cs typeface="华文新魏"/>
              </a:rPr>
              <a:t> </a:t>
            </a:r>
            <a:r>
              <a:rPr lang="en-US" altLang="zh-CN" sz="2000" kern="0" dirty="0">
                <a:solidFill>
                  <a:srgbClr val="660066"/>
                </a:solidFill>
                <a:latin typeface="华文新魏"/>
                <a:cs typeface="华文新魏"/>
              </a:rPr>
              <a:t>mutex1</a:t>
            </a:r>
            <a:r>
              <a:rPr lang="en-US" altLang="zh-CN" sz="2000" kern="0" dirty="0">
                <a:latin typeface="华文新魏"/>
                <a:cs typeface="华文新魏"/>
              </a:rPr>
              <a:t>,</a:t>
            </a:r>
            <a:r>
              <a:rPr lang="zh-CN" altLang="en-US" sz="2000" kern="0" dirty="0">
                <a:latin typeface="华文新魏"/>
                <a:cs typeface="华文新魏"/>
              </a:rPr>
              <a:t> </a:t>
            </a:r>
            <a:r>
              <a:rPr lang="en-US" altLang="zh-CN" sz="2000" kern="0" dirty="0">
                <a:solidFill>
                  <a:srgbClr val="008000"/>
                </a:solidFill>
                <a:latin typeface="华文新魏"/>
                <a:cs typeface="华文新魏"/>
              </a:rPr>
              <a:t>mutex2</a:t>
            </a:r>
            <a:r>
              <a:rPr lang="zh-CN" altLang="en-US" sz="2000" kern="0" dirty="0">
                <a:solidFill>
                  <a:schemeClr val="tx2"/>
                </a:solidFill>
                <a:latin typeface="华文新魏"/>
                <a:cs typeface="华文新魏"/>
              </a:rPr>
              <a:t>；</a:t>
            </a:r>
            <a:endParaRPr lang="zh-CN" altLang="zh-CN" sz="2000" kern="0" dirty="0">
              <a:latin typeface="华文新魏"/>
              <a:cs typeface="华文新魏"/>
            </a:endParaRPr>
          </a:p>
          <a:p>
            <a:pPr marL="7937" indent="0">
              <a:buFont typeface="Wingdings" pitchFamily="2" charset="2"/>
              <a:buNone/>
            </a:pPr>
            <a:r>
              <a:rPr lang="en-US" altLang="zh-CN" sz="2000" kern="0" dirty="0">
                <a:solidFill>
                  <a:srgbClr val="660066"/>
                </a:solidFill>
                <a:latin typeface="华文新魏"/>
                <a:cs typeface="华文新魏"/>
              </a:rPr>
              <a:t>mutex1</a:t>
            </a:r>
            <a:r>
              <a:rPr lang="en-US" altLang="zh-CN" sz="2000" kern="0" dirty="0">
                <a:latin typeface="华文新魏"/>
                <a:cs typeface="华文新魏"/>
              </a:rPr>
              <a:t>=</a:t>
            </a:r>
            <a:r>
              <a:rPr lang="en-US" altLang="zh-CN" sz="2000" kern="0" dirty="0">
                <a:solidFill>
                  <a:srgbClr val="008000"/>
                </a:solidFill>
                <a:latin typeface="华文新魏"/>
                <a:cs typeface="华文新魏"/>
              </a:rPr>
              <a:t>mutex2</a:t>
            </a:r>
            <a:r>
              <a:rPr lang="en-US" altLang="zh-CN" sz="2000" kern="0" dirty="0">
                <a:latin typeface="华文新魏"/>
                <a:cs typeface="华文新魏"/>
              </a:rPr>
              <a:t>=1;</a:t>
            </a:r>
            <a:r>
              <a:rPr lang="en-US" altLang="zh-CN" sz="2000" kern="0" dirty="0">
                <a:solidFill>
                  <a:srgbClr val="FF0000"/>
                </a:solidFill>
                <a:latin typeface="华文新魏"/>
                <a:cs typeface="华文新魏"/>
              </a:rPr>
              <a:t>wait</a:t>
            </a:r>
            <a:r>
              <a:rPr lang="en-US" altLang="zh-CN" sz="2000" kern="0" dirty="0">
                <a:latin typeface="华文新魏"/>
                <a:cs typeface="华文新魏"/>
              </a:rPr>
              <a:t>=1;</a:t>
            </a:r>
            <a:endParaRPr lang="zh-CN" altLang="zh-CN" sz="2000" kern="0" dirty="0">
              <a:latin typeface="华文新魏"/>
              <a:cs typeface="华文新魏"/>
            </a:endParaRPr>
          </a:p>
          <a:p>
            <a:pPr marL="7937" indent="0">
              <a:buFont typeface="Wingdings" pitchFamily="2" charset="2"/>
              <a:buNone/>
            </a:pPr>
            <a:r>
              <a:rPr lang="en-US" altLang="zh-CN" sz="2000" kern="0" dirty="0">
                <a:latin typeface="华文新魏"/>
                <a:cs typeface="华文新魏"/>
              </a:rPr>
              <a:t>int </a:t>
            </a:r>
            <a:r>
              <a:rPr lang="en-US" altLang="zh-CN" sz="2000" kern="0" dirty="0">
                <a:solidFill>
                  <a:srgbClr val="660066"/>
                </a:solidFill>
                <a:latin typeface="华文新魏"/>
                <a:cs typeface="华文新魏"/>
              </a:rPr>
              <a:t>count1in</a:t>
            </a:r>
            <a:r>
              <a:rPr lang="en-US" altLang="zh-CN" sz="2000" kern="0" dirty="0">
                <a:latin typeface="华文新魏"/>
                <a:cs typeface="华文新魏"/>
              </a:rPr>
              <a:t>=0;</a:t>
            </a:r>
            <a:r>
              <a:rPr lang="zh-CN" altLang="en-US" sz="2000" kern="0" dirty="0">
                <a:latin typeface="华文新魏"/>
                <a:cs typeface="华文新魏"/>
              </a:rPr>
              <a:t> </a:t>
            </a:r>
            <a:r>
              <a:rPr lang="en-US" altLang="zh-CN" sz="2000" kern="0" dirty="0">
                <a:solidFill>
                  <a:srgbClr val="660066"/>
                </a:solidFill>
                <a:latin typeface="华文新魏"/>
              </a:rPr>
              <a:t>count1out</a:t>
            </a:r>
            <a:r>
              <a:rPr lang="en-US" altLang="zh-CN" sz="2000" kern="0" dirty="0">
                <a:latin typeface="华文新魏"/>
                <a:cs typeface="华文新魏"/>
              </a:rPr>
              <a:t>=0; </a:t>
            </a:r>
            <a:r>
              <a:rPr lang="en-US" altLang="zh-CN" sz="2000" kern="0" dirty="0">
                <a:solidFill>
                  <a:srgbClr val="008000"/>
                </a:solidFill>
                <a:latin typeface="华文新魏"/>
                <a:cs typeface="华文新魏"/>
              </a:rPr>
              <a:t>count2in</a:t>
            </a:r>
            <a:r>
              <a:rPr lang="en-US" altLang="zh-CN" sz="2000" kern="0" dirty="0">
                <a:latin typeface="华文新魏"/>
                <a:cs typeface="华文新魏"/>
              </a:rPr>
              <a:t>=0;</a:t>
            </a:r>
            <a:r>
              <a:rPr lang="en-US" altLang="zh-CN" sz="2000" kern="0" dirty="0">
                <a:solidFill>
                  <a:srgbClr val="008000"/>
                </a:solidFill>
                <a:latin typeface="华文新魏"/>
                <a:cs typeface="华文新魏"/>
              </a:rPr>
              <a:t> count2out</a:t>
            </a:r>
            <a:r>
              <a:rPr lang="en-US" altLang="zh-CN" sz="2000" kern="0" dirty="0">
                <a:latin typeface="华文新魏"/>
                <a:cs typeface="华文新魏"/>
              </a:rPr>
              <a:t>=0;</a:t>
            </a:r>
          </a:p>
          <a:p>
            <a:pPr marL="7937" indent="0">
              <a:buFont typeface="Wingdings" pitchFamily="2" charset="2"/>
              <a:buNone/>
            </a:pPr>
            <a:r>
              <a:rPr lang="en-US" altLang="zh-CN" sz="2000" kern="0" dirty="0">
                <a:latin typeface="华文新魏"/>
                <a:cs typeface="华文新魏"/>
              </a:rPr>
              <a:t>semaphore </a:t>
            </a:r>
            <a:r>
              <a:rPr lang="en-US" altLang="zh-CN" sz="2000" kern="0" dirty="0">
                <a:solidFill>
                  <a:srgbClr val="660066"/>
                </a:solidFill>
                <a:latin typeface="华文新魏"/>
              </a:rPr>
              <a:t>S1</a:t>
            </a:r>
            <a:r>
              <a:rPr lang="en-US" altLang="zh-CN" sz="2000" kern="0" dirty="0">
                <a:latin typeface="华文新魏"/>
                <a:cs typeface="华文新魏"/>
              </a:rPr>
              <a:t>, </a:t>
            </a:r>
            <a:r>
              <a:rPr lang="en-US" altLang="zh-CN" sz="2000" kern="0" dirty="0">
                <a:solidFill>
                  <a:srgbClr val="008000"/>
                </a:solidFill>
                <a:latin typeface="华文新魏"/>
              </a:rPr>
              <a:t>S2</a:t>
            </a:r>
            <a:r>
              <a:rPr lang="en-US" altLang="zh-CN" sz="2000" kern="0" dirty="0">
                <a:latin typeface="华文新魏"/>
                <a:cs typeface="华文新魏"/>
              </a:rPr>
              <a:t>; </a:t>
            </a:r>
          </a:p>
          <a:p>
            <a:pPr marL="7937" indent="0">
              <a:buFont typeface="Wingdings" pitchFamily="2" charset="2"/>
              <a:buNone/>
            </a:pPr>
            <a:r>
              <a:rPr lang="en-US" altLang="zh-CN" sz="2000" kern="0" dirty="0">
                <a:solidFill>
                  <a:srgbClr val="660066"/>
                </a:solidFill>
                <a:latin typeface="华文新魏"/>
              </a:rPr>
              <a:t>S1</a:t>
            </a:r>
            <a:r>
              <a:rPr lang="en-US" altLang="zh-CN" sz="2000" kern="0" dirty="0">
                <a:latin typeface="华文新魏"/>
                <a:cs typeface="华文新魏"/>
              </a:rPr>
              <a:t>=3;</a:t>
            </a:r>
            <a:r>
              <a:rPr lang="en-US" altLang="zh-CN" sz="2000" kern="0" dirty="0">
                <a:solidFill>
                  <a:srgbClr val="008000"/>
                </a:solidFill>
                <a:latin typeface="华文新魏"/>
              </a:rPr>
              <a:t>S2</a:t>
            </a:r>
            <a:r>
              <a:rPr lang="en-US" altLang="zh-CN" sz="2000" kern="0" dirty="0">
                <a:latin typeface="华文新魏"/>
                <a:cs typeface="华文新魏"/>
              </a:rPr>
              <a:t>=0;</a:t>
            </a:r>
            <a:endParaRPr lang="zh-CN" altLang="zh-CN" sz="2000" kern="0" dirty="0">
              <a:latin typeface="华文新魏"/>
              <a:cs typeface="华文新魏"/>
            </a:endParaRPr>
          </a:p>
        </p:txBody>
      </p:sp>
    </p:spTree>
    <p:extLst>
      <p:ext uri="{BB962C8B-B14F-4D97-AF65-F5344CB8AC3E}">
        <p14:creationId xmlns:p14="http://schemas.microsoft.com/office/powerpoint/2010/main" val="2835059204"/>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独木桥问题</a:t>
            </a:r>
            <a:r>
              <a:rPr kumimoji="1" lang="en-US" altLang="zh-CN" dirty="0"/>
              <a:t>4</a:t>
            </a:r>
            <a:endParaRPr kumimoji="1" lang="zh-CN" altLang="en-US" dirty="0"/>
          </a:p>
        </p:txBody>
      </p:sp>
      <p:sp>
        <p:nvSpPr>
          <p:cNvPr id="5" name="矩形 4"/>
          <p:cNvSpPr/>
          <p:nvPr/>
        </p:nvSpPr>
        <p:spPr>
          <a:xfrm>
            <a:off x="107504" y="1196752"/>
            <a:ext cx="4566134" cy="5324535"/>
          </a:xfrm>
          <a:prstGeom prst="rect">
            <a:avLst/>
          </a:prstGeom>
        </p:spPr>
        <p:txBody>
          <a:bodyPr wrap="square">
            <a:spAutoFit/>
          </a:bodyPr>
          <a:lstStyle/>
          <a:p>
            <a:pPr algn="l"/>
            <a:r>
              <a:rPr lang="en-US" altLang="zh-CN" sz="2000" b="1" dirty="0">
                <a:solidFill>
                  <a:srgbClr val="660066"/>
                </a:solidFill>
                <a:latin typeface="华文新魏"/>
                <a:ea typeface="华文新魏"/>
              </a:rPr>
              <a:t>Process P</a:t>
            </a:r>
            <a:r>
              <a:rPr lang="zh-CN" altLang="en-US" sz="2000" b="1" dirty="0">
                <a:solidFill>
                  <a:srgbClr val="660066"/>
                </a:solidFill>
                <a:latin typeface="华文新魏"/>
                <a:ea typeface="华文新魏"/>
              </a:rPr>
              <a:t>东</a:t>
            </a:r>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while(true)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en-US" altLang="zh-CN" sz="2000" b="1" dirty="0">
                <a:solidFill>
                  <a:srgbClr val="0000FF"/>
                </a:solidFill>
                <a:latin typeface="华文新魏"/>
                <a:ea typeface="华文新魏"/>
              </a:rPr>
              <a:t>P(S1)</a:t>
            </a:r>
            <a:r>
              <a:rPr lang="zh-CN" altLang="en-US"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P(mutex1);  </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count1in++; </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if (count1in==1) </a:t>
            </a:r>
            <a:r>
              <a:rPr lang="en-US" altLang="zh-CN" sz="2000" b="1" dirty="0">
                <a:solidFill>
                  <a:srgbClr val="FF0000"/>
                </a:solidFill>
                <a:latin typeface="华文新魏"/>
                <a:ea typeface="华文新魏"/>
              </a:rPr>
              <a:t>P(wait)</a:t>
            </a:r>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V(mutex1);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zh-CN" altLang="zh-CN" sz="2000" b="1" dirty="0">
                <a:solidFill>
                  <a:srgbClr val="660066"/>
                </a:solidFill>
                <a:latin typeface="华文新魏"/>
                <a:ea typeface="华文新魏"/>
              </a:rPr>
              <a:t>过独木桥</a:t>
            </a:r>
            <a:r>
              <a:rPr lang="en-US" altLang="zh-CN"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en-US" altLang="zh-CN" sz="2000" b="1" dirty="0">
                <a:solidFill>
                  <a:srgbClr val="002060"/>
                </a:solidFill>
                <a:latin typeface="华文新魏"/>
                <a:ea typeface="华文新魏"/>
              </a:rPr>
              <a:t>V(S2)</a:t>
            </a:r>
            <a:r>
              <a:rPr lang="zh-CN" altLang="en-US"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P(mutex1);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count1in--;</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count1out++</a:t>
            </a:r>
            <a:r>
              <a:rPr lang="zh-CN" altLang="en-US" sz="2000" b="1" dirty="0">
                <a:solidFill>
                  <a:srgbClr val="660066"/>
                </a:solidFill>
                <a:latin typeface="华文新魏"/>
                <a:ea typeface="华文新魏"/>
              </a:rPr>
              <a:t>；</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if ((count1in==0)&amp;(count1out==3))</a:t>
            </a:r>
            <a:endParaRPr lang="zh-CN" altLang="zh-CN" sz="2000" b="1" dirty="0">
              <a:solidFill>
                <a:srgbClr val="660066"/>
              </a:solidFill>
              <a:latin typeface="华文新魏"/>
              <a:ea typeface="华文新魏"/>
            </a:endParaRPr>
          </a:p>
          <a:p>
            <a:pPr algn="l"/>
            <a:r>
              <a:rPr lang="zh-CN" altLang="en-US" sz="2000" b="1" dirty="0">
                <a:solidFill>
                  <a:srgbClr val="660066"/>
                </a:solidFill>
                <a:latin typeface="华文新魏"/>
                <a:ea typeface="华文新魏"/>
              </a:rPr>
              <a:t>   </a:t>
            </a:r>
            <a:r>
              <a:rPr lang="en-US" altLang="zh-CN" sz="2000" b="1" dirty="0">
                <a:solidFill>
                  <a:srgbClr val="660066"/>
                </a:solidFill>
                <a:latin typeface="华文新魏"/>
                <a:ea typeface="华文新魏"/>
              </a:rPr>
              <a:t>{count1out=0; </a:t>
            </a:r>
            <a:r>
              <a:rPr lang="en-US" altLang="zh-CN" sz="2000" b="1" dirty="0">
                <a:solidFill>
                  <a:srgbClr val="FF0000"/>
                </a:solidFill>
                <a:latin typeface="华文新魏"/>
                <a:ea typeface="华文新魏"/>
              </a:rPr>
              <a:t>V(wait)</a:t>
            </a:r>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V(mutex1);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a:p>
            <a:pPr algn="l"/>
            <a:r>
              <a:rPr lang="en-US" altLang="zh-CN" sz="2000" b="1" dirty="0">
                <a:solidFill>
                  <a:srgbClr val="660066"/>
                </a:solidFill>
                <a:latin typeface="华文新魏"/>
                <a:ea typeface="华文新魏"/>
              </a:rPr>
              <a:t>} </a:t>
            </a:r>
            <a:endParaRPr lang="zh-CN" altLang="zh-CN" sz="2000" b="1" dirty="0">
              <a:solidFill>
                <a:srgbClr val="660066"/>
              </a:solidFill>
              <a:latin typeface="华文新魏"/>
              <a:ea typeface="华文新魏"/>
            </a:endParaRP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85</a:t>
            </a:fld>
            <a:endParaRPr lang="en-US" altLang="zh-CN" b="1" dirty="0">
              <a:solidFill>
                <a:srgbClr val="0000FF"/>
              </a:solidFill>
            </a:endParaRPr>
          </a:p>
        </p:txBody>
      </p:sp>
      <p:sp>
        <p:nvSpPr>
          <p:cNvPr id="8" name="矩形 7">
            <a:extLst>
              <a:ext uri="{FF2B5EF4-FFF2-40B4-BE49-F238E27FC236}">
                <a16:creationId xmlns:a16="http://schemas.microsoft.com/office/drawing/2014/main" id="{91632309-C57D-4342-AA17-CCD714EA4C71}"/>
              </a:ext>
            </a:extLst>
          </p:cNvPr>
          <p:cNvSpPr/>
          <p:nvPr/>
        </p:nvSpPr>
        <p:spPr>
          <a:xfrm>
            <a:off x="4614378" y="1196752"/>
            <a:ext cx="4566134" cy="5324535"/>
          </a:xfrm>
          <a:prstGeom prst="rect">
            <a:avLst/>
          </a:prstGeom>
        </p:spPr>
        <p:txBody>
          <a:bodyPr wrap="square">
            <a:spAutoFit/>
          </a:bodyPr>
          <a:lstStyle/>
          <a:p>
            <a:pPr algn="l"/>
            <a:r>
              <a:rPr lang="en-US" altLang="zh-CN" sz="2000" b="1" dirty="0">
                <a:solidFill>
                  <a:srgbClr val="008000"/>
                </a:solidFill>
                <a:latin typeface="华文新魏"/>
                <a:ea typeface="华文新魏"/>
              </a:rPr>
              <a:t>Process P</a:t>
            </a:r>
            <a:r>
              <a:rPr lang="zh-CN" altLang="en-US" sz="2000" b="1" dirty="0">
                <a:solidFill>
                  <a:srgbClr val="008000"/>
                </a:solidFill>
                <a:latin typeface="华文新魏"/>
                <a:ea typeface="华文新魏"/>
              </a:rPr>
              <a:t>西</a:t>
            </a:r>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while(true)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en-US" altLang="zh-CN" sz="2000" b="1" dirty="0">
                <a:solidFill>
                  <a:srgbClr val="002060"/>
                </a:solidFill>
                <a:latin typeface="华文新魏"/>
                <a:ea typeface="华文新魏"/>
              </a:rPr>
              <a:t>P(S2)</a:t>
            </a:r>
            <a:r>
              <a:rPr lang="zh-CN" altLang="en-US" sz="2000" b="1" dirty="0">
                <a:solidFill>
                  <a:srgbClr val="008000"/>
                </a:solidFill>
                <a:latin typeface="华文新魏"/>
                <a:ea typeface="华文新魏"/>
              </a:rPr>
              <a:t>；</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P(mutex2);  </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count2in++; </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if (count2in==1) </a:t>
            </a:r>
            <a:r>
              <a:rPr lang="en-US" altLang="zh-CN" sz="2000" b="1" dirty="0">
                <a:solidFill>
                  <a:srgbClr val="FF0000"/>
                </a:solidFill>
                <a:latin typeface="华文新魏"/>
                <a:ea typeface="华文新魏"/>
              </a:rPr>
              <a:t>P(wait)</a:t>
            </a:r>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V(mutex2);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zh-CN" altLang="zh-CN" sz="2000" b="1" dirty="0">
                <a:solidFill>
                  <a:srgbClr val="008000"/>
                </a:solidFill>
                <a:latin typeface="华文新魏"/>
                <a:ea typeface="华文新魏"/>
              </a:rPr>
              <a:t>过独木桥</a:t>
            </a:r>
            <a:r>
              <a:rPr lang="en-US" altLang="zh-CN" sz="2000" b="1" dirty="0">
                <a:solidFill>
                  <a:srgbClr val="008000"/>
                </a:solidFill>
                <a:latin typeface="华文新魏"/>
                <a:ea typeface="华文新魏"/>
              </a:rPr>
              <a:t>*/</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en-US" altLang="zh-CN" sz="2000" b="1" dirty="0">
                <a:solidFill>
                  <a:srgbClr val="0000FF"/>
                </a:solidFill>
                <a:latin typeface="华文新魏"/>
                <a:ea typeface="华文新魏"/>
              </a:rPr>
              <a:t>V(S1)</a:t>
            </a:r>
            <a:r>
              <a:rPr lang="en-US" altLang="zh-CN" sz="2000" b="1" dirty="0">
                <a:solidFill>
                  <a:srgbClr val="008000"/>
                </a:solidFill>
                <a:latin typeface="华文新魏"/>
                <a:ea typeface="华文新魏"/>
              </a:rPr>
              <a:t> ; </a:t>
            </a:r>
            <a:endParaRPr lang="zh-CN" altLang="zh-CN" sz="2000" b="1" dirty="0">
              <a:solidFill>
                <a:srgbClr val="0000FF"/>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P(mutex2);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count2in--;</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count2out++</a:t>
            </a:r>
            <a:r>
              <a:rPr lang="zh-CN" altLang="en-US" sz="2000" b="1" dirty="0">
                <a:solidFill>
                  <a:srgbClr val="008000"/>
                </a:solidFill>
                <a:latin typeface="华文新魏"/>
                <a:ea typeface="华文新魏"/>
              </a:rPr>
              <a:t>；</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if ((count2in==0)&amp;(count2out==3))</a:t>
            </a:r>
            <a:endParaRPr lang="zh-CN" altLang="zh-CN" sz="2000" b="1" dirty="0">
              <a:solidFill>
                <a:srgbClr val="008000"/>
              </a:solidFill>
              <a:latin typeface="华文新魏"/>
              <a:ea typeface="华文新魏"/>
            </a:endParaRPr>
          </a:p>
          <a:p>
            <a:pPr algn="l"/>
            <a:r>
              <a:rPr lang="zh-CN" altLang="en-US" sz="2000" b="1" dirty="0">
                <a:solidFill>
                  <a:srgbClr val="008000"/>
                </a:solidFill>
                <a:latin typeface="华文新魏"/>
                <a:ea typeface="华文新魏"/>
              </a:rPr>
              <a:t>   </a:t>
            </a:r>
            <a:r>
              <a:rPr lang="en-US" altLang="zh-CN" sz="2000" b="1" dirty="0">
                <a:solidFill>
                  <a:srgbClr val="008000"/>
                </a:solidFill>
                <a:latin typeface="华文新魏"/>
                <a:ea typeface="华文新魏"/>
              </a:rPr>
              <a:t>{count2out=0; </a:t>
            </a:r>
            <a:r>
              <a:rPr lang="en-US" altLang="zh-CN" sz="2000" b="1" dirty="0">
                <a:solidFill>
                  <a:srgbClr val="FF0000"/>
                </a:solidFill>
                <a:latin typeface="华文新魏"/>
                <a:ea typeface="华文新魏"/>
              </a:rPr>
              <a:t>V(wait)</a:t>
            </a:r>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V(mutex2);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a:p>
            <a:pPr algn="l"/>
            <a:r>
              <a:rPr lang="en-US" altLang="zh-CN" sz="2000" b="1" dirty="0">
                <a:solidFill>
                  <a:srgbClr val="008000"/>
                </a:solidFill>
                <a:latin typeface="华文新魏"/>
                <a:ea typeface="华文新魏"/>
              </a:rPr>
              <a:t>} </a:t>
            </a:r>
            <a:endParaRPr lang="zh-CN" altLang="zh-CN" sz="2000" b="1" dirty="0">
              <a:solidFill>
                <a:srgbClr val="008000"/>
              </a:solidFill>
              <a:latin typeface="华文新魏"/>
              <a:ea typeface="华文新魏"/>
            </a:endParaRPr>
          </a:p>
        </p:txBody>
      </p:sp>
      <p:cxnSp>
        <p:nvCxnSpPr>
          <p:cNvPr id="7" name="直线连接符 6">
            <a:extLst>
              <a:ext uri="{FF2B5EF4-FFF2-40B4-BE49-F238E27FC236}">
                <a16:creationId xmlns:a16="http://schemas.microsoft.com/office/drawing/2014/main" id="{BB9D7B08-4B7F-AA45-A609-2E83B6B0FC69}"/>
              </a:ext>
            </a:extLst>
          </p:cNvPr>
          <p:cNvCxnSpPr>
            <a:cxnSpLocks/>
          </p:cNvCxnSpPr>
          <p:nvPr/>
        </p:nvCxnSpPr>
        <p:spPr bwMode="auto">
          <a:xfrm>
            <a:off x="4597966" y="1340768"/>
            <a:ext cx="16412" cy="4968552"/>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106796421"/>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安全岛问题</a:t>
            </a:r>
          </a:p>
        </p:txBody>
      </p:sp>
      <p:sp>
        <p:nvSpPr>
          <p:cNvPr id="3" name="内容占位符 2"/>
          <p:cNvSpPr>
            <a:spLocks noGrp="1"/>
          </p:cNvSpPr>
          <p:nvPr>
            <p:ph idx="1"/>
          </p:nvPr>
        </p:nvSpPr>
        <p:spPr>
          <a:xfrm>
            <a:off x="179512" y="1340768"/>
            <a:ext cx="8856984" cy="5328592"/>
          </a:xfrm>
        </p:spPr>
        <p:txBody>
          <a:bodyPr/>
          <a:lstStyle/>
          <a:p>
            <a:r>
              <a:rPr lang="zh-CN" altLang="zh-CN" dirty="0">
                <a:latin typeface="STXinwei" panose="02010800040101010101" pitchFamily="2" charset="-122"/>
                <a:ea typeface="STXinwei" panose="02010800040101010101" pitchFamily="2" charset="-122"/>
              </a:rPr>
              <a:t>有如图所示的小巷，除安全岛可容</a:t>
            </a:r>
            <a:r>
              <a:rPr lang="en-US" altLang="zh-CN" dirty="0">
                <a:latin typeface="STXinwei" panose="02010800040101010101" pitchFamily="2" charset="-122"/>
                <a:ea typeface="STXinwei" panose="02010800040101010101" pitchFamily="2" charset="-122"/>
              </a:rPr>
              <a:t>2</a:t>
            </a:r>
            <a:r>
              <a:rPr lang="zh-CN" altLang="zh-CN" dirty="0">
                <a:latin typeface="STXinwei" panose="02010800040101010101" pitchFamily="2" charset="-122"/>
                <a:ea typeface="STXinwei" panose="02010800040101010101" pitchFamily="2" charset="-122"/>
              </a:rPr>
              <a:t>人暂时停身外，仅能容</a:t>
            </a:r>
            <a:r>
              <a:rPr lang="en-US" altLang="zh-CN" dirty="0">
                <a:latin typeface="STXinwei" panose="02010800040101010101" pitchFamily="2" charset="-122"/>
                <a:ea typeface="STXinwei" panose="02010800040101010101" pitchFamily="2" charset="-122"/>
              </a:rPr>
              <a:t>1</a:t>
            </a:r>
            <a:r>
              <a:rPr lang="zh-CN" altLang="zh-CN" dirty="0">
                <a:latin typeface="STXinwei" panose="02010800040101010101" pitchFamily="2" charset="-122"/>
                <a:ea typeface="STXinwei" panose="02010800040101010101" pitchFamily="2" charset="-122"/>
              </a:rPr>
              <a:t>人通过，若</a:t>
            </a:r>
            <a:r>
              <a:rPr lang="en-US" altLang="zh-CN" dirty="0">
                <a:latin typeface="STXinwei" panose="02010800040101010101" pitchFamily="2" charset="-122"/>
                <a:ea typeface="STXinwei" panose="02010800040101010101" pitchFamily="2" charset="-122"/>
              </a:rPr>
              <a:t>A</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B</a:t>
            </a:r>
            <a:r>
              <a:rPr lang="zh-CN" altLang="zh-CN" dirty="0">
                <a:latin typeface="STXinwei" panose="02010800040101010101" pitchFamily="2" charset="-122"/>
                <a:ea typeface="STXinwei" panose="02010800040101010101" pitchFamily="2" charset="-122"/>
              </a:rPr>
              <a:t>两头都允许行人进和出</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试使用信号量与</a:t>
            </a:r>
            <a:r>
              <a:rPr lang="en-US" altLang="zh-CN" dirty="0">
                <a:latin typeface="STXinwei" panose="02010800040101010101" pitchFamily="2" charset="-122"/>
                <a:ea typeface="STXinwei" panose="02010800040101010101" pitchFamily="2" charset="-122"/>
              </a:rPr>
              <a:t>PV</a:t>
            </a:r>
            <a:r>
              <a:rPr lang="zh-CN" altLang="zh-CN" dirty="0">
                <a:latin typeface="STXinwei" panose="02010800040101010101" pitchFamily="2" charset="-122"/>
                <a:ea typeface="STXinwei" panose="02010800040101010101" pitchFamily="2" charset="-122"/>
              </a:rPr>
              <a:t>操作设计一个算法，让两头行人顺利通过小巷</a:t>
            </a:r>
            <a:endParaRPr lang="zh-CN" altLang="zh-CN" dirty="0">
              <a:latin typeface="STXinwei" panose="02010800040101010101" pitchFamily="2" charset="-122"/>
              <a:ea typeface="STXinwei" panose="02010800040101010101" pitchFamily="2" charset="-122"/>
              <a:cs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86</a:t>
            </a:fld>
            <a:endParaRPr lang="en-US" altLang="zh-CN" b="1" dirty="0">
              <a:solidFill>
                <a:srgbClr val="0000FF"/>
              </a:solidFill>
            </a:endParaRPr>
          </a:p>
        </p:txBody>
      </p:sp>
      <p:grpSp>
        <p:nvGrpSpPr>
          <p:cNvPr id="6" name="Group 1550">
            <a:extLst>
              <a:ext uri="{FF2B5EF4-FFF2-40B4-BE49-F238E27FC236}">
                <a16:creationId xmlns:a16="http://schemas.microsoft.com/office/drawing/2014/main" id="{1326C34A-ABF9-B546-A108-FE480BB85028}"/>
              </a:ext>
            </a:extLst>
          </p:cNvPr>
          <p:cNvGrpSpPr>
            <a:grpSpLocks noChangeAspect="1"/>
          </p:cNvGrpSpPr>
          <p:nvPr/>
        </p:nvGrpSpPr>
        <p:grpSpPr bwMode="auto">
          <a:xfrm>
            <a:off x="1547664" y="4293096"/>
            <a:ext cx="6477301" cy="1472297"/>
            <a:chOff x="2835" y="5516"/>
            <a:chExt cx="6432" cy="1462"/>
          </a:xfrm>
        </p:grpSpPr>
        <p:grpSp>
          <p:nvGrpSpPr>
            <p:cNvPr id="7" name="Group 1528">
              <a:extLst>
                <a:ext uri="{FF2B5EF4-FFF2-40B4-BE49-F238E27FC236}">
                  <a16:creationId xmlns:a16="http://schemas.microsoft.com/office/drawing/2014/main" id="{B4B9BBB8-7410-BD4F-B8EF-70612ABB1562}"/>
                </a:ext>
              </a:extLst>
            </p:cNvPr>
            <p:cNvGrpSpPr>
              <a:grpSpLocks noChangeAspect="1"/>
            </p:cNvGrpSpPr>
            <p:nvPr/>
          </p:nvGrpSpPr>
          <p:grpSpPr bwMode="auto">
            <a:xfrm>
              <a:off x="3045" y="5516"/>
              <a:ext cx="5730" cy="925"/>
              <a:chOff x="3045" y="5198"/>
              <a:chExt cx="5730" cy="925"/>
            </a:xfrm>
          </p:grpSpPr>
          <p:cxnSp>
            <p:nvCxnSpPr>
              <p:cNvPr id="11" name="AutoShape 1511">
                <a:extLst>
                  <a:ext uri="{FF2B5EF4-FFF2-40B4-BE49-F238E27FC236}">
                    <a16:creationId xmlns:a16="http://schemas.microsoft.com/office/drawing/2014/main" id="{56E023E9-569D-6A41-80C6-17AA3438CF52}"/>
                  </a:ext>
                </a:extLst>
              </p:cNvPr>
              <p:cNvCxnSpPr>
                <a:cxnSpLocks noChangeAspect="1" noEditPoints="1" noChangeArrowheads="1" noChangeShapeType="1"/>
              </p:cNvCxnSpPr>
              <p:nvPr/>
            </p:nvCxnSpPr>
            <p:spPr bwMode="auto">
              <a:xfrm>
                <a:off x="3060" y="547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1513">
                <a:extLst>
                  <a:ext uri="{FF2B5EF4-FFF2-40B4-BE49-F238E27FC236}">
                    <a16:creationId xmlns:a16="http://schemas.microsoft.com/office/drawing/2014/main" id="{7226B4E5-0E82-2F4B-8ADF-76C4D17C94A8}"/>
                  </a:ext>
                </a:extLst>
              </p:cNvPr>
              <p:cNvCxnSpPr>
                <a:cxnSpLocks noChangeAspect="1" noEditPoints="1" noChangeArrowheads="1" noChangeShapeType="1"/>
              </p:cNvCxnSpPr>
              <p:nvPr/>
            </p:nvCxnSpPr>
            <p:spPr bwMode="auto">
              <a:xfrm>
                <a:off x="30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514">
                <a:extLst>
                  <a:ext uri="{FF2B5EF4-FFF2-40B4-BE49-F238E27FC236}">
                    <a16:creationId xmlns:a16="http://schemas.microsoft.com/office/drawing/2014/main" id="{DDB9C63F-14F7-254D-9CE7-54051FD20852}"/>
                  </a:ext>
                </a:extLst>
              </p:cNvPr>
              <p:cNvCxnSpPr>
                <a:cxnSpLocks noChangeAspect="1" noEditPoints="1" noChangeArrowheads="1" noChangeShapeType="1"/>
              </p:cNvCxnSpPr>
              <p:nvPr/>
            </p:nvCxnSpPr>
            <p:spPr bwMode="auto">
              <a:xfrm>
                <a:off x="6285" y="5475"/>
                <a:ext cx="24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515">
                <a:extLst>
                  <a:ext uri="{FF2B5EF4-FFF2-40B4-BE49-F238E27FC236}">
                    <a16:creationId xmlns:a16="http://schemas.microsoft.com/office/drawing/2014/main" id="{D66236DF-CD58-0848-AD86-151C105DE96E}"/>
                  </a:ext>
                </a:extLst>
              </p:cNvPr>
              <p:cNvCxnSpPr>
                <a:cxnSpLocks noChangeAspect="1" noEditPoints="1" noChangeArrowheads="1" noChangeShapeType="1"/>
              </p:cNvCxnSpPr>
              <p:nvPr/>
            </p:nvCxnSpPr>
            <p:spPr bwMode="auto">
              <a:xfrm>
                <a:off x="63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5" name="Arc 1520">
                <a:extLst>
                  <a:ext uri="{FF2B5EF4-FFF2-40B4-BE49-F238E27FC236}">
                    <a16:creationId xmlns:a16="http://schemas.microsoft.com/office/drawing/2014/main" id="{5CEA7619-8261-B44E-AB08-F540462BA8C0}"/>
                  </a:ext>
                </a:extLst>
              </p:cNvPr>
              <p:cNvSpPr>
                <a:spLocks noChangeAspect="1" noEditPoints="1" noChangeArrowheads="1" noChangeShapeType="1" noTextEdit="1"/>
              </p:cNvSpPr>
              <p:nvPr/>
            </p:nvSpPr>
            <p:spPr bwMode="auto">
              <a:xfrm rot="2380612" flipV="1">
                <a:off x="5595" y="5550"/>
                <a:ext cx="672" cy="573"/>
              </a:xfrm>
              <a:custGeom>
                <a:avLst/>
                <a:gdLst>
                  <a:gd name="G0" fmla="+- 891 0 0"/>
                  <a:gd name="G1" fmla="+- 21600 0 0"/>
                  <a:gd name="G2" fmla="+- 21600 0 0"/>
                  <a:gd name="T0" fmla="*/ 0 w 22491"/>
                  <a:gd name="T1" fmla="*/ 18 h 26617"/>
                  <a:gd name="T2" fmla="*/ 21900 w 22491"/>
                  <a:gd name="T3" fmla="*/ 26617 h 26617"/>
                  <a:gd name="T4" fmla="*/ 891 w 22491"/>
                  <a:gd name="T5" fmla="*/ 21600 h 26617"/>
                </a:gdLst>
                <a:ahLst/>
                <a:cxnLst>
                  <a:cxn ang="0">
                    <a:pos x="T0" y="T1"/>
                  </a:cxn>
                  <a:cxn ang="0">
                    <a:pos x="T2" y="T3"/>
                  </a:cxn>
                  <a:cxn ang="0">
                    <a:pos x="T4" y="T5"/>
                  </a:cxn>
                </a:cxnLst>
                <a:rect l="0" t="0" r="r" b="b"/>
                <a:pathLst>
                  <a:path w="22491" h="26617" fill="none" extrusionOk="0">
                    <a:moveTo>
                      <a:pt x="0" y="18"/>
                    </a:moveTo>
                    <a:cubicBezTo>
                      <a:pt x="296" y="6"/>
                      <a:pt x="593" y="0"/>
                      <a:pt x="891" y="0"/>
                    </a:cubicBezTo>
                    <a:cubicBezTo>
                      <a:pt x="12820" y="0"/>
                      <a:pt x="22491" y="9670"/>
                      <a:pt x="22491" y="21600"/>
                    </a:cubicBezTo>
                    <a:cubicBezTo>
                      <a:pt x="22491" y="23289"/>
                      <a:pt x="22292" y="24973"/>
                      <a:pt x="21900" y="26617"/>
                    </a:cubicBezTo>
                  </a:path>
                  <a:path w="22491" h="26617" stroke="0" extrusionOk="0">
                    <a:moveTo>
                      <a:pt x="0" y="18"/>
                    </a:moveTo>
                    <a:cubicBezTo>
                      <a:pt x="296" y="6"/>
                      <a:pt x="593" y="0"/>
                      <a:pt x="891" y="0"/>
                    </a:cubicBezTo>
                    <a:cubicBezTo>
                      <a:pt x="12820" y="0"/>
                      <a:pt x="22491" y="9670"/>
                      <a:pt x="22491" y="21600"/>
                    </a:cubicBezTo>
                    <a:cubicBezTo>
                      <a:pt x="22491" y="23289"/>
                      <a:pt x="22292" y="24973"/>
                      <a:pt x="21900" y="26617"/>
                    </a:cubicBezTo>
                    <a:lnTo>
                      <a:pt x="89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sp>
            <p:nvSpPr>
              <p:cNvPr id="16" name="Arc 1524">
                <a:extLst>
                  <a:ext uri="{FF2B5EF4-FFF2-40B4-BE49-F238E27FC236}">
                    <a16:creationId xmlns:a16="http://schemas.microsoft.com/office/drawing/2014/main" id="{103190AB-075A-6A4B-86CB-0DBD4AD96B33}"/>
                  </a:ext>
                </a:extLst>
              </p:cNvPr>
              <p:cNvSpPr>
                <a:spLocks noChangeAspect="1" noEditPoints="1" noChangeArrowheads="1" noChangeShapeType="1" noTextEdit="1"/>
              </p:cNvSpPr>
              <p:nvPr/>
            </p:nvSpPr>
            <p:spPr bwMode="auto">
              <a:xfrm rot="13385500" flipV="1">
                <a:off x="5588" y="5198"/>
                <a:ext cx="645" cy="569"/>
              </a:xfrm>
              <a:custGeom>
                <a:avLst/>
                <a:gdLst>
                  <a:gd name="G0" fmla="+- 0 0 0"/>
                  <a:gd name="G1" fmla="+- 21434 0 0"/>
                  <a:gd name="G2" fmla="+- 21600 0 0"/>
                  <a:gd name="T0" fmla="*/ 2676 w 21600"/>
                  <a:gd name="T1" fmla="*/ 0 h 26451"/>
                  <a:gd name="T2" fmla="*/ 21009 w 21600"/>
                  <a:gd name="T3" fmla="*/ 26451 h 26451"/>
                  <a:gd name="T4" fmla="*/ 0 w 21600"/>
                  <a:gd name="T5" fmla="*/ 21434 h 26451"/>
                </a:gdLst>
                <a:ahLst/>
                <a:cxnLst>
                  <a:cxn ang="0">
                    <a:pos x="T0" y="T1"/>
                  </a:cxn>
                  <a:cxn ang="0">
                    <a:pos x="T2" y="T3"/>
                  </a:cxn>
                  <a:cxn ang="0">
                    <a:pos x="T4" y="T5"/>
                  </a:cxn>
                </a:cxnLst>
                <a:rect l="0" t="0" r="r" b="b"/>
                <a:pathLst>
                  <a:path w="21600" h="26451" fill="none" extrusionOk="0">
                    <a:moveTo>
                      <a:pt x="2675" y="0"/>
                    </a:moveTo>
                    <a:cubicBezTo>
                      <a:pt x="13486" y="1350"/>
                      <a:pt x="21600" y="10539"/>
                      <a:pt x="21600" y="21434"/>
                    </a:cubicBezTo>
                    <a:cubicBezTo>
                      <a:pt x="21600" y="23123"/>
                      <a:pt x="21401" y="24807"/>
                      <a:pt x="21009" y="26451"/>
                    </a:cubicBezTo>
                  </a:path>
                  <a:path w="21600" h="26451" stroke="0" extrusionOk="0">
                    <a:moveTo>
                      <a:pt x="2675" y="0"/>
                    </a:moveTo>
                    <a:cubicBezTo>
                      <a:pt x="13486" y="1350"/>
                      <a:pt x="21600" y="10539"/>
                      <a:pt x="21600" y="21434"/>
                    </a:cubicBezTo>
                    <a:cubicBezTo>
                      <a:pt x="21600" y="23123"/>
                      <a:pt x="21401" y="24807"/>
                      <a:pt x="21009" y="26451"/>
                    </a:cubicBezTo>
                    <a:lnTo>
                      <a:pt x="0" y="21434"/>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grpSp>
        <p:sp>
          <p:nvSpPr>
            <p:cNvPr id="8" name="Text Box 1525">
              <a:extLst>
                <a:ext uri="{FF2B5EF4-FFF2-40B4-BE49-F238E27FC236}">
                  <a16:creationId xmlns:a16="http://schemas.microsoft.com/office/drawing/2014/main" id="{3F99AFC9-F4CF-0641-913C-25AAC8158036}"/>
                </a:ext>
              </a:extLst>
            </p:cNvPr>
            <p:cNvSpPr txBox="1">
              <a:spLocks noChangeAspect="1" noEditPoints="1" noChangeArrowheads="1" noChangeShapeType="1" noTextEdit="1"/>
            </p:cNvSpPr>
            <p:nvPr/>
          </p:nvSpPr>
          <p:spPr bwMode="auto">
            <a:xfrm>
              <a:off x="2835" y="6276"/>
              <a:ext cx="762"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A</a:t>
              </a:r>
              <a:endParaRPr lang="zh-CN" b="1" kern="100">
                <a:effectLst/>
                <a:latin typeface="STXinwei" panose="02010800040101010101" pitchFamily="2" charset="-122"/>
                <a:ea typeface="STXinwei" panose="02010800040101010101" pitchFamily="2" charset="-122"/>
              </a:endParaRPr>
            </a:p>
          </p:txBody>
        </p:sp>
        <p:sp>
          <p:nvSpPr>
            <p:cNvPr id="9" name="Text Box 1526">
              <a:extLst>
                <a:ext uri="{FF2B5EF4-FFF2-40B4-BE49-F238E27FC236}">
                  <a16:creationId xmlns:a16="http://schemas.microsoft.com/office/drawing/2014/main" id="{E6779004-FD08-5342-B152-9DFCD8973481}"/>
                </a:ext>
              </a:extLst>
            </p:cNvPr>
            <p:cNvSpPr txBox="1">
              <a:spLocks noChangeAspect="1" noEditPoints="1" noChangeArrowheads="1" noChangeShapeType="1" noTextEdit="1"/>
            </p:cNvSpPr>
            <p:nvPr/>
          </p:nvSpPr>
          <p:spPr bwMode="auto">
            <a:xfrm>
              <a:off x="8505" y="6276"/>
              <a:ext cx="762"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B</a:t>
              </a:r>
              <a:endParaRPr lang="zh-CN" b="1" kern="100">
                <a:effectLst/>
                <a:latin typeface="STXinwei" panose="02010800040101010101" pitchFamily="2" charset="-122"/>
                <a:ea typeface="STXinwei" panose="02010800040101010101" pitchFamily="2" charset="-122"/>
              </a:endParaRPr>
            </a:p>
          </p:txBody>
        </p:sp>
        <p:sp>
          <p:nvSpPr>
            <p:cNvPr id="10" name="Text Box 1527">
              <a:extLst>
                <a:ext uri="{FF2B5EF4-FFF2-40B4-BE49-F238E27FC236}">
                  <a16:creationId xmlns:a16="http://schemas.microsoft.com/office/drawing/2014/main" id="{6D1C598F-8853-954D-8328-BF8506E32CA6}"/>
                </a:ext>
              </a:extLst>
            </p:cNvPr>
            <p:cNvSpPr txBox="1">
              <a:spLocks noChangeAspect="1" noEditPoints="1" noChangeArrowheads="1" noChangeShapeType="1" noTextEdit="1"/>
            </p:cNvSpPr>
            <p:nvPr/>
          </p:nvSpPr>
          <p:spPr bwMode="auto">
            <a:xfrm>
              <a:off x="5430" y="6471"/>
              <a:ext cx="1086"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S</a:t>
              </a:r>
              <a:r>
                <a:rPr lang="zh-CN" b="1" kern="100">
                  <a:effectLst/>
                  <a:latin typeface="STXinwei" panose="02010800040101010101" pitchFamily="2" charset="-122"/>
                  <a:ea typeface="STXinwei" panose="02010800040101010101" pitchFamily="2" charset="-122"/>
                </a:rPr>
                <a:t>安全岛</a:t>
              </a:r>
            </a:p>
          </p:txBody>
        </p:sp>
      </p:grpSp>
    </p:spTree>
    <p:extLst>
      <p:ext uri="{BB962C8B-B14F-4D97-AF65-F5344CB8AC3E}">
        <p14:creationId xmlns:p14="http://schemas.microsoft.com/office/powerpoint/2010/main" val="1971301818"/>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安全岛问题</a:t>
            </a:r>
          </a:p>
        </p:txBody>
      </p:sp>
      <p:sp>
        <p:nvSpPr>
          <p:cNvPr id="3" name="内容占位符 2"/>
          <p:cNvSpPr>
            <a:spLocks noGrp="1"/>
          </p:cNvSpPr>
          <p:nvPr>
            <p:ph idx="1"/>
          </p:nvPr>
        </p:nvSpPr>
        <p:spPr>
          <a:xfrm>
            <a:off x="179512" y="1340768"/>
            <a:ext cx="8856984" cy="5328592"/>
          </a:xfrm>
        </p:spPr>
        <p:txBody>
          <a:bodyPr/>
          <a:lstStyle/>
          <a:p>
            <a:r>
              <a:rPr lang="zh-CN" altLang="en-US" dirty="0">
                <a:latin typeface="STXinwei" panose="02010800040101010101" pitchFamily="2" charset="-122"/>
                <a:ea typeface="STXinwei" panose="02010800040101010101" pitchFamily="2" charset="-122"/>
              </a:rPr>
              <a:t>分析</a:t>
            </a:r>
            <a:r>
              <a:rPr lang="zh-CN" altLang="zh-CN" dirty="0"/>
              <a:t>此题中的临界资源</a:t>
            </a:r>
            <a:endParaRPr lang="en-US" altLang="zh-CN" dirty="0"/>
          </a:p>
          <a:p>
            <a:pPr lvl="1"/>
            <a:r>
              <a:rPr lang="zh-CN" altLang="zh-CN" dirty="0"/>
              <a:t>显然只能让</a:t>
            </a:r>
            <a:r>
              <a:rPr lang="en-US" altLang="zh-CN" dirty="0">
                <a:solidFill>
                  <a:srgbClr val="FF0000"/>
                </a:solidFill>
              </a:rPr>
              <a:t>A</a:t>
            </a:r>
            <a:r>
              <a:rPr lang="zh-CN" altLang="zh-CN" dirty="0">
                <a:solidFill>
                  <a:srgbClr val="FF0000"/>
                </a:solidFill>
              </a:rPr>
              <a:t>端巷外</a:t>
            </a:r>
            <a:r>
              <a:rPr lang="zh-CN" altLang="zh-CN" dirty="0"/>
              <a:t>的一个行人进入，“</a:t>
            </a:r>
            <a:r>
              <a:rPr lang="zh-CN" altLang="zh-CN" dirty="0">
                <a:solidFill>
                  <a:srgbClr val="FF0000"/>
                </a:solidFill>
              </a:rPr>
              <a:t>入口处</a:t>
            </a:r>
            <a:r>
              <a:rPr lang="zh-CN" altLang="zh-CN" dirty="0"/>
              <a:t>”为临界资源，应设信号量</a:t>
            </a:r>
            <a:r>
              <a:rPr lang="en-US" altLang="zh-CN" dirty="0">
                <a:solidFill>
                  <a:srgbClr val="FF0000"/>
                </a:solidFill>
              </a:rPr>
              <a:t>a1</a:t>
            </a:r>
            <a:r>
              <a:rPr lang="zh-CN" altLang="zh-CN" dirty="0"/>
              <a:t>其初值为</a:t>
            </a:r>
            <a:r>
              <a:rPr lang="en-US" altLang="zh-CN" dirty="0">
                <a:solidFill>
                  <a:srgbClr val="0000FF"/>
                </a:solidFill>
              </a:rPr>
              <a:t>1</a:t>
            </a:r>
          </a:p>
          <a:p>
            <a:pPr lvl="2"/>
            <a:r>
              <a:rPr lang="zh-CN" altLang="zh-CN" dirty="0">
                <a:latin typeface="华文新魏"/>
                <a:ea typeface="华文新魏"/>
              </a:rPr>
              <a:t>如果有</a:t>
            </a:r>
            <a:r>
              <a:rPr lang="en-US" altLang="zh-CN" dirty="0">
                <a:solidFill>
                  <a:srgbClr val="0000FF"/>
                </a:solidFill>
                <a:latin typeface="华文新魏"/>
                <a:ea typeface="华文新魏"/>
              </a:rPr>
              <a:t>2</a:t>
            </a:r>
            <a:r>
              <a:rPr lang="zh-CN" altLang="zh-CN" dirty="0">
                <a:latin typeface="华文新魏"/>
                <a:ea typeface="华文新魏"/>
              </a:rPr>
              <a:t>人及多人进入，那么只要</a:t>
            </a:r>
            <a:r>
              <a:rPr lang="en-US" altLang="zh-CN" dirty="0">
                <a:solidFill>
                  <a:srgbClr val="0000FF"/>
                </a:solidFill>
                <a:latin typeface="华文新魏"/>
                <a:ea typeface="华文新魏"/>
              </a:rPr>
              <a:t>B</a:t>
            </a:r>
            <a:r>
              <a:rPr lang="zh-CN" altLang="zh-CN" dirty="0">
                <a:latin typeface="华文新魏"/>
                <a:ea typeface="华文新魏"/>
              </a:rPr>
              <a:t>端有人进入</a:t>
            </a:r>
            <a:r>
              <a:rPr lang="zh-CN" altLang="en-US" dirty="0">
                <a:latin typeface="华文新魏"/>
                <a:ea typeface="华文新魏"/>
              </a:rPr>
              <a:t>，</a:t>
            </a:r>
            <a:r>
              <a:rPr lang="zh-CN" altLang="zh-CN" dirty="0">
                <a:latin typeface="华文新魏"/>
                <a:ea typeface="华文新魏"/>
              </a:rPr>
              <a:t>便发生死锁</a:t>
            </a:r>
            <a:endParaRPr lang="en-US" altLang="zh-CN" dirty="0">
              <a:latin typeface="华文新魏"/>
              <a:ea typeface="华文新魏"/>
            </a:endParaRPr>
          </a:p>
          <a:p>
            <a:pPr lvl="1"/>
            <a:r>
              <a:rPr lang="zh-CN" altLang="zh-CN" dirty="0">
                <a:latin typeface="华文新魏"/>
                <a:ea typeface="华文新魏"/>
              </a:rPr>
              <a:t>其次，从</a:t>
            </a:r>
            <a:r>
              <a:rPr lang="en-US" altLang="zh-CN" dirty="0">
                <a:solidFill>
                  <a:srgbClr val="FF0000"/>
                </a:solidFill>
                <a:latin typeface="华文新魏"/>
                <a:ea typeface="华文新魏"/>
              </a:rPr>
              <a:t>A</a:t>
            </a:r>
            <a:r>
              <a:rPr lang="zh-CN" altLang="zh-CN" dirty="0">
                <a:solidFill>
                  <a:srgbClr val="FF0000"/>
                </a:solidFill>
                <a:latin typeface="华文新魏"/>
                <a:ea typeface="华文新魏"/>
              </a:rPr>
              <a:t>至</a:t>
            </a:r>
            <a:r>
              <a:rPr lang="en-US" altLang="zh-CN" dirty="0">
                <a:solidFill>
                  <a:srgbClr val="FF0000"/>
                </a:solidFill>
                <a:latin typeface="华文新魏"/>
                <a:ea typeface="华文新魏"/>
              </a:rPr>
              <a:t>S</a:t>
            </a:r>
            <a:r>
              <a:rPr lang="zh-CN" altLang="zh-CN" dirty="0">
                <a:solidFill>
                  <a:srgbClr val="FF0000"/>
                </a:solidFill>
                <a:latin typeface="华文新魏"/>
                <a:ea typeface="华文新魏"/>
              </a:rPr>
              <a:t>路段</a:t>
            </a:r>
            <a:r>
              <a:rPr lang="zh-CN" altLang="zh-CN" dirty="0">
                <a:latin typeface="华文新魏"/>
                <a:ea typeface="华文新魏"/>
              </a:rPr>
              <a:t>，仅能容</a:t>
            </a:r>
            <a:r>
              <a:rPr lang="en-US" altLang="zh-CN" dirty="0">
                <a:latin typeface="华文新魏"/>
                <a:ea typeface="华文新魏"/>
              </a:rPr>
              <a:t>1</a:t>
            </a:r>
            <a:r>
              <a:rPr lang="zh-CN" altLang="zh-CN" dirty="0">
                <a:latin typeface="华文新魏"/>
                <a:ea typeface="华文新魏"/>
              </a:rPr>
              <a:t>人通过，“</a:t>
            </a:r>
            <a:r>
              <a:rPr lang="en-US" altLang="zh-CN" dirty="0">
                <a:solidFill>
                  <a:srgbClr val="FF0000"/>
                </a:solidFill>
                <a:latin typeface="华文新魏"/>
                <a:ea typeface="华文新魏"/>
              </a:rPr>
              <a:t>A-S</a:t>
            </a:r>
            <a:r>
              <a:rPr lang="zh-CN" altLang="zh-CN" dirty="0">
                <a:solidFill>
                  <a:srgbClr val="FF0000"/>
                </a:solidFill>
                <a:latin typeface="华文新魏"/>
                <a:ea typeface="华文新魏"/>
              </a:rPr>
              <a:t>路段</a:t>
            </a:r>
            <a:r>
              <a:rPr lang="zh-CN" altLang="zh-CN" dirty="0">
                <a:latin typeface="华文新魏"/>
                <a:ea typeface="华文新魏"/>
              </a:rPr>
              <a:t>”为临界资源，应设信号量</a:t>
            </a:r>
            <a:r>
              <a:rPr lang="en-US" altLang="zh-CN" dirty="0">
                <a:solidFill>
                  <a:srgbClr val="FF0000"/>
                </a:solidFill>
                <a:latin typeface="华文新魏"/>
                <a:ea typeface="华文新魏"/>
              </a:rPr>
              <a:t>a2</a:t>
            </a:r>
            <a:r>
              <a:rPr lang="zh-CN" altLang="zh-CN" dirty="0">
                <a:latin typeface="华文新魏"/>
                <a:ea typeface="华文新魏"/>
              </a:rPr>
              <a:t>其初值为</a:t>
            </a:r>
            <a:r>
              <a:rPr lang="en-US" altLang="zh-CN" dirty="0">
                <a:solidFill>
                  <a:srgbClr val="0000FF"/>
                </a:solidFill>
              </a:rPr>
              <a:t>1</a:t>
            </a:r>
          </a:p>
          <a:p>
            <a:pPr lvl="1"/>
            <a:r>
              <a:rPr lang="zh-CN" altLang="en-US" dirty="0"/>
              <a:t>类似的</a:t>
            </a:r>
            <a:r>
              <a:rPr lang="zh-CN" altLang="zh-CN" dirty="0">
                <a:latin typeface="华文新魏"/>
                <a:ea typeface="华文新魏"/>
              </a:rPr>
              <a:t>，应设信号量</a:t>
            </a:r>
            <a:r>
              <a:rPr lang="en-US" altLang="zh-CN" dirty="0">
                <a:solidFill>
                  <a:srgbClr val="FF0000"/>
                </a:solidFill>
                <a:latin typeface="华文新魏"/>
                <a:ea typeface="华文新魏"/>
              </a:rPr>
              <a:t>b1</a:t>
            </a:r>
            <a:r>
              <a:rPr lang="zh-CN" altLang="zh-CN" dirty="0">
                <a:latin typeface="华文新魏"/>
                <a:ea typeface="华文新魏"/>
              </a:rPr>
              <a:t>和信号量</a:t>
            </a:r>
            <a:r>
              <a:rPr lang="en-US" altLang="zh-CN" dirty="0">
                <a:solidFill>
                  <a:srgbClr val="FF0000"/>
                </a:solidFill>
                <a:latin typeface="华文新魏"/>
                <a:ea typeface="华文新魏"/>
              </a:rPr>
              <a:t>b2</a:t>
            </a:r>
            <a:r>
              <a:rPr lang="zh-CN" altLang="zh-CN" dirty="0">
                <a:latin typeface="华文新魏"/>
                <a:ea typeface="华文新魏"/>
              </a:rPr>
              <a:t>，它们的初值均为</a:t>
            </a:r>
            <a:r>
              <a:rPr lang="en-US" altLang="zh-CN" dirty="0">
                <a:solidFill>
                  <a:srgbClr val="0000FF"/>
                </a:solidFill>
                <a:latin typeface="华文新魏"/>
                <a:ea typeface="华文新魏"/>
              </a:rPr>
              <a:t>1</a:t>
            </a:r>
            <a:endParaRPr lang="zh-CN" altLang="zh-CN" dirty="0">
              <a:solidFill>
                <a:srgbClr val="0000FF"/>
              </a:solidFill>
              <a:latin typeface="华文新魏"/>
              <a:ea typeface="华文新魏"/>
            </a:endParaRPr>
          </a:p>
        </p:txBody>
      </p:sp>
      <p:sp>
        <p:nvSpPr>
          <p:cNvPr id="5"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87</a:t>
            </a:fld>
            <a:endParaRPr lang="en-US" altLang="zh-CN" b="1" dirty="0">
              <a:solidFill>
                <a:srgbClr val="0000FF"/>
              </a:solidFill>
            </a:endParaRPr>
          </a:p>
        </p:txBody>
      </p:sp>
      <p:grpSp>
        <p:nvGrpSpPr>
          <p:cNvPr id="17" name="Group 1535">
            <a:extLst>
              <a:ext uri="{FF2B5EF4-FFF2-40B4-BE49-F238E27FC236}">
                <a16:creationId xmlns:a16="http://schemas.microsoft.com/office/drawing/2014/main" id="{C6BCA4E6-48C3-304B-B4DA-9739F6FD2749}"/>
              </a:ext>
            </a:extLst>
          </p:cNvPr>
          <p:cNvGrpSpPr>
            <a:grpSpLocks noChangeAspect="1"/>
          </p:cNvGrpSpPr>
          <p:nvPr/>
        </p:nvGrpSpPr>
        <p:grpSpPr bwMode="auto">
          <a:xfrm>
            <a:off x="1727684" y="4365104"/>
            <a:ext cx="5760640" cy="1436706"/>
            <a:chOff x="2835" y="5613"/>
            <a:chExt cx="6255" cy="1560"/>
          </a:xfrm>
        </p:grpSpPr>
        <p:sp>
          <p:nvSpPr>
            <p:cNvPr id="18" name="Text Box 1536">
              <a:extLst>
                <a:ext uri="{FF2B5EF4-FFF2-40B4-BE49-F238E27FC236}">
                  <a16:creationId xmlns:a16="http://schemas.microsoft.com/office/drawing/2014/main" id="{D41A7B1C-89C0-F44A-BBD8-5A97A14172C5}"/>
                </a:ext>
              </a:extLst>
            </p:cNvPr>
            <p:cNvSpPr txBox="1">
              <a:spLocks noChangeAspect="1" noEditPoints="1" noChangeArrowheads="1" noChangeShapeType="1" noTextEdit="1"/>
            </p:cNvSpPr>
            <p:nvPr/>
          </p:nvSpPr>
          <p:spPr bwMode="auto">
            <a:xfrm>
              <a:off x="8460" y="5613"/>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FF0000"/>
                  </a:solidFill>
                  <a:effectLst/>
                  <a:latin typeface="STXinwei" panose="02010800040101010101" pitchFamily="2" charset="-122"/>
                  <a:ea typeface="STXinwei" panose="02010800040101010101" pitchFamily="2" charset="-122"/>
                </a:rPr>
                <a:t>b1</a:t>
              </a:r>
              <a:endParaRPr lang="zh-CN" b="1" kern="100" dirty="0">
                <a:solidFill>
                  <a:srgbClr val="FF0000"/>
                </a:solidFill>
                <a:effectLst/>
                <a:latin typeface="STXinwei" panose="02010800040101010101" pitchFamily="2" charset="-122"/>
                <a:ea typeface="STXinwei" panose="02010800040101010101" pitchFamily="2" charset="-122"/>
              </a:endParaRPr>
            </a:p>
          </p:txBody>
        </p:sp>
        <p:sp>
          <p:nvSpPr>
            <p:cNvPr id="19" name="Text Box 1537">
              <a:extLst>
                <a:ext uri="{FF2B5EF4-FFF2-40B4-BE49-F238E27FC236}">
                  <a16:creationId xmlns:a16="http://schemas.microsoft.com/office/drawing/2014/main" id="{72980619-C5C0-9C43-BA59-2088AF3DB7AE}"/>
                </a:ext>
              </a:extLst>
            </p:cNvPr>
            <p:cNvSpPr txBox="1">
              <a:spLocks noChangeAspect="1" noEditPoints="1" noChangeArrowheads="1" noChangeShapeType="1" noTextEdit="1"/>
            </p:cNvSpPr>
            <p:nvPr/>
          </p:nvSpPr>
          <p:spPr bwMode="auto">
            <a:xfrm>
              <a:off x="6261" y="5625"/>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FF0000"/>
                  </a:solidFill>
                  <a:effectLst/>
                  <a:latin typeface="STXinwei" panose="02010800040101010101" pitchFamily="2" charset="-122"/>
                  <a:ea typeface="STXinwei" panose="02010800040101010101" pitchFamily="2" charset="-122"/>
                </a:rPr>
                <a:t>b2</a:t>
              </a:r>
              <a:endParaRPr lang="zh-CN" b="1" kern="100" dirty="0">
                <a:solidFill>
                  <a:srgbClr val="FF0000"/>
                </a:solidFill>
                <a:effectLst/>
                <a:latin typeface="STXinwei" panose="02010800040101010101" pitchFamily="2" charset="-122"/>
                <a:ea typeface="STXinwei" panose="02010800040101010101" pitchFamily="2" charset="-122"/>
              </a:endParaRPr>
            </a:p>
          </p:txBody>
        </p:sp>
        <p:sp>
          <p:nvSpPr>
            <p:cNvPr id="20" name="Text Box 1538">
              <a:extLst>
                <a:ext uri="{FF2B5EF4-FFF2-40B4-BE49-F238E27FC236}">
                  <a16:creationId xmlns:a16="http://schemas.microsoft.com/office/drawing/2014/main" id="{C64E8332-10F4-A045-9EE0-8FE5E6039AC4}"/>
                </a:ext>
              </a:extLst>
            </p:cNvPr>
            <p:cNvSpPr txBox="1">
              <a:spLocks noChangeAspect="1" noEditPoints="1" noChangeArrowheads="1" noChangeShapeType="1" noTextEdit="1"/>
            </p:cNvSpPr>
            <p:nvPr/>
          </p:nvSpPr>
          <p:spPr bwMode="auto">
            <a:xfrm>
              <a:off x="4930" y="5656"/>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0000FF"/>
                  </a:solidFill>
                  <a:effectLst/>
                  <a:latin typeface="STXinwei" panose="02010800040101010101" pitchFamily="2" charset="-122"/>
                  <a:ea typeface="STXinwei" panose="02010800040101010101" pitchFamily="2" charset="-122"/>
                </a:rPr>
                <a:t>a2</a:t>
              </a:r>
              <a:endParaRPr lang="zh-CN" b="1" kern="100" dirty="0">
                <a:solidFill>
                  <a:srgbClr val="0000FF"/>
                </a:solidFill>
                <a:effectLst/>
                <a:latin typeface="STXinwei" panose="02010800040101010101" pitchFamily="2" charset="-122"/>
                <a:ea typeface="STXinwei" panose="02010800040101010101" pitchFamily="2" charset="-122"/>
              </a:endParaRPr>
            </a:p>
          </p:txBody>
        </p:sp>
        <p:sp>
          <p:nvSpPr>
            <p:cNvPr id="21" name="Text Box 1539">
              <a:extLst>
                <a:ext uri="{FF2B5EF4-FFF2-40B4-BE49-F238E27FC236}">
                  <a16:creationId xmlns:a16="http://schemas.microsoft.com/office/drawing/2014/main" id="{D834479C-530A-9148-A8C8-1FBA57BE8680}"/>
                </a:ext>
              </a:extLst>
            </p:cNvPr>
            <p:cNvSpPr txBox="1">
              <a:spLocks noChangeAspect="1" noEditPoints="1" noChangeArrowheads="1" noChangeShapeType="1" noTextEdit="1"/>
            </p:cNvSpPr>
            <p:nvPr/>
          </p:nvSpPr>
          <p:spPr bwMode="auto">
            <a:xfrm>
              <a:off x="2910" y="5613"/>
              <a:ext cx="63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solidFill>
                    <a:srgbClr val="0000FF"/>
                  </a:solidFill>
                  <a:effectLst/>
                  <a:latin typeface="STXinwei" panose="02010800040101010101" pitchFamily="2" charset="-122"/>
                  <a:ea typeface="STXinwei" panose="02010800040101010101" pitchFamily="2" charset="-122"/>
                </a:rPr>
                <a:t>a1</a:t>
              </a:r>
              <a:endParaRPr lang="zh-CN" b="1" kern="100" dirty="0">
                <a:solidFill>
                  <a:srgbClr val="0000FF"/>
                </a:solidFill>
                <a:effectLst/>
                <a:latin typeface="STXinwei" panose="02010800040101010101" pitchFamily="2" charset="-122"/>
                <a:ea typeface="STXinwei" panose="02010800040101010101" pitchFamily="2" charset="-122"/>
              </a:endParaRPr>
            </a:p>
          </p:txBody>
        </p:sp>
        <p:grpSp>
          <p:nvGrpSpPr>
            <p:cNvPr id="22" name="Group 1540">
              <a:extLst>
                <a:ext uri="{FF2B5EF4-FFF2-40B4-BE49-F238E27FC236}">
                  <a16:creationId xmlns:a16="http://schemas.microsoft.com/office/drawing/2014/main" id="{425A9C10-B290-8C4A-B0AD-B763CEC27F0B}"/>
                </a:ext>
              </a:extLst>
            </p:cNvPr>
            <p:cNvGrpSpPr>
              <a:grpSpLocks noChangeAspect="1"/>
            </p:cNvGrpSpPr>
            <p:nvPr/>
          </p:nvGrpSpPr>
          <p:grpSpPr bwMode="auto">
            <a:xfrm>
              <a:off x="3045" y="5741"/>
              <a:ext cx="5730" cy="925"/>
              <a:chOff x="3045" y="5198"/>
              <a:chExt cx="5730" cy="925"/>
            </a:xfrm>
          </p:grpSpPr>
          <p:cxnSp>
            <p:nvCxnSpPr>
              <p:cNvPr id="26" name="AutoShape 1541">
                <a:extLst>
                  <a:ext uri="{FF2B5EF4-FFF2-40B4-BE49-F238E27FC236}">
                    <a16:creationId xmlns:a16="http://schemas.microsoft.com/office/drawing/2014/main" id="{8C650A35-3AE5-994A-AC00-6CB33BFF1493}"/>
                  </a:ext>
                </a:extLst>
              </p:cNvPr>
              <p:cNvCxnSpPr>
                <a:cxnSpLocks noChangeAspect="1" noEditPoints="1" noChangeArrowheads="1" noChangeShapeType="1"/>
              </p:cNvCxnSpPr>
              <p:nvPr/>
            </p:nvCxnSpPr>
            <p:spPr bwMode="auto">
              <a:xfrm>
                <a:off x="3060" y="547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542">
                <a:extLst>
                  <a:ext uri="{FF2B5EF4-FFF2-40B4-BE49-F238E27FC236}">
                    <a16:creationId xmlns:a16="http://schemas.microsoft.com/office/drawing/2014/main" id="{89885F06-5B14-B94E-9C44-DB6F1714C6F2}"/>
                  </a:ext>
                </a:extLst>
              </p:cNvPr>
              <p:cNvCxnSpPr>
                <a:cxnSpLocks noChangeAspect="1" noEditPoints="1" noChangeArrowheads="1" noChangeShapeType="1"/>
              </p:cNvCxnSpPr>
              <p:nvPr/>
            </p:nvCxnSpPr>
            <p:spPr bwMode="auto">
              <a:xfrm>
                <a:off x="30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1543">
                <a:extLst>
                  <a:ext uri="{FF2B5EF4-FFF2-40B4-BE49-F238E27FC236}">
                    <a16:creationId xmlns:a16="http://schemas.microsoft.com/office/drawing/2014/main" id="{FDA8F693-8062-2D42-A041-CE1CA216D331}"/>
                  </a:ext>
                </a:extLst>
              </p:cNvPr>
              <p:cNvCxnSpPr>
                <a:cxnSpLocks noChangeAspect="1" noEditPoints="1" noChangeArrowheads="1" noChangeShapeType="1"/>
              </p:cNvCxnSpPr>
              <p:nvPr/>
            </p:nvCxnSpPr>
            <p:spPr bwMode="auto">
              <a:xfrm>
                <a:off x="6285" y="5475"/>
                <a:ext cx="249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1544">
                <a:extLst>
                  <a:ext uri="{FF2B5EF4-FFF2-40B4-BE49-F238E27FC236}">
                    <a16:creationId xmlns:a16="http://schemas.microsoft.com/office/drawing/2014/main" id="{3320A118-3EA0-734F-B486-284FA11490F7}"/>
                  </a:ext>
                </a:extLst>
              </p:cNvPr>
              <p:cNvCxnSpPr>
                <a:cxnSpLocks noChangeAspect="1" noEditPoints="1" noChangeArrowheads="1" noChangeShapeType="1"/>
              </p:cNvCxnSpPr>
              <p:nvPr/>
            </p:nvCxnSpPr>
            <p:spPr bwMode="auto">
              <a:xfrm>
                <a:off x="6345" y="5805"/>
                <a:ext cx="24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0" name="Arc 1545">
                <a:extLst>
                  <a:ext uri="{FF2B5EF4-FFF2-40B4-BE49-F238E27FC236}">
                    <a16:creationId xmlns:a16="http://schemas.microsoft.com/office/drawing/2014/main" id="{4810E5D9-7241-484A-9D46-AD3401085842}"/>
                  </a:ext>
                </a:extLst>
              </p:cNvPr>
              <p:cNvSpPr>
                <a:spLocks noChangeAspect="1" noEditPoints="1" noChangeArrowheads="1" noChangeShapeType="1" noTextEdit="1"/>
              </p:cNvSpPr>
              <p:nvPr/>
            </p:nvSpPr>
            <p:spPr bwMode="auto">
              <a:xfrm rot="2380612" flipV="1">
                <a:off x="5595" y="5550"/>
                <a:ext cx="672" cy="573"/>
              </a:xfrm>
              <a:custGeom>
                <a:avLst/>
                <a:gdLst>
                  <a:gd name="G0" fmla="+- 891 0 0"/>
                  <a:gd name="G1" fmla="+- 21600 0 0"/>
                  <a:gd name="G2" fmla="+- 21600 0 0"/>
                  <a:gd name="T0" fmla="*/ 0 w 22491"/>
                  <a:gd name="T1" fmla="*/ 18 h 26617"/>
                  <a:gd name="T2" fmla="*/ 21900 w 22491"/>
                  <a:gd name="T3" fmla="*/ 26617 h 26617"/>
                  <a:gd name="T4" fmla="*/ 891 w 22491"/>
                  <a:gd name="T5" fmla="*/ 21600 h 26617"/>
                </a:gdLst>
                <a:ahLst/>
                <a:cxnLst>
                  <a:cxn ang="0">
                    <a:pos x="T0" y="T1"/>
                  </a:cxn>
                  <a:cxn ang="0">
                    <a:pos x="T2" y="T3"/>
                  </a:cxn>
                  <a:cxn ang="0">
                    <a:pos x="T4" y="T5"/>
                  </a:cxn>
                </a:cxnLst>
                <a:rect l="0" t="0" r="r" b="b"/>
                <a:pathLst>
                  <a:path w="22491" h="26617" fill="none" extrusionOk="0">
                    <a:moveTo>
                      <a:pt x="0" y="18"/>
                    </a:moveTo>
                    <a:cubicBezTo>
                      <a:pt x="296" y="6"/>
                      <a:pt x="593" y="0"/>
                      <a:pt x="891" y="0"/>
                    </a:cubicBezTo>
                    <a:cubicBezTo>
                      <a:pt x="12820" y="0"/>
                      <a:pt x="22491" y="9670"/>
                      <a:pt x="22491" y="21600"/>
                    </a:cubicBezTo>
                    <a:cubicBezTo>
                      <a:pt x="22491" y="23289"/>
                      <a:pt x="22292" y="24973"/>
                      <a:pt x="21900" y="26617"/>
                    </a:cubicBezTo>
                  </a:path>
                  <a:path w="22491" h="26617" stroke="0" extrusionOk="0">
                    <a:moveTo>
                      <a:pt x="0" y="18"/>
                    </a:moveTo>
                    <a:cubicBezTo>
                      <a:pt x="296" y="6"/>
                      <a:pt x="593" y="0"/>
                      <a:pt x="891" y="0"/>
                    </a:cubicBezTo>
                    <a:cubicBezTo>
                      <a:pt x="12820" y="0"/>
                      <a:pt x="22491" y="9670"/>
                      <a:pt x="22491" y="21600"/>
                    </a:cubicBezTo>
                    <a:cubicBezTo>
                      <a:pt x="22491" y="23289"/>
                      <a:pt x="22292" y="24973"/>
                      <a:pt x="21900" y="26617"/>
                    </a:cubicBezTo>
                    <a:lnTo>
                      <a:pt x="89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sp>
            <p:nvSpPr>
              <p:cNvPr id="31" name="Arc 1546">
                <a:extLst>
                  <a:ext uri="{FF2B5EF4-FFF2-40B4-BE49-F238E27FC236}">
                    <a16:creationId xmlns:a16="http://schemas.microsoft.com/office/drawing/2014/main" id="{5425B590-2964-3444-83CD-27C40462AF41}"/>
                  </a:ext>
                </a:extLst>
              </p:cNvPr>
              <p:cNvSpPr>
                <a:spLocks noChangeAspect="1" noEditPoints="1" noChangeArrowheads="1" noChangeShapeType="1" noTextEdit="1"/>
              </p:cNvSpPr>
              <p:nvPr/>
            </p:nvSpPr>
            <p:spPr bwMode="auto">
              <a:xfrm rot="13385500" flipV="1">
                <a:off x="5588" y="5198"/>
                <a:ext cx="645" cy="569"/>
              </a:xfrm>
              <a:custGeom>
                <a:avLst/>
                <a:gdLst>
                  <a:gd name="G0" fmla="+- 0 0 0"/>
                  <a:gd name="G1" fmla="+- 21434 0 0"/>
                  <a:gd name="G2" fmla="+- 21600 0 0"/>
                  <a:gd name="T0" fmla="*/ 2676 w 21600"/>
                  <a:gd name="T1" fmla="*/ 0 h 26451"/>
                  <a:gd name="T2" fmla="*/ 21009 w 21600"/>
                  <a:gd name="T3" fmla="*/ 26451 h 26451"/>
                  <a:gd name="T4" fmla="*/ 0 w 21600"/>
                  <a:gd name="T5" fmla="*/ 21434 h 26451"/>
                </a:gdLst>
                <a:ahLst/>
                <a:cxnLst>
                  <a:cxn ang="0">
                    <a:pos x="T0" y="T1"/>
                  </a:cxn>
                  <a:cxn ang="0">
                    <a:pos x="T2" y="T3"/>
                  </a:cxn>
                  <a:cxn ang="0">
                    <a:pos x="T4" y="T5"/>
                  </a:cxn>
                </a:cxnLst>
                <a:rect l="0" t="0" r="r" b="b"/>
                <a:pathLst>
                  <a:path w="21600" h="26451" fill="none" extrusionOk="0">
                    <a:moveTo>
                      <a:pt x="2675" y="0"/>
                    </a:moveTo>
                    <a:cubicBezTo>
                      <a:pt x="13486" y="1350"/>
                      <a:pt x="21600" y="10539"/>
                      <a:pt x="21600" y="21434"/>
                    </a:cubicBezTo>
                    <a:cubicBezTo>
                      <a:pt x="21600" y="23123"/>
                      <a:pt x="21401" y="24807"/>
                      <a:pt x="21009" y="26451"/>
                    </a:cubicBezTo>
                  </a:path>
                  <a:path w="21600" h="26451" stroke="0" extrusionOk="0">
                    <a:moveTo>
                      <a:pt x="2675" y="0"/>
                    </a:moveTo>
                    <a:cubicBezTo>
                      <a:pt x="13486" y="1350"/>
                      <a:pt x="21600" y="10539"/>
                      <a:pt x="21600" y="21434"/>
                    </a:cubicBezTo>
                    <a:cubicBezTo>
                      <a:pt x="21600" y="23123"/>
                      <a:pt x="21401" y="24807"/>
                      <a:pt x="21009" y="26451"/>
                    </a:cubicBezTo>
                    <a:lnTo>
                      <a:pt x="0" y="21434"/>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STXinwei" panose="02010800040101010101" pitchFamily="2" charset="-122"/>
                  <a:ea typeface="STXinwei" panose="02010800040101010101" pitchFamily="2" charset="-122"/>
                </a:endParaRPr>
              </a:p>
            </p:txBody>
          </p:sp>
        </p:grpSp>
        <p:sp>
          <p:nvSpPr>
            <p:cNvPr id="23" name="Text Box 1547">
              <a:extLst>
                <a:ext uri="{FF2B5EF4-FFF2-40B4-BE49-F238E27FC236}">
                  <a16:creationId xmlns:a16="http://schemas.microsoft.com/office/drawing/2014/main" id="{040B0AC8-1993-3145-A799-BA62F14A36C0}"/>
                </a:ext>
              </a:extLst>
            </p:cNvPr>
            <p:cNvSpPr txBox="1">
              <a:spLocks noChangeAspect="1" noEditPoints="1" noChangeArrowheads="1" noChangeShapeType="1" noTextEdit="1"/>
            </p:cNvSpPr>
            <p:nvPr/>
          </p:nvSpPr>
          <p:spPr bwMode="auto">
            <a:xfrm>
              <a:off x="2835" y="6471"/>
              <a:ext cx="540"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A</a:t>
              </a:r>
              <a:endParaRPr lang="zh-CN" b="1" kern="100">
                <a:effectLst/>
                <a:latin typeface="STXinwei" panose="02010800040101010101" pitchFamily="2" charset="-122"/>
                <a:ea typeface="STXinwei" panose="02010800040101010101" pitchFamily="2" charset="-122"/>
              </a:endParaRPr>
            </a:p>
          </p:txBody>
        </p:sp>
        <p:sp>
          <p:nvSpPr>
            <p:cNvPr id="24" name="Text Box 1548">
              <a:extLst>
                <a:ext uri="{FF2B5EF4-FFF2-40B4-BE49-F238E27FC236}">
                  <a16:creationId xmlns:a16="http://schemas.microsoft.com/office/drawing/2014/main" id="{3EDFF227-4E01-F647-BB13-397A6DDB3E6B}"/>
                </a:ext>
              </a:extLst>
            </p:cNvPr>
            <p:cNvSpPr txBox="1">
              <a:spLocks noChangeAspect="1" noEditPoints="1" noChangeArrowheads="1" noChangeShapeType="1" noTextEdit="1"/>
            </p:cNvSpPr>
            <p:nvPr/>
          </p:nvSpPr>
          <p:spPr bwMode="auto">
            <a:xfrm>
              <a:off x="8505" y="6471"/>
              <a:ext cx="540"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STXinwei" panose="02010800040101010101" pitchFamily="2" charset="-122"/>
                  <a:ea typeface="STXinwei" panose="02010800040101010101" pitchFamily="2" charset="-122"/>
                </a:rPr>
                <a:t>B</a:t>
              </a:r>
              <a:endParaRPr lang="zh-CN" b="1" kern="100">
                <a:effectLst/>
                <a:latin typeface="STXinwei" panose="02010800040101010101" pitchFamily="2" charset="-122"/>
                <a:ea typeface="STXinwei" panose="02010800040101010101" pitchFamily="2" charset="-122"/>
              </a:endParaRPr>
            </a:p>
          </p:txBody>
        </p:sp>
        <p:sp>
          <p:nvSpPr>
            <p:cNvPr id="25" name="Text Box 1549">
              <a:extLst>
                <a:ext uri="{FF2B5EF4-FFF2-40B4-BE49-F238E27FC236}">
                  <a16:creationId xmlns:a16="http://schemas.microsoft.com/office/drawing/2014/main" id="{9427520C-827C-A942-A9AC-7BD95009E502}"/>
                </a:ext>
              </a:extLst>
            </p:cNvPr>
            <p:cNvSpPr txBox="1">
              <a:spLocks noChangeAspect="1" noEditPoints="1" noChangeArrowheads="1" noChangeShapeType="1" noTextEdit="1"/>
            </p:cNvSpPr>
            <p:nvPr/>
          </p:nvSpPr>
          <p:spPr bwMode="auto">
            <a:xfrm>
              <a:off x="5430" y="6666"/>
              <a:ext cx="1215" cy="5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dirty="0">
                  <a:effectLst/>
                  <a:latin typeface="STXinwei" panose="02010800040101010101" pitchFamily="2" charset="-122"/>
                  <a:ea typeface="STXinwei" panose="02010800040101010101" pitchFamily="2" charset="-122"/>
                </a:rPr>
                <a:t>S</a:t>
              </a:r>
              <a:r>
                <a:rPr lang="zh-CN" b="1" kern="100" dirty="0">
                  <a:effectLst/>
                  <a:latin typeface="STXinwei" panose="02010800040101010101" pitchFamily="2" charset="-122"/>
                  <a:ea typeface="STXinwei" panose="02010800040101010101" pitchFamily="2" charset="-122"/>
                </a:rPr>
                <a:t>安全岛</a:t>
              </a:r>
            </a:p>
          </p:txBody>
        </p:sp>
      </p:grpSp>
    </p:spTree>
    <p:extLst>
      <p:ext uri="{BB962C8B-B14F-4D97-AF65-F5344CB8AC3E}">
        <p14:creationId xmlns:p14="http://schemas.microsoft.com/office/powerpoint/2010/main" val="2185190219"/>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安全岛问题</a:t>
            </a:r>
          </a:p>
        </p:txBody>
      </p:sp>
      <p:sp>
        <p:nvSpPr>
          <p:cNvPr id="6" name="灯片编号占位符 3"/>
          <p:cNvSpPr txBox="1">
            <a:spLocks/>
          </p:cNvSpPr>
          <p:nvPr/>
        </p:nvSpPr>
        <p:spPr>
          <a:xfrm>
            <a:off x="8566306" y="6428184"/>
            <a:ext cx="586408" cy="457200"/>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b="1" smtClean="0">
                <a:solidFill>
                  <a:srgbClr val="0000FF"/>
                </a:solidFill>
              </a:rPr>
              <a:pPr/>
              <a:t>88</a:t>
            </a:fld>
            <a:endParaRPr lang="en-US" altLang="zh-CN" b="1" dirty="0">
              <a:solidFill>
                <a:srgbClr val="0000FF"/>
              </a:solidFill>
            </a:endParaRPr>
          </a:p>
        </p:txBody>
      </p:sp>
      <p:sp>
        <p:nvSpPr>
          <p:cNvPr id="7" name="矩形 6">
            <a:extLst>
              <a:ext uri="{FF2B5EF4-FFF2-40B4-BE49-F238E27FC236}">
                <a16:creationId xmlns:a16="http://schemas.microsoft.com/office/drawing/2014/main" id="{4883A7CD-B31A-594D-A5B6-A31E461559C1}"/>
              </a:ext>
            </a:extLst>
          </p:cNvPr>
          <p:cNvSpPr/>
          <p:nvPr/>
        </p:nvSpPr>
        <p:spPr>
          <a:xfrm>
            <a:off x="611560" y="1340768"/>
            <a:ext cx="7501580" cy="4708981"/>
          </a:xfrm>
          <a:prstGeom prst="rect">
            <a:avLst/>
          </a:prstGeom>
        </p:spPr>
        <p:txBody>
          <a:bodyPr wrap="square">
            <a:spAutoFit/>
          </a:bodyPr>
          <a:lstStyle/>
          <a:p>
            <a:pPr algn="just">
              <a:spcAft>
                <a:spcPts val="0"/>
              </a:spcAft>
            </a:pPr>
            <a:r>
              <a:rPr lang="en-US" altLang="zh-CN" sz="2000" b="1" kern="100" dirty="0">
                <a:latin typeface="STXinwei" panose="02010800040101010101" pitchFamily="2" charset="-122"/>
                <a:ea typeface="STXinwei" panose="02010800040101010101" pitchFamily="2" charset="-122"/>
              </a:rPr>
              <a:t> semaphore a1,a2,b1,b2;</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a1=a2=b1=b2=1;</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cobegin  </a:t>
            </a:r>
            <a:endParaRPr lang="zh-CN" altLang="zh-CN" sz="2000" b="1" kern="100" dirty="0">
              <a:latin typeface="STXinwei" panose="02010800040101010101" pitchFamily="2" charset="-122"/>
              <a:ea typeface="STXinwei" panose="02010800040101010101" pitchFamily="2" charset="-122"/>
            </a:endParaRPr>
          </a:p>
          <a:p>
            <a:pPr indent="466725" algn="just">
              <a:spcAft>
                <a:spcPts val="0"/>
              </a:spcAft>
            </a:pPr>
            <a:r>
              <a:rPr lang="en-US" altLang="zh-CN" sz="2000" b="1" kern="100" dirty="0">
                <a:latin typeface="STXinwei" panose="02010800040101010101" pitchFamily="2" charset="-122"/>
                <a:ea typeface="STXinwei" panose="02010800040101010101" pitchFamily="2" charset="-122"/>
              </a:rPr>
              <a:t>process  A( ) {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process  B() {</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P(a1)</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P(b1)</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P(a2)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P(b2)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A-S</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B-S</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  </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到达安全岛</a:t>
            </a: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到达安全岛</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V(a2)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V(b2)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P(b2)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P(a2)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S-B</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                /* </a:t>
            </a:r>
            <a:r>
              <a:rPr lang="zh-CN" altLang="zh-CN" sz="2000" b="1" kern="100" dirty="0">
                <a:latin typeface="STXinwei" panose="02010800040101010101" pitchFamily="2" charset="-122"/>
                <a:ea typeface="STXinwei" panose="02010800040101010101" pitchFamily="2" charset="-122"/>
              </a:rPr>
              <a:t>行人通过</a:t>
            </a:r>
            <a:r>
              <a:rPr lang="en-US" altLang="zh-CN" sz="2000" b="1" kern="100" dirty="0">
                <a:latin typeface="STXinwei" panose="02010800040101010101" pitchFamily="2" charset="-122"/>
                <a:ea typeface="STXinwei" panose="02010800040101010101" pitchFamily="2" charset="-122"/>
              </a:rPr>
              <a:t>S-A</a:t>
            </a:r>
            <a:r>
              <a:rPr lang="zh-CN" altLang="zh-CN" sz="2000" b="1" kern="100" dirty="0">
                <a:latin typeface="STXinwei" panose="02010800040101010101" pitchFamily="2" charset="-122"/>
                <a:ea typeface="STXinwei" panose="02010800040101010101" pitchFamily="2" charset="-122"/>
              </a:rPr>
              <a:t>段</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V(b2)</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V(a2)</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a:solidFill>
                  <a:srgbClr val="FF0000"/>
                </a:solidFill>
                <a:latin typeface="STXinwei" panose="02010800040101010101" pitchFamily="2" charset="-122"/>
                <a:ea typeface="STXinwei" panose="02010800040101010101" pitchFamily="2" charset="-122"/>
              </a:rPr>
              <a:t>V(a1)</a:t>
            </a: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solidFill>
                  <a:srgbClr val="0000FF"/>
                </a:solidFill>
                <a:latin typeface="STXinwei" panose="02010800040101010101" pitchFamily="2" charset="-122"/>
                <a:ea typeface="STXinwei" panose="02010800040101010101" pitchFamily="2" charset="-122"/>
              </a:rPr>
              <a:t>V(b1)</a:t>
            </a:r>
            <a:r>
              <a:rPr lang="en-US" altLang="zh-CN" sz="2000" b="1" kern="100" dirty="0">
                <a:latin typeface="STXinwei" panose="02010800040101010101" pitchFamily="2" charset="-122"/>
                <a:ea typeface="STXinwei" panose="02010800040101010101" pitchFamily="2" charset="-122"/>
              </a:rPr>
              <a:t>;</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                                     </a:t>
            </a:r>
            <a:r>
              <a:rPr lang="zh-CN" altLang="en-US" sz="2000" b="1" kern="100" dirty="0">
                <a:latin typeface="STXinwei" panose="02010800040101010101" pitchFamily="2" charset="-122"/>
                <a:ea typeface="STXinwei" panose="02010800040101010101" pitchFamily="2" charset="-122"/>
              </a:rPr>
              <a:t>           </a:t>
            </a:r>
            <a:r>
              <a:rPr lang="en-US" altLang="zh-CN" sz="2000" b="1" kern="100" dirty="0">
                <a:latin typeface="STXinwei" panose="02010800040101010101" pitchFamily="2" charset="-122"/>
                <a:ea typeface="STXinwei" panose="02010800040101010101" pitchFamily="2" charset="-122"/>
              </a:rPr>
              <a:t> }</a:t>
            </a:r>
            <a:endParaRPr lang="zh-CN" altLang="zh-CN" sz="2000" b="1" kern="100" dirty="0">
              <a:latin typeface="STXinwei" panose="02010800040101010101" pitchFamily="2" charset="-122"/>
              <a:ea typeface="STXinwei" panose="02010800040101010101" pitchFamily="2" charset="-122"/>
            </a:endParaRPr>
          </a:p>
          <a:p>
            <a:pPr algn="just">
              <a:spcAft>
                <a:spcPts val="0"/>
              </a:spcAft>
            </a:pPr>
            <a:r>
              <a:rPr lang="en-US" altLang="zh-CN" sz="2000" b="1" kern="100" dirty="0">
                <a:latin typeface="STXinwei" panose="02010800040101010101" pitchFamily="2" charset="-122"/>
                <a:ea typeface="STXinwei" panose="02010800040101010101" pitchFamily="2" charset="-122"/>
              </a:rPr>
              <a:t> </a:t>
            </a:r>
            <a:r>
              <a:rPr lang="en-US" altLang="zh-CN" sz="2000" b="1" kern="100" dirty="0" err="1">
                <a:latin typeface="STXinwei" panose="02010800040101010101" pitchFamily="2" charset="-122"/>
                <a:ea typeface="STXinwei" panose="02010800040101010101" pitchFamily="2" charset="-122"/>
              </a:rPr>
              <a:t>coend</a:t>
            </a:r>
            <a:endParaRPr lang="zh-CN" altLang="en-US" sz="2000" b="1" dirty="0">
              <a:latin typeface="STXinwei" panose="02010800040101010101" pitchFamily="2" charset="-122"/>
              <a:ea typeface="STXinwei" panose="02010800040101010101" pitchFamily="2" charset="-122"/>
            </a:endParaRPr>
          </a:p>
        </p:txBody>
      </p:sp>
      <p:cxnSp>
        <p:nvCxnSpPr>
          <p:cNvPr id="5" name="直线连接符 4">
            <a:extLst>
              <a:ext uri="{FF2B5EF4-FFF2-40B4-BE49-F238E27FC236}">
                <a16:creationId xmlns:a16="http://schemas.microsoft.com/office/drawing/2014/main" id="{22E36E19-0399-1C4B-AA75-AB7618259D91}"/>
              </a:ext>
            </a:extLst>
          </p:cNvPr>
          <p:cNvCxnSpPr>
            <a:cxnSpLocks/>
          </p:cNvCxnSpPr>
          <p:nvPr/>
        </p:nvCxnSpPr>
        <p:spPr bwMode="auto">
          <a:xfrm>
            <a:off x="3995936" y="2233325"/>
            <a:ext cx="0" cy="3816424"/>
          </a:xfrm>
          <a:prstGeom prst="line">
            <a:avLst/>
          </a:prstGeom>
          <a:solidFill>
            <a:schemeClr val="bg1"/>
          </a:solidFill>
          <a:ln w="38100" cap="flat" cmpd="sng" algn="ctr">
            <a:solidFill>
              <a:srgbClr val="7030A0"/>
            </a:solidFill>
            <a:prstDash val="dash"/>
            <a:round/>
            <a:headEnd type="none" w="med" len="med"/>
            <a:tailEnd type="none" w="med" len="med"/>
          </a:ln>
          <a:effectLst/>
        </p:spPr>
      </p:cxnSp>
    </p:spTree>
    <p:extLst>
      <p:ext uri="{BB962C8B-B14F-4D97-AF65-F5344CB8AC3E}">
        <p14:creationId xmlns:p14="http://schemas.microsoft.com/office/powerpoint/2010/main" val="1279321202"/>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89</a:t>
            </a:fld>
            <a:endParaRPr lang="en-US" altLang="zh-CN"/>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marL="342900" indent="-342900"/>
            <a:r>
              <a:rPr lang="zh-CN" altLang="en-US" dirty="0">
                <a:latin typeface="华文新魏" charset="0"/>
                <a:ea typeface="华文新魏" charset="0"/>
                <a:cs typeface="华文新魏" charset="0"/>
              </a:rPr>
              <a:t>并发进程</a:t>
            </a:r>
          </a:p>
          <a:p>
            <a:pPr marL="342900" indent="-342900"/>
            <a:r>
              <a:rPr lang="zh-CN" altLang="en-US" dirty="0">
                <a:solidFill>
                  <a:srgbClr val="292929"/>
                </a:solidFill>
                <a:latin typeface="华文新魏" charset="0"/>
                <a:ea typeface="华文新魏" charset="0"/>
                <a:cs typeface="华文新魏" charset="0"/>
              </a:rPr>
              <a:t>临界区管理</a:t>
            </a:r>
          </a:p>
          <a:p>
            <a:pPr marL="342900" indent="-342900"/>
            <a:r>
              <a:rPr lang="zh-CN" altLang="en-US" dirty="0">
                <a:latin typeface="华文新魏" charset="0"/>
                <a:ea typeface="华文新魏" charset="0"/>
                <a:cs typeface="华文新魏" charset="0"/>
              </a:rPr>
              <a:t>信号量与</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a:t>
            </a:r>
          </a:p>
          <a:p>
            <a:pPr marL="342900" indent="-342900"/>
            <a:r>
              <a:rPr lang="zh-CN" altLang="en-US" dirty="0">
                <a:solidFill>
                  <a:srgbClr val="FF0000"/>
                </a:solidFill>
                <a:latin typeface="华文新魏" charset="0"/>
                <a:ea typeface="华文新魏" charset="0"/>
                <a:cs typeface="华文新魏" charset="0"/>
              </a:rPr>
              <a:t>管程</a:t>
            </a:r>
          </a:p>
          <a:p>
            <a:pPr marL="342900" indent="-342900"/>
            <a:r>
              <a:rPr lang="zh-CN" altLang="en-US" dirty="0">
                <a:solidFill>
                  <a:schemeClr val="tx2"/>
                </a:solidFill>
                <a:latin typeface="华文新魏" charset="0"/>
                <a:ea typeface="华文新魏" charset="0"/>
                <a:cs typeface="华文新魏" charset="0"/>
              </a:rPr>
              <a:t>死</a:t>
            </a:r>
            <a:r>
              <a:rPr lang="zh-CN" altLang="en-US" dirty="0">
                <a:latin typeface="华文新魏" charset="0"/>
                <a:ea typeface="华文新魏" charset="0"/>
                <a:cs typeface="华文新魏" charset="0"/>
              </a:rPr>
              <a:t>锁</a:t>
            </a:r>
            <a:endParaRPr lang="en-US" altLang="zh-CN" dirty="0">
              <a:latin typeface="华文新魏" charset="0"/>
              <a:ea typeface="华文新魏" charset="0"/>
              <a:cs typeface="华文新魏" charset="0"/>
            </a:endParaRPr>
          </a:p>
          <a:p>
            <a:pPr marL="342900" indent="-342900"/>
            <a:r>
              <a:rPr lang="zh-CN" altLang="en-US" dirty="0">
                <a:latin typeface="华文新魏" charset="0"/>
                <a:ea typeface="华文新魏" charset="0"/>
                <a:cs typeface="华文新魏" charset="0"/>
              </a:rPr>
              <a:t>进程通信</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同步和通信机制</a:t>
            </a:r>
            <a:endParaRPr lang="en-US" altLang="zh-CN" dirty="0">
              <a:latin typeface="华文新魏" charset="0"/>
              <a:ea typeface="华文新魏" charset="0"/>
              <a:cs typeface="华文新魏" charset="0"/>
            </a:endParaRPr>
          </a:p>
          <a:p>
            <a:pPr marL="342900" indent="-342900"/>
            <a:r>
              <a:rPr lang="zh-CN" altLang="zh-CN" dirty="0">
                <a:latin typeface="华文新魏" charset="0"/>
                <a:ea typeface="华文新魏" charset="0"/>
                <a:cs typeface="华文新魏" charset="0"/>
              </a:rPr>
              <a:t>操作系统并发问题解决方案小结</a:t>
            </a:r>
            <a:endParaRPr lang="zh-CN" altLang="en-US" dirty="0">
              <a:latin typeface="华文新魏" charset="0"/>
              <a:ea typeface="华文新魏" charset="0"/>
              <a:cs typeface="华文新魏" charset="0"/>
            </a:endParaRPr>
          </a:p>
          <a:p>
            <a:pPr marL="342900" indent="-342900"/>
            <a:endParaRPr lang="zh-CN" altLang="en-US" dirty="0"/>
          </a:p>
        </p:txBody>
      </p:sp>
    </p:spTree>
    <p:extLst>
      <p:ext uri="{BB962C8B-B14F-4D97-AF65-F5344CB8AC3E}">
        <p14:creationId xmlns:p14="http://schemas.microsoft.com/office/powerpoint/2010/main" val="253876099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762000" y="990600"/>
            <a:ext cx="7772400" cy="5867400"/>
          </a:xfrm>
        </p:spPr>
        <p:txBody>
          <a:bodyPr/>
          <a:lstStyle/>
          <a:p>
            <a:pPr algn="just" eaLnBrk="1" hangingPunct="1">
              <a:lnSpc>
                <a:spcPct val="120000"/>
              </a:lnSpc>
              <a:buFontTx/>
              <a:buNone/>
            </a:pPr>
            <a:r>
              <a:rPr lang="en-US" altLang="zh-CN" dirty="0">
                <a:latin typeface="华文新魏" charset="0"/>
                <a:ea typeface="华文新魏" charset="0"/>
                <a:cs typeface="华文新魏" charset="0"/>
              </a:rPr>
              <a:t>  </a:t>
            </a:r>
          </a:p>
        </p:txBody>
      </p:sp>
      <p:grpSp>
        <p:nvGrpSpPr>
          <p:cNvPr id="10244" name="Group 73"/>
          <p:cNvGrpSpPr>
            <a:grpSpLocks/>
          </p:cNvGrpSpPr>
          <p:nvPr/>
        </p:nvGrpSpPr>
        <p:grpSpPr bwMode="auto">
          <a:xfrm>
            <a:off x="1028700" y="1340571"/>
            <a:ext cx="7287716" cy="4465231"/>
            <a:chOff x="648" y="708"/>
            <a:chExt cx="4500" cy="3081"/>
          </a:xfrm>
        </p:grpSpPr>
        <p:sp>
          <p:nvSpPr>
            <p:cNvPr id="10245" name="Text Box 44"/>
            <p:cNvSpPr txBox="1">
              <a:spLocks noChangeArrowheads="1"/>
            </p:cNvSpPr>
            <p:nvPr/>
          </p:nvSpPr>
          <p:spPr bwMode="auto">
            <a:xfrm>
              <a:off x="4694" y="708"/>
              <a:ext cx="454" cy="196"/>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dirty="0">
                  <a:solidFill>
                    <a:srgbClr val="0000FF"/>
                  </a:solidFill>
                  <a:latin typeface="宋体" charset="0"/>
                  <a:ea typeface="华文新魏" charset="0"/>
                  <a:cs typeface="华文新魏" charset="0"/>
                </a:rPr>
                <a:t>进程</a:t>
              </a:r>
              <a:endParaRPr lang="zh-CN" altLang="en-US" sz="1400" dirty="0">
                <a:solidFill>
                  <a:srgbClr val="0000FF"/>
                </a:solidFill>
                <a:ea typeface="华文新魏" charset="0"/>
                <a:cs typeface="华文新魏" charset="0"/>
              </a:endParaRPr>
            </a:p>
          </p:txBody>
        </p:sp>
        <p:sp>
          <p:nvSpPr>
            <p:cNvPr id="10246" name="Oval 5"/>
            <p:cNvSpPr>
              <a:spLocks noChangeArrowheads="1"/>
            </p:cNvSpPr>
            <p:nvPr/>
          </p:nvSpPr>
          <p:spPr bwMode="auto">
            <a:xfrm>
              <a:off x="1501" y="1488"/>
              <a:ext cx="426" cy="258"/>
            </a:xfrm>
            <a:prstGeom prst="ellipse">
              <a:avLst/>
            </a:prstGeom>
            <a:solidFill>
              <a:srgbClr val="66FFFF"/>
            </a:solidFill>
            <a:ln w="9525">
              <a:solidFill>
                <a:srgbClr val="000000"/>
              </a:solidFill>
              <a:round/>
              <a:headEnd/>
              <a:tailEnd/>
            </a:ln>
          </p:spPr>
          <p:txBody>
            <a:bodyPr/>
            <a:lstStyle/>
            <a:p>
              <a:endParaRPr lang="zh-CN" altLang="en-US"/>
            </a:p>
          </p:txBody>
        </p:sp>
        <p:sp>
          <p:nvSpPr>
            <p:cNvPr id="10247" name="Oval 6"/>
            <p:cNvSpPr>
              <a:spLocks noChangeArrowheads="1"/>
            </p:cNvSpPr>
            <p:nvPr/>
          </p:nvSpPr>
          <p:spPr bwMode="auto">
            <a:xfrm>
              <a:off x="1501" y="1025"/>
              <a:ext cx="426" cy="263"/>
            </a:xfrm>
            <a:prstGeom prst="ellipse">
              <a:avLst/>
            </a:prstGeom>
            <a:solidFill>
              <a:srgbClr val="66FFFF"/>
            </a:solidFill>
            <a:ln w="9525">
              <a:solidFill>
                <a:srgbClr val="000000"/>
              </a:solidFill>
              <a:round/>
              <a:headEnd/>
              <a:tailEnd/>
            </a:ln>
          </p:spPr>
          <p:txBody>
            <a:bodyPr/>
            <a:lstStyle/>
            <a:p>
              <a:endParaRPr lang="zh-CN" altLang="en-US"/>
            </a:p>
          </p:txBody>
        </p:sp>
        <p:sp>
          <p:nvSpPr>
            <p:cNvPr id="10248" name="Line 7"/>
            <p:cNvSpPr>
              <a:spLocks noChangeShapeType="1"/>
            </p:cNvSpPr>
            <p:nvPr/>
          </p:nvSpPr>
          <p:spPr bwMode="auto">
            <a:xfrm>
              <a:off x="1113" y="907"/>
              <a:ext cx="11" cy="248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49" name="Text Box 8"/>
            <p:cNvSpPr txBox="1">
              <a:spLocks noChangeArrowheads="1"/>
            </p:cNvSpPr>
            <p:nvPr/>
          </p:nvSpPr>
          <p:spPr bwMode="auto">
            <a:xfrm>
              <a:off x="1671" y="1093"/>
              <a:ext cx="120" cy="160"/>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FF0000"/>
                  </a:solidFill>
                  <a:latin typeface="华文新魏" charset="0"/>
                  <a:ea typeface="华文新魏" charset="0"/>
                  <a:cs typeface="华文新魏" charset="0"/>
                </a:rPr>
                <a:t>i1</a:t>
              </a:r>
            </a:p>
          </p:txBody>
        </p:sp>
        <p:sp>
          <p:nvSpPr>
            <p:cNvPr id="10250" name="Line 9"/>
            <p:cNvSpPr>
              <a:spLocks noChangeShapeType="1"/>
            </p:cNvSpPr>
            <p:nvPr/>
          </p:nvSpPr>
          <p:spPr bwMode="auto">
            <a:xfrm>
              <a:off x="1957" y="1135"/>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1" name="Oval 11"/>
            <p:cNvSpPr>
              <a:spLocks noChangeArrowheads="1"/>
            </p:cNvSpPr>
            <p:nvPr/>
          </p:nvSpPr>
          <p:spPr bwMode="auto">
            <a:xfrm>
              <a:off x="2635" y="1469"/>
              <a:ext cx="426" cy="277"/>
            </a:xfrm>
            <a:prstGeom prst="ellipse">
              <a:avLst/>
            </a:prstGeom>
            <a:solidFill>
              <a:srgbClr val="CCFFCC"/>
            </a:solidFill>
            <a:ln w="9525">
              <a:solidFill>
                <a:srgbClr val="000000"/>
              </a:solidFill>
              <a:round/>
              <a:headEnd/>
              <a:tailEnd/>
            </a:ln>
          </p:spPr>
          <p:txBody>
            <a:bodyPr/>
            <a:lstStyle/>
            <a:p>
              <a:endParaRPr lang="zh-CN" altLang="en-US"/>
            </a:p>
          </p:txBody>
        </p:sp>
        <p:sp>
          <p:nvSpPr>
            <p:cNvPr id="10252" name="Text Box 12"/>
            <p:cNvSpPr txBox="1">
              <a:spLocks noChangeArrowheads="1"/>
            </p:cNvSpPr>
            <p:nvPr/>
          </p:nvSpPr>
          <p:spPr bwMode="auto">
            <a:xfrm>
              <a:off x="2781" y="1538"/>
              <a:ext cx="144" cy="16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800000"/>
                  </a:solidFill>
                  <a:latin typeface="华文新魏" charset="0"/>
                  <a:ea typeface="华文新魏" charset="0"/>
                  <a:cs typeface="华文新魏" charset="0"/>
                </a:rPr>
                <a:t>p1</a:t>
              </a:r>
            </a:p>
          </p:txBody>
        </p:sp>
        <p:sp>
          <p:nvSpPr>
            <p:cNvPr id="10253" name="Text Box 13"/>
            <p:cNvSpPr txBox="1">
              <a:spLocks noChangeArrowheads="1"/>
            </p:cNvSpPr>
            <p:nvPr/>
          </p:nvSpPr>
          <p:spPr bwMode="auto">
            <a:xfrm>
              <a:off x="1578" y="709"/>
              <a:ext cx="286"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err="1">
                  <a:solidFill>
                    <a:srgbClr val="FF0000"/>
                  </a:solidFill>
                  <a:latin typeface="华文新魏" charset="0"/>
                  <a:ea typeface="华文新魏" charset="0"/>
                  <a:cs typeface="华文新魏" charset="0"/>
                </a:rPr>
                <a:t>i</a:t>
              </a:r>
              <a:endParaRPr lang="en-US" altLang="zh-CN" sz="1400" b="1" dirty="0">
                <a:solidFill>
                  <a:srgbClr val="FF0000"/>
                </a:solidFill>
                <a:latin typeface="华文新魏" charset="0"/>
                <a:ea typeface="华文新魏" charset="0"/>
                <a:cs typeface="华文新魏" charset="0"/>
              </a:endParaRPr>
            </a:p>
          </p:txBody>
        </p:sp>
        <p:sp>
          <p:nvSpPr>
            <p:cNvPr id="10254" name="Text Box 14"/>
            <p:cNvSpPr txBox="1">
              <a:spLocks noChangeArrowheads="1"/>
            </p:cNvSpPr>
            <p:nvPr/>
          </p:nvSpPr>
          <p:spPr bwMode="auto">
            <a:xfrm>
              <a:off x="2741" y="709"/>
              <a:ext cx="286"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800000"/>
                  </a:solidFill>
                  <a:latin typeface="华文新魏" charset="0"/>
                  <a:ea typeface="华文新魏" charset="0"/>
                  <a:cs typeface="华文新魏" charset="0"/>
                </a:rPr>
                <a:t>p</a:t>
              </a:r>
            </a:p>
          </p:txBody>
        </p:sp>
        <p:sp>
          <p:nvSpPr>
            <p:cNvPr id="10255" name="Text Box 15"/>
            <p:cNvSpPr txBox="1">
              <a:spLocks noChangeArrowheads="1"/>
            </p:cNvSpPr>
            <p:nvPr/>
          </p:nvSpPr>
          <p:spPr bwMode="auto">
            <a:xfrm>
              <a:off x="4084" y="709"/>
              <a:ext cx="285"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0000FF"/>
                  </a:solidFill>
                  <a:latin typeface="华文新魏" charset="0"/>
                  <a:ea typeface="华文新魏" charset="0"/>
                  <a:cs typeface="华文新魏" charset="0"/>
                </a:rPr>
                <a:t>o</a:t>
              </a:r>
            </a:p>
          </p:txBody>
        </p:sp>
        <p:sp>
          <p:nvSpPr>
            <p:cNvPr id="10256" name="Line 16"/>
            <p:cNvSpPr>
              <a:spLocks noChangeShapeType="1"/>
            </p:cNvSpPr>
            <p:nvPr/>
          </p:nvSpPr>
          <p:spPr bwMode="auto">
            <a:xfrm>
              <a:off x="3028" y="1669"/>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57" name="Oval 18"/>
            <p:cNvSpPr>
              <a:spLocks noChangeArrowheads="1"/>
            </p:cNvSpPr>
            <p:nvPr/>
          </p:nvSpPr>
          <p:spPr bwMode="auto">
            <a:xfrm>
              <a:off x="3861" y="1974"/>
              <a:ext cx="426" cy="305"/>
            </a:xfrm>
            <a:prstGeom prst="ellipse">
              <a:avLst/>
            </a:prstGeom>
            <a:solidFill>
              <a:srgbClr val="33CC33"/>
            </a:solidFill>
            <a:ln w="9525">
              <a:solidFill>
                <a:srgbClr val="000000"/>
              </a:solidFill>
              <a:round/>
              <a:headEnd/>
              <a:tailEnd/>
            </a:ln>
          </p:spPr>
          <p:txBody>
            <a:bodyPr/>
            <a:lstStyle/>
            <a:p>
              <a:endParaRPr lang="zh-CN" altLang="en-US"/>
            </a:p>
          </p:txBody>
        </p:sp>
        <p:sp>
          <p:nvSpPr>
            <p:cNvPr id="10258" name="Text Box 19"/>
            <p:cNvSpPr txBox="1">
              <a:spLocks noChangeArrowheads="1"/>
            </p:cNvSpPr>
            <p:nvPr/>
          </p:nvSpPr>
          <p:spPr bwMode="auto">
            <a:xfrm>
              <a:off x="3980" y="2036"/>
              <a:ext cx="170" cy="21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dirty="0">
                  <a:solidFill>
                    <a:srgbClr val="0000FF"/>
                  </a:solidFill>
                  <a:latin typeface="华文新魏" charset="0"/>
                  <a:ea typeface="华文新魏" charset="0"/>
                  <a:cs typeface="华文新魏" charset="0"/>
                </a:rPr>
                <a:t>o1</a:t>
              </a:r>
            </a:p>
          </p:txBody>
        </p:sp>
        <p:sp>
          <p:nvSpPr>
            <p:cNvPr id="10259" name="Line 20"/>
            <p:cNvSpPr>
              <a:spLocks noChangeShapeType="1"/>
            </p:cNvSpPr>
            <p:nvPr/>
          </p:nvSpPr>
          <p:spPr bwMode="auto">
            <a:xfrm>
              <a:off x="1675" y="1205"/>
              <a:ext cx="0" cy="27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0" name="Line 21"/>
            <p:cNvSpPr>
              <a:spLocks noChangeShapeType="1"/>
            </p:cNvSpPr>
            <p:nvPr/>
          </p:nvSpPr>
          <p:spPr bwMode="auto">
            <a:xfrm>
              <a:off x="4099" y="2238"/>
              <a:ext cx="0" cy="27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1" name="Text Box 22"/>
            <p:cNvSpPr txBox="1">
              <a:spLocks noChangeArrowheads="1"/>
            </p:cNvSpPr>
            <p:nvPr/>
          </p:nvSpPr>
          <p:spPr bwMode="auto">
            <a:xfrm>
              <a:off x="1671" y="1550"/>
              <a:ext cx="166" cy="156"/>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i2</a:t>
              </a:r>
            </a:p>
          </p:txBody>
        </p:sp>
        <p:sp>
          <p:nvSpPr>
            <p:cNvPr id="10262" name="Oval 24"/>
            <p:cNvSpPr>
              <a:spLocks noChangeArrowheads="1"/>
            </p:cNvSpPr>
            <p:nvPr/>
          </p:nvSpPr>
          <p:spPr bwMode="auto">
            <a:xfrm>
              <a:off x="2567" y="1988"/>
              <a:ext cx="461" cy="291"/>
            </a:xfrm>
            <a:prstGeom prst="ellipse">
              <a:avLst/>
            </a:prstGeom>
            <a:solidFill>
              <a:srgbClr val="CCFFCC"/>
            </a:solidFill>
            <a:ln w="9525">
              <a:solidFill>
                <a:srgbClr val="000000"/>
              </a:solidFill>
              <a:round/>
              <a:headEnd/>
              <a:tailEnd/>
            </a:ln>
          </p:spPr>
          <p:txBody>
            <a:bodyPr/>
            <a:lstStyle/>
            <a:p>
              <a:endParaRPr lang="zh-CN" altLang="en-US"/>
            </a:p>
          </p:txBody>
        </p:sp>
        <p:sp>
          <p:nvSpPr>
            <p:cNvPr id="10263" name="Text Box 25"/>
            <p:cNvSpPr txBox="1">
              <a:spLocks noChangeArrowheads="1"/>
            </p:cNvSpPr>
            <p:nvPr/>
          </p:nvSpPr>
          <p:spPr bwMode="auto">
            <a:xfrm>
              <a:off x="2742" y="2008"/>
              <a:ext cx="183" cy="19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800000"/>
                  </a:solidFill>
                  <a:latin typeface="华文新魏" charset="0"/>
                  <a:ea typeface="华文新魏" charset="0"/>
                  <a:cs typeface="华文新魏" charset="0"/>
                </a:rPr>
                <a:t>p2</a:t>
              </a:r>
            </a:p>
          </p:txBody>
        </p:sp>
        <p:sp>
          <p:nvSpPr>
            <p:cNvPr id="10264" name="Oval 27"/>
            <p:cNvSpPr>
              <a:spLocks noChangeArrowheads="1"/>
            </p:cNvSpPr>
            <p:nvPr/>
          </p:nvSpPr>
          <p:spPr bwMode="auto">
            <a:xfrm>
              <a:off x="3861" y="2563"/>
              <a:ext cx="426" cy="250"/>
            </a:xfrm>
            <a:prstGeom prst="ellipse">
              <a:avLst/>
            </a:prstGeom>
            <a:solidFill>
              <a:srgbClr val="33CC33"/>
            </a:solidFill>
            <a:ln w="9525">
              <a:solidFill>
                <a:srgbClr val="000000"/>
              </a:solidFill>
              <a:round/>
              <a:headEnd/>
              <a:tailEnd/>
            </a:ln>
          </p:spPr>
          <p:txBody>
            <a:bodyPr/>
            <a:lstStyle/>
            <a:p>
              <a:endParaRPr lang="zh-CN" altLang="en-US"/>
            </a:p>
          </p:txBody>
        </p:sp>
        <p:sp>
          <p:nvSpPr>
            <p:cNvPr id="10265" name="Text Box 28"/>
            <p:cNvSpPr txBox="1">
              <a:spLocks noChangeArrowheads="1"/>
            </p:cNvSpPr>
            <p:nvPr/>
          </p:nvSpPr>
          <p:spPr bwMode="auto">
            <a:xfrm>
              <a:off x="3980" y="2584"/>
              <a:ext cx="215" cy="211"/>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o2</a:t>
              </a:r>
            </a:p>
          </p:txBody>
        </p:sp>
        <p:sp>
          <p:nvSpPr>
            <p:cNvPr id="10266" name="Line 29"/>
            <p:cNvSpPr>
              <a:spLocks noChangeShapeType="1"/>
            </p:cNvSpPr>
            <p:nvPr/>
          </p:nvSpPr>
          <p:spPr bwMode="auto">
            <a:xfrm>
              <a:off x="1719" y="1780"/>
              <a:ext cx="0" cy="27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7" name="Line 30"/>
            <p:cNvSpPr>
              <a:spLocks noChangeShapeType="1"/>
            </p:cNvSpPr>
            <p:nvPr/>
          </p:nvSpPr>
          <p:spPr bwMode="auto">
            <a:xfrm>
              <a:off x="2790" y="2314"/>
              <a:ext cx="0" cy="27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8" name="Line 31"/>
            <p:cNvSpPr>
              <a:spLocks noChangeShapeType="1"/>
            </p:cNvSpPr>
            <p:nvPr/>
          </p:nvSpPr>
          <p:spPr bwMode="auto">
            <a:xfrm>
              <a:off x="4099" y="2848"/>
              <a:ext cx="0" cy="27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69" name="Oval 33"/>
            <p:cNvSpPr>
              <a:spLocks noChangeArrowheads="1"/>
            </p:cNvSpPr>
            <p:nvPr/>
          </p:nvSpPr>
          <p:spPr bwMode="auto">
            <a:xfrm>
              <a:off x="1501" y="2015"/>
              <a:ext cx="426" cy="264"/>
            </a:xfrm>
            <a:prstGeom prst="ellipse">
              <a:avLst/>
            </a:prstGeom>
            <a:solidFill>
              <a:srgbClr val="66FFFF"/>
            </a:solidFill>
            <a:ln w="9525">
              <a:solidFill>
                <a:srgbClr val="000000"/>
              </a:solidFill>
              <a:round/>
              <a:headEnd/>
              <a:tailEnd/>
            </a:ln>
          </p:spPr>
          <p:txBody>
            <a:bodyPr/>
            <a:lstStyle/>
            <a:p>
              <a:endParaRPr lang="zh-CN" altLang="en-US"/>
            </a:p>
          </p:txBody>
        </p:sp>
        <p:sp>
          <p:nvSpPr>
            <p:cNvPr id="10270" name="Text Box 34"/>
            <p:cNvSpPr txBox="1">
              <a:spLocks noChangeArrowheads="1"/>
            </p:cNvSpPr>
            <p:nvPr/>
          </p:nvSpPr>
          <p:spPr bwMode="auto">
            <a:xfrm>
              <a:off x="1672" y="2083"/>
              <a:ext cx="165" cy="168"/>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i3</a:t>
              </a:r>
            </a:p>
          </p:txBody>
        </p:sp>
        <p:sp>
          <p:nvSpPr>
            <p:cNvPr id="10271" name="Oval 36"/>
            <p:cNvSpPr>
              <a:spLocks noChangeArrowheads="1"/>
            </p:cNvSpPr>
            <p:nvPr/>
          </p:nvSpPr>
          <p:spPr bwMode="auto">
            <a:xfrm>
              <a:off x="2567" y="2557"/>
              <a:ext cx="427" cy="256"/>
            </a:xfrm>
            <a:prstGeom prst="ellipse">
              <a:avLst/>
            </a:prstGeom>
            <a:solidFill>
              <a:srgbClr val="CCFFCC"/>
            </a:solidFill>
            <a:ln w="9525">
              <a:solidFill>
                <a:srgbClr val="000000"/>
              </a:solidFill>
              <a:round/>
              <a:headEnd/>
              <a:tailEnd/>
            </a:ln>
          </p:spPr>
          <p:txBody>
            <a:bodyPr/>
            <a:lstStyle/>
            <a:p>
              <a:endParaRPr lang="zh-CN" altLang="en-US"/>
            </a:p>
          </p:txBody>
        </p:sp>
        <p:sp>
          <p:nvSpPr>
            <p:cNvPr id="10272" name="Text Box 37"/>
            <p:cNvSpPr txBox="1">
              <a:spLocks noChangeArrowheads="1"/>
            </p:cNvSpPr>
            <p:nvPr/>
          </p:nvSpPr>
          <p:spPr bwMode="auto">
            <a:xfrm>
              <a:off x="2741" y="2618"/>
              <a:ext cx="184" cy="13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800000"/>
                  </a:solidFill>
                  <a:latin typeface="华文新魏" charset="0"/>
                  <a:ea typeface="华文新魏" charset="0"/>
                  <a:cs typeface="华文新魏" charset="0"/>
                </a:rPr>
                <a:t>p3</a:t>
              </a:r>
            </a:p>
          </p:txBody>
        </p:sp>
        <p:sp>
          <p:nvSpPr>
            <p:cNvPr id="10273" name="Oval 39"/>
            <p:cNvSpPr>
              <a:spLocks noChangeArrowheads="1"/>
            </p:cNvSpPr>
            <p:nvPr/>
          </p:nvSpPr>
          <p:spPr bwMode="auto">
            <a:xfrm>
              <a:off x="3861" y="3091"/>
              <a:ext cx="426" cy="256"/>
            </a:xfrm>
            <a:prstGeom prst="ellipse">
              <a:avLst/>
            </a:prstGeom>
            <a:solidFill>
              <a:srgbClr val="33CC33"/>
            </a:solidFill>
            <a:ln w="9525">
              <a:solidFill>
                <a:srgbClr val="000000"/>
              </a:solidFill>
              <a:round/>
              <a:headEnd/>
              <a:tailEnd/>
            </a:ln>
          </p:spPr>
          <p:txBody>
            <a:bodyPr/>
            <a:lstStyle/>
            <a:p>
              <a:endParaRPr lang="zh-CN" altLang="en-US"/>
            </a:p>
          </p:txBody>
        </p:sp>
        <p:sp>
          <p:nvSpPr>
            <p:cNvPr id="10274" name="Text Box 40"/>
            <p:cNvSpPr txBox="1">
              <a:spLocks noChangeArrowheads="1"/>
            </p:cNvSpPr>
            <p:nvPr/>
          </p:nvSpPr>
          <p:spPr bwMode="auto">
            <a:xfrm>
              <a:off x="3980" y="3152"/>
              <a:ext cx="215" cy="14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o3</a:t>
              </a:r>
            </a:p>
          </p:txBody>
        </p:sp>
        <p:sp>
          <p:nvSpPr>
            <p:cNvPr id="10275" name="Text Box 41"/>
            <p:cNvSpPr txBox="1">
              <a:spLocks noChangeArrowheads="1"/>
            </p:cNvSpPr>
            <p:nvPr/>
          </p:nvSpPr>
          <p:spPr bwMode="auto">
            <a:xfrm>
              <a:off x="648" y="1025"/>
              <a:ext cx="286" cy="19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t1</a:t>
              </a:r>
            </a:p>
          </p:txBody>
        </p:sp>
        <p:sp>
          <p:nvSpPr>
            <p:cNvPr id="10276" name="Text Box 42"/>
            <p:cNvSpPr txBox="1">
              <a:spLocks noChangeArrowheads="1"/>
            </p:cNvSpPr>
            <p:nvPr/>
          </p:nvSpPr>
          <p:spPr bwMode="auto">
            <a:xfrm>
              <a:off x="648" y="1593"/>
              <a:ext cx="286" cy="19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t2</a:t>
              </a:r>
            </a:p>
          </p:txBody>
        </p:sp>
        <p:sp>
          <p:nvSpPr>
            <p:cNvPr id="10277" name="Text Box 43"/>
            <p:cNvSpPr txBox="1">
              <a:spLocks noChangeArrowheads="1"/>
            </p:cNvSpPr>
            <p:nvPr/>
          </p:nvSpPr>
          <p:spPr bwMode="auto">
            <a:xfrm>
              <a:off x="648" y="2084"/>
              <a:ext cx="286" cy="19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t3</a:t>
              </a:r>
            </a:p>
          </p:txBody>
        </p:sp>
        <p:sp>
          <p:nvSpPr>
            <p:cNvPr id="10278" name="Text Box 45"/>
            <p:cNvSpPr txBox="1">
              <a:spLocks noChangeArrowheads="1"/>
            </p:cNvSpPr>
            <p:nvPr/>
          </p:nvSpPr>
          <p:spPr bwMode="auto">
            <a:xfrm>
              <a:off x="659" y="3189"/>
              <a:ext cx="465" cy="15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b="1">
                  <a:solidFill>
                    <a:srgbClr val="0000FF"/>
                  </a:solidFill>
                  <a:latin typeface="华文新魏" charset="0"/>
                  <a:ea typeface="华文新魏" charset="0"/>
                  <a:cs typeface="华文新魏" charset="0"/>
                </a:rPr>
                <a:t>时间</a:t>
              </a:r>
            </a:p>
          </p:txBody>
        </p:sp>
        <p:sp>
          <p:nvSpPr>
            <p:cNvPr id="10279" name="Text Box 46"/>
            <p:cNvSpPr txBox="1">
              <a:spLocks noChangeArrowheads="1"/>
            </p:cNvSpPr>
            <p:nvPr/>
          </p:nvSpPr>
          <p:spPr bwMode="auto">
            <a:xfrm>
              <a:off x="2258" y="3491"/>
              <a:ext cx="1022" cy="29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b="1" dirty="0">
                  <a:solidFill>
                    <a:srgbClr val="0000FF"/>
                  </a:solidFill>
                  <a:latin typeface="华文新魏" charset="0"/>
                  <a:ea typeface="华文新魏" charset="0"/>
                  <a:cs typeface="华文新魏" charset="0"/>
                </a:rPr>
                <a:t>并发工作</a:t>
              </a:r>
            </a:p>
          </p:txBody>
        </p:sp>
        <p:sp>
          <p:nvSpPr>
            <p:cNvPr id="10280" name="Line 48"/>
            <p:cNvSpPr>
              <a:spLocks noChangeShapeType="1"/>
            </p:cNvSpPr>
            <p:nvPr/>
          </p:nvSpPr>
          <p:spPr bwMode="auto">
            <a:xfrm>
              <a:off x="1124" y="907"/>
              <a:ext cx="3927"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1" name="Line 49"/>
            <p:cNvSpPr>
              <a:spLocks noChangeShapeType="1"/>
            </p:cNvSpPr>
            <p:nvPr/>
          </p:nvSpPr>
          <p:spPr bwMode="auto">
            <a:xfrm>
              <a:off x="1838" y="1669"/>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2" name="Line 50"/>
            <p:cNvSpPr>
              <a:spLocks noChangeShapeType="1"/>
            </p:cNvSpPr>
            <p:nvPr/>
          </p:nvSpPr>
          <p:spPr bwMode="auto">
            <a:xfrm>
              <a:off x="3028" y="2203"/>
              <a:ext cx="833"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3" name="Line 51"/>
            <p:cNvSpPr>
              <a:spLocks noChangeShapeType="1"/>
            </p:cNvSpPr>
            <p:nvPr/>
          </p:nvSpPr>
          <p:spPr bwMode="auto">
            <a:xfrm>
              <a:off x="1838" y="2279"/>
              <a:ext cx="714" cy="30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4" name="Line 52"/>
            <p:cNvSpPr>
              <a:spLocks noChangeShapeType="1"/>
            </p:cNvSpPr>
            <p:nvPr/>
          </p:nvSpPr>
          <p:spPr bwMode="auto">
            <a:xfrm>
              <a:off x="1719" y="2279"/>
              <a:ext cx="0" cy="30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5" name="Line 53"/>
            <p:cNvSpPr>
              <a:spLocks noChangeShapeType="1"/>
            </p:cNvSpPr>
            <p:nvPr/>
          </p:nvSpPr>
          <p:spPr bwMode="auto">
            <a:xfrm>
              <a:off x="2790" y="2813"/>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6" name="Line 54"/>
            <p:cNvSpPr>
              <a:spLocks noChangeShapeType="1"/>
            </p:cNvSpPr>
            <p:nvPr/>
          </p:nvSpPr>
          <p:spPr bwMode="auto">
            <a:xfrm flipH="1">
              <a:off x="4081" y="3347"/>
              <a:ext cx="18" cy="39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7" name="Line 55"/>
            <p:cNvSpPr>
              <a:spLocks noChangeShapeType="1"/>
            </p:cNvSpPr>
            <p:nvPr/>
          </p:nvSpPr>
          <p:spPr bwMode="auto">
            <a:xfrm>
              <a:off x="2835" y="1746"/>
              <a:ext cx="0" cy="22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88" name="Oval 57"/>
            <p:cNvSpPr>
              <a:spLocks noChangeArrowheads="1"/>
            </p:cNvSpPr>
            <p:nvPr/>
          </p:nvSpPr>
          <p:spPr bwMode="auto">
            <a:xfrm>
              <a:off x="1481" y="2585"/>
              <a:ext cx="426" cy="264"/>
            </a:xfrm>
            <a:prstGeom prst="ellipse">
              <a:avLst/>
            </a:prstGeom>
            <a:solidFill>
              <a:srgbClr val="66FFFF"/>
            </a:solidFill>
            <a:ln w="9525">
              <a:solidFill>
                <a:srgbClr val="000000"/>
              </a:solidFill>
              <a:round/>
              <a:headEnd/>
              <a:tailEnd/>
            </a:ln>
          </p:spPr>
          <p:txBody>
            <a:bodyPr/>
            <a:lstStyle/>
            <a:p>
              <a:endParaRPr lang="zh-CN" altLang="en-US"/>
            </a:p>
          </p:txBody>
        </p:sp>
        <p:sp>
          <p:nvSpPr>
            <p:cNvPr id="10289" name="Text Box 58"/>
            <p:cNvSpPr txBox="1">
              <a:spLocks noChangeArrowheads="1"/>
            </p:cNvSpPr>
            <p:nvPr/>
          </p:nvSpPr>
          <p:spPr bwMode="auto">
            <a:xfrm>
              <a:off x="1652" y="2653"/>
              <a:ext cx="139" cy="142"/>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i4</a:t>
              </a:r>
            </a:p>
          </p:txBody>
        </p:sp>
        <p:sp>
          <p:nvSpPr>
            <p:cNvPr id="10290" name="Line 59"/>
            <p:cNvSpPr>
              <a:spLocks noChangeShapeType="1"/>
            </p:cNvSpPr>
            <p:nvPr/>
          </p:nvSpPr>
          <p:spPr bwMode="auto">
            <a:xfrm>
              <a:off x="1719" y="2813"/>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1" name="Line 60"/>
            <p:cNvSpPr>
              <a:spLocks noChangeShapeType="1"/>
            </p:cNvSpPr>
            <p:nvPr/>
          </p:nvSpPr>
          <p:spPr bwMode="auto">
            <a:xfrm>
              <a:off x="2909" y="2813"/>
              <a:ext cx="952" cy="38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2" name="Text Box 61"/>
            <p:cNvSpPr txBox="1">
              <a:spLocks noChangeArrowheads="1"/>
            </p:cNvSpPr>
            <p:nvPr/>
          </p:nvSpPr>
          <p:spPr bwMode="auto">
            <a:xfrm>
              <a:off x="648" y="2618"/>
              <a:ext cx="286" cy="195"/>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0000FF"/>
                  </a:solidFill>
                  <a:latin typeface="华文新魏" charset="0"/>
                  <a:ea typeface="华文新魏" charset="0"/>
                  <a:cs typeface="华文新魏" charset="0"/>
                </a:rPr>
                <a:t>t4</a:t>
              </a:r>
            </a:p>
          </p:txBody>
        </p:sp>
        <p:sp>
          <p:nvSpPr>
            <p:cNvPr id="10293" name="Oval 63"/>
            <p:cNvSpPr>
              <a:spLocks noChangeArrowheads="1"/>
            </p:cNvSpPr>
            <p:nvPr/>
          </p:nvSpPr>
          <p:spPr bwMode="auto">
            <a:xfrm>
              <a:off x="1481" y="3042"/>
              <a:ext cx="426" cy="264"/>
            </a:xfrm>
            <a:prstGeom prst="ellipse">
              <a:avLst/>
            </a:prstGeom>
            <a:solidFill>
              <a:srgbClr val="66FFFF"/>
            </a:solidFill>
            <a:ln w="9525">
              <a:solidFill>
                <a:srgbClr val="000000"/>
              </a:solidFill>
              <a:round/>
              <a:headEnd/>
              <a:tailEnd/>
            </a:ln>
          </p:spPr>
          <p:txBody>
            <a:bodyPr/>
            <a:lstStyle/>
            <a:p>
              <a:endParaRPr lang="zh-CN" altLang="en-US"/>
            </a:p>
          </p:txBody>
        </p:sp>
        <p:sp>
          <p:nvSpPr>
            <p:cNvPr id="10294" name="Text Box 64"/>
            <p:cNvSpPr txBox="1">
              <a:spLocks noChangeArrowheads="1"/>
            </p:cNvSpPr>
            <p:nvPr/>
          </p:nvSpPr>
          <p:spPr bwMode="auto">
            <a:xfrm>
              <a:off x="1652" y="3110"/>
              <a:ext cx="185" cy="139"/>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FF0000"/>
                  </a:solidFill>
                  <a:latin typeface="华文新魏" charset="0"/>
                  <a:ea typeface="华文新魏" charset="0"/>
                  <a:cs typeface="华文新魏" charset="0"/>
                </a:rPr>
                <a:t>i5</a:t>
              </a:r>
            </a:p>
          </p:txBody>
        </p:sp>
        <p:sp>
          <p:nvSpPr>
            <p:cNvPr id="10295" name="Oval 66"/>
            <p:cNvSpPr>
              <a:spLocks noChangeArrowheads="1"/>
            </p:cNvSpPr>
            <p:nvPr/>
          </p:nvSpPr>
          <p:spPr bwMode="auto">
            <a:xfrm>
              <a:off x="2552" y="3042"/>
              <a:ext cx="426" cy="257"/>
            </a:xfrm>
            <a:prstGeom prst="ellipse">
              <a:avLst/>
            </a:prstGeom>
            <a:solidFill>
              <a:srgbClr val="CCFFCC"/>
            </a:solidFill>
            <a:ln w="9525">
              <a:solidFill>
                <a:srgbClr val="000000"/>
              </a:solidFill>
              <a:round/>
              <a:headEnd/>
              <a:tailEnd/>
            </a:ln>
          </p:spPr>
          <p:txBody>
            <a:bodyPr/>
            <a:lstStyle/>
            <a:p>
              <a:endParaRPr lang="zh-CN" altLang="en-US"/>
            </a:p>
          </p:txBody>
        </p:sp>
        <p:sp>
          <p:nvSpPr>
            <p:cNvPr id="10296" name="Text Box 67"/>
            <p:cNvSpPr txBox="1">
              <a:spLocks noChangeArrowheads="1"/>
            </p:cNvSpPr>
            <p:nvPr/>
          </p:nvSpPr>
          <p:spPr bwMode="auto">
            <a:xfrm>
              <a:off x="2726" y="3104"/>
              <a:ext cx="199" cy="14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b="1">
                  <a:solidFill>
                    <a:srgbClr val="800000"/>
                  </a:solidFill>
                  <a:latin typeface="华文新魏" charset="0"/>
                  <a:ea typeface="华文新魏" charset="0"/>
                  <a:cs typeface="华文新魏" charset="0"/>
                </a:rPr>
                <a:t>P4</a:t>
              </a:r>
            </a:p>
          </p:txBody>
        </p:sp>
        <p:sp>
          <p:nvSpPr>
            <p:cNvPr id="10297" name="Line 68"/>
            <p:cNvSpPr>
              <a:spLocks noChangeShapeType="1"/>
            </p:cNvSpPr>
            <p:nvPr/>
          </p:nvSpPr>
          <p:spPr bwMode="auto">
            <a:xfrm>
              <a:off x="1838" y="2813"/>
              <a:ext cx="714" cy="30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8" name="Line 69"/>
            <p:cNvSpPr>
              <a:spLocks noChangeShapeType="1"/>
            </p:cNvSpPr>
            <p:nvPr/>
          </p:nvSpPr>
          <p:spPr bwMode="auto">
            <a:xfrm flipH="1">
              <a:off x="2790" y="3271"/>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299" name="Line 70"/>
            <p:cNvSpPr>
              <a:spLocks noChangeShapeType="1"/>
            </p:cNvSpPr>
            <p:nvPr/>
          </p:nvSpPr>
          <p:spPr bwMode="auto">
            <a:xfrm flipH="1">
              <a:off x="1719" y="3271"/>
              <a:ext cx="0" cy="22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300" name="Line 71"/>
            <p:cNvSpPr>
              <a:spLocks noChangeShapeType="1"/>
            </p:cNvSpPr>
            <p:nvPr/>
          </p:nvSpPr>
          <p:spPr bwMode="auto">
            <a:xfrm>
              <a:off x="2909" y="3271"/>
              <a:ext cx="1127" cy="46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观察程序并发执行</a:t>
            </a:r>
            <a:r>
              <a:rPr lang="zh-CN" altLang="zh-CN" dirty="0">
                <a:latin typeface="华文新魏" charset="0"/>
                <a:ea typeface="华文新魏" charset="0"/>
                <a:cs typeface="华文新魏" charset="0"/>
              </a:rPr>
              <a:t>现象</a:t>
            </a:r>
            <a:endParaRPr kumimoji="1" lang="zh-CN" altLang="en-US" dirty="0"/>
          </a:p>
        </p:txBody>
      </p:sp>
      <p:sp>
        <p:nvSpPr>
          <p:cNvPr id="6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a:t>
            </a:fld>
            <a:endParaRPr lang="en-US" altLang="zh-CN" dirty="0"/>
          </a:p>
        </p:txBody>
      </p:sp>
      <p:pic>
        <p:nvPicPr>
          <p:cNvPr id="64" name="图片 63" descr="94E1365A-4ECE-4454-9563-05344A0D796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332" y="5733256"/>
            <a:ext cx="6883028" cy="696428"/>
          </a:xfrm>
          <a:prstGeom prst="rect">
            <a:avLst/>
          </a:prstGeom>
        </p:spPr>
      </p:pic>
    </p:spTree>
    <p:extLst>
      <p:ext uri="{BB962C8B-B14F-4D97-AF65-F5344CB8AC3E}">
        <p14:creationId xmlns:p14="http://schemas.microsoft.com/office/powerpoint/2010/main" val="1976771527"/>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r>
              <a:rPr kumimoji="1" lang="zh-CN" altLang="en-US" dirty="0"/>
              <a:t>管程和条件变量</a:t>
            </a:r>
          </a:p>
          <a:p>
            <a:r>
              <a:rPr kumimoji="1" lang="zh-CN" altLang="en-US" dirty="0"/>
              <a:t>管程的实现</a:t>
            </a:r>
          </a:p>
          <a:p>
            <a:r>
              <a:rPr kumimoji="1" lang="zh-CN" altLang="en-US" dirty="0"/>
              <a:t>管程解决进程同步问题</a:t>
            </a:r>
          </a:p>
          <a:p>
            <a:pPr algn="just" eaLnBrk="1" hangingPunct="1">
              <a:lnSpc>
                <a:spcPct val="150000"/>
              </a:lnSpc>
              <a:buFontTx/>
              <a:buNone/>
            </a:pPr>
            <a:endParaRPr lang="en-US" altLang="zh-CN"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90</a:t>
            </a:fld>
            <a:endParaRPr lang="en-US" altLang="zh-CN" dirty="0"/>
          </a:p>
        </p:txBody>
      </p:sp>
    </p:spTree>
    <p:extLst>
      <p:ext uri="{BB962C8B-B14F-4D97-AF65-F5344CB8AC3E}">
        <p14:creationId xmlns:p14="http://schemas.microsoft.com/office/powerpoint/2010/main" val="2125415311"/>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管程和条件变量 </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信号量和</a:t>
            </a:r>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操作缺陷</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共享资源的</a:t>
            </a:r>
            <a:r>
              <a:rPr lang="zh-CN" altLang="en-US" dirty="0">
                <a:solidFill>
                  <a:srgbClr val="FF0000"/>
                </a:solidFill>
                <a:latin typeface="华文新魏" charset="0"/>
                <a:ea typeface="华文新魏" charset="0"/>
                <a:cs typeface="华文新魏" charset="0"/>
              </a:rPr>
              <a:t>管理分散</a:t>
            </a:r>
            <a:r>
              <a:rPr lang="zh-CN" altLang="en-US" dirty="0">
                <a:latin typeface="华文新魏" charset="0"/>
                <a:ea typeface="华文新魏" charset="0"/>
                <a:cs typeface="华文新魏" charset="0"/>
              </a:rPr>
              <a:t>在各个进程，不利于对临界资源管理</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难以防止有意</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无意的</a:t>
            </a:r>
            <a:r>
              <a:rPr lang="zh-CN" altLang="en-US" dirty="0">
                <a:solidFill>
                  <a:srgbClr val="FF0000"/>
                </a:solidFill>
                <a:latin typeface="华文新魏" charset="0"/>
                <a:ea typeface="华文新魏" charset="0"/>
                <a:cs typeface="华文新魏" charset="0"/>
              </a:rPr>
              <a:t>违法同步操作</a:t>
            </a:r>
            <a:endParaRPr lang="en-US" altLang="zh-CN" dirty="0">
              <a:solidFill>
                <a:srgbClr val="FF0000"/>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管程（</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Hansen,</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C.</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）引入背景</a:t>
            </a:r>
            <a:endParaRPr lang="en-US" altLang="zh-CN" dirty="0">
              <a:latin typeface="华文新魏"/>
              <a:cs typeface="华文新魏"/>
            </a:endParaRPr>
          </a:p>
          <a:p>
            <a:pPr lvl="1" algn="just" eaLnBrk="1" hangingPunct="1">
              <a:lnSpc>
                <a:spcPct val="105000"/>
              </a:lnSpc>
            </a:pPr>
            <a:r>
              <a:rPr lang="zh-CN" altLang="zh-CN" dirty="0"/>
              <a:t>在进程</a:t>
            </a:r>
            <a:r>
              <a:rPr lang="zh-CN" altLang="zh-CN" dirty="0">
                <a:solidFill>
                  <a:srgbClr val="0000FF"/>
                </a:solidFill>
              </a:rPr>
              <a:t>共享内存</a:t>
            </a:r>
            <a:r>
              <a:rPr lang="zh-CN" altLang="zh-CN" dirty="0"/>
              <a:t>的前提下，</a:t>
            </a:r>
            <a:r>
              <a:rPr lang="zh-CN" altLang="zh-CN" dirty="0">
                <a:solidFill>
                  <a:srgbClr val="FF0000"/>
                </a:solidFill>
              </a:rPr>
              <a:t>集中和封装</a:t>
            </a:r>
            <a:r>
              <a:rPr lang="zh-CN" altLang="zh-CN" dirty="0"/>
              <a:t>针对</a:t>
            </a:r>
            <a:r>
              <a:rPr lang="zh-CN" altLang="zh-CN" dirty="0">
                <a:solidFill>
                  <a:srgbClr val="0000FF"/>
                </a:solidFill>
              </a:rPr>
              <a:t>一个共享资源</a:t>
            </a:r>
            <a:r>
              <a:rPr lang="zh-CN" altLang="zh-CN" dirty="0"/>
              <a:t>的所有访问</a:t>
            </a:r>
            <a:endParaRPr lang="en-US" altLang="zh-CN" dirty="0"/>
          </a:p>
          <a:p>
            <a:pPr lvl="2" algn="just" eaLnBrk="1" hangingPunct="1">
              <a:lnSpc>
                <a:spcPct val="105000"/>
              </a:lnSpc>
            </a:pPr>
            <a:r>
              <a:rPr lang="zh-CN" altLang="zh-CN" dirty="0">
                <a:latin typeface="华文新魏"/>
                <a:ea typeface="华文新魏"/>
                <a:cs typeface="华文新魏"/>
              </a:rPr>
              <a:t>把相关的共享变量及其操作集中在</a:t>
            </a:r>
            <a:r>
              <a:rPr lang="zh-CN" altLang="zh-CN" dirty="0">
                <a:solidFill>
                  <a:srgbClr val="FF0000"/>
                </a:solidFill>
                <a:latin typeface="华文新魏"/>
                <a:ea typeface="华文新魏"/>
                <a:cs typeface="华文新魏"/>
              </a:rPr>
              <a:t>一起统一控制和管理</a:t>
            </a:r>
            <a:r>
              <a:rPr lang="zh-CN" altLang="zh-CN" dirty="0">
                <a:latin typeface="华文新魏"/>
                <a:ea typeface="华文新魏"/>
                <a:cs typeface="华文新魏"/>
              </a:rPr>
              <a:t>，可方便管理和使用共享资源 </a:t>
            </a:r>
            <a:endParaRPr lang="en-US" altLang="zh-CN" dirty="0">
              <a:latin typeface="华文新魏"/>
              <a:ea typeface="华文新魏"/>
              <a:cs typeface="华文新魏"/>
            </a:endParaRPr>
          </a:p>
          <a:p>
            <a:pPr lvl="1" algn="just" eaLnBrk="1" hangingPunct="1">
              <a:lnSpc>
                <a:spcPct val="105000"/>
              </a:lnSpc>
            </a:pPr>
            <a:r>
              <a:rPr lang="zh-CN" altLang="en-US" dirty="0"/>
              <a:t>便于用高级语言来书写程序，也便于程序</a:t>
            </a:r>
            <a:r>
              <a:rPr lang="zh-CN" altLang="en-US" dirty="0">
                <a:solidFill>
                  <a:srgbClr val="FF0000"/>
                </a:solidFill>
              </a:rPr>
              <a:t>正确性验证</a:t>
            </a:r>
            <a:endParaRPr kumimoji="1" lang="zh-CN" altLang="en-US" dirty="0">
              <a:solidFill>
                <a:srgbClr val="FF0000"/>
              </a:solidFill>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91</a:t>
            </a:fld>
            <a:endParaRPr lang="en-US" altLang="zh-CN" dirty="0"/>
          </a:p>
        </p:txBody>
      </p:sp>
    </p:spTree>
    <p:extLst>
      <p:ext uri="{BB962C8B-B14F-4D97-AF65-F5344CB8AC3E}">
        <p14:creationId xmlns:p14="http://schemas.microsoft.com/office/powerpoint/2010/main" val="2922418483"/>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管程定义和属性</a:t>
            </a:r>
            <a:endParaRPr kumimoji="1" lang="zh-CN" altLang="en-US" dirty="0"/>
          </a:p>
        </p:txBody>
      </p:sp>
      <p:sp>
        <p:nvSpPr>
          <p:cNvPr id="3" name="内容占位符 2"/>
          <p:cNvSpPr>
            <a:spLocks noGrp="1"/>
          </p:cNvSpPr>
          <p:nvPr>
            <p:ph idx="1"/>
          </p:nvPr>
        </p:nvSpPr>
        <p:spPr>
          <a:xfrm>
            <a:off x="179512" y="1196752"/>
            <a:ext cx="8856984" cy="5328592"/>
          </a:xfrm>
        </p:spPr>
        <p:txBody>
          <a:bodyPr/>
          <a:lstStyle/>
          <a:p>
            <a:pPr eaLnBrk="1" hangingPunct="1">
              <a:lnSpc>
                <a:spcPct val="90000"/>
              </a:lnSpc>
            </a:pPr>
            <a:r>
              <a:rPr lang="zh-CN" altLang="en-US" dirty="0">
                <a:latin typeface="华文新魏" charset="0"/>
                <a:ea typeface="华文新魏" charset="0"/>
                <a:cs typeface="华文新魏" charset="0"/>
              </a:rPr>
              <a:t>管程（</a:t>
            </a:r>
            <a:r>
              <a:rPr lang="en-US" altLang="zh-CN" dirty="0">
                <a:latin typeface="华文新魏" charset="0"/>
                <a:ea typeface="华文新魏" charset="0"/>
                <a:cs typeface="华文新魏" charset="0"/>
              </a:rPr>
              <a:t>monitor</a:t>
            </a:r>
            <a:r>
              <a:rPr lang="zh-CN" altLang="en-US" dirty="0">
                <a:latin typeface="华文新魏" charset="0"/>
                <a:ea typeface="华文新魏" charset="0"/>
                <a:cs typeface="华文新魏" charset="0"/>
              </a:rPr>
              <a:t>）思想</a:t>
            </a:r>
            <a:endParaRPr lang="en-US" altLang="zh-CN" dirty="0">
              <a:latin typeface="华文新魏" charset="0"/>
              <a:ea typeface="华文新魏" charset="0"/>
              <a:cs typeface="华文新魏" charset="0"/>
            </a:endParaRPr>
          </a:p>
          <a:p>
            <a:pPr lvl="1" eaLnBrk="1" hangingPunct="1">
              <a:lnSpc>
                <a:spcPct val="90000"/>
              </a:lnSpc>
            </a:pPr>
            <a:r>
              <a:rPr lang="zh-CN" altLang="zh-CN" dirty="0"/>
              <a:t>把分散在各进程中的</a:t>
            </a:r>
            <a:r>
              <a:rPr lang="zh-CN" altLang="zh-CN" dirty="0">
                <a:solidFill>
                  <a:srgbClr val="FF0000"/>
                </a:solidFill>
              </a:rPr>
              <a:t>临界区集中起来管理</a:t>
            </a:r>
            <a:r>
              <a:rPr lang="zh-CN" altLang="zh-CN" dirty="0"/>
              <a:t>，</a:t>
            </a:r>
            <a:r>
              <a:rPr lang="zh-CN" altLang="zh-CN" dirty="0">
                <a:solidFill>
                  <a:srgbClr val="FF0000"/>
                </a:solidFill>
              </a:rPr>
              <a:t>并把共享资源用数据结构抽象地表示</a:t>
            </a:r>
            <a:endParaRPr lang="en-US" altLang="zh-CN" dirty="0">
              <a:solidFill>
                <a:srgbClr val="FF0000"/>
              </a:solidFill>
            </a:endParaRPr>
          </a:p>
          <a:p>
            <a:pPr lvl="1" eaLnBrk="1" hangingPunct="1">
              <a:lnSpc>
                <a:spcPct val="90000"/>
              </a:lnSpc>
            </a:pPr>
            <a:r>
              <a:rPr lang="zh-CN" altLang="zh-CN" dirty="0"/>
              <a:t>由于临界区是访问共享资源的代码段，建立一个</a:t>
            </a:r>
            <a:r>
              <a:rPr lang="en-US" altLang="zh-CN" dirty="0"/>
              <a:t>“</a:t>
            </a:r>
            <a:r>
              <a:rPr lang="zh-CN" altLang="zh-CN" dirty="0">
                <a:solidFill>
                  <a:srgbClr val="0000FF"/>
                </a:solidFill>
              </a:rPr>
              <a:t>秘书</a:t>
            </a:r>
            <a:r>
              <a:rPr lang="en-US" altLang="zh-CN" dirty="0"/>
              <a:t>”</a:t>
            </a:r>
            <a:r>
              <a:rPr lang="zh-CN" altLang="zh-CN" dirty="0"/>
              <a:t>程序</a:t>
            </a:r>
            <a:r>
              <a:rPr lang="zh-CN" altLang="en-US" dirty="0"/>
              <a:t>（</a:t>
            </a:r>
            <a:r>
              <a:rPr lang="zh-CN" altLang="en-US" dirty="0">
                <a:solidFill>
                  <a:srgbClr val="FF0000"/>
                </a:solidFill>
              </a:rPr>
              <a:t>管程</a:t>
            </a:r>
            <a:r>
              <a:rPr lang="zh-CN" altLang="en-US" dirty="0"/>
              <a:t>）</a:t>
            </a:r>
            <a:r>
              <a:rPr lang="zh-CN" altLang="zh-CN" dirty="0"/>
              <a:t>管理到来的访问</a:t>
            </a:r>
            <a:endParaRPr lang="en-US" altLang="zh-CN" dirty="0"/>
          </a:p>
          <a:p>
            <a:pPr lvl="2" eaLnBrk="1" hangingPunct="1">
              <a:lnSpc>
                <a:spcPct val="90000"/>
              </a:lnSpc>
            </a:pPr>
            <a:r>
              <a:rPr lang="en-US" altLang="zh-CN" dirty="0">
                <a:latin typeface="华文新魏"/>
                <a:ea typeface="华文新魏"/>
                <a:cs typeface="华文新魏"/>
              </a:rPr>
              <a:t>“</a:t>
            </a:r>
            <a:r>
              <a:rPr lang="zh-CN" altLang="zh-CN" dirty="0">
                <a:latin typeface="华文新魏"/>
                <a:ea typeface="华文新魏"/>
                <a:cs typeface="华文新魏"/>
              </a:rPr>
              <a:t>秘书</a:t>
            </a:r>
            <a:r>
              <a:rPr lang="en-US" altLang="zh-CN" dirty="0">
                <a:latin typeface="华文新魏"/>
                <a:ea typeface="华文新魏"/>
                <a:cs typeface="华文新魏"/>
              </a:rPr>
              <a:t>”</a:t>
            </a:r>
            <a:r>
              <a:rPr lang="zh-CN" altLang="zh-CN" dirty="0">
                <a:latin typeface="华文新魏"/>
                <a:ea typeface="华文新魏"/>
                <a:cs typeface="华文新魏"/>
              </a:rPr>
              <a:t>每次</a:t>
            </a:r>
            <a:r>
              <a:rPr lang="zh-CN" altLang="zh-CN" dirty="0">
                <a:solidFill>
                  <a:srgbClr val="0000FF"/>
                </a:solidFill>
                <a:latin typeface="华文新魏"/>
                <a:ea typeface="华文新魏"/>
                <a:cs typeface="华文新魏"/>
              </a:rPr>
              <a:t>只让一个进程</a:t>
            </a:r>
            <a:r>
              <a:rPr lang="zh-CN" altLang="zh-CN" dirty="0">
                <a:latin typeface="华文新魏"/>
                <a:ea typeface="华文新魏"/>
                <a:cs typeface="华文新魏"/>
              </a:rPr>
              <a:t>来访，这样既便于对共享资源进行管理，又能实现互斥访问 </a:t>
            </a:r>
            <a:endParaRPr lang="en-US" altLang="zh-CN" dirty="0">
              <a:latin typeface="华文新魏"/>
              <a:ea typeface="华文新魏"/>
              <a:cs typeface="华文新魏"/>
            </a:endParaRPr>
          </a:p>
          <a:p>
            <a:pPr lvl="2" eaLnBrk="1" hangingPunct="1">
              <a:lnSpc>
                <a:spcPct val="90000"/>
              </a:lnSpc>
            </a:pPr>
            <a:r>
              <a:rPr lang="zh-CN" altLang="zh-CN" dirty="0">
                <a:latin typeface="华文新魏"/>
                <a:ea typeface="华文新魏"/>
                <a:cs typeface="华文新魏"/>
              </a:rPr>
              <a:t>对共享资源的</a:t>
            </a:r>
            <a:r>
              <a:rPr lang="zh-CN" altLang="zh-CN" dirty="0">
                <a:solidFill>
                  <a:srgbClr val="0000FF"/>
                </a:solidFill>
                <a:latin typeface="华文新魏"/>
                <a:ea typeface="华文新魏"/>
                <a:cs typeface="华文新魏"/>
              </a:rPr>
              <a:t>申请和释放通过进程在数据结构上的操作</a:t>
            </a:r>
            <a:r>
              <a:rPr lang="zh-CN" altLang="zh-CN" dirty="0">
                <a:latin typeface="华文新魏"/>
                <a:ea typeface="华文新魏"/>
                <a:cs typeface="华文新魏"/>
              </a:rPr>
              <a:t>来实现</a:t>
            </a:r>
            <a:endParaRPr lang="en-US" altLang="zh-CN" dirty="0">
              <a:latin typeface="华文新魏"/>
              <a:ea typeface="华文新魏"/>
              <a:cs typeface="华文新魏"/>
            </a:endParaRPr>
          </a:p>
          <a:p>
            <a:pPr eaLnBrk="1" hangingPunct="1">
              <a:lnSpc>
                <a:spcPct val="90000"/>
              </a:lnSpc>
            </a:pPr>
            <a:r>
              <a:rPr lang="zh-CN" altLang="en-US" dirty="0">
                <a:latin typeface="华文新魏"/>
                <a:cs typeface="华文新魏"/>
              </a:rPr>
              <a:t>管程定义</a:t>
            </a:r>
            <a:endParaRPr lang="en-US" altLang="zh-CN" dirty="0">
              <a:latin typeface="华文新魏"/>
              <a:cs typeface="华文新魏"/>
            </a:endParaRPr>
          </a:p>
          <a:p>
            <a:pPr lvl="1" eaLnBrk="1" hangingPunct="1">
              <a:lnSpc>
                <a:spcPct val="90000"/>
              </a:lnSpc>
            </a:pPr>
            <a:r>
              <a:rPr lang="zh-CN" altLang="zh-CN" dirty="0"/>
              <a:t>管程由</a:t>
            </a:r>
            <a:r>
              <a:rPr lang="zh-CN" altLang="zh-CN" dirty="0">
                <a:solidFill>
                  <a:srgbClr val="0000FF"/>
                </a:solidFill>
              </a:rPr>
              <a:t>局部于自己的</a:t>
            </a:r>
            <a:r>
              <a:rPr lang="zh-CN" altLang="zh-CN" dirty="0"/>
              <a:t>若干</a:t>
            </a:r>
            <a:r>
              <a:rPr lang="zh-CN" altLang="zh-CN" dirty="0">
                <a:solidFill>
                  <a:srgbClr val="FF0000"/>
                </a:solidFill>
              </a:rPr>
              <a:t>公共变量</a:t>
            </a:r>
            <a:r>
              <a:rPr lang="zh-CN" altLang="zh-CN" dirty="0"/>
              <a:t>及其</a:t>
            </a:r>
            <a:r>
              <a:rPr lang="zh-CN" altLang="zh-CN" dirty="0">
                <a:solidFill>
                  <a:srgbClr val="FF0000"/>
                </a:solidFill>
              </a:rPr>
              <a:t>声明</a:t>
            </a:r>
            <a:r>
              <a:rPr lang="zh-CN" altLang="zh-CN" dirty="0"/>
              <a:t>和所有访问这些公共变量的</a:t>
            </a:r>
            <a:r>
              <a:rPr lang="zh-CN" altLang="zh-CN" dirty="0">
                <a:solidFill>
                  <a:srgbClr val="FF0000"/>
                </a:solidFill>
              </a:rPr>
              <a:t>过程</a:t>
            </a:r>
            <a:r>
              <a:rPr lang="zh-CN" altLang="zh-CN" dirty="0"/>
              <a:t>所组成的软件模块</a:t>
            </a:r>
            <a:endParaRPr lang="en-US" altLang="zh-CN" dirty="0"/>
          </a:p>
          <a:p>
            <a:pPr eaLnBrk="1" hangingPunct="1">
              <a:lnSpc>
                <a:spcPct val="90000"/>
              </a:lnSpc>
            </a:pPr>
            <a:r>
              <a:rPr lang="zh-CN" altLang="en-US" dirty="0">
                <a:latin typeface="华文新魏" charset="0"/>
                <a:ea typeface="华文新魏" charset="0"/>
                <a:cs typeface="华文新魏" charset="0"/>
              </a:rPr>
              <a:t>管程属性</a:t>
            </a:r>
            <a:endParaRPr lang="en-US" altLang="zh-CN"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共享性</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管程中的</a:t>
            </a:r>
            <a:r>
              <a:rPr lang="zh-CN" altLang="en-US" dirty="0">
                <a:solidFill>
                  <a:srgbClr val="FF0000"/>
                </a:solidFill>
                <a:latin typeface="华文新魏" charset="0"/>
                <a:ea typeface="华文新魏" charset="0"/>
                <a:cs typeface="华文新魏" charset="0"/>
              </a:rPr>
              <a:t>过程可被进程共享</a:t>
            </a:r>
            <a:endParaRPr lang="en-US" altLang="zh-CN" dirty="0">
              <a:solidFill>
                <a:srgbClr val="FF0000"/>
              </a:solidFill>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安全性：管程的</a:t>
            </a:r>
            <a:r>
              <a:rPr lang="zh-CN" altLang="en-US" dirty="0">
                <a:solidFill>
                  <a:srgbClr val="FF0000"/>
                </a:solidFill>
                <a:latin typeface="华文新魏" charset="0"/>
                <a:ea typeface="华文新魏" charset="0"/>
                <a:cs typeface="华文新魏" charset="0"/>
              </a:rPr>
              <a:t>局部变量只能由该管程的过程访问</a:t>
            </a:r>
            <a:r>
              <a:rPr lang="zh-CN" altLang="en-US" dirty="0">
                <a:latin typeface="华文新魏" charset="0"/>
                <a:ea typeface="华文新魏" charset="0"/>
                <a:cs typeface="华文新魏" charset="0"/>
              </a:rPr>
              <a:t>，管程过程</a:t>
            </a:r>
            <a:r>
              <a:rPr lang="zh-CN" altLang="en-US" dirty="0">
                <a:solidFill>
                  <a:srgbClr val="FF0000"/>
                </a:solidFill>
                <a:latin typeface="华文新魏" charset="0"/>
                <a:ea typeface="华文新魏" charset="0"/>
                <a:cs typeface="华文新魏" charset="0"/>
              </a:rPr>
              <a:t>不可访问</a:t>
            </a:r>
            <a:r>
              <a:rPr lang="zh-CN" altLang="en-US" dirty="0">
                <a:solidFill>
                  <a:srgbClr val="0000FF"/>
                </a:solidFill>
                <a:latin typeface="华文新魏" charset="0"/>
                <a:ea typeface="华文新魏" charset="0"/>
                <a:cs typeface="华文新魏" charset="0"/>
              </a:rPr>
              <a:t>任何非局部于它的变量</a:t>
            </a:r>
            <a:endParaRPr lang="en-US" altLang="zh-CN" dirty="0">
              <a:solidFill>
                <a:srgbClr val="0000FF"/>
              </a:solidFill>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互斥性：任一时刻，最多只能一个进程进入管程</a:t>
            </a: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92</a:t>
            </a:fld>
            <a:endParaRPr lang="en-US" altLang="zh-CN" dirty="0"/>
          </a:p>
        </p:txBody>
      </p:sp>
    </p:spTree>
    <p:extLst>
      <p:ext uri="{BB962C8B-B14F-4D97-AF65-F5344CB8AC3E}">
        <p14:creationId xmlns:p14="http://schemas.microsoft.com/office/powerpoint/2010/main" val="3336760525"/>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23528" y="1484784"/>
            <a:ext cx="8532812" cy="4752528"/>
          </a:xfrm>
        </p:spPr>
        <p:txBody>
          <a:bodyPr/>
          <a:lstStyle/>
          <a:p>
            <a:pPr marL="0" indent="0" eaLnBrk="1" hangingPunct="1">
              <a:buNone/>
            </a:pPr>
            <a:r>
              <a:rPr lang="en-US" altLang="zh-CN" sz="2200" dirty="0">
                <a:solidFill>
                  <a:srgbClr val="008000"/>
                </a:solidFill>
                <a:latin typeface="华文新魏" charset="0"/>
                <a:ea typeface="华文新魏" charset="0"/>
                <a:cs typeface="华文新魏" charset="0"/>
              </a:rPr>
              <a:t>type </a:t>
            </a:r>
            <a:r>
              <a:rPr lang="zh-CN" altLang="en-US" sz="2200" dirty="0">
                <a:solidFill>
                  <a:srgbClr val="FF0000"/>
                </a:solidFill>
                <a:latin typeface="华文新魏" charset="0"/>
                <a:ea typeface="华文新魏" charset="0"/>
                <a:cs typeface="华文新魏" charset="0"/>
              </a:rPr>
              <a:t>管程名</a:t>
            </a:r>
            <a:r>
              <a:rPr lang="en-US" altLang="zh-CN" sz="2200" dirty="0">
                <a:solidFill>
                  <a:srgbClr val="008000"/>
                </a:solidFill>
                <a:latin typeface="华文新魏" charset="0"/>
                <a:ea typeface="华文新魏" charset="0"/>
                <a:cs typeface="华文新魏" charset="0"/>
              </a:rPr>
              <a:t>=monitor {</a:t>
            </a:r>
          </a:p>
          <a:p>
            <a:pPr marL="0" indent="0" eaLnBrk="1" hangingPunct="1">
              <a:buNone/>
            </a:pPr>
            <a:r>
              <a:rPr lang="en-US" altLang="zh-CN" sz="2200" dirty="0">
                <a:solidFill>
                  <a:srgbClr val="008000"/>
                </a:solidFill>
                <a:latin typeface="华文新魏" charset="0"/>
                <a:ea typeface="华文新魏" charset="0"/>
                <a:cs typeface="华文新魏" charset="0"/>
              </a:rPr>
              <a:t>   </a:t>
            </a:r>
            <a:r>
              <a:rPr lang="zh-CN" altLang="en-US" sz="2200" dirty="0">
                <a:solidFill>
                  <a:srgbClr val="008000"/>
                </a:solidFill>
                <a:latin typeface="华文新魏" charset="0"/>
                <a:ea typeface="华文新魏" charset="0"/>
                <a:cs typeface="华文新魏" charset="0"/>
              </a:rPr>
              <a:t>局部变量说明；</a:t>
            </a:r>
          </a:p>
          <a:p>
            <a:pPr marL="0" indent="0" eaLnBrk="1" hangingPunct="1">
              <a:buNone/>
            </a:pPr>
            <a:r>
              <a:rPr lang="zh-CN" altLang="en-US" sz="2200" dirty="0">
                <a:latin typeface="华文新魏" charset="0"/>
                <a:ea typeface="华文新魏" charset="0"/>
                <a:cs typeface="华文新魏" charset="0"/>
              </a:rPr>
              <a:t>   </a:t>
            </a:r>
            <a:r>
              <a:rPr lang="zh-CN" altLang="en-US" sz="2200" dirty="0">
                <a:solidFill>
                  <a:srgbClr val="FF0000"/>
                </a:solidFill>
                <a:latin typeface="华文新魏" charset="0"/>
                <a:ea typeface="华文新魏" charset="0"/>
                <a:cs typeface="华文新魏" charset="0"/>
              </a:rPr>
              <a:t>条件变量说明</a:t>
            </a:r>
            <a:r>
              <a:rPr lang="zh-CN" altLang="en-US"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 </a:t>
            </a:r>
            <a:r>
              <a:rPr lang="en-US" altLang="zh-CN"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结构</a:t>
            </a:r>
            <a:r>
              <a:rPr lang="en-US" altLang="zh-CN" sz="2200" dirty="0">
                <a:solidFill>
                  <a:srgbClr val="008000"/>
                </a:solidFill>
                <a:latin typeface="华文新魏" charset="0"/>
                <a:ea typeface="华文新魏" charset="0"/>
                <a:cs typeface="华文新魏" charset="0"/>
              </a:rPr>
              <a:t>cond</a:t>
            </a:r>
            <a:r>
              <a:rPr lang="zh-CN" altLang="zh-CN" sz="2200" dirty="0">
                <a:solidFill>
                  <a:srgbClr val="008000"/>
                </a:solidFill>
                <a:latin typeface="华文新魏" charset="0"/>
                <a:ea typeface="华文新魏" charset="0"/>
                <a:cs typeface="华文新魏" charset="0"/>
              </a:rPr>
              <a:t>声明条件变量</a:t>
            </a:r>
            <a:r>
              <a:rPr lang="en-US" altLang="zh-CN"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 </a:t>
            </a:r>
            <a:endParaRPr lang="zh-CN" altLang="en-US" sz="2200" dirty="0">
              <a:solidFill>
                <a:srgbClr val="008000"/>
              </a:solidFill>
              <a:latin typeface="华文新魏" charset="0"/>
              <a:ea typeface="华文新魏" charset="0"/>
              <a:cs typeface="华文新魏" charset="0"/>
            </a:endParaRPr>
          </a:p>
          <a:p>
            <a:pPr marL="0" indent="0" eaLnBrk="1" hangingPunct="1">
              <a:buNone/>
            </a:pPr>
            <a:r>
              <a:rPr lang="zh-CN" altLang="en-US" sz="2200" dirty="0">
                <a:solidFill>
                  <a:srgbClr val="008000"/>
                </a:solidFill>
                <a:latin typeface="华文新魏" charset="0"/>
                <a:ea typeface="华文新魏" charset="0"/>
                <a:cs typeface="华文新魏" charset="0"/>
              </a:rPr>
              <a:t>   初始化语句；</a:t>
            </a:r>
            <a:endParaRPr lang="en-US" altLang="zh-CN" sz="2200" dirty="0">
              <a:solidFill>
                <a:srgbClr val="008000"/>
              </a:solidFill>
              <a:latin typeface="华文新魏" charset="0"/>
              <a:ea typeface="华文新魏" charset="0"/>
              <a:cs typeface="华文新魏" charset="0"/>
            </a:endParaRPr>
          </a:p>
          <a:p>
            <a:pPr marL="0" indent="0" eaLnBrk="1" hangingPunct="1">
              <a:buNone/>
            </a:pPr>
            <a:r>
              <a:rPr lang="en-US" altLang="zh-CN" sz="2200" dirty="0">
                <a:solidFill>
                  <a:srgbClr val="008000"/>
                </a:solidFill>
                <a:latin typeface="华文新魏" charset="0"/>
                <a:ea typeface="华文新魏" charset="0"/>
              </a:rPr>
              <a:t>   </a:t>
            </a:r>
            <a:r>
              <a:rPr lang="en-US" altLang="zh-CN" sz="2200" dirty="0" err="1">
                <a:solidFill>
                  <a:srgbClr val="008000"/>
                </a:solidFill>
                <a:latin typeface="华文新魏" charset="0"/>
                <a:ea typeface="华文新魏" charset="0"/>
              </a:rPr>
              <a:t>InterfaceModule</a:t>
            </a:r>
            <a:r>
              <a:rPr lang="en-US" altLang="zh-CN" sz="2200" dirty="0">
                <a:solidFill>
                  <a:srgbClr val="008000"/>
                </a:solidFill>
                <a:latin typeface="华文新魏" charset="0"/>
                <a:ea typeface="华文新魏" charset="0"/>
              </a:rPr>
              <a:t> IM;</a:t>
            </a:r>
            <a:endParaRPr lang="zh-CN" altLang="en-US" sz="2200" dirty="0">
              <a:solidFill>
                <a:srgbClr val="008000"/>
              </a:solidFill>
              <a:latin typeface="华文新魏" charset="0"/>
              <a:ea typeface="华文新魏" charset="0"/>
            </a:endParaRPr>
          </a:p>
          <a:p>
            <a:pPr marL="0" indent="0" eaLnBrk="1" hangingPunct="1">
              <a:buNone/>
            </a:pPr>
            <a:r>
              <a:rPr lang="zh-CN" altLang="en-US" sz="2200" dirty="0">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define </a:t>
            </a:r>
            <a:r>
              <a:rPr lang="zh-CN" altLang="en-US" sz="2200" dirty="0">
                <a:solidFill>
                  <a:srgbClr val="FF0000"/>
                </a:solidFill>
                <a:latin typeface="华文新魏" charset="0"/>
                <a:ea typeface="华文新魏" charset="0"/>
                <a:cs typeface="华文新魏" charset="0"/>
              </a:rPr>
              <a:t>管程内定义</a:t>
            </a:r>
            <a:r>
              <a:rPr lang="zh-CN" altLang="en-US" sz="2200" dirty="0">
                <a:latin typeface="华文新魏" charset="0"/>
                <a:ea typeface="华文新魏" charset="0"/>
                <a:cs typeface="华文新魏" charset="0"/>
              </a:rPr>
              <a:t>、</a:t>
            </a:r>
            <a:r>
              <a:rPr lang="zh-CN" altLang="en-US" sz="2200" dirty="0">
                <a:solidFill>
                  <a:srgbClr val="FF0000"/>
                </a:solidFill>
                <a:latin typeface="华文新魏" charset="0"/>
                <a:ea typeface="华文新魏" charset="0"/>
                <a:cs typeface="华文新魏" charset="0"/>
              </a:rPr>
              <a:t>管程外可调用</a:t>
            </a:r>
            <a:r>
              <a:rPr lang="zh-CN" altLang="en-US" sz="2200" dirty="0">
                <a:solidFill>
                  <a:srgbClr val="008000"/>
                </a:solidFill>
                <a:latin typeface="华文新魏" charset="0"/>
                <a:ea typeface="华文新魏" charset="0"/>
                <a:cs typeface="华文新魏" charset="0"/>
              </a:rPr>
              <a:t>的过程或函数名列表；</a:t>
            </a:r>
          </a:p>
          <a:p>
            <a:pPr marL="0" indent="0" eaLnBrk="1" hangingPunct="1">
              <a:buNone/>
            </a:pPr>
            <a:r>
              <a:rPr lang="zh-CN" altLang="en-US" sz="2200" dirty="0">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use</a:t>
            </a:r>
            <a:r>
              <a:rPr lang="en-US" altLang="zh-CN" sz="2200" dirty="0">
                <a:latin typeface="华文新魏" charset="0"/>
                <a:ea typeface="华文新魏" charset="0"/>
                <a:cs typeface="华文新魏" charset="0"/>
              </a:rPr>
              <a:t> </a:t>
            </a:r>
            <a:r>
              <a:rPr lang="zh-CN" altLang="en-US" sz="2200" dirty="0">
                <a:solidFill>
                  <a:srgbClr val="FF0000"/>
                </a:solidFill>
                <a:latin typeface="华文新魏" charset="0"/>
                <a:ea typeface="华文新魏" charset="0"/>
                <a:cs typeface="华文新魏" charset="0"/>
              </a:rPr>
              <a:t>管程外定义</a:t>
            </a:r>
            <a:r>
              <a:rPr lang="zh-CN" altLang="en-US" sz="2200" dirty="0">
                <a:latin typeface="华文新魏" charset="0"/>
                <a:ea typeface="华文新魏" charset="0"/>
                <a:cs typeface="华文新魏" charset="0"/>
              </a:rPr>
              <a:t>、</a:t>
            </a:r>
            <a:r>
              <a:rPr lang="zh-CN" altLang="en-US" sz="2200" dirty="0">
                <a:solidFill>
                  <a:srgbClr val="FF0000"/>
                </a:solidFill>
                <a:latin typeface="华文新魏" charset="0"/>
                <a:ea typeface="华文新魏" charset="0"/>
                <a:cs typeface="华文新魏" charset="0"/>
              </a:rPr>
              <a:t>管程内将调用</a:t>
            </a:r>
            <a:r>
              <a:rPr lang="zh-CN" altLang="en-US" sz="2200" dirty="0">
                <a:solidFill>
                  <a:srgbClr val="008000"/>
                </a:solidFill>
                <a:latin typeface="华文新魏" charset="0"/>
                <a:ea typeface="华文新魏" charset="0"/>
                <a:cs typeface="华文新魏" charset="0"/>
              </a:rPr>
              <a:t>的过程或函数名列表；</a:t>
            </a:r>
          </a:p>
          <a:p>
            <a:pPr marL="0" indent="0" eaLnBrk="1" hangingPunct="1">
              <a:buNone/>
            </a:pPr>
            <a:r>
              <a:rPr lang="zh-CN" altLang="en-US" sz="2200" dirty="0">
                <a:latin typeface="华文新魏" charset="0"/>
                <a:ea typeface="华文新魏" charset="0"/>
                <a:cs typeface="华文新魏" charset="0"/>
              </a:rPr>
              <a:t>   过程名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形式参数表</a:t>
            </a:r>
            <a:r>
              <a:rPr lang="en-US" altLang="zh-CN" sz="2200" dirty="0">
                <a:latin typeface="华文新魏" charset="0"/>
                <a:ea typeface="华文新魏" charset="0"/>
                <a:cs typeface="华文新魏" charset="0"/>
              </a:rPr>
              <a:t>) { </a:t>
            </a:r>
          </a:p>
          <a:p>
            <a:pPr marL="0" indent="0" eaLnBrk="1" hangingPunct="1">
              <a:buNone/>
            </a:pPr>
            <a:r>
              <a:rPr lang="en-US" altLang="zh-CN" sz="2200" dirty="0">
                <a:latin typeface="华文新魏" charset="0"/>
                <a:ea typeface="华文新魏" charset="0"/>
                <a:cs typeface="华文新魏" charset="0"/>
              </a:rPr>
              <a:t>	&lt;</a:t>
            </a:r>
            <a:r>
              <a:rPr lang="zh-CN" altLang="en-US" sz="2200" dirty="0">
                <a:latin typeface="华文新魏" charset="0"/>
                <a:ea typeface="华文新魏" charset="0"/>
                <a:cs typeface="华文新魏" charset="0"/>
              </a:rPr>
              <a:t>过程</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函数体</a:t>
            </a:r>
            <a:r>
              <a:rPr lang="en-US" altLang="zh-CN" sz="2200" dirty="0">
                <a:latin typeface="华文新魏" charset="0"/>
                <a:ea typeface="华文新魏" charset="0"/>
                <a:cs typeface="华文新魏" charset="0"/>
              </a:rPr>
              <a:t>&gt;;</a:t>
            </a:r>
          </a:p>
          <a:p>
            <a:pPr marL="0" indent="0" eaLnBrk="1" hangingPunct="1">
              <a:buNone/>
            </a:pP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a:t>
            </a:r>
            <a:r>
              <a:rPr lang="en-US" altLang="zh-CN" sz="2200" dirty="0">
                <a:latin typeface="Times New Roman" charset="0"/>
                <a:ea typeface="华文新魏" charset="0"/>
                <a:cs typeface="华文新魏" charset="0"/>
              </a:rPr>
              <a:t>…</a:t>
            </a:r>
            <a:endParaRPr lang="en-US" altLang="zh-CN" sz="2200" dirty="0">
              <a:latin typeface="华文新魏" charset="0"/>
              <a:ea typeface="华文新魏" charset="0"/>
              <a:cs typeface="华文新魏" charset="0"/>
            </a:endParaRPr>
          </a:p>
          <a:p>
            <a:pPr marL="0" indent="0" eaLnBrk="1" hangingPunct="1">
              <a:buNone/>
            </a:pPr>
            <a:r>
              <a:rPr lang="zh-CN" altLang="en-US" sz="2200" dirty="0">
                <a:latin typeface="华文新魏" charset="0"/>
                <a:ea typeface="华文新魏" charset="0"/>
                <a:cs typeface="华文新魏" charset="0"/>
              </a:rPr>
              <a:t>  过程名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函数名</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形式参数表</a:t>
            </a: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	&lt;</a:t>
            </a:r>
            <a:r>
              <a:rPr lang="zh-CN" altLang="en-US" sz="2200" dirty="0">
                <a:latin typeface="华文新魏" charset="0"/>
                <a:ea typeface="华文新魏" charset="0"/>
                <a:cs typeface="华文新魏" charset="0"/>
              </a:rPr>
              <a:t>过程</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函数体</a:t>
            </a:r>
            <a:r>
              <a:rPr lang="en-US" altLang="zh-CN" sz="2200" dirty="0">
                <a:latin typeface="华文新魏" charset="0"/>
                <a:ea typeface="华文新魏" charset="0"/>
                <a:cs typeface="华文新魏" charset="0"/>
              </a:rPr>
              <a:t>&gt;;</a:t>
            </a:r>
          </a:p>
          <a:p>
            <a:pPr marL="0" indent="0" eaLnBrk="1" hangingPunct="1">
              <a:buNone/>
            </a:pPr>
            <a:r>
              <a:rPr lang="en-US" altLang="zh-CN" sz="2200" dirty="0">
                <a:latin typeface="华文新魏" charset="0"/>
                <a:ea typeface="华文新魏" charset="0"/>
                <a:cs typeface="华文新魏" charset="0"/>
              </a:rPr>
              <a:t>   }</a:t>
            </a:r>
          </a:p>
          <a:p>
            <a:pPr marL="0" indent="0" eaLnBrk="1" hangingPunct="1">
              <a:buNone/>
            </a:pPr>
            <a:r>
              <a:rPr lang="en-US" altLang="zh-CN" sz="2200" dirty="0">
                <a:latin typeface="华文新魏" charset="0"/>
                <a:ea typeface="华文新魏" charset="0"/>
                <a:cs typeface="华文新魏" charset="0"/>
              </a:rPr>
              <a:t>}</a:t>
            </a: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管程的形式</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93</a:t>
            </a:fld>
            <a:endParaRPr lang="en-US" altLang="zh-CN" dirty="0"/>
          </a:p>
        </p:txBody>
      </p:sp>
    </p:spTree>
    <p:extLst>
      <p:ext uri="{BB962C8B-B14F-4D97-AF65-F5344CB8AC3E}">
        <p14:creationId xmlns:p14="http://schemas.microsoft.com/office/powerpoint/2010/main" val="1389383992"/>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77"/>
          <p:cNvGrpSpPr>
            <a:grpSpLocks/>
          </p:cNvGrpSpPr>
          <p:nvPr/>
        </p:nvGrpSpPr>
        <p:grpSpPr bwMode="auto">
          <a:xfrm>
            <a:off x="971550" y="1196975"/>
            <a:ext cx="5975350" cy="5343525"/>
            <a:chOff x="2116" y="4157"/>
            <a:chExt cx="5946" cy="7324"/>
          </a:xfrm>
        </p:grpSpPr>
        <p:grpSp>
          <p:nvGrpSpPr>
            <p:cNvPr id="6148" name="Group 78"/>
            <p:cNvGrpSpPr>
              <a:grpSpLocks/>
            </p:cNvGrpSpPr>
            <p:nvPr/>
          </p:nvGrpSpPr>
          <p:grpSpPr bwMode="auto">
            <a:xfrm>
              <a:off x="2116" y="4157"/>
              <a:ext cx="5946" cy="7324"/>
              <a:chOff x="2116" y="4482"/>
              <a:chExt cx="5946" cy="7324"/>
            </a:xfrm>
          </p:grpSpPr>
          <p:grpSp>
            <p:nvGrpSpPr>
              <p:cNvPr id="6150" name="Group 79"/>
              <p:cNvGrpSpPr>
                <a:grpSpLocks/>
              </p:cNvGrpSpPr>
              <p:nvPr/>
            </p:nvGrpSpPr>
            <p:grpSpPr bwMode="auto">
              <a:xfrm>
                <a:off x="2116" y="4482"/>
                <a:ext cx="5946" cy="7324"/>
                <a:chOff x="2730" y="2499"/>
                <a:chExt cx="5946" cy="7324"/>
              </a:xfrm>
            </p:grpSpPr>
            <p:sp>
              <p:nvSpPr>
                <p:cNvPr id="6169" name="Rectangle 81"/>
                <p:cNvSpPr>
                  <a:spLocks noChangeArrowheads="1"/>
                </p:cNvSpPr>
                <p:nvPr/>
              </p:nvSpPr>
              <p:spPr bwMode="auto">
                <a:xfrm>
                  <a:off x="5524" y="3979"/>
                  <a:ext cx="3152" cy="5625"/>
                </a:xfrm>
                <a:prstGeom prst="rect">
                  <a:avLst/>
                </a:prstGeom>
                <a:solidFill>
                  <a:srgbClr val="FFCC99"/>
                </a:solidFill>
                <a:ln w="9525">
                  <a:solidFill>
                    <a:srgbClr val="FFFFFF"/>
                  </a:solidFill>
                  <a:miter lim="800000"/>
                  <a:headEnd/>
                  <a:tailEnd/>
                </a:ln>
              </p:spPr>
              <p:txBody>
                <a:bodyPr/>
                <a:lstStyle/>
                <a:p>
                  <a:endParaRPr lang="zh-CN" altLang="en-US"/>
                </a:p>
              </p:txBody>
            </p:sp>
            <p:sp>
              <p:nvSpPr>
                <p:cNvPr id="6170" name="Rectangle 82"/>
                <p:cNvSpPr>
                  <a:spLocks noChangeArrowheads="1"/>
                </p:cNvSpPr>
                <p:nvPr/>
              </p:nvSpPr>
              <p:spPr bwMode="auto">
                <a:xfrm>
                  <a:off x="2730" y="4417"/>
                  <a:ext cx="2768" cy="4835"/>
                </a:xfrm>
                <a:prstGeom prst="rect">
                  <a:avLst/>
                </a:prstGeom>
                <a:solidFill>
                  <a:srgbClr val="9999FF">
                    <a:alpha val="49803"/>
                  </a:srgbClr>
                </a:solidFill>
                <a:ln w="9525">
                  <a:solidFill>
                    <a:srgbClr val="000000"/>
                  </a:solidFill>
                  <a:miter lim="800000"/>
                  <a:headEnd/>
                  <a:tailEnd/>
                </a:ln>
              </p:spPr>
              <p:txBody>
                <a:bodyPr/>
                <a:lstStyle/>
                <a:p>
                  <a:endParaRPr lang="zh-CN" altLang="en-US"/>
                </a:p>
              </p:txBody>
            </p:sp>
            <p:sp>
              <p:nvSpPr>
                <p:cNvPr id="6171" name="Text Box 83"/>
                <p:cNvSpPr txBox="1">
                  <a:spLocks noChangeArrowheads="1"/>
                </p:cNvSpPr>
                <p:nvPr/>
              </p:nvSpPr>
              <p:spPr bwMode="auto">
                <a:xfrm>
                  <a:off x="3789" y="6185"/>
                  <a:ext cx="900" cy="9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a:latin typeface="Calibri" charset="0"/>
                    </a:rPr>
                    <a:t>…</a:t>
                  </a:r>
                  <a:endParaRPr lang="en-US" altLang="zh-CN"/>
                </a:p>
                <a:p>
                  <a:pPr eaLnBrk="1" hangingPunct="1"/>
                  <a:endParaRPr lang="zh-CN"/>
                </a:p>
              </p:txBody>
            </p:sp>
            <p:grpSp>
              <p:nvGrpSpPr>
                <p:cNvPr id="6172" name="Group 84"/>
                <p:cNvGrpSpPr>
                  <a:grpSpLocks/>
                </p:cNvGrpSpPr>
                <p:nvPr/>
              </p:nvGrpSpPr>
              <p:grpSpPr bwMode="auto">
                <a:xfrm>
                  <a:off x="2790" y="6791"/>
                  <a:ext cx="3045" cy="1112"/>
                  <a:chOff x="2601" y="7432"/>
                  <a:chExt cx="2340" cy="906"/>
                </a:xfrm>
              </p:grpSpPr>
              <p:grpSp>
                <p:nvGrpSpPr>
                  <p:cNvPr id="6226" name="Group 85"/>
                  <p:cNvGrpSpPr>
                    <a:grpSpLocks/>
                  </p:cNvGrpSpPr>
                  <p:nvPr/>
                </p:nvGrpSpPr>
                <p:grpSpPr bwMode="auto">
                  <a:xfrm>
                    <a:off x="2961" y="7714"/>
                    <a:ext cx="1260" cy="312"/>
                    <a:chOff x="2421" y="7714"/>
                    <a:chExt cx="1440" cy="312"/>
                  </a:xfrm>
                </p:grpSpPr>
                <p:sp>
                  <p:nvSpPr>
                    <p:cNvPr id="6233" name="Line 86"/>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4" name="Line 87"/>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5" name="Line 88"/>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6" name="Line 89"/>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7" name="Line 90"/>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8" name="Line 91"/>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9" name="Line 92"/>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0" name="Line 93"/>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1" name="Line 94"/>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42" name="Line 95"/>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227" name="Text Box 96"/>
                  <p:cNvSpPr txBox="1">
                    <a:spLocks noChangeArrowheads="1"/>
                  </p:cNvSpPr>
                  <p:nvPr/>
                </p:nvSpPr>
                <p:spPr bwMode="auto">
                  <a:xfrm>
                    <a:off x="2885" y="7432"/>
                    <a:ext cx="1377"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a:cs typeface="Times"/>
                      </a:rPr>
                      <a:t>condition </a:t>
                    </a:r>
                    <a:r>
                      <a:rPr lang="en-US" altLang="zh-CN" sz="1600" dirty="0" err="1">
                        <a:solidFill>
                          <a:srgbClr val="0000FF"/>
                        </a:solidFill>
                        <a:latin typeface="Times"/>
                        <a:cs typeface="Times"/>
                      </a:rPr>
                      <a:t>cn</a:t>
                    </a:r>
                    <a:endParaRPr lang="zh-CN" sz="1600" dirty="0">
                      <a:solidFill>
                        <a:srgbClr val="0000FF"/>
                      </a:solidFill>
                      <a:latin typeface="Times"/>
                      <a:cs typeface="Times"/>
                    </a:endParaRPr>
                  </a:p>
                </p:txBody>
              </p:sp>
              <p:sp>
                <p:nvSpPr>
                  <p:cNvPr id="6228" name="Line 97"/>
                  <p:cNvSpPr>
                    <a:spLocks noChangeShapeType="1"/>
                  </p:cNvSpPr>
                  <p:nvPr/>
                </p:nvSpPr>
                <p:spPr bwMode="auto">
                  <a:xfrm flipH="1">
                    <a:off x="2601" y="8338"/>
                    <a:ext cx="23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9" name="Line 98"/>
                  <p:cNvSpPr>
                    <a:spLocks noChangeShapeType="1"/>
                  </p:cNvSpPr>
                  <p:nvPr/>
                </p:nvSpPr>
                <p:spPr bwMode="auto">
                  <a:xfrm flipV="1">
                    <a:off x="2601" y="787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30" name="Line 99"/>
                  <p:cNvSpPr>
                    <a:spLocks noChangeShapeType="1"/>
                  </p:cNvSpPr>
                  <p:nvPr/>
                </p:nvSpPr>
                <p:spPr bwMode="auto">
                  <a:xfrm>
                    <a:off x="2601" y="7870"/>
                    <a:ext cx="36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31" name="Line 100"/>
                  <p:cNvSpPr>
                    <a:spLocks noChangeShapeType="1"/>
                  </p:cNvSpPr>
                  <p:nvPr/>
                </p:nvSpPr>
                <p:spPr bwMode="auto">
                  <a:xfrm>
                    <a:off x="4221" y="7870"/>
                    <a:ext cx="7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32" name="Text Box 101"/>
                  <p:cNvSpPr txBox="1">
                    <a:spLocks noChangeArrowheads="1"/>
                  </p:cNvSpPr>
                  <p:nvPr/>
                </p:nvSpPr>
                <p:spPr bwMode="auto">
                  <a:xfrm>
                    <a:off x="2940" y="8098"/>
                    <a:ext cx="918" cy="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FF0000"/>
                        </a:solidFill>
                        <a:latin typeface="Times"/>
                        <a:cs typeface="Times"/>
                      </a:rPr>
                      <a:t> </a:t>
                    </a:r>
                    <a:r>
                      <a:rPr lang="en-US" altLang="zh-CN" sz="1600" dirty="0">
                        <a:solidFill>
                          <a:srgbClr val="000000"/>
                        </a:solidFill>
                        <a:latin typeface="Times"/>
                        <a:cs typeface="Times"/>
                      </a:rPr>
                      <a:t>wait(</a:t>
                    </a:r>
                    <a:r>
                      <a:rPr lang="en-US" altLang="zh-CN" sz="1600" dirty="0" err="1">
                        <a:solidFill>
                          <a:srgbClr val="000000"/>
                        </a:solidFill>
                        <a:latin typeface="Times"/>
                        <a:cs typeface="Times"/>
                      </a:rPr>
                      <a:t>cn</a:t>
                    </a:r>
                    <a:r>
                      <a:rPr lang="en-US" altLang="zh-CN" sz="1600" dirty="0">
                        <a:solidFill>
                          <a:srgbClr val="000000"/>
                        </a:solidFill>
                        <a:latin typeface="Times"/>
                        <a:cs typeface="Times"/>
                      </a:rPr>
                      <a:t>)</a:t>
                    </a:r>
                    <a:endParaRPr lang="zh-CN" sz="1600" dirty="0">
                      <a:latin typeface="Times"/>
                      <a:cs typeface="Times"/>
                    </a:endParaRPr>
                  </a:p>
                </p:txBody>
              </p:sp>
            </p:grpSp>
            <p:sp>
              <p:nvSpPr>
                <p:cNvPr id="17510" name="Text Box 102"/>
                <p:cNvSpPr txBox="1">
                  <a:spLocks noChangeArrowheads="1"/>
                </p:cNvSpPr>
                <p:nvPr/>
              </p:nvSpPr>
              <p:spPr bwMode="auto">
                <a:xfrm>
                  <a:off x="6241" y="4845"/>
                  <a:ext cx="1799" cy="574"/>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latin typeface="宋体" pitchFamily="2" charset="-122"/>
                      <a:ea typeface="宋体" pitchFamily="2" charset="-122"/>
                      <a:cs typeface="+mn-cs"/>
                    </a:rPr>
                    <a:t>局部数据</a:t>
                  </a:r>
                  <a:endParaRPr lang="zh-CN" sz="1500" dirty="0">
                    <a:latin typeface="Times New Roman" pitchFamily="18" charset="0"/>
                    <a:ea typeface="宋体" pitchFamily="2" charset="-122"/>
                    <a:cs typeface="+mn-cs"/>
                  </a:endParaRPr>
                </a:p>
              </p:txBody>
            </p:sp>
            <p:sp>
              <p:nvSpPr>
                <p:cNvPr id="17511" name="Text Box 103"/>
                <p:cNvSpPr txBox="1">
                  <a:spLocks noChangeArrowheads="1"/>
                </p:cNvSpPr>
                <p:nvPr/>
              </p:nvSpPr>
              <p:spPr bwMode="auto">
                <a:xfrm>
                  <a:off x="6241" y="5611"/>
                  <a:ext cx="1799" cy="574"/>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FF"/>
                      </a:solidFill>
                      <a:latin typeface="宋体" charset="0"/>
                    </a:rPr>
                    <a:t>条件变量</a:t>
                  </a:r>
                </a:p>
              </p:txBody>
            </p:sp>
            <p:sp>
              <p:nvSpPr>
                <p:cNvPr id="17512" name="Text Box 104"/>
                <p:cNvSpPr txBox="1">
                  <a:spLocks noChangeArrowheads="1"/>
                </p:cNvSpPr>
                <p:nvPr/>
              </p:nvSpPr>
              <p:spPr bwMode="auto">
                <a:xfrm>
                  <a:off x="6241" y="6376"/>
                  <a:ext cx="1799" cy="76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过程</a:t>
                  </a:r>
                  <a:r>
                    <a:rPr lang="en-US" altLang="zh-CN" sz="1500" dirty="0">
                      <a:solidFill>
                        <a:srgbClr val="000000"/>
                      </a:solidFill>
                      <a:latin typeface="宋体" charset="0"/>
                    </a:rPr>
                    <a:t>1</a:t>
                  </a:r>
                  <a:endParaRPr lang="zh-CN" sz="1500" dirty="0">
                    <a:solidFill>
                      <a:srgbClr val="000000"/>
                    </a:solidFill>
                    <a:latin typeface="宋体" charset="0"/>
                  </a:endParaRPr>
                </a:p>
              </p:txBody>
            </p:sp>
            <p:sp>
              <p:nvSpPr>
                <p:cNvPr id="17513" name="Text Box 105"/>
                <p:cNvSpPr txBox="1">
                  <a:spLocks noChangeArrowheads="1"/>
                </p:cNvSpPr>
                <p:nvPr/>
              </p:nvSpPr>
              <p:spPr bwMode="auto">
                <a:xfrm>
                  <a:off x="6241" y="7525"/>
                  <a:ext cx="1799" cy="76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过程</a:t>
                  </a:r>
                  <a:r>
                    <a:rPr lang="en-US" altLang="zh-CN" sz="1500" dirty="0">
                      <a:solidFill>
                        <a:srgbClr val="000000"/>
                      </a:solidFill>
                      <a:latin typeface="宋体" charset="0"/>
                    </a:rPr>
                    <a:t>k</a:t>
                  </a:r>
                  <a:endParaRPr lang="zh-CN" sz="1500" dirty="0">
                    <a:solidFill>
                      <a:srgbClr val="000000"/>
                    </a:solidFill>
                    <a:latin typeface="宋体" charset="0"/>
                  </a:endParaRPr>
                </a:p>
              </p:txBody>
            </p:sp>
            <p:sp>
              <p:nvSpPr>
                <p:cNvPr id="6177" name="Text Box 106"/>
                <p:cNvSpPr txBox="1">
                  <a:spLocks noChangeArrowheads="1"/>
                </p:cNvSpPr>
                <p:nvPr/>
              </p:nvSpPr>
              <p:spPr bwMode="auto">
                <a:xfrm>
                  <a:off x="7650" y="9248"/>
                  <a:ext cx="720"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宋体" charset="0"/>
                    </a:rPr>
                    <a:t>出口</a:t>
                  </a:r>
                  <a:endParaRPr lang="zh-CN" altLang="en-US" sz="1800" dirty="0">
                    <a:solidFill>
                      <a:srgbClr val="000000"/>
                    </a:solidFill>
                  </a:endParaRPr>
                </a:p>
                <a:p>
                  <a:pPr eaLnBrk="1" hangingPunct="1"/>
                  <a:endParaRPr lang="zh-CN" sz="1800" dirty="0"/>
                </a:p>
              </p:txBody>
            </p:sp>
            <p:sp>
              <p:nvSpPr>
                <p:cNvPr id="17515" name="Text Box 107"/>
                <p:cNvSpPr txBox="1">
                  <a:spLocks noChangeArrowheads="1"/>
                </p:cNvSpPr>
                <p:nvPr/>
              </p:nvSpPr>
              <p:spPr bwMode="auto">
                <a:xfrm>
                  <a:off x="6241" y="8483"/>
                  <a:ext cx="1799" cy="574"/>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000000"/>
                      </a:solidFill>
                      <a:latin typeface="宋体" charset="0"/>
                    </a:rPr>
                    <a:t>初始化代码</a:t>
                  </a:r>
                </a:p>
              </p:txBody>
            </p:sp>
            <p:sp>
              <p:nvSpPr>
                <p:cNvPr id="6179" name="Line 108"/>
                <p:cNvSpPr>
                  <a:spLocks noChangeShapeType="1"/>
                </p:cNvSpPr>
                <p:nvPr/>
              </p:nvSpPr>
              <p:spPr bwMode="auto">
                <a:xfrm>
                  <a:off x="7290" y="9248"/>
                  <a:ext cx="0" cy="57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0" name="Text Box 109"/>
                <p:cNvSpPr txBox="1">
                  <a:spLocks noChangeArrowheads="1"/>
                </p:cNvSpPr>
                <p:nvPr/>
              </p:nvSpPr>
              <p:spPr bwMode="auto">
                <a:xfrm>
                  <a:off x="7650" y="4030"/>
                  <a:ext cx="639"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宋体" charset="0"/>
                    </a:rPr>
                    <a:t>入口</a:t>
                  </a:r>
                  <a:endParaRPr lang="zh-CN" altLang="en-US" sz="1800" dirty="0">
                    <a:solidFill>
                      <a:srgbClr val="000000"/>
                    </a:solidFill>
                  </a:endParaRPr>
                </a:p>
                <a:p>
                  <a:pPr eaLnBrk="1" hangingPunct="1"/>
                  <a:endParaRPr lang="zh-CN" sz="1800" dirty="0"/>
                </a:p>
              </p:txBody>
            </p:sp>
            <p:sp>
              <p:nvSpPr>
                <p:cNvPr id="6181" name="Text Box 110"/>
                <p:cNvSpPr txBox="1">
                  <a:spLocks noChangeArrowheads="1"/>
                </p:cNvSpPr>
                <p:nvPr/>
              </p:nvSpPr>
              <p:spPr bwMode="auto">
                <a:xfrm>
                  <a:off x="5670" y="4420"/>
                  <a:ext cx="1245"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宋体" charset="0"/>
                    </a:rPr>
                    <a:t>管程工作区</a:t>
                  </a:r>
                </a:p>
                <a:p>
                  <a:pPr eaLnBrk="1" hangingPunct="1"/>
                  <a:endParaRPr lang="zh-CN" dirty="0"/>
                </a:p>
              </p:txBody>
            </p:sp>
            <p:grpSp>
              <p:nvGrpSpPr>
                <p:cNvPr id="6182" name="Group 111"/>
                <p:cNvGrpSpPr>
                  <a:grpSpLocks/>
                </p:cNvGrpSpPr>
                <p:nvPr/>
              </p:nvGrpSpPr>
              <p:grpSpPr bwMode="auto">
                <a:xfrm>
                  <a:off x="7110" y="2882"/>
                  <a:ext cx="360" cy="1340"/>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83" name="Line 123"/>
                <p:cNvSpPr>
                  <a:spLocks noChangeShapeType="1"/>
                </p:cNvSpPr>
                <p:nvPr/>
              </p:nvSpPr>
              <p:spPr bwMode="auto">
                <a:xfrm>
                  <a:off x="7290" y="4222"/>
                  <a:ext cx="0" cy="57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4" name="Line 124"/>
                <p:cNvSpPr>
                  <a:spLocks noChangeShapeType="1"/>
                </p:cNvSpPr>
                <p:nvPr/>
              </p:nvSpPr>
              <p:spPr bwMode="auto">
                <a:xfrm>
                  <a:off x="7290" y="2499"/>
                  <a:ext cx="0" cy="57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7650" y="2690"/>
                  <a:ext cx="819" cy="95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宋体" charset="0"/>
                    </a:rPr>
                    <a:t>等待调用过程的进程队列</a:t>
                  </a:r>
                </a:p>
                <a:p>
                  <a:pPr eaLnBrk="1" hangingPunct="1"/>
                  <a:endParaRPr lang="zh-CN" dirty="0">
                    <a:solidFill>
                      <a:srgbClr val="FF0000"/>
                    </a:solidFill>
                  </a:endParaRPr>
                </a:p>
              </p:txBody>
            </p:sp>
            <p:sp>
              <p:nvSpPr>
                <p:cNvPr id="6186" name="Text Box 126"/>
                <p:cNvSpPr txBox="1">
                  <a:spLocks noChangeArrowheads="1"/>
                </p:cNvSpPr>
                <p:nvPr/>
              </p:nvSpPr>
              <p:spPr bwMode="auto">
                <a:xfrm>
                  <a:off x="3486" y="4473"/>
                  <a:ext cx="1179"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宋体" charset="0"/>
                    </a:rPr>
                    <a:t>管程等待区</a:t>
                  </a:r>
                </a:p>
                <a:p>
                  <a:pPr eaLnBrk="1" hangingPunct="1"/>
                  <a:endParaRPr lang="zh-CN" dirty="0"/>
                </a:p>
              </p:txBody>
            </p:sp>
            <p:sp>
              <p:nvSpPr>
                <p:cNvPr id="6187" name="Line 127"/>
                <p:cNvSpPr>
                  <a:spLocks noChangeShapeType="1"/>
                </p:cNvSpPr>
                <p:nvPr/>
              </p:nvSpPr>
              <p:spPr bwMode="auto">
                <a:xfrm>
                  <a:off x="5490" y="4413"/>
                  <a:ext cx="16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88" name="Line 128"/>
                <p:cNvSpPr>
                  <a:spLocks noChangeShapeType="1"/>
                </p:cNvSpPr>
                <p:nvPr/>
              </p:nvSpPr>
              <p:spPr bwMode="auto">
                <a:xfrm>
                  <a:off x="7470" y="4413"/>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89" name="Line 129"/>
                <p:cNvSpPr>
                  <a:spLocks noChangeShapeType="1"/>
                </p:cNvSpPr>
                <p:nvPr/>
              </p:nvSpPr>
              <p:spPr bwMode="auto">
                <a:xfrm>
                  <a:off x="5490" y="9248"/>
                  <a:ext cx="16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0" name="Line 130"/>
                <p:cNvSpPr>
                  <a:spLocks noChangeShapeType="1"/>
                </p:cNvSpPr>
                <p:nvPr/>
              </p:nvSpPr>
              <p:spPr bwMode="auto">
                <a:xfrm>
                  <a:off x="7470" y="9248"/>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1" name="Line 131"/>
                <p:cNvSpPr>
                  <a:spLocks noChangeShapeType="1"/>
                </p:cNvSpPr>
                <p:nvPr/>
              </p:nvSpPr>
              <p:spPr bwMode="auto">
                <a:xfrm>
                  <a:off x="8550" y="4413"/>
                  <a:ext cx="0" cy="483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2" name="Line 132"/>
                <p:cNvSpPr>
                  <a:spLocks noChangeShapeType="1"/>
                </p:cNvSpPr>
                <p:nvPr/>
              </p:nvSpPr>
              <p:spPr bwMode="auto">
                <a:xfrm>
                  <a:off x="7110" y="4413"/>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3" name="Line 133"/>
                <p:cNvSpPr>
                  <a:spLocks noChangeShapeType="1"/>
                </p:cNvSpPr>
                <p:nvPr/>
              </p:nvSpPr>
              <p:spPr bwMode="auto">
                <a:xfrm>
                  <a:off x="7470" y="4413"/>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4" name="Line 134"/>
                <p:cNvSpPr>
                  <a:spLocks noChangeShapeType="1"/>
                </p:cNvSpPr>
                <p:nvPr/>
              </p:nvSpPr>
              <p:spPr bwMode="auto">
                <a:xfrm>
                  <a:off x="7110" y="9248"/>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5" name="Line 135"/>
                <p:cNvSpPr>
                  <a:spLocks noChangeShapeType="1"/>
                </p:cNvSpPr>
                <p:nvPr/>
              </p:nvSpPr>
              <p:spPr bwMode="auto">
                <a:xfrm>
                  <a:off x="7470" y="9248"/>
                  <a:ext cx="0" cy="1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96" name="Text Box 136"/>
                <p:cNvSpPr txBox="1">
                  <a:spLocks noChangeArrowheads="1"/>
                </p:cNvSpPr>
                <p:nvPr/>
              </p:nvSpPr>
              <p:spPr bwMode="auto">
                <a:xfrm>
                  <a:off x="6750" y="7142"/>
                  <a:ext cx="1080" cy="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dirty="0">
                      <a:latin typeface="Calibri" charset="0"/>
                    </a:rPr>
                    <a:t>…</a:t>
                  </a:r>
                  <a:endParaRPr lang="en-US" altLang="zh-CN" sz="1400" dirty="0"/>
                </a:p>
                <a:p>
                  <a:pPr eaLnBrk="1" hangingPunct="1"/>
                  <a:endParaRPr lang="zh-CN" dirty="0"/>
                </a:p>
              </p:txBody>
            </p:sp>
            <p:grpSp>
              <p:nvGrpSpPr>
                <p:cNvPr id="6197" name="Group 137"/>
                <p:cNvGrpSpPr>
                  <a:grpSpLocks/>
                </p:cNvGrpSpPr>
                <p:nvPr/>
              </p:nvGrpSpPr>
              <p:grpSpPr bwMode="auto">
                <a:xfrm>
                  <a:off x="2790" y="4819"/>
                  <a:ext cx="3060" cy="1126"/>
                  <a:chOff x="2790" y="10435"/>
                  <a:chExt cx="3060" cy="1126"/>
                </a:xfrm>
              </p:grpSpPr>
              <p:grpSp>
                <p:nvGrpSpPr>
                  <p:cNvPr id="6198" name="Group 138"/>
                  <p:cNvGrpSpPr>
                    <a:grpSpLocks/>
                  </p:cNvGrpSpPr>
                  <p:nvPr/>
                </p:nvGrpSpPr>
                <p:grpSpPr bwMode="auto">
                  <a:xfrm>
                    <a:off x="3261" y="10795"/>
                    <a:ext cx="1647" cy="383"/>
                    <a:chOff x="2421" y="7714"/>
                    <a:chExt cx="1440" cy="312"/>
                  </a:xfrm>
                </p:grpSpPr>
                <p:sp>
                  <p:nvSpPr>
                    <p:cNvPr id="6205" name="Line 139"/>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6" name="Line 140"/>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7" name="Line 141"/>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8" name="Line 142"/>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9" name="Line 143"/>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0" name="Line 144"/>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1" name="Line 145"/>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2" name="Line 146"/>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3" name="Line 147"/>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4" name="Line 148"/>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99" name="Text Box 149"/>
                  <p:cNvSpPr txBox="1">
                    <a:spLocks noChangeArrowheads="1"/>
                  </p:cNvSpPr>
                  <p:nvPr/>
                </p:nvSpPr>
                <p:spPr bwMode="auto">
                  <a:xfrm>
                    <a:off x="3088" y="10435"/>
                    <a:ext cx="1741" cy="1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a:cs typeface="Times"/>
                      </a:rPr>
                      <a:t>condition c1</a:t>
                    </a:r>
                    <a:endParaRPr lang="zh-CN" sz="1600" dirty="0">
                      <a:solidFill>
                        <a:srgbClr val="0000FF"/>
                      </a:solidFill>
                      <a:latin typeface="Times"/>
                      <a:cs typeface="Times"/>
                    </a:endParaRPr>
                  </a:p>
                </p:txBody>
              </p:sp>
              <p:sp>
                <p:nvSpPr>
                  <p:cNvPr id="6200" name="Line 150"/>
                  <p:cNvSpPr>
                    <a:spLocks noChangeShapeType="1"/>
                  </p:cNvSpPr>
                  <p:nvPr/>
                </p:nvSpPr>
                <p:spPr bwMode="auto">
                  <a:xfrm flipH="1">
                    <a:off x="2790" y="11561"/>
                    <a:ext cx="30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1" name="Line 151"/>
                  <p:cNvSpPr>
                    <a:spLocks noChangeShapeType="1"/>
                  </p:cNvSpPr>
                  <p:nvPr/>
                </p:nvSpPr>
                <p:spPr bwMode="auto">
                  <a:xfrm flipV="1">
                    <a:off x="2790" y="10987"/>
                    <a:ext cx="0" cy="5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02" name="Line 152"/>
                  <p:cNvSpPr>
                    <a:spLocks noChangeShapeType="1"/>
                  </p:cNvSpPr>
                  <p:nvPr/>
                </p:nvSpPr>
                <p:spPr bwMode="auto">
                  <a:xfrm>
                    <a:off x="2790" y="10987"/>
                    <a:ext cx="471"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03" name="Line 153"/>
                  <p:cNvSpPr>
                    <a:spLocks noChangeShapeType="1"/>
                  </p:cNvSpPr>
                  <p:nvPr/>
                </p:nvSpPr>
                <p:spPr bwMode="auto">
                  <a:xfrm>
                    <a:off x="4908" y="10987"/>
                    <a:ext cx="94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204" name="Text Box 154"/>
                  <p:cNvSpPr txBox="1">
                    <a:spLocks noChangeArrowheads="1"/>
                  </p:cNvSpPr>
                  <p:nvPr/>
                </p:nvSpPr>
                <p:spPr bwMode="auto">
                  <a:xfrm>
                    <a:off x="3232" y="11270"/>
                    <a:ext cx="1201" cy="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wait(c1)</a:t>
                    </a:r>
                    <a:endParaRPr lang="zh-CN" sz="1600" dirty="0">
                      <a:latin typeface="Times"/>
                      <a:cs typeface="Times"/>
                    </a:endParaRPr>
                  </a:p>
                </p:txBody>
              </p:sp>
            </p:grpSp>
          </p:grpSp>
          <p:grpSp>
            <p:nvGrpSpPr>
              <p:cNvPr id="6151" name="Group 155"/>
              <p:cNvGrpSpPr>
                <a:grpSpLocks/>
              </p:cNvGrpSpPr>
              <p:nvPr/>
            </p:nvGrpSpPr>
            <p:grpSpPr bwMode="auto">
              <a:xfrm>
                <a:off x="2173" y="9869"/>
                <a:ext cx="3030" cy="1125"/>
                <a:chOff x="2790" y="13591"/>
                <a:chExt cx="3030" cy="1125"/>
              </a:xfrm>
            </p:grpSpPr>
            <p:grpSp>
              <p:nvGrpSpPr>
                <p:cNvPr id="6152" name="Group 156"/>
                <p:cNvGrpSpPr>
                  <a:grpSpLocks/>
                </p:cNvGrpSpPr>
                <p:nvPr/>
              </p:nvGrpSpPr>
              <p:grpSpPr bwMode="auto">
                <a:xfrm>
                  <a:off x="3256" y="13980"/>
                  <a:ext cx="1632" cy="383"/>
                  <a:chOff x="2421" y="7714"/>
                  <a:chExt cx="1440" cy="312"/>
                </a:xfrm>
              </p:grpSpPr>
              <p:sp>
                <p:nvSpPr>
                  <p:cNvPr id="6159" name="Line 157"/>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0" name="Line 158"/>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1" name="Line 159"/>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2" name="Line 160"/>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3" name="Line 161"/>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4" name="Line 162"/>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5" name="Line 163"/>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6" name="Line 164"/>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7" name="Line 165"/>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68" name="Line 166"/>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53" name="Text Box 167"/>
                <p:cNvSpPr txBox="1">
                  <a:spLocks noChangeArrowheads="1"/>
                </p:cNvSpPr>
                <p:nvPr/>
              </p:nvSpPr>
              <p:spPr bwMode="auto">
                <a:xfrm>
                  <a:off x="3121" y="13591"/>
                  <a:ext cx="1618"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Next</a:t>
                  </a:r>
                  <a:r>
                    <a:rPr lang="zh-CN" altLang="en-US" sz="1600" dirty="0">
                      <a:solidFill>
                        <a:srgbClr val="000000"/>
                      </a:solidFill>
                      <a:latin typeface="Times"/>
                      <a:cs typeface="Times"/>
                    </a:rPr>
                    <a:t> </a:t>
                  </a:r>
                  <a:r>
                    <a:rPr lang="en-US" altLang="zh-CN" sz="1600" dirty="0">
                      <a:solidFill>
                        <a:srgbClr val="000000"/>
                      </a:solidFill>
                      <a:latin typeface="Times"/>
                      <a:cs typeface="Times"/>
                    </a:rPr>
                    <a:t>queue</a:t>
                  </a:r>
                  <a:endParaRPr lang="zh-CN" sz="1600" dirty="0">
                    <a:latin typeface="Times"/>
                    <a:cs typeface="Times"/>
                  </a:endParaRPr>
                </a:p>
              </p:txBody>
            </p:sp>
            <p:sp>
              <p:nvSpPr>
                <p:cNvPr id="6154" name="Line 168"/>
                <p:cNvSpPr>
                  <a:spLocks noChangeShapeType="1"/>
                </p:cNvSpPr>
                <p:nvPr/>
              </p:nvSpPr>
              <p:spPr bwMode="auto">
                <a:xfrm flipH="1">
                  <a:off x="2790" y="14716"/>
                  <a:ext cx="303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55" name="Line 169"/>
                <p:cNvSpPr>
                  <a:spLocks noChangeShapeType="1"/>
                </p:cNvSpPr>
                <p:nvPr/>
              </p:nvSpPr>
              <p:spPr bwMode="auto">
                <a:xfrm flipV="1">
                  <a:off x="2790" y="14142"/>
                  <a:ext cx="0" cy="5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56" name="Line 170"/>
                <p:cNvSpPr>
                  <a:spLocks noChangeShapeType="1"/>
                </p:cNvSpPr>
                <p:nvPr/>
              </p:nvSpPr>
              <p:spPr bwMode="auto">
                <a:xfrm>
                  <a:off x="2790" y="14142"/>
                  <a:ext cx="466"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57" name="Line 171"/>
                <p:cNvSpPr>
                  <a:spLocks noChangeShapeType="1"/>
                </p:cNvSpPr>
                <p:nvPr/>
              </p:nvSpPr>
              <p:spPr bwMode="auto">
                <a:xfrm>
                  <a:off x="4888" y="14142"/>
                  <a:ext cx="93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58" name="Text Box 172"/>
                <p:cNvSpPr txBox="1">
                  <a:spLocks noChangeArrowheads="1"/>
                </p:cNvSpPr>
                <p:nvPr/>
              </p:nvSpPr>
              <p:spPr bwMode="auto">
                <a:xfrm>
                  <a:off x="3378" y="14363"/>
                  <a:ext cx="1189" cy="3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00"/>
                      </a:solidFill>
                      <a:latin typeface="Times"/>
                      <a:cs typeface="Times"/>
                    </a:rPr>
                    <a:t>signal</a:t>
                  </a:r>
                  <a:endParaRPr lang="zh-CN" sz="1600" dirty="0">
                    <a:latin typeface="Times"/>
                    <a:cs typeface="Times"/>
                  </a:endParaRPr>
                </a:p>
              </p:txBody>
            </p:sp>
          </p:grpSp>
        </p:grpSp>
        <p:cxnSp>
          <p:nvCxnSpPr>
            <p:cNvPr id="6149" name="AutoShape 173"/>
            <p:cNvCxnSpPr>
              <a:cxnSpLocks noChangeShapeType="1"/>
            </p:cNvCxnSpPr>
            <p:nvPr/>
          </p:nvCxnSpPr>
          <p:spPr bwMode="auto">
            <a:xfrm>
              <a:off x="4913" y="6075"/>
              <a:ext cx="0" cy="4831"/>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管程结构</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94</a:t>
            </a:fld>
            <a:endParaRPr lang="en-US" altLang="zh-CN" dirty="0"/>
          </a:p>
        </p:txBody>
      </p:sp>
    </p:spTree>
    <p:extLst>
      <p:ext uri="{BB962C8B-B14F-4D97-AF65-F5344CB8AC3E}">
        <p14:creationId xmlns:p14="http://schemas.microsoft.com/office/powerpoint/2010/main" val="3825621661"/>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管程的条件变量</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95</a:t>
            </a:fld>
            <a:endParaRPr lang="en-US" altLang="zh-CN" dirty="0"/>
          </a:p>
        </p:txBody>
      </p:sp>
      <p:sp>
        <p:nvSpPr>
          <p:cNvPr id="4" name="内容占位符 3"/>
          <p:cNvSpPr>
            <a:spLocks noGrp="1"/>
          </p:cNvSpPr>
          <p:nvPr>
            <p:ph idx="1"/>
          </p:nvPr>
        </p:nvSpPr>
        <p:spPr>
          <a:xfrm>
            <a:off x="107504" y="1268760"/>
            <a:ext cx="9036496" cy="5400600"/>
          </a:xfrm>
        </p:spPr>
        <p:txBody>
          <a:bodyPr/>
          <a:lstStyle/>
          <a:p>
            <a:pPr eaLnBrk="1" hangingPunct="1"/>
            <a:r>
              <a:rPr lang="zh-CN" altLang="zh-CN" dirty="0"/>
              <a:t>管程未提供进程</a:t>
            </a:r>
            <a:r>
              <a:rPr lang="zh-CN" altLang="en-US" dirty="0"/>
              <a:t>间</a:t>
            </a:r>
            <a:r>
              <a:rPr lang="zh-CN" altLang="zh-CN" dirty="0"/>
              <a:t>通信或同步的手段</a:t>
            </a:r>
            <a:endParaRPr lang="en-US" altLang="zh-CN" dirty="0"/>
          </a:p>
          <a:p>
            <a:pPr lvl="1" eaLnBrk="1" hangingPunct="1"/>
            <a:r>
              <a:rPr lang="zh-CN" altLang="zh-CN" dirty="0"/>
              <a:t>当</a:t>
            </a:r>
            <a:r>
              <a:rPr lang="zh-CN" altLang="en-US" dirty="0"/>
              <a:t>一个</a:t>
            </a:r>
            <a:r>
              <a:rPr lang="zh-CN" altLang="zh-CN" dirty="0"/>
              <a:t>进程进入管程调用过程因资源不能满足而无法继续执行</a:t>
            </a:r>
            <a:r>
              <a:rPr lang="zh-CN" altLang="en-US" dirty="0"/>
              <a:t>时，</a:t>
            </a:r>
            <a:r>
              <a:rPr lang="zh-CN" altLang="zh-CN" dirty="0">
                <a:solidFill>
                  <a:srgbClr val="FF0000"/>
                </a:solidFill>
              </a:rPr>
              <a:t>应该</a:t>
            </a:r>
            <a:r>
              <a:rPr lang="zh-CN" altLang="en-US" dirty="0">
                <a:solidFill>
                  <a:srgbClr val="FF0000"/>
                </a:solidFill>
              </a:rPr>
              <a:t>阻塞</a:t>
            </a:r>
            <a:r>
              <a:rPr lang="zh-CN" altLang="zh-CN" dirty="0">
                <a:solidFill>
                  <a:srgbClr val="FF0000"/>
                </a:solidFill>
              </a:rPr>
              <a:t>此进程</a:t>
            </a:r>
            <a:r>
              <a:rPr lang="zh-CN" altLang="en-US" dirty="0">
                <a:solidFill>
                  <a:srgbClr val="FF0000"/>
                </a:solidFill>
              </a:rPr>
              <a:t>并</a:t>
            </a:r>
            <a:r>
              <a:rPr lang="zh-CN" altLang="zh-CN" dirty="0">
                <a:solidFill>
                  <a:srgbClr val="FF0000"/>
                </a:solidFill>
              </a:rPr>
              <a:t>开放管程</a:t>
            </a:r>
            <a:r>
              <a:rPr lang="zh-CN" altLang="zh-CN" dirty="0"/>
              <a:t>，让被挡在管程外的</a:t>
            </a:r>
            <a:r>
              <a:rPr lang="zh-CN" altLang="en-US" dirty="0"/>
              <a:t>另</a:t>
            </a:r>
            <a:r>
              <a:rPr lang="zh-CN" altLang="zh-CN" dirty="0"/>
              <a:t>一个进程进入管程</a:t>
            </a:r>
            <a:r>
              <a:rPr lang="zh-CN" altLang="en-US" dirty="0"/>
              <a:t>，为此引入</a:t>
            </a:r>
            <a:r>
              <a:rPr lang="zh-CN" altLang="en-US" dirty="0">
                <a:solidFill>
                  <a:srgbClr val="FF0000"/>
                </a:solidFill>
              </a:rPr>
              <a:t>条件变量</a:t>
            </a:r>
            <a:r>
              <a:rPr lang="zh-CN" altLang="zh-CN" dirty="0"/>
              <a:t> </a:t>
            </a:r>
            <a:endParaRPr lang="en-US" altLang="zh-CN" dirty="0">
              <a:latin typeface="华文新魏" charset="0"/>
              <a:ea typeface="华文新魏" charset="0"/>
              <a:cs typeface="华文新魏" charset="0"/>
            </a:endParaRPr>
          </a:p>
          <a:p>
            <a:pPr eaLnBrk="1" hangingPunct="1"/>
            <a:r>
              <a:rPr lang="zh-CN" altLang="zh-CN" dirty="0">
                <a:solidFill>
                  <a:srgbClr val="0000FF"/>
                </a:solidFill>
                <a:latin typeface="华文新魏" charset="0"/>
                <a:ea typeface="华文新魏" charset="0"/>
                <a:cs typeface="华文新魏" charset="0"/>
              </a:rPr>
              <a:t>条件变量</a:t>
            </a:r>
            <a:r>
              <a:rPr lang="zh-CN" altLang="en-US" dirty="0">
                <a:latin typeface="华文新魏" charset="0"/>
                <a:ea typeface="华文新魏" charset="0"/>
                <a:cs typeface="华文新魏" charset="0"/>
              </a:rPr>
              <a:t>：</a:t>
            </a:r>
            <a:r>
              <a:rPr lang="zh-CN" altLang="zh-CN" dirty="0"/>
              <a:t>让阻塞进程</a:t>
            </a:r>
            <a:r>
              <a:rPr lang="zh-CN" altLang="zh-CN" dirty="0">
                <a:solidFill>
                  <a:srgbClr val="FF0000"/>
                </a:solidFill>
              </a:rPr>
              <a:t>临时放弃</a:t>
            </a:r>
            <a:r>
              <a:rPr lang="zh-CN" altLang="zh-CN" dirty="0"/>
              <a:t>管程控制权，在适当时刻再尝试检测管程内状态变化 ，以便恢复阻塞进程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是一种</a:t>
            </a:r>
            <a:r>
              <a:rPr lang="zh-CN" altLang="en-US" dirty="0">
                <a:solidFill>
                  <a:srgbClr val="FF0000"/>
                </a:solidFill>
                <a:latin typeface="华文新魏" charset="0"/>
                <a:ea typeface="华文新魏" charset="0"/>
                <a:cs typeface="华文新魏" charset="0"/>
              </a:rPr>
              <a:t>管程内数据结构</a:t>
            </a:r>
            <a:r>
              <a:rPr lang="zh-CN" altLang="en-US" dirty="0">
                <a:latin typeface="华文新魏" charset="0"/>
                <a:ea typeface="华文新魏" charset="0"/>
                <a:cs typeface="华文新魏" charset="0"/>
              </a:rPr>
              <a:t>，且只能在</a:t>
            </a:r>
            <a:r>
              <a:rPr lang="zh-CN" altLang="en-US" dirty="0">
                <a:solidFill>
                  <a:srgbClr val="FF0000"/>
                </a:solidFill>
                <a:latin typeface="华文新魏" charset="0"/>
                <a:ea typeface="华文新魏" charset="0"/>
                <a:cs typeface="华文新魏" charset="0"/>
              </a:rPr>
              <a:t>管程中才能被访问</a:t>
            </a:r>
            <a:r>
              <a:rPr lang="zh-CN" altLang="en-US" dirty="0">
                <a:latin typeface="华文新魏" charset="0"/>
                <a:ea typeface="华文新魏" charset="0"/>
                <a:cs typeface="华文新魏" charset="0"/>
              </a:rPr>
              <a:t>，对管程内所有过程是</a:t>
            </a:r>
            <a:r>
              <a:rPr lang="zh-CN" altLang="en-US" dirty="0">
                <a:solidFill>
                  <a:srgbClr val="FF0000"/>
                </a:solidFill>
                <a:latin typeface="华文新魏" charset="0"/>
                <a:ea typeface="华文新魏" charset="0"/>
                <a:cs typeface="华文新魏" charset="0"/>
              </a:rPr>
              <a:t>全局的</a:t>
            </a:r>
            <a:r>
              <a:rPr lang="zh-CN" altLang="en-US" dirty="0">
                <a:latin typeface="华文新魏" charset="0"/>
                <a:ea typeface="华文新魏" charset="0"/>
                <a:cs typeface="华文新魏" charset="0"/>
              </a:rPr>
              <a:t>，只能通过</a:t>
            </a:r>
            <a:r>
              <a:rPr lang="zh-CN" altLang="en-US" dirty="0">
                <a:solidFill>
                  <a:srgbClr val="FF0000"/>
                </a:solidFill>
                <a:latin typeface="华文新魏" charset="0"/>
                <a:ea typeface="华文新魏" charset="0"/>
                <a:cs typeface="华文新魏" charset="0"/>
              </a:rPr>
              <a:t>原语</a:t>
            </a:r>
            <a:r>
              <a:rPr lang="zh-CN" altLang="en-US" dirty="0">
                <a:latin typeface="华文新魏" charset="0"/>
                <a:ea typeface="华文新魏" charset="0"/>
                <a:cs typeface="华文新魏" charset="0"/>
              </a:rPr>
              <a:t>操作来控制</a:t>
            </a:r>
          </a:p>
          <a:p>
            <a:pPr lvl="2" eaLnBrk="1" hangingPunct="1"/>
            <a:r>
              <a:rPr lang="en-US" altLang="zh-CN" dirty="0">
                <a:solidFill>
                  <a:srgbClr val="0000FF"/>
                </a:solidFill>
                <a:latin typeface="华文新魏" charset="0"/>
                <a:ea typeface="华文新魏" charset="0"/>
                <a:cs typeface="华文新魏" charset="0"/>
              </a:rPr>
              <a:t>wait( )</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挂起调用进程并释放管程，直到另一个进程在</a:t>
            </a:r>
            <a:r>
              <a:rPr lang="zh-CN" altLang="en-US" dirty="0">
                <a:solidFill>
                  <a:srgbClr val="0000FF"/>
                </a:solidFill>
                <a:latin typeface="华文新魏" charset="0"/>
                <a:ea typeface="华文新魏" charset="0"/>
                <a:cs typeface="华文新魏" charset="0"/>
              </a:rPr>
              <a:t>该条件变量</a:t>
            </a:r>
            <a:r>
              <a:rPr lang="zh-CN" altLang="en-US" dirty="0">
                <a:latin typeface="华文新魏" charset="0"/>
                <a:ea typeface="华文新魏" charset="0"/>
                <a:cs typeface="华文新魏" charset="0"/>
              </a:rPr>
              <a:t>上执行</a:t>
            </a:r>
            <a:r>
              <a:rPr lang="en-US" altLang="zh-CN" dirty="0">
                <a:solidFill>
                  <a:srgbClr val="0000FF"/>
                </a:solidFill>
                <a:latin typeface="华文新魏" charset="0"/>
                <a:ea typeface="华文新魏" charset="0"/>
                <a:cs typeface="华文新魏" charset="0"/>
              </a:rPr>
              <a:t>signal( )</a:t>
            </a:r>
            <a:endParaRPr lang="zh-CN" altLang="en-US" dirty="0">
              <a:solidFill>
                <a:srgbClr val="0000FF"/>
              </a:solidFill>
              <a:latin typeface="华文新魏" charset="0"/>
              <a:ea typeface="华文新魏" charset="0"/>
              <a:cs typeface="华文新魏" charset="0"/>
            </a:endParaRPr>
          </a:p>
          <a:p>
            <a:pPr lvl="2" eaLnBrk="1" hangingPunct="1"/>
            <a:r>
              <a:rPr lang="en-US" altLang="zh-CN" dirty="0">
                <a:solidFill>
                  <a:srgbClr val="0000FF"/>
                </a:solidFill>
                <a:latin typeface="华文新魏" charset="0"/>
                <a:ea typeface="华文新魏" charset="0"/>
                <a:cs typeface="华文新魏" charset="0"/>
              </a:rPr>
              <a:t>signal( )</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如果存在其他进程由于对条件变量执行</a:t>
            </a:r>
            <a:r>
              <a:rPr lang="en-US" altLang="zh-CN" dirty="0">
                <a:solidFill>
                  <a:srgbClr val="0000FF"/>
                </a:solidFill>
                <a:latin typeface="华文新魏" charset="0"/>
                <a:ea typeface="华文新魏" charset="0"/>
                <a:cs typeface="华文新魏" charset="0"/>
              </a:rPr>
              <a:t>wait( )</a:t>
            </a:r>
            <a:r>
              <a:rPr lang="zh-CN" altLang="en-US" dirty="0">
                <a:latin typeface="华文新魏" charset="0"/>
                <a:ea typeface="华文新魏" charset="0"/>
                <a:cs typeface="华文新魏" charset="0"/>
              </a:rPr>
              <a:t>而被挂起，便释放之；如果没有进程在等待，</a:t>
            </a:r>
            <a:r>
              <a:rPr lang="zh-CN" altLang="en-US" dirty="0">
                <a:solidFill>
                  <a:srgbClr val="FF0000"/>
                </a:solidFill>
                <a:latin typeface="华文新魏" charset="0"/>
                <a:ea typeface="华文新魏" charset="0"/>
                <a:cs typeface="华文新魏" charset="0"/>
              </a:rPr>
              <a:t>信号不被保存</a:t>
            </a:r>
          </a:p>
          <a:p>
            <a:pPr eaLnBrk="1" hangingPunct="1"/>
            <a:r>
              <a:rPr lang="zh-CN" altLang="en-US" dirty="0">
                <a:latin typeface="华文新魏" charset="0"/>
                <a:ea typeface="华文新魏" charset="0"/>
                <a:cs typeface="华文新魏" charset="0"/>
              </a:rPr>
              <a:t>条件变量与</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V</a:t>
            </a:r>
            <a:r>
              <a:rPr lang="zh-CN" altLang="en-US" dirty="0">
                <a:latin typeface="华文新魏" charset="0"/>
                <a:ea typeface="华文新魏" charset="0"/>
                <a:cs typeface="华文新魏" charset="0"/>
              </a:rPr>
              <a:t>操作中信号量的区别</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PV</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计数</a:t>
            </a:r>
            <a:r>
              <a:rPr lang="zh-CN" altLang="en-US" dirty="0">
                <a:latin typeface="华文新魏" charset="0"/>
                <a:ea typeface="华文新魏" charset="0"/>
                <a:cs typeface="华文新魏" charset="0"/>
              </a:rPr>
              <a:t>信号量，条件变量中</a:t>
            </a:r>
            <a:r>
              <a:rPr lang="zh-CN" altLang="en-US" dirty="0">
                <a:solidFill>
                  <a:srgbClr val="FF0000"/>
                </a:solidFill>
                <a:latin typeface="华文新魏" charset="0"/>
                <a:ea typeface="华文新魏" charset="0"/>
                <a:cs typeface="华文新魏" charset="0"/>
              </a:rPr>
              <a:t>无与之关联</a:t>
            </a:r>
            <a:r>
              <a:rPr lang="zh-CN" altLang="en-US" dirty="0">
                <a:latin typeface="华文新魏" charset="0"/>
                <a:ea typeface="华文新魏" charset="0"/>
                <a:cs typeface="华文新魏" charset="0"/>
              </a:rPr>
              <a:t>的值</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53438989"/>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进程</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96</a:t>
            </a:fld>
            <a:endParaRPr lang="en-US" altLang="zh-CN" dirty="0"/>
          </a:p>
        </p:txBody>
      </p:sp>
      <p:sp>
        <p:nvSpPr>
          <p:cNvPr id="4" name="内容占位符 3"/>
          <p:cNvSpPr>
            <a:spLocks noGrp="1"/>
          </p:cNvSpPr>
          <p:nvPr>
            <p:ph idx="1"/>
          </p:nvPr>
        </p:nvSpPr>
        <p:spPr/>
        <p:txBody>
          <a:bodyPr/>
          <a:lstStyle/>
          <a:p>
            <a:r>
              <a:rPr lang="zh-CN" altLang="en-US" dirty="0">
                <a:latin typeface="隶书" charset="0"/>
                <a:ea typeface="华文新魏" charset="0"/>
                <a:cs typeface="华文新魏" charset="0"/>
              </a:rPr>
              <a:t>管程定义的</a:t>
            </a:r>
            <a:r>
              <a:rPr lang="zh-CN" altLang="en-US" dirty="0">
                <a:solidFill>
                  <a:srgbClr val="0000FF"/>
                </a:solidFill>
                <a:latin typeface="隶书" charset="0"/>
                <a:ea typeface="华文新魏" charset="0"/>
                <a:cs typeface="华文新魏" charset="0"/>
              </a:rPr>
              <a:t>数据结构</a:t>
            </a:r>
            <a:r>
              <a:rPr lang="zh-CN" altLang="en-US" dirty="0">
                <a:latin typeface="隶书" charset="0"/>
                <a:ea typeface="华文新魏" charset="0"/>
                <a:cs typeface="华文新魏" charset="0"/>
              </a:rPr>
              <a:t>是</a:t>
            </a:r>
            <a:r>
              <a:rPr lang="zh-CN" altLang="en-US" dirty="0">
                <a:solidFill>
                  <a:srgbClr val="FF0000"/>
                </a:solidFill>
                <a:latin typeface="隶书" charset="0"/>
                <a:ea typeface="华文新魏" charset="0"/>
                <a:cs typeface="华文新魏" charset="0"/>
              </a:rPr>
              <a:t>公用</a:t>
            </a:r>
            <a:r>
              <a:rPr lang="zh-CN" altLang="en-US" dirty="0">
                <a:latin typeface="隶书" charset="0"/>
                <a:ea typeface="华文新魏" charset="0"/>
                <a:cs typeface="华文新魏" charset="0"/>
              </a:rPr>
              <a:t>的，而进程定义的是</a:t>
            </a:r>
            <a:r>
              <a:rPr lang="zh-CN" altLang="en-US" dirty="0">
                <a:solidFill>
                  <a:srgbClr val="FF0000"/>
                </a:solidFill>
                <a:latin typeface="隶书" charset="0"/>
                <a:ea typeface="华文新魏" charset="0"/>
                <a:cs typeface="华文新魏" charset="0"/>
              </a:rPr>
              <a:t>私有</a:t>
            </a:r>
            <a:r>
              <a:rPr lang="zh-CN" altLang="en-US" dirty="0">
                <a:latin typeface="隶书" charset="0"/>
                <a:ea typeface="华文新魏" charset="0"/>
                <a:cs typeface="华文新魏" charset="0"/>
              </a:rPr>
              <a:t>的</a:t>
            </a:r>
            <a:endParaRPr lang="en-US" altLang="zh-CN" dirty="0">
              <a:latin typeface="隶书" charset="0"/>
              <a:ea typeface="华文新魏" charset="0"/>
              <a:cs typeface="华文新魏" charset="0"/>
            </a:endParaRPr>
          </a:p>
          <a:p>
            <a:r>
              <a:rPr lang="zh-CN" altLang="en-US" dirty="0">
                <a:latin typeface="隶书" charset="0"/>
                <a:ea typeface="华文新魏" charset="0"/>
                <a:cs typeface="华文新魏" charset="0"/>
              </a:rPr>
              <a:t>管程把</a:t>
            </a:r>
            <a:r>
              <a:rPr lang="zh-CN" altLang="en-US" dirty="0">
                <a:solidFill>
                  <a:srgbClr val="0000FF"/>
                </a:solidFill>
                <a:latin typeface="隶书" charset="0"/>
                <a:ea typeface="华文新魏" charset="0"/>
                <a:cs typeface="华文新魏" charset="0"/>
              </a:rPr>
              <a:t>共享变量</a:t>
            </a:r>
            <a:r>
              <a:rPr lang="zh-CN" altLang="en-US" dirty="0">
                <a:latin typeface="隶书" charset="0"/>
                <a:ea typeface="华文新魏" charset="0"/>
                <a:cs typeface="华文新魏" charset="0"/>
              </a:rPr>
              <a:t>上的同步操作</a:t>
            </a:r>
            <a:r>
              <a:rPr lang="zh-CN" altLang="en-US" dirty="0">
                <a:solidFill>
                  <a:srgbClr val="FF0000"/>
                </a:solidFill>
                <a:latin typeface="隶书" charset="0"/>
                <a:ea typeface="华文新魏" charset="0"/>
                <a:cs typeface="华文新魏" charset="0"/>
              </a:rPr>
              <a:t>集中</a:t>
            </a:r>
            <a:r>
              <a:rPr lang="zh-CN" altLang="en-US" dirty="0">
                <a:latin typeface="隶书" charset="0"/>
                <a:ea typeface="华文新魏" charset="0"/>
                <a:cs typeface="华文新魏" charset="0"/>
              </a:rPr>
              <a:t>起来，而</a:t>
            </a:r>
            <a:r>
              <a:rPr lang="zh-CN" altLang="en-US" dirty="0">
                <a:solidFill>
                  <a:srgbClr val="0000FF"/>
                </a:solidFill>
                <a:latin typeface="隶书" charset="0"/>
                <a:ea typeface="华文新魏" charset="0"/>
                <a:cs typeface="华文新魏" charset="0"/>
              </a:rPr>
              <a:t>临界区</a:t>
            </a:r>
            <a:r>
              <a:rPr lang="zh-CN" altLang="en-US" dirty="0">
                <a:latin typeface="隶书" charset="0"/>
                <a:ea typeface="华文新魏" charset="0"/>
                <a:cs typeface="华文新魏" charset="0"/>
              </a:rPr>
              <a:t>却</a:t>
            </a:r>
            <a:r>
              <a:rPr lang="zh-CN" altLang="en-US" dirty="0">
                <a:solidFill>
                  <a:srgbClr val="FF0000"/>
                </a:solidFill>
                <a:latin typeface="隶书" charset="0"/>
                <a:ea typeface="华文新魏" charset="0"/>
                <a:cs typeface="华文新魏" charset="0"/>
              </a:rPr>
              <a:t>分散</a:t>
            </a:r>
            <a:r>
              <a:rPr lang="zh-CN" altLang="en-US" dirty="0">
                <a:latin typeface="隶书" charset="0"/>
                <a:ea typeface="华文新魏" charset="0"/>
                <a:cs typeface="华文新魏" charset="0"/>
              </a:rPr>
              <a:t>在每个进程中</a:t>
            </a:r>
            <a:endParaRPr lang="en-US" altLang="zh-CN" dirty="0">
              <a:solidFill>
                <a:srgbClr val="FF0000"/>
              </a:solidFill>
              <a:latin typeface="隶书" charset="0"/>
              <a:ea typeface="华文新魏" charset="0"/>
              <a:cs typeface="华文新魏" charset="0"/>
            </a:endParaRPr>
          </a:p>
          <a:p>
            <a:r>
              <a:rPr lang="zh-CN" altLang="en-US" dirty="0">
                <a:latin typeface="隶书" charset="0"/>
                <a:ea typeface="华文新魏" charset="0"/>
                <a:cs typeface="华文新魏" charset="0"/>
              </a:rPr>
              <a:t>管程是为</a:t>
            </a:r>
            <a:r>
              <a:rPr lang="zh-CN" altLang="en-US" dirty="0">
                <a:solidFill>
                  <a:srgbClr val="FF0000"/>
                </a:solidFill>
                <a:latin typeface="隶书" charset="0"/>
                <a:ea typeface="华文新魏" charset="0"/>
                <a:cs typeface="华文新魏" charset="0"/>
              </a:rPr>
              <a:t>管理共享资源</a:t>
            </a:r>
            <a:r>
              <a:rPr lang="zh-CN" altLang="en-US" dirty="0">
                <a:latin typeface="隶书" charset="0"/>
                <a:ea typeface="华文新魏" charset="0"/>
                <a:cs typeface="华文新魏" charset="0"/>
              </a:rPr>
              <a:t>而建立的，进程主要是为</a:t>
            </a:r>
            <a:r>
              <a:rPr lang="zh-CN" altLang="en-US" dirty="0">
                <a:solidFill>
                  <a:srgbClr val="FF0000"/>
                </a:solidFill>
                <a:latin typeface="隶书" charset="0"/>
                <a:ea typeface="华文新魏" charset="0"/>
                <a:cs typeface="华文新魏" charset="0"/>
              </a:rPr>
              <a:t>占有系统资源</a:t>
            </a:r>
            <a:r>
              <a:rPr lang="zh-CN" altLang="en-US" dirty="0">
                <a:latin typeface="隶书" charset="0"/>
                <a:ea typeface="华文新魏" charset="0"/>
                <a:cs typeface="华文新魏" charset="0"/>
              </a:rPr>
              <a:t>和</a:t>
            </a:r>
            <a:r>
              <a:rPr lang="zh-CN" altLang="en-US" dirty="0">
                <a:solidFill>
                  <a:srgbClr val="FF0000"/>
                </a:solidFill>
                <a:latin typeface="隶书" charset="0"/>
                <a:ea typeface="华文新魏" charset="0"/>
                <a:cs typeface="华文新魏" charset="0"/>
              </a:rPr>
              <a:t>实现系统并发性</a:t>
            </a:r>
            <a:r>
              <a:rPr lang="zh-CN" altLang="en-US" dirty="0">
                <a:latin typeface="隶书" charset="0"/>
                <a:ea typeface="华文新魏" charset="0"/>
                <a:cs typeface="华文新魏" charset="0"/>
              </a:rPr>
              <a:t>而引入</a:t>
            </a:r>
            <a:endParaRPr lang="en-US" altLang="zh-CN" dirty="0">
              <a:latin typeface="隶书" charset="0"/>
              <a:ea typeface="华文新魏" charset="0"/>
              <a:cs typeface="华文新魏" charset="0"/>
            </a:endParaRPr>
          </a:p>
          <a:p>
            <a:r>
              <a:rPr lang="zh-CN" altLang="en-US" dirty="0">
                <a:latin typeface="隶书" charset="0"/>
                <a:ea typeface="华文新魏" charset="0"/>
                <a:cs typeface="华文新魏" charset="0"/>
              </a:rPr>
              <a:t>管程被欲使用共享资源的进程调用，管程和调用它的进程</a:t>
            </a:r>
            <a:r>
              <a:rPr lang="zh-CN" altLang="en-US" dirty="0">
                <a:solidFill>
                  <a:srgbClr val="FF0000"/>
                </a:solidFill>
                <a:latin typeface="隶书" charset="0"/>
                <a:ea typeface="华文新魏" charset="0"/>
                <a:cs typeface="华文新魏" charset="0"/>
              </a:rPr>
              <a:t>不能</a:t>
            </a:r>
            <a:r>
              <a:rPr lang="zh-CN" altLang="en-US" dirty="0">
                <a:solidFill>
                  <a:srgbClr val="0000FF"/>
                </a:solidFill>
                <a:latin typeface="隶书" charset="0"/>
                <a:ea typeface="华文新魏" charset="0"/>
                <a:cs typeface="华文新魏" charset="0"/>
              </a:rPr>
              <a:t>并行工作</a:t>
            </a:r>
            <a:r>
              <a:rPr lang="zh-CN" altLang="en-US" dirty="0">
                <a:latin typeface="隶书" charset="0"/>
                <a:ea typeface="华文新魏" charset="0"/>
                <a:cs typeface="华文新魏" charset="0"/>
              </a:rPr>
              <a:t>，而进程之间能并行工作，并发性是其固有特性</a:t>
            </a:r>
            <a:endParaRPr lang="en-US" altLang="zh-CN" dirty="0">
              <a:solidFill>
                <a:srgbClr val="FF0000"/>
              </a:solidFill>
              <a:latin typeface="隶书" charset="0"/>
              <a:ea typeface="华文新魏" charset="0"/>
              <a:cs typeface="华文新魏" charset="0"/>
            </a:endParaRPr>
          </a:p>
          <a:p>
            <a:r>
              <a:rPr lang="zh-CN" altLang="en-US" dirty="0">
                <a:solidFill>
                  <a:srgbClr val="0000FF"/>
                </a:solidFill>
                <a:latin typeface="隶书" charset="0"/>
                <a:ea typeface="华文新魏" charset="0"/>
                <a:cs typeface="华文新魏" charset="0"/>
              </a:rPr>
              <a:t>管程</a:t>
            </a:r>
            <a:r>
              <a:rPr lang="zh-CN" altLang="en-US" dirty="0">
                <a:solidFill>
                  <a:srgbClr val="FF0000"/>
                </a:solidFill>
                <a:latin typeface="隶书" charset="0"/>
                <a:ea typeface="华文新魏" charset="0"/>
                <a:cs typeface="华文新魏" charset="0"/>
              </a:rPr>
              <a:t>是语言或操作系统的成分</a:t>
            </a:r>
            <a:r>
              <a:rPr lang="zh-CN" altLang="en-US" dirty="0">
                <a:latin typeface="隶书" charset="0"/>
                <a:ea typeface="华文新魏" charset="0"/>
                <a:cs typeface="华文新魏" charset="0"/>
              </a:rPr>
              <a:t>，不必创建或撤销，而</a:t>
            </a:r>
            <a:r>
              <a:rPr lang="zh-CN" altLang="en-US" dirty="0">
                <a:solidFill>
                  <a:srgbClr val="0000FF"/>
                </a:solidFill>
                <a:latin typeface="隶书" charset="0"/>
                <a:ea typeface="华文新魏" charset="0"/>
                <a:cs typeface="华文新魏" charset="0"/>
              </a:rPr>
              <a:t>进程</a:t>
            </a:r>
            <a:r>
              <a:rPr lang="zh-CN" altLang="en-US" dirty="0">
                <a:solidFill>
                  <a:srgbClr val="FF0000"/>
                </a:solidFill>
                <a:latin typeface="隶书" charset="0"/>
                <a:ea typeface="华文新魏" charset="0"/>
                <a:cs typeface="华文新魏" charset="0"/>
              </a:rPr>
              <a:t>有生命周期</a:t>
            </a:r>
            <a:r>
              <a:rPr lang="zh-CN" altLang="en-US" dirty="0">
                <a:latin typeface="隶书" charset="0"/>
                <a:ea typeface="华文新魏" charset="0"/>
                <a:cs typeface="华文新魏" charset="0"/>
              </a:rPr>
              <a:t>，由创建而产生至撤销便消亡</a:t>
            </a:r>
            <a:endParaRPr lang="zh-CN" altLang="en-US" dirty="0">
              <a:solidFill>
                <a:srgbClr val="FF0000"/>
              </a:solidFill>
              <a:latin typeface="隶书"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88390033"/>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Rectangle 81"/>
          <p:cNvSpPr>
            <a:spLocks noChangeArrowheads="1"/>
          </p:cNvSpPr>
          <p:nvPr/>
        </p:nvSpPr>
        <p:spPr bwMode="auto">
          <a:xfrm>
            <a:off x="3131319" y="2261614"/>
            <a:ext cx="3167559" cy="4103950"/>
          </a:xfrm>
          <a:prstGeom prst="rect">
            <a:avLst/>
          </a:prstGeom>
          <a:solidFill>
            <a:srgbClr val="FFCC99"/>
          </a:solidFill>
          <a:ln w="9525">
            <a:solidFill>
              <a:srgbClr val="FFFFFF"/>
            </a:solidFill>
            <a:miter lim="800000"/>
            <a:headEnd/>
            <a:tailEnd/>
          </a:ln>
        </p:spPr>
        <p:txBody>
          <a:bodyPr/>
          <a:lstStyle/>
          <a:p>
            <a:endParaRPr lang="zh-CN" altLang="en-US">
              <a:cs typeface="Times New Roman" panose="02020603050405020304" pitchFamily="18" charset="0"/>
            </a:endParaRPr>
          </a:p>
        </p:txBody>
      </p:sp>
      <p:sp>
        <p:nvSpPr>
          <p:cNvPr id="6170" name="Rectangle 82"/>
          <p:cNvSpPr>
            <a:spLocks noChangeArrowheads="1"/>
          </p:cNvSpPr>
          <p:nvPr/>
        </p:nvSpPr>
        <p:spPr bwMode="auto">
          <a:xfrm>
            <a:off x="323528" y="2581175"/>
            <a:ext cx="2781663" cy="3527573"/>
          </a:xfrm>
          <a:prstGeom prst="rect">
            <a:avLst/>
          </a:prstGeom>
          <a:solidFill>
            <a:srgbClr val="9999FF">
              <a:alpha val="49803"/>
            </a:srgbClr>
          </a:solidFill>
          <a:ln w="9525">
            <a:solidFill>
              <a:srgbClr val="000000"/>
            </a:solidFill>
            <a:miter lim="800000"/>
            <a:headEnd/>
            <a:tailEnd/>
          </a:ln>
        </p:spPr>
        <p:txBody>
          <a:bodyPr/>
          <a:lstStyle/>
          <a:p>
            <a:endParaRPr lang="zh-CN" altLang="en-US">
              <a:cs typeface="Times New Roman" panose="02020603050405020304" pitchFamily="18" charset="0"/>
            </a:endParaRPr>
          </a:p>
        </p:txBody>
      </p:sp>
      <p:sp>
        <p:nvSpPr>
          <p:cNvPr id="17510" name="Text Box 102"/>
          <p:cNvSpPr txBox="1">
            <a:spLocks noChangeArrowheads="1"/>
          </p:cNvSpPr>
          <p:nvPr/>
        </p:nvSpPr>
        <p:spPr bwMode="auto">
          <a:xfrm>
            <a:off x="3851859" y="2893440"/>
            <a:ext cx="1807880" cy="304239"/>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cs typeface="Times New Roman" panose="02020603050405020304" pitchFamily="18" charset="0"/>
              </a:rPr>
              <a:t>局部数据</a:t>
            </a:r>
            <a:endParaRPr lang="zh-CN" sz="1500" dirty="0">
              <a:cs typeface="Times New Roman" panose="02020603050405020304" pitchFamily="18" charset="0"/>
            </a:endParaRPr>
          </a:p>
        </p:txBody>
      </p:sp>
      <p:sp>
        <p:nvSpPr>
          <p:cNvPr id="17511" name="Text Box 103"/>
          <p:cNvSpPr txBox="1">
            <a:spLocks noChangeArrowheads="1"/>
          </p:cNvSpPr>
          <p:nvPr/>
        </p:nvSpPr>
        <p:spPr bwMode="auto">
          <a:xfrm>
            <a:off x="3851859" y="3270638"/>
            <a:ext cx="1807880" cy="287459"/>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Times New Roman" panose="02020603050405020304" pitchFamily="18" charset="0"/>
                <a:cs typeface="Times New Roman" panose="02020603050405020304" pitchFamily="18" charset="0"/>
              </a:rPr>
              <a:t>条件变量</a:t>
            </a:r>
            <a:r>
              <a:rPr lang="en-US" altLang="zh-CN" sz="1500" dirty="0">
                <a:solidFill>
                  <a:srgbClr val="FF0000"/>
                </a:solidFill>
                <a:latin typeface="Times New Roman" panose="02020603050405020304" pitchFamily="18" charset="0"/>
                <a:cs typeface="Times New Roman" panose="02020603050405020304" pitchFamily="18" charset="0"/>
              </a:rPr>
              <a:t>c</a:t>
            </a:r>
            <a:endParaRPr lang="zh-CN" altLang="en-US" sz="1500" dirty="0">
              <a:solidFill>
                <a:srgbClr val="FF0000"/>
              </a:solidFill>
              <a:latin typeface="Times New Roman" panose="02020603050405020304" pitchFamily="18" charset="0"/>
              <a:cs typeface="Times New Roman" panose="02020603050405020304" pitchFamily="18" charset="0"/>
            </a:endParaRPr>
          </a:p>
        </p:txBody>
      </p:sp>
      <p:sp>
        <p:nvSpPr>
          <p:cNvPr id="17512" name="Text Box 104"/>
          <p:cNvSpPr txBox="1">
            <a:spLocks noChangeArrowheads="1"/>
          </p:cNvSpPr>
          <p:nvPr/>
        </p:nvSpPr>
        <p:spPr bwMode="auto">
          <a:xfrm>
            <a:off x="3419736" y="3701827"/>
            <a:ext cx="2664086" cy="86383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en-US" altLang="zh-CN" sz="1500" b="1" dirty="0">
                <a:solidFill>
                  <a:srgbClr val="000000"/>
                </a:solidFill>
                <a:latin typeface="Times New Roman" panose="02020603050405020304" pitchFamily="18" charset="0"/>
                <a:cs typeface="Times New Roman" panose="02020603050405020304" pitchFamily="18" charset="0"/>
              </a:rPr>
              <a:t>1</a:t>
            </a:r>
          </a:p>
          <a:p>
            <a:pPr eaLnBrk="1" hangingPunct="1"/>
            <a:r>
              <a:rPr lang="en-US" altLang="zh-CN" sz="1500" b="1" dirty="0">
                <a:solidFill>
                  <a:srgbClr val="000000"/>
                </a:solidFill>
                <a:latin typeface="Times New Roman" panose="02020603050405020304" pitchFamily="18" charset="0"/>
                <a:cs typeface="Times New Roman" panose="02020603050405020304" pitchFamily="18" charset="0"/>
              </a:rPr>
              <a:t>if</a:t>
            </a:r>
            <a:r>
              <a:rPr lang="zh-CN" altLang="en-US" sz="1500" b="1" dirty="0">
                <a:solidFill>
                  <a:srgbClr val="000000"/>
                </a:solidFill>
                <a:latin typeface="Times New Roman" panose="02020603050405020304" pitchFamily="18" charset="0"/>
                <a:cs typeface="Times New Roman" panose="02020603050405020304" pitchFamily="18" charset="0"/>
              </a:rPr>
              <a:t> </a:t>
            </a:r>
            <a:r>
              <a:rPr lang="en-US" altLang="zh-CN" sz="1500" b="1" dirty="0">
                <a:solidFill>
                  <a:srgbClr val="000000"/>
                </a:solidFill>
                <a:latin typeface="Times New Roman" panose="02020603050405020304" pitchFamily="18" charset="0"/>
                <a:cs typeface="Times New Roman" panose="02020603050405020304" pitchFamily="18" charset="0"/>
              </a:rPr>
              <a:t>(</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不满足</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wait()</a:t>
            </a:r>
            <a:r>
              <a:rPr lang="en-US" altLang="zh-CN" sz="1500" b="1" dirty="0">
                <a:solidFill>
                  <a:srgbClr val="000000"/>
                </a:solidFill>
                <a:latin typeface="Times New Roman" panose="02020603050405020304" pitchFamily="18" charset="0"/>
                <a:cs typeface="Times New Roman" panose="02020603050405020304" pitchFamily="18" charset="0"/>
              </a:rPr>
              <a:t>;</a:t>
            </a: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1</a:t>
            </a:r>
            <a:r>
              <a:rPr lang="zh-CN" altLang="en-US" sz="1500" b="1" dirty="0">
                <a:solidFill>
                  <a:srgbClr val="008000"/>
                </a:solidFill>
                <a:latin typeface="Times New Roman" panose="02020603050405020304" pitchFamily="18" charset="0"/>
                <a:cs typeface="Times New Roman" panose="02020603050405020304" pitchFamily="18" charset="0"/>
              </a:rPr>
              <a:t>后续语句；</a:t>
            </a:r>
            <a:endParaRPr lang="zh-CN" sz="1500" b="1" dirty="0">
              <a:solidFill>
                <a:srgbClr val="008000"/>
              </a:solidFill>
              <a:latin typeface="Times New Roman" panose="02020603050405020304" pitchFamily="18" charset="0"/>
              <a:cs typeface="Times New Roman" panose="02020603050405020304" pitchFamily="18" charset="0"/>
            </a:endParaRPr>
          </a:p>
        </p:txBody>
      </p:sp>
      <p:sp>
        <p:nvSpPr>
          <p:cNvPr id="17513" name="Text Box 105"/>
          <p:cNvSpPr txBox="1">
            <a:spLocks noChangeArrowheads="1"/>
          </p:cNvSpPr>
          <p:nvPr/>
        </p:nvSpPr>
        <p:spPr bwMode="auto">
          <a:xfrm>
            <a:off x="3348386" y="4782351"/>
            <a:ext cx="2664086" cy="1134514"/>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zh-CN" altLang="zh-CN" sz="1500" b="1" dirty="0">
                <a:solidFill>
                  <a:srgbClr val="000000"/>
                </a:solidFill>
                <a:latin typeface="Times New Roman" panose="02020603050405020304" pitchFamily="18" charset="0"/>
                <a:cs typeface="Times New Roman" panose="02020603050405020304" pitchFamily="18" charset="0"/>
              </a:rPr>
              <a:t>2</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释放</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资源</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signal</a:t>
            </a:r>
            <a:r>
              <a:rPr lang="zh-CN" altLang="en-US" sz="1500" b="1" dirty="0">
                <a:solidFill>
                  <a:srgbClr val="0000FF"/>
                </a:solidFill>
                <a:latin typeface="Times New Roman" panose="02020603050405020304" pitchFamily="18" charset="0"/>
                <a:cs typeface="Times New Roman" panose="02020603050405020304" pitchFamily="18" charset="0"/>
              </a:rPr>
              <a:t>(</a:t>
            </a:r>
            <a:r>
              <a:rPr lang="en-US" altLang="zh-CN" sz="1500" b="1" dirty="0">
                <a:solidFill>
                  <a:srgbClr val="0000FF"/>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2</a:t>
            </a:r>
            <a:r>
              <a:rPr lang="zh-CN" altLang="en-US" sz="1500" b="1" dirty="0">
                <a:solidFill>
                  <a:srgbClr val="008000"/>
                </a:solidFill>
                <a:latin typeface="Times New Roman" panose="02020603050405020304" pitchFamily="18" charset="0"/>
                <a:cs typeface="Times New Roman" panose="02020603050405020304" pitchFamily="18" charset="0"/>
              </a:rPr>
              <a:t>后续语句</a:t>
            </a:r>
            <a:r>
              <a:rPr lang="en-US" altLang="zh-CN" sz="1500" b="1" dirty="0">
                <a:solidFill>
                  <a:srgbClr val="008000"/>
                </a:solidFill>
                <a:latin typeface="Times New Roman" panose="02020603050405020304" pitchFamily="18" charset="0"/>
                <a:cs typeface="Times New Roman" panose="02020603050405020304" pitchFamily="18" charset="0"/>
              </a:rPr>
              <a:t>;</a:t>
            </a:r>
          </a:p>
          <a:p>
            <a:pPr eaLnBrk="1" hangingPunct="1"/>
            <a:endParaRPr lang="zh-CN" sz="1500" b="1" dirty="0">
              <a:solidFill>
                <a:srgbClr val="000000"/>
              </a:solidFill>
              <a:latin typeface="Times New Roman" panose="02020603050405020304" pitchFamily="18" charset="0"/>
              <a:cs typeface="Times New Roman" panose="02020603050405020304" pitchFamily="18" charset="0"/>
            </a:endParaRPr>
          </a:p>
        </p:txBody>
      </p:sp>
      <p:sp>
        <p:nvSpPr>
          <p:cNvPr id="6177" name="Text Box 106"/>
          <p:cNvSpPr txBox="1">
            <a:spLocks noChangeArrowheads="1"/>
          </p:cNvSpPr>
          <p:nvPr/>
        </p:nvSpPr>
        <p:spPr bwMode="auto">
          <a:xfrm>
            <a:off x="5267814" y="6105829"/>
            <a:ext cx="7235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出口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79" name="Line 108"/>
          <p:cNvSpPr>
            <a:spLocks noChangeShapeType="1"/>
          </p:cNvSpPr>
          <p:nvPr/>
        </p:nvSpPr>
        <p:spPr bwMode="auto">
          <a:xfrm>
            <a:off x="4906037" y="6105829"/>
            <a:ext cx="0" cy="41951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0" name="Text Box 109"/>
          <p:cNvSpPr txBox="1">
            <a:spLocks noChangeArrowheads="1"/>
          </p:cNvSpPr>
          <p:nvPr/>
        </p:nvSpPr>
        <p:spPr bwMode="auto">
          <a:xfrm>
            <a:off x="5267814" y="2298823"/>
            <a:ext cx="6421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入口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81" name="Text Box 110"/>
          <p:cNvSpPr txBox="1">
            <a:spLocks noChangeArrowheads="1"/>
          </p:cNvSpPr>
          <p:nvPr/>
        </p:nvSpPr>
        <p:spPr bwMode="auto">
          <a:xfrm>
            <a:off x="3278040" y="2583363"/>
            <a:ext cx="1251145"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管程工作区</a:t>
            </a:r>
          </a:p>
          <a:p>
            <a:pPr eaLnBrk="1" hangingPunct="1"/>
            <a:endParaRPr lang="zh-CN" dirty="0">
              <a:latin typeface="Times New Roman" panose="02020603050405020304" pitchFamily="18" charset="0"/>
              <a:cs typeface="Times New Roman" panose="02020603050405020304" pitchFamily="18" charset="0"/>
            </a:endParaRPr>
          </a:p>
        </p:txBody>
      </p:sp>
      <p:grpSp>
        <p:nvGrpSpPr>
          <p:cNvPr id="6182" name="Group 111"/>
          <p:cNvGrpSpPr>
            <a:grpSpLocks/>
          </p:cNvGrpSpPr>
          <p:nvPr/>
        </p:nvGrpSpPr>
        <p:grpSpPr bwMode="auto">
          <a:xfrm>
            <a:off x="4725148" y="1461252"/>
            <a:ext cx="361777" cy="977652"/>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83" name="Line 123"/>
          <p:cNvSpPr>
            <a:spLocks noChangeShapeType="1"/>
          </p:cNvSpPr>
          <p:nvPr/>
        </p:nvSpPr>
        <p:spPr bwMode="auto">
          <a:xfrm>
            <a:off x="4906037" y="2438904"/>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4" name="Line 124"/>
          <p:cNvSpPr>
            <a:spLocks noChangeShapeType="1"/>
          </p:cNvSpPr>
          <p:nvPr/>
        </p:nvSpPr>
        <p:spPr bwMode="auto">
          <a:xfrm>
            <a:off x="4906037" y="1181819"/>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5267814" y="1321171"/>
            <a:ext cx="823043" cy="69894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宋体" charset="0"/>
              </a:rPr>
              <a:t>等待调用过程的进程队列</a:t>
            </a:r>
          </a:p>
          <a:p>
            <a:pPr eaLnBrk="1" hangingPunct="1"/>
            <a:endParaRPr lang="zh-CN" dirty="0">
              <a:solidFill>
                <a:srgbClr val="FF0000"/>
              </a:solidFill>
            </a:endParaRPr>
          </a:p>
        </p:txBody>
      </p:sp>
      <p:sp>
        <p:nvSpPr>
          <p:cNvPr id="6186" name="Text Box 126"/>
          <p:cNvSpPr txBox="1">
            <a:spLocks noChangeArrowheads="1"/>
          </p:cNvSpPr>
          <p:nvPr/>
        </p:nvSpPr>
        <p:spPr bwMode="auto">
          <a:xfrm>
            <a:off x="1083260" y="2622032"/>
            <a:ext cx="1184820"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管程等待区</a:t>
            </a:r>
          </a:p>
          <a:p>
            <a:pPr eaLnBrk="1" hangingPunct="1"/>
            <a:endParaRPr lang="zh-CN" dirty="0">
              <a:latin typeface="Times New Roman" panose="02020603050405020304" pitchFamily="18" charset="0"/>
              <a:cs typeface="Times New Roman" panose="02020603050405020304" pitchFamily="18" charset="0"/>
            </a:endParaRPr>
          </a:p>
        </p:txBody>
      </p:sp>
      <p:sp>
        <p:nvSpPr>
          <p:cNvPr id="6187" name="Line 127"/>
          <p:cNvSpPr>
            <a:spLocks noChangeShapeType="1"/>
          </p:cNvSpPr>
          <p:nvPr/>
        </p:nvSpPr>
        <p:spPr bwMode="auto">
          <a:xfrm>
            <a:off x="3097152" y="2578256"/>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8" name="Line 128"/>
          <p:cNvSpPr>
            <a:spLocks noChangeShapeType="1"/>
          </p:cNvSpPr>
          <p:nvPr/>
        </p:nvSpPr>
        <p:spPr bwMode="auto">
          <a:xfrm>
            <a:off x="5086925" y="2578256"/>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9" name="Line 129"/>
          <p:cNvSpPr>
            <a:spLocks noChangeShapeType="1"/>
          </p:cNvSpPr>
          <p:nvPr/>
        </p:nvSpPr>
        <p:spPr bwMode="auto">
          <a:xfrm>
            <a:off x="3097152" y="6105829"/>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0" name="Line 130"/>
          <p:cNvSpPr>
            <a:spLocks noChangeShapeType="1"/>
          </p:cNvSpPr>
          <p:nvPr/>
        </p:nvSpPr>
        <p:spPr bwMode="auto">
          <a:xfrm>
            <a:off x="5086925" y="6105829"/>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1" name="Line 131"/>
          <p:cNvSpPr>
            <a:spLocks noChangeShapeType="1"/>
          </p:cNvSpPr>
          <p:nvPr/>
        </p:nvSpPr>
        <p:spPr bwMode="auto">
          <a:xfrm>
            <a:off x="6172256" y="2578256"/>
            <a:ext cx="0" cy="352757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2" name="Line 132"/>
          <p:cNvSpPr>
            <a:spLocks noChangeShapeType="1"/>
          </p:cNvSpPr>
          <p:nvPr/>
        </p:nvSpPr>
        <p:spPr bwMode="auto">
          <a:xfrm>
            <a:off x="4725148"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3" name="Line 133"/>
          <p:cNvSpPr>
            <a:spLocks noChangeShapeType="1"/>
          </p:cNvSpPr>
          <p:nvPr/>
        </p:nvSpPr>
        <p:spPr bwMode="auto">
          <a:xfrm>
            <a:off x="5086925"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4" name="Line 134"/>
          <p:cNvSpPr>
            <a:spLocks noChangeShapeType="1"/>
          </p:cNvSpPr>
          <p:nvPr/>
        </p:nvSpPr>
        <p:spPr bwMode="auto">
          <a:xfrm>
            <a:off x="4725148"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5" name="Line 135"/>
          <p:cNvSpPr>
            <a:spLocks noChangeShapeType="1"/>
          </p:cNvSpPr>
          <p:nvPr/>
        </p:nvSpPr>
        <p:spPr bwMode="auto">
          <a:xfrm>
            <a:off x="5086925"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nvGrpSpPr>
          <p:cNvPr id="6198" name="Group 138"/>
          <p:cNvGrpSpPr>
            <a:grpSpLocks/>
          </p:cNvGrpSpPr>
          <p:nvPr/>
        </p:nvGrpSpPr>
        <p:grpSpPr bwMode="auto">
          <a:xfrm>
            <a:off x="857149" y="3999499"/>
            <a:ext cx="1655130" cy="279433"/>
            <a:chOff x="2421" y="8676"/>
            <a:chExt cx="1440" cy="312"/>
          </a:xfrm>
        </p:grpSpPr>
        <p:sp>
          <p:nvSpPr>
            <p:cNvPr id="6205" name="Line 139"/>
            <p:cNvSpPr>
              <a:spLocks noChangeShapeType="1"/>
            </p:cNvSpPr>
            <p:nvPr/>
          </p:nvSpPr>
          <p:spPr bwMode="auto">
            <a:xfrm>
              <a:off x="2421" y="867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6" name="Line 140"/>
            <p:cNvSpPr>
              <a:spLocks noChangeShapeType="1"/>
            </p:cNvSpPr>
            <p:nvPr/>
          </p:nvSpPr>
          <p:spPr bwMode="auto">
            <a:xfrm>
              <a:off x="2421" y="8988"/>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7" name="Line 141"/>
            <p:cNvSpPr>
              <a:spLocks noChangeShapeType="1"/>
            </p:cNvSpPr>
            <p:nvPr/>
          </p:nvSpPr>
          <p:spPr bwMode="auto">
            <a:xfrm>
              <a:off x="38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8" name="Line 142"/>
            <p:cNvSpPr>
              <a:spLocks noChangeShapeType="1"/>
            </p:cNvSpPr>
            <p:nvPr/>
          </p:nvSpPr>
          <p:spPr bwMode="auto">
            <a:xfrm>
              <a:off x="36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9" name="Line 143"/>
            <p:cNvSpPr>
              <a:spLocks noChangeShapeType="1"/>
            </p:cNvSpPr>
            <p:nvPr/>
          </p:nvSpPr>
          <p:spPr bwMode="auto">
            <a:xfrm>
              <a:off x="35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0" name="Line 144"/>
            <p:cNvSpPr>
              <a:spLocks noChangeShapeType="1"/>
            </p:cNvSpPr>
            <p:nvPr/>
          </p:nvSpPr>
          <p:spPr bwMode="auto">
            <a:xfrm>
              <a:off x="332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1" name="Line 145"/>
            <p:cNvSpPr>
              <a:spLocks noChangeShapeType="1"/>
            </p:cNvSpPr>
            <p:nvPr/>
          </p:nvSpPr>
          <p:spPr bwMode="auto">
            <a:xfrm>
              <a:off x="314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2" name="Line 146"/>
            <p:cNvSpPr>
              <a:spLocks noChangeShapeType="1"/>
            </p:cNvSpPr>
            <p:nvPr/>
          </p:nvSpPr>
          <p:spPr bwMode="auto">
            <a:xfrm>
              <a:off x="29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3" name="Line 147"/>
            <p:cNvSpPr>
              <a:spLocks noChangeShapeType="1"/>
            </p:cNvSpPr>
            <p:nvPr/>
          </p:nvSpPr>
          <p:spPr bwMode="auto">
            <a:xfrm>
              <a:off x="27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4" name="Line 148"/>
            <p:cNvSpPr>
              <a:spLocks noChangeShapeType="1"/>
            </p:cNvSpPr>
            <p:nvPr/>
          </p:nvSpPr>
          <p:spPr bwMode="auto">
            <a:xfrm>
              <a:off x="26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6199" name="Text Box 149"/>
          <p:cNvSpPr txBox="1">
            <a:spLocks noChangeArrowheads="1"/>
          </p:cNvSpPr>
          <p:nvPr/>
        </p:nvSpPr>
        <p:spPr bwMode="auto">
          <a:xfrm>
            <a:off x="683295" y="3105791"/>
            <a:ext cx="1749594" cy="323209"/>
          </a:xfrm>
          <a:prstGeom prst="rect">
            <a:avLst/>
          </a:prstGeom>
          <a:noFill/>
          <a:ln w="12700" cmpd="sng">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condition </a:t>
            </a:r>
            <a:r>
              <a:rPr lang="en-US" altLang="zh-CN" sz="1600" dirty="0">
                <a:solidFill>
                  <a:srgbClr val="FF0000"/>
                </a:solidFill>
                <a:latin typeface="Times New Roman" panose="02020603050405020304" pitchFamily="18" charset="0"/>
                <a:cs typeface="Times New Roman" panose="02020603050405020304" pitchFamily="18" charset="0"/>
              </a:rPr>
              <a:t>c</a:t>
            </a:r>
            <a:endParaRPr lang="zh-CN" sz="1600" dirty="0">
              <a:solidFill>
                <a:srgbClr val="FF0000"/>
              </a:solidFill>
              <a:latin typeface="Times New Roman" panose="02020603050405020304" pitchFamily="18" charset="0"/>
              <a:cs typeface="Times New Roman" panose="02020603050405020304" pitchFamily="18" charset="0"/>
            </a:endParaRPr>
          </a:p>
        </p:txBody>
      </p:sp>
      <p:sp>
        <p:nvSpPr>
          <p:cNvPr id="6200" name="Line 150"/>
          <p:cNvSpPr>
            <a:spLocks noChangeShapeType="1"/>
          </p:cNvSpPr>
          <p:nvPr/>
        </p:nvSpPr>
        <p:spPr bwMode="auto">
          <a:xfrm flipH="1" flipV="1">
            <a:off x="2484141" y="4134473"/>
            <a:ext cx="1058198" cy="0"/>
          </a:xfrm>
          <a:prstGeom prst="line">
            <a:avLst/>
          </a:prstGeom>
          <a:noFill/>
          <a:ln w="9525">
            <a:solidFill>
              <a:srgbClr val="000000"/>
            </a:solidFill>
            <a:round/>
            <a:headEnd type="none"/>
            <a:tailEnd type="triangle"/>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1" name="Line 151"/>
          <p:cNvSpPr>
            <a:spLocks noChangeShapeType="1"/>
          </p:cNvSpPr>
          <p:nvPr/>
        </p:nvSpPr>
        <p:spPr bwMode="auto">
          <a:xfrm flipH="1" flipV="1">
            <a:off x="899356" y="4155632"/>
            <a:ext cx="0" cy="288188"/>
          </a:xfrm>
          <a:prstGeom prst="line">
            <a:avLst/>
          </a:prstGeom>
          <a:noFill/>
          <a:ln w="9525">
            <a:solidFill>
              <a:srgbClr val="660066"/>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3" name="Line 153"/>
          <p:cNvSpPr>
            <a:spLocks noChangeShapeType="1"/>
          </p:cNvSpPr>
          <p:nvPr/>
        </p:nvSpPr>
        <p:spPr bwMode="auto">
          <a:xfrm>
            <a:off x="899356" y="4421932"/>
            <a:ext cx="3168564" cy="0"/>
          </a:xfrm>
          <a:prstGeom prst="line">
            <a:avLst/>
          </a:prstGeom>
          <a:noFill/>
          <a:ln w="9525">
            <a:solidFill>
              <a:srgbClr val="660066"/>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4" name="Text Box 154"/>
          <p:cNvSpPr txBox="1">
            <a:spLocks noChangeArrowheads="1"/>
          </p:cNvSpPr>
          <p:nvPr/>
        </p:nvSpPr>
        <p:spPr bwMode="auto">
          <a:xfrm>
            <a:off x="1907307" y="3701826"/>
            <a:ext cx="1206928" cy="177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wait(</a:t>
            </a:r>
            <a:r>
              <a:rPr lang="en-US" altLang="zh-CN" sz="1600" dirty="0">
                <a:solidFill>
                  <a:srgbClr val="FF0000"/>
                </a:solidFill>
                <a:latin typeface="Times New Roman" panose="02020603050405020304" pitchFamily="18" charset="0"/>
                <a:cs typeface="Times New Roman" panose="02020603050405020304" pitchFamily="18" charset="0"/>
              </a:rPr>
              <a:t>c</a:t>
            </a:r>
            <a:r>
              <a:rPr lang="en-US" altLang="zh-CN" sz="1600" dirty="0">
                <a:solidFill>
                  <a:srgbClr val="0000FF"/>
                </a:solidFill>
                <a:latin typeface="Times New Roman" panose="02020603050405020304" pitchFamily="18" charset="0"/>
                <a:cs typeface="Times New Roman" panose="02020603050405020304" pitchFamily="18" charset="0"/>
              </a:rPr>
              <a:t>)</a:t>
            </a:r>
            <a:endParaRPr lang="zh-CN" sz="1600" dirty="0">
              <a:solidFill>
                <a:srgbClr val="0000FF"/>
              </a:solidFill>
              <a:latin typeface="Times New Roman" panose="02020603050405020304" pitchFamily="18" charset="0"/>
              <a:cs typeface="Times New Roman" panose="02020603050405020304" pitchFamily="18" charset="0"/>
            </a:endParaRPr>
          </a:p>
        </p:txBody>
      </p:sp>
      <p:cxnSp>
        <p:nvCxnSpPr>
          <p:cNvPr id="6149" name="AutoShape 173"/>
          <p:cNvCxnSpPr>
            <a:cxnSpLocks noChangeShapeType="1"/>
          </p:cNvCxnSpPr>
          <p:nvPr/>
        </p:nvCxnSpPr>
        <p:spPr bwMode="auto">
          <a:xfrm>
            <a:off x="3131840" y="2653406"/>
            <a:ext cx="0" cy="3524654"/>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管程的并发与同步问题</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97</a:t>
            </a:fld>
            <a:endParaRPr lang="en-US" altLang="zh-CN" dirty="0"/>
          </a:p>
        </p:txBody>
      </p:sp>
      <p:grpSp>
        <p:nvGrpSpPr>
          <p:cNvPr id="4" name="组 3"/>
          <p:cNvGrpSpPr/>
          <p:nvPr/>
        </p:nvGrpSpPr>
        <p:grpSpPr>
          <a:xfrm>
            <a:off x="6228184" y="4082296"/>
            <a:ext cx="2627784" cy="1938992"/>
            <a:chOff x="6516216" y="4025221"/>
            <a:chExt cx="2627784" cy="1938992"/>
          </a:xfrm>
        </p:grpSpPr>
        <p:sp>
          <p:nvSpPr>
            <p:cNvPr id="3" name="右大括号 2"/>
            <p:cNvSpPr/>
            <p:nvPr/>
          </p:nvSpPr>
          <p:spPr bwMode="auto">
            <a:xfrm>
              <a:off x="6516216" y="4365104"/>
              <a:ext cx="504056" cy="1224136"/>
            </a:xfrm>
            <a:prstGeom prst="rightBrace">
              <a:avLst/>
            </a:prstGeom>
            <a:noFill/>
            <a:ln w="952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02" name="矩形 101"/>
            <p:cNvSpPr/>
            <p:nvPr/>
          </p:nvSpPr>
          <p:spPr>
            <a:xfrm>
              <a:off x="7092280" y="4025221"/>
              <a:ext cx="2051720" cy="1938992"/>
            </a:xfrm>
            <a:prstGeom prst="rect">
              <a:avLst/>
            </a:prstGeom>
            <a:solidFill>
              <a:srgbClr val="CCFFCC">
                <a:alpha val="80000"/>
              </a:srgbClr>
            </a:solidFill>
          </p:spPr>
          <p:txBody>
            <a:bodyPr wrap="square">
              <a:spAutoFit/>
            </a:bodyPr>
            <a:lstStyle/>
            <a:p>
              <a:pPr algn="l"/>
              <a:r>
                <a:rPr lang="zh-CN" altLang="en-US" sz="2000" b="1" dirty="0">
                  <a:solidFill>
                    <a:srgbClr val="FF0000"/>
                  </a:solidFill>
                  <a:latin typeface="华文新魏" charset="0"/>
                  <a:ea typeface="华文新魏" charset="0"/>
                  <a:cs typeface="华文新魏" charset="0"/>
                </a:rPr>
                <a:t>问题</a:t>
              </a:r>
              <a:r>
                <a:rPr lang="zh-CN" altLang="en-US" sz="2000" b="1" dirty="0">
                  <a:solidFill>
                    <a:srgbClr val="0000FF"/>
                  </a:solidFill>
                  <a:latin typeface="华文新魏" charset="0"/>
                  <a:ea typeface="华文新魏" charset="0"/>
                  <a:cs typeface="华文新魏" charset="0"/>
                </a:rPr>
                <a:t>：等待进程恢复后，两进程在管道内并发执行后续代码，</a:t>
              </a:r>
              <a:r>
                <a:rPr lang="zh-CN" altLang="en-US" sz="2000" b="1" dirty="0">
                  <a:solidFill>
                    <a:srgbClr val="FF0000"/>
                  </a:solidFill>
                  <a:latin typeface="华文新魏" charset="0"/>
                  <a:ea typeface="华文新魏" charset="0"/>
                  <a:cs typeface="华文新魏" charset="0"/>
                </a:rPr>
                <a:t>与管程的互斥性矛盾</a:t>
              </a:r>
            </a:p>
          </p:txBody>
        </p:sp>
      </p:grpSp>
      <p:sp>
        <p:nvSpPr>
          <p:cNvPr id="106" name="Line 171"/>
          <p:cNvSpPr>
            <a:spLocks noChangeShapeType="1"/>
          </p:cNvSpPr>
          <p:nvPr/>
        </p:nvSpPr>
        <p:spPr bwMode="auto">
          <a:xfrm>
            <a:off x="1691680" y="4422179"/>
            <a:ext cx="1800200" cy="864096"/>
          </a:xfrm>
          <a:prstGeom prst="line">
            <a:avLst/>
          </a:prstGeom>
          <a:noFill/>
          <a:ln w="9525">
            <a:solidFill>
              <a:srgbClr val="660066"/>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 name="矩形 5"/>
          <p:cNvSpPr/>
          <p:nvPr/>
        </p:nvSpPr>
        <p:spPr>
          <a:xfrm>
            <a:off x="3580821" y="4221088"/>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继续</a:t>
            </a:r>
            <a:r>
              <a:rPr lang="zh-CN" altLang="en-US" sz="1500" b="1" dirty="0">
                <a:solidFill>
                  <a:srgbClr val="008000"/>
                </a:solidFill>
                <a:cs typeface="Times New Roman" panose="02020603050405020304" pitchFamily="18" charset="0"/>
              </a:rPr>
              <a:t>执行过程</a:t>
            </a:r>
            <a:r>
              <a:rPr lang="en-US" altLang="zh-CN" sz="1500" b="1" dirty="0">
                <a:solidFill>
                  <a:srgbClr val="008000"/>
                </a:solidFill>
                <a:cs typeface="Times New Roman" panose="02020603050405020304" pitchFamily="18" charset="0"/>
              </a:rPr>
              <a:t>1</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sp>
        <p:nvSpPr>
          <p:cNvPr id="7" name="矩形 6"/>
          <p:cNvSpPr/>
          <p:nvPr/>
        </p:nvSpPr>
        <p:spPr>
          <a:xfrm>
            <a:off x="3543342" y="5267342"/>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继续</a:t>
            </a:r>
            <a:r>
              <a:rPr lang="zh-CN" altLang="en-US" sz="1500" b="1" dirty="0">
                <a:solidFill>
                  <a:srgbClr val="008000"/>
                </a:solidFill>
                <a:cs typeface="Times New Roman" panose="02020603050405020304" pitchFamily="18" charset="0"/>
              </a:rPr>
              <a:t>执行过程</a:t>
            </a:r>
            <a:r>
              <a:rPr lang="zh-CN" altLang="zh-CN" sz="1500" b="1" dirty="0">
                <a:solidFill>
                  <a:srgbClr val="008000"/>
                </a:solidFill>
                <a:cs typeface="Times New Roman" panose="02020603050405020304" pitchFamily="18" charset="0"/>
              </a:rPr>
              <a:t>2</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spTree>
    <p:extLst>
      <p:ext uri="{BB962C8B-B14F-4D97-AF65-F5344CB8AC3E}">
        <p14:creationId xmlns:p14="http://schemas.microsoft.com/office/powerpoint/2010/main" val="14115977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198"/>
                                        </p:tgtEl>
                                        <p:attrNameLst>
                                          <p:attrName>style.visibility</p:attrName>
                                        </p:attrNameLst>
                                      </p:cBhvr>
                                      <p:to>
                                        <p:strVal val="visible"/>
                                      </p:to>
                                    </p:set>
                                    <p:anim calcmode="lin" valueType="num">
                                      <p:cBhvr>
                                        <p:cTn id="7" dur="1000" fill="hold"/>
                                        <p:tgtEl>
                                          <p:spTgt spid="6198"/>
                                        </p:tgtEl>
                                        <p:attrNameLst>
                                          <p:attrName>ppt_w</p:attrName>
                                        </p:attrNameLst>
                                      </p:cBhvr>
                                      <p:tavLst>
                                        <p:tav tm="0">
                                          <p:val>
                                            <p:strVal val="#ppt_w*0.70"/>
                                          </p:val>
                                        </p:tav>
                                        <p:tav tm="100000">
                                          <p:val>
                                            <p:strVal val="#ppt_w"/>
                                          </p:val>
                                        </p:tav>
                                      </p:tavLst>
                                    </p:anim>
                                    <p:anim calcmode="lin" valueType="num">
                                      <p:cBhvr>
                                        <p:cTn id="8" dur="1000" fill="hold"/>
                                        <p:tgtEl>
                                          <p:spTgt spid="6198"/>
                                        </p:tgtEl>
                                        <p:attrNameLst>
                                          <p:attrName>ppt_h</p:attrName>
                                        </p:attrNameLst>
                                      </p:cBhvr>
                                      <p:tavLst>
                                        <p:tav tm="0">
                                          <p:val>
                                            <p:strVal val="#ppt_h"/>
                                          </p:val>
                                        </p:tav>
                                        <p:tav tm="100000">
                                          <p:val>
                                            <p:strVal val="#ppt_h"/>
                                          </p:val>
                                        </p:tav>
                                      </p:tavLst>
                                    </p:anim>
                                    <p:animEffect transition="in" filter="fade">
                                      <p:cBhvr>
                                        <p:cTn id="9" dur="1000"/>
                                        <p:tgtEl>
                                          <p:spTgt spid="619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200"/>
                                        </p:tgtEl>
                                        <p:attrNameLst>
                                          <p:attrName>style.visibility</p:attrName>
                                        </p:attrNameLst>
                                      </p:cBhvr>
                                      <p:to>
                                        <p:strVal val="visible"/>
                                      </p:to>
                                    </p:set>
                                    <p:anim calcmode="lin" valueType="num">
                                      <p:cBhvr>
                                        <p:cTn id="12" dur="1000" fill="hold"/>
                                        <p:tgtEl>
                                          <p:spTgt spid="6200"/>
                                        </p:tgtEl>
                                        <p:attrNameLst>
                                          <p:attrName>ppt_w</p:attrName>
                                        </p:attrNameLst>
                                      </p:cBhvr>
                                      <p:tavLst>
                                        <p:tav tm="0">
                                          <p:val>
                                            <p:strVal val="#ppt_w*0.70"/>
                                          </p:val>
                                        </p:tav>
                                        <p:tav tm="100000">
                                          <p:val>
                                            <p:strVal val="#ppt_w"/>
                                          </p:val>
                                        </p:tav>
                                      </p:tavLst>
                                    </p:anim>
                                    <p:anim calcmode="lin" valueType="num">
                                      <p:cBhvr>
                                        <p:cTn id="13" dur="1000" fill="hold"/>
                                        <p:tgtEl>
                                          <p:spTgt spid="6200"/>
                                        </p:tgtEl>
                                        <p:attrNameLst>
                                          <p:attrName>ppt_h</p:attrName>
                                        </p:attrNameLst>
                                      </p:cBhvr>
                                      <p:tavLst>
                                        <p:tav tm="0">
                                          <p:val>
                                            <p:strVal val="#ppt_h"/>
                                          </p:val>
                                        </p:tav>
                                        <p:tav tm="100000">
                                          <p:val>
                                            <p:strVal val="#ppt_h"/>
                                          </p:val>
                                        </p:tav>
                                      </p:tavLst>
                                    </p:anim>
                                    <p:animEffect transition="in" filter="fade">
                                      <p:cBhvr>
                                        <p:cTn id="14" dur="1000"/>
                                        <p:tgtEl>
                                          <p:spTgt spid="620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204"/>
                                        </p:tgtEl>
                                        <p:attrNameLst>
                                          <p:attrName>style.visibility</p:attrName>
                                        </p:attrNameLst>
                                      </p:cBhvr>
                                      <p:to>
                                        <p:strVal val="visible"/>
                                      </p:to>
                                    </p:set>
                                    <p:anim calcmode="lin" valueType="num">
                                      <p:cBhvr>
                                        <p:cTn id="17" dur="1000" fill="hold"/>
                                        <p:tgtEl>
                                          <p:spTgt spid="6204"/>
                                        </p:tgtEl>
                                        <p:attrNameLst>
                                          <p:attrName>ppt_w</p:attrName>
                                        </p:attrNameLst>
                                      </p:cBhvr>
                                      <p:tavLst>
                                        <p:tav tm="0">
                                          <p:val>
                                            <p:strVal val="#ppt_w*0.70"/>
                                          </p:val>
                                        </p:tav>
                                        <p:tav tm="100000">
                                          <p:val>
                                            <p:strVal val="#ppt_w"/>
                                          </p:val>
                                        </p:tav>
                                      </p:tavLst>
                                    </p:anim>
                                    <p:anim calcmode="lin" valueType="num">
                                      <p:cBhvr>
                                        <p:cTn id="18" dur="1000" fill="hold"/>
                                        <p:tgtEl>
                                          <p:spTgt spid="6204"/>
                                        </p:tgtEl>
                                        <p:attrNameLst>
                                          <p:attrName>ppt_h</p:attrName>
                                        </p:attrNameLst>
                                      </p:cBhvr>
                                      <p:tavLst>
                                        <p:tav tm="0">
                                          <p:val>
                                            <p:strVal val="#ppt_h"/>
                                          </p:val>
                                        </p:tav>
                                        <p:tav tm="100000">
                                          <p:val>
                                            <p:strVal val="#ppt_h"/>
                                          </p:val>
                                        </p:tav>
                                      </p:tavLst>
                                    </p:anim>
                                    <p:animEffect transition="in" filter="fade">
                                      <p:cBhvr>
                                        <p:cTn id="19" dur="1000"/>
                                        <p:tgtEl>
                                          <p:spTgt spid="620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203"/>
                                        </p:tgtEl>
                                        <p:attrNameLst>
                                          <p:attrName>style.visibility</p:attrName>
                                        </p:attrNameLst>
                                      </p:cBhvr>
                                      <p:to>
                                        <p:strVal val="visible"/>
                                      </p:to>
                                    </p:set>
                                    <p:animEffect transition="in" filter="fade">
                                      <p:cBhvr>
                                        <p:cTn id="28" dur="500"/>
                                        <p:tgtEl>
                                          <p:spTgt spid="620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01"/>
                                        </p:tgtEl>
                                        <p:attrNameLst>
                                          <p:attrName>style.visibility</p:attrName>
                                        </p:attrNameLst>
                                      </p:cBhvr>
                                      <p:to>
                                        <p:strVal val="visible"/>
                                      </p:to>
                                    </p:set>
                                    <p:animEffect transition="in" filter="fade">
                                      <p:cBhvr>
                                        <p:cTn id="31" dur="500"/>
                                        <p:tgtEl>
                                          <p:spTgt spid="6201"/>
                                        </p:tgtEl>
                                      </p:cBhvr>
                                    </p:animEffect>
                                  </p:childTnLst>
                                </p:cTn>
                              </p:par>
                            </p:childTnLst>
                          </p:cTn>
                        </p:par>
                        <p:par>
                          <p:cTn id="32" fill="hold">
                            <p:stCondLst>
                              <p:cond delay="1000"/>
                            </p:stCondLst>
                            <p:childTnLst>
                              <p:par>
                                <p:cTn id="33" presetID="1" presetClass="exit" presetSubtype="0" fill="hold" nodeType="afterEffect">
                                  <p:stCondLst>
                                    <p:cond delay="0"/>
                                  </p:stCondLst>
                                  <p:childTnLst>
                                    <p:set>
                                      <p:cBhvr>
                                        <p:cTn id="34" dur="1" fill="hold">
                                          <p:stCondLst>
                                            <p:cond delay="0"/>
                                          </p:stCondLst>
                                        </p:cTn>
                                        <p:tgtEl>
                                          <p:spTgt spid="17512">
                                            <p:txEl>
                                              <p:pRg st="2" end="2"/>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7513">
                                            <p:txEl>
                                              <p:pRg st="2" end="2"/>
                                            </p:txEl>
                                          </p:spTgt>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0" grpId="0" animBg="1"/>
      <p:bldP spid="6201" grpId="0" animBg="1"/>
      <p:bldP spid="6203" grpId="0" animBg="1"/>
      <p:bldP spid="6204" grpId="0"/>
      <p:bldP spid="106" grpId="1" animBg="1"/>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管程问题讨论</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解决方法</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执行</a:t>
            </a:r>
            <a:r>
              <a:rPr lang="en-US" altLang="zh-CN" dirty="0">
                <a:solidFill>
                  <a:srgbClr val="FF0000"/>
                </a:solidFill>
                <a:latin typeface="华文新魏" charset="0"/>
                <a:ea typeface="华文新魏" charset="0"/>
                <a:cs typeface="华文新魏" charset="0"/>
              </a:rPr>
              <a:t>signal</a:t>
            </a:r>
            <a:r>
              <a:rPr lang="zh-CN" altLang="en-US" dirty="0">
                <a:solidFill>
                  <a:srgbClr val="FF0000"/>
                </a:solidFill>
                <a:latin typeface="华文新魏" charset="0"/>
                <a:ea typeface="华文新魏" charset="0"/>
                <a:cs typeface="华文新魏" charset="0"/>
              </a:rPr>
              <a:t>的进程等待</a:t>
            </a:r>
            <a:r>
              <a:rPr lang="zh-CN" altLang="en-US" dirty="0">
                <a:latin typeface="华文新魏" charset="0"/>
                <a:ea typeface="华文新魏" charset="0"/>
                <a:cs typeface="华文新魏" charset="0"/>
              </a:rPr>
              <a:t>，直到被释放进程退出管程或等待另一个条件</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被释放进程等待</a:t>
            </a:r>
            <a:r>
              <a:rPr lang="zh-CN" altLang="en-US" dirty="0">
                <a:latin typeface="华文新魏" charset="0"/>
                <a:ea typeface="华文新魏" charset="0"/>
                <a:cs typeface="华文新魏" charset="0"/>
              </a:rPr>
              <a:t>，直到执行</a:t>
            </a:r>
            <a:r>
              <a:rPr lang="en-US" altLang="zh-CN" dirty="0">
                <a:latin typeface="华文新魏" charset="0"/>
                <a:ea typeface="华文新魏" charset="0"/>
                <a:cs typeface="华文新魏" charset="0"/>
              </a:rPr>
              <a:t>signal</a:t>
            </a:r>
            <a:r>
              <a:rPr lang="zh-CN" altLang="en-US" dirty="0">
                <a:latin typeface="华文新魏" charset="0"/>
                <a:ea typeface="华文新魏" charset="0"/>
                <a:cs typeface="华文新魏" charset="0"/>
              </a:rPr>
              <a:t>的进程退出管程或等待另一个条件</a:t>
            </a:r>
          </a:p>
          <a:p>
            <a:pPr algn="just" eaLnBrk="1" hangingPunct="1">
              <a:lnSpc>
                <a:spcPct val="90000"/>
              </a:lnSpc>
            </a:pPr>
            <a:r>
              <a:rPr lang="zh-CN" altLang="en-US" dirty="0">
                <a:solidFill>
                  <a:srgbClr val="0000FF"/>
                </a:solidFill>
                <a:latin typeface="华文新魏" charset="0"/>
                <a:ea typeface="华文新魏" charset="0"/>
                <a:cs typeface="华文新魏" charset="0"/>
              </a:rPr>
              <a:t>汉森</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Hansen</a:t>
            </a:r>
            <a:r>
              <a:rPr lang="zh-CN" altLang="en-US" dirty="0">
                <a:latin typeface="华文新魏" charset="0"/>
                <a:ea typeface="华文新魏" charset="0"/>
                <a:cs typeface="华文新魏" charset="0"/>
              </a:rPr>
              <a:t>）选择两者的折衷</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规定</a:t>
            </a:r>
            <a:r>
              <a:rPr lang="zh-CN" altLang="en-US" dirty="0">
                <a:solidFill>
                  <a:srgbClr val="0000FF"/>
                </a:solidFill>
                <a:latin typeface="华文新魏" charset="0"/>
                <a:ea typeface="华文新魏" charset="0"/>
                <a:cs typeface="华文新魏" charset="0"/>
              </a:rPr>
              <a:t>管程中的过程</a:t>
            </a:r>
            <a:r>
              <a:rPr lang="zh-CN" altLang="en-US" dirty="0">
                <a:latin typeface="华文新魏" charset="0"/>
                <a:ea typeface="华文新魏" charset="0"/>
                <a:cs typeface="华文新魏" charset="0"/>
              </a:rPr>
              <a:t>所执行的</a:t>
            </a:r>
            <a:r>
              <a:rPr lang="en-US" altLang="zh-CN" dirty="0">
                <a:solidFill>
                  <a:srgbClr val="FF0000"/>
                </a:solidFill>
                <a:latin typeface="华文新魏" charset="0"/>
                <a:ea typeface="华文新魏" charset="0"/>
                <a:cs typeface="华文新魏" charset="0"/>
              </a:rPr>
              <a:t>signal</a:t>
            </a:r>
            <a:r>
              <a:rPr lang="zh-CN" altLang="en-US" dirty="0">
                <a:solidFill>
                  <a:srgbClr val="FF0000"/>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是过程体的</a:t>
            </a:r>
            <a:r>
              <a:rPr lang="zh-CN" altLang="en-US" dirty="0">
                <a:solidFill>
                  <a:srgbClr val="0000FF"/>
                </a:solidFill>
                <a:latin typeface="华文新魏" charset="0"/>
                <a:ea typeface="华文新魏" charset="0"/>
                <a:cs typeface="华文新魏" charset="0"/>
              </a:rPr>
              <a:t>最后一个操作</a:t>
            </a:r>
            <a:endParaRPr lang="en-US" altLang="zh-CN" dirty="0">
              <a:solidFill>
                <a:srgbClr val="0000FF"/>
              </a:solidFill>
              <a:latin typeface="华文新魏" charset="0"/>
              <a:ea typeface="华文新魏" charset="0"/>
              <a:cs typeface="华文新魏" charset="0"/>
            </a:endParaRPr>
          </a:p>
          <a:p>
            <a:pPr algn="just" eaLnBrk="1" hangingPunct="1">
              <a:lnSpc>
                <a:spcPct val="90000"/>
              </a:lnSpc>
            </a:pPr>
            <a:r>
              <a:rPr lang="zh-CN" altLang="en-US" dirty="0">
                <a:solidFill>
                  <a:srgbClr val="0000FF"/>
                </a:solidFill>
                <a:latin typeface="华文新魏" charset="0"/>
                <a:ea typeface="华文新魏" charset="0"/>
                <a:cs typeface="华文新魏" charset="0"/>
              </a:rPr>
              <a:t>霍尔</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）采用第一种办法</a:t>
            </a: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98</a:t>
            </a:fld>
            <a:endParaRPr lang="en-US" altLang="zh-CN" dirty="0"/>
          </a:p>
        </p:txBody>
      </p:sp>
    </p:spTree>
    <p:extLst>
      <p:ext uri="{BB962C8B-B14F-4D97-AF65-F5344CB8AC3E}">
        <p14:creationId xmlns:p14="http://schemas.microsoft.com/office/powerpoint/2010/main" val="2852575292"/>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Rectangle 81"/>
          <p:cNvSpPr>
            <a:spLocks noChangeArrowheads="1"/>
          </p:cNvSpPr>
          <p:nvPr/>
        </p:nvSpPr>
        <p:spPr bwMode="auto">
          <a:xfrm>
            <a:off x="3131319" y="2261614"/>
            <a:ext cx="3167559" cy="4103950"/>
          </a:xfrm>
          <a:prstGeom prst="rect">
            <a:avLst/>
          </a:prstGeom>
          <a:solidFill>
            <a:srgbClr val="FFCC99"/>
          </a:solidFill>
          <a:ln w="9525">
            <a:solidFill>
              <a:srgbClr val="FFFFFF"/>
            </a:solidFill>
            <a:miter lim="800000"/>
            <a:headEnd/>
            <a:tailEnd/>
          </a:ln>
        </p:spPr>
        <p:txBody>
          <a:bodyPr/>
          <a:lstStyle/>
          <a:p>
            <a:endParaRPr lang="zh-CN" altLang="en-US">
              <a:cs typeface="Times New Roman" panose="02020603050405020304" pitchFamily="18" charset="0"/>
            </a:endParaRPr>
          </a:p>
        </p:txBody>
      </p:sp>
      <p:sp>
        <p:nvSpPr>
          <p:cNvPr id="6170" name="Rectangle 82"/>
          <p:cNvSpPr>
            <a:spLocks noChangeArrowheads="1"/>
          </p:cNvSpPr>
          <p:nvPr/>
        </p:nvSpPr>
        <p:spPr bwMode="auto">
          <a:xfrm>
            <a:off x="323528" y="2581175"/>
            <a:ext cx="2781663" cy="3527573"/>
          </a:xfrm>
          <a:prstGeom prst="rect">
            <a:avLst/>
          </a:prstGeom>
          <a:solidFill>
            <a:srgbClr val="9999FF">
              <a:alpha val="49803"/>
            </a:srgbClr>
          </a:solidFill>
          <a:ln w="9525">
            <a:solidFill>
              <a:srgbClr val="000000"/>
            </a:solidFill>
            <a:miter lim="800000"/>
            <a:headEnd/>
            <a:tailEnd/>
          </a:ln>
        </p:spPr>
        <p:txBody>
          <a:bodyPr/>
          <a:lstStyle/>
          <a:p>
            <a:endParaRPr lang="zh-CN" altLang="en-US">
              <a:cs typeface="Times New Roman" panose="02020603050405020304" pitchFamily="18" charset="0"/>
            </a:endParaRPr>
          </a:p>
        </p:txBody>
      </p:sp>
      <p:sp>
        <p:nvSpPr>
          <p:cNvPr id="17510" name="Text Box 102"/>
          <p:cNvSpPr txBox="1">
            <a:spLocks noChangeArrowheads="1"/>
          </p:cNvSpPr>
          <p:nvPr/>
        </p:nvSpPr>
        <p:spPr bwMode="auto">
          <a:xfrm>
            <a:off x="3851859" y="2893440"/>
            <a:ext cx="1807880" cy="304239"/>
          </a:xfrm>
          <a:prstGeom prst="rect">
            <a:avLst/>
          </a:prstGeom>
          <a:solidFill>
            <a:schemeClr val="accent1">
              <a:lumMod val="20000"/>
              <a:lumOff val="80000"/>
            </a:schemeClr>
          </a:solidFill>
          <a:ln w="9525">
            <a:solidFill>
              <a:srgbClr val="000000"/>
            </a:solidFill>
            <a:miter lim="800000"/>
            <a:headEnd/>
            <a:tailEnd/>
          </a:ln>
        </p:spPr>
        <p:txBody>
          <a:bodyPr/>
          <a:lstStyle/>
          <a:p>
            <a:pPr>
              <a:defRPr/>
            </a:pPr>
            <a:r>
              <a:rPr lang="zh-CN" altLang="en-US" sz="1500" dirty="0">
                <a:solidFill>
                  <a:srgbClr val="000000"/>
                </a:solidFill>
                <a:cs typeface="Times New Roman" panose="02020603050405020304" pitchFamily="18" charset="0"/>
              </a:rPr>
              <a:t>局部数据</a:t>
            </a:r>
            <a:endParaRPr lang="zh-CN" sz="1500" dirty="0">
              <a:cs typeface="Times New Roman" panose="02020603050405020304" pitchFamily="18" charset="0"/>
            </a:endParaRPr>
          </a:p>
        </p:txBody>
      </p:sp>
      <p:sp>
        <p:nvSpPr>
          <p:cNvPr id="17511" name="Text Box 103"/>
          <p:cNvSpPr txBox="1">
            <a:spLocks noChangeArrowheads="1"/>
          </p:cNvSpPr>
          <p:nvPr/>
        </p:nvSpPr>
        <p:spPr bwMode="auto">
          <a:xfrm>
            <a:off x="3851859" y="3270638"/>
            <a:ext cx="1807880" cy="287459"/>
          </a:xfrm>
          <a:prstGeom prst="rect">
            <a:avLst/>
          </a:prstGeom>
          <a:solidFill>
            <a:schemeClr val="accent1">
              <a:lumMod val="20000"/>
              <a:lumOff val="8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latin typeface="Times New Roman" panose="02020603050405020304" pitchFamily="18" charset="0"/>
                <a:cs typeface="Times New Roman" panose="02020603050405020304" pitchFamily="18" charset="0"/>
              </a:rPr>
              <a:t>条件变量</a:t>
            </a:r>
            <a:r>
              <a:rPr lang="en-US" altLang="zh-CN" sz="1500" dirty="0">
                <a:solidFill>
                  <a:srgbClr val="FF0000"/>
                </a:solidFill>
                <a:latin typeface="Times New Roman" panose="02020603050405020304" pitchFamily="18" charset="0"/>
                <a:cs typeface="Times New Roman" panose="02020603050405020304" pitchFamily="18" charset="0"/>
              </a:rPr>
              <a:t>c</a:t>
            </a:r>
            <a:endParaRPr lang="zh-CN" altLang="en-US" sz="1500" dirty="0">
              <a:solidFill>
                <a:srgbClr val="FF0000"/>
              </a:solidFill>
              <a:latin typeface="Times New Roman" panose="02020603050405020304" pitchFamily="18" charset="0"/>
              <a:cs typeface="Times New Roman" panose="02020603050405020304" pitchFamily="18" charset="0"/>
            </a:endParaRPr>
          </a:p>
        </p:txBody>
      </p:sp>
      <p:sp>
        <p:nvSpPr>
          <p:cNvPr id="17512" name="Text Box 104"/>
          <p:cNvSpPr txBox="1">
            <a:spLocks noChangeArrowheads="1"/>
          </p:cNvSpPr>
          <p:nvPr/>
        </p:nvSpPr>
        <p:spPr bwMode="auto">
          <a:xfrm>
            <a:off x="3419736" y="3701827"/>
            <a:ext cx="2664086" cy="863836"/>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en-US" altLang="zh-CN" sz="1500" b="1" dirty="0">
                <a:solidFill>
                  <a:srgbClr val="000000"/>
                </a:solidFill>
                <a:latin typeface="Times New Roman" panose="02020603050405020304" pitchFamily="18" charset="0"/>
                <a:cs typeface="Times New Roman" panose="02020603050405020304" pitchFamily="18" charset="0"/>
              </a:rPr>
              <a:t>1</a:t>
            </a:r>
          </a:p>
          <a:p>
            <a:pPr eaLnBrk="1" hangingPunct="1"/>
            <a:r>
              <a:rPr lang="en-US" altLang="zh-CN" sz="1500" b="1" dirty="0">
                <a:solidFill>
                  <a:srgbClr val="000000"/>
                </a:solidFill>
                <a:latin typeface="Times New Roman" panose="02020603050405020304" pitchFamily="18" charset="0"/>
                <a:cs typeface="Times New Roman" panose="02020603050405020304" pitchFamily="18" charset="0"/>
              </a:rPr>
              <a:t>if</a:t>
            </a:r>
            <a:r>
              <a:rPr lang="zh-CN" altLang="en-US" sz="1500" b="1" dirty="0">
                <a:solidFill>
                  <a:srgbClr val="000000"/>
                </a:solidFill>
                <a:latin typeface="Times New Roman" panose="02020603050405020304" pitchFamily="18" charset="0"/>
                <a:cs typeface="Times New Roman" panose="02020603050405020304" pitchFamily="18" charset="0"/>
              </a:rPr>
              <a:t> </a:t>
            </a:r>
            <a:r>
              <a:rPr lang="en-US" altLang="zh-CN" sz="1500" b="1" dirty="0">
                <a:solidFill>
                  <a:srgbClr val="000000"/>
                </a:solidFill>
                <a:latin typeface="Times New Roman" panose="02020603050405020304" pitchFamily="18" charset="0"/>
                <a:cs typeface="Times New Roman" panose="02020603050405020304" pitchFamily="18" charset="0"/>
              </a:rPr>
              <a:t>(</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不满足</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wait()</a:t>
            </a:r>
            <a:r>
              <a:rPr lang="en-US" altLang="zh-CN" sz="1500" b="1" dirty="0">
                <a:solidFill>
                  <a:srgbClr val="000000"/>
                </a:solidFill>
                <a:latin typeface="Times New Roman" panose="02020603050405020304" pitchFamily="18" charset="0"/>
                <a:cs typeface="Times New Roman" panose="02020603050405020304" pitchFamily="18" charset="0"/>
              </a:rPr>
              <a:t>;</a:t>
            </a: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1</a:t>
            </a:r>
            <a:r>
              <a:rPr lang="zh-CN" altLang="en-US" sz="1500" b="1" dirty="0">
                <a:solidFill>
                  <a:srgbClr val="008000"/>
                </a:solidFill>
                <a:latin typeface="Times New Roman" panose="02020603050405020304" pitchFamily="18" charset="0"/>
                <a:cs typeface="Times New Roman" panose="02020603050405020304" pitchFamily="18" charset="0"/>
              </a:rPr>
              <a:t>后续语句；</a:t>
            </a:r>
            <a:endParaRPr lang="zh-CN" sz="1500" b="1" dirty="0">
              <a:solidFill>
                <a:srgbClr val="008000"/>
              </a:solidFill>
              <a:latin typeface="Times New Roman" panose="02020603050405020304" pitchFamily="18" charset="0"/>
              <a:cs typeface="Times New Roman" panose="02020603050405020304" pitchFamily="18" charset="0"/>
            </a:endParaRPr>
          </a:p>
        </p:txBody>
      </p:sp>
      <p:sp>
        <p:nvSpPr>
          <p:cNvPr id="17513" name="Text Box 105"/>
          <p:cNvSpPr txBox="1">
            <a:spLocks noChangeArrowheads="1"/>
          </p:cNvSpPr>
          <p:nvPr/>
        </p:nvSpPr>
        <p:spPr bwMode="auto">
          <a:xfrm>
            <a:off x="3348386" y="4782351"/>
            <a:ext cx="2664086" cy="1134514"/>
          </a:xfrm>
          <a:prstGeom prst="rect">
            <a:avLst/>
          </a:prstGeom>
          <a:solidFill>
            <a:schemeClr val="accent1">
              <a:lumMod val="20000"/>
              <a:lumOff val="80000"/>
            </a:schemeClr>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过程</a:t>
            </a:r>
            <a:r>
              <a:rPr lang="zh-CN" altLang="zh-CN" sz="1500" b="1" dirty="0">
                <a:solidFill>
                  <a:srgbClr val="000000"/>
                </a:solidFill>
                <a:latin typeface="Times New Roman" panose="02020603050405020304" pitchFamily="18" charset="0"/>
                <a:cs typeface="Times New Roman" panose="02020603050405020304" pitchFamily="18" charset="0"/>
              </a:rPr>
              <a:t>2</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0000"/>
                </a:solidFill>
                <a:latin typeface="Times New Roman" panose="02020603050405020304" pitchFamily="18" charset="0"/>
                <a:cs typeface="Times New Roman" panose="02020603050405020304" pitchFamily="18" charset="0"/>
              </a:rPr>
              <a:t>释放</a:t>
            </a:r>
            <a:r>
              <a:rPr lang="en-US" altLang="zh-CN" sz="1500" b="1" dirty="0">
                <a:solidFill>
                  <a:srgbClr val="FF0000"/>
                </a:solidFill>
                <a:latin typeface="Times New Roman" panose="02020603050405020304" pitchFamily="18" charset="0"/>
                <a:cs typeface="Times New Roman" panose="02020603050405020304" pitchFamily="18" charset="0"/>
              </a:rPr>
              <a:t>c</a:t>
            </a:r>
            <a:r>
              <a:rPr lang="zh-CN" altLang="en-US" sz="1500" b="1" dirty="0">
                <a:solidFill>
                  <a:srgbClr val="000000"/>
                </a:solidFill>
                <a:latin typeface="Times New Roman" panose="02020603050405020304" pitchFamily="18" charset="0"/>
                <a:cs typeface="Times New Roman" panose="02020603050405020304" pitchFamily="18" charset="0"/>
              </a:rPr>
              <a:t>资源</a:t>
            </a:r>
            <a:r>
              <a:rPr lang="en-US" altLang="zh-CN" sz="1500" b="1" dirty="0">
                <a:solidFill>
                  <a:srgbClr val="000000"/>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执行</a:t>
            </a:r>
            <a:r>
              <a:rPr lang="en-US" altLang="zh-CN" sz="1500" b="1" dirty="0">
                <a:solidFill>
                  <a:srgbClr val="0000FF"/>
                </a:solidFill>
                <a:latin typeface="Times New Roman" panose="02020603050405020304" pitchFamily="18" charset="0"/>
                <a:cs typeface="Times New Roman" panose="02020603050405020304" pitchFamily="18" charset="0"/>
              </a:rPr>
              <a:t>signal</a:t>
            </a:r>
            <a:r>
              <a:rPr lang="zh-CN" altLang="en-US" sz="1500" b="1" dirty="0">
                <a:solidFill>
                  <a:srgbClr val="0000FF"/>
                </a:solidFill>
                <a:latin typeface="Times New Roman" panose="02020603050405020304" pitchFamily="18" charset="0"/>
                <a:cs typeface="Times New Roman" panose="02020603050405020304" pitchFamily="18" charset="0"/>
              </a:rPr>
              <a:t>(</a:t>
            </a:r>
            <a:r>
              <a:rPr lang="en-US" altLang="zh-CN" sz="1500" b="1" dirty="0">
                <a:solidFill>
                  <a:srgbClr val="0000FF"/>
                </a:solidFill>
                <a:latin typeface="Times New Roman" panose="02020603050405020304" pitchFamily="18" charset="0"/>
                <a:cs typeface="Times New Roman" panose="02020603050405020304" pitchFamily="18" charset="0"/>
              </a:rPr>
              <a:t>)</a:t>
            </a:r>
            <a:r>
              <a:rPr lang="zh-CN" altLang="en-US" sz="1500" b="1" dirty="0">
                <a:solidFill>
                  <a:srgbClr val="000000"/>
                </a:solidFill>
                <a:latin typeface="Times New Roman" panose="02020603050405020304" pitchFamily="18" charset="0"/>
                <a:cs typeface="Times New Roman" panose="02020603050405020304" pitchFamily="18" charset="0"/>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1500" b="1" dirty="0">
                <a:solidFill>
                  <a:srgbClr val="008000"/>
                </a:solidFill>
                <a:latin typeface="Times New Roman" panose="02020603050405020304" pitchFamily="18" charset="0"/>
                <a:cs typeface="Times New Roman" panose="02020603050405020304" pitchFamily="18" charset="0"/>
              </a:rPr>
              <a:t>执行过程</a:t>
            </a:r>
            <a:r>
              <a:rPr lang="en-US" altLang="zh-CN" sz="1500" b="1" dirty="0">
                <a:solidFill>
                  <a:srgbClr val="008000"/>
                </a:solidFill>
                <a:latin typeface="Times New Roman" panose="02020603050405020304" pitchFamily="18" charset="0"/>
                <a:cs typeface="Times New Roman" panose="02020603050405020304" pitchFamily="18" charset="0"/>
              </a:rPr>
              <a:t>2</a:t>
            </a:r>
            <a:r>
              <a:rPr lang="zh-CN" altLang="en-US" sz="1500" b="1" dirty="0">
                <a:solidFill>
                  <a:srgbClr val="008000"/>
                </a:solidFill>
                <a:latin typeface="Times New Roman" panose="02020603050405020304" pitchFamily="18" charset="0"/>
                <a:cs typeface="Times New Roman" panose="02020603050405020304" pitchFamily="18" charset="0"/>
              </a:rPr>
              <a:t>后续语句</a:t>
            </a:r>
            <a:r>
              <a:rPr lang="en-US" altLang="zh-CN" sz="1500" b="1" dirty="0">
                <a:solidFill>
                  <a:srgbClr val="008000"/>
                </a:solidFill>
                <a:latin typeface="Times New Roman" panose="02020603050405020304" pitchFamily="18" charset="0"/>
                <a:cs typeface="Times New Roman" panose="02020603050405020304" pitchFamily="18" charset="0"/>
              </a:rPr>
              <a:t>;</a:t>
            </a:r>
          </a:p>
          <a:p>
            <a:pPr eaLnBrk="1" hangingPunct="1"/>
            <a:endParaRPr lang="zh-CN" sz="1500" b="1" dirty="0">
              <a:solidFill>
                <a:srgbClr val="000000"/>
              </a:solidFill>
              <a:latin typeface="Times New Roman" panose="02020603050405020304" pitchFamily="18" charset="0"/>
              <a:cs typeface="Times New Roman" panose="02020603050405020304" pitchFamily="18" charset="0"/>
            </a:endParaRPr>
          </a:p>
        </p:txBody>
      </p:sp>
      <p:sp>
        <p:nvSpPr>
          <p:cNvPr id="6177" name="Text Box 106"/>
          <p:cNvSpPr txBox="1">
            <a:spLocks noChangeArrowheads="1"/>
          </p:cNvSpPr>
          <p:nvPr/>
        </p:nvSpPr>
        <p:spPr bwMode="auto">
          <a:xfrm>
            <a:off x="5267814" y="6105829"/>
            <a:ext cx="7235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出口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79" name="Line 108"/>
          <p:cNvSpPr>
            <a:spLocks noChangeShapeType="1"/>
          </p:cNvSpPr>
          <p:nvPr/>
        </p:nvSpPr>
        <p:spPr bwMode="auto">
          <a:xfrm>
            <a:off x="4906037" y="6105829"/>
            <a:ext cx="0" cy="41951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0" name="Text Box 109"/>
          <p:cNvSpPr txBox="1">
            <a:spLocks noChangeArrowheads="1"/>
          </p:cNvSpPr>
          <p:nvPr/>
        </p:nvSpPr>
        <p:spPr bwMode="auto">
          <a:xfrm>
            <a:off x="5267814" y="2298823"/>
            <a:ext cx="642154"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0000"/>
                </a:solidFill>
                <a:latin typeface="Times New Roman" panose="02020603050405020304" pitchFamily="18" charset="0"/>
                <a:cs typeface="Times New Roman" panose="02020603050405020304" pitchFamily="18" charset="0"/>
              </a:rPr>
              <a:t>入口</a:t>
            </a:r>
          </a:p>
          <a:p>
            <a:pPr eaLnBrk="1" hangingPunct="1"/>
            <a:endParaRPr lang="zh-CN" sz="1800" dirty="0">
              <a:latin typeface="Times New Roman" panose="02020603050405020304" pitchFamily="18" charset="0"/>
              <a:cs typeface="Times New Roman" panose="02020603050405020304" pitchFamily="18" charset="0"/>
            </a:endParaRPr>
          </a:p>
        </p:txBody>
      </p:sp>
      <p:sp>
        <p:nvSpPr>
          <p:cNvPr id="6181" name="Text Box 110"/>
          <p:cNvSpPr txBox="1">
            <a:spLocks noChangeArrowheads="1"/>
          </p:cNvSpPr>
          <p:nvPr/>
        </p:nvSpPr>
        <p:spPr bwMode="auto">
          <a:xfrm>
            <a:off x="3278040" y="2583363"/>
            <a:ext cx="1251145"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管程工作区</a:t>
            </a:r>
          </a:p>
          <a:p>
            <a:pPr eaLnBrk="1" hangingPunct="1"/>
            <a:endParaRPr lang="zh-CN" dirty="0">
              <a:latin typeface="Times New Roman" panose="02020603050405020304" pitchFamily="18" charset="0"/>
              <a:cs typeface="Times New Roman" panose="02020603050405020304" pitchFamily="18" charset="0"/>
            </a:endParaRPr>
          </a:p>
        </p:txBody>
      </p:sp>
      <p:grpSp>
        <p:nvGrpSpPr>
          <p:cNvPr id="6182" name="Group 111"/>
          <p:cNvGrpSpPr>
            <a:grpSpLocks/>
          </p:cNvGrpSpPr>
          <p:nvPr/>
        </p:nvGrpSpPr>
        <p:grpSpPr bwMode="auto">
          <a:xfrm>
            <a:off x="4725148" y="1461252"/>
            <a:ext cx="361777" cy="977652"/>
            <a:chOff x="5841" y="5842"/>
            <a:chExt cx="360" cy="1404"/>
          </a:xfrm>
        </p:grpSpPr>
        <p:sp>
          <p:nvSpPr>
            <p:cNvPr id="6215" name="Line 112"/>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6" name="Line 113"/>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7" name="Line 114"/>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8" name="Line 115"/>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19" name="Line 116"/>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0" name="Line 117"/>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1" name="Line 118"/>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2" name="Line 119"/>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3" name="Line 120"/>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4" name="Line 121"/>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25" name="Line 122"/>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6183" name="Line 123"/>
          <p:cNvSpPr>
            <a:spLocks noChangeShapeType="1"/>
          </p:cNvSpPr>
          <p:nvPr/>
        </p:nvSpPr>
        <p:spPr bwMode="auto">
          <a:xfrm>
            <a:off x="4906037" y="2438904"/>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4" name="Line 124"/>
          <p:cNvSpPr>
            <a:spLocks noChangeShapeType="1"/>
          </p:cNvSpPr>
          <p:nvPr/>
        </p:nvSpPr>
        <p:spPr bwMode="auto">
          <a:xfrm>
            <a:off x="4906037" y="1181819"/>
            <a:ext cx="0" cy="4187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185" name="Text Box 125"/>
          <p:cNvSpPr txBox="1">
            <a:spLocks noChangeArrowheads="1"/>
          </p:cNvSpPr>
          <p:nvPr/>
        </p:nvSpPr>
        <p:spPr bwMode="auto">
          <a:xfrm>
            <a:off x="5267814" y="1321171"/>
            <a:ext cx="823043" cy="698948"/>
          </a:xfrm>
          <a:prstGeom prst="rect">
            <a:avLst/>
          </a:prstGeom>
          <a:solidFill>
            <a:srgbClr val="33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500" dirty="0">
                <a:solidFill>
                  <a:srgbClr val="FF0000"/>
                </a:solidFill>
                <a:latin typeface="宋体" charset="0"/>
              </a:rPr>
              <a:t>等待调用过程的进程队列</a:t>
            </a:r>
          </a:p>
          <a:p>
            <a:pPr eaLnBrk="1" hangingPunct="1"/>
            <a:endParaRPr lang="zh-CN" dirty="0">
              <a:solidFill>
                <a:srgbClr val="FF0000"/>
              </a:solidFill>
            </a:endParaRPr>
          </a:p>
        </p:txBody>
      </p:sp>
      <p:sp>
        <p:nvSpPr>
          <p:cNvPr id="6186" name="Text Box 126"/>
          <p:cNvSpPr txBox="1">
            <a:spLocks noChangeArrowheads="1"/>
          </p:cNvSpPr>
          <p:nvPr/>
        </p:nvSpPr>
        <p:spPr bwMode="auto">
          <a:xfrm>
            <a:off x="1083260" y="2622032"/>
            <a:ext cx="1184820" cy="279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b="1" dirty="0">
                <a:solidFill>
                  <a:srgbClr val="FF0000"/>
                </a:solidFill>
                <a:latin typeface="Times New Roman" panose="02020603050405020304" pitchFamily="18" charset="0"/>
                <a:cs typeface="Times New Roman" panose="02020603050405020304" pitchFamily="18" charset="0"/>
              </a:rPr>
              <a:t>管程等待区</a:t>
            </a:r>
          </a:p>
          <a:p>
            <a:pPr eaLnBrk="1" hangingPunct="1"/>
            <a:endParaRPr lang="zh-CN" dirty="0">
              <a:latin typeface="Times New Roman" panose="02020603050405020304" pitchFamily="18" charset="0"/>
              <a:cs typeface="Times New Roman" panose="02020603050405020304" pitchFamily="18" charset="0"/>
            </a:endParaRPr>
          </a:p>
        </p:txBody>
      </p:sp>
      <p:sp>
        <p:nvSpPr>
          <p:cNvPr id="6187" name="Line 127"/>
          <p:cNvSpPr>
            <a:spLocks noChangeShapeType="1"/>
          </p:cNvSpPr>
          <p:nvPr/>
        </p:nvSpPr>
        <p:spPr bwMode="auto">
          <a:xfrm>
            <a:off x="3097152" y="2578256"/>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8" name="Line 128"/>
          <p:cNvSpPr>
            <a:spLocks noChangeShapeType="1"/>
          </p:cNvSpPr>
          <p:nvPr/>
        </p:nvSpPr>
        <p:spPr bwMode="auto">
          <a:xfrm>
            <a:off x="5086925" y="2578256"/>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89" name="Line 129"/>
          <p:cNvSpPr>
            <a:spLocks noChangeShapeType="1"/>
          </p:cNvSpPr>
          <p:nvPr/>
        </p:nvSpPr>
        <p:spPr bwMode="auto">
          <a:xfrm>
            <a:off x="3097152" y="6105829"/>
            <a:ext cx="162799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0" name="Line 130"/>
          <p:cNvSpPr>
            <a:spLocks noChangeShapeType="1"/>
          </p:cNvSpPr>
          <p:nvPr/>
        </p:nvSpPr>
        <p:spPr bwMode="auto">
          <a:xfrm>
            <a:off x="5086925" y="6105829"/>
            <a:ext cx="10853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1" name="Line 131"/>
          <p:cNvSpPr>
            <a:spLocks noChangeShapeType="1"/>
          </p:cNvSpPr>
          <p:nvPr/>
        </p:nvSpPr>
        <p:spPr bwMode="auto">
          <a:xfrm>
            <a:off x="6172256" y="2578256"/>
            <a:ext cx="0" cy="352757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2" name="Line 132"/>
          <p:cNvSpPr>
            <a:spLocks noChangeShapeType="1"/>
          </p:cNvSpPr>
          <p:nvPr/>
        </p:nvSpPr>
        <p:spPr bwMode="auto">
          <a:xfrm>
            <a:off x="4725148"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3" name="Line 133"/>
          <p:cNvSpPr>
            <a:spLocks noChangeShapeType="1"/>
          </p:cNvSpPr>
          <p:nvPr/>
        </p:nvSpPr>
        <p:spPr bwMode="auto">
          <a:xfrm>
            <a:off x="5086925" y="2578256"/>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4" name="Line 134"/>
          <p:cNvSpPr>
            <a:spLocks noChangeShapeType="1"/>
          </p:cNvSpPr>
          <p:nvPr/>
        </p:nvSpPr>
        <p:spPr bwMode="auto">
          <a:xfrm>
            <a:off x="4725148"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195" name="Line 135"/>
          <p:cNvSpPr>
            <a:spLocks noChangeShapeType="1"/>
          </p:cNvSpPr>
          <p:nvPr/>
        </p:nvSpPr>
        <p:spPr bwMode="auto">
          <a:xfrm>
            <a:off x="5086925" y="6105829"/>
            <a:ext cx="0" cy="14008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nvGrpSpPr>
          <p:cNvPr id="6198" name="Group 138"/>
          <p:cNvGrpSpPr>
            <a:grpSpLocks/>
          </p:cNvGrpSpPr>
          <p:nvPr/>
        </p:nvGrpSpPr>
        <p:grpSpPr bwMode="auto">
          <a:xfrm>
            <a:off x="857149" y="3999499"/>
            <a:ext cx="1655130" cy="279433"/>
            <a:chOff x="2421" y="8676"/>
            <a:chExt cx="1440" cy="312"/>
          </a:xfrm>
        </p:grpSpPr>
        <p:sp>
          <p:nvSpPr>
            <p:cNvPr id="6205" name="Line 139"/>
            <p:cNvSpPr>
              <a:spLocks noChangeShapeType="1"/>
            </p:cNvSpPr>
            <p:nvPr/>
          </p:nvSpPr>
          <p:spPr bwMode="auto">
            <a:xfrm>
              <a:off x="2421" y="867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6" name="Line 140"/>
            <p:cNvSpPr>
              <a:spLocks noChangeShapeType="1"/>
            </p:cNvSpPr>
            <p:nvPr/>
          </p:nvSpPr>
          <p:spPr bwMode="auto">
            <a:xfrm>
              <a:off x="2421" y="8988"/>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7" name="Line 141"/>
            <p:cNvSpPr>
              <a:spLocks noChangeShapeType="1"/>
            </p:cNvSpPr>
            <p:nvPr/>
          </p:nvSpPr>
          <p:spPr bwMode="auto">
            <a:xfrm>
              <a:off x="38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8" name="Line 142"/>
            <p:cNvSpPr>
              <a:spLocks noChangeShapeType="1"/>
            </p:cNvSpPr>
            <p:nvPr/>
          </p:nvSpPr>
          <p:spPr bwMode="auto">
            <a:xfrm>
              <a:off x="36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9" name="Line 143"/>
            <p:cNvSpPr>
              <a:spLocks noChangeShapeType="1"/>
            </p:cNvSpPr>
            <p:nvPr/>
          </p:nvSpPr>
          <p:spPr bwMode="auto">
            <a:xfrm>
              <a:off x="35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0" name="Line 144"/>
            <p:cNvSpPr>
              <a:spLocks noChangeShapeType="1"/>
            </p:cNvSpPr>
            <p:nvPr/>
          </p:nvSpPr>
          <p:spPr bwMode="auto">
            <a:xfrm>
              <a:off x="332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1" name="Line 145"/>
            <p:cNvSpPr>
              <a:spLocks noChangeShapeType="1"/>
            </p:cNvSpPr>
            <p:nvPr/>
          </p:nvSpPr>
          <p:spPr bwMode="auto">
            <a:xfrm>
              <a:off x="314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2" name="Line 146"/>
            <p:cNvSpPr>
              <a:spLocks noChangeShapeType="1"/>
            </p:cNvSpPr>
            <p:nvPr/>
          </p:nvSpPr>
          <p:spPr bwMode="auto">
            <a:xfrm>
              <a:off x="296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3" name="Line 147"/>
            <p:cNvSpPr>
              <a:spLocks noChangeShapeType="1"/>
            </p:cNvSpPr>
            <p:nvPr/>
          </p:nvSpPr>
          <p:spPr bwMode="auto">
            <a:xfrm>
              <a:off x="278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14" name="Line 148"/>
            <p:cNvSpPr>
              <a:spLocks noChangeShapeType="1"/>
            </p:cNvSpPr>
            <p:nvPr/>
          </p:nvSpPr>
          <p:spPr bwMode="auto">
            <a:xfrm>
              <a:off x="2601" y="8676"/>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6199" name="Text Box 149"/>
          <p:cNvSpPr txBox="1">
            <a:spLocks noChangeArrowheads="1"/>
          </p:cNvSpPr>
          <p:nvPr/>
        </p:nvSpPr>
        <p:spPr bwMode="auto">
          <a:xfrm>
            <a:off x="683295" y="3105791"/>
            <a:ext cx="1749594" cy="323209"/>
          </a:xfrm>
          <a:prstGeom prst="rect">
            <a:avLst/>
          </a:prstGeom>
          <a:noFill/>
          <a:ln w="12700" cmpd="sng">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condition </a:t>
            </a:r>
            <a:r>
              <a:rPr lang="en-US" altLang="zh-CN" sz="1600" dirty="0">
                <a:solidFill>
                  <a:srgbClr val="FF0000"/>
                </a:solidFill>
                <a:latin typeface="Times New Roman" panose="02020603050405020304" pitchFamily="18" charset="0"/>
                <a:cs typeface="Times New Roman" panose="02020603050405020304" pitchFamily="18" charset="0"/>
              </a:rPr>
              <a:t>c</a:t>
            </a:r>
            <a:endParaRPr lang="zh-CN" sz="1600" dirty="0">
              <a:solidFill>
                <a:srgbClr val="FF0000"/>
              </a:solidFill>
              <a:latin typeface="Times New Roman" panose="02020603050405020304" pitchFamily="18" charset="0"/>
              <a:cs typeface="Times New Roman" panose="02020603050405020304" pitchFamily="18" charset="0"/>
            </a:endParaRPr>
          </a:p>
        </p:txBody>
      </p:sp>
      <p:sp>
        <p:nvSpPr>
          <p:cNvPr id="6200" name="Line 150"/>
          <p:cNvSpPr>
            <a:spLocks noChangeShapeType="1"/>
          </p:cNvSpPr>
          <p:nvPr/>
        </p:nvSpPr>
        <p:spPr bwMode="auto">
          <a:xfrm flipH="1" flipV="1">
            <a:off x="2484141" y="4134473"/>
            <a:ext cx="1058198" cy="0"/>
          </a:xfrm>
          <a:prstGeom prst="line">
            <a:avLst/>
          </a:prstGeom>
          <a:noFill/>
          <a:ln w="9525">
            <a:solidFill>
              <a:srgbClr val="000000"/>
            </a:solidFill>
            <a:round/>
            <a:headEnd type="none"/>
            <a:tailEnd type="triangle"/>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1" name="Line 151"/>
          <p:cNvSpPr>
            <a:spLocks noChangeShapeType="1"/>
          </p:cNvSpPr>
          <p:nvPr/>
        </p:nvSpPr>
        <p:spPr bwMode="auto">
          <a:xfrm flipH="1" flipV="1">
            <a:off x="899356" y="4155632"/>
            <a:ext cx="0" cy="288188"/>
          </a:xfrm>
          <a:prstGeom prst="line">
            <a:avLst/>
          </a:prstGeom>
          <a:noFill/>
          <a:ln w="9525">
            <a:solidFill>
              <a:srgbClr val="660066"/>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3" name="Line 153"/>
          <p:cNvSpPr>
            <a:spLocks noChangeShapeType="1"/>
          </p:cNvSpPr>
          <p:nvPr/>
        </p:nvSpPr>
        <p:spPr bwMode="auto">
          <a:xfrm>
            <a:off x="899356" y="4421932"/>
            <a:ext cx="2808548" cy="15180"/>
          </a:xfrm>
          <a:prstGeom prst="line">
            <a:avLst/>
          </a:prstGeom>
          <a:noFill/>
          <a:ln w="9525">
            <a:solidFill>
              <a:srgbClr val="660066"/>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204" name="Text Box 154"/>
          <p:cNvSpPr txBox="1">
            <a:spLocks noChangeArrowheads="1"/>
          </p:cNvSpPr>
          <p:nvPr/>
        </p:nvSpPr>
        <p:spPr bwMode="auto">
          <a:xfrm>
            <a:off x="1907307" y="3701826"/>
            <a:ext cx="1206928" cy="177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wait(</a:t>
            </a:r>
            <a:r>
              <a:rPr lang="en-US" altLang="zh-CN" sz="1600" dirty="0">
                <a:solidFill>
                  <a:srgbClr val="FF0000"/>
                </a:solidFill>
                <a:latin typeface="Times New Roman" panose="02020603050405020304" pitchFamily="18" charset="0"/>
                <a:cs typeface="Times New Roman" panose="02020603050405020304" pitchFamily="18" charset="0"/>
              </a:rPr>
              <a:t>c</a:t>
            </a:r>
            <a:r>
              <a:rPr lang="en-US" altLang="zh-CN" sz="1600" dirty="0">
                <a:solidFill>
                  <a:srgbClr val="0000FF"/>
                </a:solidFill>
                <a:latin typeface="Times New Roman" panose="02020603050405020304" pitchFamily="18" charset="0"/>
                <a:cs typeface="Times New Roman" panose="02020603050405020304" pitchFamily="18" charset="0"/>
              </a:rPr>
              <a:t>)</a:t>
            </a:r>
            <a:endParaRPr lang="zh-CN" sz="1600" dirty="0">
              <a:solidFill>
                <a:srgbClr val="0000FF"/>
              </a:solidFill>
              <a:latin typeface="Times New Roman" panose="02020603050405020304" pitchFamily="18" charset="0"/>
              <a:cs typeface="Times New Roman" panose="02020603050405020304" pitchFamily="18" charset="0"/>
            </a:endParaRPr>
          </a:p>
        </p:txBody>
      </p:sp>
      <p:cxnSp>
        <p:nvCxnSpPr>
          <p:cNvPr id="6149" name="AutoShape 173"/>
          <p:cNvCxnSpPr>
            <a:cxnSpLocks noChangeShapeType="1"/>
          </p:cNvCxnSpPr>
          <p:nvPr/>
        </p:nvCxnSpPr>
        <p:spPr bwMode="auto">
          <a:xfrm>
            <a:off x="3131840" y="2653406"/>
            <a:ext cx="0" cy="3524654"/>
          </a:xfrm>
          <a:prstGeom prst="straightConnector1">
            <a:avLst/>
          </a:prstGeom>
          <a:noFill/>
          <a:ln w="28575">
            <a:solidFill>
              <a:srgbClr val="000000"/>
            </a:solidFill>
            <a:prstDash val="dash"/>
            <a:round/>
            <a:headEnd/>
            <a:tailEnd/>
          </a:ln>
          <a:extLst>
            <a:ext uri="{909E8E84-426E-40dd-AFC4-6F175D3DCCD1}">
              <a14:hiddenFill xmlns="" xmlns:a14="http://schemas.microsoft.com/office/drawing/2010/main">
                <a:noFill/>
              </a14:hiddenFill>
            </a:ext>
          </a:extLst>
        </p:spPr>
      </p:cxn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管程的实现：</a:t>
            </a:r>
            <a:r>
              <a:rPr lang="en-US" altLang="zh-CN" dirty="0">
                <a:latin typeface="华文新魏" charset="0"/>
                <a:ea typeface="华文新魏" charset="0"/>
                <a:cs typeface="华文新魏" charset="0"/>
              </a:rPr>
              <a:t>Hoare</a:t>
            </a:r>
            <a:r>
              <a:rPr lang="zh-CN" altLang="en-US" dirty="0">
                <a:latin typeface="华文新魏" charset="0"/>
                <a:ea typeface="华文新魏" charset="0"/>
                <a:cs typeface="华文新魏" charset="0"/>
              </a:rPr>
              <a:t>方法</a:t>
            </a:r>
            <a:endParaRPr kumimoji="1" lang="zh-CN" altLang="en-US" dirty="0"/>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99</a:t>
            </a:fld>
            <a:endParaRPr lang="en-US" altLang="zh-CN" dirty="0"/>
          </a:p>
        </p:txBody>
      </p:sp>
      <p:sp>
        <p:nvSpPr>
          <p:cNvPr id="106" name="Line 171"/>
          <p:cNvSpPr>
            <a:spLocks noChangeShapeType="1"/>
          </p:cNvSpPr>
          <p:nvPr/>
        </p:nvSpPr>
        <p:spPr bwMode="auto">
          <a:xfrm>
            <a:off x="1691680" y="4422179"/>
            <a:ext cx="1872208" cy="807021"/>
          </a:xfrm>
          <a:prstGeom prst="line">
            <a:avLst/>
          </a:prstGeom>
          <a:noFill/>
          <a:ln w="9525">
            <a:solidFill>
              <a:srgbClr val="660066"/>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 name="矩形 5"/>
          <p:cNvSpPr/>
          <p:nvPr/>
        </p:nvSpPr>
        <p:spPr>
          <a:xfrm>
            <a:off x="3580821" y="4221088"/>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继续</a:t>
            </a:r>
            <a:r>
              <a:rPr lang="zh-CN" altLang="en-US" sz="1500" b="1" dirty="0">
                <a:solidFill>
                  <a:srgbClr val="008000"/>
                </a:solidFill>
                <a:cs typeface="Times New Roman" panose="02020603050405020304" pitchFamily="18" charset="0"/>
              </a:rPr>
              <a:t>执行过程</a:t>
            </a:r>
            <a:r>
              <a:rPr lang="en-US" altLang="zh-CN" sz="1500" b="1" dirty="0">
                <a:solidFill>
                  <a:srgbClr val="008000"/>
                </a:solidFill>
                <a:cs typeface="Times New Roman" panose="02020603050405020304" pitchFamily="18" charset="0"/>
              </a:rPr>
              <a:t>1</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sp>
        <p:nvSpPr>
          <p:cNvPr id="7" name="矩形 6"/>
          <p:cNvSpPr/>
          <p:nvPr/>
        </p:nvSpPr>
        <p:spPr>
          <a:xfrm>
            <a:off x="3543342" y="5267342"/>
            <a:ext cx="2396810" cy="323165"/>
          </a:xfrm>
          <a:prstGeom prst="rect">
            <a:avLst/>
          </a:prstGeom>
        </p:spPr>
        <p:txBody>
          <a:bodyPr wrap="none">
            <a:spAutoFit/>
          </a:bodyPr>
          <a:lstStyle/>
          <a:p>
            <a:pPr eaLnBrk="1" hangingPunct="1"/>
            <a:r>
              <a:rPr lang="zh-CN" altLang="en-US" sz="1500" b="1" dirty="0">
                <a:solidFill>
                  <a:srgbClr val="FF0000"/>
                </a:solidFill>
                <a:cs typeface="Times New Roman" panose="02020603050405020304" pitchFamily="18" charset="0"/>
              </a:rPr>
              <a:t>暂停</a:t>
            </a:r>
            <a:r>
              <a:rPr lang="zh-CN" altLang="en-US" sz="1500" b="1" dirty="0">
                <a:solidFill>
                  <a:srgbClr val="008000"/>
                </a:solidFill>
                <a:cs typeface="Times New Roman" panose="02020603050405020304" pitchFamily="18" charset="0"/>
              </a:rPr>
              <a:t>执行过程</a:t>
            </a:r>
            <a:r>
              <a:rPr lang="zh-CN" altLang="zh-CN" sz="1500" b="1" dirty="0">
                <a:solidFill>
                  <a:srgbClr val="008000"/>
                </a:solidFill>
                <a:cs typeface="Times New Roman" panose="02020603050405020304" pitchFamily="18" charset="0"/>
              </a:rPr>
              <a:t>2</a:t>
            </a:r>
            <a:r>
              <a:rPr lang="zh-CN" altLang="en-US" sz="1500" b="1" dirty="0">
                <a:solidFill>
                  <a:srgbClr val="008000"/>
                </a:solidFill>
                <a:cs typeface="Times New Roman" panose="02020603050405020304" pitchFamily="18" charset="0"/>
              </a:rPr>
              <a:t>后续语句；</a:t>
            </a:r>
            <a:endParaRPr lang="zh-CN" altLang="zh-CN" sz="1500" b="1" dirty="0">
              <a:solidFill>
                <a:srgbClr val="008000"/>
              </a:solidFill>
              <a:cs typeface="Times New Roman" panose="02020603050405020304" pitchFamily="18" charset="0"/>
            </a:endParaRPr>
          </a:p>
        </p:txBody>
      </p:sp>
      <p:grpSp>
        <p:nvGrpSpPr>
          <p:cNvPr id="62" name="Group 155"/>
          <p:cNvGrpSpPr>
            <a:grpSpLocks/>
          </p:cNvGrpSpPr>
          <p:nvPr/>
        </p:nvGrpSpPr>
        <p:grpSpPr bwMode="auto">
          <a:xfrm>
            <a:off x="827102" y="4877094"/>
            <a:ext cx="2808794" cy="496122"/>
            <a:chOff x="2733" y="14223"/>
            <a:chExt cx="2795" cy="680"/>
          </a:xfrm>
        </p:grpSpPr>
        <p:grpSp>
          <p:nvGrpSpPr>
            <p:cNvPr id="63" name="Group 156"/>
            <p:cNvGrpSpPr>
              <a:grpSpLocks/>
            </p:cNvGrpSpPr>
            <p:nvPr/>
          </p:nvGrpSpPr>
          <p:grpSpPr bwMode="auto">
            <a:xfrm>
              <a:off x="2733" y="14519"/>
              <a:ext cx="1646" cy="384"/>
              <a:chOff x="1964" y="8159"/>
              <a:chExt cx="1453" cy="313"/>
            </a:xfrm>
          </p:grpSpPr>
          <p:sp>
            <p:nvSpPr>
              <p:cNvPr id="68" name="Line 157"/>
              <p:cNvSpPr>
                <a:spLocks noChangeShapeType="1"/>
              </p:cNvSpPr>
              <p:nvPr/>
            </p:nvSpPr>
            <p:spPr bwMode="auto">
              <a:xfrm>
                <a:off x="1977" y="8160"/>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9" name="Line 158"/>
              <p:cNvSpPr>
                <a:spLocks noChangeShapeType="1"/>
              </p:cNvSpPr>
              <p:nvPr/>
            </p:nvSpPr>
            <p:spPr bwMode="auto">
              <a:xfrm>
                <a:off x="1964" y="8472"/>
                <a:ext cx="1440" cy="0"/>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0" name="Line 159"/>
              <p:cNvSpPr>
                <a:spLocks noChangeShapeType="1"/>
              </p:cNvSpPr>
              <p:nvPr/>
            </p:nvSpPr>
            <p:spPr bwMode="auto">
              <a:xfrm>
                <a:off x="341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1" name="Line 160"/>
              <p:cNvSpPr>
                <a:spLocks noChangeShapeType="1"/>
              </p:cNvSpPr>
              <p:nvPr/>
            </p:nvSpPr>
            <p:spPr bwMode="auto">
              <a:xfrm>
                <a:off x="3237"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2" name="Line 161"/>
              <p:cNvSpPr>
                <a:spLocks noChangeShapeType="1"/>
              </p:cNvSpPr>
              <p:nvPr/>
            </p:nvSpPr>
            <p:spPr bwMode="auto">
              <a:xfrm>
                <a:off x="30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3" name="Line 162"/>
              <p:cNvSpPr>
                <a:spLocks noChangeShapeType="1"/>
              </p:cNvSpPr>
              <p:nvPr/>
            </p:nvSpPr>
            <p:spPr bwMode="auto">
              <a:xfrm>
                <a:off x="291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4" name="Line 163"/>
              <p:cNvSpPr>
                <a:spLocks noChangeShapeType="1"/>
              </p:cNvSpPr>
              <p:nvPr/>
            </p:nvSpPr>
            <p:spPr bwMode="auto">
              <a:xfrm>
                <a:off x="273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5" name="Line 164"/>
              <p:cNvSpPr>
                <a:spLocks noChangeShapeType="1"/>
              </p:cNvSpPr>
              <p:nvPr/>
            </p:nvSpPr>
            <p:spPr bwMode="auto">
              <a:xfrm>
                <a:off x="2556" y="8159"/>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6" name="Line 165"/>
              <p:cNvSpPr>
                <a:spLocks noChangeShapeType="1"/>
              </p:cNvSpPr>
              <p:nvPr/>
            </p:nvSpPr>
            <p:spPr bwMode="auto">
              <a:xfrm>
                <a:off x="237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77" name="Line 166"/>
              <p:cNvSpPr>
                <a:spLocks noChangeShapeType="1"/>
              </p:cNvSpPr>
              <p:nvPr/>
            </p:nvSpPr>
            <p:spPr bwMode="auto">
              <a:xfrm>
                <a:off x="2196" y="8160"/>
                <a:ext cx="0" cy="312"/>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grpSp>
        <p:sp>
          <p:nvSpPr>
            <p:cNvPr id="66" name="Line 171"/>
            <p:cNvSpPr>
              <a:spLocks noChangeShapeType="1"/>
            </p:cNvSpPr>
            <p:nvPr/>
          </p:nvSpPr>
          <p:spPr bwMode="auto">
            <a:xfrm flipV="1">
              <a:off x="4453" y="14716"/>
              <a:ext cx="1075" cy="0"/>
            </a:xfrm>
            <a:prstGeom prst="line">
              <a:avLst/>
            </a:prstGeom>
            <a:noFill/>
            <a:ln w="9525">
              <a:solidFill>
                <a:srgbClr val="0000FF"/>
              </a:solidFill>
              <a:round/>
              <a:headEnd type="triangle"/>
              <a:tailEnd type="non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67" name="Text Box 172"/>
            <p:cNvSpPr txBox="1">
              <a:spLocks noChangeArrowheads="1"/>
            </p:cNvSpPr>
            <p:nvPr/>
          </p:nvSpPr>
          <p:spPr bwMode="auto">
            <a:xfrm>
              <a:off x="3808" y="14223"/>
              <a:ext cx="1332" cy="39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eaLnBrk="0" hangingPunct="0">
                <a:defRPr kumimoji="1" sz="2400">
                  <a:solidFill>
                    <a:schemeClr val="tx1"/>
                  </a:solidFill>
                  <a:latin typeface="Times New Roman" charset="0"/>
                  <a:ea typeface="宋体" charset="0"/>
                  <a:cs typeface="宋体" charset="0"/>
                </a:defRPr>
              </a:lvl1pPr>
              <a:lvl2pPr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lvl="1" algn="just" eaLnBrk="1" hangingPunct="1"/>
              <a:r>
                <a:rPr lang="en-US" altLang="zh-CN" sz="1600" dirty="0">
                  <a:solidFill>
                    <a:srgbClr val="0000FF"/>
                  </a:solidFill>
                  <a:latin typeface="Times New Roman" panose="02020603050405020304" pitchFamily="18" charset="0"/>
                  <a:cs typeface="Times New Roman" panose="02020603050405020304" pitchFamily="18" charset="0"/>
                </a:rPr>
                <a:t>signal(</a:t>
              </a:r>
              <a:r>
                <a:rPr lang="en-US" altLang="zh-CN" sz="1600" dirty="0">
                  <a:solidFill>
                    <a:srgbClr val="FF0000"/>
                  </a:solidFill>
                  <a:latin typeface="Times New Roman" panose="02020603050405020304" pitchFamily="18" charset="0"/>
                  <a:cs typeface="Times New Roman" panose="02020603050405020304" pitchFamily="18" charset="0"/>
                </a:rPr>
                <a:t>c</a:t>
              </a:r>
              <a:r>
                <a:rPr lang="en-US" altLang="zh-CN" sz="1600" dirty="0">
                  <a:solidFill>
                    <a:srgbClr val="0000FF"/>
                  </a:solidFill>
                  <a:latin typeface="Times New Roman" panose="02020603050405020304" pitchFamily="18" charset="0"/>
                  <a:cs typeface="Times New Roman" panose="02020603050405020304" pitchFamily="18" charset="0"/>
                </a:rPr>
                <a:t>)</a:t>
              </a:r>
              <a:endParaRPr lang="zh-CN" sz="1600" dirty="0">
                <a:solidFill>
                  <a:srgbClr val="0000FF"/>
                </a:solidFill>
                <a:latin typeface="Times New Roman" panose="02020603050405020304" pitchFamily="18" charset="0"/>
                <a:cs typeface="Times New Roman" panose="02020603050405020304" pitchFamily="18" charset="0"/>
              </a:endParaRPr>
            </a:p>
          </p:txBody>
        </p:sp>
      </p:grpSp>
      <p:sp>
        <p:nvSpPr>
          <p:cNvPr id="78" name="矩形 77"/>
          <p:cNvSpPr/>
          <p:nvPr/>
        </p:nvSpPr>
        <p:spPr>
          <a:xfrm>
            <a:off x="6516216" y="4082296"/>
            <a:ext cx="2448272" cy="1631216"/>
          </a:xfrm>
          <a:prstGeom prst="rect">
            <a:avLst/>
          </a:prstGeom>
          <a:solidFill>
            <a:srgbClr val="CCFFCC">
              <a:alpha val="80000"/>
            </a:srgbClr>
          </a:solidFill>
        </p:spPr>
        <p:txBody>
          <a:bodyPr wrap="square">
            <a:spAutoFit/>
          </a:bodyPr>
          <a:lstStyle/>
          <a:p>
            <a:pPr algn="l"/>
            <a:r>
              <a:rPr lang="zh-CN" altLang="en-US" sz="2000" b="1" dirty="0">
                <a:solidFill>
                  <a:srgbClr val="FF0000"/>
                </a:solidFill>
                <a:latin typeface="华文新魏" charset="0"/>
                <a:ea typeface="华文新魏" charset="0"/>
                <a:cs typeface="华文新魏" charset="0"/>
              </a:rPr>
              <a:t>问题</a:t>
            </a:r>
            <a:r>
              <a:rPr lang="zh-CN" altLang="en-US" sz="2000" b="1" dirty="0">
                <a:solidFill>
                  <a:srgbClr val="0000FF"/>
                </a:solidFill>
                <a:latin typeface="华文新魏" charset="0"/>
                <a:ea typeface="华文新魏" charset="0"/>
                <a:cs typeface="华文新魏" charset="0"/>
              </a:rPr>
              <a:t>：如何同步</a:t>
            </a:r>
            <a:r>
              <a:rPr lang="en-US" altLang="zh-CN" sz="2000" b="1" dirty="0">
                <a:solidFill>
                  <a:srgbClr val="0000FF"/>
                </a:solidFill>
                <a:latin typeface="华文新魏" charset="0"/>
                <a:ea typeface="华文新魏" charset="0"/>
                <a:cs typeface="华文新魏" charset="0"/>
              </a:rPr>
              <a:t>wait()</a:t>
            </a:r>
            <a:r>
              <a:rPr lang="zh-CN" altLang="en-US" sz="2000" b="1" dirty="0">
                <a:solidFill>
                  <a:srgbClr val="0000FF"/>
                </a:solidFill>
                <a:latin typeface="华文新魏" charset="0"/>
                <a:ea typeface="华文新魏" charset="0"/>
                <a:cs typeface="华文新魏" charset="0"/>
              </a:rPr>
              <a:t>及</a:t>
            </a:r>
            <a:r>
              <a:rPr lang="en-US" altLang="zh-CN" sz="2000" b="1" dirty="0">
                <a:solidFill>
                  <a:srgbClr val="0000FF"/>
                </a:solidFill>
                <a:latin typeface="华文新魏" charset="0"/>
                <a:ea typeface="华文新魏" charset="0"/>
                <a:cs typeface="华文新魏" charset="0"/>
              </a:rPr>
              <a:t>signal</a:t>
            </a:r>
            <a:r>
              <a:rPr lang="zh-CN" altLang="en-US" sz="2000" b="1" dirty="0">
                <a:solidFill>
                  <a:srgbClr val="0000FF"/>
                </a:solidFill>
                <a:latin typeface="华文新魏" charset="0"/>
                <a:ea typeface="华文新魏" charset="0"/>
                <a:cs typeface="华文新魏" charset="0"/>
              </a:rPr>
              <a:t>（）发送进程执行步骤</a:t>
            </a:r>
            <a:endParaRPr lang="en-US" altLang="zh-CN" sz="2000" b="1" dirty="0">
              <a:solidFill>
                <a:srgbClr val="0000FF"/>
              </a:solidFill>
              <a:latin typeface="华文新魏" charset="0"/>
              <a:ea typeface="华文新魏" charset="0"/>
              <a:cs typeface="华文新魏" charset="0"/>
            </a:endParaRPr>
          </a:p>
          <a:p>
            <a:pPr algn="l"/>
            <a:r>
              <a:rPr lang="zh-CN" altLang="zh-CN" sz="2000" b="1" dirty="0">
                <a:solidFill>
                  <a:srgbClr val="0000FF"/>
                </a:solidFill>
                <a:latin typeface="华文新魏" charset="0"/>
                <a:ea typeface="华文新魏" charset="0"/>
                <a:cs typeface="华文新魏" charset="0"/>
              </a:rPr>
              <a:t>1</a:t>
            </a:r>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mutex</a:t>
            </a:r>
            <a:r>
              <a:rPr lang="zh-CN" altLang="en-US" sz="2000" b="1" dirty="0">
                <a:solidFill>
                  <a:srgbClr val="0000FF"/>
                </a:solidFill>
                <a:latin typeface="华文新魏" charset="0"/>
                <a:ea typeface="华文新魏" charset="0"/>
                <a:cs typeface="华文新魏" charset="0"/>
              </a:rPr>
              <a:t>互斥机制</a:t>
            </a:r>
            <a:endParaRPr lang="en-US" altLang="zh-CN" sz="2000" b="1" dirty="0">
              <a:solidFill>
                <a:srgbClr val="0000FF"/>
              </a:solidFill>
              <a:latin typeface="华文新魏" charset="0"/>
              <a:ea typeface="华文新魏" charset="0"/>
              <a:cs typeface="华文新魏" charset="0"/>
            </a:endParaRPr>
          </a:p>
          <a:p>
            <a:pPr algn="l"/>
            <a:r>
              <a:rPr lang="zh-CN" altLang="zh-CN" sz="2000" b="1" dirty="0">
                <a:solidFill>
                  <a:srgbClr val="0000FF"/>
                </a:solidFill>
                <a:latin typeface="华文新魏" charset="0"/>
                <a:ea typeface="华文新魏" charset="0"/>
                <a:cs typeface="华文新魏" charset="0"/>
              </a:rPr>
              <a:t>2</a:t>
            </a:r>
            <a:r>
              <a:rPr lang="zh-CN" altLang="en-US" sz="2000" b="1" dirty="0">
                <a:solidFill>
                  <a:srgbClr val="0000FF"/>
                </a:solidFill>
                <a:latin typeface="华文新魏" charset="0"/>
                <a:ea typeface="华文新魏" charset="0"/>
                <a:cs typeface="华文新魏" charset="0"/>
              </a:rPr>
              <a:t>）等待条件定义</a:t>
            </a:r>
            <a:endParaRPr lang="zh-CN" altLang="en-US" sz="2000" b="1" dirty="0">
              <a:solidFill>
                <a:srgbClr val="FF0000"/>
              </a:solidFill>
              <a:latin typeface="华文新魏" charset="0"/>
              <a:ea typeface="华文新魏" charset="0"/>
              <a:cs typeface="华文新魏" charset="0"/>
            </a:endParaRPr>
          </a:p>
        </p:txBody>
      </p:sp>
      <p:grpSp>
        <p:nvGrpSpPr>
          <p:cNvPr id="8" name="组 7"/>
          <p:cNvGrpSpPr/>
          <p:nvPr/>
        </p:nvGrpSpPr>
        <p:grpSpPr>
          <a:xfrm>
            <a:off x="827375" y="5229200"/>
            <a:ext cx="2808521" cy="576064"/>
            <a:chOff x="899383" y="5517075"/>
            <a:chExt cx="2808521" cy="576064"/>
          </a:xfrm>
        </p:grpSpPr>
        <p:sp>
          <p:nvSpPr>
            <p:cNvPr id="79" name="Line 169"/>
            <p:cNvSpPr>
              <a:spLocks noChangeShapeType="1"/>
            </p:cNvSpPr>
            <p:nvPr/>
          </p:nvSpPr>
          <p:spPr bwMode="auto">
            <a:xfrm flipH="1" flipV="1">
              <a:off x="970734" y="5517075"/>
              <a:ext cx="0" cy="288189"/>
            </a:xfrm>
            <a:prstGeom prst="line">
              <a:avLst/>
            </a:prstGeom>
            <a:noFill/>
            <a:ln w="9525">
              <a:solidFill>
                <a:srgbClr val="0000FF"/>
              </a:solidFill>
              <a:round/>
              <a:headEnd/>
              <a:tailEn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80" name="Line 170"/>
            <p:cNvSpPr>
              <a:spLocks noChangeShapeType="1"/>
            </p:cNvSpPr>
            <p:nvPr/>
          </p:nvSpPr>
          <p:spPr bwMode="auto">
            <a:xfrm flipV="1">
              <a:off x="899383" y="5805107"/>
              <a:ext cx="2808521" cy="157"/>
            </a:xfrm>
            <a:prstGeom prst="line">
              <a:avLst/>
            </a:prstGeom>
            <a:noFill/>
            <a:ln w="952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cs typeface="Times New Roman" panose="02020603050405020304" pitchFamily="18" charset="0"/>
              </a:endParaRPr>
            </a:p>
          </p:txBody>
        </p:sp>
        <p:sp>
          <p:nvSpPr>
            <p:cNvPr id="5" name="矩形 4"/>
            <p:cNvSpPr/>
            <p:nvPr/>
          </p:nvSpPr>
          <p:spPr>
            <a:xfrm>
              <a:off x="1403648" y="5754585"/>
              <a:ext cx="1620957" cy="338554"/>
            </a:xfrm>
            <a:prstGeom prst="rect">
              <a:avLst/>
            </a:prstGeom>
          </p:spPr>
          <p:txBody>
            <a:bodyPr wrap="none">
              <a:spAutoFit/>
            </a:bodyPr>
            <a:lstStyle/>
            <a:p>
              <a:r>
                <a:rPr lang="zh-CN" altLang="en-US" sz="1600" b="1" dirty="0">
                  <a:solidFill>
                    <a:srgbClr val="FF0000"/>
                  </a:solidFill>
                  <a:cs typeface="Times New Roman" panose="02020603050405020304" pitchFamily="18" charset="0"/>
                </a:rPr>
                <a:t>何时继续执行？</a:t>
              </a:r>
            </a:p>
          </p:txBody>
        </p:sp>
      </p:grpSp>
    </p:spTree>
    <p:extLst>
      <p:ext uri="{BB962C8B-B14F-4D97-AF65-F5344CB8AC3E}">
        <p14:creationId xmlns:p14="http://schemas.microsoft.com/office/powerpoint/2010/main" val="6039078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198"/>
                                        </p:tgtEl>
                                        <p:attrNameLst>
                                          <p:attrName>style.visibility</p:attrName>
                                        </p:attrNameLst>
                                      </p:cBhvr>
                                      <p:to>
                                        <p:strVal val="visible"/>
                                      </p:to>
                                    </p:set>
                                    <p:anim calcmode="lin" valueType="num">
                                      <p:cBhvr>
                                        <p:cTn id="7" dur="1000" fill="hold"/>
                                        <p:tgtEl>
                                          <p:spTgt spid="6198"/>
                                        </p:tgtEl>
                                        <p:attrNameLst>
                                          <p:attrName>ppt_w</p:attrName>
                                        </p:attrNameLst>
                                      </p:cBhvr>
                                      <p:tavLst>
                                        <p:tav tm="0">
                                          <p:val>
                                            <p:strVal val="#ppt_w*0.70"/>
                                          </p:val>
                                        </p:tav>
                                        <p:tav tm="100000">
                                          <p:val>
                                            <p:strVal val="#ppt_w"/>
                                          </p:val>
                                        </p:tav>
                                      </p:tavLst>
                                    </p:anim>
                                    <p:anim calcmode="lin" valueType="num">
                                      <p:cBhvr>
                                        <p:cTn id="8" dur="1000" fill="hold"/>
                                        <p:tgtEl>
                                          <p:spTgt spid="6198"/>
                                        </p:tgtEl>
                                        <p:attrNameLst>
                                          <p:attrName>ppt_h</p:attrName>
                                        </p:attrNameLst>
                                      </p:cBhvr>
                                      <p:tavLst>
                                        <p:tav tm="0">
                                          <p:val>
                                            <p:strVal val="#ppt_h"/>
                                          </p:val>
                                        </p:tav>
                                        <p:tav tm="100000">
                                          <p:val>
                                            <p:strVal val="#ppt_h"/>
                                          </p:val>
                                        </p:tav>
                                      </p:tavLst>
                                    </p:anim>
                                    <p:animEffect transition="in" filter="fade">
                                      <p:cBhvr>
                                        <p:cTn id="9" dur="1000"/>
                                        <p:tgtEl>
                                          <p:spTgt spid="619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200"/>
                                        </p:tgtEl>
                                        <p:attrNameLst>
                                          <p:attrName>style.visibility</p:attrName>
                                        </p:attrNameLst>
                                      </p:cBhvr>
                                      <p:to>
                                        <p:strVal val="visible"/>
                                      </p:to>
                                    </p:set>
                                    <p:anim calcmode="lin" valueType="num">
                                      <p:cBhvr>
                                        <p:cTn id="12" dur="1000" fill="hold"/>
                                        <p:tgtEl>
                                          <p:spTgt spid="6200"/>
                                        </p:tgtEl>
                                        <p:attrNameLst>
                                          <p:attrName>ppt_w</p:attrName>
                                        </p:attrNameLst>
                                      </p:cBhvr>
                                      <p:tavLst>
                                        <p:tav tm="0">
                                          <p:val>
                                            <p:strVal val="#ppt_w*0.70"/>
                                          </p:val>
                                        </p:tav>
                                        <p:tav tm="100000">
                                          <p:val>
                                            <p:strVal val="#ppt_w"/>
                                          </p:val>
                                        </p:tav>
                                      </p:tavLst>
                                    </p:anim>
                                    <p:anim calcmode="lin" valueType="num">
                                      <p:cBhvr>
                                        <p:cTn id="13" dur="1000" fill="hold"/>
                                        <p:tgtEl>
                                          <p:spTgt spid="6200"/>
                                        </p:tgtEl>
                                        <p:attrNameLst>
                                          <p:attrName>ppt_h</p:attrName>
                                        </p:attrNameLst>
                                      </p:cBhvr>
                                      <p:tavLst>
                                        <p:tav tm="0">
                                          <p:val>
                                            <p:strVal val="#ppt_h"/>
                                          </p:val>
                                        </p:tav>
                                        <p:tav tm="100000">
                                          <p:val>
                                            <p:strVal val="#ppt_h"/>
                                          </p:val>
                                        </p:tav>
                                      </p:tavLst>
                                    </p:anim>
                                    <p:animEffect transition="in" filter="fade">
                                      <p:cBhvr>
                                        <p:cTn id="14" dur="1000"/>
                                        <p:tgtEl>
                                          <p:spTgt spid="620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204"/>
                                        </p:tgtEl>
                                        <p:attrNameLst>
                                          <p:attrName>style.visibility</p:attrName>
                                        </p:attrNameLst>
                                      </p:cBhvr>
                                      <p:to>
                                        <p:strVal val="visible"/>
                                      </p:to>
                                    </p:set>
                                    <p:anim calcmode="lin" valueType="num">
                                      <p:cBhvr>
                                        <p:cTn id="17" dur="1000" fill="hold"/>
                                        <p:tgtEl>
                                          <p:spTgt spid="6204"/>
                                        </p:tgtEl>
                                        <p:attrNameLst>
                                          <p:attrName>ppt_w</p:attrName>
                                        </p:attrNameLst>
                                      </p:cBhvr>
                                      <p:tavLst>
                                        <p:tav tm="0">
                                          <p:val>
                                            <p:strVal val="#ppt_w*0.70"/>
                                          </p:val>
                                        </p:tav>
                                        <p:tav tm="100000">
                                          <p:val>
                                            <p:strVal val="#ppt_w"/>
                                          </p:val>
                                        </p:tav>
                                      </p:tavLst>
                                    </p:anim>
                                    <p:anim calcmode="lin" valueType="num">
                                      <p:cBhvr>
                                        <p:cTn id="18" dur="1000" fill="hold"/>
                                        <p:tgtEl>
                                          <p:spTgt spid="6204"/>
                                        </p:tgtEl>
                                        <p:attrNameLst>
                                          <p:attrName>ppt_h</p:attrName>
                                        </p:attrNameLst>
                                      </p:cBhvr>
                                      <p:tavLst>
                                        <p:tav tm="0">
                                          <p:val>
                                            <p:strVal val="#ppt_h"/>
                                          </p:val>
                                        </p:tav>
                                        <p:tav tm="100000">
                                          <p:val>
                                            <p:strVal val="#ppt_h"/>
                                          </p:val>
                                        </p:tav>
                                      </p:tavLst>
                                    </p:anim>
                                    <p:animEffect transition="in" filter="fade">
                                      <p:cBhvr>
                                        <p:cTn id="19" dur="1000"/>
                                        <p:tgtEl>
                                          <p:spTgt spid="620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203"/>
                                        </p:tgtEl>
                                        <p:attrNameLst>
                                          <p:attrName>style.visibility</p:attrName>
                                        </p:attrNameLst>
                                      </p:cBhvr>
                                      <p:to>
                                        <p:strVal val="visible"/>
                                      </p:to>
                                    </p:set>
                                    <p:animEffect transition="in" filter="fade">
                                      <p:cBhvr>
                                        <p:cTn id="28" dur="500"/>
                                        <p:tgtEl>
                                          <p:spTgt spid="620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01"/>
                                        </p:tgtEl>
                                        <p:attrNameLst>
                                          <p:attrName>style.visibility</p:attrName>
                                        </p:attrNameLst>
                                      </p:cBhvr>
                                      <p:to>
                                        <p:strVal val="visible"/>
                                      </p:to>
                                    </p:set>
                                    <p:animEffect transition="in" filter="fade">
                                      <p:cBhvr>
                                        <p:cTn id="31" dur="500"/>
                                        <p:tgtEl>
                                          <p:spTgt spid="6201"/>
                                        </p:tgtEl>
                                      </p:cBhvr>
                                    </p:animEffect>
                                  </p:childTnLst>
                                </p:cTn>
                              </p:par>
                              <p:par>
                                <p:cTn id="32" presetID="3" presetClass="entr" presetSubtype="1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blinds(horizontal)">
                                      <p:cBhvr>
                                        <p:cTn id="34" dur="500"/>
                                        <p:tgtEl>
                                          <p:spTgt spid="62"/>
                                        </p:tgtEl>
                                      </p:cBhvr>
                                    </p:animEffect>
                                  </p:childTnLst>
                                </p:cTn>
                              </p:par>
                            </p:childTnLst>
                          </p:cTn>
                        </p:par>
                        <p:par>
                          <p:cTn id="35" fill="hold">
                            <p:stCondLst>
                              <p:cond delay="1000"/>
                            </p:stCondLst>
                            <p:childTnLst>
                              <p:par>
                                <p:cTn id="36" presetID="1" presetClass="exit" presetSubtype="0" fill="hold" nodeType="afterEffect">
                                  <p:stCondLst>
                                    <p:cond delay="0"/>
                                  </p:stCondLst>
                                  <p:childTnLst>
                                    <p:set>
                                      <p:cBhvr>
                                        <p:cTn id="37" dur="1" fill="hold">
                                          <p:stCondLst>
                                            <p:cond delay="0"/>
                                          </p:stCondLst>
                                        </p:cTn>
                                        <p:tgtEl>
                                          <p:spTgt spid="17512">
                                            <p:txEl>
                                              <p:pRg st="2" end="2"/>
                                            </p:txEl>
                                          </p:spTgt>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xit" presetSubtype="0" fill="hold" nodeType="withEffect">
                                  <p:stCondLst>
                                    <p:cond delay="0"/>
                                  </p:stCondLst>
                                  <p:childTnLst>
                                    <p:set>
                                      <p:cBhvr>
                                        <p:cTn id="41" dur="1" fill="hold">
                                          <p:stCondLst>
                                            <p:cond delay="0"/>
                                          </p:stCondLst>
                                        </p:cTn>
                                        <p:tgtEl>
                                          <p:spTgt spid="17513">
                                            <p:txEl>
                                              <p:pRg st="2" end="2"/>
                                            </p:txEl>
                                          </p:spTgt>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blinds(horizontal)">
                                      <p:cBhvr>
                                        <p:cTn id="5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0" grpId="0" animBg="1"/>
      <p:bldP spid="6201" grpId="0" animBg="1"/>
      <p:bldP spid="6203" grpId="0" animBg="1"/>
      <p:bldP spid="6204" grpId="0"/>
      <p:bldP spid="106" grpId="0" animBg="1"/>
      <p:bldP spid="6" grpId="0"/>
      <p:bldP spid="78" grpId="0" animBg="1"/>
    </p:bld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54924</TotalTime>
  <Words>27880</Words>
  <Application>Microsoft Office PowerPoint</Application>
  <PresentationFormat>全屏显示(4:3)</PresentationFormat>
  <Paragraphs>3861</Paragraphs>
  <Slides>321</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321</vt:i4>
      </vt:variant>
    </vt:vector>
  </HeadingPairs>
  <TitlesOfParts>
    <vt:vector size="333" baseType="lpstr">
      <vt:lpstr>华文新魏</vt:lpstr>
      <vt:lpstr>华文新魏</vt:lpstr>
      <vt:lpstr>隶书</vt:lpstr>
      <vt:lpstr>宋体</vt:lpstr>
      <vt:lpstr>Arial</vt:lpstr>
      <vt:lpstr>Calibri</vt:lpstr>
      <vt:lpstr>Georgia</vt:lpstr>
      <vt:lpstr>Times</vt:lpstr>
      <vt:lpstr>Times New Roman</vt:lpstr>
      <vt:lpstr>Wingdings</vt:lpstr>
      <vt:lpstr>Axis</vt:lpstr>
      <vt:lpstr>文档</vt:lpstr>
      <vt:lpstr>第三章 并发进程</vt:lpstr>
      <vt:lpstr>内容提要</vt:lpstr>
      <vt:lpstr>并发进程</vt:lpstr>
      <vt:lpstr>进程的顺序性</vt:lpstr>
      <vt:lpstr>顺序程序设计特点</vt:lpstr>
      <vt:lpstr>进程的并发性</vt:lpstr>
      <vt:lpstr>程序并发 执行</vt:lpstr>
      <vt:lpstr>观察程序并发 执行现象</vt:lpstr>
      <vt:lpstr>观察程序并发执行现象</vt:lpstr>
      <vt:lpstr>并发本质</vt:lpstr>
      <vt:lpstr>并发进程分类</vt:lpstr>
      <vt:lpstr>Bernstein条件 </vt:lpstr>
      <vt:lpstr>Bernstein条件举例</vt:lpstr>
      <vt:lpstr>与时间有关的错误</vt:lpstr>
      <vt:lpstr> （结果不唯一）飞机票售票问题</vt:lpstr>
      <vt:lpstr>（永远等待）内存资源管理问题</vt:lpstr>
      <vt:lpstr>进程的交互：竞争与协作</vt:lpstr>
      <vt:lpstr>进程的交互：竞争与协作</vt:lpstr>
      <vt:lpstr>内容提要</vt:lpstr>
      <vt:lpstr>临界区管理</vt:lpstr>
      <vt:lpstr>互斥与临界区</vt:lpstr>
      <vt:lpstr>互斥与临界区</vt:lpstr>
      <vt:lpstr>互斥与临界区</vt:lpstr>
      <vt:lpstr>临界区管理的尝试</vt:lpstr>
      <vt:lpstr>临界区管理的尝试（标志方式）</vt:lpstr>
      <vt:lpstr>临界区管理的尝试（标志方式）</vt:lpstr>
      <vt:lpstr>临界区管理的尝试（标志方式）</vt:lpstr>
      <vt:lpstr>临界区管理的尝试（标志方式）</vt:lpstr>
      <vt:lpstr>实现临界区的软件算法</vt:lpstr>
      <vt:lpstr>Peterson算法</vt:lpstr>
      <vt:lpstr>实现临界区管理的硬件设施</vt:lpstr>
      <vt:lpstr>关中断</vt:lpstr>
      <vt:lpstr>测试并设置指令</vt:lpstr>
      <vt:lpstr>测试并设置指令</vt:lpstr>
      <vt:lpstr>对换指令</vt:lpstr>
      <vt:lpstr>对换指令</vt:lpstr>
      <vt:lpstr>内容提要</vt:lpstr>
      <vt:lpstr>信号量与PV操作</vt:lpstr>
      <vt:lpstr>同步和同步机制</vt:lpstr>
      <vt:lpstr>生产者—消费者问题表述</vt:lpstr>
      <vt:lpstr>生产者-消费者问题的程序描述</vt:lpstr>
      <vt:lpstr>生产者-消费者问题的程序描述</vt:lpstr>
      <vt:lpstr>生产者-消费者问题的程序描述</vt:lpstr>
      <vt:lpstr>生产者-消费者问题程序思考</vt:lpstr>
      <vt:lpstr>生产者-消费者问题的程序描述</vt:lpstr>
      <vt:lpstr>生产者-消费者问题的程序描述</vt:lpstr>
      <vt:lpstr>信号量与PV操作</vt:lpstr>
      <vt:lpstr>信号量与PV操作</vt:lpstr>
      <vt:lpstr>信号量与PV操作</vt:lpstr>
      <vt:lpstr>信号量分类</vt:lpstr>
      <vt:lpstr>一般信号量定义</vt:lpstr>
      <vt:lpstr>一般信号量数据结构</vt:lpstr>
      <vt:lpstr>一般信号量特征</vt:lpstr>
      <vt:lpstr>二元信号量</vt:lpstr>
      <vt:lpstr>信号量实现互斥</vt:lpstr>
      <vt:lpstr>信号量解决哲学家就餐问题</vt:lpstr>
      <vt:lpstr>信号量解决哲学家就餐问题</vt:lpstr>
      <vt:lpstr>哲学家吃通心面问题的正解算法 </vt:lpstr>
      <vt:lpstr>信号量解决生产者-消费者问题</vt:lpstr>
      <vt:lpstr>一个生产者、一个消费者共享一个缓冲</vt:lpstr>
      <vt:lpstr>多个生产者-消费者共享多个缓冲区</vt:lpstr>
      <vt:lpstr>多个生产者-消费者共享多个缓冲区</vt:lpstr>
      <vt:lpstr>信号量解决读者-写者问题</vt:lpstr>
      <vt:lpstr>信号量解决读者-写者问题</vt:lpstr>
      <vt:lpstr>信号量解决睡眠理发师问题</vt:lpstr>
      <vt:lpstr>信号量解决睡眠理发师问题</vt:lpstr>
      <vt:lpstr>信号量解决理发师问题</vt:lpstr>
      <vt:lpstr>信号量解决理发师问题</vt:lpstr>
      <vt:lpstr>吸烟者问题(Patil，1971)</vt:lpstr>
      <vt:lpstr>吸烟者问题—PV信号量实现</vt:lpstr>
      <vt:lpstr>吸烟者问题—PV信号量实现</vt:lpstr>
      <vt:lpstr>生产线装配问题</vt:lpstr>
      <vt:lpstr>生产线装配问题</vt:lpstr>
      <vt:lpstr>生产线装配问题</vt:lpstr>
      <vt:lpstr>生产线装配问题</vt:lpstr>
      <vt:lpstr>男女混用浴室问题</vt:lpstr>
      <vt:lpstr>男女混用浴室问题</vt:lpstr>
      <vt:lpstr>独木桥问题1</vt:lpstr>
      <vt:lpstr>独木桥问题1</vt:lpstr>
      <vt:lpstr>独木桥问题2</vt:lpstr>
      <vt:lpstr>独木桥问题2</vt:lpstr>
      <vt:lpstr>独木桥问题3</vt:lpstr>
      <vt:lpstr>独木桥问题3</vt:lpstr>
      <vt:lpstr>独木桥问题4</vt:lpstr>
      <vt:lpstr>独木桥问题4</vt:lpstr>
      <vt:lpstr>安全岛问题</vt:lpstr>
      <vt:lpstr>安全岛问题</vt:lpstr>
      <vt:lpstr>安全岛问题</vt:lpstr>
      <vt:lpstr>内容提要</vt:lpstr>
      <vt:lpstr>管程 </vt:lpstr>
      <vt:lpstr>管程和条件变量 </vt:lpstr>
      <vt:lpstr>管程定义和属性</vt:lpstr>
      <vt:lpstr>管程的形式</vt:lpstr>
      <vt:lpstr>管程结构</vt:lpstr>
      <vt:lpstr>管程的条件变量</vt:lpstr>
      <vt:lpstr>管程vs.进程</vt:lpstr>
      <vt:lpstr>管程的并发与同步问题</vt:lpstr>
      <vt:lpstr>管程问题讨论</vt:lpstr>
      <vt:lpstr>管程的实现：Hoare方法</vt:lpstr>
      <vt:lpstr>管程的实现：Hoare方法</vt:lpstr>
      <vt:lpstr>Hoare管程数据结构</vt:lpstr>
      <vt:lpstr>Hoare管程数据结构</vt:lpstr>
      <vt:lpstr>Hoare管程数据结构</vt:lpstr>
      <vt:lpstr>Hoare管程信号量处理逻辑</vt:lpstr>
      <vt:lpstr>Hoare管程数据结构与操作</vt:lpstr>
      <vt:lpstr>Hoare管程数据结构与操作</vt:lpstr>
      <vt:lpstr>管程 vs. 信号量</vt:lpstr>
      <vt:lpstr>管程 vs. 信号量</vt:lpstr>
      <vt:lpstr>管程 vs. 信号量</vt:lpstr>
      <vt:lpstr>管程解决生产者-消费者问题</vt:lpstr>
      <vt:lpstr>使用管程解决进程同步问题 </vt:lpstr>
      <vt:lpstr>霍尔管程解决五个哲学家就餐问题</vt:lpstr>
      <vt:lpstr>霍尔管程实现五个哲学家就餐问题</vt:lpstr>
      <vt:lpstr>霍尔管程解决理发师问题</vt:lpstr>
      <vt:lpstr>霍尔管程解决理发师问题</vt:lpstr>
      <vt:lpstr>霍尔管程解决理发师问题</vt:lpstr>
      <vt:lpstr>吸烟者问题(Patil，1971)</vt:lpstr>
      <vt:lpstr>吸烟者问题—PV信号量实现</vt:lpstr>
      <vt:lpstr>吸烟者问题—PV信号量实现</vt:lpstr>
      <vt:lpstr>吸烟者问题—管程实现</vt:lpstr>
      <vt:lpstr>吸烟者问题—管程实现</vt:lpstr>
      <vt:lpstr>吸烟者问题—管程实现</vt:lpstr>
      <vt:lpstr>生产线装配问题</vt:lpstr>
      <vt:lpstr>生产线装配问题</vt:lpstr>
      <vt:lpstr>生产线装配问题</vt:lpstr>
      <vt:lpstr>生产线装配问题</vt:lpstr>
      <vt:lpstr>生产线装配问题</vt:lpstr>
      <vt:lpstr>生产线装配问题</vt:lpstr>
      <vt:lpstr>生产线装配问题</vt:lpstr>
      <vt:lpstr>文件读写问题</vt:lpstr>
      <vt:lpstr>文件读写问题</vt:lpstr>
      <vt:lpstr>文件读写问题</vt:lpstr>
      <vt:lpstr>文件读写问题</vt:lpstr>
      <vt:lpstr>内容提要</vt:lpstr>
      <vt:lpstr>死锁</vt:lpstr>
      <vt:lpstr>死锁产生示例</vt:lpstr>
      <vt:lpstr>死锁产生示例</vt:lpstr>
      <vt:lpstr>死锁产生示例</vt:lpstr>
      <vt:lpstr>死锁定义</vt:lpstr>
      <vt:lpstr>死锁产生因素</vt:lpstr>
      <vt:lpstr>死锁产生条件</vt:lpstr>
      <vt:lpstr>死锁防止</vt:lpstr>
      <vt:lpstr>死锁防止</vt:lpstr>
      <vt:lpstr>死锁避免</vt:lpstr>
      <vt:lpstr>死锁避免</vt:lpstr>
      <vt:lpstr>  银行家算法的数据结构</vt:lpstr>
      <vt:lpstr>  银行家算法的数据结构</vt:lpstr>
      <vt:lpstr>  银行家算法的数据结构</vt:lpstr>
      <vt:lpstr>  银行家算法的数据结构</vt:lpstr>
      <vt:lpstr>  银行家算法的数据结构</vt:lpstr>
      <vt:lpstr>银行家算法数据结构之间的关系</vt:lpstr>
      <vt:lpstr>银行家算法的一种死锁避免策略</vt:lpstr>
      <vt:lpstr>系统安全性定义</vt:lpstr>
      <vt:lpstr>银行家算法基本思想</vt:lpstr>
      <vt:lpstr>银行家算法资源分配步骤</vt:lpstr>
      <vt:lpstr>银行家算法资源分配步骤</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银行家算法是否处于安全态实例</vt:lpstr>
      <vt:lpstr>死锁检测和解除</vt:lpstr>
      <vt:lpstr>进程-资源分配图</vt:lpstr>
      <vt:lpstr>进程-资源分配图示例1</vt:lpstr>
      <vt:lpstr>进程-资源分配图示例2</vt:lpstr>
      <vt:lpstr>进程-资源分配图简化检测死锁状态</vt:lpstr>
      <vt:lpstr>进程-资源分配图简化检测死锁状态</vt:lpstr>
      <vt:lpstr>死锁检测算法</vt:lpstr>
      <vt:lpstr>死锁检测算法</vt:lpstr>
      <vt:lpstr>死锁检测算法</vt:lpstr>
      <vt:lpstr>死锁的解除</vt:lpstr>
      <vt:lpstr>内容提要</vt:lpstr>
      <vt:lpstr>进程通信</vt:lpstr>
      <vt:lpstr>进程通信概念</vt:lpstr>
      <vt:lpstr>进程需要通信的情况 </vt:lpstr>
      <vt:lpstr>进程间通信方式的发展</vt:lpstr>
      <vt:lpstr>进程间通信的方式 </vt:lpstr>
      <vt:lpstr>信号通信机制</vt:lpstr>
      <vt:lpstr>硬中断 vs. 软中断</vt:lpstr>
      <vt:lpstr>中断机制 vs. 信号机制</vt:lpstr>
      <vt:lpstr>Linux信号的检测与处理流程</vt:lpstr>
      <vt:lpstr>信号通信机制</vt:lpstr>
      <vt:lpstr>信号通信举例：杀死进程</vt:lpstr>
      <vt:lpstr>Linux信号事件来源</vt:lpstr>
      <vt:lpstr>Linux信号分类</vt:lpstr>
      <vt:lpstr>Linux常见信号</vt:lpstr>
      <vt:lpstr>Linux进程对信号的响应方式</vt:lpstr>
      <vt:lpstr>task_struct中与信号处理相关的成员</vt:lpstr>
      <vt:lpstr>task_struct信号处理相关数据结构关系图</vt:lpstr>
      <vt:lpstr>信号安装函数—signal()</vt:lpstr>
      <vt:lpstr>信号安装函数—signal()示例</vt:lpstr>
      <vt:lpstr>信号安装函数—signal()示例</vt:lpstr>
      <vt:lpstr>信号安装函数—signal()示例</vt:lpstr>
      <vt:lpstr>信号安装函数—sigaction()</vt:lpstr>
      <vt:lpstr>signal()与sigaction()的区别</vt:lpstr>
      <vt:lpstr>管道通信机制</vt:lpstr>
      <vt:lpstr> 管道通信机制</vt:lpstr>
      <vt:lpstr>共享文件通信机制</vt:lpstr>
      <vt:lpstr>write()/read()阻塞</vt:lpstr>
      <vt:lpstr>匿名管道</vt:lpstr>
      <vt:lpstr>管道的实现</vt:lpstr>
      <vt:lpstr>有名管道</vt:lpstr>
      <vt:lpstr>Linux匿名管道的建立</vt:lpstr>
      <vt:lpstr>Linux匿名管道的读操作</vt:lpstr>
      <vt:lpstr>Linux匿名管道的写操作</vt:lpstr>
      <vt:lpstr>Linux匿名管道示例</vt:lpstr>
      <vt:lpstr>Linux有名管道的建立</vt:lpstr>
      <vt:lpstr>Linux有名管道的open()</vt:lpstr>
      <vt:lpstr>Linux有名管道举例</vt:lpstr>
      <vt:lpstr>有名管道举例</vt:lpstr>
      <vt:lpstr>Linux有名管道举例</vt:lpstr>
      <vt:lpstr>共享内存</vt:lpstr>
      <vt:lpstr>消息传递</vt:lpstr>
      <vt:lpstr>消息传递的间接通信</vt:lpstr>
      <vt:lpstr>间接通信的实现</vt:lpstr>
      <vt:lpstr>基于消息传递的进程通信同步</vt:lpstr>
      <vt:lpstr>send( )操作失败处理</vt:lpstr>
      <vt:lpstr>receive( )操作处理</vt:lpstr>
      <vt:lpstr>通信进程常用同步组合方式</vt:lpstr>
      <vt:lpstr>消息传递机制解决进程互斥问题</vt:lpstr>
      <vt:lpstr>消息传递机制解决生产者-消费者问题</vt:lpstr>
      <vt:lpstr>消息传递机制解决生产者-消费者问题</vt:lpstr>
      <vt:lpstr>System V IPC概述</vt:lpstr>
      <vt:lpstr>IPC对象标识符与IPC键</vt:lpstr>
      <vt:lpstr>IPC键的创建</vt:lpstr>
      <vt:lpstr>IPC机制的公共数据结构</vt:lpstr>
      <vt:lpstr>IPC机制的公共数据结构</vt:lpstr>
      <vt:lpstr>IPC资源的全局定义</vt:lpstr>
      <vt:lpstr>System V IPC的基本操作</vt:lpstr>
      <vt:lpstr>消息队列</vt:lpstr>
      <vt:lpstr>消息队列各数据结构之间的关系</vt:lpstr>
      <vt:lpstr>msg_msg结构</vt:lpstr>
      <vt:lpstr>消息队列的基本操作—msgget()</vt:lpstr>
      <vt:lpstr>消息队列的基本操作—msgrcv()</vt:lpstr>
      <vt:lpstr>消息队列基本操作—msgrcv()工作流程</vt:lpstr>
      <vt:lpstr>消息队列的基本操作—msgsnd()</vt:lpstr>
      <vt:lpstr>消息队列使用示例</vt:lpstr>
      <vt:lpstr>消息队列使用示例</vt:lpstr>
      <vt:lpstr>消息队列使用示例</vt:lpstr>
      <vt:lpstr>消息队列使用示例</vt:lpstr>
      <vt:lpstr>消息队列使用示例</vt:lpstr>
      <vt:lpstr>消息队列使用示例(运行结果)</vt:lpstr>
      <vt:lpstr>消息队列使用示例(运行结果)</vt:lpstr>
      <vt:lpstr>消息队列使用示例(运行结果)</vt:lpstr>
      <vt:lpstr>消息队列使用示例(运行结果)</vt:lpstr>
      <vt:lpstr>共享主存基本操作—shmget() </vt:lpstr>
      <vt:lpstr>共享主存基本操作—shmat()</vt:lpstr>
      <vt:lpstr>共享主存基本操作—shmdt()</vt:lpstr>
      <vt:lpstr>共享主存交换数据示例</vt:lpstr>
      <vt:lpstr>共享主存交换数据示例</vt:lpstr>
      <vt:lpstr>共享主存交换数据示例</vt:lpstr>
      <vt:lpstr>共享主存交换数据示例</vt:lpstr>
      <vt:lpstr>共享主存交换数据示例</vt:lpstr>
      <vt:lpstr>IPC信号量与信号量集</vt:lpstr>
      <vt:lpstr>IPC信号量特点</vt:lpstr>
      <vt:lpstr>IPC信号量各数据结构之间的关系</vt:lpstr>
      <vt:lpstr>IPC信号量与信号量集结构定义</vt:lpstr>
      <vt:lpstr>IPC信号量与信号量集结构定义</vt:lpstr>
      <vt:lpstr>sem_queue结构定义</vt:lpstr>
      <vt:lpstr>sem_undo结构定义</vt:lpstr>
      <vt:lpstr>sem_undo的创建</vt:lpstr>
      <vt:lpstr>信号量的基本操作—semget() </vt:lpstr>
      <vt:lpstr>信号量的基本操作—semop()</vt:lpstr>
      <vt:lpstr>sembuf结构 </vt:lpstr>
      <vt:lpstr>System V IPC进程通信综合示例</vt:lpstr>
      <vt:lpstr>System V IPC进程通信综合示例</vt:lpstr>
      <vt:lpstr>System V IPC进程通信综合示例</vt:lpstr>
      <vt:lpstr>System V IPC进程通信综合示例</vt:lpstr>
      <vt:lpstr>System V IPC进程通信综合示例</vt:lpstr>
      <vt:lpstr>System V IPC进程通信综合示例</vt:lpstr>
      <vt:lpstr>System V IPC进程通信综合示例</vt:lpstr>
      <vt:lpstr>System V IPC进程通信综合示例</vt:lpstr>
      <vt:lpstr>pthread介绍</vt:lpstr>
      <vt:lpstr>pthread类型</vt:lpstr>
      <vt:lpstr>pthread变量类型的命名规则</vt:lpstr>
      <vt:lpstr>线程创建</vt:lpstr>
      <vt:lpstr>线程示例</vt:lpstr>
      <vt:lpstr>线程的互斥机制</vt:lpstr>
      <vt:lpstr>mutex的一般使用步骤</vt:lpstr>
      <vt:lpstr>mutex变量创建/销毁函数</vt:lpstr>
      <vt:lpstr>互斥锁创建</vt:lpstr>
      <vt:lpstr>互斥锁的销毁</vt:lpstr>
      <vt:lpstr>互斥锁操作</vt:lpstr>
      <vt:lpstr>mutex变量示例</vt:lpstr>
      <vt:lpstr>mutex变量示例</vt:lpstr>
      <vt:lpstr>mutex变量示例</vt:lpstr>
      <vt:lpstr>mutex变量示例</vt:lpstr>
      <vt:lpstr>mutex变量示例</vt:lpstr>
      <vt:lpstr>条件变量</vt:lpstr>
      <vt:lpstr>条件变量典型使用步骤</vt:lpstr>
      <vt:lpstr>条件变量典型使用步骤</vt:lpstr>
      <vt:lpstr>条件变量创建/销毁函数</vt:lpstr>
      <vt:lpstr>条件变量的初始化</vt:lpstr>
      <vt:lpstr>条件变量的销毁</vt:lpstr>
      <vt:lpstr>条件变量的等待</vt:lpstr>
      <vt:lpstr>条件变量的激活</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条件变量解决生产者/消费者问题</vt:lpstr>
      <vt:lpstr>内容提要</vt:lpstr>
      <vt:lpstr>Linux同步和通信机制</vt:lpstr>
      <vt:lpstr>Linux内核同步机制</vt:lpstr>
      <vt:lpstr>原子操作</vt:lpstr>
      <vt:lpstr>等待队列</vt:lpstr>
      <vt:lpstr>内核信号量</vt:lpstr>
      <vt:lpstr>内核信号量</vt:lpstr>
      <vt:lpstr>自旋锁</vt:lpstr>
      <vt:lpstr>一般自旋锁</vt:lpstr>
      <vt:lpstr>自旋锁定义</vt:lpstr>
      <vt:lpstr>自旋锁作用</vt:lpstr>
      <vt:lpstr>读者-写者自旋锁</vt:lpstr>
      <vt:lpstr>关中断</vt:lpstr>
      <vt:lpstr>操作系统并发问题解决方案小结</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wubing chen</cp:lastModifiedBy>
  <cp:revision>2789</cp:revision>
  <dcterms:created xsi:type="dcterms:W3CDTF">2005-03-03T04:54:54Z</dcterms:created>
  <dcterms:modified xsi:type="dcterms:W3CDTF">2019-09-23T10:12:02Z</dcterms:modified>
</cp:coreProperties>
</file>