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72" r:id="rId5"/>
    <p:sldId id="270" r:id="rId6"/>
    <p:sldId id="267" r:id="rId7"/>
    <p:sldId id="259" r:id="rId8"/>
    <p:sldId id="268" r:id="rId9"/>
    <p:sldId id="277" r:id="rId10"/>
    <p:sldId id="269" r:id="rId11"/>
    <p:sldId id="273" r:id="rId12"/>
    <p:sldId id="274" r:id="rId13"/>
    <p:sldId id="275" r:id="rId14"/>
    <p:sldId id="276" r:id="rId15"/>
    <p:sldId id="263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5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3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CC20-1C61-4B87-A746-0F41C2D885EF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0D83-7FCD-45F5-8F0F-35A49DA28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4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Weather Detection System Based On Single Image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93492" y="4908324"/>
            <a:ext cx="2876939" cy="1655762"/>
          </a:xfrm>
        </p:spPr>
        <p:txBody>
          <a:bodyPr/>
          <a:lstStyle/>
          <a:p>
            <a:r>
              <a:rPr lang="en-US" altLang="zh-CN" dirty="0"/>
              <a:t>Group Member</a:t>
            </a:r>
          </a:p>
        </p:txBody>
      </p:sp>
    </p:spTree>
    <p:extLst>
      <p:ext uri="{BB962C8B-B14F-4D97-AF65-F5344CB8AC3E}">
        <p14:creationId xmlns:p14="http://schemas.microsoft.com/office/powerpoint/2010/main" val="37070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tricks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pre-proposing:</a:t>
            </a:r>
          </a:p>
          <a:p>
            <a:pPr lvl="1"/>
            <a:r>
              <a:rPr lang="en-US" altLang="zh-CN" dirty="0"/>
              <a:t>Random Crop</a:t>
            </a:r>
          </a:p>
          <a:p>
            <a:pPr lvl="1"/>
            <a:r>
              <a:rPr lang="en-US" altLang="zh-CN" dirty="0"/>
              <a:t>Random Horizontal Flip</a:t>
            </a:r>
          </a:p>
          <a:p>
            <a:pPr lvl="1"/>
            <a:r>
              <a:rPr lang="en-US" altLang="zh-CN" dirty="0"/>
              <a:t>Normalize</a:t>
            </a:r>
          </a:p>
          <a:p>
            <a:r>
              <a:rPr lang="en-US" altLang="zh-CN" dirty="0"/>
              <a:t>Batch Normalize</a:t>
            </a:r>
          </a:p>
          <a:p>
            <a:r>
              <a:rPr lang="en-US" altLang="zh-CN" dirty="0" err="1"/>
              <a:t>Pretain</a:t>
            </a:r>
            <a:endParaRPr lang="en-US" altLang="zh-CN" dirty="0"/>
          </a:p>
          <a:p>
            <a:r>
              <a:rPr lang="en-US" altLang="zh-CN" dirty="0"/>
              <a:t>Adam (learning rate=1e-3)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9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 </a:t>
            </a:r>
            <a:r>
              <a:rPr lang="en-US" altLang="zh-CN" sz="2200" dirty="0"/>
              <a:t>(Train set takes 75% of the selected data set. ) </a:t>
            </a:r>
            <a:endParaRPr lang="zh-CN" altLang="en-US" sz="2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918752"/>
              </p:ext>
            </p:extLst>
          </p:nvPr>
        </p:nvGraphicFramePr>
        <p:xfrm>
          <a:off x="838200" y="1825625"/>
          <a:ext cx="1051560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9675263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157527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363839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324428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411696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201817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69031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Each class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Cloudy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Foggy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Rain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Sunny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Z-other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Normalized accuracy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67.54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40.62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46.25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73.76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209948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8" y="3165231"/>
            <a:ext cx="4704808" cy="35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Experiment result </a:t>
            </a:r>
            <a:r>
              <a:rPr lang="en-US" altLang="zh-CN" sz="2200" dirty="0"/>
              <a:t>(Test set takes 25% of the select data set. ) 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555840"/>
              </p:ext>
            </p:extLst>
          </p:nvPr>
        </p:nvGraphicFramePr>
        <p:xfrm>
          <a:off x="2520806" y="1617783"/>
          <a:ext cx="7150388" cy="476121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21484">
                  <a:extLst>
                    <a:ext uri="{9D8B030D-6E8A-4147-A177-3AD203B41FA5}">
                      <a16:colId xmlns:a16="http://schemas.microsoft.com/office/drawing/2014/main" val="1720822612"/>
                    </a:ext>
                  </a:extLst>
                </a:gridCol>
                <a:gridCol w="1021484">
                  <a:extLst>
                    <a:ext uri="{9D8B030D-6E8A-4147-A177-3AD203B41FA5}">
                      <a16:colId xmlns:a16="http://schemas.microsoft.com/office/drawing/2014/main" val="1446693117"/>
                    </a:ext>
                  </a:extLst>
                </a:gridCol>
                <a:gridCol w="1021484">
                  <a:extLst>
                    <a:ext uri="{9D8B030D-6E8A-4147-A177-3AD203B41FA5}">
                      <a16:colId xmlns:a16="http://schemas.microsoft.com/office/drawing/2014/main" val="1887384329"/>
                    </a:ext>
                  </a:extLst>
                </a:gridCol>
                <a:gridCol w="1021484">
                  <a:extLst>
                    <a:ext uri="{9D8B030D-6E8A-4147-A177-3AD203B41FA5}">
                      <a16:colId xmlns:a16="http://schemas.microsoft.com/office/drawing/2014/main" val="1879454058"/>
                    </a:ext>
                  </a:extLst>
                </a:gridCol>
                <a:gridCol w="1021484">
                  <a:extLst>
                    <a:ext uri="{9D8B030D-6E8A-4147-A177-3AD203B41FA5}">
                      <a16:colId xmlns:a16="http://schemas.microsoft.com/office/drawing/2014/main" val="1371939684"/>
                    </a:ext>
                  </a:extLst>
                </a:gridCol>
                <a:gridCol w="1021484">
                  <a:extLst>
                    <a:ext uri="{9D8B030D-6E8A-4147-A177-3AD203B41FA5}">
                      <a16:colId xmlns:a16="http://schemas.microsoft.com/office/drawing/2014/main" val="198709886"/>
                    </a:ext>
                  </a:extLst>
                </a:gridCol>
                <a:gridCol w="1021484">
                  <a:extLst>
                    <a:ext uri="{9D8B030D-6E8A-4147-A177-3AD203B41FA5}">
                      <a16:colId xmlns:a16="http://schemas.microsoft.com/office/drawing/2014/main" val="2296203064"/>
                    </a:ext>
                  </a:extLst>
                </a:gridCol>
              </a:tblGrid>
              <a:tr h="68017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Cloudy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Foggy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Rain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Sunny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Z-other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061195"/>
                  </a:ext>
                </a:extLst>
              </a:tr>
              <a:tr h="680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Cloudy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67.79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14.40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17.41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1245"/>
                  </a:ext>
                </a:extLst>
              </a:tr>
              <a:tr h="680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Foggy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11.48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42.58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38.10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16685"/>
                  </a:ext>
                </a:extLst>
              </a:tr>
              <a:tr h="680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20.31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0.292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33.52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9.42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36.23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38078"/>
                  </a:ext>
                </a:extLst>
              </a:tr>
              <a:tr h="680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6.31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48.48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10.78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34.11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250904"/>
                  </a:ext>
                </a:extLst>
              </a:tr>
              <a:tr h="680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Sunny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6.88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81.18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11.81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37221"/>
                  </a:ext>
                </a:extLst>
              </a:tr>
              <a:tr h="680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Z-other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10.08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15.46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74.00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2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Z-other class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22030"/>
              </p:ext>
            </p:extLst>
          </p:nvPr>
        </p:nvGraphicFramePr>
        <p:xfrm>
          <a:off x="2283068" y="2672861"/>
          <a:ext cx="7625863" cy="38404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89409">
                  <a:extLst>
                    <a:ext uri="{9D8B030D-6E8A-4147-A177-3AD203B41FA5}">
                      <a16:colId xmlns:a16="http://schemas.microsoft.com/office/drawing/2014/main" val="2530140084"/>
                    </a:ext>
                  </a:extLst>
                </a:gridCol>
                <a:gridCol w="1089409">
                  <a:extLst>
                    <a:ext uri="{9D8B030D-6E8A-4147-A177-3AD203B41FA5}">
                      <a16:colId xmlns:a16="http://schemas.microsoft.com/office/drawing/2014/main" val="2714908693"/>
                    </a:ext>
                  </a:extLst>
                </a:gridCol>
                <a:gridCol w="1089409">
                  <a:extLst>
                    <a:ext uri="{9D8B030D-6E8A-4147-A177-3AD203B41FA5}">
                      <a16:colId xmlns:a16="http://schemas.microsoft.com/office/drawing/2014/main" val="1777740614"/>
                    </a:ext>
                  </a:extLst>
                </a:gridCol>
                <a:gridCol w="1089409">
                  <a:extLst>
                    <a:ext uri="{9D8B030D-6E8A-4147-A177-3AD203B41FA5}">
                      <a16:colId xmlns:a16="http://schemas.microsoft.com/office/drawing/2014/main" val="2634714070"/>
                    </a:ext>
                  </a:extLst>
                </a:gridCol>
                <a:gridCol w="1089409">
                  <a:extLst>
                    <a:ext uri="{9D8B030D-6E8A-4147-A177-3AD203B41FA5}">
                      <a16:colId xmlns:a16="http://schemas.microsoft.com/office/drawing/2014/main" val="2553402319"/>
                    </a:ext>
                  </a:extLst>
                </a:gridCol>
                <a:gridCol w="1089409">
                  <a:extLst>
                    <a:ext uri="{9D8B030D-6E8A-4147-A177-3AD203B41FA5}">
                      <a16:colId xmlns:a16="http://schemas.microsoft.com/office/drawing/2014/main" val="484165938"/>
                    </a:ext>
                  </a:extLst>
                </a:gridCol>
                <a:gridCol w="1089409">
                  <a:extLst>
                    <a:ext uri="{9D8B030D-6E8A-4147-A177-3AD203B41FA5}">
                      <a16:colId xmlns:a16="http://schemas.microsoft.com/office/drawing/2014/main" val="2313868032"/>
                    </a:ext>
                  </a:extLst>
                </a:gridCol>
              </a:tblGrid>
              <a:tr h="58160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Cloudy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Foggy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Rain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Sunny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Z-other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655190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Cloudy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67.79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14.40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17.41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56818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Foggy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11.48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42.58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38.10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539128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20.31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0.292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33.52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9.42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36.23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527680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6.31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48.48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10.78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34.11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666387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Sunny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6.88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81.18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11.81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19876"/>
                  </a:ext>
                </a:extLst>
              </a:tr>
              <a:tr h="581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Z-other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10.08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15.46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74.00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21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6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en-US" altLang="zh-CN" dirty="0"/>
              <a:t>Z-other class</a:t>
            </a:r>
          </a:p>
          <a:p>
            <a:pPr marL="0" indent="0">
              <a:buNone/>
            </a:pPr>
            <a:r>
              <a:rPr lang="en-US" altLang="zh-CN" dirty="0"/>
              <a:t>	(something that it is hard even for human to classify, </a:t>
            </a:r>
          </a:p>
          <a:p>
            <a:pPr marL="0" indent="0">
              <a:buNone/>
            </a:pPr>
            <a:r>
              <a:rPr lang="en-US" altLang="zh-CN" dirty="0"/>
              <a:t>		something that should be put in other class)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5522"/>
            <a:ext cx="3752851" cy="28146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47" y="3745523"/>
            <a:ext cx="4117182" cy="28146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77" y="3745522"/>
            <a:ext cx="2219432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5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further to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Haze removal</a:t>
            </a:r>
          </a:p>
          <a:p>
            <a:r>
              <a:rPr lang="en-US" altLang="zh-CN" dirty="0"/>
              <a:t>Snowflakes, raindrop removal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15" y="2086882"/>
            <a:ext cx="4724809" cy="35131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4604" y="6176963"/>
            <a:ext cx="881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Tang X . Single Image Haze Removal Using Dark Channel Prior[C]// 2009 IEEE Conference on Computer Vision and Pattern Recognition. IEEE, 2009.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1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853" y="255781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	FOR	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5902696"/>
            <a:ext cx="1019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Sunny                           Cloudy                         Snowy                         Rainy                          Foggy 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3657786" y="3541366"/>
            <a:ext cx="376742" cy="2070353"/>
          </a:xfrm>
          <a:prstGeom prst="downArrow">
            <a:avLst>
              <a:gd name="adj1" fmla="val 3132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5792653" y="3541366"/>
            <a:ext cx="376742" cy="2070353"/>
          </a:xfrm>
          <a:prstGeom prst="downArrow">
            <a:avLst>
              <a:gd name="adj1" fmla="val 3599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7837822" y="3541371"/>
            <a:ext cx="376742" cy="2070353"/>
          </a:xfrm>
          <a:prstGeom prst="downArrow">
            <a:avLst>
              <a:gd name="adj1" fmla="val 3599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0071360" y="3541369"/>
            <a:ext cx="376742" cy="2070353"/>
          </a:xfrm>
          <a:prstGeom prst="downArrow">
            <a:avLst>
              <a:gd name="adj1" fmla="val 3599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367433" y="3538508"/>
            <a:ext cx="376742" cy="2070353"/>
          </a:xfrm>
          <a:prstGeom prst="downArrow">
            <a:avLst>
              <a:gd name="adj1" fmla="val 3132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4197"/>
            <a:ext cx="10369472" cy="185213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838200" y="4272163"/>
            <a:ext cx="10369472" cy="824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5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Image2Weather Dataset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97366"/>
              </p:ext>
            </p:extLst>
          </p:nvPr>
        </p:nvGraphicFramePr>
        <p:xfrm>
          <a:off x="838200" y="2945067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6929650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48845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sunny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70,501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cloudy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45,662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48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snowy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1,252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9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rainy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1,369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04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 of foggy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357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0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other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64,657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0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183,798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1561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25151" y="1595534"/>
                <a:ext cx="61675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9.25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−30.4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,35°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−62.21°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zh-CN" dirty="0">
                    <a:ea typeface="Cambria Math" panose="02040503050406030204" pitchFamily="18" charset="0"/>
                  </a:rPr>
                  <a:t>(covering most part of the Europe)</a:t>
                </a:r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1" y="1595534"/>
                <a:ext cx="6167534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95943" y="6208589"/>
            <a:ext cx="1092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Chu W T , Zheng X Y , Ding D S . Image2Weather: A Large-Scale Image Dataset for Weather Property Estimation[C]// 2016 IEEE Second International Conference on Multimedia Big Data (</a:t>
            </a:r>
            <a:r>
              <a:rPr lang="en-US" altLang="zh-CN" dirty="0" err="1"/>
              <a:t>BigMM</a:t>
            </a:r>
            <a:r>
              <a:rPr lang="en-US" altLang="zh-CN" dirty="0"/>
              <a:t>). IEEE,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Classification can only distinguish “sunny” and “cloudy”.</a:t>
            </a:r>
          </a:p>
          <a:p>
            <a:r>
              <a:rPr lang="en-US" altLang="zh-CN" dirty="0"/>
              <a:t>Need some meteorological information (temperature, humidity).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715" y="5090852"/>
            <a:ext cx="9337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[1]Lu C , Lin D , </a:t>
            </a:r>
            <a:r>
              <a:rPr lang="en-US" altLang="zh-CN" dirty="0" err="1"/>
              <a:t>Jia</a:t>
            </a:r>
            <a:r>
              <a:rPr lang="en-US" altLang="zh-CN" dirty="0"/>
              <a:t> J , et al. Two-Class Weather Classification[C]// 2014 IEEE Conference on Computer Vision and Pattern Recognition (CVPR). IEEE, 2014.</a:t>
            </a:r>
          </a:p>
          <a:p>
            <a:r>
              <a:rPr lang="en-US" altLang="zh-CN" dirty="0"/>
              <a:t>[2]Chen B C , Ghosh P , </a:t>
            </a:r>
            <a:r>
              <a:rPr lang="en-US" altLang="zh-CN" dirty="0" err="1"/>
              <a:t>Morariu</a:t>
            </a:r>
            <a:r>
              <a:rPr lang="en-US" altLang="zh-CN" dirty="0"/>
              <a:t> V I , et al. Detection of Metadata Tampering Through Discrepancy Between Image Content and Metadata Using Multi-task Deep Learning[C]// 2017 IEEE Conference on Computer Vision and Pattern Recognition Workshops (CVPRW). IEEE, 2017.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63393"/>
              </p:ext>
            </p:extLst>
          </p:nvPr>
        </p:nvGraphicFramePr>
        <p:xfrm>
          <a:off x="1515208" y="3411717"/>
          <a:ext cx="9161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622">
                  <a:extLst>
                    <a:ext uri="{9D8B030D-6E8A-4147-A177-3AD203B41FA5}">
                      <a16:colId xmlns:a16="http://schemas.microsoft.com/office/drawing/2014/main" val="3507091226"/>
                    </a:ext>
                  </a:extLst>
                </a:gridCol>
                <a:gridCol w="1424354">
                  <a:extLst>
                    <a:ext uri="{9D8B030D-6E8A-4147-A177-3AD203B41FA5}">
                      <a16:colId xmlns:a16="http://schemas.microsoft.com/office/drawing/2014/main" val="3116098740"/>
                    </a:ext>
                  </a:extLst>
                </a:gridCol>
                <a:gridCol w="1696915">
                  <a:extLst>
                    <a:ext uri="{9D8B030D-6E8A-4147-A177-3AD203B41FA5}">
                      <a16:colId xmlns:a16="http://schemas.microsoft.com/office/drawing/2014/main" val="1879395395"/>
                    </a:ext>
                  </a:extLst>
                </a:gridCol>
                <a:gridCol w="1800532">
                  <a:extLst>
                    <a:ext uri="{9D8B030D-6E8A-4147-A177-3AD203B41FA5}">
                      <a16:colId xmlns:a16="http://schemas.microsoft.com/office/drawing/2014/main" val="3033127696"/>
                    </a:ext>
                  </a:extLst>
                </a:gridCol>
                <a:gridCol w="1980161">
                  <a:extLst>
                    <a:ext uri="{9D8B030D-6E8A-4147-A177-3AD203B41FA5}">
                      <a16:colId xmlns:a16="http://schemas.microsoft.com/office/drawing/2014/main" val="293317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Adaboost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Collaborative Learning[1]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ResNet-50[2]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31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Normalized accuracy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41.2 ± 2.2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36.4 ± 2.3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53.1 ± 2.2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65.75 ± 2.1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2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3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 </a:t>
            </a:r>
            <a:br>
              <a:rPr lang="en-US" altLang="zh-CN" dirty="0"/>
            </a:br>
            <a:r>
              <a:rPr lang="en-US" altLang="zh-CN" dirty="0"/>
              <a:t>Based on Image2Weather Dataset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618825" y="1690688"/>
            <a:ext cx="6954349" cy="4910931"/>
            <a:chOff x="2672862" y="1533830"/>
            <a:chExt cx="7095025" cy="506778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2862" y="1533830"/>
              <a:ext cx="7095025" cy="2493841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2862" y="4090648"/>
              <a:ext cx="6990250" cy="2510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24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Densenet-169 (</a:t>
            </a:r>
            <a:r>
              <a:rPr lang="en-US" altLang="zh-CN" dirty="0" err="1"/>
              <a:t>pretrain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+</a:t>
            </a:r>
          </a:p>
          <a:p>
            <a:r>
              <a:rPr lang="en-US" altLang="zh-CN" dirty="0"/>
              <a:t>A shallow Neural Network</a:t>
            </a:r>
          </a:p>
          <a:p>
            <a:endParaRPr lang="en-US" altLang="zh-CN" dirty="0"/>
          </a:p>
          <a:p>
            <a:r>
              <a:rPr lang="en-US" altLang="zh-CN" dirty="0"/>
              <a:t>Loss function: Cross Entropy Loss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7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05" y="1358228"/>
            <a:ext cx="5212532" cy="3886537"/>
          </a:xfrm>
        </p:spPr>
      </p:pic>
      <p:sp>
        <p:nvSpPr>
          <p:cNvPr id="5" name="文本框 4"/>
          <p:cNvSpPr txBox="1"/>
          <p:nvPr/>
        </p:nvSpPr>
        <p:spPr>
          <a:xfrm>
            <a:off x="3237722" y="5383761"/>
            <a:ext cx="61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Densely Connected Convolutional Networks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5272" y="6237868"/>
            <a:ext cx="1049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Huang G , Liu Z , </a:t>
            </a:r>
            <a:r>
              <a:rPr lang="en-US" altLang="zh-CN" dirty="0" err="1"/>
              <a:t>Maaten</a:t>
            </a:r>
            <a:r>
              <a:rPr lang="en-US" altLang="zh-CN" dirty="0"/>
              <a:t> L V D , et al. Densely Connected Convolutional Networks[C]// 2017 IEEE Conference on Computer Vision and Pattern Recognition (CVPR). IEEE Computer Society, 2017.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07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910552"/>
                  </p:ext>
                </p:extLst>
              </p:nvPr>
            </p:nvGraphicFramePr>
            <p:xfrm>
              <a:off x="1345224" y="344246"/>
              <a:ext cx="9500919" cy="6009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66973">
                      <a:extLst>
                        <a:ext uri="{9D8B030D-6E8A-4147-A177-3AD203B41FA5}">
                          <a16:colId xmlns:a16="http://schemas.microsoft.com/office/drawing/2014/main" val="3651274407"/>
                        </a:ext>
                      </a:extLst>
                    </a:gridCol>
                    <a:gridCol w="3166973">
                      <a:extLst>
                        <a:ext uri="{9D8B030D-6E8A-4147-A177-3AD203B41FA5}">
                          <a16:colId xmlns:a16="http://schemas.microsoft.com/office/drawing/2014/main" val="1098922819"/>
                        </a:ext>
                      </a:extLst>
                    </a:gridCol>
                    <a:gridCol w="3166973">
                      <a:extLst>
                        <a:ext uri="{9D8B030D-6E8A-4147-A177-3AD203B41FA5}">
                          <a16:colId xmlns:a16="http://schemas.microsoft.com/office/drawing/2014/main" val="2092604837"/>
                        </a:ext>
                      </a:extLst>
                    </a:gridCol>
                  </a:tblGrid>
                  <a:tr h="335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Layers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Output size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DenseNet-169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7911338"/>
                      </a:ext>
                    </a:extLst>
                  </a:tr>
                  <a:tr h="335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Convolution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112*112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7</a:t>
                          </a:r>
                          <a:r>
                            <a:rPr lang="zh-CN" altLang="en-US" sz="1600" dirty="0"/>
                            <a:t>*</a:t>
                          </a:r>
                          <a:r>
                            <a:rPr lang="en-US" altLang="zh-CN" sz="1600" dirty="0"/>
                            <a:t>7 </a:t>
                          </a:r>
                          <a:r>
                            <a:rPr lang="en-US" altLang="zh-CN" sz="1600" dirty="0" err="1"/>
                            <a:t>conv</a:t>
                          </a:r>
                          <a:r>
                            <a:rPr lang="en-US" altLang="zh-CN" sz="1600" dirty="0"/>
                            <a:t>, stride</a:t>
                          </a:r>
                          <a:r>
                            <a:rPr lang="en-US" altLang="zh-CN" sz="1600" baseline="0" dirty="0"/>
                            <a:t> 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8104685"/>
                      </a:ext>
                    </a:extLst>
                  </a:tr>
                  <a:tr h="335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Pooling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56*56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3*3 max pool,</a:t>
                          </a:r>
                          <a:r>
                            <a:rPr lang="en-US" altLang="zh-CN" sz="1600" baseline="0" dirty="0"/>
                            <a:t> stride 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1904643"/>
                      </a:ext>
                    </a:extLst>
                  </a:tr>
                  <a:tr h="568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Dense Block</a:t>
                          </a:r>
                        </a:p>
                        <a:p>
                          <a:pPr algn="ctr"/>
                          <a:r>
                            <a:rPr lang="en-US" altLang="zh-CN" sz="1600" dirty="0"/>
                            <a:t>(1)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56*56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∗1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𝑐𝑜𝑛𝑣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3∗3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𝑐𝑜𝑛𝑣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∗6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6605073"/>
                      </a:ext>
                    </a:extLst>
                  </a:tr>
                  <a:tr h="3357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Transition Layer</a:t>
                          </a:r>
                        </a:p>
                        <a:p>
                          <a:pPr algn="ctr"/>
                          <a:r>
                            <a:rPr lang="en-US" altLang="zh-CN" sz="1600" dirty="0"/>
                            <a:t>(1)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56*56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1*1</a:t>
                          </a:r>
                          <a:r>
                            <a:rPr lang="en-US" altLang="zh-CN" sz="1600" baseline="0" dirty="0"/>
                            <a:t> </a:t>
                          </a:r>
                          <a:r>
                            <a:rPr lang="en-US" altLang="zh-CN" sz="1600" baseline="0" dirty="0" err="1"/>
                            <a:t>conv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947026"/>
                      </a:ext>
                    </a:extLst>
                  </a:tr>
                  <a:tr h="33573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28*28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2*2 average pool, stride 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3720120"/>
                      </a:ext>
                    </a:extLst>
                  </a:tr>
                  <a:tr h="568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Dense Block</a:t>
                          </a:r>
                        </a:p>
                        <a:p>
                          <a:pPr algn="ctr"/>
                          <a:r>
                            <a:rPr lang="en-US" altLang="zh-CN" sz="1600" dirty="0"/>
                            <a:t>(2)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28*28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∗1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𝑐𝑜𝑛𝑣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3∗3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𝑐𝑜𝑛𝑣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∗12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4963239"/>
                      </a:ext>
                    </a:extLst>
                  </a:tr>
                  <a:tr h="3357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Transition Layer</a:t>
                          </a:r>
                        </a:p>
                        <a:p>
                          <a:pPr algn="ctr"/>
                          <a:r>
                            <a:rPr lang="en-US" altLang="zh-CN" sz="1600" dirty="0"/>
                            <a:t>(2)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28*28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1*1 </a:t>
                          </a:r>
                          <a:r>
                            <a:rPr lang="en-US" altLang="zh-CN" sz="1600" dirty="0" err="1"/>
                            <a:t>conv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6254452"/>
                      </a:ext>
                    </a:extLst>
                  </a:tr>
                  <a:tr h="33573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14*14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2*2 average pool, stride 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7650945"/>
                      </a:ext>
                    </a:extLst>
                  </a:tr>
                  <a:tr h="568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Dense Block</a:t>
                          </a:r>
                        </a:p>
                        <a:p>
                          <a:pPr algn="ctr"/>
                          <a:r>
                            <a:rPr lang="en-US" altLang="zh-CN" sz="1600" dirty="0"/>
                            <a:t>(3)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14*14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∗1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𝑐𝑜𝑛𝑣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3∗3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𝑐𝑜𝑛𝑣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∗32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1078881"/>
                      </a:ext>
                    </a:extLst>
                  </a:tr>
                  <a:tr h="3357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Transition Layer</a:t>
                          </a:r>
                        </a:p>
                        <a:p>
                          <a:pPr algn="ctr"/>
                          <a:r>
                            <a:rPr lang="en-US" altLang="zh-CN" sz="1600" dirty="0"/>
                            <a:t>(3)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14</a:t>
                          </a:r>
                          <a:r>
                            <a:rPr lang="zh-CN" altLang="en-US" sz="1600" dirty="0"/>
                            <a:t>*</a:t>
                          </a:r>
                          <a:r>
                            <a:rPr lang="en-US" altLang="zh-CN" sz="1600" dirty="0"/>
                            <a:t>14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1*1 </a:t>
                          </a:r>
                          <a:r>
                            <a:rPr lang="en-US" altLang="zh-CN" sz="1600" dirty="0" err="1"/>
                            <a:t>conv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25060948"/>
                      </a:ext>
                    </a:extLst>
                  </a:tr>
                  <a:tr h="33573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7</a:t>
                          </a:r>
                          <a:r>
                            <a:rPr lang="zh-CN" altLang="en-US" sz="1600" dirty="0"/>
                            <a:t>*</a:t>
                          </a:r>
                          <a:r>
                            <a:rPr lang="en-US" altLang="zh-CN" sz="1600" dirty="0"/>
                            <a:t>7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2*2 average pool, stride 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634970"/>
                      </a:ext>
                    </a:extLst>
                  </a:tr>
                  <a:tr h="568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Dense Block</a:t>
                          </a:r>
                        </a:p>
                        <a:p>
                          <a:pPr algn="ctr"/>
                          <a:r>
                            <a:rPr lang="en-US" altLang="zh-CN" sz="1600" dirty="0"/>
                            <a:t>(1)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7</a:t>
                          </a:r>
                          <a:r>
                            <a:rPr lang="zh-CN" altLang="en-US" sz="1600" dirty="0"/>
                            <a:t>*</a:t>
                          </a:r>
                          <a:r>
                            <a:rPr lang="en-US" altLang="zh-CN" sz="1600" dirty="0"/>
                            <a:t>7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∗1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𝑐𝑜𝑛𝑣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3∗3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𝑐𝑜𝑛𝑣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∗32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4783589"/>
                      </a:ext>
                    </a:extLst>
                  </a:tr>
                  <a:tr h="3357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Classification</a:t>
                          </a:r>
                          <a:r>
                            <a:rPr lang="en-US" altLang="zh-CN" sz="1600" baseline="0" dirty="0"/>
                            <a:t> Layer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r>
                            <a:rPr lang="zh-CN" altLang="en-US" sz="1600" dirty="0"/>
                            <a:t>*</a:t>
                          </a:r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7*7 global average pool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5588590"/>
                      </a:ext>
                    </a:extLst>
                  </a:tr>
                  <a:tr h="33573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1000D fully-connected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0395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910552"/>
                  </p:ext>
                </p:extLst>
              </p:nvPr>
            </p:nvGraphicFramePr>
            <p:xfrm>
              <a:off x="1345224" y="344246"/>
              <a:ext cx="9500919" cy="6009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66973">
                      <a:extLst>
                        <a:ext uri="{9D8B030D-6E8A-4147-A177-3AD203B41FA5}">
                          <a16:colId xmlns:a16="http://schemas.microsoft.com/office/drawing/2014/main" val="3651274407"/>
                        </a:ext>
                      </a:extLst>
                    </a:gridCol>
                    <a:gridCol w="3166973">
                      <a:extLst>
                        <a:ext uri="{9D8B030D-6E8A-4147-A177-3AD203B41FA5}">
                          <a16:colId xmlns:a16="http://schemas.microsoft.com/office/drawing/2014/main" val="1098922819"/>
                        </a:ext>
                      </a:extLst>
                    </a:gridCol>
                    <a:gridCol w="3166973">
                      <a:extLst>
                        <a:ext uri="{9D8B030D-6E8A-4147-A177-3AD203B41FA5}">
                          <a16:colId xmlns:a16="http://schemas.microsoft.com/office/drawing/2014/main" val="2092604837"/>
                        </a:ext>
                      </a:extLst>
                    </a:gridCol>
                  </a:tblGrid>
                  <a:tr h="335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Layers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Output size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DenseNet-169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7911338"/>
                      </a:ext>
                    </a:extLst>
                  </a:tr>
                  <a:tr h="335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Convolution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112*112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7</a:t>
                          </a:r>
                          <a:r>
                            <a:rPr lang="zh-CN" altLang="en-US" sz="1600" dirty="0" smtClean="0"/>
                            <a:t>*</a:t>
                          </a:r>
                          <a:r>
                            <a:rPr lang="en-US" altLang="zh-CN" sz="1600" dirty="0" smtClean="0"/>
                            <a:t>7 </a:t>
                          </a:r>
                          <a:r>
                            <a:rPr lang="en-US" altLang="zh-CN" sz="1600" dirty="0" err="1" smtClean="0"/>
                            <a:t>conv</a:t>
                          </a:r>
                          <a:r>
                            <a:rPr lang="en-US" altLang="zh-CN" sz="1600" dirty="0" smtClean="0"/>
                            <a:t>, stride</a:t>
                          </a:r>
                          <a:r>
                            <a:rPr lang="en-US" altLang="zh-CN" sz="1600" baseline="0" dirty="0" smtClean="0"/>
                            <a:t> 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8104685"/>
                      </a:ext>
                    </a:extLst>
                  </a:tr>
                  <a:tr h="335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Pooling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56*56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3*3 max pool,</a:t>
                          </a:r>
                          <a:r>
                            <a:rPr lang="en-US" altLang="zh-CN" sz="1600" baseline="0" dirty="0" smtClean="0"/>
                            <a:t> stride 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1904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Dense Block</a:t>
                          </a:r>
                        </a:p>
                        <a:p>
                          <a:pPr algn="ctr"/>
                          <a:r>
                            <a:rPr lang="en-US" altLang="zh-CN" sz="1600" dirty="0" smtClean="0"/>
                            <a:t>(1)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56*56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192" t="-173958" r="-769" b="-76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605073"/>
                      </a:ext>
                    </a:extLst>
                  </a:tr>
                  <a:tr h="3357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Transition Layer</a:t>
                          </a:r>
                        </a:p>
                        <a:p>
                          <a:pPr algn="ctr"/>
                          <a:r>
                            <a:rPr lang="en-US" altLang="zh-CN" sz="1600" dirty="0" smtClean="0"/>
                            <a:t>(1)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56*56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1*1</a:t>
                          </a:r>
                          <a:r>
                            <a:rPr lang="en-US" altLang="zh-CN" sz="1600" baseline="0" dirty="0" smtClean="0"/>
                            <a:t> </a:t>
                          </a:r>
                          <a:r>
                            <a:rPr lang="en-US" altLang="zh-CN" sz="1600" baseline="0" dirty="0" err="1" smtClean="0"/>
                            <a:t>conv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8947026"/>
                      </a:ext>
                    </a:extLst>
                  </a:tr>
                  <a:tr h="33573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28*28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2*2 average pool, stride 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372012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Dense Block</a:t>
                          </a:r>
                        </a:p>
                        <a:p>
                          <a:pPr algn="ctr"/>
                          <a:r>
                            <a:rPr lang="en-US" altLang="zh-CN" sz="1600" dirty="0" smtClean="0"/>
                            <a:t>(2)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28*28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192" t="-392632" r="-769" b="-56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963239"/>
                      </a:ext>
                    </a:extLst>
                  </a:tr>
                  <a:tr h="3357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Transition Layer</a:t>
                          </a:r>
                        </a:p>
                        <a:p>
                          <a:pPr algn="ctr"/>
                          <a:r>
                            <a:rPr lang="en-US" altLang="zh-CN" sz="1600" dirty="0" smtClean="0"/>
                            <a:t>(2)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28*28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1*1 </a:t>
                          </a:r>
                          <a:r>
                            <a:rPr lang="en-US" altLang="zh-CN" sz="1600" dirty="0" err="1" smtClean="0"/>
                            <a:t>conv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6254452"/>
                      </a:ext>
                    </a:extLst>
                  </a:tr>
                  <a:tr h="33573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14*14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2*2 average pool, stride 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76509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Dense Block</a:t>
                          </a:r>
                        </a:p>
                        <a:p>
                          <a:pPr algn="ctr"/>
                          <a:r>
                            <a:rPr lang="en-US" altLang="zh-CN" sz="1600" dirty="0" smtClean="0"/>
                            <a:t>(3)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14*14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192" t="-608421" r="-769" b="-34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1078881"/>
                      </a:ext>
                    </a:extLst>
                  </a:tr>
                  <a:tr h="3357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Transition Layer</a:t>
                          </a:r>
                        </a:p>
                        <a:p>
                          <a:pPr algn="ctr"/>
                          <a:r>
                            <a:rPr lang="en-US" altLang="zh-CN" sz="1600" dirty="0" smtClean="0"/>
                            <a:t>(3)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14</a:t>
                          </a:r>
                          <a:r>
                            <a:rPr lang="zh-CN" altLang="en-US" sz="1600" dirty="0" smtClean="0"/>
                            <a:t>*</a:t>
                          </a:r>
                          <a:r>
                            <a:rPr lang="en-US" altLang="zh-CN" sz="1600" dirty="0" smtClean="0"/>
                            <a:t>14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1*1 </a:t>
                          </a:r>
                          <a:r>
                            <a:rPr lang="en-US" altLang="zh-CN" sz="1600" dirty="0" err="1" smtClean="0"/>
                            <a:t>conv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25060948"/>
                      </a:ext>
                    </a:extLst>
                  </a:tr>
                  <a:tr h="33573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7</a:t>
                          </a:r>
                          <a:r>
                            <a:rPr lang="zh-CN" altLang="en-US" sz="1600" dirty="0" smtClean="0"/>
                            <a:t>*</a:t>
                          </a:r>
                          <a:r>
                            <a:rPr lang="en-US" altLang="zh-CN" sz="1600" dirty="0" smtClean="0"/>
                            <a:t>7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2*2 average pool, stride 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63497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Dense Block</a:t>
                          </a:r>
                        </a:p>
                        <a:p>
                          <a:pPr algn="ctr"/>
                          <a:r>
                            <a:rPr lang="en-US" altLang="zh-CN" sz="1600" dirty="0" smtClean="0"/>
                            <a:t>(1)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7</a:t>
                          </a:r>
                          <a:r>
                            <a:rPr lang="zh-CN" altLang="en-US" sz="1600" dirty="0" smtClean="0"/>
                            <a:t>*</a:t>
                          </a:r>
                          <a:r>
                            <a:rPr lang="en-US" altLang="zh-CN" sz="1600" dirty="0" smtClean="0"/>
                            <a:t>7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192" t="-825263" r="-769" b="-12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783589"/>
                      </a:ext>
                    </a:extLst>
                  </a:tr>
                  <a:tr h="3357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Classification</a:t>
                          </a:r>
                          <a:r>
                            <a:rPr lang="en-US" altLang="zh-CN" sz="1600" baseline="0" dirty="0" smtClean="0"/>
                            <a:t> Layer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r>
                            <a:rPr lang="zh-CN" altLang="en-US" sz="1600" dirty="0" smtClean="0"/>
                            <a:t>*</a:t>
                          </a:r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7*7 global average pool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5588590"/>
                      </a:ext>
                    </a:extLst>
                  </a:tr>
                  <a:tr h="335736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1000D fully-connected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03951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361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32" y="2511232"/>
            <a:ext cx="9607643" cy="15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9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678</Words>
  <Application>Microsoft Office PowerPoint</Application>
  <PresentationFormat>宽屏</PresentationFormat>
  <Paragraphs>227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Weather Detection System Based On Single Image</vt:lpstr>
      <vt:lpstr>Tasks</vt:lpstr>
      <vt:lpstr>Image2Weather Dataset</vt:lpstr>
      <vt:lpstr>Related Work </vt:lpstr>
      <vt:lpstr>Related Work  Based on Image2Weather Dataset</vt:lpstr>
      <vt:lpstr>Network Structure</vt:lpstr>
      <vt:lpstr>Network Architecture</vt:lpstr>
      <vt:lpstr>PowerPoint 演示文稿</vt:lpstr>
      <vt:lpstr>PowerPoint 演示文稿</vt:lpstr>
      <vt:lpstr>Some tricks</vt:lpstr>
      <vt:lpstr>Experiment result (Train set takes 75% of the selected data set. ) </vt:lpstr>
      <vt:lpstr>Experiment result (Test set takes 25% of the select data set. ) </vt:lpstr>
      <vt:lpstr>Result Analysis </vt:lpstr>
      <vt:lpstr>Result Analysis </vt:lpstr>
      <vt:lpstr>Something further to do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 恩扬</dc:creator>
  <cp:lastModifiedBy>sen Shi</cp:lastModifiedBy>
  <cp:revision>39</cp:revision>
  <dcterms:created xsi:type="dcterms:W3CDTF">2019-04-23T12:22:52Z</dcterms:created>
  <dcterms:modified xsi:type="dcterms:W3CDTF">2020-04-04T16:51:42Z</dcterms:modified>
</cp:coreProperties>
</file>