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753600" cy="7315200"/>
  <p:notesSz cx="6858000" cy="9144000"/>
  <p:embeddedFontLst>
    <p:embeddedFont>
      <p:font typeface="Calibri (MS) Bold" charset="1" panose="020F0702030404030204"/>
      <p:regular r:id="rId29"/>
    </p:embeddedFont>
    <p:embeddedFont>
      <p:font typeface="Calibri (MS)" charset="1" panose="020F050202020403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fonts/font33.fntdata" Type="http://schemas.openxmlformats.org/officeDocument/2006/relationships/font"/><Relationship Id="rId34" Target="notesSlides/notesSlide2.xml" Type="http://schemas.openxmlformats.org/officeDocument/2006/relationships/notesSlide"/><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41" Target="notesSlides/notesSlide9.xml" Type="http://schemas.openxmlformats.org/officeDocument/2006/relationships/notesSlide"/><Relationship Id="rId42" Target="notesSlides/notesSlide10.xml" Type="http://schemas.openxmlformats.org/officeDocument/2006/relationships/notesSlide"/><Relationship Id="rId43" Target="notesSlides/notesSlide11.xml" Type="http://schemas.openxmlformats.org/officeDocument/2006/relationships/notesSlide"/><Relationship Id="rId44" Target="notesSlides/notesSlide12.xml" Type="http://schemas.openxmlformats.org/officeDocument/2006/relationships/notesSlide"/><Relationship Id="rId45" Target="notesSlides/notesSlide13.xml" Type="http://schemas.openxmlformats.org/officeDocument/2006/relationships/notesSlide"/><Relationship Id="rId46" Target="notesSlides/notesSlide14.xml" Type="http://schemas.openxmlformats.org/officeDocument/2006/relationships/notesSlide"/><Relationship Id="rId47" Target="notesSlides/notesSlide15.xml" Type="http://schemas.openxmlformats.org/officeDocument/2006/relationships/notesSlide"/><Relationship Id="rId48" Target="notesSlides/notesSlide16.xml" Type="http://schemas.openxmlformats.org/officeDocument/2006/relationships/notesSlide"/><Relationship Id="rId49" Target="notesSlides/notesSlide17.xml" Type="http://schemas.openxmlformats.org/officeDocument/2006/relationships/notesSlide"/><Relationship Id="rId5" Target="tableStyles.xml" Type="http://schemas.openxmlformats.org/officeDocument/2006/relationships/tableStyles"/><Relationship Id="rId50" Target="notesSlides/notesSlide18.xml" Type="http://schemas.openxmlformats.org/officeDocument/2006/relationships/notesSlide"/><Relationship Id="rId51" Target="notesSlides/notesSlide19.xml" Type="http://schemas.openxmlformats.org/officeDocument/2006/relationships/notesSlide"/><Relationship Id="rId52" Target="notesSlides/notesSlide20.xml" Type="http://schemas.openxmlformats.org/officeDocument/2006/relationships/notesSlide"/><Relationship Id="rId53" Target="notesSlides/notesSlide21.xml" Type="http://schemas.openxmlformats.org/officeDocument/2006/relationships/notesSlide"/><Relationship Id="rId54" Target="notesSlides/notesSlide22.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3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4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44.png" Type="http://schemas.openxmlformats.org/officeDocument/2006/relationships/image"/><Relationship Id="rId4" Target="../media/image45.svg" Type="http://schemas.openxmlformats.org/officeDocument/2006/relationships/image"/><Relationship Id="rId5" Target="../media/image4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7.pn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50.jpeg" Type="http://schemas.openxmlformats.org/officeDocument/2006/relationships/image"/><Relationship Id="rId4" Target="../media/image51.jpeg" Type="http://schemas.openxmlformats.org/officeDocument/2006/relationships/image"/><Relationship Id="rId5" Target="../media/image52.jpeg" Type="http://schemas.openxmlformats.org/officeDocument/2006/relationships/image"/><Relationship Id="rId6" Target="../media/image53.jpe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56.png" Type="http://schemas.openxmlformats.org/officeDocument/2006/relationships/image"/><Relationship Id="rId4" Target="../media/image5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5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59.png" Type="http://schemas.openxmlformats.org/officeDocument/2006/relationships/image"/><Relationship Id="rId4" Target="../media/image6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6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62.png" Type="http://schemas.openxmlformats.org/officeDocument/2006/relationships/image"/><Relationship Id="rId4" Target="../media/image63.svg" Type="http://schemas.openxmlformats.org/officeDocument/2006/relationships/image"/><Relationship Id="rId5" Target="../media/image64.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6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2" Target="../notesSlides/notesSlide3.xml" Type="http://schemas.openxmlformats.org/officeDocument/2006/relationships/notesSlide"/><Relationship Id="rId3" Target="../media/image17.jpe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4.jpeg" Type="http://schemas.openxmlformats.org/officeDocument/2006/relationships/image"/><Relationship Id="rId4"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997040"/>
            <a:ext cx="10213275" cy="6166265"/>
          </a:xfrm>
          <a:custGeom>
            <a:avLst/>
            <a:gdLst/>
            <a:ahLst/>
            <a:cxnLst/>
            <a:rect r="r" b="b" t="t" l="l"/>
            <a:pathLst>
              <a:path h="6166265" w="10213275">
                <a:moveTo>
                  <a:pt x="0" y="0"/>
                </a:moveTo>
                <a:lnTo>
                  <a:pt x="10213275" y="0"/>
                </a:lnTo>
                <a:lnTo>
                  <a:pt x="10213275" y="6166265"/>
                </a:lnTo>
                <a:lnTo>
                  <a:pt x="0" y="6166265"/>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4"/>
            <a:stretch>
              <a:fillRect l="776" t="-94318" r="-775" b="45264"/>
            </a:stretch>
          </a:blipFill>
        </p:spPr>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sp>
        <p:nvSpPr>
          <p:cNvPr name="Freeform 6" id="6"/>
          <p:cNvSpPr/>
          <p:nvPr/>
        </p:nvSpPr>
        <p:spPr>
          <a:xfrm flipH="false" flipV="false" rot="2191222">
            <a:off x="3020742" y="4538060"/>
            <a:ext cx="2076273" cy="2256819"/>
          </a:xfrm>
          <a:custGeom>
            <a:avLst/>
            <a:gdLst/>
            <a:ahLst/>
            <a:cxnLst/>
            <a:rect r="r" b="b" t="t" l="l"/>
            <a:pathLst>
              <a:path h="2256819" w="2076273">
                <a:moveTo>
                  <a:pt x="0" y="0"/>
                </a:moveTo>
                <a:lnTo>
                  <a:pt x="2076273" y="0"/>
                </a:lnTo>
                <a:lnTo>
                  <a:pt x="2076273" y="2256819"/>
                </a:lnTo>
                <a:lnTo>
                  <a:pt x="0" y="2256819"/>
                </a:lnTo>
                <a:lnTo>
                  <a:pt x="0" y="0"/>
                </a:lnTo>
                <a:close/>
              </a:path>
            </a:pathLst>
          </a:custGeom>
          <a:blipFill>
            <a:blip r:embed="rId5">
              <a:alphaModFix amt="41000"/>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3547" y="1617782"/>
            <a:ext cx="6154002" cy="3318933"/>
            <a:chOff x="0" y="0"/>
            <a:chExt cx="8205336" cy="4425244"/>
          </a:xfrm>
        </p:grpSpPr>
        <p:sp>
          <p:nvSpPr>
            <p:cNvPr name="Freeform 8" id="8"/>
            <p:cNvSpPr/>
            <p:nvPr/>
          </p:nvSpPr>
          <p:spPr>
            <a:xfrm flipH="false" flipV="false" rot="0">
              <a:off x="18034" y="18034"/>
              <a:ext cx="8169275" cy="4389120"/>
            </a:xfrm>
            <a:custGeom>
              <a:avLst/>
              <a:gdLst/>
              <a:ahLst/>
              <a:cxnLst/>
              <a:rect r="r" b="b" t="t" l="l"/>
              <a:pathLst>
                <a:path h="4389120" w="8169275">
                  <a:moveTo>
                    <a:pt x="0" y="0"/>
                  </a:moveTo>
                  <a:lnTo>
                    <a:pt x="5966333" y="0"/>
                  </a:lnTo>
                  <a:lnTo>
                    <a:pt x="8169275" y="2194560"/>
                  </a:lnTo>
                  <a:lnTo>
                    <a:pt x="5966333" y="4389120"/>
                  </a:lnTo>
                  <a:lnTo>
                    <a:pt x="0" y="4389120"/>
                  </a:lnTo>
                  <a:close/>
                </a:path>
              </a:pathLst>
            </a:custGeom>
            <a:solidFill>
              <a:srgbClr val="59595B"/>
            </a:solidFill>
          </p:spPr>
        </p:sp>
        <p:sp>
          <p:nvSpPr>
            <p:cNvPr name="Freeform 9" id="9"/>
            <p:cNvSpPr/>
            <p:nvPr/>
          </p:nvSpPr>
          <p:spPr>
            <a:xfrm flipH="false" flipV="false" rot="0">
              <a:off x="0" y="0"/>
              <a:ext cx="8205343" cy="4425188"/>
            </a:xfrm>
            <a:custGeom>
              <a:avLst/>
              <a:gdLst/>
              <a:ahLst/>
              <a:cxnLst/>
              <a:rect r="r" b="b" t="t" l="l"/>
              <a:pathLst>
                <a:path h="4425188" w="8205343">
                  <a:moveTo>
                    <a:pt x="18034" y="0"/>
                  </a:moveTo>
                  <a:lnTo>
                    <a:pt x="5984367" y="0"/>
                  </a:lnTo>
                  <a:cubicBezTo>
                    <a:pt x="5989193" y="0"/>
                    <a:pt x="5993765" y="1905"/>
                    <a:pt x="5997067" y="5207"/>
                  </a:cubicBezTo>
                  <a:lnTo>
                    <a:pt x="8200009" y="2199767"/>
                  </a:lnTo>
                  <a:cubicBezTo>
                    <a:pt x="8203438" y="2203196"/>
                    <a:pt x="8205343" y="2207768"/>
                    <a:pt x="8205343" y="2212594"/>
                  </a:cubicBezTo>
                  <a:cubicBezTo>
                    <a:pt x="8205343" y="2217420"/>
                    <a:pt x="8203438" y="2221992"/>
                    <a:pt x="8200009" y="2225421"/>
                  </a:cubicBezTo>
                  <a:lnTo>
                    <a:pt x="5997194" y="4419981"/>
                  </a:lnTo>
                  <a:cubicBezTo>
                    <a:pt x="5993765" y="4423410"/>
                    <a:pt x="5989193" y="4425188"/>
                    <a:pt x="5984494"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367" y="4389120"/>
                  </a:lnTo>
                  <a:lnTo>
                    <a:pt x="5984367" y="4407154"/>
                  </a:lnTo>
                  <a:lnTo>
                    <a:pt x="5971667" y="4394327"/>
                  </a:lnTo>
                  <a:lnTo>
                    <a:pt x="8174609" y="2199767"/>
                  </a:lnTo>
                  <a:lnTo>
                    <a:pt x="8187309" y="2212594"/>
                  </a:lnTo>
                  <a:lnTo>
                    <a:pt x="8174609" y="2225421"/>
                  </a:lnTo>
                  <a:lnTo>
                    <a:pt x="5971667" y="30861"/>
                  </a:lnTo>
                  <a:lnTo>
                    <a:pt x="5984367" y="18034"/>
                  </a:lnTo>
                  <a:lnTo>
                    <a:pt x="5984367" y="36068"/>
                  </a:lnTo>
                  <a:lnTo>
                    <a:pt x="18034" y="36068"/>
                  </a:lnTo>
                  <a:close/>
                </a:path>
              </a:pathLst>
            </a:custGeom>
            <a:solidFill>
              <a:srgbClr val="59595B"/>
            </a:solidFill>
          </p:spPr>
        </p:sp>
      </p:grpSp>
      <p:grpSp>
        <p:nvGrpSpPr>
          <p:cNvPr name="Group 10" id="10"/>
          <p:cNvGrpSpPr/>
          <p:nvPr/>
        </p:nvGrpSpPr>
        <p:grpSpPr>
          <a:xfrm rot="0">
            <a:off x="-15731" y="1052335"/>
            <a:ext cx="4282638" cy="1147657"/>
            <a:chOff x="0" y="0"/>
            <a:chExt cx="5710184" cy="1530209"/>
          </a:xfrm>
        </p:grpSpPr>
        <p:sp>
          <p:nvSpPr>
            <p:cNvPr name="Freeform 11" id="11"/>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2" id="12"/>
          <p:cNvSpPr txBox="true"/>
          <p:nvPr/>
        </p:nvSpPr>
        <p:spPr>
          <a:xfrm rot="0">
            <a:off x="156237" y="2160270"/>
            <a:ext cx="5585602" cy="2657376"/>
          </a:xfrm>
          <a:prstGeom prst="rect">
            <a:avLst/>
          </a:prstGeom>
        </p:spPr>
        <p:txBody>
          <a:bodyPr anchor="t" rtlCol="false" tIns="0" lIns="0" bIns="0" rIns="0">
            <a:spAutoFit/>
          </a:bodyPr>
          <a:lstStyle/>
          <a:p>
            <a:pPr algn="l">
              <a:lnSpc>
                <a:spcPts val="6911"/>
              </a:lnSpc>
            </a:pPr>
            <a:r>
              <a:rPr lang="en-US" sz="5759" spc="51" b="true">
                <a:solidFill>
                  <a:srgbClr val="FFFFFF"/>
                </a:solidFill>
                <a:latin typeface="Calibri (MS) Bold"/>
                <a:ea typeface="Calibri (MS) Bold"/>
                <a:cs typeface="Calibri (MS) Bold"/>
                <a:sym typeface="Calibri (MS) Bold"/>
              </a:rPr>
              <a:t>SIGSAFE</a:t>
            </a:r>
          </a:p>
          <a:p>
            <a:pPr algn="l">
              <a:lnSpc>
                <a:spcPts val="6552"/>
              </a:lnSpc>
            </a:pPr>
            <a:r>
              <a:rPr lang="en-US" b="true" sz="5460" spc="51">
                <a:solidFill>
                  <a:srgbClr val="FFFFFF"/>
                </a:solidFill>
                <a:latin typeface="Calibri (MS) Bold"/>
                <a:ea typeface="Calibri (MS) Bold"/>
                <a:cs typeface="Calibri (MS) Bold"/>
                <a:sym typeface="Calibri (MS) Bold"/>
              </a:rPr>
              <a:t>Digital Signature Validator</a:t>
            </a:r>
          </a:p>
        </p:txBody>
      </p:sp>
      <p:grpSp>
        <p:nvGrpSpPr>
          <p:cNvPr name="Group 13" id="13"/>
          <p:cNvGrpSpPr/>
          <p:nvPr/>
        </p:nvGrpSpPr>
        <p:grpSpPr>
          <a:xfrm rot="0">
            <a:off x="5248136" y="1857380"/>
            <a:ext cx="1527354" cy="2818507"/>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8453229" y="5666470"/>
            <a:ext cx="2169437" cy="2926080"/>
          </a:xfrm>
          <a:custGeom>
            <a:avLst/>
            <a:gdLst/>
            <a:ahLst/>
            <a:cxnLst/>
            <a:rect r="r" b="b" t="t" l="l"/>
            <a:pathLst>
              <a:path h="2926080" w="2169437">
                <a:moveTo>
                  <a:pt x="0" y="0"/>
                </a:moveTo>
                <a:lnTo>
                  <a:pt x="2169437" y="0"/>
                </a:lnTo>
                <a:lnTo>
                  <a:pt x="2169437" y="2926080"/>
                </a:lnTo>
                <a:lnTo>
                  <a:pt x="0" y="2926080"/>
                </a:lnTo>
                <a:lnTo>
                  <a:pt x="0" y="0"/>
                </a:lnTo>
                <a:close/>
              </a:path>
            </a:pathLst>
          </a:custGeom>
          <a:blipFill>
            <a:blip r:embed="rId7">
              <a:alphaModFix amt="52000"/>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6684126" y="4737556"/>
            <a:ext cx="2853821" cy="2425749"/>
          </a:xfrm>
          <a:custGeom>
            <a:avLst/>
            <a:gdLst/>
            <a:ahLst/>
            <a:cxnLst/>
            <a:rect r="r" b="b" t="t" l="l"/>
            <a:pathLst>
              <a:path h="2425749" w="2853821">
                <a:moveTo>
                  <a:pt x="0" y="0"/>
                </a:moveTo>
                <a:lnTo>
                  <a:pt x="2853822" y="0"/>
                </a:lnTo>
                <a:lnTo>
                  <a:pt x="2853822" y="2425749"/>
                </a:lnTo>
                <a:lnTo>
                  <a:pt x="0" y="2425749"/>
                </a:lnTo>
                <a:lnTo>
                  <a:pt x="0" y="0"/>
                </a:lnTo>
                <a:close/>
              </a:path>
            </a:pathLst>
          </a:custGeom>
          <a:blipFill>
            <a:blip r:embed="rId9"/>
            <a:stretch>
              <a:fillRect l="0" t="-53" r="0" b="-53"/>
            </a:stretch>
          </a:blipFill>
        </p:spPr>
      </p:sp>
      <p:sp>
        <p:nvSpPr>
          <p:cNvPr name="Freeform 17" id="17"/>
          <p:cNvSpPr/>
          <p:nvPr/>
        </p:nvSpPr>
        <p:spPr>
          <a:xfrm flipH="false" flipV="false" rot="0">
            <a:off x="7043889" y="2199991"/>
            <a:ext cx="1597894" cy="2246600"/>
          </a:xfrm>
          <a:custGeom>
            <a:avLst/>
            <a:gdLst/>
            <a:ahLst/>
            <a:cxnLst/>
            <a:rect r="r" b="b" t="t" l="l"/>
            <a:pathLst>
              <a:path h="2246600" w="1597894">
                <a:moveTo>
                  <a:pt x="0" y="0"/>
                </a:moveTo>
                <a:lnTo>
                  <a:pt x="1597894" y="0"/>
                </a:lnTo>
                <a:lnTo>
                  <a:pt x="1597894" y="2246600"/>
                </a:lnTo>
                <a:lnTo>
                  <a:pt x="0" y="22466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true" flipV="false" rot="0">
            <a:off x="3362556" y="1878612"/>
            <a:ext cx="1392645" cy="1507599"/>
          </a:xfrm>
          <a:custGeom>
            <a:avLst/>
            <a:gdLst/>
            <a:ahLst/>
            <a:cxnLst/>
            <a:rect r="r" b="b" t="t" l="l"/>
            <a:pathLst>
              <a:path h="1507599" w="1392645">
                <a:moveTo>
                  <a:pt x="1392645" y="0"/>
                </a:moveTo>
                <a:lnTo>
                  <a:pt x="0" y="0"/>
                </a:lnTo>
                <a:lnTo>
                  <a:pt x="0" y="1507600"/>
                </a:lnTo>
                <a:lnTo>
                  <a:pt x="1392645" y="1507600"/>
                </a:lnTo>
                <a:lnTo>
                  <a:pt x="139264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9146608" y="-402630"/>
            <a:ext cx="1197033" cy="2926080"/>
          </a:xfrm>
          <a:custGeom>
            <a:avLst/>
            <a:gdLst/>
            <a:ahLst/>
            <a:cxnLst/>
            <a:rect r="r" b="b" t="t" l="l"/>
            <a:pathLst>
              <a:path h="2926080" w="1197033">
                <a:moveTo>
                  <a:pt x="0" y="0"/>
                </a:moveTo>
                <a:lnTo>
                  <a:pt x="1197032" y="0"/>
                </a:lnTo>
                <a:lnTo>
                  <a:pt x="1197032" y="2926080"/>
                </a:lnTo>
                <a:lnTo>
                  <a:pt x="0" y="292608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0" id="20"/>
          <p:cNvSpPr txBox="true"/>
          <p:nvPr/>
        </p:nvSpPr>
        <p:spPr>
          <a:xfrm rot="0">
            <a:off x="283744" y="5240589"/>
            <a:ext cx="4427476" cy="1666958"/>
          </a:xfrm>
          <a:prstGeom prst="rect">
            <a:avLst/>
          </a:prstGeom>
        </p:spPr>
        <p:txBody>
          <a:bodyPr anchor="t" rtlCol="false" tIns="0" lIns="0" bIns="0" rIns="0">
            <a:spAutoFit/>
          </a:bodyPr>
          <a:lstStyle/>
          <a:p>
            <a:pPr algn="l">
              <a:lnSpc>
                <a:spcPts val="2559"/>
              </a:lnSpc>
            </a:pPr>
            <a:r>
              <a:rPr lang="en-US" sz="2133" spc="19" b="true">
                <a:solidFill>
                  <a:srgbClr val="000000"/>
                </a:solidFill>
                <a:latin typeface="Calibri (MS) Bold"/>
                <a:ea typeface="Calibri (MS) Bold"/>
                <a:cs typeface="Calibri (MS) Bold"/>
                <a:sym typeface="Calibri (MS) Bold"/>
              </a:rPr>
              <a:t>220701331</a:t>
            </a:r>
          </a:p>
          <a:p>
            <a:pPr algn="l">
              <a:lnSpc>
                <a:spcPts val="2560"/>
              </a:lnSpc>
            </a:pPr>
            <a:r>
              <a:rPr lang="en-US" b="true" sz="2133" spc="19">
                <a:solidFill>
                  <a:srgbClr val="000000"/>
                </a:solidFill>
                <a:latin typeface="Calibri (MS) Bold"/>
                <a:ea typeface="Calibri (MS) Bold"/>
                <a:cs typeface="Calibri (MS) Bold"/>
                <a:sym typeface="Calibri (MS) Bold"/>
              </a:rPr>
              <a:t>SHIIV R S</a:t>
            </a:r>
          </a:p>
          <a:p>
            <a:pPr algn="l">
              <a:lnSpc>
                <a:spcPts val="2560"/>
              </a:lnSpc>
            </a:pPr>
            <a:r>
              <a:rPr lang="en-US" b="true" sz="2133" spc="19">
                <a:solidFill>
                  <a:srgbClr val="000000"/>
                </a:solidFill>
                <a:latin typeface="Calibri (MS) Bold"/>
                <a:ea typeface="Calibri (MS) Bold"/>
                <a:cs typeface="Calibri (MS) Bold"/>
                <a:sym typeface="Calibri (MS) Bold"/>
              </a:rPr>
              <a:t>Ms. Farzana U, M.Tech.</a:t>
            </a:r>
          </a:p>
          <a:p>
            <a:pPr algn="l">
              <a:lnSpc>
                <a:spcPts val="2559"/>
              </a:lnSpc>
            </a:pPr>
            <a:r>
              <a:rPr lang="en-US" b="true" sz="2133" spc="19">
                <a:solidFill>
                  <a:srgbClr val="000000"/>
                </a:solidFill>
                <a:latin typeface="Calibri (MS) Bold"/>
                <a:ea typeface="Calibri (MS) Bold"/>
                <a:cs typeface="Calibri (MS) Bold"/>
                <a:sym typeface="Calibri (MS) Bold"/>
              </a:rPr>
              <a:t>Assistant Professor</a:t>
            </a:r>
          </a:p>
          <a:p>
            <a:pPr algn="l">
              <a:lnSpc>
                <a:spcPts val="2560"/>
              </a:lnSpc>
            </a:pPr>
            <a:r>
              <a:rPr lang="en-US" b="true" sz="2133" spc="19">
                <a:solidFill>
                  <a:srgbClr val="000000"/>
                </a:solidFill>
                <a:latin typeface="Calibri (MS) Bold"/>
                <a:ea typeface="Calibri (MS) Bold"/>
                <a:cs typeface="Calibri (MS) Bold"/>
                <a:sym typeface="Calibri (MS) Bold"/>
              </a:rPr>
              <a:t>Computer Science and Engineering</a:t>
            </a:r>
          </a:p>
        </p:txBody>
      </p:sp>
      <p:sp>
        <p:nvSpPr>
          <p:cNvPr name="TextBox 21" id="21"/>
          <p:cNvSpPr txBox="true"/>
          <p:nvPr/>
        </p:nvSpPr>
        <p:spPr>
          <a:xfrm rot="0">
            <a:off x="-143408" y="1084358"/>
            <a:ext cx="3209748" cy="1019225"/>
          </a:xfrm>
          <a:prstGeom prst="rect">
            <a:avLst/>
          </a:prstGeom>
        </p:spPr>
        <p:txBody>
          <a:bodyPr anchor="t" rtlCol="false" tIns="0" lIns="0" bIns="0" rIns="0">
            <a:spAutoFit/>
          </a:bodyPr>
          <a:lstStyle/>
          <a:p>
            <a:pPr algn="ctr">
              <a:lnSpc>
                <a:spcPts val="2560"/>
              </a:lnSpc>
            </a:pPr>
            <a:r>
              <a:rPr lang="en-US" b="true" sz="2133" spc="19">
                <a:solidFill>
                  <a:srgbClr val="FFFFFF"/>
                </a:solidFill>
                <a:latin typeface="Calibri (MS) Bold"/>
                <a:ea typeface="Calibri (MS) Bold"/>
                <a:cs typeface="Calibri (MS) Bold"/>
                <a:sym typeface="Calibri (MS) Bold"/>
              </a:rPr>
              <a:t>Introduction to </a:t>
            </a:r>
          </a:p>
          <a:p>
            <a:pPr algn="ctr">
              <a:lnSpc>
                <a:spcPts val="2560"/>
              </a:lnSpc>
            </a:pPr>
            <a:r>
              <a:rPr lang="en-US" b="true" sz="2133" spc="19">
                <a:solidFill>
                  <a:srgbClr val="FFFFFF"/>
                </a:solidFill>
                <a:latin typeface="Calibri (MS) Bold"/>
                <a:ea typeface="Calibri (MS) Bold"/>
                <a:cs typeface="Calibri (MS) Bold"/>
                <a:sym typeface="Calibri (MS) Bold"/>
              </a:rPr>
              <a:t>Robotic Process Automation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grpSp>
        <p:nvGrpSpPr>
          <p:cNvPr name="Group 5" id="5"/>
          <p:cNvGrpSpPr/>
          <p:nvPr/>
        </p:nvGrpSpPr>
        <p:grpSpPr>
          <a:xfrm rot="0">
            <a:off x="4876800" y="6909323"/>
            <a:ext cx="4876800" cy="417479"/>
            <a:chOff x="0" y="0"/>
            <a:chExt cx="6502400" cy="556639"/>
          </a:xfrm>
        </p:grpSpPr>
        <p:sp>
          <p:nvSpPr>
            <p:cNvPr name="Freeform 6" id="6"/>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7" id="7"/>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‹10›</a:t>
              </a:r>
            </a:p>
          </p:txBody>
        </p:sp>
      </p:grpSp>
      <p:sp>
        <p:nvSpPr>
          <p:cNvPr name="Freeform 8" id="8"/>
          <p:cNvSpPr/>
          <p:nvPr/>
        </p:nvSpPr>
        <p:spPr>
          <a:xfrm flipH="false" flipV="false" rot="0">
            <a:off x="-115338" y="-89708"/>
            <a:ext cx="9961978" cy="9700476"/>
          </a:xfrm>
          <a:custGeom>
            <a:avLst/>
            <a:gdLst/>
            <a:ahLst/>
            <a:cxnLst/>
            <a:rect r="r" b="b" t="t" l="l"/>
            <a:pathLst>
              <a:path h="9700476" w="9961978">
                <a:moveTo>
                  <a:pt x="0" y="0"/>
                </a:moveTo>
                <a:lnTo>
                  <a:pt x="9961977" y="0"/>
                </a:lnTo>
                <a:lnTo>
                  <a:pt x="9961977" y="9700476"/>
                </a:lnTo>
                <a:lnTo>
                  <a:pt x="0" y="9700476"/>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rot="3732">
            <a:off x="198117" y="975360"/>
            <a:ext cx="9357366" cy="0"/>
          </a:xfrm>
          <a:prstGeom prst="line">
            <a:avLst/>
          </a:prstGeom>
          <a:ln cap="rnd" w="9525">
            <a:solidFill>
              <a:srgbClr val="FFFFFF"/>
            </a:solidFill>
            <a:prstDash val="solid"/>
            <a:headEnd type="none" len="sm" w="sm"/>
            <a:tailEnd type="none" len="sm" w="sm"/>
          </a:ln>
        </p:spPr>
      </p:sp>
      <p:sp>
        <p:nvSpPr>
          <p:cNvPr name="Freeform 10" id="10"/>
          <p:cNvSpPr/>
          <p:nvPr/>
        </p:nvSpPr>
        <p:spPr>
          <a:xfrm flipH="false" flipV="false" rot="0">
            <a:off x="1259482" y="3458747"/>
            <a:ext cx="6851493" cy="2603567"/>
          </a:xfrm>
          <a:custGeom>
            <a:avLst/>
            <a:gdLst/>
            <a:ahLst/>
            <a:cxnLst/>
            <a:rect r="r" b="b" t="t" l="l"/>
            <a:pathLst>
              <a:path h="2603567" w="6851493">
                <a:moveTo>
                  <a:pt x="0" y="0"/>
                </a:moveTo>
                <a:lnTo>
                  <a:pt x="6851493" y="0"/>
                </a:lnTo>
                <a:lnTo>
                  <a:pt x="6851493" y="2603567"/>
                </a:lnTo>
                <a:lnTo>
                  <a:pt x="0" y="2603567"/>
                </a:lnTo>
                <a:lnTo>
                  <a:pt x="0" y="0"/>
                </a:lnTo>
                <a:close/>
              </a:path>
            </a:pathLst>
          </a:custGeom>
          <a:blipFill>
            <a:blip r:embed="rId5"/>
            <a:stretch>
              <a:fillRect l="0" t="0" r="0" b="0"/>
            </a:stretch>
          </a:blipFill>
        </p:spPr>
      </p:sp>
      <p:sp>
        <p:nvSpPr>
          <p:cNvPr name="TextBox 11" id="11"/>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Functional Description</a:t>
            </a:r>
          </a:p>
        </p:txBody>
      </p:sp>
      <p:sp>
        <p:nvSpPr>
          <p:cNvPr name="TextBox 12" id="12"/>
          <p:cNvSpPr txBox="true"/>
          <p:nvPr/>
        </p:nvSpPr>
        <p:spPr>
          <a:xfrm rot="0">
            <a:off x="198110" y="1018540"/>
            <a:ext cx="9357370" cy="2171469"/>
          </a:xfrm>
          <a:prstGeom prst="rect">
            <a:avLst/>
          </a:prstGeom>
        </p:spPr>
        <p:txBody>
          <a:bodyPr anchor="t" rtlCol="false" tIns="0" lIns="0" bIns="0" rIns="0">
            <a:spAutoFit/>
          </a:bodyPr>
          <a:lstStyle/>
          <a:p>
            <a:pPr algn="l">
              <a:lnSpc>
                <a:spcPts val="2407"/>
              </a:lnSpc>
              <a:spcBef>
                <a:spcPct val="0"/>
              </a:spcBef>
            </a:pPr>
            <a:r>
              <a:rPr lang="en-US" b="true" sz="2006" spc="18">
                <a:solidFill>
                  <a:srgbClr val="000000"/>
                </a:solidFill>
                <a:latin typeface="Calibri (MS) Bold"/>
                <a:ea typeface="Calibri (MS) Bold"/>
                <a:cs typeface="Calibri (MS) Bold"/>
                <a:sym typeface="Calibri (MS) Bold"/>
              </a:rPr>
              <a:t>M</a:t>
            </a:r>
            <a:r>
              <a:rPr lang="en-US" b="true" sz="2006" spc="18">
                <a:solidFill>
                  <a:srgbClr val="000000"/>
                </a:solidFill>
                <a:latin typeface="Calibri (MS) Bold"/>
                <a:ea typeface="Calibri (MS) Bold"/>
                <a:cs typeface="Calibri (MS) Bold"/>
                <a:sym typeface="Calibri (MS) Bold"/>
              </a:rPr>
              <a:t>odule 1: Signature Input</a:t>
            </a:r>
          </a:p>
          <a:p>
            <a:pPr algn="l" marL="433238" indent="-216619" lvl="1">
              <a:lnSpc>
                <a:spcPts val="2407"/>
              </a:lnSpc>
              <a:spcBef>
                <a:spcPct val="0"/>
              </a:spcBef>
              <a:buFont typeface="Arial"/>
              <a:buChar char="•"/>
            </a:pPr>
            <a:r>
              <a:rPr lang="en-US" sz="2006" spc="18">
                <a:solidFill>
                  <a:srgbClr val="000000"/>
                </a:solidFill>
                <a:latin typeface="Calibri (MS)"/>
                <a:ea typeface="Calibri (MS)"/>
                <a:cs typeface="Calibri (MS)"/>
                <a:sym typeface="Calibri (MS)"/>
              </a:rPr>
              <a:t>Short Description: This module handles user input for the signature image.</a:t>
            </a:r>
          </a:p>
          <a:p>
            <a:pPr algn="l" marL="433238" indent="-216619" lvl="1">
              <a:lnSpc>
                <a:spcPts val="2407"/>
              </a:lnSpc>
              <a:spcBef>
                <a:spcPct val="0"/>
              </a:spcBef>
              <a:buFont typeface="Arial"/>
              <a:buChar char="•"/>
            </a:pPr>
            <a:r>
              <a:rPr lang="en-US" sz="2006" spc="18">
                <a:solidFill>
                  <a:srgbClr val="000000"/>
                </a:solidFill>
                <a:latin typeface="Calibri (MS)"/>
                <a:ea typeface="Calibri (MS)"/>
                <a:cs typeface="Calibri (MS)"/>
                <a:sym typeface="Calibri (MS)"/>
              </a:rPr>
              <a:t>Functionality:</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Allows users to upload a signature image from their local storage.</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Supports various image formats (e.g., JPG, PNG, BMP).</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Provides visual confirmation of the uploaded image.</a:t>
            </a:r>
          </a:p>
          <a:p>
            <a:pPr algn="l">
              <a:lnSpc>
                <a:spcPts val="2407"/>
              </a:lnSpc>
              <a:spcBef>
                <a:spcPct val="0"/>
              </a:spcBef>
            </a:pPr>
          </a:p>
        </p:txBody>
      </p:sp>
      <p:sp>
        <p:nvSpPr>
          <p:cNvPr name="AutoShape 13" id="13"/>
          <p:cNvSpPr/>
          <p:nvPr/>
        </p:nvSpPr>
        <p:spPr>
          <a:xfrm>
            <a:off x="186970" y="930857"/>
            <a:ext cx="9357360" cy="10160"/>
          </a:xfrm>
          <a:prstGeom prst="line">
            <a:avLst/>
          </a:prstGeom>
          <a:ln cap="rnd" w="9525">
            <a:solidFill>
              <a:srgbClr val="1D1D1B"/>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a:off x="198120" y="886672"/>
            <a:ext cx="9357360" cy="1016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‹11›</a:t>
              </a:r>
            </a:p>
          </p:txBody>
        </p:sp>
      </p:grpSp>
      <p:sp>
        <p:nvSpPr>
          <p:cNvPr name="Freeform 9" id="9"/>
          <p:cNvSpPr/>
          <p:nvPr/>
        </p:nvSpPr>
        <p:spPr>
          <a:xfrm flipH="false" flipV="false" rot="0">
            <a:off x="-115338" y="-89708"/>
            <a:ext cx="9961978" cy="9700476"/>
          </a:xfrm>
          <a:custGeom>
            <a:avLst/>
            <a:gdLst/>
            <a:ahLst/>
            <a:cxnLst/>
            <a:rect r="r" b="b" t="t" l="l"/>
            <a:pathLst>
              <a:path h="9700476" w="9961978">
                <a:moveTo>
                  <a:pt x="0" y="0"/>
                </a:moveTo>
                <a:lnTo>
                  <a:pt x="9961977" y="0"/>
                </a:lnTo>
                <a:lnTo>
                  <a:pt x="9961977" y="9700476"/>
                </a:lnTo>
                <a:lnTo>
                  <a:pt x="0" y="9700476"/>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98110" y="1018540"/>
            <a:ext cx="9357370" cy="3390536"/>
          </a:xfrm>
          <a:prstGeom prst="rect">
            <a:avLst/>
          </a:prstGeom>
        </p:spPr>
        <p:txBody>
          <a:bodyPr anchor="t" rtlCol="false" tIns="0" lIns="0" bIns="0" rIns="0">
            <a:spAutoFit/>
          </a:bodyPr>
          <a:lstStyle/>
          <a:p>
            <a:pPr algn="l">
              <a:lnSpc>
                <a:spcPts val="2407"/>
              </a:lnSpc>
              <a:spcBef>
                <a:spcPct val="0"/>
              </a:spcBef>
            </a:pPr>
            <a:r>
              <a:rPr lang="en-US" b="true" sz="2006" spc="18">
                <a:solidFill>
                  <a:srgbClr val="000000"/>
                </a:solidFill>
                <a:latin typeface="Calibri (MS) Bold"/>
                <a:ea typeface="Calibri (MS) Bold"/>
                <a:cs typeface="Calibri (MS) Bold"/>
                <a:sym typeface="Calibri (MS) Bold"/>
              </a:rPr>
              <a:t>M</a:t>
            </a:r>
            <a:r>
              <a:rPr lang="en-US" b="true" sz="2006" spc="18">
                <a:solidFill>
                  <a:srgbClr val="000000"/>
                </a:solidFill>
                <a:latin typeface="Calibri (MS) Bold"/>
                <a:ea typeface="Calibri (MS) Bold"/>
                <a:cs typeface="Calibri (MS) Bold"/>
                <a:sym typeface="Calibri (MS) Bold"/>
              </a:rPr>
              <a:t>odule 2: Signature Verification</a:t>
            </a:r>
          </a:p>
          <a:p>
            <a:pPr algn="l" marL="433238" indent="-216619" lvl="1">
              <a:lnSpc>
                <a:spcPts val="2407"/>
              </a:lnSpc>
              <a:spcBef>
                <a:spcPct val="0"/>
              </a:spcBef>
              <a:buFont typeface="Arial"/>
              <a:buChar char="•"/>
            </a:pPr>
            <a:r>
              <a:rPr lang="en-US" sz="2006" spc="18">
                <a:solidFill>
                  <a:srgbClr val="000000"/>
                </a:solidFill>
                <a:latin typeface="Calibri (MS)"/>
                <a:ea typeface="Calibri (MS)"/>
                <a:cs typeface="Calibri (MS)"/>
                <a:sym typeface="Calibri (MS)"/>
              </a:rPr>
              <a:t>Short Description: This module performs the core signature verification using UiPath GenAI activities.</a:t>
            </a:r>
          </a:p>
          <a:p>
            <a:pPr algn="l" marL="433238" indent="-216619" lvl="1">
              <a:lnSpc>
                <a:spcPts val="2407"/>
              </a:lnSpc>
              <a:spcBef>
                <a:spcPct val="0"/>
              </a:spcBef>
              <a:buFont typeface="Arial"/>
              <a:buChar char="•"/>
            </a:pPr>
            <a:r>
              <a:rPr lang="en-US" sz="2006" spc="18">
                <a:solidFill>
                  <a:srgbClr val="000000"/>
                </a:solidFill>
                <a:latin typeface="Calibri (MS)"/>
                <a:ea typeface="Calibri (MS)"/>
                <a:cs typeface="Calibri (MS)"/>
                <a:sym typeface="Calibri (MS)"/>
              </a:rPr>
              <a:t>Functionality:</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Prepr</a:t>
            </a:r>
            <a:r>
              <a:rPr lang="en-US" sz="2006" spc="18">
                <a:solidFill>
                  <a:srgbClr val="000000"/>
                </a:solidFill>
                <a:latin typeface="Calibri (MS)"/>
                <a:ea typeface="Calibri (MS)"/>
                <a:cs typeface="Calibri (MS)"/>
                <a:sym typeface="Calibri (MS)"/>
              </a:rPr>
              <a:t>ocesses the uploaded image to improve quality and consistency (e.g., resizing, noise reduction).</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Utilizes the UiPath GenAI "Signature Similarity" activity to compare the uploaded image with a reference signature (potentially stored within the system).</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Analyz</a:t>
            </a:r>
            <a:r>
              <a:rPr lang="en-US" sz="2006" spc="18">
                <a:solidFill>
                  <a:srgbClr val="000000"/>
                </a:solidFill>
                <a:latin typeface="Calibri (MS)"/>
                <a:ea typeface="Calibri (MS)"/>
                <a:cs typeface="Calibri (MS)"/>
                <a:sym typeface="Calibri (MS)"/>
              </a:rPr>
              <a:t>es the comparison score and output from the GenAI activity.</a:t>
            </a:r>
          </a:p>
          <a:p>
            <a:pPr algn="l">
              <a:lnSpc>
                <a:spcPts val="2407"/>
              </a:lnSpc>
              <a:spcBef>
                <a:spcPct val="0"/>
              </a:spcBef>
            </a:pPr>
          </a:p>
        </p:txBody>
      </p:sp>
      <p:sp>
        <p:nvSpPr>
          <p:cNvPr name="Freeform 11" id="11"/>
          <p:cNvSpPr/>
          <p:nvPr/>
        </p:nvSpPr>
        <p:spPr>
          <a:xfrm flipH="false" flipV="false" rot="0">
            <a:off x="268838" y="4822313"/>
            <a:ext cx="9215914" cy="1244148"/>
          </a:xfrm>
          <a:custGeom>
            <a:avLst/>
            <a:gdLst/>
            <a:ahLst/>
            <a:cxnLst/>
            <a:rect r="r" b="b" t="t" l="l"/>
            <a:pathLst>
              <a:path h="1244148" w="9215914">
                <a:moveTo>
                  <a:pt x="0" y="0"/>
                </a:moveTo>
                <a:lnTo>
                  <a:pt x="9215914" y="0"/>
                </a:lnTo>
                <a:lnTo>
                  <a:pt x="9215914" y="1244148"/>
                </a:lnTo>
                <a:lnTo>
                  <a:pt x="0" y="1244148"/>
                </a:lnTo>
                <a:lnTo>
                  <a:pt x="0" y="0"/>
                </a:lnTo>
                <a:close/>
              </a:path>
            </a:pathLst>
          </a:custGeom>
          <a:blipFill>
            <a:blip r:embed="rId5"/>
            <a:stretch>
              <a:fillRect l="0" t="0" r="0" b="0"/>
            </a:stretch>
          </a:blipFill>
        </p:spPr>
      </p:sp>
      <p:sp>
        <p:nvSpPr>
          <p:cNvPr name="TextBox 12" id="12"/>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Functional Description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‹12›</a:t>
              </a:r>
            </a:p>
          </p:txBody>
        </p:sp>
      </p:grpSp>
      <p:sp>
        <p:nvSpPr>
          <p:cNvPr name="Freeform 9" id="9"/>
          <p:cNvSpPr/>
          <p:nvPr/>
        </p:nvSpPr>
        <p:spPr>
          <a:xfrm flipH="false" flipV="false" rot="0">
            <a:off x="-115338" y="-89708"/>
            <a:ext cx="9961978" cy="9700476"/>
          </a:xfrm>
          <a:custGeom>
            <a:avLst/>
            <a:gdLst/>
            <a:ahLst/>
            <a:cxnLst/>
            <a:rect r="r" b="b" t="t" l="l"/>
            <a:pathLst>
              <a:path h="9700476" w="9961978">
                <a:moveTo>
                  <a:pt x="0" y="0"/>
                </a:moveTo>
                <a:lnTo>
                  <a:pt x="9961977" y="0"/>
                </a:lnTo>
                <a:lnTo>
                  <a:pt x="9961977" y="9700476"/>
                </a:lnTo>
                <a:lnTo>
                  <a:pt x="0" y="9700476"/>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863131" y="3479601"/>
            <a:ext cx="6027338" cy="3104079"/>
          </a:xfrm>
          <a:custGeom>
            <a:avLst/>
            <a:gdLst/>
            <a:ahLst/>
            <a:cxnLst/>
            <a:rect r="r" b="b" t="t" l="l"/>
            <a:pathLst>
              <a:path h="3104079" w="6027338">
                <a:moveTo>
                  <a:pt x="0" y="0"/>
                </a:moveTo>
                <a:lnTo>
                  <a:pt x="6027338" y="0"/>
                </a:lnTo>
                <a:lnTo>
                  <a:pt x="6027338" y="3104079"/>
                </a:lnTo>
                <a:lnTo>
                  <a:pt x="0" y="3104079"/>
                </a:lnTo>
                <a:lnTo>
                  <a:pt x="0" y="0"/>
                </a:lnTo>
                <a:close/>
              </a:path>
            </a:pathLst>
          </a:custGeom>
          <a:blipFill>
            <a:blip r:embed="rId5"/>
            <a:stretch>
              <a:fillRect l="0" t="0" r="0" b="0"/>
            </a:stretch>
          </a:blipFill>
        </p:spPr>
      </p:sp>
      <p:sp>
        <p:nvSpPr>
          <p:cNvPr name="TextBox 11" id="11"/>
          <p:cNvSpPr txBox="true"/>
          <p:nvPr/>
        </p:nvSpPr>
        <p:spPr>
          <a:xfrm rot="0">
            <a:off x="198110" y="1018540"/>
            <a:ext cx="9357370" cy="2781002"/>
          </a:xfrm>
          <a:prstGeom prst="rect">
            <a:avLst/>
          </a:prstGeom>
        </p:spPr>
        <p:txBody>
          <a:bodyPr anchor="t" rtlCol="false" tIns="0" lIns="0" bIns="0" rIns="0">
            <a:spAutoFit/>
          </a:bodyPr>
          <a:lstStyle/>
          <a:p>
            <a:pPr algn="l">
              <a:lnSpc>
                <a:spcPts val="2407"/>
              </a:lnSpc>
              <a:spcBef>
                <a:spcPct val="0"/>
              </a:spcBef>
            </a:pPr>
            <a:r>
              <a:rPr lang="en-US" b="true" sz="2006" spc="18">
                <a:solidFill>
                  <a:srgbClr val="000000"/>
                </a:solidFill>
                <a:latin typeface="Calibri (MS) Bold"/>
                <a:ea typeface="Calibri (MS) Bold"/>
                <a:cs typeface="Calibri (MS) Bold"/>
                <a:sym typeface="Calibri (MS) Bold"/>
              </a:rPr>
              <a:t>M</a:t>
            </a:r>
            <a:r>
              <a:rPr lang="en-US" b="true" sz="2006" spc="18">
                <a:solidFill>
                  <a:srgbClr val="000000"/>
                </a:solidFill>
                <a:latin typeface="Calibri (MS) Bold"/>
                <a:ea typeface="Calibri (MS) Bold"/>
                <a:cs typeface="Calibri (MS) Bold"/>
                <a:sym typeface="Calibri (MS) Bold"/>
              </a:rPr>
              <a:t>odule 3: Result Display</a:t>
            </a:r>
          </a:p>
          <a:p>
            <a:pPr algn="l" marL="433238" indent="-216619" lvl="1">
              <a:lnSpc>
                <a:spcPts val="2407"/>
              </a:lnSpc>
              <a:spcBef>
                <a:spcPct val="0"/>
              </a:spcBef>
              <a:buFont typeface="Arial"/>
              <a:buChar char="•"/>
            </a:pPr>
            <a:r>
              <a:rPr lang="en-US" sz="2006" spc="18">
                <a:solidFill>
                  <a:srgbClr val="000000"/>
                </a:solidFill>
                <a:latin typeface="Calibri (MS)"/>
                <a:ea typeface="Calibri (MS)"/>
                <a:cs typeface="Calibri (MS)"/>
                <a:sym typeface="Calibri (MS)"/>
              </a:rPr>
              <a:t>Short Description: This module presents the final verification result to the user.</a:t>
            </a:r>
          </a:p>
          <a:p>
            <a:pPr algn="l" marL="433238" indent="-216619" lvl="1">
              <a:lnSpc>
                <a:spcPts val="2407"/>
              </a:lnSpc>
              <a:spcBef>
                <a:spcPct val="0"/>
              </a:spcBef>
              <a:buFont typeface="Arial"/>
              <a:buChar char="•"/>
            </a:pPr>
            <a:r>
              <a:rPr lang="en-US" sz="2006" spc="18">
                <a:solidFill>
                  <a:srgbClr val="000000"/>
                </a:solidFill>
                <a:latin typeface="Calibri (MS)"/>
                <a:ea typeface="Calibri (MS)"/>
                <a:cs typeface="Calibri (MS)"/>
                <a:sym typeface="Calibri (MS)"/>
              </a:rPr>
              <a:t>Functionality:</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Di</a:t>
            </a:r>
            <a:r>
              <a:rPr lang="en-US" sz="2006" spc="18">
                <a:solidFill>
                  <a:srgbClr val="000000"/>
                </a:solidFill>
                <a:latin typeface="Calibri (MS)"/>
                <a:ea typeface="Calibri (MS)"/>
                <a:cs typeface="Calibri (MS)"/>
                <a:sym typeface="Calibri (MS)"/>
              </a:rPr>
              <a:t>splays a clear and concise message indicating whether the signature is considered genuine or forged.</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Optionally, displays additional information such as the confidence level of the verification.</a:t>
            </a:r>
          </a:p>
          <a:p>
            <a:pPr algn="l" marL="866477" indent="-288826" lvl="2">
              <a:lnSpc>
                <a:spcPts val="2407"/>
              </a:lnSpc>
              <a:spcBef>
                <a:spcPct val="0"/>
              </a:spcBef>
              <a:buFont typeface="Arial"/>
              <a:buChar char="⚬"/>
            </a:pPr>
            <a:r>
              <a:rPr lang="en-US" sz="2006" spc="18">
                <a:solidFill>
                  <a:srgbClr val="000000"/>
                </a:solidFill>
                <a:latin typeface="Calibri (MS)"/>
                <a:ea typeface="Calibri (MS)"/>
                <a:cs typeface="Calibri (MS)"/>
                <a:sym typeface="Calibri (MS)"/>
              </a:rPr>
              <a:t>May also provide functio</a:t>
            </a:r>
            <a:r>
              <a:rPr lang="en-US" sz="2006" spc="18">
                <a:solidFill>
                  <a:srgbClr val="000000"/>
                </a:solidFill>
                <a:latin typeface="Calibri (MS)"/>
                <a:ea typeface="Calibri (MS)"/>
                <a:cs typeface="Calibri (MS)"/>
                <a:sym typeface="Calibri (MS)"/>
              </a:rPr>
              <a:t>naliti</a:t>
            </a:r>
            <a:r>
              <a:rPr lang="en-US" sz="2006" spc="18">
                <a:solidFill>
                  <a:srgbClr val="000000"/>
                </a:solidFill>
                <a:latin typeface="Calibri (MS)"/>
                <a:ea typeface="Calibri (MS)"/>
                <a:cs typeface="Calibri (MS)"/>
                <a:sym typeface="Calibri (MS)"/>
              </a:rPr>
              <a:t>es like logging the result to a file or sending an email notification.</a:t>
            </a:r>
          </a:p>
        </p:txBody>
      </p:sp>
      <p:sp>
        <p:nvSpPr>
          <p:cNvPr name="TextBox 12" id="12"/>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Functional Description</a:t>
            </a:r>
          </a:p>
        </p:txBody>
      </p:sp>
      <p:sp>
        <p:nvSpPr>
          <p:cNvPr name="AutoShape 13" id="13"/>
          <p:cNvSpPr/>
          <p:nvPr/>
        </p:nvSpPr>
        <p:spPr>
          <a:xfrm>
            <a:off x="186970" y="906357"/>
            <a:ext cx="9357360" cy="10160"/>
          </a:xfrm>
          <a:prstGeom prst="line">
            <a:avLst/>
          </a:prstGeom>
          <a:ln cap="rnd" w="9525">
            <a:solidFill>
              <a:srgbClr val="1D1D1B"/>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70560"/>
            <a:ext cx="9753600" cy="8357087"/>
          </a:xfrm>
          <a:custGeom>
            <a:avLst/>
            <a:gdLst/>
            <a:ahLst/>
            <a:cxnLst/>
            <a:rect r="r" b="b" t="t" l="l"/>
            <a:pathLst>
              <a:path h="8357087" w="9753600">
                <a:moveTo>
                  <a:pt x="0" y="0"/>
                </a:moveTo>
                <a:lnTo>
                  <a:pt x="9753600" y="0"/>
                </a:lnTo>
                <a:lnTo>
                  <a:pt x="9753600" y="8357087"/>
                </a:lnTo>
                <a:lnTo>
                  <a:pt x="0" y="8357087"/>
                </a:lnTo>
                <a:lnTo>
                  <a:pt x="0" y="0"/>
                </a:lnTo>
                <a:close/>
              </a:path>
            </a:pathLst>
          </a:custGeom>
          <a:blipFill>
            <a:blip r:embed="rId3">
              <a:alphaModFix amt="31999"/>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0" y="6908800"/>
            <a:ext cx="4876800" cy="417479"/>
            <a:chOff x="0" y="0"/>
            <a:chExt cx="6502400" cy="556639"/>
          </a:xfrm>
        </p:grpSpPr>
        <p:sp>
          <p:nvSpPr>
            <p:cNvPr name="Freeform 4" id="4"/>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5" id="5"/>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6" id="6"/>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7" id="7"/>
          <p:cNvGrpSpPr/>
          <p:nvPr/>
        </p:nvGrpSpPr>
        <p:grpSpPr>
          <a:xfrm rot="0">
            <a:off x="4876800" y="6909323"/>
            <a:ext cx="4876800" cy="417479"/>
            <a:chOff x="0" y="0"/>
            <a:chExt cx="6502400" cy="556639"/>
          </a:xfrm>
        </p:grpSpPr>
        <p:sp>
          <p:nvSpPr>
            <p:cNvPr name="Freeform 8" id="8"/>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9" id="9"/>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‹13›</a:t>
              </a:r>
            </a:p>
          </p:txBody>
        </p:sp>
      </p:grpSp>
      <p:sp>
        <p:nvSpPr>
          <p:cNvPr name="Freeform 10" id="10"/>
          <p:cNvSpPr/>
          <p:nvPr/>
        </p:nvSpPr>
        <p:spPr>
          <a:xfrm flipH="false" flipV="false" rot="0">
            <a:off x="351714" y="1233424"/>
            <a:ext cx="9050172" cy="3303313"/>
          </a:xfrm>
          <a:custGeom>
            <a:avLst/>
            <a:gdLst/>
            <a:ahLst/>
            <a:cxnLst/>
            <a:rect r="r" b="b" t="t" l="l"/>
            <a:pathLst>
              <a:path h="3303313" w="9050172">
                <a:moveTo>
                  <a:pt x="0" y="0"/>
                </a:moveTo>
                <a:lnTo>
                  <a:pt x="9050172" y="0"/>
                </a:lnTo>
                <a:lnTo>
                  <a:pt x="9050172" y="3303313"/>
                </a:lnTo>
                <a:lnTo>
                  <a:pt x="0" y="3303313"/>
                </a:lnTo>
                <a:lnTo>
                  <a:pt x="0" y="0"/>
                </a:lnTo>
                <a:close/>
              </a:path>
            </a:pathLst>
          </a:custGeom>
          <a:blipFill>
            <a:blip r:embed="rId5"/>
            <a:stretch>
              <a:fillRect l="0" t="0" r="0" b="0"/>
            </a:stretch>
          </a:blipFill>
        </p:spPr>
      </p:sp>
      <p:sp>
        <p:nvSpPr>
          <p:cNvPr name="TextBox 11" id="11"/>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Table Design</a:t>
            </a:r>
          </a:p>
        </p:txBody>
      </p:sp>
      <p:sp>
        <p:nvSpPr>
          <p:cNvPr name="TextBox 12" id="12"/>
          <p:cNvSpPr txBox="true"/>
          <p:nvPr/>
        </p:nvSpPr>
        <p:spPr>
          <a:xfrm rot="0">
            <a:off x="229028" y="5308278"/>
            <a:ext cx="9326452" cy="1225518"/>
          </a:xfrm>
          <a:prstGeom prst="rect">
            <a:avLst/>
          </a:prstGeom>
        </p:spPr>
        <p:txBody>
          <a:bodyPr anchor="t" rtlCol="false" tIns="0" lIns="0" bIns="0" rIns="0">
            <a:spAutoFit/>
          </a:bodyPr>
          <a:lstStyle/>
          <a:p>
            <a:pPr algn="l" marL="424216" indent="-212108" lvl="1">
              <a:lnSpc>
                <a:spcPts val="2357"/>
              </a:lnSpc>
              <a:spcBef>
                <a:spcPct val="0"/>
              </a:spcBef>
              <a:buFont typeface="Arial"/>
              <a:buChar char="•"/>
            </a:pPr>
            <a:r>
              <a:rPr lang="en-US" sz="1964" spc="17">
                <a:solidFill>
                  <a:srgbClr val="000000"/>
                </a:solidFill>
                <a:latin typeface="Calibri (MS)"/>
                <a:ea typeface="Calibri (MS)"/>
                <a:cs typeface="Calibri (MS)"/>
                <a:sym typeface="Calibri (MS)"/>
              </a:rPr>
              <a:t>User Table: Store user information f</a:t>
            </a:r>
            <a:r>
              <a:rPr lang="en-US" sz="1964" spc="17">
                <a:solidFill>
                  <a:srgbClr val="000000"/>
                </a:solidFill>
                <a:latin typeface="Calibri (MS)"/>
                <a:ea typeface="Calibri (MS)"/>
                <a:cs typeface="Calibri (MS)"/>
                <a:sym typeface="Calibri (MS)"/>
              </a:rPr>
              <a:t>or authentication, tracking, and personalization.</a:t>
            </a:r>
          </a:p>
          <a:p>
            <a:pPr algn="l" marL="424216" indent="-212108" lvl="1">
              <a:lnSpc>
                <a:spcPts val="2357"/>
              </a:lnSpc>
              <a:spcBef>
                <a:spcPct val="0"/>
              </a:spcBef>
              <a:buFont typeface="Arial"/>
              <a:buChar char="•"/>
            </a:pPr>
            <a:r>
              <a:rPr lang="en-US" sz="1964" spc="17">
                <a:solidFill>
                  <a:srgbClr val="000000"/>
                </a:solidFill>
                <a:latin typeface="Calibri (MS)"/>
                <a:ea typeface="Calibri (MS)"/>
                <a:cs typeface="Calibri (MS)"/>
                <a:sym typeface="Calibri (MS)"/>
              </a:rPr>
              <a:t>System Logs: Record system events and errors for debugging and security analysis.</a:t>
            </a:r>
          </a:p>
          <a:p>
            <a:pPr algn="l" marL="424216" indent="-212108" lvl="1">
              <a:lnSpc>
                <a:spcPts val="2357"/>
              </a:lnSpc>
              <a:spcBef>
                <a:spcPct val="0"/>
              </a:spcBef>
              <a:buFont typeface="Arial"/>
              <a:buChar char="•"/>
            </a:pPr>
            <a:r>
              <a:rPr lang="en-US" sz="1964" spc="18">
                <a:solidFill>
                  <a:srgbClr val="000000"/>
                </a:solidFill>
                <a:latin typeface="Calibri (MS)"/>
                <a:ea typeface="Calibri (MS)"/>
                <a:cs typeface="Calibri (MS)"/>
                <a:sym typeface="Calibri (MS)"/>
              </a:rPr>
              <a:t>Model Performance Metrics: Track the model's performance over time to identify areas for improvement.</a:t>
            </a:r>
          </a:p>
        </p:txBody>
      </p:sp>
      <p:sp>
        <p:nvSpPr>
          <p:cNvPr name="TextBox 13" id="13"/>
          <p:cNvSpPr txBox="true"/>
          <p:nvPr/>
        </p:nvSpPr>
        <p:spPr>
          <a:xfrm rot="0">
            <a:off x="1137136" y="4822487"/>
            <a:ext cx="7176245" cy="371492"/>
          </a:xfrm>
          <a:prstGeom prst="rect">
            <a:avLst/>
          </a:prstGeom>
        </p:spPr>
        <p:txBody>
          <a:bodyPr anchor="t" rtlCol="false" tIns="0" lIns="0" bIns="0" rIns="0">
            <a:spAutoFit/>
          </a:bodyPr>
          <a:lstStyle/>
          <a:p>
            <a:pPr algn="ctr">
              <a:lnSpc>
                <a:spcPts val="2609"/>
              </a:lnSpc>
              <a:spcBef>
                <a:spcPct val="0"/>
              </a:spcBef>
            </a:pPr>
            <a:r>
              <a:rPr lang="en-US" b="true" sz="2174" spc="20">
                <a:solidFill>
                  <a:srgbClr val="000000"/>
                </a:solidFill>
                <a:latin typeface="Calibri (MS) Bold"/>
                <a:ea typeface="Calibri (MS) Bold"/>
                <a:cs typeface="Calibri (MS) Bold"/>
                <a:sym typeface="Calibri (MS) Bold"/>
              </a:rPr>
              <a:t>WE CAN EXPAND </a:t>
            </a:r>
            <a:r>
              <a:rPr lang="en-US" b="true" sz="2174" spc="20">
                <a:solidFill>
                  <a:srgbClr val="000000"/>
                </a:solidFill>
                <a:latin typeface="Calibri (MS) Bold"/>
                <a:ea typeface="Calibri (MS) Bold"/>
                <a:cs typeface="Calibri (MS) Bold"/>
                <a:sym typeface="Calibri (MS) Bold"/>
              </a:rPr>
              <a:t>THE TABLE FOR ENHANCED FUNCTIONALITY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820" y="0"/>
            <a:ext cx="10074443" cy="9847768"/>
          </a:xfrm>
          <a:custGeom>
            <a:avLst/>
            <a:gdLst/>
            <a:ahLst/>
            <a:cxnLst/>
            <a:rect r="r" b="b" t="t" l="l"/>
            <a:pathLst>
              <a:path h="9847768" w="10074443">
                <a:moveTo>
                  <a:pt x="0" y="0"/>
                </a:moveTo>
                <a:lnTo>
                  <a:pt x="10074443" y="0"/>
                </a:lnTo>
                <a:lnTo>
                  <a:pt x="10074443" y="9847768"/>
                </a:lnTo>
                <a:lnTo>
                  <a:pt x="0" y="9847768"/>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0" y="6908800"/>
            <a:ext cx="4876800" cy="417479"/>
            <a:chOff x="0" y="0"/>
            <a:chExt cx="6502400" cy="556639"/>
          </a:xfrm>
        </p:grpSpPr>
        <p:sp>
          <p:nvSpPr>
            <p:cNvPr name="Freeform 4" id="4"/>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5" id="5"/>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6" id="6"/>
          <p:cNvSpPr/>
          <p:nvPr/>
        </p:nvSpPr>
        <p:spPr>
          <a:xfrm>
            <a:off x="198120" y="933238"/>
            <a:ext cx="9357360" cy="10160"/>
          </a:xfrm>
          <a:prstGeom prst="line">
            <a:avLst/>
          </a:prstGeom>
          <a:ln cap="rnd" w="9525">
            <a:solidFill>
              <a:srgbClr val="404041"/>
            </a:solidFill>
            <a:prstDash val="solid"/>
            <a:headEnd type="none" len="sm" w="sm"/>
            <a:tailEnd type="none" len="sm" w="sm"/>
          </a:ln>
        </p:spPr>
      </p:sp>
      <p:grpSp>
        <p:nvGrpSpPr>
          <p:cNvPr name="Group 7" id="7"/>
          <p:cNvGrpSpPr/>
          <p:nvPr/>
        </p:nvGrpSpPr>
        <p:grpSpPr>
          <a:xfrm rot="0">
            <a:off x="4876800" y="6909323"/>
            <a:ext cx="4876800" cy="417479"/>
            <a:chOff x="0" y="0"/>
            <a:chExt cx="6502400" cy="556639"/>
          </a:xfrm>
        </p:grpSpPr>
        <p:sp>
          <p:nvSpPr>
            <p:cNvPr name="Freeform 8" id="8"/>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9" id="9"/>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‹14›</a:t>
              </a:r>
            </a:p>
          </p:txBody>
        </p:sp>
      </p:grpSp>
      <p:sp>
        <p:nvSpPr>
          <p:cNvPr name="Freeform 10" id="10"/>
          <p:cNvSpPr/>
          <p:nvPr/>
        </p:nvSpPr>
        <p:spPr>
          <a:xfrm flipH="false" flipV="false" rot="0">
            <a:off x="409236" y="975043"/>
            <a:ext cx="2266421" cy="5755990"/>
          </a:xfrm>
          <a:custGeom>
            <a:avLst/>
            <a:gdLst/>
            <a:ahLst/>
            <a:cxnLst/>
            <a:rect r="r" b="b" t="t" l="l"/>
            <a:pathLst>
              <a:path h="5755990" w="2266421">
                <a:moveTo>
                  <a:pt x="0" y="0"/>
                </a:moveTo>
                <a:lnTo>
                  <a:pt x="2266421" y="0"/>
                </a:lnTo>
                <a:lnTo>
                  <a:pt x="2266421" y="5755990"/>
                </a:lnTo>
                <a:lnTo>
                  <a:pt x="0" y="5755990"/>
                </a:lnTo>
                <a:lnTo>
                  <a:pt x="0" y="0"/>
                </a:lnTo>
                <a:close/>
              </a:path>
            </a:pathLst>
          </a:custGeom>
          <a:blipFill>
            <a:blip r:embed="rId5"/>
            <a:stretch>
              <a:fillRect l="0" t="0" r="0" b="0"/>
            </a:stretch>
          </a:blipFill>
        </p:spPr>
      </p:sp>
      <p:sp>
        <p:nvSpPr>
          <p:cNvPr name="TextBox 11" id="11"/>
          <p:cNvSpPr txBox="true"/>
          <p:nvPr/>
        </p:nvSpPr>
        <p:spPr>
          <a:xfrm rot="0">
            <a:off x="2914612" y="947102"/>
            <a:ext cx="6640868" cy="5695223"/>
          </a:xfrm>
          <a:prstGeom prst="rect">
            <a:avLst/>
          </a:prstGeom>
        </p:spPr>
        <p:txBody>
          <a:bodyPr anchor="t" rtlCol="false" tIns="0" lIns="0" bIns="0" rIns="0">
            <a:spAutoFit/>
          </a:bodyPr>
          <a:lstStyle/>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Start</a:t>
            </a:r>
          </a:p>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User Input: User uploads a signature image.</a:t>
            </a:r>
          </a:p>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Image Preprocessing: The image is preprocessed to remove noise, normalize, and resize it.</a:t>
            </a:r>
          </a:p>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Feature Extraction: The preprocessed image is fed into the UiPath Gen AI model to extract relevant features.</a:t>
            </a:r>
          </a:p>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Model Prediction: The extracted features are used to classify the signature as genuine or forged.</a:t>
            </a:r>
          </a:p>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Decision Making: Based on the model's prediction, a decision is made:</a:t>
            </a:r>
          </a:p>
          <a:p>
            <a:pPr algn="l" marL="736940" indent="-245647" lvl="2">
              <a:lnSpc>
                <a:spcPts val="2048"/>
              </a:lnSpc>
              <a:buFont typeface="Arial"/>
              <a:buChar char="⚬"/>
            </a:pPr>
            <a:r>
              <a:rPr lang="en-US" sz="1706" spc="15">
                <a:solidFill>
                  <a:srgbClr val="000000"/>
                </a:solidFill>
                <a:latin typeface="Calibri (MS)"/>
                <a:ea typeface="Calibri (MS)"/>
                <a:cs typeface="Calibri (MS)"/>
                <a:sym typeface="Calibri (MS)"/>
              </a:rPr>
              <a:t>Genuine: The signature is verified.</a:t>
            </a:r>
          </a:p>
          <a:p>
            <a:pPr algn="l" marL="736940" indent="-245647" lvl="2">
              <a:lnSpc>
                <a:spcPts val="2048"/>
              </a:lnSpc>
              <a:buFont typeface="Arial"/>
              <a:buChar char="⚬"/>
            </a:pPr>
            <a:r>
              <a:rPr lang="en-US" sz="1706" spc="15">
                <a:solidFill>
                  <a:srgbClr val="000000"/>
                </a:solidFill>
                <a:latin typeface="Calibri (MS)"/>
                <a:ea typeface="Calibri (MS)"/>
                <a:cs typeface="Calibri (MS)"/>
                <a:sym typeface="Calibri (MS)"/>
              </a:rPr>
              <a:t>Forged: The signature is flagged as fraudulent.</a:t>
            </a:r>
          </a:p>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Output: The verification result is displayed to the user.</a:t>
            </a:r>
          </a:p>
          <a:p>
            <a:pPr algn="l" marL="368470" indent="-184235" lvl="1">
              <a:lnSpc>
                <a:spcPts val="2048"/>
              </a:lnSpc>
              <a:buAutoNum type="arabicPeriod" startAt="1"/>
            </a:pPr>
            <a:r>
              <a:rPr lang="en-US" sz="1706" spc="15">
                <a:solidFill>
                  <a:srgbClr val="000000"/>
                </a:solidFill>
                <a:latin typeface="Calibri (MS)"/>
                <a:ea typeface="Calibri (MS)"/>
                <a:cs typeface="Calibri (MS)"/>
                <a:sym typeface="Calibri (MS)"/>
              </a:rPr>
              <a:t>End</a:t>
            </a:r>
          </a:p>
          <a:p>
            <a:pPr algn="l">
              <a:lnSpc>
                <a:spcPts val="2048"/>
              </a:lnSpc>
              <a:spcBef>
                <a:spcPct val="0"/>
              </a:spcBef>
            </a:pPr>
            <a:r>
              <a:rPr lang="en-US" sz="1706" spc="15">
                <a:solidFill>
                  <a:srgbClr val="000000"/>
                </a:solidFill>
                <a:latin typeface="Calibri (MS)"/>
                <a:ea typeface="Calibri (MS)"/>
                <a:cs typeface="Calibri (MS)"/>
                <a:sym typeface="Calibri (MS)"/>
              </a:rPr>
              <a:t>You can further enhance the diagram by adding more details, such as:</a:t>
            </a:r>
          </a:p>
          <a:p>
            <a:pPr algn="l" marL="368470" indent="-184235" lvl="1">
              <a:lnSpc>
                <a:spcPts val="2048"/>
              </a:lnSpc>
              <a:spcBef>
                <a:spcPct val="0"/>
              </a:spcBef>
              <a:buFont typeface="Arial"/>
              <a:buChar char="•"/>
            </a:pPr>
            <a:r>
              <a:rPr lang="en-US" sz="1706" spc="15">
                <a:solidFill>
                  <a:srgbClr val="000000"/>
                </a:solidFill>
                <a:latin typeface="Calibri (MS)"/>
                <a:ea typeface="Calibri (MS)"/>
                <a:cs typeface="Calibri (MS)"/>
                <a:sym typeface="Calibri (MS)"/>
              </a:rPr>
              <a:t>Error Handling: Include steps to handle potential errors, such as invalid input or model failures.</a:t>
            </a:r>
          </a:p>
          <a:p>
            <a:pPr algn="l" marL="368470" indent="-184235" lvl="1">
              <a:lnSpc>
                <a:spcPts val="2048"/>
              </a:lnSpc>
              <a:spcBef>
                <a:spcPct val="0"/>
              </a:spcBef>
              <a:buFont typeface="Arial"/>
              <a:buChar char="•"/>
            </a:pPr>
            <a:r>
              <a:rPr lang="en-US" sz="1706" spc="15">
                <a:solidFill>
                  <a:srgbClr val="000000"/>
                </a:solidFill>
                <a:latin typeface="Calibri (MS)"/>
                <a:ea typeface="Calibri (MS)"/>
                <a:cs typeface="Calibri (MS)"/>
                <a:sym typeface="Calibri (MS)"/>
              </a:rPr>
              <a:t>Data Logging: Add steps to log the input images, model predictions, and verification results for future analysis.</a:t>
            </a:r>
          </a:p>
          <a:p>
            <a:pPr algn="l" marL="368470" indent="-184235" lvl="1">
              <a:lnSpc>
                <a:spcPts val="2048"/>
              </a:lnSpc>
              <a:spcBef>
                <a:spcPct val="0"/>
              </a:spcBef>
              <a:buFont typeface="Arial"/>
              <a:buChar char="•"/>
            </a:pPr>
            <a:r>
              <a:rPr lang="en-US" sz="1706" spc="15">
                <a:solidFill>
                  <a:srgbClr val="000000"/>
                </a:solidFill>
                <a:latin typeface="Calibri (MS)"/>
                <a:ea typeface="Calibri (MS)"/>
                <a:cs typeface="Calibri (MS)"/>
                <a:sym typeface="Calibri (MS)"/>
              </a:rPr>
              <a:t>User Interface: Visualize the user interface elements, such as input fields, buttons, and output displays.</a:t>
            </a:r>
          </a:p>
          <a:p>
            <a:pPr algn="l">
              <a:lnSpc>
                <a:spcPts val="2048"/>
              </a:lnSpc>
              <a:spcBef>
                <a:spcPct val="0"/>
              </a:spcBef>
            </a:pPr>
          </a:p>
        </p:txBody>
      </p:sp>
      <p:sp>
        <p:nvSpPr>
          <p:cNvPr name="AutoShape 12" id="12"/>
          <p:cNvSpPr/>
          <p:nvPr/>
        </p:nvSpPr>
        <p:spPr>
          <a:xfrm flipV="true">
            <a:off x="2804660" y="1056728"/>
            <a:ext cx="0" cy="5526952"/>
          </a:xfrm>
          <a:prstGeom prst="line">
            <a:avLst/>
          </a:prstGeom>
          <a:ln cap="flat" w="9525">
            <a:solidFill>
              <a:srgbClr val="000000"/>
            </a:solidFill>
            <a:prstDash val="solid"/>
            <a:headEnd type="none" len="sm" w="sm"/>
            <a:tailEnd type="none" len="sm" w="sm"/>
          </a:ln>
        </p:spPr>
      </p:sp>
      <p:sp>
        <p:nvSpPr>
          <p:cNvPr name="TextBox 13" id="13"/>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Process Design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‹15›</a:t>
              </a:r>
            </a:p>
          </p:txBody>
        </p:sp>
      </p:grpSp>
      <p:sp>
        <p:nvSpPr>
          <p:cNvPr name="Freeform 9" id="9"/>
          <p:cNvSpPr/>
          <p:nvPr/>
        </p:nvSpPr>
        <p:spPr>
          <a:xfrm flipH="false" flipV="false" rot="0">
            <a:off x="6618670" y="84349"/>
            <a:ext cx="3001468" cy="6734210"/>
          </a:xfrm>
          <a:custGeom>
            <a:avLst/>
            <a:gdLst/>
            <a:ahLst/>
            <a:cxnLst/>
            <a:rect r="r" b="b" t="t" l="l"/>
            <a:pathLst>
              <a:path h="6734210" w="3001468">
                <a:moveTo>
                  <a:pt x="0" y="0"/>
                </a:moveTo>
                <a:lnTo>
                  <a:pt x="3001468" y="0"/>
                </a:lnTo>
                <a:lnTo>
                  <a:pt x="3001468" y="6734211"/>
                </a:lnTo>
                <a:lnTo>
                  <a:pt x="0" y="6734211"/>
                </a:lnTo>
                <a:lnTo>
                  <a:pt x="0" y="0"/>
                </a:lnTo>
                <a:close/>
              </a:path>
            </a:pathLst>
          </a:custGeom>
          <a:blipFill>
            <a:blip r:embed="rId3"/>
            <a:stretch>
              <a:fillRect l="0" t="-4945" r="0" b="-6133"/>
            </a:stretch>
          </a:blipFill>
        </p:spPr>
      </p:sp>
      <p:sp>
        <p:nvSpPr>
          <p:cNvPr name="TextBox 10" id="10"/>
          <p:cNvSpPr txBox="true"/>
          <p:nvPr/>
        </p:nvSpPr>
        <p:spPr>
          <a:xfrm rot="0">
            <a:off x="299403"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Implementation</a:t>
            </a:r>
          </a:p>
        </p:txBody>
      </p:sp>
      <p:sp>
        <p:nvSpPr>
          <p:cNvPr name="AutoShape 11" id="11"/>
          <p:cNvSpPr/>
          <p:nvPr/>
        </p:nvSpPr>
        <p:spPr>
          <a:xfrm flipH="true" flipV="true">
            <a:off x="6549250" y="84349"/>
            <a:ext cx="0" cy="6734210"/>
          </a:xfrm>
          <a:prstGeom prst="line">
            <a:avLst/>
          </a:prstGeom>
          <a:ln cap="flat" w="9525">
            <a:solidFill>
              <a:srgbClr val="000000"/>
            </a:solidFill>
            <a:prstDash val="solid"/>
            <a:headEnd type="none" len="sm" w="sm"/>
            <a:tailEnd type="none" len="sm" w="sm"/>
          </a:ln>
        </p:spPr>
      </p:sp>
      <p:sp>
        <p:nvSpPr>
          <p:cNvPr name="TextBox 12" id="12"/>
          <p:cNvSpPr txBox="true"/>
          <p:nvPr/>
        </p:nvSpPr>
        <p:spPr>
          <a:xfrm rot="0">
            <a:off x="198120" y="863494"/>
            <a:ext cx="6182131" cy="6210747"/>
          </a:xfrm>
          <a:prstGeom prst="rect">
            <a:avLst/>
          </a:prstGeom>
        </p:spPr>
        <p:txBody>
          <a:bodyPr anchor="t" rtlCol="false" tIns="0" lIns="0" bIns="0" rIns="0">
            <a:spAutoFit/>
          </a:bodyPr>
          <a:lstStyle/>
          <a:p>
            <a:pPr algn="just">
              <a:lnSpc>
                <a:spcPts val="1808"/>
              </a:lnSpc>
            </a:pPr>
            <a:r>
              <a:rPr lang="en-US" sz="1506" spc="13">
                <a:solidFill>
                  <a:srgbClr val="000000"/>
                </a:solidFill>
                <a:latin typeface="Calibri (MS)"/>
                <a:ea typeface="Calibri (MS)"/>
                <a:cs typeface="Calibri (MS)"/>
                <a:sym typeface="Calibri (MS)"/>
              </a:rPr>
              <a:t>I. Add GenAI Activities Package:</a:t>
            </a:r>
          </a:p>
          <a:p>
            <a:pPr algn="just" marL="325291" indent="-162646" lvl="1">
              <a:lnSpc>
                <a:spcPts val="1808"/>
              </a:lnSpc>
              <a:buAutoNum type="arabicPeriod" startAt="1"/>
            </a:pPr>
            <a:r>
              <a:rPr lang="en-US" sz="1506" spc="13">
                <a:solidFill>
                  <a:srgbClr val="000000"/>
                </a:solidFill>
                <a:latin typeface="Calibri (MS)"/>
                <a:ea typeface="Calibri (MS)"/>
                <a:cs typeface="Calibri (MS)"/>
                <a:sym typeface="Calibri (MS)"/>
              </a:rPr>
              <a:t>Open UiPath Studio.</a:t>
            </a:r>
          </a:p>
          <a:p>
            <a:pPr algn="just" marL="325291" indent="-162646" lvl="1">
              <a:lnSpc>
                <a:spcPts val="1808"/>
              </a:lnSpc>
              <a:buAutoNum type="arabicPeriod" startAt="1"/>
            </a:pPr>
            <a:r>
              <a:rPr lang="en-US" sz="1506" spc="13">
                <a:solidFill>
                  <a:srgbClr val="000000"/>
                </a:solidFill>
                <a:latin typeface="Calibri (MS)"/>
                <a:ea typeface="Calibri (MS)"/>
                <a:cs typeface="Calibri (MS)"/>
                <a:sym typeface="Calibri (MS)"/>
              </a:rPr>
              <a:t>Go to Manage Packages.</a:t>
            </a:r>
          </a:p>
          <a:p>
            <a:pPr algn="just" marL="325291" indent="-162646" lvl="1">
              <a:lnSpc>
                <a:spcPts val="1808"/>
              </a:lnSpc>
              <a:buAutoNum type="arabicPeriod" startAt="1"/>
            </a:pPr>
            <a:r>
              <a:rPr lang="en-US" sz="1506" spc="13">
                <a:solidFill>
                  <a:srgbClr val="000000"/>
                </a:solidFill>
                <a:latin typeface="Calibri (MS)"/>
                <a:ea typeface="Calibri (MS)"/>
                <a:cs typeface="Calibri (MS)"/>
                <a:sym typeface="Calibri (MS)"/>
              </a:rPr>
              <a:t>Search for "GenAI" and install.</a:t>
            </a:r>
          </a:p>
          <a:p>
            <a:pPr algn="just">
              <a:lnSpc>
                <a:spcPts val="1808"/>
              </a:lnSpc>
            </a:pPr>
            <a:r>
              <a:rPr lang="en-US" sz="1506" spc="13">
                <a:solidFill>
                  <a:srgbClr val="000000"/>
                </a:solidFill>
                <a:latin typeface="Calibri (MS)"/>
                <a:ea typeface="Calibri (MS)"/>
                <a:cs typeface="Calibri (MS)"/>
                <a:sym typeface="Calibri (MS)"/>
              </a:rPr>
              <a:t>II. </a:t>
            </a:r>
            <a:r>
              <a:rPr lang="en-US" sz="1506" spc="13">
                <a:solidFill>
                  <a:srgbClr val="000000"/>
                </a:solidFill>
                <a:latin typeface="Calibri (MS)"/>
                <a:ea typeface="Calibri (MS)"/>
                <a:cs typeface="Calibri (MS)"/>
                <a:sym typeface="Calibri (MS)"/>
              </a:rPr>
              <a:t>Create Workflow:</a:t>
            </a:r>
          </a:p>
          <a:p>
            <a:pPr algn="just" marL="325291" indent="-162646" lvl="1">
              <a:lnSpc>
                <a:spcPts val="1808"/>
              </a:lnSpc>
              <a:buAutoNum type="arabicPeriod" startAt="1"/>
            </a:pPr>
            <a:r>
              <a:rPr lang="en-US" sz="1506" spc="13">
                <a:solidFill>
                  <a:srgbClr val="000000"/>
                </a:solidFill>
                <a:latin typeface="Calibri (MS)"/>
                <a:ea typeface="Calibri (MS)"/>
                <a:cs typeface="Calibri (MS)"/>
                <a:sym typeface="Calibri (MS)"/>
              </a:rPr>
              <a:t>Start a new workflow.</a:t>
            </a:r>
          </a:p>
          <a:p>
            <a:pPr algn="just" marL="325291" indent="-162646" lvl="1">
              <a:lnSpc>
                <a:spcPts val="1808"/>
              </a:lnSpc>
              <a:spcBef>
                <a:spcPct val="0"/>
              </a:spcBef>
              <a:buAutoNum type="arabicPeriod" startAt="1"/>
            </a:pPr>
            <a:r>
              <a:rPr lang="en-US" sz="1506" spc="13">
                <a:solidFill>
                  <a:srgbClr val="000000"/>
                </a:solidFill>
                <a:latin typeface="Calibri (MS)"/>
                <a:ea typeface="Calibri (MS)"/>
                <a:cs typeface="Calibri (MS)"/>
                <a:sym typeface="Calibri (MS)"/>
              </a:rPr>
              <a:t>Add these activities: LocalRes</a:t>
            </a:r>
            <a:r>
              <a:rPr lang="en-US" sz="1506" spc="13">
                <a:solidFill>
                  <a:srgbClr val="000000"/>
                </a:solidFill>
                <a:latin typeface="Calibri (MS)"/>
                <a:ea typeface="Calibri (MS)"/>
                <a:cs typeface="Calibri (MS)"/>
                <a:sym typeface="Calibri (MS)"/>
              </a:rPr>
              <a:t>ource (2x), SignatureSimilarity, Log Message (2x), If, MessageBox (2x).</a:t>
            </a:r>
          </a:p>
          <a:p>
            <a:pPr algn="just">
              <a:lnSpc>
                <a:spcPts val="1808"/>
              </a:lnSpc>
              <a:spcBef>
                <a:spcPct val="0"/>
              </a:spcBef>
            </a:pPr>
            <a:r>
              <a:rPr lang="en-US" sz="1506" spc="13">
                <a:solidFill>
                  <a:srgbClr val="000000"/>
                </a:solidFill>
                <a:latin typeface="Calibri (MS)"/>
                <a:ea typeface="Calibri (MS)"/>
                <a:cs typeface="Calibri (MS)"/>
                <a:sym typeface="Calibri (MS)"/>
              </a:rPr>
              <a:t>III. </a:t>
            </a:r>
            <a:r>
              <a:rPr lang="en-US" sz="1506" spc="13">
                <a:solidFill>
                  <a:srgbClr val="000000"/>
                </a:solidFill>
                <a:latin typeface="Calibri (MS)"/>
                <a:ea typeface="Calibri (MS)"/>
                <a:cs typeface="Calibri (MS)"/>
                <a:sym typeface="Calibri (MS)"/>
              </a:rPr>
              <a:t>Configure Activities:</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LocalResource: Set file paths.</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SignatureSimilarity: Select LocalResources, set threshold, connect outputs to Log Messages.</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Log Message: Set messages and log level.</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If: Set condition based on score.</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MessageBox: Set text for different conditions.</a:t>
            </a:r>
          </a:p>
          <a:p>
            <a:pPr algn="just">
              <a:lnSpc>
                <a:spcPts val="1808"/>
              </a:lnSpc>
              <a:spcBef>
                <a:spcPct val="0"/>
              </a:spcBef>
            </a:pPr>
            <a:r>
              <a:rPr lang="en-US" sz="1506" spc="13">
                <a:solidFill>
                  <a:srgbClr val="000000"/>
                </a:solidFill>
                <a:latin typeface="Calibri (MS)"/>
                <a:ea typeface="Calibri (MS)"/>
                <a:cs typeface="Calibri (MS)"/>
                <a:sym typeface="Calibri (MS)"/>
              </a:rPr>
              <a:t>IV. </a:t>
            </a:r>
            <a:r>
              <a:rPr lang="en-US" sz="1506" spc="13">
                <a:solidFill>
                  <a:srgbClr val="000000"/>
                </a:solidFill>
                <a:latin typeface="Calibri (MS)"/>
                <a:ea typeface="Calibri (MS)"/>
                <a:cs typeface="Calibri (MS)"/>
                <a:sym typeface="Calibri (MS)"/>
              </a:rPr>
              <a:t>Connect Activities:</a:t>
            </a:r>
          </a:p>
          <a:p>
            <a:pPr algn="just" marL="325291" indent="-162646" lvl="1">
              <a:lnSpc>
                <a:spcPts val="1808"/>
              </a:lnSpc>
              <a:spcBef>
                <a:spcPct val="0"/>
              </a:spcBef>
              <a:buAutoNum type="arabicPeriod" startAt="1"/>
            </a:pPr>
            <a:r>
              <a:rPr lang="en-US" sz="1506" spc="13">
                <a:solidFill>
                  <a:srgbClr val="000000"/>
                </a:solidFill>
                <a:latin typeface="Calibri (MS)"/>
                <a:ea typeface="Calibri (MS)"/>
                <a:cs typeface="Calibri (MS)"/>
                <a:sym typeface="Calibri (MS)"/>
              </a:rPr>
              <a:t>Connect activities with arrows.</a:t>
            </a:r>
          </a:p>
          <a:p>
            <a:pPr algn="just" marL="325291" indent="-162646" lvl="1">
              <a:lnSpc>
                <a:spcPts val="1808"/>
              </a:lnSpc>
              <a:spcBef>
                <a:spcPct val="0"/>
              </a:spcBef>
              <a:buAutoNum type="arabicPeriod" startAt="1"/>
            </a:pPr>
            <a:r>
              <a:rPr lang="en-US" sz="1506" spc="13">
                <a:solidFill>
                  <a:srgbClr val="000000"/>
                </a:solidFill>
                <a:latin typeface="Calibri (MS)"/>
                <a:ea typeface="Calibri (MS)"/>
                <a:cs typeface="Calibri (MS)"/>
                <a:sym typeface="Calibri (MS)"/>
              </a:rPr>
              <a:t>Add error handling if needed.</a:t>
            </a:r>
          </a:p>
          <a:p>
            <a:pPr algn="just">
              <a:lnSpc>
                <a:spcPts val="1808"/>
              </a:lnSpc>
              <a:spcBef>
                <a:spcPct val="0"/>
              </a:spcBef>
            </a:pPr>
            <a:r>
              <a:rPr lang="en-US" sz="1506" spc="13">
                <a:solidFill>
                  <a:srgbClr val="000000"/>
                </a:solidFill>
                <a:latin typeface="Calibri (MS)"/>
                <a:ea typeface="Calibri (MS)"/>
                <a:cs typeface="Calibri (MS)"/>
                <a:sym typeface="Calibri (MS)"/>
              </a:rPr>
              <a:t>V. </a:t>
            </a:r>
            <a:r>
              <a:rPr lang="en-US" sz="1506" spc="13">
                <a:solidFill>
                  <a:srgbClr val="000000"/>
                </a:solidFill>
                <a:latin typeface="Calibri (MS)"/>
                <a:ea typeface="Calibri (MS)"/>
                <a:cs typeface="Calibri (MS)"/>
                <a:sym typeface="Calibri (MS)"/>
              </a:rPr>
              <a:t>Run Workflow:</a:t>
            </a:r>
          </a:p>
          <a:p>
            <a:pPr algn="just" marL="325291" indent="-162646" lvl="1">
              <a:lnSpc>
                <a:spcPts val="1808"/>
              </a:lnSpc>
              <a:spcBef>
                <a:spcPct val="0"/>
              </a:spcBef>
              <a:buAutoNum type="arabicPeriod" startAt="1"/>
            </a:pPr>
            <a:r>
              <a:rPr lang="en-US" sz="1506" spc="13">
                <a:solidFill>
                  <a:srgbClr val="000000"/>
                </a:solidFill>
                <a:latin typeface="Calibri (MS)"/>
                <a:ea typeface="Calibri (MS)"/>
                <a:cs typeface="Calibri (MS)"/>
                <a:sym typeface="Calibri (MS)"/>
              </a:rPr>
              <a:t>Click "Run".</a:t>
            </a:r>
          </a:p>
          <a:p>
            <a:pPr algn="just" marL="325291" indent="-162646" lvl="1">
              <a:lnSpc>
                <a:spcPts val="1808"/>
              </a:lnSpc>
              <a:spcBef>
                <a:spcPct val="0"/>
              </a:spcBef>
              <a:buAutoNum type="arabicPeriod" startAt="1"/>
            </a:pPr>
            <a:r>
              <a:rPr lang="en-US" sz="1506" spc="13">
                <a:solidFill>
                  <a:srgbClr val="000000"/>
                </a:solidFill>
                <a:latin typeface="Calibri (MS)"/>
                <a:ea typeface="Calibri (MS)"/>
                <a:cs typeface="Calibri (MS)"/>
                <a:sym typeface="Calibri (MS)"/>
              </a:rPr>
              <a:t>View results in message boxes.</a:t>
            </a:r>
          </a:p>
          <a:p>
            <a:pPr algn="just">
              <a:lnSpc>
                <a:spcPts val="1808"/>
              </a:lnSpc>
              <a:spcBef>
                <a:spcPct val="0"/>
              </a:spcBef>
            </a:pPr>
            <a:r>
              <a:rPr lang="en-US" sz="1506" spc="13">
                <a:solidFill>
                  <a:srgbClr val="000000"/>
                </a:solidFill>
                <a:latin typeface="Calibri (MS)"/>
                <a:ea typeface="Calibri (MS)"/>
                <a:cs typeface="Calibri (MS)"/>
                <a:sym typeface="Calibri (MS)"/>
              </a:rPr>
              <a:t>VI. </a:t>
            </a:r>
            <a:r>
              <a:rPr lang="en-US" sz="1506" spc="13">
                <a:solidFill>
                  <a:srgbClr val="000000"/>
                </a:solidFill>
                <a:latin typeface="Calibri (MS)"/>
                <a:ea typeface="Calibri (MS)"/>
                <a:cs typeface="Calibri (MS)"/>
                <a:sym typeface="Calibri (MS)"/>
              </a:rPr>
              <a:t>Tips:</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Ensure clear signatures.</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Experiment with thresholds.</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Add error handling.</a:t>
            </a:r>
          </a:p>
          <a:p>
            <a:pPr algn="just" marL="325291" indent="-162646" lvl="1">
              <a:lnSpc>
                <a:spcPts val="1808"/>
              </a:lnSpc>
              <a:spcBef>
                <a:spcPct val="0"/>
              </a:spcBef>
              <a:buFont typeface="Arial"/>
              <a:buChar char="•"/>
            </a:pPr>
            <a:r>
              <a:rPr lang="en-US" sz="1506" spc="13">
                <a:solidFill>
                  <a:srgbClr val="000000"/>
                </a:solidFill>
                <a:latin typeface="Calibri (MS)"/>
                <a:ea typeface="Calibri (MS)"/>
                <a:cs typeface="Calibri (MS)"/>
                <a:sym typeface="Calibri (MS)"/>
              </a:rPr>
              <a:t>Explore more GenAI features.</a:t>
            </a:r>
          </a:p>
          <a:p>
            <a:pPr algn="just">
              <a:lnSpc>
                <a:spcPts val="1808"/>
              </a:lnSpc>
              <a:spcBef>
                <a:spcPct val="0"/>
              </a:spcBef>
            </a:pPr>
          </a:p>
        </p:txBody>
      </p:sp>
      <p:sp>
        <p:nvSpPr>
          <p:cNvPr name="Freeform 13" id="13"/>
          <p:cNvSpPr/>
          <p:nvPr/>
        </p:nvSpPr>
        <p:spPr>
          <a:xfrm flipH="false" flipV="false" rot="0">
            <a:off x="-121920" y="0"/>
            <a:ext cx="10012680" cy="10012680"/>
          </a:xfrm>
          <a:custGeom>
            <a:avLst/>
            <a:gdLst/>
            <a:ahLst/>
            <a:cxnLst/>
            <a:rect r="r" b="b" t="t" l="l"/>
            <a:pathLst>
              <a:path h="10012680" w="10012680">
                <a:moveTo>
                  <a:pt x="0" y="0"/>
                </a:moveTo>
                <a:lnTo>
                  <a:pt x="10012680" y="0"/>
                </a:lnTo>
                <a:lnTo>
                  <a:pt x="10012680" y="10012680"/>
                </a:lnTo>
                <a:lnTo>
                  <a:pt x="0" y="10012680"/>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AutoShape 14" id="14"/>
          <p:cNvSpPr/>
          <p:nvPr/>
        </p:nvSpPr>
        <p:spPr>
          <a:xfrm flipV="true">
            <a:off x="198120" y="808038"/>
            <a:ext cx="6182131" cy="31644"/>
          </a:xfrm>
          <a:prstGeom prst="line">
            <a:avLst/>
          </a:prstGeom>
          <a:ln cap="rnd" w="9525">
            <a:solidFill>
              <a:srgbClr val="404041"/>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509" y="-20888"/>
            <a:ext cx="11073341" cy="7336088"/>
          </a:xfrm>
          <a:custGeom>
            <a:avLst/>
            <a:gdLst/>
            <a:ahLst/>
            <a:cxnLst/>
            <a:rect r="r" b="b" t="t" l="l"/>
            <a:pathLst>
              <a:path h="7336088" w="11073341">
                <a:moveTo>
                  <a:pt x="0" y="0"/>
                </a:moveTo>
                <a:lnTo>
                  <a:pt x="11073341" y="0"/>
                </a:lnTo>
                <a:lnTo>
                  <a:pt x="11073341" y="7336088"/>
                </a:lnTo>
                <a:lnTo>
                  <a:pt x="0" y="7336088"/>
                </a:lnTo>
                <a:lnTo>
                  <a:pt x="0" y="0"/>
                </a:lnTo>
                <a:close/>
              </a:path>
            </a:pathLst>
          </a:custGeom>
          <a:blipFill>
            <a:blip r:embed="rId3">
              <a:alphaModFix amt="5000"/>
            </a:blip>
            <a:stretch>
              <a:fillRect l="0" t="0" r="0" b="0"/>
            </a:stretch>
          </a:blipFill>
        </p:spPr>
      </p:sp>
      <p:grpSp>
        <p:nvGrpSpPr>
          <p:cNvPr name="Group 3" id="3"/>
          <p:cNvGrpSpPr/>
          <p:nvPr/>
        </p:nvGrpSpPr>
        <p:grpSpPr>
          <a:xfrm rot="0">
            <a:off x="0" y="6908800"/>
            <a:ext cx="4876800" cy="417479"/>
            <a:chOff x="0" y="0"/>
            <a:chExt cx="6502400" cy="556639"/>
          </a:xfrm>
        </p:grpSpPr>
        <p:sp>
          <p:nvSpPr>
            <p:cNvPr name="Freeform 4" id="4"/>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5" id="5"/>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6" id="6"/>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7" id="7"/>
          <p:cNvGrpSpPr/>
          <p:nvPr/>
        </p:nvGrpSpPr>
        <p:grpSpPr>
          <a:xfrm rot="0">
            <a:off x="4876800" y="6909323"/>
            <a:ext cx="4876800" cy="417479"/>
            <a:chOff x="0" y="0"/>
            <a:chExt cx="6502400" cy="556639"/>
          </a:xfrm>
        </p:grpSpPr>
        <p:sp>
          <p:nvSpPr>
            <p:cNvPr name="Freeform 8" id="8"/>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9" id="9"/>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‹16›</a:t>
              </a:r>
            </a:p>
          </p:txBody>
        </p:sp>
      </p:grpSp>
      <p:sp>
        <p:nvSpPr>
          <p:cNvPr name="Freeform 10" id="10"/>
          <p:cNvSpPr/>
          <p:nvPr/>
        </p:nvSpPr>
        <p:spPr>
          <a:xfrm flipH="false" flipV="false" rot="0">
            <a:off x="3414241" y="1075965"/>
            <a:ext cx="2730692" cy="1250424"/>
          </a:xfrm>
          <a:custGeom>
            <a:avLst/>
            <a:gdLst/>
            <a:ahLst/>
            <a:cxnLst/>
            <a:rect r="r" b="b" t="t" l="l"/>
            <a:pathLst>
              <a:path h="1250424" w="2730692">
                <a:moveTo>
                  <a:pt x="0" y="0"/>
                </a:moveTo>
                <a:lnTo>
                  <a:pt x="2730693" y="0"/>
                </a:lnTo>
                <a:lnTo>
                  <a:pt x="2730693" y="1250425"/>
                </a:lnTo>
                <a:lnTo>
                  <a:pt x="0" y="1250425"/>
                </a:lnTo>
                <a:lnTo>
                  <a:pt x="0" y="0"/>
                </a:lnTo>
                <a:close/>
              </a:path>
            </a:pathLst>
          </a:custGeom>
          <a:blipFill>
            <a:blip r:embed="rId4"/>
            <a:stretch>
              <a:fillRect l="0" t="-11458" r="0" b="-11458"/>
            </a:stretch>
          </a:blipFill>
        </p:spPr>
      </p:sp>
      <p:sp>
        <p:nvSpPr>
          <p:cNvPr name="Freeform 11" id="11"/>
          <p:cNvSpPr/>
          <p:nvPr/>
        </p:nvSpPr>
        <p:spPr>
          <a:xfrm flipH="false" flipV="false" rot="0">
            <a:off x="364264" y="2726429"/>
            <a:ext cx="2417036" cy="1168899"/>
          </a:xfrm>
          <a:custGeom>
            <a:avLst/>
            <a:gdLst/>
            <a:ahLst/>
            <a:cxnLst/>
            <a:rect r="r" b="b" t="t" l="l"/>
            <a:pathLst>
              <a:path h="1168899" w="2417036">
                <a:moveTo>
                  <a:pt x="0" y="0"/>
                </a:moveTo>
                <a:lnTo>
                  <a:pt x="2417036" y="0"/>
                </a:lnTo>
                <a:lnTo>
                  <a:pt x="2417036" y="1168898"/>
                </a:lnTo>
                <a:lnTo>
                  <a:pt x="0" y="1168898"/>
                </a:lnTo>
                <a:lnTo>
                  <a:pt x="0" y="0"/>
                </a:lnTo>
                <a:close/>
              </a:path>
            </a:pathLst>
          </a:custGeom>
          <a:blipFill>
            <a:blip r:embed="rId5"/>
            <a:stretch>
              <a:fillRect l="0" t="-8266" r="0" b="-8266"/>
            </a:stretch>
          </a:blipFill>
        </p:spPr>
      </p:sp>
      <p:sp>
        <p:nvSpPr>
          <p:cNvPr name="Freeform 12" id="12"/>
          <p:cNvSpPr/>
          <p:nvPr/>
        </p:nvSpPr>
        <p:spPr>
          <a:xfrm flipH="false" flipV="false" rot="0">
            <a:off x="5425921" y="2745836"/>
            <a:ext cx="3399613" cy="1523755"/>
          </a:xfrm>
          <a:custGeom>
            <a:avLst/>
            <a:gdLst/>
            <a:ahLst/>
            <a:cxnLst/>
            <a:rect r="r" b="b" t="t" l="l"/>
            <a:pathLst>
              <a:path h="1523755" w="3399613">
                <a:moveTo>
                  <a:pt x="0" y="0"/>
                </a:moveTo>
                <a:lnTo>
                  <a:pt x="3399613" y="0"/>
                </a:lnTo>
                <a:lnTo>
                  <a:pt x="3399613" y="1523755"/>
                </a:lnTo>
                <a:lnTo>
                  <a:pt x="0" y="1523755"/>
                </a:lnTo>
                <a:lnTo>
                  <a:pt x="0" y="0"/>
                </a:lnTo>
                <a:close/>
              </a:path>
            </a:pathLst>
          </a:custGeom>
          <a:blipFill>
            <a:blip r:embed="rId6"/>
            <a:stretch>
              <a:fillRect l="0" t="0" r="0" b="0"/>
            </a:stretch>
          </a:blipFill>
        </p:spPr>
      </p:sp>
      <p:sp>
        <p:nvSpPr>
          <p:cNvPr name="AutoShape 13" id="13"/>
          <p:cNvSpPr/>
          <p:nvPr/>
        </p:nvSpPr>
        <p:spPr>
          <a:xfrm flipV="true">
            <a:off x="4895850" y="2469287"/>
            <a:ext cx="19050" cy="4114393"/>
          </a:xfrm>
          <a:prstGeom prst="line">
            <a:avLst/>
          </a:prstGeom>
          <a:ln cap="flat" w="9525">
            <a:solidFill>
              <a:srgbClr val="000000"/>
            </a:solidFill>
            <a:prstDash val="solid"/>
            <a:headEnd type="none" len="sm" w="sm"/>
            <a:tailEnd type="none" len="sm" w="sm"/>
          </a:ln>
        </p:spPr>
      </p:sp>
      <p:grpSp>
        <p:nvGrpSpPr>
          <p:cNvPr name="Group 14" id="14"/>
          <p:cNvGrpSpPr/>
          <p:nvPr/>
        </p:nvGrpSpPr>
        <p:grpSpPr>
          <a:xfrm rot="0">
            <a:off x="412761" y="4038567"/>
            <a:ext cx="3973502" cy="2655268"/>
            <a:chOff x="0" y="0"/>
            <a:chExt cx="5298002" cy="3540357"/>
          </a:xfrm>
        </p:grpSpPr>
        <p:sp>
          <p:nvSpPr>
            <p:cNvPr name="Freeform 15" id="15"/>
            <p:cNvSpPr/>
            <p:nvPr/>
          </p:nvSpPr>
          <p:spPr>
            <a:xfrm flipH="false" flipV="false" rot="0">
              <a:off x="0" y="0"/>
              <a:ext cx="5298002" cy="3540357"/>
            </a:xfrm>
            <a:custGeom>
              <a:avLst/>
              <a:gdLst/>
              <a:ahLst/>
              <a:cxnLst/>
              <a:rect r="r" b="b" t="t" l="l"/>
              <a:pathLst>
                <a:path h="3540357" w="5298002">
                  <a:moveTo>
                    <a:pt x="0" y="0"/>
                  </a:moveTo>
                  <a:lnTo>
                    <a:pt x="5298002" y="0"/>
                  </a:lnTo>
                  <a:lnTo>
                    <a:pt x="5298002" y="3540357"/>
                  </a:lnTo>
                  <a:lnTo>
                    <a:pt x="0" y="3540357"/>
                  </a:lnTo>
                  <a:lnTo>
                    <a:pt x="0" y="0"/>
                  </a:lnTo>
                  <a:close/>
                </a:path>
              </a:pathLst>
            </a:custGeom>
            <a:blipFill>
              <a:blip r:embed="rId7"/>
              <a:stretch>
                <a:fillRect l="0" t="-654" r="-791" b="-3040"/>
              </a:stretch>
            </a:blipFill>
          </p:spPr>
        </p:sp>
        <p:sp>
          <p:nvSpPr>
            <p:cNvPr name="TextBox 16" id="16"/>
            <p:cNvSpPr txBox="true"/>
            <p:nvPr/>
          </p:nvSpPr>
          <p:spPr>
            <a:xfrm rot="0">
              <a:off x="0" y="-38100"/>
              <a:ext cx="4741091" cy="380956"/>
            </a:xfrm>
            <a:prstGeom prst="rect">
              <a:avLst/>
            </a:prstGeom>
          </p:spPr>
          <p:txBody>
            <a:bodyPr anchor="t" rtlCol="false" tIns="0" lIns="0" bIns="0" rIns="0">
              <a:spAutoFit/>
            </a:bodyPr>
            <a:lstStyle/>
            <a:p>
              <a:pPr algn="ctr">
                <a:lnSpc>
                  <a:spcPts val="2048"/>
                </a:lnSpc>
                <a:spcBef>
                  <a:spcPct val="0"/>
                </a:spcBef>
              </a:pPr>
              <a:r>
                <a:rPr lang="en-US" sz="1706" spc="15">
                  <a:solidFill>
                    <a:srgbClr val="000000"/>
                  </a:solidFill>
                  <a:latin typeface="Calibri (MS)"/>
                  <a:ea typeface="Calibri (MS)"/>
                  <a:cs typeface="Calibri (MS)"/>
                  <a:sym typeface="Calibri (MS)"/>
                </a:rPr>
                <a:t>OUTPUT 1</a:t>
              </a:r>
            </a:p>
          </p:txBody>
        </p:sp>
      </p:grpSp>
      <p:grpSp>
        <p:nvGrpSpPr>
          <p:cNvPr name="Group 17" id="17"/>
          <p:cNvGrpSpPr/>
          <p:nvPr/>
        </p:nvGrpSpPr>
        <p:grpSpPr>
          <a:xfrm rot="0">
            <a:off x="5252961" y="4519317"/>
            <a:ext cx="4124479" cy="1904581"/>
            <a:chOff x="0" y="0"/>
            <a:chExt cx="5499305" cy="2539441"/>
          </a:xfrm>
        </p:grpSpPr>
        <p:sp>
          <p:nvSpPr>
            <p:cNvPr name="Freeform 18" id="18"/>
            <p:cNvSpPr/>
            <p:nvPr/>
          </p:nvSpPr>
          <p:spPr>
            <a:xfrm flipH="false" flipV="false" rot="0">
              <a:off x="0" y="0"/>
              <a:ext cx="5499305" cy="2539441"/>
            </a:xfrm>
            <a:custGeom>
              <a:avLst/>
              <a:gdLst/>
              <a:ahLst/>
              <a:cxnLst/>
              <a:rect r="r" b="b" t="t" l="l"/>
              <a:pathLst>
                <a:path h="2539441" w="5499305">
                  <a:moveTo>
                    <a:pt x="0" y="0"/>
                  </a:moveTo>
                  <a:lnTo>
                    <a:pt x="5499305" y="0"/>
                  </a:lnTo>
                  <a:lnTo>
                    <a:pt x="5499305" y="2539441"/>
                  </a:lnTo>
                  <a:lnTo>
                    <a:pt x="0" y="2539441"/>
                  </a:lnTo>
                  <a:lnTo>
                    <a:pt x="0" y="0"/>
                  </a:lnTo>
                  <a:close/>
                </a:path>
              </a:pathLst>
            </a:custGeom>
            <a:blipFill>
              <a:blip r:embed="rId8"/>
              <a:stretch>
                <a:fillRect l="-329" t="0" r="-329" b="0"/>
              </a:stretch>
            </a:blipFill>
          </p:spPr>
        </p:sp>
        <p:sp>
          <p:nvSpPr>
            <p:cNvPr name="TextBox 19" id="19"/>
            <p:cNvSpPr txBox="true"/>
            <p:nvPr/>
          </p:nvSpPr>
          <p:spPr>
            <a:xfrm rot="0">
              <a:off x="162087" y="-38100"/>
              <a:ext cx="5175131" cy="412344"/>
            </a:xfrm>
            <a:prstGeom prst="rect">
              <a:avLst/>
            </a:prstGeom>
          </p:spPr>
          <p:txBody>
            <a:bodyPr anchor="t" rtlCol="false" tIns="0" lIns="0" bIns="0" rIns="0">
              <a:spAutoFit/>
            </a:bodyPr>
            <a:lstStyle/>
            <a:p>
              <a:pPr algn="ctr">
                <a:lnSpc>
                  <a:spcPts val="2235"/>
                </a:lnSpc>
                <a:spcBef>
                  <a:spcPct val="0"/>
                </a:spcBef>
              </a:pPr>
              <a:r>
                <a:rPr lang="en-US" sz="1862" spc="17">
                  <a:solidFill>
                    <a:srgbClr val="000000"/>
                  </a:solidFill>
                  <a:latin typeface="Calibri (MS)"/>
                  <a:ea typeface="Calibri (MS)"/>
                  <a:cs typeface="Calibri (MS)"/>
                  <a:sym typeface="Calibri (MS)"/>
                </a:rPr>
                <a:t>OUTPUT 2</a:t>
              </a:r>
            </a:p>
          </p:txBody>
        </p:sp>
      </p:grpSp>
      <p:sp>
        <p:nvSpPr>
          <p:cNvPr name="TextBox 20" id="20"/>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Testing</a:t>
            </a:r>
          </a:p>
        </p:txBody>
      </p:sp>
      <p:sp>
        <p:nvSpPr>
          <p:cNvPr name="TextBox 21" id="21"/>
          <p:cNvSpPr txBox="true"/>
          <p:nvPr/>
        </p:nvSpPr>
        <p:spPr>
          <a:xfrm rot="0">
            <a:off x="-1046389" y="2302616"/>
            <a:ext cx="3555818" cy="295242"/>
          </a:xfrm>
          <a:prstGeom prst="rect">
            <a:avLst/>
          </a:prstGeom>
        </p:spPr>
        <p:txBody>
          <a:bodyPr anchor="t" rtlCol="false" tIns="0" lIns="0" bIns="0" rIns="0">
            <a:spAutoFit/>
          </a:bodyPr>
          <a:lstStyle/>
          <a:p>
            <a:pPr algn="ctr">
              <a:lnSpc>
                <a:spcPts val="2048"/>
              </a:lnSpc>
              <a:spcBef>
                <a:spcPct val="0"/>
              </a:spcBef>
            </a:pPr>
            <a:r>
              <a:rPr lang="en-US" sz="1706" spc="15">
                <a:solidFill>
                  <a:srgbClr val="000000"/>
                </a:solidFill>
                <a:latin typeface="Calibri (MS)"/>
                <a:ea typeface="Calibri (MS)"/>
                <a:cs typeface="Calibri (MS)"/>
                <a:sym typeface="Calibri (MS)"/>
              </a:rPr>
              <a:t>INPUT 1</a:t>
            </a:r>
          </a:p>
        </p:txBody>
      </p:sp>
      <p:sp>
        <p:nvSpPr>
          <p:cNvPr name="TextBox 22" id="22"/>
          <p:cNvSpPr txBox="true"/>
          <p:nvPr/>
        </p:nvSpPr>
        <p:spPr>
          <a:xfrm rot="0">
            <a:off x="4043771" y="2354965"/>
            <a:ext cx="3555818" cy="295242"/>
          </a:xfrm>
          <a:prstGeom prst="rect">
            <a:avLst/>
          </a:prstGeom>
        </p:spPr>
        <p:txBody>
          <a:bodyPr anchor="t" rtlCol="false" tIns="0" lIns="0" bIns="0" rIns="0">
            <a:spAutoFit/>
          </a:bodyPr>
          <a:lstStyle/>
          <a:p>
            <a:pPr algn="ctr">
              <a:lnSpc>
                <a:spcPts val="2048"/>
              </a:lnSpc>
              <a:spcBef>
                <a:spcPct val="0"/>
              </a:spcBef>
            </a:pPr>
            <a:r>
              <a:rPr lang="en-US" sz="1706" spc="15">
                <a:solidFill>
                  <a:srgbClr val="000000"/>
                </a:solidFill>
                <a:latin typeface="Calibri (MS)"/>
                <a:ea typeface="Calibri (MS)"/>
                <a:cs typeface="Calibri (MS)"/>
                <a:sym typeface="Calibri (MS)"/>
              </a:rPr>
              <a:t>INPUT 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a:off x="198120" y="906357"/>
            <a:ext cx="9357360" cy="1016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‹17›</a:t>
              </a:r>
            </a:p>
          </p:txBody>
        </p:sp>
      </p:grpSp>
      <p:sp>
        <p:nvSpPr>
          <p:cNvPr name="TextBox 9" id="9"/>
          <p:cNvSpPr txBox="true"/>
          <p:nvPr/>
        </p:nvSpPr>
        <p:spPr>
          <a:xfrm rot="0">
            <a:off x="294640" y="1026160"/>
            <a:ext cx="9164320" cy="5230996"/>
          </a:xfrm>
          <a:prstGeom prst="rect">
            <a:avLst/>
          </a:prstGeom>
        </p:spPr>
        <p:txBody>
          <a:bodyPr anchor="t" rtlCol="false" tIns="0" lIns="0" bIns="0" rIns="0">
            <a:spAutoFit/>
          </a:bodyPr>
          <a:lstStyle/>
          <a:p>
            <a:pPr algn="l">
              <a:lnSpc>
                <a:spcPts val="2954"/>
              </a:lnSpc>
            </a:pPr>
            <a:r>
              <a:rPr lang="en-US" sz="2160" spc="19">
                <a:solidFill>
                  <a:srgbClr val="000000"/>
                </a:solidFill>
                <a:latin typeface="Calibri (MS)"/>
                <a:ea typeface="Calibri (MS)"/>
                <a:cs typeface="Calibri (MS)"/>
                <a:sym typeface="Calibri (MS)"/>
              </a:rPr>
              <a:t>This project successfully developed an automated signature verification system using</a:t>
            </a:r>
            <a:r>
              <a:rPr lang="en-US" sz="2160" spc="19">
                <a:solidFill>
                  <a:srgbClr val="4E0CA8"/>
                </a:solidFill>
                <a:latin typeface="Calibri (MS)"/>
                <a:ea typeface="Calibri (MS)"/>
                <a:cs typeface="Calibri (MS)"/>
                <a:sym typeface="Calibri (MS)"/>
              </a:rPr>
              <a:t> UiPath Gen AI activities</a:t>
            </a:r>
            <a:r>
              <a:rPr lang="en-US" sz="2160" spc="19">
                <a:solidFill>
                  <a:srgbClr val="000000"/>
                </a:solidFill>
                <a:latin typeface="Calibri (MS)"/>
                <a:ea typeface="Calibri (MS)"/>
                <a:cs typeface="Calibri (MS)"/>
                <a:sym typeface="Calibri (MS)"/>
              </a:rPr>
              <a:t>. The system leverages advanced machine learning techniques to distinguish between genuine and forged signatures accurately. By integrating the system into a UiPath workflow, we have achieved a robust and efficient solution for signature verification.</a:t>
            </a:r>
          </a:p>
          <a:p>
            <a:pPr algn="l">
              <a:lnSpc>
                <a:spcPts val="2954"/>
              </a:lnSpc>
            </a:pPr>
            <a:r>
              <a:rPr lang="en-US" sz="2160" spc="19">
                <a:solidFill>
                  <a:srgbClr val="000000"/>
                </a:solidFill>
                <a:latin typeface="Calibri (MS)"/>
                <a:ea typeface="Calibri (MS)"/>
                <a:cs typeface="Calibri (MS)"/>
                <a:sym typeface="Calibri (MS)"/>
              </a:rPr>
              <a:t>The key findings of the project include:</a:t>
            </a:r>
          </a:p>
          <a:p>
            <a:pPr algn="l" marL="466346" indent="-233173" lvl="1">
              <a:lnSpc>
                <a:spcPts val="2954"/>
              </a:lnSpc>
              <a:buFont typeface="Arial"/>
              <a:buChar char="•"/>
            </a:pPr>
            <a:r>
              <a:rPr lang="en-US" b="true" sz="2160" spc="19">
                <a:solidFill>
                  <a:srgbClr val="000000"/>
                </a:solidFill>
                <a:latin typeface="Calibri (MS) Bold"/>
                <a:ea typeface="Calibri (MS) Bold"/>
                <a:cs typeface="Calibri (MS) Bold"/>
                <a:sym typeface="Calibri (MS) Bold"/>
              </a:rPr>
              <a:t>High Accuracy:</a:t>
            </a:r>
            <a:r>
              <a:rPr lang="en-US" sz="2160" spc="19">
                <a:solidFill>
                  <a:srgbClr val="000000"/>
                </a:solidFill>
                <a:latin typeface="Calibri (MS)"/>
                <a:ea typeface="Calibri (MS)"/>
                <a:cs typeface="Calibri (MS)"/>
                <a:sym typeface="Calibri (MS)"/>
              </a:rPr>
              <a:t> The system accurately classified genuine and forged signatures.</a:t>
            </a:r>
          </a:p>
          <a:p>
            <a:pPr algn="l" marL="466346" indent="-233173" lvl="1">
              <a:lnSpc>
                <a:spcPts val="2954"/>
              </a:lnSpc>
              <a:buFont typeface="Arial"/>
              <a:buChar char="•"/>
            </a:pPr>
            <a:r>
              <a:rPr lang="en-US" b="true" sz="2160" spc="19">
                <a:solidFill>
                  <a:srgbClr val="000000"/>
                </a:solidFill>
                <a:latin typeface="Calibri (MS) Bold"/>
                <a:ea typeface="Calibri (MS) Bold"/>
                <a:cs typeface="Calibri (MS) Bold"/>
                <a:sym typeface="Calibri (MS) Bold"/>
              </a:rPr>
              <a:t>Robustness:</a:t>
            </a:r>
            <a:r>
              <a:rPr lang="en-US" sz="2160" spc="19">
                <a:solidFill>
                  <a:srgbClr val="000000"/>
                </a:solidFill>
                <a:latin typeface="Calibri (MS)"/>
                <a:ea typeface="Calibri (MS)"/>
                <a:cs typeface="Calibri (MS)"/>
                <a:sym typeface="Calibri (MS)"/>
              </a:rPr>
              <a:t> The system is robust to </a:t>
            </a:r>
            <a:r>
              <a:rPr lang="en-US" sz="2160" spc="19">
                <a:solidFill>
                  <a:srgbClr val="4E0CA8"/>
                </a:solidFill>
                <a:latin typeface="Calibri (MS)"/>
                <a:ea typeface="Calibri (MS)"/>
                <a:cs typeface="Calibri (MS)"/>
                <a:sym typeface="Calibri (MS)"/>
              </a:rPr>
              <a:t>variations in writing styles, noise, and different writing instruments</a:t>
            </a:r>
            <a:r>
              <a:rPr lang="en-US" sz="2160" spc="19">
                <a:solidFill>
                  <a:srgbClr val="000000"/>
                </a:solidFill>
                <a:latin typeface="Calibri (MS)"/>
                <a:ea typeface="Calibri (MS)"/>
                <a:cs typeface="Calibri (MS)"/>
                <a:sym typeface="Calibri (MS)"/>
              </a:rPr>
              <a:t>.</a:t>
            </a:r>
          </a:p>
          <a:p>
            <a:pPr algn="l" marL="466346" indent="-233173" lvl="1">
              <a:lnSpc>
                <a:spcPts val="2954"/>
              </a:lnSpc>
              <a:buFont typeface="Arial"/>
              <a:buChar char="•"/>
            </a:pPr>
            <a:r>
              <a:rPr lang="en-US" b="true" sz="2160" spc="19">
                <a:solidFill>
                  <a:srgbClr val="000000"/>
                </a:solidFill>
                <a:latin typeface="Calibri (MS) Bold"/>
                <a:ea typeface="Calibri (MS) Bold"/>
                <a:cs typeface="Calibri (MS) Bold"/>
                <a:sym typeface="Calibri (MS) Bold"/>
              </a:rPr>
              <a:t>Efficiency:</a:t>
            </a:r>
            <a:r>
              <a:rPr lang="en-US" sz="2160" spc="19">
                <a:solidFill>
                  <a:srgbClr val="000000"/>
                </a:solidFill>
                <a:latin typeface="Calibri (MS)"/>
                <a:ea typeface="Calibri (MS)"/>
                <a:cs typeface="Calibri (MS)"/>
                <a:sym typeface="Calibri (MS)"/>
              </a:rPr>
              <a:t> The UiPath workflow provides a streamlined and efficient way to integrate the signature verification process into various applications.</a:t>
            </a:r>
          </a:p>
          <a:p>
            <a:pPr algn="l">
              <a:lnSpc>
                <a:spcPts val="2954"/>
              </a:lnSpc>
            </a:pPr>
            <a:r>
              <a:rPr lang="en-US" b="true" sz="2160" spc="20">
                <a:solidFill>
                  <a:srgbClr val="000000"/>
                </a:solidFill>
                <a:latin typeface="Calibri (MS) Bold"/>
                <a:ea typeface="Calibri (MS) Bold"/>
                <a:cs typeface="Calibri (MS) Bold"/>
                <a:sym typeface="Calibri (MS) Bold"/>
              </a:rPr>
              <a:t>User-Friendly Interface:</a:t>
            </a:r>
            <a:r>
              <a:rPr lang="en-US" sz="2160" spc="20">
                <a:solidFill>
                  <a:srgbClr val="000000"/>
                </a:solidFill>
                <a:latin typeface="Calibri (MS)"/>
                <a:ea typeface="Calibri (MS)"/>
                <a:cs typeface="Calibri (MS)"/>
                <a:sym typeface="Calibri (MS)"/>
              </a:rPr>
              <a:t> The user interface is intuitive and easy to use, making it accessible to a wide range of users.</a:t>
            </a:r>
          </a:p>
        </p:txBody>
      </p:sp>
      <p:sp>
        <p:nvSpPr>
          <p:cNvPr name="TextBox 10" id="10"/>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Conclusions</a:t>
            </a:r>
          </a:p>
        </p:txBody>
      </p:sp>
      <p:sp>
        <p:nvSpPr>
          <p:cNvPr name="Freeform 11" id="11"/>
          <p:cNvSpPr/>
          <p:nvPr/>
        </p:nvSpPr>
        <p:spPr>
          <a:xfrm flipH="false" flipV="false" rot="0">
            <a:off x="-547905" y="0"/>
            <a:ext cx="10301505" cy="10224244"/>
          </a:xfrm>
          <a:custGeom>
            <a:avLst/>
            <a:gdLst/>
            <a:ahLst/>
            <a:cxnLst/>
            <a:rect r="r" b="b" t="t" l="l"/>
            <a:pathLst>
              <a:path h="10224244" w="10301505">
                <a:moveTo>
                  <a:pt x="0" y="0"/>
                </a:moveTo>
                <a:lnTo>
                  <a:pt x="10301505" y="0"/>
                </a:lnTo>
                <a:lnTo>
                  <a:pt x="10301505" y="10224244"/>
                </a:lnTo>
                <a:lnTo>
                  <a:pt x="0" y="1022424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14528" y="-414528"/>
            <a:ext cx="8924544" cy="9753600"/>
          </a:xfrm>
          <a:custGeom>
            <a:avLst/>
            <a:gdLst/>
            <a:ahLst/>
            <a:cxnLst/>
            <a:rect r="r" b="b" t="t" l="l"/>
            <a:pathLst>
              <a:path h="9753600" w="8924544">
                <a:moveTo>
                  <a:pt x="0" y="0"/>
                </a:moveTo>
                <a:lnTo>
                  <a:pt x="8924544" y="0"/>
                </a:lnTo>
                <a:lnTo>
                  <a:pt x="8924544" y="9753600"/>
                </a:lnTo>
                <a:lnTo>
                  <a:pt x="0" y="9753600"/>
                </a:lnTo>
                <a:lnTo>
                  <a:pt x="0" y="0"/>
                </a:lnTo>
                <a:close/>
              </a:path>
            </a:pathLst>
          </a:custGeom>
          <a:blipFill>
            <a:blip r:embed="rId3">
              <a:alphaModFix amt="17000"/>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0" y="6908800"/>
            <a:ext cx="4876800" cy="417479"/>
            <a:chOff x="0" y="0"/>
            <a:chExt cx="6502400" cy="556639"/>
          </a:xfrm>
        </p:grpSpPr>
        <p:sp>
          <p:nvSpPr>
            <p:cNvPr name="Freeform 4" id="4"/>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5" id="5"/>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6" id="6"/>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7" id="7"/>
          <p:cNvGrpSpPr/>
          <p:nvPr/>
        </p:nvGrpSpPr>
        <p:grpSpPr>
          <a:xfrm rot="0">
            <a:off x="4876800" y="6909323"/>
            <a:ext cx="4876800" cy="417479"/>
            <a:chOff x="0" y="0"/>
            <a:chExt cx="6502400" cy="556639"/>
          </a:xfrm>
        </p:grpSpPr>
        <p:sp>
          <p:nvSpPr>
            <p:cNvPr name="Freeform 8" id="8"/>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9" id="9"/>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‹18›</a:t>
              </a:r>
            </a:p>
          </p:txBody>
        </p:sp>
      </p:grpSp>
      <p:sp>
        <p:nvSpPr>
          <p:cNvPr name="TextBox 10" id="10"/>
          <p:cNvSpPr txBox="true"/>
          <p:nvPr/>
        </p:nvSpPr>
        <p:spPr>
          <a:xfrm rot="0">
            <a:off x="294640" y="980440"/>
            <a:ext cx="9164320" cy="5368381"/>
          </a:xfrm>
          <a:prstGeom prst="rect">
            <a:avLst/>
          </a:prstGeom>
        </p:spPr>
        <p:txBody>
          <a:bodyPr anchor="t" rtlCol="false" tIns="0" lIns="0" bIns="0" rIns="0">
            <a:spAutoFit/>
          </a:bodyPr>
          <a:lstStyle/>
          <a:p>
            <a:pPr algn="l" marL="252158" indent="-126079" lvl="1">
              <a:lnSpc>
                <a:spcPts val="2681"/>
              </a:lnSpc>
              <a:buFont typeface="Arial"/>
              <a:buChar char="•"/>
            </a:pPr>
            <a:r>
              <a:rPr lang="en-US" b="true" sz="1960" spc="17">
                <a:solidFill>
                  <a:srgbClr val="000000"/>
                </a:solidFill>
                <a:latin typeface="Calibri (MS) Bold"/>
                <a:ea typeface="Calibri (MS) Bold"/>
                <a:cs typeface="Calibri (MS) Bold"/>
                <a:sym typeface="Calibri (MS) Bold"/>
              </a:rPr>
              <a:t>Exploring Advanced Techniques:</a:t>
            </a:r>
            <a:r>
              <a:rPr lang="en-US" sz="1960" spc="17">
                <a:solidFill>
                  <a:srgbClr val="000000"/>
                </a:solidFill>
                <a:latin typeface="Calibri (MS)"/>
                <a:ea typeface="Calibri (MS)"/>
                <a:cs typeface="Calibri (MS)"/>
                <a:sym typeface="Calibri (MS)"/>
              </a:rPr>
              <a:t> Investigating more advanced deep learning techniques, such as attention mechanisms and transformer-based models, can potentially enhance the system's performance.</a:t>
            </a:r>
          </a:p>
          <a:p>
            <a:pPr algn="l" marL="252158" indent="-126079" lvl="1">
              <a:lnSpc>
                <a:spcPts val="2681"/>
              </a:lnSpc>
              <a:buFont typeface="Arial"/>
              <a:buChar char="•"/>
            </a:pPr>
            <a:r>
              <a:rPr lang="en-US" b="true" sz="1960" spc="17">
                <a:solidFill>
                  <a:srgbClr val="000000"/>
                </a:solidFill>
                <a:latin typeface="Calibri (MS) Bold"/>
                <a:ea typeface="Calibri (MS) Bold"/>
                <a:cs typeface="Calibri (MS) Bold"/>
                <a:sym typeface="Calibri (MS) Bold"/>
              </a:rPr>
              <a:t>Real-time Verification:</a:t>
            </a:r>
            <a:r>
              <a:rPr lang="en-US" sz="1960" spc="17">
                <a:solidFill>
                  <a:srgbClr val="000000"/>
                </a:solidFill>
                <a:latin typeface="Calibri (MS)"/>
                <a:ea typeface="Calibri (MS)"/>
                <a:cs typeface="Calibri (MS)"/>
                <a:sym typeface="Calibri (MS)"/>
              </a:rPr>
              <a:t> Developing</a:t>
            </a:r>
            <a:r>
              <a:rPr lang="en-US" sz="1960" spc="17">
                <a:solidFill>
                  <a:srgbClr val="4E0CA8"/>
                </a:solidFill>
                <a:latin typeface="Calibri (MS)"/>
                <a:ea typeface="Calibri (MS)"/>
                <a:cs typeface="Calibri (MS)"/>
                <a:sym typeface="Calibri (MS)"/>
              </a:rPr>
              <a:t> real-time signature verification systems</a:t>
            </a:r>
            <a:r>
              <a:rPr lang="en-US" sz="1960" spc="17">
                <a:solidFill>
                  <a:srgbClr val="000000"/>
                </a:solidFill>
                <a:latin typeface="Calibri (MS)"/>
                <a:ea typeface="Calibri (MS)"/>
                <a:cs typeface="Calibri (MS)"/>
                <a:sym typeface="Calibri (MS)"/>
              </a:rPr>
              <a:t> that can process signatures in real-time can be explored.</a:t>
            </a:r>
          </a:p>
          <a:p>
            <a:pPr algn="l" marL="252158" indent="-126079" lvl="1">
              <a:lnSpc>
                <a:spcPts val="2681"/>
              </a:lnSpc>
              <a:buFont typeface="Arial"/>
              <a:buChar char="•"/>
            </a:pPr>
            <a:r>
              <a:rPr lang="en-US" b="true" sz="1960" spc="17">
                <a:solidFill>
                  <a:srgbClr val="000000"/>
                </a:solidFill>
                <a:latin typeface="Calibri (MS) Bold"/>
                <a:ea typeface="Calibri (MS) Bold"/>
                <a:cs typeface="Calibri (MS) Bold"/>
                <a:sym typeface="Calibri (MS) Bold"/>
              </a:rPr>
              <a:t>Adversarial Attack Mitigation:</a:t>
            </a:r>
            <a:r>
              <a:rPr lang="en-US" sz="1960" spc="17">
                <a:solidFill>
                  <a:srgbClr val="000000"/>
                </a:solidFill>
                <a:latin typeface="Calibri (MS)"/>
                <a:ea typeface="Calibri (MS)"/>
                <a:cs typeface="Calibri (MS)"/>
                <a:sym typeface="Calibri (MS)"/>
              </a:rPr>
              <a:t> Developing techniques to </a:t>
            </a:r>
            <a:r>
              <a:rPr lang="en-US" sz="1960" spc="17">
                <a:solidFill>
                  <a:srgbClr val="4E0CA8"/>
                </a:solidFill>
                <a:latin typeface="Calibri (MS)"/>
                <a:ea typeface="Calibri (MS)"/>
                <a:cs typeface="Calibri (MS)"/>
                <a:sym typeface="Calibri (MS)"/>
              </a:rPr>
              <a:t>mitigate adversarial attacks, such as adversarial training and input sanitization.</a:t>
            </a:r>
          </a:p>
          <a:p>
            <a:pPr algn="l" marL="252158" indent="-126079" lvl="1">
              <a:lnSpc>
                <a:spcPts val="2681"/>
              </a:lnSpc>
              <a:buFont typeface="Arial"/>
              <a:buChar char="•"/>
            </a:pPr>
            <a:r>
              <a:rPr lang="en-US" b="true" sz="1960" spc="17">
                <a:solidFill>
                  <a:srgbClr val="000000"/>
                </a:solidFill>
                <a:latin typeface="Calibri (MS) Bold"/>
                <a:ea typeface="Calibri (MS) Bold"/>
                <a:cs typeface="Calibri (MS) Bold"/>
                <a:sym typeface="Calibri (MS) Bold"/>
              </a:rPr>
              <a:t>Biometric Fusion:</a:t>
            </a:r>
            <a:r>
              <a:rPr lang="en-US" sz="1960" spc="17">
                <a:solidFill>
                  <a:srgbClr val="000000"/>
                </a:solidFill>
                <a:latin typeface="Calibri (MS)"/>
                <a:ea typeface="Calibri (MS)"/>
                <a:cs typeface="Calibri (MS)"/>
                <a:sym typeface="Calibri (MS)"/>
              </a:rPr>
              <a:t> Combining signature verification with other biometric modalities, such as fingerprint or facial recognition, can provide </a:t>
            </a:r>
            <a:r>
              <a:rPr lang="en-US" sz="1960" spc="17">
                <a:solidFill>
                  <a:srgbClr val="4E0CA8"/>
                </a:solidFill>
                <a:latin typeface="Calibri (MS)"/>
                <a:ea typeface="Calibri (MS)"/>
                <a:cs typeface="Calibri (MS)"/>
                <a:sym typeface="Calibri (MS)"/>
              </a:rPr>
              <a:t>additional security layers</a:t>
            </a:r>
            <a:r>
              <a:rPr lang="en-US" sz="1960" spc="17">
                <a:solidFill>
                  <a:srgbClr val="000000"/>
                </a:solidFill>
                <a:latin typeface="Calibri (MS)"/>
                <a:ea typeface="Calibri (MS)"/>
                <a:cs typeface="Calibri (MS)"/>
                <a:sym typeface="Calibri (MS)"/>
              </a:rPr>
              <a:t>.</a:t>
            </a:r>
          </a:p>
          <a:p>
            <a:pPr algn="l" marL="252158" indent="-126079" lvl="1">
              <a:lnSpc>
                <a:spcPts val="2681"/>
              </a:lnSpc>
              <a:buFont typeface="Arial"/>
              <a:buChar char="•"/>
            </a:pPr>
            <a:r>
              <a:rPr lang="en-US" b="true" sz="1960" spc="17">
                <a:solidFill>
                  <a:srgbClr val="000000"/>
                </a:solidFill>
                <a:latin typeface="Calibri (MS) Bold"/>
                <a:ea typeface="Calibri (MS) Bold"/>
                <a:cs typeface="Calibri (MS) Bold"/>
                <a:sym typeface="Calibri (MS) Bold"/>
              </a:rPr>
              <a:t>OCR Integration:</a:t>
            </a:r>
            <a:r>
              <a:rPr lang="en-US" sz="1960" spc="17">
                <a:solidFill>
                  <a:srgbClr val="000000"/>
                </a:solidFill>
                <a:latin typeface="Calibri (MS)"/>
                <a:ea typeface="Calibri (MS)"/>
                <a:cs typeface="Calibri (MS)"/>
                <a:sym typeface="Calibri (MS)"/>
              </a:rPr>
              <a:t> Integrating OCR activities to </a:t>
            </a:r>
            <a:r>
              <a:rPr lang="en-US" sz="1960" spc="17">
                <a:solidFill>
                  <a:srgbClr val="4E0CA8"/>
                </a:solidFill>
                <a:latin typeface="Calibri (MS)"/>
                <a:ea typeface="Calibri (MS)"/>
                <a:cs typeface="Calibri (MS)"/>
                <a:sym typeface="Calibri (MS)"/>
              </a:rPr>
              <a:t>automatically extract signatures</a:t>
            </a:r>
            <a:r>
              <a:rPr lang="en-US" sz="1960" spc="17">
                <a:solidFill>
                  <a:srgbClr val="000000"/>
                </a:solidFill>
                <a:latin typeface="Calibri (MS)"/>
                <a:ea typeface="Calibri (MS)"/>
                <a:cs typeface="Calibri (MS)"/>
                <a:sym typeface="Calibri (MS)"/>
              </a:rPr>
              <a:t> from documents and feed them into the verification system can further automate the process.</a:t>
            </a:r>
          </a:p>
          <a:p>
            <a:pPr algn="l" marL="252158" indent="-126079" lvl="1">
              <a:lnSpc>
                <a:spcPts val="2681"/>
              </a:lnSpc>
              <a:buFont typeface="Arial"/>
              <a:buChar char="•"/>
            </a:pPr>
            <a:r>
              <a:rPr lang="en-US" b="true" sz="1960" spc="17">
                <a:solidFill>
                  <a:srgbClr val="000000"/>
                </a:solidFill>
                <a:latin typeface="Calibri (MS) Bold"/>
                <a:ea typeface="Calibri (MS) Bold"/>
                <a:cs typeface="Calibri (MS) Bold"/>
                <a:sym typeface="Calibri (MS) Bold"/>
              </a:rPr>
              <a:t>User Interface Improvements:</a:t>
            </a:r>
            <a:r>
              <a:rPr lang="en-US" sz="1960" spc="17">
                <a:solidFill>
                  <a:srgbClr val="000000"/>
                </a:solidFill>
                <a:latin typeface="Calibri (MS)"/>
                <a:ea typeface="Calibri (MS)"/>
                <a:cs typeface="Calibri (MS)"/>
                <a:sym typeface="Calibri (MS)"/>
              </a:rPr>
              <a:t> Develop a more </a:t>
            </a:r>
            <a:r>
              <a:rPr lang="en-US" sz="1960" spc="17">
                <a:solidFill>
                  <a:srgbClr val="4E0CA8"/>
                </a:solidFill>
                <a:latin typeface="Calibri (MS)"/>
                <a:ea typeface="Calibri (MS)"/>
                <a:cs typeface="Calibri (MS)"/>
                <a:sym typeface="Calibri (MS)"/>
              </a:rPr>
              <a:t>interactive user interface</a:t>
            </a:r>
            <a:r>
              <a:rPr lang="en-US" sz="1960" spc="17">
                <a:solidFill>
                  <a:srgbClr val="000000"/>
                </a:solidFill>
                <a:latin typeface="Calibri (MS)"/>
                <a:ea typeface="Calibri (MS)"/>
                <a:cs typeface="Calibri (MS)"/>
                <a:sym typeface="Calibri (MS)"/>
              </a:rPr>
              <a:t>, allowing users to provide additional information or feedback to improve verification accuracy.</a:t>
            </a:r>
          </a:p>
          <a:p>
            <a:pPr algn="l" marL="252158" indent="-126079" lvl="1">
              <a:lnSpc>
                <a:spcPts val="2681"/>
              </a:lnSpc>
              <a:buFont typeface="Arial"/>
              <a:buChar char="•"/>
            </a:pPr>
            <a:r>
              <a:rPr lang="en-US" b="true" sz="1960" spc="18">
                <a:solidFill>
                  <a:srgbClr val="000000"/>
                </a:solidFill>
                <a:latin typeface="Calibri (MS) Bold"/>
                <a:ea typeface="Calibri (MS) Bold"/>
                <a:cs typeface="Calibri (MS) Bold"/>
                <a:sym typeface="Calibri (MS) Bold"/>
              </a:rPr>
              <a:t>Security Features: </a:t>
            </a:r>
            <a:r>
              <a:rPr lang="en-US" sz="1960" spc="18">
                <a:solidFill>
                  <a:srgbClr val="000000"/>
                </a:solidFill>
                <a:latin typeface="Calibri (MS)"/>
                <a:ea typeface="Calibri (MS)"/>
                <a:cs typeface="Calibri (MS)"/>
                <a:sym typeface="Calibri (MS)"/>
              </a:rPr>
              <a:t>Implement robust security measures to protect sensitive signature data, such as </a:t>
            </a:r>
            <a:r>
              <a:rPr lang="en-US" sz="1960" spc="18">
                <a:solidFill>
                  <a:srgbClr val="4E0CA8"/>
                </a:solidFill>
                <a:latin typeface="Calibri (MS)"/>
                <a:ea typeface="Calibri (MS)"/>
                <a:cs typeface="Calibri (MS)"/>
                <a:sym typeface="Calibri (MS)"/>
              </a:rPr>
              <a:t>encryption and secure authentication.</a:t>
            </a:r>
          </a:p>
        </p:txBody>
      </p:sp>
      <p:sp>
        <p:nvSpPr>
          <p:cNvPr name="TextBox 11" id="11"/>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Future Enhancement</a:t>
            </a:r>
          </a:p>
        </p:txBody>
      </p:sp>
      <p:sp>
        <p:nvSpPr>
          <p:cNvPr name="AutoShape 12" id="12"/>
          <p:cNvSpPr/>
          <p:nvPr/>
        </p:nvSpPr>
        <p:spPr>
          <a:xfrm>
            <a:off x="198125" y="886672"/>
            <a:ext cx="9357360" cy="10160"/>
          </a:xfrm>
          <a:prstGeom prst="line">
            <a:avLst/>
          </a:prstGeom>
          <a:ln cap="rnd" w="9525">
            <a:solidFill>
              <a:srgbClr val="1D1D1B"/>
            </a:solidFill>
            <a:prstDash val="solid"/>
            <a:headEnd type="none" len="sm" w="sm"/>
            <a:tailEnd type="none" len="sm" w="sm"/>
          </a:ln>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‹19›</a:t>
              </a:r>
            </a:p>
          </p:txBody>
        </p:sp>
      </p:grpSp>
      <p:sp>
        <p:nvSpPr>
          <p:cNvPr name="Freeform 9" id="9"/>
          <p:cNvSpPr/>
          <p:nvPr/>
        </p:nvSpPr>
        <p:spPr>
          <a:xfrm flipH="false" flipV="false" rot="0">
            <a:off x="9697679" y="101517"/>
            <a:ext cx="985603" cy="1000843"/>
          </a:xfrm>
          <a:custGeom>
            <a:avLst/>
            <a:gdLst/>
            <a:ahLst/>
            <a:cxnLst/>
            <a:rect r="r" b="b" t="t" l="l"/>
            <a:pathLst>
              <a:path h="1000843" w="985603">
                <a:moveTo>
                  <a:pt x="0" y="0"/>
                </a:moveTo>
                <a:lnTo>
                  <a:pt x="985602" y="0"/>
                </a:lnTo>
                <a:lnTo>
                  <a:pt x="985602" y="1000843"/>
                </a:lnTo>
                <a:lnTo>
                  <a:pt x="0" y="1000843"/>
                </a:lnTo>
                <a:lnTo>
                  <a:pt x="0" y="0"/>
                </a:lnTo>
                <a:close/>
              </a:path>
            </a:pathLst>
          </a:custGeom>
          <a:blipFill>
            <a:blip r:embed="rId3">
              <a:alphaModFix amt="35000"/>
            </a:blip>
            <a:stretch>
              <a:fillRect l="-35564" t="-126385" r="-227300" b="-130953"/>
            </a:stretch>
          </a:blipFill>
        </p:spPr>
      </p:sp>
      <p:sp>
        <p:nvSpPr>
          <p:cNvPr name="Freeform 10" id="10"/>
          <p:cNvSpPr/>
          <p:nvPr/>
        </p:nvSpPr>
        <p:spPr>
          <a:xfrm flipH="false" flipV="false" rot="0">
            <a:off x="9752413" y="1932222"/>
            <a:ext cx="985603" cy="1000843"/>
          </a:xfrm>
          <a:custGeom>
            <a:avLst/>
            <a:gdLst/>
            <a:ahLst/>
            <a:cxnLst/>
            <a:rect r="r" b="b" t="t" l="l"/>
            <a:pathLst>
              <a:path h="1000843" w="985603">
                <a:moveTo>
                  <a:pt x="0" y="0"/>
                </a:moveTo>
                <a:lnTo>
                  <a:pt x="985603" y="0"/>
                </a:lnTo>
                <a:lnTo>
                  <a:pt x="985603" y="1000843"/>
                </a:lnTo>
                <a:lnTo>
                  <a:pt x="0" y="1000843"/>
                </a:lnTo>
                <a:lnTo>
                  <a:pt x="0" y="0"/>
                </a:lnTo>
                <a:close/>
              </a:path>
            </a:pathLst>
          </a:custGeom>
          <a:blipFill>
            <a:blip r:embed="rId3">
              <a:alphaModFix amt="35000"/>
            </a:blip>
            <a:stretch>
              <a:fillRect l="-35564" t="-126385" r="-227300" b="-130953"/>
            </a:stretch>
          </a:blipFill>
        </p:spPr>
      </p:sp>
      <p:grpSp>
        <p:nvGrpSpPr>
          <p:cNvPr name="Group 11" id="11"/>
          <p:cNvGrpSpPr/>
          <p:nvPr/>
        </p:nvGrpSpPr>
        <p:grpSpPr>
          <a:xfrm rot="0">
            <a:off x="0" y="0"/>
            <a:ext cx="7858843" cy="7437861"/>
            <a:chOff x="0" y="0"/>
            <a:chExt cx="10478457" cy="9917147"/>
          </a:xfrm>
        </p:grpSpPr>
        <p:sp>
          <p:nvSpPr>
            <p:cNvPr name="Freeform 12" id="12"/>
            <p:cNvSpPr/>
            <p:nvPr/>
          </p:nvSpPr>
          <p:spPr>
            <a:xfrm flipH="false" flipV="false" rot="0">
              <a:off x="0" y="172775"/>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13" id="13"/>
            <p:cNvSpPr/>
            <p:nvPr/>
          </p:nvSpPr>
          <p:spPr>
            <a:xfrm flipH="false" flipV="false" rot="0">
              <a:off x="2858347"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14" id="14"/>
            <p:cNvSpPr/>
            <p:nvPr/>
          </p:nvSpPr>
          <p:spPr>
            <a:xfrm flipH="false" flipV="false" rot="0">
              <a:off x="6109547"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15" id="15"/>
            <p:cNvSpPr/>
            <p:nvPr/>
          </p:nvSpPr>
          <p:spPr>
            <a:xfrm flipH="false" flipV="false" rot="0">
              <a:off x="9127039"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16" id="16"/>
            <p:cNvSpPr/>
            <p:nvPr/>
          </p:nvSpPr>
          <p:spPr>
            <a:xfrm flipH="false" flipV="false" rot="0">
              <a:off x="2858347"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17" id="17"/>
            <p:cNvSpPr/>
            <p:nvPr/>
          </p:nvSpPr>
          <p:spPr>
            <a:xfrm flipH="false" flipV="false" rot="0">
              <a:off x="2858347"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18" id="18"/>
            <p:cNvSpPr/>
            <p:nvPr/>
          </p:nvSpPr>
          <p:spPr>
            <a:xfrm flipH="false" flipV="false" rot="0">
              <a:off x="2858347" y="7021381"/>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19" id="19"/>
            <p:cNvSpPr/>
            <p:nvPr/>
          </p:nvSpPr>
          <p:spPr>
            <a:xfrm flipH="false" flipV="false" rot="0">
              <a:off x="2858347" y="858269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20" id="20"/>
            <p:cNvSpPr/>
            <p:nvPr/>
          </p:nvSpPr>
          <p:spPr>
            <a:xfrm flipH="false" flipV="false" rot="0">
              <a:off x="0"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21" id="21"/>
            <p:cNvSpPr/>
            <p:nvPr/>
          </p:nvSpPr>
          <p:spPr>
            <a:xfrm flipH="false" flipV="false" rot="0">
              <a:off x="0"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22" id="22"/>
            <p:cNvSpPr/>
            <p:nvPr/>
          </p:nvSpPr>
          <p:spPr>
            <a:xfrm flipH="false" flipV="false" rot="0">
              <a:off x="0" y="696563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23" id="23"/>
            <p:cNvSpPr/>
            <p:nvPr/>
          </p:nvSpPr>
          <p:spPr>
            <a:xfrm flipH="false" flipV="false" rot="0">
              <a:off x="0" y="858269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24" id="24"/>
            <p:cNvSpPr/>
            <p:nvPr/>
          </p:nvSpPr>
          <p:spPr>
            <a:xfrm flipH="false" flipV="false" rot="0">
              <a:off x="6109547"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25" id="25"/>
            <p:cNvSpPr/>
            <p:nvPr/>
          </p:nvSpPr>
          <p:spPr>
            <a:xfrm flipH="false" flipV="false" rot="0">
              <a:off x="9164320"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26" id="26"/>
            <p:cNvSpPr/>
            <p:nvPr/>
          </p:nvSpPr>
          <p:spPr>
            <a:xfrm flipH="false" flipV="false" rot="0">
              <a:off x="6109547"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27" id="27"/>
            <p:cNvSpPr/>
            <p:nvPr/>
          </p:nvSpPr>
          <p:spPr>
            <a:xfrm flipH="false" flipV="false" rot="0">
              <a:off x="6109547" y="7027585"/>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28" id="28"/>
            <p:cNvSpPr/>
            <p:nvPr/>
          </p:nvSpPr>
          <p:spPr>
            <a:xfrm flipH="false" flipV="false" rot="0">
              <a:off x="9164320"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29" id="29"/>
            <p:cNvSpPr/>
            <p:nvPr/>
          </p:nvSpPr>
          <p:spPr>
            <a:xfrm flipH="false" flipV="false" rot="0">
              <a:off x="9164320" y="7027585"/>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grpSp>
      <p:sp>
        <p:nvSpPr>
          <p:cNvPr name="Freeform 30" id="30"/>
          <p:cNvSpPr/>
          <p:nvPr/>
        </p:nvSpPr>
        <p:spPr>
          <a:xfrm flipH="false" flipV="false" rot="0">
            <a:off x="9752413" y="6525426"/>
            <a:ext cx="985603" cy="1000843"/>
          </a:xfrm>
          <a:custGeom>
            <a:avLst/>
            <a:gdLst/>
            <a:ahLst/>
            <a:cxnLst/>
            <a:rect r="r" b="b" t="t" l="l"/>
            <a:pathLst>
              <a:path h="1000843" w="985603">
                <a:moveTo>
                  <a:pt x="0" y="0"/>
                </a:moveTo>
                <a:lnTo>
                  <a:pt x="985603" y="0"/>
                </a:lnTo>
                <a:lnTo>
                  <a:pt x="985603" y="1000843"/>
                </a:lnTo>
                <a:lnTo>
                  <a:pt x="0" y="1000843"/>
                </a:lnTo>
                <a:lnTo>
                  <a:pt x="0" y="0"/>
                </a:lnTo>
                <a:close/>
              </a:path>
            </a:pathLst>
          </a:custGeom>
          <a:blipFill>
            <a:blip r:embed="rId3">
              <a:alphaModFix amt="35000"/>
            </a:blip>
            <a:stretch>
              <a:fillRect l="-35564" t="-126385" r="-227300" b="-130953"/>
            </a:stretch>
          </a:blipFill>
        </p:spPr>
      </p:sp>
      <p:grpSp>
        <p:nvGrpSpPr>
          <p:cNvPr name="Group 31" id="31"/>
          <p:cNvGrpSpPr/>
          <p:nvPr/>
        </p:nvGrpSpPr>
        <p:grpSpPr>
          <a:xfrm rot="0">
            <a:off x="9296400" y="-111058"/>
            <a:ext cx="7858843" cy="7437861"/>
            <a:chOff x="0" y="0"/>
            <a:chExt cx="10478457" cy="9917147"/>
          </a:xfrm>
        </p:grpSpPr>
        <p:sp>
          <p:nvSpPr>
            <p:cNvPr name="Freeform 32" id="32"/>
            <p:cNvSpPr/>
            <p:nvPr/>
          </p:nvSpPr>
          <p:spPr>
            <a:xfrm flipH="false" flipV="false" rot="0">
              <a:off x="0" y="172775"/>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33" id="33"/>
            <p:cNvSpPr/>
            <p:nvPr/>
          </p:nvSpPr>
          <p:spPr>
            <a:xfrm flipH="false" flipV="false" rot="0">
              <a:off x="2858347"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34" id="34"/>
            <p:cNvSpPr/>
            <p:nvPr/>
          </p:nvSpPr>
          <p:spPr>
            <a:xfrm flipH="false" flipV="false" rot="0">
              <a:off x="6109547"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35" id="35"/>
            <p:cNvSpPr/>
            <p:nvPr/>
          </p:nvSpPr>
          <p:spPr>
            <a:xfrm flipH="false" flipV="false" rot="0">
              <a:off x="9127039"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36" id="36"/>
            <p:cNvSpPr/>
            <p:nvPr/>
          </p:nvSpPr>
          <p:spPr>
            <a:xfrm flipH="false" flipV="false" rot="0">
              <a:off x="2858347"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37" id="37"/>
            <p:cNvSpPr/>
            <p:nvPr/>
          </p:nvSpPr>
          <p:spPr>
            <a:xfrm flipH="false" flipV="false" rot="0">
              <a:off x="2858347"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38" id="38"/>
            <p:cNvSpPr/>
            <p:nvPr/>
          </p:nvSpPr>
          <p:spPr>
            <a:xfrm flipH="false" flipV="false" rot="0">
              <a:off x="2858347" y="7021381"/>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39" id="39"/>
            <p:cNvSpPr/>
            <p:nvPr/>
          </p:nvSpPr>
          <p:spPr>
            <a:xfrm flipH="false" flipV="false" rot="0">
              <a:off x="2858347" y="858269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40" id="40"/>
            <p:cNvSpPr/>
            <p:nvPr/>
          </p:nvSpPr>
          <p:spPr>
            <a:xfrm flipH="false" flipV="false" rot="0">
              <a:off x="0"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41" id="41"/>
            <p:cNvSpPr/>
            <p:nvPr/>
          </p:nvSpPr>
          <p:spPr>
            <a:xfrm flipH="false" flipV="false" rot="0">
              <a:off x="0"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42" id="42"/>
            <p:cNvSpPr/>
            <p:nvPr/>
          </p:nvSpPr>
          <p:spPr>
            <a:xfrm flipH="false" flipV="false" rot="0">
              <a:off x="0" y="696563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43" id="43"/>
            <p:cNvSpPr/>
            <p:nvPr/>
          </p:nvSpPr>
          <p:spPr>
            <a:xfrm flipH="false" flipV="false" rot="0">
              <a:off x="0" y="858269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44" id="44"/>
            <p:cNvSpPr/>
            <p:nvPr/>
          </p:nvSpPr>
          <p:spPr>
            <a:xfrm flipH="false" flipV="false" rot="0">
              <a:off x="6109547"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45" id="45"/>
            <p:cNvSpPr/>
            <p:nvPr/>
          </p:nvSpPr>
          <p:spPr>
            <a:xfrm flipH="false" flipV="false" rot="0">
              <a:off x="9164320"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46" id="46"/>
            <p:cNvSpPr/>
            <p:nvPr/>
          </p:nvSpPr>
          <p:spPr>
            <a:xfrm flipH="false" flipV="false" rot="0">
              <a:off x="6109547"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47" id="47"/>
            <p:cNvSpPr/>
            <p:nvPr/>
          </p:nvSpPr>
          <p:spPr>
            <a:xfrm flipH="false" flipV="false" rot="0">
              <a:off x="6109547" y="7027585"/>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48" id="48"/>
            <p:cNvSpPr/>
            <p:nvPr/>
          </p:nvSpPr>
          <p:spPr>
            <a:xfrm flipH="false" flipV="false" rot="0">
              <a:off x="9164320"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49" id="49"/>
            <p:cNvSpPr/>
            <p:nvPr/>
          </p:nvSpPr>
          <p:spPr>
            <a:xfrm flipH="false" flipV="false" rot="0">
              <a:off x="9164320" y="7027585"/>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grpSp>
      <p:grpSp>
        <p:nvGrpSpPr>
          <p:cNvPr name="Group 50" id="50"/>
          <p:cNvGrpSpPr/>
          <p:nvPr/>
        </p:nvGrpSpPr>
        <p:grpSpPr>
          <a:xfrm rot="0">
            <a:off x="4724400" y="6312521"/>
            <a:ext cx="7858843" cy="7437861"/>
            <a:chOff x="0" y="0"/>
            <a:chExt cx="10478457" cy="9917147"/>
          </a:xfrm>
        </p:grpSpPr>
        <p:sp>
          <p:nvSpPr>
            <p:cNvPr name="Freeform 51" id="51"/>
            <p:cNvSpPr/>
            <p:nvPr/>
          </p:nvSpPr>
          <p:spPr>
            <a:xfrm flipH="false" flipV="false" rot="0">
              <a:off x="0" y="172775"/>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52" id="52"/>
            <p:cNvSpPr/>
            <p:nvPr/>
          </p:nvSpPr>
          <p:spPr>
            <a:xfrm flipH="false" flipV="false" rot="0">
              <a:off x="2858347"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53" id="53"/>
            <p:cNvSpPr/>
            <p:nvPr/>
          </p:nvSpPr>
          <p:spPr>
            <a:xfrm flipH="false" flipV="false" rot="0">
              <a:off x="6109547"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54" id="54"/>
            <p:cNvSpPr/>
            <p:nvPr/>
          </p:nvSpPr>
          <p:spPr>
            <a:xfrm flipH="false" flipV="false" rot="0">
              <a:off x="9127039" y="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55" id="55"/>
            <p:cNvSpPr/>
            <p:nvPr/>
          </p:nvSpPr>
          <p:spPr>
            <a:xfrm flipH="false" flipV="false" rot="0">
              <a:off x="2858347"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56" id="56"/>
            <p:cNvSpPr/>
            <p:nvPr/>
          </p:nvSpPr>
          <p:spPr>
            <a:xfrm flipH="false" flipV="false" rot="0">
              <a:off x="2858347"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57" id="57"/>
            <p:cNvSpPr/>
            <p:nvPr/>
          </p:nvSpPr>
          <p:spPr>
            <a:xfrm flipH="false" flipV="false" rot="0">
              <a:off x="2858347" y="7021381"/>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58" id="58"/>
            <p:cNvSpPr/>
            <p:nvPr/>
          </p:nvSpPr>
          <p:spPr>
            <a:xfrm flipH="false" flipV="false" rot="0">
              <a:off x="2858347" y="858269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59" id="59"/>
            <p:cNvSpPr/>
            <p:nvPr/>
          </p:nvSpPr>
          <p:spPr>
            <a:xfrm flipH="false" flipV="false" rot="0">
              <a:off x="0"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60" id="60"/>
            <p:cNvSpPr/>
            <p:nvPr/>
          </p:nvSpPr>
          <p:spPr>
            <a:xfrm flipH="false" flipV="false" rot="0">
              <a:off x="0"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61" id="61"/>
            <p:cNvSpPr/>
            <p:nvPr/>
          </p:nvSpPr>
          <p:spPr>
            <a:xfrm flipH="false" flipV="false" rot="0">
              <a:off x="0" y="696563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62" id="62"/>
            <p:cNvSpPr/>
            <p:nvPr/>
          </p:nvSpPr>
          <p:spPr>
            <a:xfrm flipH="false" flipV="false" rot="0">
              <a:off x="0" y="858269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63" id="63"/>
            <p:cNvSpPr/>
            <p:nvPr/>
          </p:nvSpPr>
          <p:spPr>
            <a:xfrm flipH="false" flipV="false" rot="0">
              <a:off x="6109547"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64" id="64"/>
            <p:cNvSpPr/>
            <p:nvPr/>
          </p:nvSpPr>
          <p:spPr>
            <a:xfrm flipH="false" flipV="false" rot="0">
              <a:off x="9164320" y="2440940"/>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65" id="65"/>
            <p:cNvSpPr/>
            <p:nvPr/>
          </p:nvSpPr>
          <p:spPr>
            <a:xfrm flipH="false" flipV="false" rot="0">
              <a:off x="6109547"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66" id="66"/>
            <p:cNvSpPr/>
            <p:nvPr/>
          </p:nvSpPr>
          <p:spPr>
            <a:xfrm flipH="false" flipV="false" rot="0">
              <a:off x="6109547" y="7027585"/>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sp>
          <p:nvSpPr>
            <p:cNvPr name="Freeform 67" id="67"/>
            <p:cNvSpPr/>
            <p:nvPr/>
          </p:nvSpPr>
          <p:spPr>
            <a:xfrm flipH="false" flipV="false" rot="0">
              <a:off x="9164320" y="4791397"/>
              <a:ext cx="1314137" cy="1334457"/>
            </a:xfrm>
            <a:custGeom>
              <a:avLst/>
              <a:gdLst/>
              <a:ahLst/>
              <a:cxnLst/>
              <a:rect r="r" b="b" t="t" l="l"/>
              <a:pathLst>
                <a:path h="1334457" w="1314137">
                  <a:moveTo>
                    <a:pt x="0" y="0"/>
                  </a:moveTo>
                  <a:lnTo>
                    <a:pt x="1314137" y="0"/>
                  </a:lnTo>
                  <a:lnTo>
                    <a:pt x="1314137" y="1334458"/>
                  </a:lnTo>
                  <a:lnTo>
                    <a:pt x="0" y="1334458"/>
                  </a:lnTo>
                  <a:lnTo>
                    <a:pt x="0" y="0"/>
                  </a:lnTo>
                  <a:close/>
                </a:path>
              </a:pathLst>
            </a:custGeom>
            <a:blipFill>
              <a:blip r:embed="rId3">
                <a:alphaModFix amt="11199"/>
              </a:blip>
              <a:stretch>
                <a:fillRect l="-35564" t="-126385" r="-227300" b="-130953"/>
              </a:stretch>
            </a:blipFill>
          </p:spPr>
        </p:sp>
        <p:sp>
          <p:nvSpPr>
            <p:cNvPr name="Freeform 68" id="68"/>
            <p:cNvSpPr/>
            <p:nvPr/>
          </p:nvSpPr>
          <p:spPr>
            <a:xfrm flipH="false" flipV="false" rot="0">
              <a:off x="9164320" y="7027585"/>
              <a:ext cx="1314137" cy="1334457"/>
            </a:xfrm>
            <a:custGeom>
              <a:avLst/>
              <a:gdLst/>
              <a:ahLst/>
              <a:cxnLst/>
              <a:rect r="r" b="b" t="t" l="l"/>
              <a:pathLst>
                <a:path h="1334457" w="1314137">
                  <a:moveTo>
                    <a:pt x="0" y="0"/>
                  </a:moveTo>
                  <a:lnTo>
                    <a:pt x="1314137" y="0"/>
                  </a:lnTo>
                  <a:lnTo>
                    <a:pt x="1314137" y="1334457"/>
                  </a:lnTo>
                  <a:lnTo>
                    <a:pt x="0" y="1334457"/>
                  </a:lnTo>
                  <a:lnTo>
                    <a:pt x="0" y="0"/>
                  </a:lnTo>
                  <a:close/>
                </a:path>
              </a:pathLst>
            </a:custGeom>
            <a:blipFill>
              <a:blip r:embed="rId3">
                <a:alphaModFix amt="11199"/>
              </a:blip>
              <a:stretch>
                <a:fillRect l="-35564" t="-126385" r="-227300" b="-130953"/>
              </a:stretch>
            </a:blipFill>
          </p:spPr>
        </p:sp>
      </p:grpSp>
      <p:sp>
        <p:nvSpPr>
          <p:cNvPr name="TextBox 69" id="69"/>
          <p:cNvSpPr txBox="true"/>
          <p:nvPr/>
        </p:nvSpPr>
        <p:spPr>
          <a:xfrm rot="0">
            <a:off x="294640" y="1035685"/>
            <a:ext cx="9164320" cy="5210161"/>
          </a:xfrm>
          <a:prstGeom prst="rect">
            <a:avLst/>
          </a:prstGeom>
        </p:spPr>
        <p:txBody>
          <a:bodyPr anchor="t" rtlCol="false" tIns="0" lIns="0" bIns="0" rIns="0">
            <a:spAutoFit/>
          </a:bodyPr>
          <a:lstStyle/>
          <a:p>
            <a:pPr algn="l">
              <a:lnSpc>
                <a:spcPts val="2407"/>
              </a:lnSpc>
            </a:pPr>
            <a:r>
              <a:rPr lang="en-US" sz="1760" spc="15" b="true">
                <a:solidFill>
                  <a:srgbClr val="000000"/>
                </a:solidFill>
                <a:latin typeface="Calibri (MS) Bold"/>
                <a:ea typeface="Calibri (MS) Bold"/>
                <a:cs typeface="Calibri (MS) Bold"/>
                <a:sym typeface="Calibri (MS) Bold"/>
              </a:rPr>
              <a:t>1. Deep Learning for Offline Signature Verification: A Survey</a:t>
            </a:r>
          </a:p>
          <a:p>
            <a:pPr algn="l">
              <a:lnSpc>
                <a:spcPts val="2407"/>
              </a:lnSpc>
            </a:pPr>
            <a:r>
              <a:rPr lang="en-US" sz="1760" spc="15" b="true">
                <a:solidFill>
                  <a:srgbClr val="000000"/>
                </a:solidFill>
                <a:latin typeface="Calibri (MS) Bold"/>
                <a:ea typeface="Calibri (MS) Bold"/>
                <a:cs typeface="Calibri (MS) Bold"/>
                <a:sym typeface="Calibri (MS) Bold"/>
              </a:rPr>
              <a:t>Authors: Liu, Y., et al.Publication: IEEE Transactions on Information Forensics and Security (2019)</a:t>
            </a:r>
          </a:p>
          <a:p>
            <a:pPr algn="l">
              <a:lnSpc>
                <a:spcPts val="2407"/>
              </a:lnSpc>
            </a:pPr>
            <a:r>
              <a:rPr lang="en-US" sz="1760" spc="15">
                <a:solidFill>
                  <a:srgbClr val="000000"/>
                </a:solidFill>
                <a:latin typeface="Calibri (MS)"/>
                <a:ea typeface="Calibri (MS)"/>
                <a:cs typeface="Calibri (MS)"/>
                <a:sym typeface="Calibri (MS)"/>
              </a:rPr>
              <a:t>     </a:t>
            </a:r>
            <a:r>
              <a:rPr lang="en-US" sz="1760" spc="15">
                <a:solidFill>
                  <a:srgbClr val="000000"/>
                </a:solidFill>
                <a:latin typeface="Calibri (MS)"/>
                <a:ea typeface="Calibri (MS)"/>
                <a:cs typeface="Calibri (MS)"/>
                <a:sym typeface="Calibri (MS)"/>
              </a:rPr>
              <a:t>This paper provides a comprehensive overview of deep learning techniques used in offline signature verification. It discusses various deep learning architectures and their effectiveness in signature classification.</a:t>
            </a:r>
          </a:p>
          <a:p>
            <a:pPr algn="l">
              <a:lnSpc>
                <a:spcPts val="2407"/>
              </a:lnSpc>
            </a:pPr>
            <a:r>
              <a:rPr lang="en-US" sz="1760" spc="15" b="true">
                <a:solidFill>
                  <a:srgbClr val="000000"/>
                </a:solidFill>
                <a:latin typeface="Calibri (MS) Bold"/>
                <a:ea typeface="Calibri (MS) Bold"/>
                <a:cs typeface="Calibri (MS) Bold"/>
                <a:sym typeface="Calibri (MS) Bold"/>
              </a:rPr>
              <a:t>2. A Comprehensive Study and High-Precision Approach for Offline Signature Verification Through Deep Learning</a:t>
            </a:r>
          </a:p>
          <a:p>
            <a:pPr algn="l">
              <a:lnSpc>
                <a:spcPts val="2407"/>
              </a:lnSpc>
            </a:pPr>
            <a:r>
              <a:rPr lang="en-US" sz="1760" spc="15" b="true">
                <a:solidFill>
                  <a:srgbClr val="000000"/>
                </a:solidFill>
                <a:latin typeface="Calibri (MS) Bold"/>
                <a:ea typeface="Calibri (MS) Bold"/>
                <a:cs typeface="Calibri (MS) Bold"/>
                <a:sym typeface="Calibri (MS) Bold"/>
              </a:rPr>
              <a:t>Authors: Shivakumar, S. N., &amp; Prabhu, S.Publication: International Journal of Engineering and Technology (2019)</a:t>
            </a:r>
          </a:p>
          <a:p>
            <a:pPr algn="l">
              <a:lnSpc>
                <a:spcPts val="2407"/>
              </a:lnSpc>
            </a:pPr>
            <a:r>
              <a:rPr lang="en-US" sz="1760" spc="15">
                <a:solidFill>
                  <a:srgbClr val="000000"/>
                </a:solidFill>
                <a:latin typeface="Calibri (MS)"/>
                <a:ea typeface="Calibri (MS)"/>
                <a:cs typeface="Calibri (MS)"/>
                <a:sym typeface="Calibri (MS)"/>
              </a:rPr>
              <a:t>     </a:t>
            </a:r>
            <a:r>
              <a:rPr lang="en-US" sz="1760" spc="15">
                <a:solidFill>
                  <a:srgbClr val="000000"/>
                </a:solidFill>
                <a:latin typeface="Calibri (MS)"/>
                <a:ea typeface="Calibri (MS)"/>
                <a:cs typeface="Calibri (MS)"/>
                <a:sym typeface="Calibri (MS)"/>
              </a:rPr>
              <a:t>This paper focuses on a specific deep learning approach for offline signature verification. It details the proposed model architecture, training process, and achieved accuracy.</a:t>
            </a:r>
          </a:p>
          <a:p>
            <a:pPr algn="l">
              <a:lnSpc>
                <a:spcPts val="2407"/>
              </a:lnSpc>
            </a:pPr>
            <a:r>
              <a:rPr lang="en-US" sz="1760" spc="15" b="true">
                <a:solidFill>
                  <a:srgbClr val="000000"/>
                </a:solidFill>
                <a:latin typeface="Calibri (MS) Bold"/>
                <a:ea typeface="Calibri (MS) Bold"/>
                <a:cs typeface="Calibri (MS) Bold"/>
                <a:sym typeface="Calibri (MS) Bold"/>
              </a:rPr>
              <a:t>3. Automatic Signature Verification and Writer Identification: The State of the Art</a:t>
            </a:r>
          </a:p>
          <a:p>
            <a:pPr algn="l">
              <a:lnSpc>
                <a:spcPts val="2407"/>
              </a:lnSpc>
            </a:pPr>
            <a:r>
              <a:rPr lang="en-US" sz="1760" spc="15" b="true">
                <a:solidFill>
                  <a:srgbClr val="000000"/>
                </a:solidFill>
                <a:latin typeface="Calibri (MS) Bold"/>
                <a:ea typeface="Calibri (MS) Bold"/>
                <a:cs typeface="Calibri (MS) Bold"/>
                <a:sym typeface="Calibri (MS) Bold"/>
              </a:rPr>
              <a:t>Authors: Plamondon, R., &amp; Lorette, G.Publication: Pattern Recognition (1989)</a:t>
            </a:r>
          </a:p>
          <a:p>
            <a:pPr algn="l">
              <a:lnSpc>
                <a:spcPts val="2407"/>
              </a:lnSpc>
            </a:pPr>
            <a:r>
              <a:rPr lang="en-US" sz="1760" spc="15">
                <a:solidFill>
                  <a:srgbClr val="000000"/>
                </a:solidFill>
                <a:latin typeface="Calibri (MS)"/>
                <a:ea typeface="Calibri (MS)"/>
                <a:cs typeface="Calibri (MS)"/>
                <a:sym typeface="Calibri (MS)"/>
              </a:rPr>
              <a:t>     </a:t>
            </a:r>
            <a:r>
              <a:rPr lang="en-US" sz="1760" spc="15">
                <a:solidFill>
                  <a:srgbClr val="000000"/>
                </a:solidFill>
                <a:latin typeface="Calibri (MS)"/>
                <a:ea typeface="Calibri (MS)"/>
                <a:cs typeface="Calibri (MS)"/>
                <a:sym typeface="Calibri (MS)"/>
              </a:rPr>
              <a:t>This paper is a classic survey on automatic signature verification methods, published before the rise of deep learning. It discusses traditional techniques like statistical and structural features used for signature analysis.</a:t>
            </a:r>
          </a:p>
          <a:p>
            <a:pPr algn="l">
              <a:lnSpc>
                <a:spcPts val="2407"/>
              </a:lnSpc>
            </a:pPr>
          </a:p>
        </p:txBody>
      </p:sp>
      <p:sp>
        <p:nvSpPr>
          <p:cNvPr name="TextBox 70" id="70"/>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IEEE Paper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‹2›</a:t>
              </a:r>
            </a:p>
          </p:txBody>
        </p:sp>
      </p:grpSp>
      <p:sp>
        <p:nvSpPr>
          <p:cNvPr name="Freeform 9" id="9"/>
          <p:cNvSpPr/>
          <p:nvPr/>
        </p:nvSpPr>
        <p:spPr>
          <a:xfrm flipH="false" flipV="false" rot="0">
            <a:off x="-547905" y="0"/>
            <a:ext cx="10301505" cy="10224244"/>
          </a:xfrm>
          <a:custGeom>
            <a:avLst/>
            <a:gdLst/>
            <a:ahLst/>
            <a:cxnLst/>
            <a:rect r="r" b="b" t="t" l="l"/>
            <a:pathLst>
              <a:path h="10224244" w="10301505">
                <a:moveTo>
                  <a:pt x="0" y="0"/>
                </a:moveTo>
                <a:lnTo>
                  <a:pt x="10301505" y="0"/>
                </a:lnTo>
                <a:lnTo>
                  <a:pt x="10301505" y="10224244"/>
                </a:lnTo>
                <a:lnTo>
                  <a:pt x="0" y="10224244"/>
                </a:lnTo>
                <a:lnTo>
                  <a:pt x="0" y="0"/>
                </a:lnTo>
                <a:close/>
              </a:path>
            </a:pathLst>
          </a:custGeom>
          <a:blipFill>
            <a:blip r:embed="rId3">
              <a:alphaModFix amt="18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94640" y="1258618"/>
            <a:ext cx="9164320" cy="5333903"/>
          </a:xfrm>
          <a:prstGeom prst="rect">
            <a:avLst/>
          </a:prstGeom>
        </p:spPr>
        <p:txBody>
          <a:bodyPr anchor="t" rtlCol="false" tIns="0" lIns="0" bIns="0" rIns="0">
            <a:spAutoFit/>
          </a:bodyPr>
          <a:lstStyle/>
          <a:p>
            <a:pPr algn="just">
              <a:lnSpc>
                <a:spcPts val="2667"/>
              </a:lnSpc>
              <a:spcBef>
                <a:spcPct val="0"/>
              </a:spcBef>
            </a:pPr>
            <a:r>
              <a:rPr lang="en-US" sz="2222" spc="20">
                <a:solidFill>
                  <a:srgbClr val="000000"/>
                </a:solidFill>
                <a:latin typeface="Calibri (MS)"/>
                <a:ea typeface="Calibri (MS)"/>
                <a:cs typeface="Calibri (MS)"/>
                <a:sym typeface="Calibri (MS)"/>
              </a:rPr>
              <a:t>In today's digital age, ensuring the </a:t>
            </a:r>
            <a:r>
              <a:rPr lang="en-US" sz="2222" spc="20">
                <a:solidFill>
                  <a:srgbClr val="6C31D2"/>
                </a:solidFill>
                <a:latin typeface="Calibri (MS)"/>
                <a:ea typeface="Calibri (MS)"/>
                <a:cs typeface="Calibri (MS)"/>
                <a:sym typeface="Calibri (MS)"/>
              </a:rPr>
              <a:t>authenticity of documents and signatures is crucial.</a:t>
            </a:r>
            <a:r>
              <a:rPr lang="en-US" sz="2222" spc="20">
                <a:solidFill>
                  <a:srgbClr val="000000"/>
                </a:solidFill>
                <a:latin typeface="Calibri (MS)"/>
                <a:ea typeface="Calibri (MS)"/>
                <a:cs typeface="Calibri (MS)"/>
                <a:sym typeface="Calibri (MS)"/>
              </a:rPr>
              <a:t> Traditional methods of signature verification, which rely on manual inspection, are often slow, subjective, and prone to human error. This project presents an automated solution for signature verification, addressing the limitations of conventional approaches. The system utilizes advanced image processing techniques to extract key features from signature images, such as </a:t>
            </a:r>
            <a:r>
              <a:rPr lang="en-US" sz="2222" spc="20">
                <a:solidFill>
                  <a:srgbClr val="6C31D2"/>
                </a:solidFill>
                <a:latin typeface="Calibri (MS)"/>
                <a:ea typeface="Calibri (MS)"/>
                <a:cs typeface="Calibri (MS)"/>
                <a:sym typeface="Calibri (MS)"/>
              </a:rPr>
              <a:t>stroke patterns, pressure variations, and geometric characteristics.</a:t>
            </a:r>
            <a:r>
              <a:rPr lang="en-US" sz="2222" spc="20">
                <a:solidFill>
                  <a:srgbClr val="000000"/>
                </a:solidFill>
                <a:latin typeface="Calibri (MS)"/>
                <a:ea typeface="Calibri (MS)"/>
                <a:cs typeface="Calibri (MS)"/>
                <a:sym typeface="Calibri (MS)"/>
              </a:rPr>
              <a:t> These features are then analyzed by a machine learning model trained on a dataset of genuine and forged signatures. The model is designed to accurately distinguish between authentic and fraudulent signatures, offering improved efficiency, increased accuracy, and enhanced security. The system's successful implementation has the potential to transform industries such as banking, legal, and government sectors, where signature verification plays a vital role in document authentication.</a:t>
            </a:r>
          </a:p>
        </p:txBody>
      </p:sp>
      <p:sp>
        <p:nvSpPr>
          <p:cNvPr name="TextBox 11" id="11"/>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Abstract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a:off x="198120" y="886672"/>
            <a:ext cx="9357360" cy="1016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‹20›</a:t>
              </a:r>
            </a:p>
          </p:txBody>
        </p:sp>
      </p:grpSp>
      <p:grpSp>
        <p:nvGrpSpPr>
          <p:cNvPr name="Group 9" id="9"/>
          <p:cNvGrpSpPr/>
          <p:nvPr/>
        </p:nvGrpSpPr>
        <p:grpSpPr>
          <a:xfrm rot="0">
            <a:off x="0" y="-313755"/>
            <a:ext cx="10110314" cy="7640557"/>
            <a:chOff x="0" y="0"/>
            <a:chExt cx="13480419" cy="10187409"/>
          </a:xfrm>
        </p:grpSpPr>
        <p:sp>
          <p:nvSpPr>
            <p:cNvPr name="Freeform 10" id="10"/>
            <p:cNvSpPr/>
            <p:nvPr/>
          </p:nvSpPr>
          <p:spPr>
            <a:xfrm flipH="false" flipV="false" rot="0">
              <a:off x="0" y="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840480" y="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7680960" y="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1521440" y="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1636587" y="2987040"/>
              <a:ext cx="1613539" cy="1226289"/>
            </a:xfrm>
            <a:custGeom>
              <a:avLst/>
              <a:gdLst/>
              <a:ahLst/>
              <a:cxnLst/>
              <a:rect r="r" b="b" t="t" l="l"/>
              <a:pathLst>
                <a:path h="1226289" w="1613539">
                  <a:moveTo>
                    <a:pt x="0" y="0"/>
                  </a:moveTo>
                  <a:lnTo>
                    <a:pt x="1613538" y="0"/>
                  </a:lnTo>
                  <a:lnTo>
                    <a:pt x="1613538"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1751733" y="597408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1866880" y="896112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7680960" y="298704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7747208" y="597408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7813456" y="896112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3840480" y="298704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3840480" y="597408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3840480" y="896112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4441" y="298704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0">
              <a:off x="8883" y="5974080"/>
              <a:ext cx="1613539" cy="1226289"/>
            </a:xfrm>
            <a:custGeom>
              <a:avLst/>
              <a:gdLst/>
              <a:ahLst/>
              <a:cxnLst/>
              <a:rect r="r" b="b" t="t" l="l"/>
              <a:pathLst>
                <a:path h="1226289" w="1613539">
                  <a:moveTo>
                    <a:pt x="0" y="0"/>
                  </a:moveTo>
                  <a:lnTo>
                    <a:pt x="1613538" y="0"/>
                  </a:lnTo>
                  <a:lnTo>
                    <a:pt x="1613538"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3324" y="8961120"/>
              <a:ext cx="1613539" cy="1226289"/>
            </a:xfrm>
            <a:custGeom>
              <a:avLst/>
              <a:gdLst/>
              <a:ahLst/>
              <a:cxnLst/>
              <a:rect r="r" b="b" t="t" l="l"/>
              <a:pathLst>
                <a:path h="1226289" w="1613539">
                  <a:moveTo>
                    <a:pt x="0" y="0"/>
                  </a:moveTo>
                  <a:lnTo>
                    <a:pt x="1613539" y="0"/>
                  </a:lnTo>
                  <a:lnTo>
                    <a:pt x="1613539" y="1226289"/>
                  </a:lnTo>
                  <a:lnTo>
                    <a:pt x="0" y="1226289"/>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grpSp>
      <p:sp>
        <p:nvSpPr>
          <p:cNvPr name="TextBox 26" id="26"/>
          <p:cNvSpPr txBox="true"/>
          <p:nvPr/>
        </p:nvSpPr>
        <p:spPr>
          <a:xfrm rot="0">
            <a:off x="246380" y="889952"/>
            <a:ext cx="9260840" cy="5795778"/>
          </a:xfrm>
          <a:prstGeom prst="rect">
            <a:avLst/>
          </a:prstGeom>
        </p:spPr>
        <p:txBody>
          <a:bodyPr anchor="t" rtlCol="false" tIns="0" lIns="0" bIns="0" rIns="0">
            <a:spAutoFit/>
          </a:bodyPr>
          <a:lstStyle/>
          <a:p>
            <a:pPr algn="l">
              <a:lnSpc>
                <a:spcPts val="3538"/>
              </a:lnSpc>
            </a:pPr>
            <a:r>
              <a:rPr lang="en-US" sz="2586" spc="23">
                <a:solidFill>
                  <a:srgbClr val="000000"/>
                </a:solidFill>
                <a:latin typeface="Calibri (MS)"/>
                <a:ea typeface="Calibri (MS)"/>
                <a:cs typeface="Calibri (MS)"/>
                <a:sym typeface="Calibri (MS)"/>
              </a:rPr>
              <a:t>JOURNALS</a:t>
            </a:r>
          </a:p>
          <a:p>
            <a:pPr algn="l" marL="332815" indent="-166407" lvl="1">
              <a:lnSpc>
                <a:spcPts val="3538"/>
              </a:lnSpc>
              <a:buFont typeface="Arial"/>
              <a:buChar char="•"/>
            </a:pPr>
            <a:r>
              <a:rPr lang="en-US" sz="2586" spc="23">
                <a:solidFill>
                  <a:srgbClr val="000000"/>
                </a:solidFill>
                <a:latin typeface="Calibri (MS)"/>
                <a:ea typeface="Calibri (MS)"/>
                <a:cs typeface="Calibri (MS)"/>
                <a:sym typeface="Calibri (MS)"/>
              </a:rPr>
              <a:t>IEEE Transactions on Pattern Analysis and Machine Intelligence</a:t>
            </a:r>
          </a:p>
          <a:p>
            <a:pPr algn="l" marL="332815" indent="-166407" lvl="1">
              <a:lnSpc>
                <a:spcPts val="3538"/>
              </a:lnSpc>
              <a:buFont typeface="Arial"/>
              <a:buChar char="•"/>
            </a:pPr>
            <a:r>
              <a:rPr lang="en-US" sz="2586" spc="23">
                <a:solidFill>
                  <a:srgbClr val="000000"/>
                </a:solidFill>
                <a:latin typeface="Calibri (MS)"/>
                <a:ea typeface="Calibri (MS)"/>
                <a:cs typeface="Calibri (MS)"/>
                <a:sym typeface="Calibri (MS)"/>
              </a:rPr>
              <a:t>IEEE Conference on Computer Vision and Pattern Recognition (CVPR) </a:t>
            </a:r>
          </a:p>
          <a:p>
            <a:pPr algn="l" marL="332815" indent="-166407" lvl="1">
              <a:lnSpc>
                <a:spcPts val="3538"/>
              </a:lnSpc>
              <a:buFont typeface="Arial"/>
              <a:buChar char="•"/>
            </a:pPr>
            <a:r>
              <a:rPr lang="en-US" sz="2586" spc="23">
                <a:solidFill>
                  <a:srgbClr val="000000"/>
                </a:solidFill>
                <a:latin typeface="Calibri (MS)"/>
                <a:ea typeface="Calibri (MS)"/>
                <a:cs typeface="Calibri (MS)"/>
                <a:sym typeface="Calibri (MS)"/>
              </a:rPr>
              <a:t>International Conference on Document Analysis and Recognition (ICDAR) </a:t>
            </a:r>
          </a:p>
          <a:p>
            <a:pPr algn="l">
              <a:lnSpc>
                <a:spcPts val="3538"/>
              </a:lnSpc>
            </a:pPr>
            <a:r>
              <a:rPr lang="en-US" sz="2586" spc="23">
                <a:solidFill>
                  <a:srgbClr val="000000"/>
                </a:solidFill>
                <a:latin typeface="Calibri (MS)"/>
                <a:ea typeface="Calibri (MS)"/>
                <a:cs typeface="Calibri (MS)"/>
                <a:sym typeface="Calibri (MS)"/>
              </a:rPr>
              <a:t>OTHER RESOURCES</a:t>
            </a:r>
          </a:p>
          <a:p>
            <a:pPr algn="l" marL="558525" indent="-279262" lvl="1">
              <a:lnSpc>
                <a:spcPts val="3538"/>
              </a:lnSpc>
              <a:buFont typeface="Arial"/>
              <a:buChar char="•"/>
            </a:pPr>
            <a:r>
              <a:rPr lang="en-US" sz="2586" spc="23">
                <a:solidFill>
                  <a:srgbClr val="000000"/>
                </a:solidFill>
                <a:latin typeface="Calibri (MS)"/>
                <a:ea typeface="Calibri (MS)"/>
                <a:cs typeface="Calibri (MS)"/>
                <a:sym typeface="Calibri (MS)"/>
              </a:rPr>
              <a:t>UiPath Official Documentation</a:t>
            </a:r>
          </a:p>
          <a:p>
            <a:pPr algn="l" marL="558525" indent="-279262" lvl="1">
              <a:lnSpc>
                <a:spcPts val="3538"/>
              </a:lnSpc>
              <a:buFont typeface="Arial"/>
              <a:buChar char="•"/>
            </a:pPr>
            <a:r>
              <a:rPr lang="en-US" sz="2586" spc="23">
                <a:solidFill>
                  <a:srgbClr val="000000"/>
                </a:solidFill>
                <a:latin typeface="Calibri (MS)"/>
                <a:ea typeface="Calibri (MS)"/>
                <a:cs typeface="Calibri (MS)"/>
                <a:sym typeface="Calibri (MS)"/>
              </a:rPr>
              <a:t>YouTube Tutorials</a:t>
            </a:r>
          </a:p>
          <a:p>
            <a:pPr algn="l" marL="558525" indent="-279262" lvl="1">
              <a:lnSpc>
                <a:spcPts val="3538"/>
              </a:lnSpc>
              <a:buFont typeface="Arial"/>
              <a:buChar char="•"/>
            </a:pPr>
            <a:r>
              <a:rPr lang="en-US" sz="2586" spc="23">
                <a:solidFill>
                  <a:srgbClr val="000000"/>
                </a:solidFill>
                <a:latin typeface="Calibri (MS)"/>
                <a:ea typeface="Calibri (MS)"/>
                <a:cs typeface="Calibri (MS)"/>
                <a:sym typeface="Calibri (MS)"/>
              </a:rPr>
              <a:t>UIPath Online Forums</a:t>
            </a:r>
          </a:p>
          <a:p>
            <a:pPr algn="l" marL="558525" indent="-279262" lvl="1">
              <a:lnSpc>
                <a:spcPts val="3538"/>
              </a:lnSpc>
              <a:buFont typeface="Arial"/>
              <a:buChar char="•"/>
            </a:pPr>
            <a:r>
              <a:rPr lang="en-US" sz="2586" spc="23">
                <a:solidFill>
                  <a:srgbClr val="000000"/>
                </a:solidFill>
                <a:latin typeface="Calibri (MS)"/>
                <a:ea typeface="Calibri (MS)"/>
                <a:cs typeface="Calibri (MS)"/>
                <a:sym typeface="Calibri (MS)"/>
              </a:rPr>
              <a:t>REDDIT</a:t>
            </a:r>
          </a:p>
          <a:p>
            <a:pPr algn="l" marL="558525" indent="-279262" lvl="1">
              <a:lnSpc>
                <a:spcPts val="3538"/>
              </a:lnSpc>
              <a:buFont typeface="Arial"/>
              <a:buChar char="•"/>
            </a:pPr>
            <a:r>
              <a:rPr lang="en-US" sz="2586" spc="23">
                <a:solidFill>
                  <a:srgbClr val="000000"/>
                </a:solidFill>
                <a:latin typeface="Calibri (MS)"/>
                <a:ea typeface="Calibri (MS)"/>
                <a:cs typeface="Calibri (MS)"/>
                <a:sym typeface="Calibri (MS)"/>
              </a:rPr>
              <a:t>WIKIPEDIA</a:t>
            </a:r>
          </a:p>
          <a:p>
            <a:pPr algn="l" marL="558525" indent="-279262" lvl="1">
              <a:lnSpc>
                <a:spcPts val="3538"/>
              </a:lnSpc>
              <a:buFont typeface="Arial"/>
              <a:buChar char="•"/>
            </a:pPr>
            <a:r>
              <a:rPr lang="en-US" sz="2586" spc="24">
                <a:solidFill>
                  <a:srgbClr val="000000"/>
                </a:solidFill>
                <a:latin typeface="Calibri (MS)"/>
                <a:ea typeface="Calibri (MS)"/>
                <a:cs typeface="Calibri (MS)"/>
                <a:sym typeface="Calibri (MS)"/>
              </a:rPr>
              <a:t>GITHUB</a:t>
            </a:r>
          </a:p>
        </p:txBody>
      </p:sp>
      <p:sp>
        <p:nvSpPr>
          <p:cNvPr name="TextBox 27" id="27"/>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References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grpSp>
        <p:nvGrpSpPr>
          <p:cNvPr name="Group 5" id="5"/>
          <p:cNvGrpSpPr/>
          <p:nvPr/>
        </p:nvGrpSpPr>
        <p:grpSpPr>
          <a:xfrm rot="0">
            <a:off x="4876800" y="6909323"/>
            <a:ext cx="4876800" cy="417479"/>
            <a:chOff x="0" y="0"/>
            <a:chExt cx="6502400" cy="556639"/>
          </a:xfrm>
        </p:grpSpPr>
        <p:sp>
          <p:nvSpPr>
            <p:cNvPr name="Freeform 6" id="6"/>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7" id="7"/>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‹21›</a:t>
              </a:r>
            </a:p>
          </p:txBody>
        </p:sp>
      </p:grpSp>
      <p:sp>
        <p:nvSpPr>
          <p:cNvPr name="Freeform 8" id="8"/>
          <p:cNvSpPr/>
          <p:nvPr/>
        </p:nvSpPr>
        <p:spPr>
          <a:xfrm flipH="false" flipV="false" rot="0">
            <a:off x="0" y="0"/>
            <a:ext cx="9753600" cy="9753600"/>
          </a:xfrm>
          <a:custGeom>
            <a:avLst/>
            <a:gdLst/>
            <a:ahLst/>
            <a:cxnLst/>
            <a:rect r="r" b="b" t="t" l="l"/>
            <a:pathLst>
              <a:path h="9753600" w="9753600">
                <a:moveTo>
                  <a:pt x="0" y="0"/>
                </a:moveTo>
                <a:lnTo>
                  <a:pt x="9753600" y="0"/>
                </a:lnTo>
                <a:lnTo>
                  <a:pt x="9753600" y="9753600"/>
                </a:lnTo>
                <a:lnTo>
                  <a:pt x="0" y="9753600"/>
                </a:lnTo>
                <a:lnTo>
                  <a:pt x="0" y="0"/>
                </a:lnTo>
                <a:close/>
              </a:path>
            </a:pathLst>
          </a:custGeom>
          <a:blipFill>
            <a:blip r:embed="rId3">
              <a:alphaModFix amt="17000"/>
            </a:blip>
            <a:stretch>
              <a:fillRect l="0" t="0" r="0" b="0"/>
            </a:stretch>
          </a:blipFill>
        </p:spPr>
      </p:sp>
      <p:sp>
        <p:nvSpPr>
          <p:cNvPr name="TextBox 9" id="9"/>
          <p:cNvSpPr txBox="true"/>
          <p:nvPr/>
        </p:nvSpPr>
        <p:spPr>
          <a:xfrm rot="0">
            <a:off x="119631" y="1303480"/>
            <a:ext cx="9190002" cy="5539230"/>
          </a:xfrm>
          <a:prstGeom prst="rect">
            <a:avLst/>
          </a:prstGeom>
        </p:spPr>
        <p:txBody>
          <a:bodyPr anchor="t" rtlCol="false" tIns="0" lIns="0" bIns="0" rIns="0">
            <a:spAutoFit/>
          </a:bodyPr>
          <a:lstStyle/>
          <a:p>
            <a:pPr algn="l">
              <a:lnSpc>
                <a:spcPts val="1862"/>
              </a:lnSpc>
            </a:pPr>
            <a:r>
              <a:rPr lang="en-US" sz="1551" spc="13" b="true">
                <a:solidFill>
                  <a:srgbClr val="000000"/>
                </a:solidFill>
                <a:latin typeface="Calibri (MS) Bold"/>
                <a:ea typeface="Calibri (MS) Bold"/>
                <a:cs typeface="Calibri (MS) Bold"/>
                <a:sym typeface="Calibri (MS) Bold"/>
              </a:rPr>
              <a:t>Query 1: </a:t>
            </a:r>
            <a:r>
              <a:rPr lang="en-US" sz="1551" spc="13">
                <a:solidFill>
                  <a:srgbClr val="000000"/>
                </a:solidFill>
                <a:latin typeface="Calibri (MS)"/>
                <a:ea typeface="Calibri (MS)"/>
                <a:cs typeface="Calibri (MS)"/>
                <a:sym typeface="Calibri (MS)"/>
              </a:rPr>
              <a:t>How can I improve the model's performance with limited and biased data?</a:t>
            </a:r>
          </a:p>
          <a:p>
            <a:pPr algn="l">
              <a:lnSpc>
                <a:spcPts val="1862"/>
              </a:lnSpc>
            </a:pPr>
          </a:p>
          <a:p>
            <a:pPr algn="l">
              <a:lnSpc>
                <a:spcPts val="1862"/>
              </a:lnSpc>
              <a:spcBef>
                <a:spcPct val="0"/>
              </a:spcBef>
            </a:pPr>
            <a:r>
              <a:rPr lang="en-US" b="true" sz="1551" spc="13">
                <a:solidFill>
                  <a:srgbClr val="000000"/>
                </a:solidFill>
                <a:latin typeface="Calibri (MS) Bold"/>
                <a:ea typeface="Calibri (MS) Bold"/>
                <a:cs typeface="Calibri (MS) Bold"/>
                <a:sym typeface="Calibri (MS) Bold"/>
              </a:rPr>
              <a:t>S</a:t>
            </a:r>
            <a:r>
              <a:rPr lang="en-US" b="true" sz="1551" spc="13">
                <a:solidFill>
                  <a:srgbClr val="000000"/>
                </a:solidFill>
                <a:latin typeface="Calibri (MS) Bold"/>
                <a:ea typeface="Calibri (MS) Bold"/>
                <a:cs typeface="Calibri (MS) Bold"/>
                <a:sym typeface="Calibri (MS) Bold"/>
              </a:rPr>
              <a:t>olution:</a:t>
            </a:r>
          </a:p>
          <a:p>
            <a:pPr algn="l" marL="335056" indent="-167528" lvl="1">
              <a:lnSpc>
                <a:spcPts val="1862"/>
              </a:lnSpc>
              <a:spcBef>
                <a:spcPct val="0"/>
              </a:spcBef>
              <a:buFont typeface="Arial"/>
              <a:buChar char="•"/>
            </a:pPr>
            <a:r>
              <a:rPr lang="en-US" sz="1551" spc="13" u="sng">
                <a:solidFill>
                  <a:srgbClr val="000000"/>
                </a:solidFill>
                <a:latin typeface="Calibri (MS)"/>
                <a:ea typeface="Calibri (MS)"/>
                <a:cs typeface="Calibri (MS)"/>
                <a:sym typeface="Calibri (MS)"/>
              </a:rPr>
              <a:t>Data Augmentation:</a:t>
            </a:r>
            <a:r>
              <a:rPr lang="en-US" sz="1551" spc="13">
                <a:solidFill>
                  <a:srgbClr val="000000"/>
                </a:solidFill>
                <a:latin typeface="Calibri (MS)"/>
                <a:ea typeface="Calibri (MS)"/>
                <a:cs typeface="Calibri (MS)"/>
                <a:sym typeface="Calibri (MS)"/>
              </a:rPr>
              <a:t> Apply techniques like rotation, scaling, shifting, and noise addition to artificially increase the dataset size and diversity.</a:t>
            </a:r>
          </a:p>
          <a:p>
            <a:pPr algn="l" marL="335056" indent="-167528" lvl="1">
              <a:lnSpc>
                <a:spcPts val="1862"/>
              </a:lnSpc>
              <a:spcBef>
                <a:spcPct val="0"/>
              </a:spcBef>
              <a:buFont typeface="Arial"/>
              <a:buChar char="•"/>
            </a:pPr>
            <a:r>
              <a:rPr lang="en-US" sz="1551" spc="13" u="sng">
                <a:solidFill>
                  <a:srgbClr val="000000"/>
                </a:solidFill>
                <a:latin typeface="Calibri (MS)"/>
                <a:ea typeface="Calibri (MS)"/>
                <a:cs typeface="Calibri (MS)"/>
                <a:sym typeface="Calibri (MS)"/>
              </a:rPr>
              <a:t>Transfer Learning:</a:t>
            </a:r>
            <a:r>
              <a:rPr lang="en-US" sz="1551" spc="13">
                <a:solidFill>
                  <a:srgbClr val="000000"/>
                </a:solidFill>
                <a:latin typeface="Calibri (MS)"/>
                <a:ea typeface="Calibri (MS)"/>
                <a:cs typeface="Calibri (MS)"/>
                <a:sym typeface="Calibri (MS)"/>
              </a:rPr>
              <a:t> Utilize pre-trained models from large-scale datasets to initialize the model's weights, improving its performance with limited data.</a:t>
            </a:r>
          </a:p>
          <a:p>
            <a:pPr algn="l">
              <a:lnSpc>
                <a:spcPts val="1862"/>
              </a:lnSpc>
              <a:spcBef>
                <a:spcPct val="0"/>
              </a:spcBef>
            </a:pPr>
          </a:p>
          <a:p>
            <a:pPr algn="l">
              <a:lnSpc>
                <a:spcPts val="1862"/>
              </a:lnSpc>
              <a:spcBef>
                <a:spcPct val="0"/>
              </a:spcBef>
            </a:pPr>
            <a:r>
              <a:rPr lang="en-US" b="true" sz="1551" spc="13">
                <a:solidFill>
                  <a:srgbClr val="000000"/>
                </a:solidFill>
                <a:latin typeface="Calibri (MS) Bold"/>
                <a:ea typeface="Calibri (MS) Bold"/>
                <a:cs typeface="Calibri (MS) Bold"/>
                <a:sym typeface="Calibri (MS) Bold"/>
              </a:rPr>
              <a:t>Query 2: </a:t>
            </a:r>
            <a:r>
              <a:rPr lang="en-US" sz="1551" spc="13">
                <a:solidFill>
                  <a:srgbClr val="000000"/>
                </a:solidFill>
                <a:latin typeface="Calibri (MS)"/>
                <a:ea typeface="Calibri (MS)"/>
                <a:cs typeface="Calibri (MS)"/>
                <a:sym typeface="Calibri (MS)"/>
              </a:rPr>
              <a:t>How to mitigate adversarial attacks?</a:t>
            </a:r>
          </a:p>
          <a:p>
            <a:pPr algn="l">
              <a:lnSpc>
                <a:spcPts val="1862"/>
              </a:lnSpc>
              <a:spcBef>
                <a:spcPct val="0"/>
              </a:spcBef>
            </a:pPr>
          </a:p>
          <a:p>
            <a:pPr algn="l">
              <a:lnSpc>
                <a:spcPts val="1862"/>
              </a:lnSpc>
              <a:spcBef>
                <a:spcPct val="0"/>
              </a:spcBef>
            </a:pPr>
            <a:r>
              <a:rPr lang="en-US" b="true" sz="1551" spc="13">
                <a:solidFill>
                  <a:srgbClr val="000000"/>
                </a:solidFill>
                <a:latin typeface="Calibri (MS) Bold"/>
                <a:ea typeface="Calibri (MS) Bold"/>
                <a:cs typeface="Calibri (MS) Bold"/>
                <a:sym typeface="Calibri (MS) Bold"/>
              </a:rPr>
              <a:t>Solution:</a:t>
            </a:r>
          </a:p>
          <a:p>
            <a:pPr algn="l" marL="335056" indent="-167528" lvl="1">
              <a:lnSpc>
                <a:spcPts val="1862"/>
              </a:lnSpc>
              <a:spcBef>
                <a:spcPct val="0"/>
              </a:spcBef>
              <a:buFont typeface="Arial"/>
              <a:buChar char="•"/>
            </a:pPr>
            <a:r>
              <a:rPr lang="en-US" sz="1551" spc="13" u="sng">
                <a:solidFill>
                  <a:srgbClr val="000000"/>
                </a:solidFill>
                <a:latin typeface="Calibri (MS)"/>
                <a:ea typeface="Calibri (MS)"/>
                <a:cs typeface="Calibri (MS)"/>
                <a:sym typeface="Calibri (MS)"/>
              </a:rPr>
              <a:t>Adversarial Training:</a:t>
            </a:r>
            <a:r>
              <a:rPr lang="en-US" sz="1551" spc="13">
                <a:solidFill>
                  <a:srgbClr val="000000"/>
                </a:solidFill>
                <a:latin typeface="Calibri (MS)"/>
                <a:ea typeface="Calibri (MS)"/>
                <a:cs typeface="Calibri (MS)"/>
                <a:sym typeface="Calibri (MS)"/>
              </a:rPr>
              <a:t> Train the model on adversarial examples to make it more robust against attacks.</a:t>
            </a:r>
          </a:p>
          <a:p>
            <a:pPr algn="l" marL="335056" indent="-167528" lvl="1">
              <a:lnSpc>
                <a:spcPts val="1862"/>
              </a:lnSpc>
              <a:spcBef>
                <a:spcPct val="0"/>
              </a:spcBef>
              <a:buFont typeface="Arial"/>
              <a:buChar char="•"/>
            </a:pPr>
            <a:r>
              <a:rPr lang="en-US" sz="1551" spc="13" u="sng">
                <a:solidFill>
                  <a:srgbClr val="000000"/>
                </a:solidFill>
                <a:latin typeface="Calibri (MS)"/>
                <a:ea typeface="Calibri (MS)"/>
                <a:cs typeface="Calibri (MS)"/>
                <a:sym typeface="Calibri (MS)"/>
              </a:rPr>
              <a:t>Input Sanitization:</a:t>
            </a:r>
            <a:r>
              <a:rPr lang="en-US" sz="1551" spc="13">
                <a:solidFill>
                  <a:srgbClr val="000000"/>
                </a:solidFill>
                <a:latin typeface="Calibri (MS)"/>
                <a:ea typeface="Calibri (MS)"/>
                <a:cs typeface="Calibri (MS)"/>
                <a:sym typeface="Calibri (MS)"/>
              </a:rPr>
              <a:t> Implement techniques to detect and remove adversarial perturbations from input images.</a:t>
            </a:r>
          </a:p>
          <a:p>
            <a:pPr algn="l">
              <a:lnSpc>
                <a:spcPts val="1862"/>
              </a:lnSpc>
              <a:spcBef>
                <a:spcPct val="0"/>
              </a:spcBef>
            </a:pPr>
          </a:p>
          <a:p>
            <a:pPr algn="l">
              <a:lnSpc>
                <a:spcPts val="1862"/>
              </a:lnSpc>
              <a:spcBef>
                <a:spcPct val="0"/>
              </a:spcBef>
            </a:pPr>
            <a:r>
              <a:rPr lang="en-US" b="true" sz="1551" spc="13">
                <a:solidFill>
                  <a:srgbClr val="000000"/>
                </a:solidFill>
                <a:latin typeface="Calibri (MS) Bold"/>
                <a:ea typeface="Calibri (MS) Bold"/>
                <a:cs typeface="Calibri (MS) Bold"/>
                <a:sym typeface="Calibri (MS) Bold"/>
              </a:rPr>
              <a:t>Query 3: </a:t>
            </a:r>
            <a:r>
              <a:rPr lang="en-US" sz="1551" spc="13">
                <a:solidFill>
                  <a:srgbClr val="000000"/>
                </a:solidFill>
                <a:latin typeface="Calibri (MS)"/>
                <a:ea typeface="Calibri (MS)"/>
                <a:cs typeface="Calibri (MS)"/>
                <a:sym typeface="Calibri (MS)"/>
              </a:rPr>
              <a:t>How can the system be made more robust to variations in writing styles and environmental conditions?</a:t>
            </a:r>
          </a:p>
          <a:p>
            <a:pPr algn="l">
              <a:lnSpc>
                <a:spcPts val="1862"/>
              </a:lnSpc>
              <a:spcBef>
                <a:spcPct val="0"/>
              </a:spcBef>
            </a:pPr>
          </a:p>
          <a:p>
            <a:pPr algn="l">
              <a:lnSpc>
                <a:spcPts val="1862"/>
              </a:lnSpc>
              <a:spcBef>
                <a:spcPct val="0"/>
              </a:spcBef>
            </a:pPr>
            <a:r>
              <a:rPr lang="en-US" b="true" sz="1551" spc="13">
                <a:solidFill>
                  <a:srgbClr val="000000"/>
                </a:solidFill>
                <a:latin typeface="Calibri (MS) Bold"/>
                <a:ea typeface="Calibri (MS) Bold"/>
                <a:cs typeface="Calibri (MS) Bold"/>
                <a:sym typeface="Calibri (MS) Bold"/>
              </a:rPr>
              <a:t>Solution:</a:t>
            </a:r>
          </a:p>
          <a:p>
            <a:pPr algn="l" marL="335056" indent="-167528" lvl="1">
              <a:lnSpc>
                <a:spcPts val="1862"/>
              </a:lnSpc>
              <a:spcBef>
                <a:spcPct val="0"/>
              </a:spcBef>
              <a:buFont typeface="Arial"/>
              <a:buChar char="•"/>
            </a:pPr>
            <a:r>
              <a:rPr lang="en-US" sz="1551" spc="13" u="sng">
                <a:solidFill>
                  <a:srgbClr val="000000"/>
                </a:solidFill>
                <a:latin typeface="Calibri (MS)"/>
                <a:ea typeface="Calibri (MS)"/>
                <a:cs typeface="Calibri (MS)"/>
                <a:sym typeface="Calibri (MS)"/>
              </a:rPr>
              <a:t>Robust Feature Extraction:</a:t>
            </a:r>
            <a:r>
              <a:rPr lang="en-US" sz="1551" spc="13">
                <a:solidFill>
                  <a:srgbClr val="000000"/>
                </a:solidFill>
                <a:latin typeface="Calibri (MS)"/>
                <a:ea typeface="Calibri (MS)"/>
                <a:cs typeface="Calibri (MS)"/>
                <a:sym typeface="Calibri (MS)"/>
              </a:rPr>
              <a:t> Develop robust feature extraction techniques that are less sensitive to noise and variations in writing styles and environmental conditions.</a:t>
            </a:r>
          </a:p>
          <a:p>
            <a:pPr algn="l" marL="335056" indent="-167528" lvl="1">
              <a:lnSpc>
                <a:spcPts val="1862"/>
              </a:lnSpc>
              <a:spcBef>
                <a:spcPct val="0"/>
              </a:spcBef>
              <a:buFont typeface="Arial"/>
              <a:buChar char="•"/>
            </a:pPr>
            <a:r>
              <a:rPr lang="en-US" sz="1551" spc="13" u="sng">
                <a:solidFill>
                  <a:srgbClr val="000000"/>
                </a:solidFill>
                <a:latin typeface="Calibri (MS)"/>
                <a:ea typeface="Calibri (MS)"/>
                <a:cs typeface="Calibri (MS)"/>
                <a:sym typeface="Calibri (MS)"/>
              </a:rPr>
              <a:t>Normalization Techniques:</a:t>
            </a:r>
            <a:r>
              <a:rPr lang="en-US" sz="1551" spc="13">
                <a:solidFill>
                  <a:srgbClr val="000000"/>
                </a:solidFill>
                <a:latin typeface="Calibri (MS)"/>
                <a:ea typeface="Calibri (MS)"/>
                <a:cs typeface="Calibri (MS)"/>
                <a:sym typeface="Calibri (MS)"/>
              </a:rPr>
              <a:t> Implement effective normalization techniques to reduce the impact of variations in lighting, paper quality, and other environmental factors.</a:t>
            </a:r>
          </a:p>
          <a:p>
            <a:pPr algn="l">
              <a:lnSpc>
                <a:spcPts val="1862"/>
              </a:lnSpc>
              <a:spcBef>
                <a:spcPct val="0"/>
              </a:spcBef>
            </a:pPr>
          </a:p>
        </p:txBody>
      </p:sp>
      <p:sp>
        <p:nvSpPr>
          <p:cNvPr name="TextBox 10" id="10"/>
          <p:cNvSpPr txBox="true"/>
          <p:nvPr/>
        </p:nvSpPr>
        <p:spPr>
          <a:xfrm rot="0">
            <a:off x="0" y="-190500"/>
            <a:ext cx="4363141" cy="1563701"/>
          </a:xfrm>
          <a:prstGeom prst="rect">
            <a:avLst/>
          </a:prstGeom>
        </p:spPr>
        <p:txBody>
          <a:bodyPr anchor="t" rtlCol="false" tIns="0" lIns="0" bIns="0" rIns="0">
            <a:spAutoFit/>
          </a:bodyPr>
          <a:lstStyle/>
          <a:p>
            <a:pPr algn="ctr">
              <a:lnSpc>
                <a:spcPts val="10868"/>
              </a:lnSpc>
            </a:pPr>
            <a:r>
              <a:rPr lang="en-US" sz="9056" spc="84">
                <a:solidFill>
                  <a:srgbClr val="000000"/>
                </a:solidFill>
                <a:latin typeface="Calibri (MS)"/>
                <a:ea typeface="Calibri (MS)"/>
                <a:cs typeface="Calibri (MS)"/>
                <a:sym typeface="Calibri (MS)"/>
              </a:rPr>
              <a:t>Queries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grpSp>
        <p:nvGrpSpPr>
          <p:cNvPr name="Group 5" id="5"/>
          <p:cNvGrpSpPr/>
          <p:nvPr/>
        </p:nvGrpSpPr>
        <p:grpSpPr>
          <a:xfrm rot="0">
            <a:off x="4876800" y="6909323"/>
            <a:ext cx="4876800" cy="417479"/>
            <a:chOff x="0" y="0"/>
            <a:chExt cx="6502400" cy="556639"/>
          </a:xfrm>
        </p:grpSpPr>
        <p:sp>
          <p:nvSpPr>
            <p:cNvPr name="Freeform 6" id="6"/>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7" id="7"/>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‹22›</a:t>
              </a:r>
            </a:p>
          </p:txBody>
        </p:sp>
      </p:grpSp>
      <p:sp>
        <p:nvSpPr>
          <p:cNvPr name="Freeform 8" id="8"/>
          <p:cNvSpPr/>
          <p:nvPr/>
        </p:nvSpPr>
        <p:spPr>
          <a:xfrm flipH="false" flipV="false" rot="619801">
            <a:off x="6515304" y="3969686"/>
            <a:ext cx="2525975" cy="1997551"/>
          </a:xfrm>
          <a:custGeom>
            <a:avLst/>
            <a:gdLst/>
            <a:ahLst/>
            <a:cxnLst/>
            <a:rect r="r" b="b" t="t" l="l"/>
            <a:pathLst>
              <a:path h="1997551" w="2525975">
                <a:moveTo>
                  <a:pt x="0" y="0"/>
                </a:moveTo>
                <a:lnTo>
                  <a:pt x="2525976" y="0"/>
                </a:lnTo>
                <a:lnTo>
                  <a:pt x="2525976" y="1997551"/>
                </a:lnTo>
                <a:lnTo>
                  <a:pt x="0" y="1997551"/>
                </a:lnTo>
                <a:lnTo>
                  <a:pt x="0" y="0"/>
                </a:lnTo>
                <a:close/>
              </a:path>
            </a:pathLst>
          </a:custGeom>
          <a:blipFill>
            <a:blip r:embed="rId3">
              <a:extLst>
                <a:ext uri="{96DAC541-7B7A-43D3-8B79-37D633B846F1}">
                  <asvg:svgBlip xmlns:asvg="http://schemas.microsoft.com/office/drawing/2016/SVG/main" r:embed="rId4"/>
                </a:ext>
              </a:extLst>
            </a:blip>
            <a:stretch>
              <a:fillRect l="-92244" t="-122126" r="-377" b="-136"/>
            </a:stretch>
          </a:blipFill>
        </p:spPr>
      </p:sp>
      <p:sp>
        <p:nvSpPr>
          <p:cNvPr name="TextBox 9" id="9"/>
          <p:cNvSpPr txBox="true"/>
          <p:nvPr/>
        </p:nvSpPr>
        <p:spPr>
          <a:xfrm rot="0">
            <a:off x="427703" y="2398395"/>
            <a:ext cx="8350289" cy="1771683"/>
          </a:xfrm>
          <a:prstGeom prst="rect">
            <a:avLst/>
          </a:prstGeom>
        </p:spPr>
        <p:txBody>
          <a:bodyPr anchor="t" rtlCol="false" tIns="0" lIns="0" bIns="0" rIns="0">
            <a:spAutoFit/>
          </a:bodyPr>
          <a:lstStyle/>
          <a:p>
            <a:pPr algn="ctr">
              <a:lnSpc>
                <a:spcPts val="12287"/>
              </a:lnSpc>
            </a:pPr>
            <a:r>
              <a:rPr lang="en-US" sz="10239" spc="95">
                <a:solidFill>
                  <a:srgbClr val="000000"/>
                </a:solidFill>
                <a:latin typeface="Calibri (MS)"/>
                <a:ea typeface="Calibri (MS)"/>
                <a:cs typeface="Calibri (MS)"/>
                <a:sym typeface="Calibri (MS)"/>
              </a:rPr>
              <a:t>Demonstration</a:t>
            </a:r>
          </a:p>
        </p:txBody>
      </p:sp>
      <p:sp>
        <p:nvSpPr>
          <p:cNvPr name="Freeform 10" id="10" descr="image"/>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5">
              <a:alphaModFix amt="6999"/>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1920" y="3383280"/>
            <a:ext cx="9753600" cy="4169664"/>
          </a:xfrm>
          <a:custGeom>
            <a:avLst/>
            <a:gdLst/>
            <a:ahLst/>
            <a:cxnLst/>
            <a:rect r="r" b="b" t="t" l="l"/>
            <a:pathLst>
              <a:path h="4169664" w="9753600">
                <a:moveTo>
                  <a:pt x="0" y="0"/>
                </a:moveTo>
                <a:lnTo>
                  <a:pt x="9753600" y="0"/>
                </a:lnTo>
                <a:lnTo>
                  <a:pt x="9753600" y="4169664"/>
                </a:lnTo>
                <a:lnTo>
                  <a:pt x="0" y="4169664"/>
                </a:lnTo>
                <a:lnTo>
                  <a:pt x="0" y="0"/>
                </a:lnTo>
                <a:close/>
              </a:path>
            </a:pathLst>
          </a:custGeom>
          <a:blipFill>
            <a:blip r:embed="rId3"/>
            <a:stretch>
              <a:fillRect l="0" t="0" r="0" b="0"/>
            </a:stretch>
          </a:blipFill>
        </p:spPr>
      </p:sp>
      <p:grpSp>
        <p:nvGrpSpPr>
          <p:cNvPr name="Group 3" id="3"/>
          <p:cNvGrpSpPr/>
          <p:nvPr/>
        </p:nvGrpSpPr>
        <p:grpSpPr>
          <a:xfrm rot="0">
            <a:off x="0" y="6908800"/>
            <a:ext cx="4876800" cy="417479"/>
            <a:chOff x="0" y="0"/>
            <a:chExt cx="6502400" cy="556639"/>
          </a:xfrm>
        </p:grpSpPr>
        <p:sp>
          <p:nvSpPr>
            <p:cNvPr name="Freeform 4" id="4"/>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5" id="5"/>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‹23›</a:t>
              </a:r>
            </a:p>
          </p:txBody>
        </p:sp>
      </p:grpSp>
      <p:sp>
        <p:nvSpPr>
          <p:cNvPr name="TextBox 9" id="9"/>
          <p:cNvSpPr txBox="true"/>
          <p:nvPr/>
        </p:nvSpPr>
        <p:spPr>
          <a:xfrm rot="0">
            <a:off x="1469978" y="1885917"/>
            <a:ext cx="6813644" cy="1771683"/>
          </a:xfrm>
          <a:prstGeom prst="rect">
            <a:avLst/>
          </a:prstGeom>
        </p:spPr>
        <p:txBody>
          <a:bodyPr anchor="t" rtlCol="false" tIns="0" lIns="0" bIns="0" rIns="0">
            <a:spAutoFit/>
          </a:bodyPr>
          <a:lstStyle/>
          <a:p>
            <a:pPr algn="ctr">
              <a:lnSpc>
                <a:spcPts val="12287"/>
              </a:lnSpc>
            </a:pPr>
            <a:r>
              <a:rPr lang="en-US" sz="10239" spc="95">
                <a:solidFill>
                  <a:srgbClr val="000000"/>
                </a:solidFill>
                <a:latin typeface="Calibri (MS)"/>
                <a:ea typeface="Calibri (MS)"/>
                <a:cs typeface="Calibri (MS)"/>
                <a:sym typeface="Calibri (MS)"/>
              </a:rPr>
              <a:t>Thank You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‹3›</a:t>
              </a:r>
            </a:p>
          </p:txBody>
        </p:sp>
      </p:grpSp>
      <p:sp>
        <p:nvSpPr>
          <p:cNvPr name="Freeform 9" id="9" descr="image"/>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alphaModFix amt="9999"/>
            </a:blip>
            <a:stretch>
              <a:fillRect l="0" t="0" r="0" b="0"/>
            </a:stretch>
          </a:blipFill>
        </p:spPr>
      </p:sp>
      <p:sp>
        <p:nvSpPr>
          <p:cNvPr name="TextBox 10" id="10"/>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Need for the Proposed System</a:t>
            </a:r>
          </a:p>
        </p:txBody>
      </p:sp>
      <p:sp>
        <p:nvSpPr>
          <p:cNvPr name="TextBox 11" id="11"/>
          <p:cNvSpPr txBox="true"/>
          <p:nvPr/>
        </p:nvSpPr>
        <p:spPr>
          <a:xfrm rot="0">
            <a:off x="198120" y="1205037"/>
            <a:ext cx="9172924" cy="5470123"/>
          </a:xfrm>
          <a:prstGeom prst="rect">
            <a:avLst/>
          </a:prstGeom>
        </p:spPr>
        <p:txBody>
          <a:bodyPr anchor="t" rtlCol="false" tIns="0" lIns="0" bIns="0" rIns="0">
            <a:spAutoFit/>
          </a:bodyPr>
          <a:lstStyle/>
          <a:p>
            <a:pPr algn="l" marL="273442" indent="-136721" lvl="1">
              <a:lnSpc>
                <a:spcPts val="2907"/>
              </a:lnSpc>
              <a:buFont typeface="Arial"/>
              <a:buChar char="•"/>
            </a:pPr>
            <a:r>
              <a:rPr lang="en-US" b="true" sz="2125" spc="19" u="sng">
                <a:solidFill>
                  <a:srgbClr val="000000"/>
                </a:solidFill>
                <a:latin typeface="Calibri (MS) Bold"/>
                <a:ea typeface="Calibri (MS) Bold"/>
                <a:cs typeface="Calibri (MS) Bold"/>
                <a:sym typeface="Calibri (MS) Bold"/>
              </a:rPr>
              <a:t>Limitations of Traditional Methods:</a:t>
            </a:r>
            <a:r>
              <a:rPr lang="en-US" b="true" sz="2125" spc="19">
                <a:solidFill>
                  <a:srgbClr val="000000"/>
                </a:solidFill>
                <a:latin typeface="Calibri (MS) Bold"/>
                <a:ea typeface="Calibri (MS) Bold"/>
                <a:cs typeface="Calibri (MS) Bold"/>
                <a:sym typeface="Calibri (MS) Bold"/>
              </a:rPr>
              <a:t> </a:t>
            </a:r>
            <a:r>
              <a:rPr lang="en-US" sz="2125" spc="19">
                <a:solidFill>
                  <a:srgbClr val="000000"/>
                </a:solidFill>
                <a:latin typeface="Calibri (MS)"/>
                <a:ea typeface="Calibri (MS)"/>
                <a:cs typeface="Calibri (MS)"/>
                <a:sym typeface="Calibri (MS)"/>
              </a:rPr>
              <a:t>Traditional manual signature verification is </a:t>
            </a:r>
            <a:r>
              <a:rPr lang="en-US" sz="2125" spc="19">
                <a:solidFill>
                  <a:srgbClr val="6C31D2"/>
                </a:solidFill>
                <a:latin typeface="Calibri (MS)"/>
                <a:ea typeface="Calibri (MS)"/>
                <a:cs typeface="Calibri (MS)"/>
                <a:sym typeface="Calibri (MS)"/>
              </a:rPr>
              <a:t>time-consuming, error-prone, and subjective</a:t>
            </a:r>
            <a:r>
              <a:rPr lang="en-US" sz="2125" spc="19">
                <a:solidFill>
                  <a:srgbClr val="000000"/>
                </a:solidFill>
                <a:latin typeface="Calibri (MS)"/>
                <a:ea typeface="Calibri (MS)"/>
                <a:cs typeface="Calibri (MS)"/>
                <a:sym typeface="Calibri (MS)"/>
              </a:rPr>
              <a:t>, making it </a:t>
            </a:r>
            <a:r>
              <a:rPr lang="en-US" sz="2125" spc="19">
                <a:solidFill>
                  <a:srgbClr val="4E0CA8"/>
                </a:solidFill>
                <a:latin typeface="Calibri (MS)"/>
                <a:ea typeface="Calibri (MS)"/>
                <a:cs typeface="Calibri (MS)"/>
                <a:sym typeface="Calibri (MS)"/>
              </a:rPr>
              <a:t>inefficient and unreliable</a:t>
            </a:r>
            <a:r>
              <a:rPr lang="en-US" sz="2125" spc="19">
                <a:solidFill>
                  <a:srgbClr val="000000"/>
                </a:solidFill>
                <a:latin typeface="Calibri (MS)"/>
                <a:ea typeface="Calibri (MS)"/>
                <a:cs typeface="Calibri (MS)"/>
                <a:sym typeface="Calibri (MS)"/>
              </a:rPr>
              <a:t> for modern, high-volume environments.</a:t>
            </a:r>
          </a:p>
          <a:p>
            <a:pPr algn="l" marL="273442" indent="-136721" lvl="1">
              <a:lnSpc>
                <a:spcPts val="2907"/>
              </a:lnSpc>
              <a:buFont typeface="Arial"/>
              <a:buChar char="•"/>
            </a:pPr>
            <a:r>
              <a:rPr lang="en-US" b="true" sz="2125" spc="19" u="sng">
                <a:solidFill>
                  <a:srgbClr val="000000"/>
                </a:solidFill>
                <a:latin typeface="Calibri (MS) Bold"/>
                <a:ea typeface="Calibri (MS) Bold"/>
                <a:cs typeface="Calibri (MS) Bold"/>
                <a:sym typeface="Calibri (MS) Bold"/>
              </a:rPr>
              <a:t>Rising Risk of Forgery:</a:t>
            </a:r>
            <a:r>
              <a:rPr lang="en-US" b="true" sz="2125" spc="19">
                <a:solidFill>
                  <a:srgbClr val="000000"/>
                </a:solidFill>
                <a:latin typeface="Calibri (MS) Bold"/>
                <a:ea typeface="Calibri (MS) Bold"/>
                <a:cs typeface="Calibri (MS) Bold"/>
                <a:sym typeface="Calibri (MS) Bold"/>
              </a:rPr>
              <a:t> </a:t>
            </a:r>
            <a:r>
              <a:rPr lang="en-US" sz="2125" spc="19">
                <a:solidFill>
                  <a:srgbClr val="000000"/>
                </a:solidFill>
                <a:latin typeface="Calibri (MS)"/>
                <a:ea typeface="Calibri (MS)"/>
                <a:cs typeface="Calibri (MS)"/>
                <a:sym typeface="Calibri (MS)"/>
              </a:rPr>
              <a:t>With advanced forgery techniques becoming more sophisticated, </a:t>
            </a:r>
            <a:r>
              <a:rPr lang="en-US" sz="2125" spc="19">
                <a:solidFill>
                  <a:srgbClr val="4E0CA8"/>
                </a:solidFill>
                <a:latin typeface="Calibri (MS)"/>
                <a:ea typeface="Calibri (MS)"/>
                <a:cs typeface="Calibri (MS)"/>
                <a:sym typeface="Calibri (MS)"/>
              </a:rPr>
              <a:t>distinguishing genuine signatures from forgeries manually is increasingly challenging</a:t>
            </a:r>
            <a:r>
              <a:rPr lang="en-US" sz="2125" spc="19">
                <a:solidFill>
                  <a:srgbClr val="000000"/>
                </a:solidFill>
                <a:latin typeface="Calibri (MS)"/>
                <a:ea typeface="Calibri (MS)"/>
                <a:cs typeface="Calibri (MS)"/>
                <a:sym typeface="Calibri (MS)"/>
              </a:rPr>
              <a:t>, creating a critical need for an automated solution.</a:t>
            </a:r>
          </a:p>
          <a:p>
            <a:pPr algn="l" marL="273442" indent="-136721" lvl="1">
              <a:lnSpc>
                <a:spcPts val="2907"/>
              </a:lnSpc>
              <a:buFont typeface="Arial"/>
              <a:buChar char="•"/>
            </a:pPr>
            <a:r>
              <a:rPr lang="en-US" b="true" sz="2125" spc="19" u="sng">
                <a:solidFill>
                  <a:srgbClr val="000000"/>
                </a:solidFill>
                <a:latin typeface="Calibri (MS) Bold"/>
                <a:ea typeface="Calibri (MS) Bold"/>
                <a:cs typeface="Calibri (MS) Bold"/>
                <a:sym typeface="Calibri (MS) Bold"/>
              </a:rPr>
              <a:t>Enhanced Security and Fraud Prevention:</a:t>
            </a:r>
            <a:r>
              <a:rPr lang="en-US" b="true" sz="2125" spc="19">
                <a:solidFill>
                  <a:srgbClr val="000000"/>
                </a:solidFill>
                <a:latin typeface="Calibri (MS) Bold"/>
                <a:ea typeface="Calibri (MS) Bold"/>
                <a:cs typeface="Calibri (MS) Bold"/>
                <a:sym typeface="Calibri (MS) Bold"/>
              </a:rPr>
              <a:t> </a:t>
            </a:r>
            <a:r>
              <a:rPr lang="en-US" sz="2125" spc="19">
                <a:solidFill>
                  <a:srgbClr val="000000"/>
                </a:solidFill>
                <a:latin typeface="Calibri (MS)"/>
                <a:ea typeface="Calibri (MS)"/>
                <a:cs typeface="Calibri (MS)"/>
                <a:sym typeface="Calibri (MS)"/>
              </a:rPr>
              <a:t>Forgery can </a:t>
            </a:r>
            <a:r>
              <a:rPr lang="en-US" sz="2125" spc="19">
                <a:solidFill>
                  <a:srgbClr val="4E0CA8"/>
                </a:solidFill>
                <a:latin typeface="Calibri (MS)"/>
                <a:ea typeface="Calibri (MS)"/>
                <a:cs typeface="Calibri (MS)"/>
                <a:sym typeface="Calibri (MS)"/>
              </a:rPr>
              <a:t>lead to significant financial and legal consequences</a:t>
            </a:r>
            <a:r>
              <a:rPr lang="en-US" sz="2125" spc="19">
                <a:solidFill>
                  <a:srgbClr val="000000"/>
                </a:solidFill>
                <a:latin typeface="Calibri (MS)"/>
                <a:ea typeface="Calibri (MS)"/>
                <a:cs typeface="Calibri (MS)"/>
                <a:sym typeface="Calibri (MS)"/>
              </a:rPr>
              <a:t>. Automating signature verification ensures only genuine signatures are accepted, reducing the risk of fraud.</a:t>
            </a:r>
          </a:p>
          <a:p>
            <a:pPr algn="l" marL="273442" indent="-136721" lvl="1">
              <a:lnSpc>
                <a:spcPts val="2907"/>
              </a:lnSpc>
              <a:buFont typeface="Arial"/>
              <a:buChar char="•"/>
            </a:pPr>
            <a:r>
              <a:rPr lang="en-US" b="true" sz="2125" spc="19" u="sng">
                <a:solidFill>
                  <a:srgbClr val="000000"/>
                </a:solidFill>
                <a:latin typeface="Calibri (MS) Bold"/>
                <a:ea typeface="Calibri (MS) Bold"/>
                <a:cs typeface="Calibri (MS) Bold"/>
                <a:sym typeface="Calibri (MS) Bold"/>
              </a:rPr>
              <a:t>Improved Efficiency and Scalability:</a:t>
            </a:r>
            <a:r>
              <a:rPr lang="en-US" b="true" sz="2125" spc="19">
                <a:solidFill>
                  <a:srgbClr val="000000"/>
                </a:solidFill>
                <a:latin typeface="Calibri (MS) Bold"/>
                <a:ea typeface="Calibri (MS) Bold"/>
                <a:cs typeface="Calibri (MS) Bold"/>
                <a:sym typeface="Calibri (MS) Bold"/>
              </a:rPr>
              <a:t> </a:t>
            </a:r>
            <a:r>
              <a:rPr lang="en-US" sz="2125" spc="19">
                <a:solidFill>
                  <a:srgbClr val="000000"/>
                </a:solidFill>
                <a:latin typeface="Calibri (MS)"/>
                <a:ea typeface="Calibri (MS)"/>
                <a:cs typeface="Calibri (MS)"/>
                <a:sym typeface="Calibri (MS)"/>
              </a:rPr>
              <a:t>Automated verification can handle large volumes of signatures quickly and accurately, improving operational efficiency and scalability—something manual methods cannot achieve.</a:t>
            </a:r>
          </a:p>
          <a:p>
            <a:pPr algn="l" marL="273442" indent="-136721" lvl="1">
              <a:lnSpc>
                <a:spcPts val="2907"/>
              </a:lnSpc>
              <a:buFont typeface="Arial"/>
              <a:buChar char="•"/>
            </a:pPr>
            <a:r>
              <a:rPr lang="en-US" b="true" sz="2125" spc="19" u="sng">
                <a:solidFill>
                  <a:srgbClr val="000000"/>
                </a:solidFill>
                <a:latin typeface="Calibri (MS) Bold"/>
                <a:ea typeface="Calibri (MS) Bold"/>
                <a:cs typeface="Calibri (MS) Bold"/>
                <a:sym typeface="Calibri (MS) Bold"/>
              </a:rPr>
              <a:t>Seamless Integration with RPA:</a:t>
            </a:r>
            <a:r>
              <a:rPr lang="en-US" b="true" sz="2125" spc="19">
                <a:solidFill>
                  <a:srgbClr val="000000"/>
                </a:solidFill>
                <a:latin typeface="Calibri (MS) Bold"/>
                <a:ea typeface="Calibri (MS) Bold"/>
                <a:cs typeface="Calibri (MS) Bold"/>
                <a:sym typeface="Calibri (MS) Bold"/>
              </a:rPr>
              <a:t> </a:t>
            </a:r>
            <a:r>
              <a:rPr lang="en-US" sz="2125" spc="19">
                <a:solidFill>
                  <a:srgbClr val="000000"/>
                </a:solidFill>
                <a:latin typeface="Calibri (MS)"/>
                <a:ea typeface="Calibri (MS)"/>
                <a:cs typeface="Calibri (MS)"/>
                <a:sym typeface="Calibri (MS)"/>
              </a:rPr>
              <a:t>Integrating the signature verification system into robotic process automation (RPA) workflows streamlines business processes, reduces human intervention, and lowers operational costs.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‹4›</a:t>
              </a:r>
            </a:p>
          </p:txBody>
        </p:sp>
      </p:grpSp>
      <p:sp>
        <p:nvSpPr>
          <p:cNvPr name="Freeform 9" id="9" descr="image"/>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alphaModFix amt="9999"/>
            </a:blip>
            <a:stretch>
              <a:fillRect l="0" t="0" r="0" b="0"/>
            </a:stretch>
          </a:blipFill>
        </p:spPr>
      </p:sp>
      <p:grpSp>
        <p:nvGrpSpPr>
          <p:cNvPr name="Group 10" id="10"/>
          <p:cNvGrpSpPr/>
          <p:nvPr/>
        </p:nvGrpSpPr>
        <p:grpSpPr>
          <a:xfrm rot="0">
            <a:off x="294640" y="1155370"/>
            <a:ext cx="8940386" cy="5428310"/>
            <a:chOff x="0" y="0"/>
            <a:chExt cx="11920515" cy="7237746"/>
          </a:xfrm>
        </p:grpSpPr>
        <p:sp>
          <p:nvSpPr>
            <p:cNvPr name="TextBox 11" id="11"/>
            <p:cNvSpPr txBox="true"/>
            <p:nvPr/>
          </p:nvSpPr>
          <p:spPr>
            <a:xfrm rot="0">
              <a:off x="803683" y="-85725"/>
              <a:ext cx="11116832" cy="7323471"/>
            </a:xfrm>
            <a:prstGeom prst="rect">
              <a:avLst/>
            </a:prstGeom>
          </p:spPr>
          <p:txBody>
            <a:bodyPr anchor="t" rtlCol="false" tIns="0" lIns="0" bIns="0" rIns="0">
              <a:spAutoFit/>
            </a:bodyPr>
            <a:lstStyle/>
            <a:p>
              <a:pPr algn="l">
                <a:lnSpc>
                  <a:spcPts val="3120"/>
                </a:lnSpc>
              </a:pPr>
              <a:r>
                <a:rPr lang="en-US" b="true" sz="2280" spc="20" u="sng">
                  <a:solidFill>
                    <a:srgbClr val="000000"/>
                  </a:solidFill>
                  <a:latin typeface="Calibri (MS) Bold"/>
                  <a:ea typeface="Calibri (MS) Bold"/>
                  <a:cs typeface="Calibri (MS) Bold"/>
                  <a:sym typeface="Calibri (MS) Bold"/>
                </a:rPr>
                <a:t>High Accuracy and Reliability:</a:t>
              </a:r>
              <a:r>
                <a:rPr lang="en-US" sz="2280" spc="20">
                  <a:solidFill>
                    <a:srgbClr val="000000"/>
                  </a:solidFill>
                  <a:latin typeface="Calibri (MS)"/>
                  <a:ea typeface="Calibri (MS)"/>
                  <a:cs typeface="Calibri (MS)"/>
                  <a:sym typeface="Calibri (MS)"/>
                </a:rPr>
                <a:t> </a:t>
              </a:r>
              <a:r>
                <a:rPr lang="en-US" sz="2280" spc="20">
                  <a:solidFill>
                    <a:srgbClr val="000000"/>
                  </a:solidFill>
                  <a:latin typeface="Calibri (MS)"/>
                  <a:ea typeface="Calibri (MS)"/>
                  <a:cs typeface="Calibri (MS)"/>
                  <a:sym typeface="Calibri (MS)"/>
                </a:rPr>
                <a:t>Utilizes advanced machine learning to accurately distinguish between genuine and forged signatures, minimizing human error.</a:t>
              </a:r>
            </a:p>
            <a:p>
              <a:pPr algn="l">
                <a:lnSpc>
                  <a:spcPts val="3120"/>
                </a:lnSpc>
              </a:pPr>
              <a:r>
                <a:rPr lang="en-US" b="true" sz="2280" spc="20" u="sng">
                  <a:solidFill>
                    <a:srgbClr val="000000"/>
                  </a:solidFill>
                  <a:latin typeface="Calibri (MS) Bold"/>
                  <a:ea typeface="Calibri (MS) Bold"/>
                  <a:cs typeface="Calibri (MS) Bold"/>
                  <a:sym typeface="Calibri (MS) Bold"/>
                </a:rPr>
                <a:t>Time and Cost Efficiency:</a:t>
              </a:r>
              <a:r>
                <a:rPr lang="en-US" sz="2280" spc="20">
                  <a:solidFill>
                    <a:srgbClr val="000000"/>
                  </a:solidFill>
                  <a:latin typeface="Calibri (MS)"/>
                  <a:ea typeface="Calibri (MS)"/>
                  <a:cs typeface="Calibri (MS)"/>
                  <a:sym typeface="Calibri (MS)"/>
                </a:rPr>
                <a:t> Automates the verification process, speeding up document processing and reducing costs, especially in high-volume environments.</a:t>
              </a:r>
            </a:p>
            <a:p>
              <a:pPr algn="l">
                <a:lnSpc>
                  <a:spcPts val="3120"/>
                </a:lnSpc>
              </a:pPr>
              <a:r>
                <a:rPr lang="en-US" b="true" sz="2280" spc="20" u="sng">
                  <a:solidFill>
                    <a:srgbClr val="000000"/>
                  </a:solidFill>
                  <a:latin typeface="Calibri (MS) Bold"/>
                  <a:ea typeface="Calibri (MS) Bold"/>
                  <a:cs typeface="Calibri (MS) Bold"/>
                  <a:sym typeface="Calibri (MS) Bold"/>
                </a:rPr>
                <a:t>Enhanced Security: </a:t>
              </a:r>
              <a:r>
                <a:rPr lang="en-US" sz="2280" spc="20">
                  <a:solidFill>
                    <a:srgbClr val="000000"/>
                  </a:solidFill>
                  <a:latin typeface="Calibri (MS)"/>
                  <a:ea typeface="Calibri (MS)"/>
                  <a:cs typeface="Calibri (MS)"/>
                  <a:sym typeface="Calibri (MS)"/>
                </a:rPr>
                <a:t>Ensures that only authentic signatures are accepted, providing stronger protection against fraud in sensitive transactions.</a:t>
              </a:r>
            </a:p>
            <a:p>
              <a:pPr algn="l">
                <a:lnSpc>
                  <a:spcPts val="3120"/>
                </a:lnSpc>
              </a:pPr>
              <a:r>
                <a:rPr lang="en-US" b="true" sz="2280" spc="20" u="sng">
                  <a:solidFill>
                    <a:srgbClr val="000000"/>
                  </a:solidFill>
                  <a:latin typeface="Calibri (MS) Bold"/>
                  <a:ea typeface="Calibri (MS) Bold"/>
                  <a:cs typeface="Calibri (MS) Bold"/>
                  <a:sym typeface="Calibri (MS) Bold"/>
                </a:rPr>
                <a:t>Scalability and Integration:</a:t>
              </a:r>
              <a:r>
                <a:rPr lang="en-US" sz="2280" spc="20">
                  <a:solidFill>
                    <a:srgbClr val="000000"/>
                  </a:solidFill>
                  <a:latin typeface="Calibri (MS)"/>
                  <a:ea typeface="Calibri (MS)"/>
                  <a:cs typeface="Calibri (MS)"/>
                  <a:sym typeface="Calibri (MS)"/>
                </a:rPr>
                <a:t> Easily scalable for businesses of all sizes and can be integrated into existing Robotic Process Automation (RPA) workflows for seamless automation.</a:t>
              </a:r>
            </a:p>
            <a:p>
              <a:pPr algn="l">
                <a:lnSpc>
                  <a:spcPts val="3120"/>
                </a:lnSpc>
              </a:pPr>
              <a:r>
                <a:rPr lang="en-US" b="true" sz="2280" spc="21" u="sng">
                  <a:solidFill>
                    <a:srgbClr val="000000"/>
                  </a:solidFill>
                  <a:latin typeface="Calibri (MS) Bold"/>
                  <a:ea typeface="Calibri (MS) Bold"/>
                  <a:cs typeface="Calibri (MS) Bold"/>
                  <a:sym typeface="Calibri (MS) Bold"/>
                </a:rPr>
                <a:t>User-Friendly Interface: </a:t>
              </a:r>
              <a:r>
                <a:rPr lang="en-US" sz="2280" spc="21">
                  <a:solidFill>
                    <a:srgbClr val="000000"/>
                  </a:solidFill>
                  <a:latin typeface="Calibri (MS)"/>
                  <a:ea typeface="Calibri (MS)"/>
                  <a:cs typeface="Calibri (MS)"/>
                  <a:sym typeface="Calibri (MS)"/>
                </a:rPr>
                <a:t>Simple, intuitive interface that makes the system accessible to non-technical users, enhancing usability.</a:t>
              </a:r>
            </a:p>
          </p:txBody>
        </p:sp>
        <p:sp>
          <p:nvSpPr>
            <p:cNvPr name="Freeform 12" id="12"/>
            <p:cNvSpPr/>
            <p:nvPr/>
          </p:nvSpPr>
          <p:spPr>
            <a:xfrm flipH="false" flipV="false" rot="0">
              <a:off x="0" y="0"/>
              <a:ext cx="670152" cy="670152"/>
            </a:xfrm>
            <a:custGeom>
              <a:avLst/>
              <a:gdLst/>
              <a:ahLst/>
              <a:cxnLst/>
              <a:rect r="r" b="b" t="t" l="l"/>
              <a:pathLst>
                <a:path h="670152" w="670152">
                  <a:moveTo>
                    <a:pt x="0" y="0"/>
                  </a:moveTo>
                  <a:lnTo>
                    <a:pt x="670152" y="0"/>
                  </a:lnTo>
                  <a:lnTo>
                    <a:pt x="670152" y="670152"/>
                  </a:lnTo>
                  <a:lnTo>
                    <a:pt x="0" y="670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5613" y="3025289"/>
              <a:ext cx="586530" cy="586530"/>
            </a:xfrm>
            <a:custGeom>
              <a:avLst/>
              <a:gdLst/>
              <a:ahLst/>
              <a:cxnLst/>
              <a:rect r="r" b="b" t="t" l="l"/>
              <a:pathLst>
                <a:path h="586530" w="586530">
                  <a:moveTo>
                    <a:pt x="0" y="0"/>
                  </a:moveTo>
                  <a:lnTo>
                    <a:pt x="586530" y="0"/>
                  </a:lnTo>
                  <a:lnTo>
                    <a:pt x="586530" y="586530"/>
                  </a:lnTo>
                  <a:lnTo>
                    <a:pt x="0" y="5865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8594" y="1504751"/>
              <a:ext cx="584414" cy="584414"/>
            </a:xfrm>
            <a:custGeom>
              <a:avLst/>
              <a:gdLst/>
              <a:ahLst/>
              <a:cxnLst/>
              <a:rect r="r" b="b" t="t" l="l"/>
              <a:pathLst>
                <a:path h="584414" w="584414">
                  <a:moveTo>
                    <a:pt x="0" y="0"/>
                  </a:moveTo>
                  <a:lnTo>
                    <a:pt x="584414" y="0"/>
                  </a:lnTo>
                  <a:lnTo>
                    <a:pt x="584414" y="584414"/>
                  </a:lnTo>
                  <a:lnTo>
                    <a:pt x="0" y="584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48009" y="4653591"/>
              <a:ext cx="525584" cy="525584"/>
            </a:xfrm>
            <a:custGeom>
              <a:avLst/>
              <a:gdLst/>
              <a:ahLst/>
              <a:cxnLst/>
              <a:rect r="r" b="b" t="t" l="l"/>
              <a:pathLst>
                <a:path h="525584" w="525584">
                  <a:moveTo>
                    <a:pt x="0" y="0"/>
                  </a:moveTo>
                  <a:lnTo>
                    <a:pt x="525584" y="0"/>
                  </a:lnTo>
                  <a:lnTo>
                    <a:pt x="525584" y="525584"/>
                  </a:lnTo>
                  <a:lnTo>
                    <a:pt x="0" y="5255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48009" y="6170246"/>
              <a:ext cx="574134" cy="520309"/>
            </a:xfrm>
            <a:custGeom>
              <a:avLst/>
              <a:gdLst/>
              <a:ahLst/>
              <a:cxnLst/>
              <a:rect r="r" b="b" t="t" l="l"/>
              <a:pathLst>
                <a:path h="520309" w="574134">
                  <a:moveTo>
                    <a:pt x="0" y="0"/>
                  </a:moveTo>
                  <a:lnTo>
                    <a:pt x="574134" y="0"/>
                  </a:lnTo>
                  <a:lnTo>
                    <a:pt x="574134" y="520309"/>
                  </a:lnTo>
                  <a:lnTo>
                    <a:pt x="0" y="5203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TextBox 17" id="17"/>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Advantages of the Proposed 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3" id="3"/>
          <p:cNvGrpSpPr/>
          <p:nvPr/>
        </p:nvGrpSpPr>
        <p:grpSpPr>
          <a:xfrm rot="0">
            <a:off x="4876800" y="6909323"/>
            <a:ext cx="4876800" cy="417479"/>
            <a:chOff x="0" y="0"/>
            <a:chExt cx="6502400" cy="556639"/>
          </a:xfrm>
        </p:grpSpPr>
        <p:sp>
          <p:nvSpPr>
            <p:cNvPr name="Freeform 4" id="4"/>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5" id="5"/>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‹5›</a:t>
              </a:r>
            </a:p>
          </p:txBody>
        </p:sp>
      </p:grpSp>
      <p:sp>
        <p:nvSpPr>
          <p:cNvPr name="Freeform 6" id="6"/>
          <p:cNvSpPr/>
          <p:nvPr/>
        </p:nvSpPr>
        <p:spPr>
          <a:xfrm flipH="false" flipV="false" rot="0">
            <a:off x="-287934" y="-333393"/>
            <a:ext cx="12699556" cy="8603949"/>
          </a:xfrm>
          <a:custGeom>
            <a:avLst/>
            <a:gdLst/>
            <a:ahLst/>
            <a:cxnLst/>
            <a:rect r="r" b="b" t="t" l="l"/>
            <a:pathLst>
              <a:path h="8603949" w="12699556">
                <a:moveTo>
                  <a:pt x="0" y="0"/>
                </a:moveTo>
                <a:lnTo>
                  <a:pt x="12699556" y="0"/>
                </a:lnTo>
                <a:lnTo>
                  <a:pt x="12699556" y="8603949"/>
                </a:lnTo>
                <a:lnTo>
                  <a:pt x="0" y="8603949"/>
                </a:lnTo>
                <a:lnTo>
                  <a:pt x="0" y="0"/>
                </a:lnTo>
                <a:close/>
              </a:path>
            </a:pathLst>
          </a:custGeom>
          <a:blipFill>
            <a:blip r:embed="rId3">
              <a:alphaModFix amt="20999"/>
            </a:blip>
            <a:stretch>
              <a:fillRect l="0" t="0" r="0" b="0"/>
            </a:stretch>
          </a:blipFill>
        </p:spPr>
      </p:sp>
      <p:sp>
        <p:nvSpPr>
          <p:cNvPr name="TextBox 7" id="7"/>
          <p:cNvSpPr txBox="true"/>
          <p:nvPr/>
        </p:nvSpPr>
        <p:spPr>
          <a:xfrm rot="0">
            <a:off x="198120" y="1091077"/>
            <a:ext cx="9076065" cy="5615211"/>
          </a:xfrm>
          <a:prstGeom prst="rect">
            <a:avLst/>
          </a:prstGeom>
        </p:spPr>
        <p:txBody>
          <a:bodyPr anchor="t" rtlCol="false" tIns="0" lIns="0" bIns="0" rIns="0">
            <a:spAutoFit/>
          </a:bodyPr>
          <a:lstStyle/>
          <a:p>
            <a:pPr algn="l">
              <a:lnSpc>
                <a:spcPts val="2167"/>
              </a:lnSpc>
            </a:pPr>
            <a:r>
              <a:rPr lang="en-US" sz="1584" spc="14" b="true">
                <a:solidFill>
                  <a:srgbClr val="000000"/>
                </a:solidFill>
                <a:latin typeface="Calibri (MS) Bold"/>
                <a:ea typeface="Calibri (MS) Bold"/>
                <a:cs typeface="Calibri (MS) Bold"/>
                <a:sym typeface="Calibri (MS) Bold"/>
              </a:rPr>
              <a:t>Paper 1: Liu, Y., et al. (2019). Deep learning for offline signature verification: A survey. IEEE Transactions on Information Forensics and Security.</a:t>
            </a:r>
          </a:p>
          <a:p>
            <a:pPr algn="l" marL="342114" indent="-171057" lvl="1">
              <a:lnSpc>
                <a:spcPts val="2167"/>
              </a:lnSpc>
              <a:buFont typeface="Arial"/>
              <a:buChar char="•"/>
            </a:pPr>
            <a:r>
              <a:rPr lang="en-US" sz="1584" spc="14" u="sng">
                <a:solidFill>
                  <a:srgbClr val="000000"/>
                </a:solidFill>
                <a:latin typeface="Calibri (MS)"/>
                <a:ea typeface="Calibri (MS)"/>
                <a:cs typeface="Calibri (MS)"/>
                <a:sym typeface="Calibri (MS)"/>
              </a:rPr>
              <a:t>Advantages:</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Provides a comprehensive survey of </a:t>
            </a:r>
            <a:r>
              <a:rPr lang="en-US" sz="1584" spc="14">
                <a:solidFill>
                  <a:srgbClr val="6C31D2"/>
                </a:solidFill>
                <a:latin typeface="Calibri (MS)"/>
                <a:ea typeface="Calibri (MS)"/>
                <a:cs typeface="Calibri (MS)"/>
                <a:sym typeface="Calibri (MS)"/>
              </a:rPr>
              <a:t>deep learning techniques applied to offline signature</a:t>
            </a:r>
            <a:r>
              <a:rPr lang="en-US" sz="1584" spc="14">
                <a:solidFill>
                  <a:srgbClr val="000000"/>
                </a:solidFill>
                <a:latin typeface="Calibri (MS)"/>
                <a:ea typeface="Calibri (MS)"/>
                <a:cs typeface="Calibri (MS)"/>
                <a:sym typeface="Calibri (MS)"/>
              </a:rPr>
              <a:t> verification, offering valuable insights into various methods like CNNs, RNNs, and GANs.</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Highlights state-of-the-art performance improvements in signature verification using deep learning models.</a:t>
            </a:r>
          </a:p>
          <a:p>
            <a:pPr algn="l" marL="342114" indent="-171057" lvl="1">
              <a:lnSpc>
                <a:spcPts val="2167"/>
              </a:lnSpc>
              <a:buFont typeface="Arial"/>
              <a:buChar char="•"/>
            </a:pPr>
            <a:r>
              <a:rPr lang="en-US" sz="1584" spc="14" u="sng">
                <a:solidFill>
                  <a:srgbClr val="000000"/>
                </a:solidFill>
                <a:latin typeface="Calibri (MS)"/>
                <a:ea typeface="Calibri (MS)"/>
                <a:cs typeface="Calibri (MS)"/>
                <a:sym typeface="Calibri (MS)"/>
              </a:rPr>
              <a:t>Disadvantages:</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Focuses on a broad overview </a:t>
            </a:r>
            <a:r>
              <a:rPr lang="en-US" sz="1584" spc="14">
                <a:solidFill>
                  <a:srgbClr val="6C31D2"/>
                </a:solidFill>
                <a:latin typeface="Calibri (MS)"/>
                <a:ea typeface="Calibri (MS)"/>
                <a:cs typeface="Calibri (MS)"/>
                <a:sym typeface="Calibri (MS)"/>
              </a:rPr>
              <a:t>without detailed implementation specifics for real-world applications</a:t>
            </a:r>
            <a:r>
              <a:rPr lang="en-US" sz="1584" spc="14">
                <a:solidFill>
                  <a:srgbClr val="000000"/>
                </a:solidFill>
                <a:latin typeface="Calibri (MS)"/>
                <a:ea typeface="Calibri (MS)"/>
                <a:cs typeface="Calibri (MS)"/>
                <a:sym typeface="Calibri (MS)"/>
              </a:rPr>
              <a:t>.</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Limited discussion on challenges like adversarial attacks and noise handling in practical scenarios.</a:t>
            </a:r>
          </a:p>
          <a:p>
            <a:pPr algn="l">
              <a:lnSpc>
                <a:spcPts val="2167"/>
              </a:lnSpc>
            </a:pPr>
            <a:r>
              <a:rPr lang="en-US" sz="1584" spc="14" b="true">
                <a:solidFill>
                  <a:srgbClr val="000000"/>
                </a:solidFill>
                <a:latin typeface="Calibri (MS) Bold"/>
                <a:ea typeface="Calibri (MS) Bold"/>
                <a:cs typeface="Calibri (MS) Bold"/>
                <a:sym typeface="Calibri (MS) Bold"/>
              </a:rPr>
              <a:t>Paper 2: Shivakumar, S. N., &amp; Prabhu, S. (2019). A comprehensive study and high-precision approach for offline signature verification through deep learning. International Journal of Engineering and Technology.</a:t>
            </a:r>
          </a:p>
          <a:p>
            <a:pPr algn="l" marL="342114" indent="-171057" lvl="1">
              <a:lnSpc>
                <a:spcPts val="2167"/>
              </a:lnSpc>
              <a:buFont typeface="Arial"/>
              <a:buChar char="•"/>
            </a:pPr>
            <a:r>
              <a:rPr lang="en-US" sz="1584" spc="14" u="sng">
                <a:solidFill>
                  <a:srgbClr val="000000"/>
                </a:solidFill>
                <a:latin typeface="Calibri (MS)"/>
                <a:ea typeface="Calibri (MS)"/>
                <a:cs typeface="Calibri (MS)"/>
                <a:sym typeface="Calibri (MS)"/>
              </a:rPr>
              <a:t>Advantages:</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Proposes a </a:t>
            </a:r>
            <a:r>
              <a:rPr lang="en-US" sz="1584" spc="14">
                <a:solidFill>
                  <a:srgbClr val="6C31D2"/>
                </a:solidFill>
                <a:latin typeface="Calibri (MS)"/>
                <a:ea typeface="Calibri (MS)"/>
                <a:cs typeface="Calibri (MS)"/>
                <a:sym typeface="Calibri (MS)"/>
              </a:rPr>
              <a:t>high-precision approach using deep learning, focusing on accuracy</a:t>
            </a:r>
            <a:r>
              <a:rPr lang="en-US" sz="1584" spc="14">
                <a:solidFill>
                  <a:srgbClr val="000000"/>
                </a:solidFill>
                <a:latin typeface="Calibri (MS)"/>
                <a:ea typeface="Calibri (MS)"/>
                <a:cs typeface="Calibri (MS)"/>
                <a:sym typeface="Calibri (MS)"/>
              </a:rPr>
              <a:t> and real-world applicability.</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Provides a </a:t>
            </a:r>
            <a:r>
              <a:rPr lang="en-US" sz="1584" spc="14">
                <a:solidFill>
                  <a:srgbClr val="6C31D2"/>
                </a:solidFill>
                <a:latin typeface="Calibri (MS)"/>
                <a:ea typeface="Calibri (MS)"/>
                <a:cs typeface="Calibri (MS)"/>
                <a:sym typeface="Calibri (MS)"/>
              </a:rPr>
              <a:t>thorough analysis of signature</a:t>
            </a:r>
            <a:r>
              <a:rPr lang="en-US" sz="1584" spc="14">
                <a:solidFill>
                  <a:srgbClr val="000000"/>
                </a:solidFill>
                <a:latin typeface="Calibri (MS)"/>
                <a:ea typeface="Calibri (MS)"/>
                <a:cs typeface="Calibri (MS)"/>
                <a:sym typeface="Calibri (MS)"/>
              </a:rPr>
              <a:t> verification challenges and solutions, which can be useful for improving system robustness.</a:t>
            </a:r>
          </a:p>
          <a:p>
            <a:pPr algn="l" marL="342114" indent="-171057" lvl="1">
              <a:lnSpc>
                <a:spcPts val="2167"/>
              </a:lnSpc>
              <a:buFont typeface="Arial"/>
              <a:buChar char="•"/>
            </a:pPr>
            <a:r>
              <a:rPr lang="en-US" sz="1584" spc="14" u="sng">
                <a:solidFill>
                  <a:srgbClr val="000000"/>
                </a:solidFill>
                <a:latin typeface="Calibri (MS)"/>
                <a:ea typeface="Calibri (MS)"/>
                <a:cs typeface="Calibri (MS)"/>
                <a:sym typeface="Calibri (MS)"/>
              </a:rPr>
              <a:t>Disadvantages:</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The proposed system may require</a:t>
            </a:r>
            <a:r>
              <a:rPr lang="en-US" sz="1584" spc="14">
                <a:solidFill>
                  <a:srgbClr val="6C31D2"/>
                </a:solidFill>
                <a:latin typeface="Calibri (MS)"/>
                <a:ea typeface="Calibri (MS)"/>
                <a:cs typeface="Calibri (MS)"/>
                <a:sym typeface="Calibri (MS)"/>
              </a:rPr>
              <a:t> extensive computational resources for training large models</a:t>
            </a:r>
            <a:r>
              <a:rPr lang="en-US" sz="1584" spc="14">
                <a:solidFill>
                  <a:srgbClr val="000000"/>
                </a:solidFill>
                <a:latin typeface="Calibri (MS)"/>
                <a:ea typeface="Calibri (MS)"/>
                <a:cs typeface="Calibri (MS)"/>
                <a:sym typeface="Calibri (MS)"/>
              </a:rPr>
              <a:t>, limiting real-time applicability.</a:t>
            </a:r>
          </a:p>
          <a:p>
            <a:pPr algn="l" marL="684227" indent="-228076" lvl="2">
              <a:lnSpc>
                <a:spcPts val="2167"/>
              </a:lnSpc>
              <a:buFont typeface="Arial"/>
              <a:buChar char="⚬"/>
            </a:pPr>
            <a:r>
              <a:rPr lang="en-US" sz="1584" spc="14">
                <a:solidFill>
                  <a:srgbClr val="000000"/>
                </a:solidFill>
                <a:latin typeface="Calibri (MS)"/>
                <a:ea typeface="Calibri (MS)"/>
                <a:cs typeface="Calibri (MS)"/>
                <a:sym typeface="Calibri (MS)"/>
              </a:rPr>
              <a:t>Lack of discussion on the integration of the model into existing automated workflows like UiPath.</a:t>
            </a:r>
          </a:p>
        </p:txBody>
      </p:sp>
      <p:grpSp>
        <p:nvGrpSpPr>
          <p:cNvPr name="Group 8" id="8"/>
          <p:cNvGrpSpPr/>
          <p:nvPr/>
        </p:nvGrpSpPr>
        <p:grpSpPr>
          <a:xfrm rot="0">
            <a:off x="0" y="6908800"/>
            <a:ext cx="4876800" cy="406400"/>
            <a:chOff x="0" y="0"/>
            <a:chExt cx="6502400" cy="541867"/>
          </a:xfrm>
        </p:grpSpPr>
        <p:sp>
          <p:nvSpPr>
            <p:cNvPr name="Freeform 9" id="9"/>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10" id="10"/>
            <p:cNvSpPr txBox="true"/>
            <p:nvPr/>
          </p:nvSpPr>
          <p:spPr>
            <a:xfrm>
              <a:off x="0" y="-38100"/>
              <a:ext cx="6502400" cy="579967"/>
            </a:xfrm>
            <a:prstGeom prst="rect">
              <a:avLst/>
            </a:prstGeom>
          </p:spPr>
          <p:txBody>
            <a:bodyPr anchor="ctr" rtlCol="false" tIns="50800" lIns="50800" bIns="50800" rIns="50800"/>
            <a:lstStyle/>
            <a:p>
              <a:pPr algn="ctr">
                <a:lnSpc>
                  <a:spcPts val="1808"/>
                </a:lnSpc>
              </a:pPr>
              <a:r>
                <a:rPr lang="en-US" sz="1506" spc="14">
                  <a:solidFill>
                    <a:srgbClr val="FFFFFF"/>
                  </a:solidFill>
                  <a:latin typeface="Calibri (MS)"/>
                  <a:ea typeface="Calibri (MS)"/>
                  <a:cs typeface="Calibri (MS)"/>
                  <a:sym typeface="Calibri (MS)"/>
                </a:rPr>
                <a:t>Department of Computer Science and Engineering</a:t>
              </a:r>
            </a:p>
          </p:txBody>
        </p:sp>
      </p:grpSp>
      <p:sp>
        <p:nvSpPr>
          <p:cNvPr name="TextBox 11" id="11"/>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Literature Survey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7934" y="-333393"/>
            <a:ext cx="12699556" cy="8603949"/>
          </a:xfrm>
          <a:custGeom>
            <a:avLst/>
            <a:gdLst/>
            <a:ahLst/>
            <a:cxnLst/>
            <a:rect r="r" b="b" t="t" l="l"/>
            <a:pathLst>
              <a:path h="8603949" w="12699556">
                <a:moveTo>
                  <a:pt x="0" y="0"/>
                </a:moveTo>
                <a:lnTo>
                  <a:pt x="12699556" y="0"/>
                </a:lnTo>
                <a:lnTo>
                  <a:pt x="12699556" y="8603949"/>
                </a:lnTo>
                <a:lnTo>
                  <a:pt x="0" y="8603949"/>
                </a:lnTo>
                <a:lnTo>
                  <a:pt x="0" y="0"/>
                </a:lnTo>
                <a:close/>
              </a:path>
            </a:pathLst>
          </a:custGeom>
          <a:blipFill>
            <a:blip r:embed="rId3">
              <a:alphaModFix amt="20999"/>
            </a:blip>
            <a:stretch>
              <a:fillRect l="0" t="0" r="0" b="0"/>
            </a:stretch>
          </a:blipFill>
        </p:spPr>
      </p:sp>
      <p:grpSp>
        <p:nvGrpSpPr>
          <p:cNvPr name="Group 3" id="3"/>
          <p:cNvGrpSpPr/>
          <p:nvPr/>
        </p:nvGrpSpPr>
        <p:grpSpPr>
          <a:xfrm rot="0">
            <a:off x="0" y="6908800"/>
            <a:ext cx="4876800" cy="417479"/>
            <a:chOff x="0" y="0"/>
            <a:chExt cx="6502400" cy="556639"/>
          </a:xfrm>
        </p:grpSpPr>
        <p:sp>
          <p:nvSpPr>
            <p:cNvPr name="Freeform 4" id="4"/>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5" id="5"/>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6" id="6"/>
          <p:cNvSpPr/>
          <p:nvPr/>
        </p:nvSpPr>
        <p:spPr>
          <a:xfrm>
            <a:off x="198120" y="867622"/>
            <a:ext cx="9357360" cy="10160"/>
          </a:xfrm>
          <a:prstGeom prst="line">
            <a:avLst/>
          </a:prstGeom>
          <a:ln cap="rnd" w="9525">
            <a:solidFill>
              <a:srgbClr val="1D1D1B"/>
            </a:solidFill>
            <a:prstDash val="solid"/>
            <a:headEnd type="none" len="sm" w="sm"/>
            <a:tailEnd type="none" len="sm" w="sm"/>
          </a:ln>
        </p:spPr>
      </p:sp>
      <p:grpSp>
        <p:nvGrpSpPr>
          <p:cNvPr name="Group 7" id="7"/>
          <p:cNvGrpSpPr/>
          <p:nvPr/>
        </p:nvGrpSpPr>
        <p:grpSpPr>
          <a:xfrm rot="0">
            <a:off x="4876800" y="6909323"/>
            <a:ext cx="4876800" cy="417479"/>
            <a:chOff x="0" y="0"/>
            <a:chExt cx="6502400" cy="556639"/>
          </a:xfrm>
        </p:grpSpPr>
        <p:sp>
          <p:nvSpPr>
            <p:cNvPr name="Freeform 8" id="8"/>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9" id="9"/>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‹6›</a:t>
              </a:r>
            </a:p>
          </p:txBody>
        </p:sp>
      </p:grpSp>
      <p:sp>
        <p:nvSpPr>
          <p:cNvPr name="TextBox 10" id="10"/>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Literature Survey</a:t>
            </a:r>
          </a:p>
        </p:txBody>
      </p:sp>
      <p:sp>
        <p:nvSpPr>
          <p:cNvPr name="TextBox 11" id="11"/>
          <p:cNvSpPr txBox="true"/>
          <p:nvPr/>
        </p:nvSpPr>
        <p:spPr>
          <a:xfrm rot="0">
            <a:off x="191770" y="993617"/>
            <a:ext cx="9363710" cy="5270816"/>
          </a:xfrm>
          <a:prstGeom prst="rect">
            <a:avLst/>
          </a:prstGeom>
        </p:spPr>
        <p:txBody>
          <a:bodyPr anchor="t" rtlCol="false" tIns="0" lIns="0" bIns="0" rIns="0">
            <a:spAutoFit/>
          </a:bodyPr>
          <a:lstStyle/>
          <a:p>
            <a:pPr algn="l">
              <a:lnSpc>
                <a:spcPts val="2239"/>
              </a:lnSpc>
            </a:pPr>
            <a:r>
              <a:rPr lang="en-US" sz="1636" spc="14" b="true">
                <a:solidFill>
                  <a:srgbClr val="000000"/>
                </a:solidFill>
                <a:latin typeface="Calibri (MS) Bold"/>
                <a:ea typeface="Calibri (MS) Bold"/>
                <a:cs typeface="Calibri (MS) Bold"/>
                <a:sym typeface="Calibri (MS) Bold"/>
              </a:rPr>
              <a:t>Paper 3: Plamondon, R., &amp; Lorette, G. (1989). Automatic signature verification and writer identification: The state of the art. Pattern Recognition, 22(2), 107-131.</a:t>
            </a:r>
          </a:p>
          <a:p>
            <a:pPr algn="l" marL="353396" indent="-176698" lvl="1">
              <a:lnSpc>
                <a:spcPts val="2239"/>
              </a:lnSpc>
              <a:buFont typeface="Arial"/>
              <a:buChar char="•"/>
            </a:pPr>
            <a:r>
              <a:rPr lang="en-US" sz="1636" spc="14" u="sng">
                <a:solidFill>
                  <a:srgbClr val="000000"/>
                </a:solidFill>
                <a:latin typeface="Calibri (MS)"/>
                <a:ea typeface="Calibri (MS)"/>
                <a:cs typeface="Calibri (MS)"/>
                <a:sym typeface="Calibri (MS)"/>
              </a:rPr>
              <a:t>Advantages:</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Offers</a:t>
            </a:r>
            <a:r>
              <a:rPr lang="en-US" sz="1636" spc="14">
                <a:solidFill>
                  <a:srgbClr val="000000"/>
                </a:solidFill>
                <a:latin typeface="Calibri (MS)"/>
                <a:ea typeface="Calibri (MS)"/>
                <a:cs typeface="Calibri (MS)"/>
                <a:sym typeface="Calibri (MS)"/>
              </a:rPr>
              <a:t> methods for</a:t>
            </a:r>
            <a:r>
              <a:rPr lang="en-US" sz="1636" spc="14">
                <a:solidFill>
                  <a:srgbClr val="4E0CA8"/>
                </a:solidFill>
                <a:latin typeface="Calibri (MS)"/>
                <a:ea typeface="Calibri (MS)"/>
                <a:cs typeface="Calibri (MS)"/>
                <a:sym typeface="Calibri (MS)"/>
              </a:rPr>
              <a:t> </a:t>
            </a:r>
            <a:r>
              <a:rPr lang="en-US" sz="1636" spc="14">
                <a:solidFill>
                  <a:srgbClr val="6C31D2"/>
                </a:solidFill>
                <a:latin typeface="Calibri (MS)"/>
                <a:ea typeface="Calibri (MS)"/>
                <a:cs typeface="Calibri (MS)"/>
                <a:sym typeface="Calibri (MS)"/>
              </a:rPr>
              <a:t>feature extraction and signature classification.</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It covers static and dynamic signature verification, which provides broad applicability to the project.</a:t>
            </a:r>
          </a:p>
          <a:p>
            <a:pPr algn="l" marL="353396" indent="-176698" lvl="1">
              <a:lnSpc>
                <a:spcPts val="2239"/>
              </a:lnSpc>
              <a:buFont typeface="Arial"/>
              <a:buChar char="•"/>
            </a:pPr>
            <a:r>
              <a:rPr lang="en-US" sz="1636" spc="14" u="sng">
                <a:solidFill>
                  <a:srgbClr val="000000"/>
                </a:solidFill>
                <a:latin typeface="Calibri (MS)"/>
                <a:ea typeface="Calibri (MS)"/>
                <a:cs typeface="Calibri (MS)"/>
                <a:sym typeface="Calibri (MS)"/>
              </a:rPr>
              <a:t>Disadvantages:</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Uses traditional methods that </a:t>
            </a:r>
            <a:r>
              <a:rPr lang="en-US" sz="1636" spc="14">
                <a:solidFill>
                  <a:srgbClr val="6C31D2"/>
                </a:solidFill>
                <a:latin typeface="Calibri (MS)"/>
                <a:ea typeface="Calibri (MS)"/>
                <a:cs typeface="Calibri (MS)"/>
                <a:sym typeface="Calibri (MS)"/>
              </a:rPr>
              <a:t>may not perform as well with more complex forgery techniques</a:t>
            </a:r>
            <a:r>
              <a:rPr lang="en-US" sz="1636" spc="14">
                <a:solidFill>
                  <a:srgbClr val="000000"/>
                </a:solidFill>
                <a:latin typeface="Calibri (MS)"/>
                <a:ea typeface="Calibri (MS)"/>
                <a:cs typeface="Calibri (MS)"/>
                <a:sym typeface="Calibri (MS)"/>
              </a:rPr>
              <a:t> compared to modern deep learning approaches.</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The focus on older methods may</a:t>
            </a:r>
            <a:r>
              <a:rPr lang="en-US" sz="1636" spc="14">
                <a:solidFill>
                  <a:srgbClr val="6C31D2"/>
                </a:solidFill>
                <a:latin typeface="Calibri (MS)"/>
                <a:ea typeface="Calibri (MS)"/>
                <a:cs typeface="Calibri (MS)"/>
                <a:sym typeface="Calibri (MS)"/>
              </a:rPr>
              <a:t> limit the scalability</a:t>
            </a:r>
            <a:r>
              <a:rPr lang="en-US" sz="1636" spc="14">
                <a:solidFill>
                  <a:srgbClr val="000000"/>
                </a:solidFill>
                <a:latin typeface="Calibri (MS)"/>
                <a:ea typeface="Calibri (MS)"/>
                <a:cs typeface="Calibri (MS)"/>
                <a:sym typeface="Calibri (MS)"/>
              </a:rPr>
              <a:t> of contemporary applications like automation and AI integration.</a:t>
            </a:r>
          </a:p>
          <a:p>
            <a:pPr algn="l">
              <a:lnSpc>
                <a:spcPts val="2239"/>
              </a:lnSpc>
            </a:pPr>
            <a:r>
              <a:rPr lang="en-US" sz="1636" spc="14" b="true">
                <a:solidFill>
                  <a:srgbClr val="000000"/>
                </a:solidFill>
                <a:latin typeface="Calibri (MS) Bold"/>
                <a:ea typeface="Calibri (MS) Bold"/>
                <a:cs typeface="Calibri (MS) Bold"/>
                <a:sym typeface="Calibri (MS) Bold"/>
              </a:rPr>
              <a:t>Paper 4: A Comprehensive Survey on Signature Verification Techniques</a:t>
            </a:r>
          </a:p>
          <a:p>
            <a:pPr algn="l">
              <a:lnSpc>
                <a:spcPts val="2239"/>
              </a:lnSpc>
            </a:pPr>
            <a:r>
              <a:rPr lang="en-US" sz="1636" spc="14" b="true">
                <a:solidFill>
                  <a:srgbClr val="000000"/>
                </a:solidFill>
                <a:latin typeface="Calibri (MS) Bold"/>
                <a:ea typeface="Calibri (MS) Bold"/>
                <a:cs typeface="Calibri (MS) Bold"/>
                <a:sym typeface="Calibri (MS) Bold"/>
              </a:rPr>
              <a:t>Authors: Singh, R., Singh, P., &amp; Singh, D.</a:t>
            </a:r>
          </a:p>
          <a:p>
            <a:pPr algn="l" marL="353396" indent="-176698" lvl="1">
              <a:lnSpc>
                <a:spcPts val="2239"/>
              </a:lnSpc>
              <a:buFont typeface="Arial"/>
              <a:buChar char="•"/>
            </a:pPr>
            <a:r>
              <a:rPr lang="en-US" sz="1636" spc="14" u="sng">
                <a:solidFill>
                  <a:srgbClr val="000000"/>
                </a:solidFill>
                <a:latin typeface="Calibri (MS)"/>
                <a:ea typeface="Calibri (MS)"/>
                <a:cs typeface="Calibri (MS)"/>
                <a:sym typeface="Calibri (MS)"/>
              </a:rPr>
              <a:t>Advantages:</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Provides a comprehensive overview of traditional and modern signature verification techniques.</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Discusses various feature extraction and classification methods.</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Highlights the limitations of traditional methods and the potential of emerging techniques.</a:t>
            </a:r>
          </a:p>
          <a:p>
            <a:pPr algn="l" marL="353396" indent="-176698" lvl="1">
              <a:lnSpc>
                <a:spcPts val="2239"/>
              </a:lnSpc>
              <a:buFont typeface="Arial"/>
              <a:buChar char="•"/>
            </a:pPr>
            <a:r>
              <a:rPr lang="en-US" sz="1636" spc="14" u="sng">
                <a:solidFill>
                  <a:srgbClr val="000000"/>
                </a:solidFill>
                <a:latin typeface="Calibri (MS)"/>
                <a:ea typeface="Calibri (MS)"/>
                <a:cs typeface="Calibri (MS)"/>
                <a:sym typeface="Calibri (MS)"/>
              </a:rPr>
              <a:t>Disadvantages:</a:t>
            </a:r>
          </a:p>
          <a:p>
            <a:pPr algn="l" marL="706793" indent="-235598" lvl="2">
              <a:lnSpc>
                <a:spcPts val="2239"/>
              </a:lnSpc>
              <a:buFont typeface="Arial"/>
              <a:buChar char="⚬"/>
            </a:pPr>
            <a:r>
              <a:rPr lang="en-US" sz="1636" spc="14">
                <a:solidFill>
                  <a:srgbClr val="000000"/>
                </a:solidFill>
                <a:latin typeface="Calibri (MS)"/>
                <a:ea typeface="Calibri (MS)"/>
                <a:cs typeface="Calibri (MS)"/>
                <a:sym typeface="Calibri (MS)"/>
              </a:rPr>
              <a:t>Focuses on older techniques, which may not be as effective as modern deep-learning approaches.</a:t>
            </a:r>
          </a:p>
          <a:p>
            <a:pPr algn="l" marL="706793" indent="-235598" lvl="2">
              <a:lnSpc>
                <a:spcPts val="2239"/>
              </a:lnSpc>
              <a:buFont typeface="Arial"/>
              <a:buChar char="⚬"/>
            </a:pPr>
            <a:r>
              <a:rPr lang="en-US" sz="1636" spc="15">
                <a:solidFill>
                  <a:srgbClr val="000000"/>
                </a:solidFill>
                <a:latin typeface="Calibri (MS)"/>
                <a:ea typeface="Calibri (MS)"/>
                <a:cs typeface="Calibri (MS)"/>
                <a:sym typeface="Calibri (MS)"/>
              </a:rPr>
              <a:t>Limited discussion on the impact of emerging technologies like AI and machine learning.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‹7›</a:t>
              </a:r>
            </a:p>
          </p:txBody>
        </p:sp>
      </p:grpSp>
      <p:sp>
        <p:nvSpPr>
          <p:cNvPr name="Freeform 9" id="9"/>
          <p:cNvSpPr/>
          <p:nvPr/>
        </p:nvSpPr>
        <p:spPr>
          <a:xfrm flipH="false" flipV="false" rot="0">
            <a:off x="0" y="0"/>
            <a:ext cx="10128328" cy="10128328"/>
          </a:xfrm>
          <a:custGeom>
            <a:avLst/>
            <a:gdLst/>
            <a:ahLst/>
            <a:cxnLst/>
            <a:rect r="r" b="b" t="t" l="l"/>
            <a:pathLst>
              <a:path h="10128328" w="10128328">
                <a:moveTo>
                  <a:pt x="0" y="0"/>
                </a:moveTo>
                <a:lnTo>
                  <a:pt x="10128328" y="0"/>
                </a:lnTo>
                <a:lnTo>
                  <a:pt x="10128328" y="10128328"/>
                </a:lnTo>
                <a:lnTo>
                  <a:pt x="0" y="10128328"/>
                </a:lnTo>
                <a:lnTo>
                  <a:pt x="0" y="0"/>
                </a:lnTo>
                <a:close/>
              </a:path>
            </a:pathLst>
          </a:custGeom>
          <a:blipFill>
            <a:blip r:embed="rId3">
              <a:alphaModFix amt="32999"/>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98120" y="1158581"/>
            <a:ext cx="9164320" cy="5514928"/>
          </a:xfrm>
          <a:prstGeom prst="rect">
            <a:avLst/>
          </a:prstGeom>
        </p:spPr>
        <p:txBody>
          <a:bodyPr anchor="t" rtlCol="false" tIns="0" lIns="0" bIns="0" rIns="0">
            <a:spAutoFit/>
          </a:bodyPr>
          <a:lstStyle/>
          <a:p>
            <a:pPr algn="l">
              <a:lnSpc>
                <a:spcPts val="2407"/>
              </a:lnSpc>
            </a:pPr>
            <a:r>
              <a:rPr lang="en-US" sz="1760" spc="15">
                <a:solidFill>
                  <a:srgbClr val="000000"/>
                </a:solidFill>
                <a:latin typeface="Calibri (MS)"/>
                <a:ea typeface="Calibri (MS)"/>
                <a:cs typeface="Calibri (MS)"/>
                <a:sym typeface="Calibri (MS)"/>
              </a:rPr>
              <a:t>The main objective of the </a:t>
            </a:r>
            <a:r>
              <a:rPr lang="en-US" sz="1760" spc="15">
                <a:solidFill>
                  <a:srgbClr val="6C31D2"/>
                </a:solidFill>
                <a:latin typeface="Calibri (MS)"/>
                <a:ea typeface="Calibri (MS)"/>
                <a:cs typeface="Calibri (MS)"/>
                <a:sym typeface="Calibri (MS)"/>
              </a:rPr>
              <a:t>SIGSAFE - Digital Signature Validator</a:t>
            </a:r>
            <a:r>
              <a:rPr lang="en-US" sz="1760" spc="15">
                <a:solidFill>
                  <a:srgbClr val="000000"/>
                </a:solidFill>
                <a:latin typeface="Calibri (MS)"/>
                <a:ea typeface="Calibri (MS)"/>
                <a:cs typeface="Calibri (MS)"/>
                <a:sym typeface="Calibri (MS)"/>
              </a:rPr>
              <a:t> project is to develop an automated signature verification system that can accurately distinguish between genuine and forged signatures. This system leverages machine learning and image processing techniques to extract relevant features from signature images and uses a trained model to classify the signatures. The key goals include:</a:t>
            </a:r>
          </a:p>
          <a:p>
            <a:pPr algn="l" marL="379988" indent="-189994" lvl="1">
              <a:lnSpc>
                <a:spcPts val="2407"/>
              </a:lnSpc>
              <a:buAutoNum type="arabicPeriod" startAt="1"/>
            </a:pPr>
            <a:r>
              <a:rPr lang="en-US" b="true" sz="1760" spc="15" u="sng">
                <a:solidFill>
                  <a:srgbClr val="000000"/>
                </a:solidFill>
                <a:latin typeface="Calibri (MS) Bold"/>
                <a:ea typeface="Calibri (MS) Bold"/>
                <a:cs typeface="Calibri (MS) Bold"/>
                <a:sym typeface="Calibri (MS) Bold"/>
              </a:rPr>
              <a:t>Dataset Creation:</a:t>
            </a:r>
            <a:r>
              <a:rPr lang="en-US" sz="1760" spc="15">
                <a:solidFill>
                  <a:srgbClr val="000000"/>
                </a:solidFill>
                <a:latin typeface="Calibri (MS)"/>
                <a:ea typeface="Calibri (MS)"/>
                <a:cs typeface="Calibri (MS)"/>
                <a:sym typeface="Calibri (MS)"/>
              </a:rPr>
              <a:t> Collecting a diverse set of genuine and forged signatures for training the model.</a:t>
            </a:r>
          </a:p>
          <a:p>
            <a:pPr algn="l" marL="379988" indent="-189994" lvl="1">
              <a:lnSpc>
                <a:spcPts val="2407"/>
              </a:lnSpc>
              <a:buAutoNum type="arabicPeriod" startAt="1"/>
            </a:pPr>
            <a:r>
              <a:rPr lang="en-US" b="true" sz="1760" spc="15" u="sng">
                <a:solidFill>
                  <a:srgbClr val="000000"/>
                </a:solidFill>
                <a:latin typeface="Calibri (MS) Bold"/>
                <a:ea typeface="Calibri (MS) Bold"/>
                <a:cs typeface="Calibri (MS) Bold"/>
                <a:sym typeface="Calibri (MS) Bold"/>
              </a:rPr>
              <a:t>Feature Extraction:</a:t>
            </a:r>
            <a:r>
              <a:rPr lang="en-US" sz="1760" spc="15">
                <a:solidFill>
                  <a:srgbClr val="000000"/>
                </a:solidFill>
                <a:latin typeface="Calibri (MS)"/>
                <a:ea typeface="Calibri (MS)"/>
                <a:cs typeface="Calibri (MS)"/>
                <a:sym typeface="Calibri (MS)"/>
              </a:rPr>
              <a:t> Extracting critical features such as </a:t>
            </a:r>
            <a:r>
              <a:rPr lang="en-US" sz="1760" spc="15">
                <a:solidFill>
                  <a:srgbClr val="4E0CA8"/>
                </a:solidFill>
                <a:latin typeface="Calibri (MS)"/>
                <a:ea typeface="Calibri (MS)"/>
                <a:cs typeface="Calibri (MS)"/>
                <a:sym typeface="Calibri (MS)"/>
              </a:rPr>
              <a:t>stroke patterns, pressure variations, and geometric characteristics from the signatures.</a:t>
            </a:r>
          </a:p>
          <a:p>
            <a:pPr algn="l" marL="379988" indent="-189994" lvl="1">
              <a:lnSpc>
                <a:spcPts val="2407"/>
              </a:lnSpc>
              <a:buAutoNum type="arabicPeriod" startAt="1"/>
            </a:pPr>
            <a:r>
              <a:rPr lang="en-US" b="true" sz="1760" spc="15" u="sng">
                <a:solidFill>
                  <a:srgbClr val="000000"/>
                </a:solidFill>
                <a:latin typeface="Calibri (MS) Bold"/>
                <a:ea typeface="Calibri (MS) Bold"/>
                <a:cs typeface="Calibri (MS) Bold"/>
                <a:sym typeface="Calibri (MS) Bold"/>
              </a:rPr>
              <a:t>Model Training:</a:t>
            </a:r>
            <a:r>
              <a:rPr lang="en-US" sz="1760" spc="15">
                <a:solidFill>
                  <a:srgbClr val="000000"/>
                </a:solidFill>
                <a:latin typeface="Calibri (MS)"/>
                <a:ea typeface="Calibri (MS)"/>
                <a:cs typeface="Calibri (MS)"/>
                <a:sym typeface="Calibri (MS)"/>
              </a:rPr>
              <a:t> Using machine learning algorithms, particularly deep learning techniques like CNNs, to train a robust model capable of identifying signature authenticity.</a:t>
            </a:r>
          </a:p>
          <a:p>
            <a:pPr algn="l" marL="379988" indent="-189994" lvl="1">
              <a:lnSpc>
                <a:spcPts val="2407"/>
              </a:lnSpc>
              <a:buAutoNum type="arabicPeriod" startAt="1"/>
            </a:pPr>
            <a:r>
              <a:rPr lang="en-US" b="true" sz="1760" spc="15" u="sng">
                <a:solidFill>
                  <a:srgbClr val="000000"/>
                </a:solidFill>
                <a:latin typeface="Calibri (MS) Bold"/>
                <a:ea typeface="Calibri (MS) Bold"/>
                <a:cs typeface="Calibri (MS) Bold"/>
                <a:sym typeface="Calibri (MS) Bold"/>
              </a:rPr>
              <a:t>System Implementation: </a:t>
            </a:r>
            <a:r>
              <a:rPr lang="en-US" sz="1760" spc="15">
                <a:solidFill>
                  <a:srgbClr val="000000"/>
                </a:solidFill>
                <a:latin typeface="Calibri (MS)"/>
                <a:ea typeface="Calibri (MS)"/>
                <a:cs typeface="Calibri (MS)"/>
                <a:sym typeface="Calibri (MS)"/>
              </a:rPr>
              <a:t>Developing a user-friendly interface to facilitate the input of signature images for verification and displaying the results.</a:t>
            </a:r>
          </a:p>
          <a:p>
            <a:pPr algn="l" marL="379988" indent="-189994" lvl="1">
              <a:lnSpc>
                <a:spcPts val="2407"/>
              </a:lnSpc>
              <a:buAutoNum type="arabicPeriod" startAt="1"/>
            </a:pPr>
            <a:r>
              <a:rPr lang="en-US" b="true" sz="1760" spc="15" u="sng">
                <a:solidFill>
                  <a:srgbClr val="000000"/>
                </a:solidFill>
                <a:latin typeface="Calibri (MS) Bold"/>
                <a:ea typeface="Calibri (MS) Bold"/>
                <a:cs typeface="Calibri (MS) Bold"/>
                <a:sym typeface="Calibri (MS) Bold"/>
              </a:rPr>
              <a:t>Performance Evaluation: </a:t>
            </a:r>
            <a:r>
              <a:rPr lang="en-US" sz="1760" spc="15">
                <a:solidFill>
                  <a:srgbClr val="000000"/>
                </a:solidFill>
                <a:latin typeface="Calibri (MS)"/>
                <a:ea typeface="Calibri (MS)"/>
                <a:cs typeface="Calibri (MS)"/>
                <a:sym typeface="Calibri (MS)"/>
              </a:rPr>
              <a:t>Assessing the system's performance using standard metrics such as </a:t>
            </a:r>
            <a:r>
              <a:rPr lang="en-US" sz="1760" spc="15">
                <a:solidFill>
                  <a:srgbClr val="4E0CA8"/>
                </a:solidFill>
                <a:latin typeface="Calibri (MS)"/>
                <a:ea typeface="Calibri (MS)"/>
                <a:cs typeface="Calibri (MS)"/>
                <a:sym typeface="Calibri (MS)"/>
              </a:rPr>
              <a:t>accuracy and threshold</a:t>
            </a:r>
            <a:r>
              <a:rPr lang="en-US" sz="1760" spc="15">
                <a:solidFill>
                  <a:srgbClr val="000000"/>
                </a:solidFill>
                <a:latin typeface="Calibri (MS)"/>
                <a:ea typeface="Calibri (MS)"/>
                <a:cs typeface="Calibri (MS)"/>
                <a:sym typeface="Calibri (MS)"/>
              </a:rPr>
              <a:t> to ensure reliable verification outcomes.</a:t>
            </a:r>
          </a:p>
          <a:p>
            <a:pPr algn="l">
              <a:lnSpc>
                <a:spcPts val="2407"/>
              </a:lnSpc>
            </a:pPr>
            <a:r>
              <a:rPr lang="en-US" sz="1760" spc="16">
                <a:solidFill>
                  <a:srgbClr val="000000"/>
                </a:solidFill>
                <a:latin typeface="Calibri (MS)"/>
                <a:ea typeface="Calibri (MS)"/>
                <a:cs typeface="Calibri (MS)"/>
                <a:sym typeface="Calibri (MS)"/>
              </a:rPr>
              <a:t>Ultimately, the system aims to enhance the efficiency, security, and accuracy of signature verification in industries like banking, legal, and government sectors, where the authenticity of documents is crucial.</a:t>
            </a:r>
          </a:p>
        </p:txBody>
      </p:sp>
      <p:sp>
        <p:nvSpPr>
          <p:cNvPr name="TextBox 11" id="11"/>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Main Objective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1D1D1B"/>
            </a:solidFill>
            <a:prstDash val="solid"/>
            <a:headEnd type="none" len="sm" w="sm"/>
            <a:tailEnd type="none" len="sm" w="sm"/>
          </a:ln>
        </p:spPr>
      </p:sp>
      <p:grpSp>
        <p:nvGrpSpPr>
          <p:cNvPr name="Group 6" id="6"/>
          <p:cNvGrpSpPr/>
          <p:nvPr/>
        </p:nvGrpSpPr>
        <p:grpSpPr>
          <a:xfrm rot="0">
            <a:off x="4876800" y="6909323"/>
            <a:ext cx="4876800" cy="417479"/>
            <a:chOff x="0" y="0"/>
            <a:chExt cx="6502400" cy="556639"/>
          </a:xfrm>
        </p:grpSpPr>
        <p:sp>
          <p:nvSpPr>
            <p:cNvPr name="Freeform 7" id="7"/>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8" id="8"/>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‹8›</a:t>
              </a:r>
            </a:p>
          </p:txBody>
        </p:sp>
      </p:grpSp>
      <p:sp>
        <p:nvSpPr>
          <p:cNvPr name="Freeform 9" id="9"/>
          <p:cNvSpPr/>
          <p:nvPr/>
        </p:nvSpPr>
        <p:spPr>
          <a:xfrm flipH="false" flipV="false" rot="0">
            <a:off x="-2358031" y="-563877"/>
            <a:ext cx="12694112" cy="7791011"/>
          </a:xfrm>
          <a:custGeom>
            <a:avLst/>
            <a:gdLst/>
            <a:ahLst/>
            <a:cxnLst/>
            <a:rect r="r" b="b" t="t" l="l"/>
            <a:pathLst>
              <a:path h="7791011" w="12694112">
                <a:moveTo>
                  <a:pt x="0" y="0"/>
                </a:moveTo>
                <a:lnTo>
                  <a:pt x="12694112" y="0"/>
                </a:lnTo>
                <a:lnTo>
                  <a:pt x="12694112" y="7791011"/>
                </a:lnTo>
                <a:lnTo>
                  <a:pt x="0" y="7791011"/>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409136" y="1184330"/>
            <a:ext cx="8692300" cy="5530105"/>
            <a:chOff x="0" y="0"/>
            <a:chExt cx="3219370" cy="2048187"/>
          </a:xfrm>
        </p:grpSpPr>
        <p:sp>
          <p:nvSpPr>
            <p:cNvPr name="Freeform 11" id="11"/>
            <p:cNvSpPr/>
            <p:nvPr/>
          </p:nvSpPr>
          <p:spPr>
            <a:xfrm flipH="false" flipV="false" rot="0">
              <a:off x="0" y="0"/>
              <a:ext cx="3219370" cy="2048187"/>
            </a:xfrm>
            <a:custGeom>
              <a:avLst/>
              <a:gdLst/>
              <a:ahLst/>
              <a:cxnLst/>
              <a:rect r="r" b="b" t="t" l="l"/>
              <a:pathLst>
                <a:path h="2048187" w="3219370">
                  <a:moveTo>
                    <a:pt x="32064" y="0"/>
                  </a:moveTo>
                  <a:lnTo>
                    <a:pt x="3187306" y="0"/>
                  </a:lnTo>
                  <a:cubicBezTo>
                    <a:pt x="3205015" y="0"/>
                    <a:pt x="3219370" y="14356"/>
                    <a:pt x="3219370" y="32064"/>
                  </a:cubicBezTo>
                  <a:lnTo>
                    <a:pt x="3219370" y="2016123"/>
                  </a:lnTo>
                  <a:cubicBezTo>
                    <a:pt x="3219370" y="2033831"/>
                    <a:pt x="3205015" y="2048187"/>
                    <a:pt x="3187306" y="2048187"/>
                  </a:cubicBezTo>
                  <a:lnTo>
                    <a:pt x="32064" y="2048187"/>
                  </a:lnTo>
                  <a:cubicBezTo>
                    <a:pt x="14356" y="2048187"/>
                    <a:pt x="0" y="2033831"/>
                    <a:pt x="0" y="2016123"/>
                  </a:cubicBezTo>
                  <a:lnTo>
                    <a:pt x="0" y="32064"/>
                  </a:lnTo>
                  <a:cubicBezTo>
                    <a:pt x="0" y="14356"/>
                    <a:pt x="14356" y="0"/>
                    <a:pt x="32064" y="0"/>
                  </a:cubicBezTo>
                  <a:close/>
                </a:path>
              </a:pathLst>
            </a:custGeom>
            <a:solidFill>
              <a:srgbClr val="E6E7E8"/>
            </a:solidFill>
            <a:ln w="19050" cap="rnd">
              <a:solidFill>
                <a:srgbClr val="000000"/>
              </a:solidFill>
              <a:prstDash val="solid"/>
              <a:round/>
            </a:ln>
          </p:spPr>
        </p:sp>
        <p:sp>
          <p:nvSpPr>
            <p:cNvPr name="TextBox 12" id="12"/>
            <p:cNvSpPr txBox="true"/>
            <p:nvPr/>
          </p:nvSpPr>
          <p:spPr>
            <a:xfrm>
              <a:off x="0" y="-38100"/>
              <a:ext cx="3219370" cy="2086287"/>
            </a:xfrm>
            <a:prstGeom prst="rect">
              <a:avLst/>
            </a:prstGeom>
          </p:spPr>
          <p:txBody>
            <a:bodyPr anchor="ctr" rtlCol="false" tIns="50800" lIns="50800" bIns="50800" rIns="50800"/>
            <a:lstStyle/>
            <a:p>
              <a:pPr algn="ctr">
                <a:lnSpc>
                  <a:spcPts val="2048"/>
                </a:lnSpc>
              </a:pPr>
            </a:p>
          </p:txBody>
        </p:sp>
      </p:grpSp>
      <p:sp>
        <p:nvSpPr>
          <p:cNvPr name="Freeform 13" id="13"/>
          <p:cNvSpPr/>
          <p:nvPr/>
        </p:nvSpPr>
        <p:spPr>
          <a:xfrm flipH="false" flipV="false" rot="0">
            <a:off x="397648" y="1432846"/>
            <a:ext cx="8715276" cy="5033072"/>
          </a:xfrm>
          <a:custGeom>
            <a:avLst/>
            <a:gdLst/>
            <a:ahLst/>
            <a:cxnLst/>
            <a:rect r="r" b="b" t="t" l="l"/>
            <a:pathLst>
              <a:path h="5033072" w="8715276">
                <a:moveTo>
                  <a:pt x="0" y="0"/>
                </a:moveTo>
                <a:lnTo>
                  <a:pt x="8715277" y="0"/>
                </a:lnTo>
                <a:lnTo>
                  <a:pt x="8715277" y="5033073"/>
                </a:lnTo>
                <a:lnTo>
                  <a:pt x="0" y="5033073"/>
                </a:lnTo>
                <a:lnTo>
                  <a:pt x="0" y="0"/>
                </a:lnTo>
                <a:close/>
              </a:path>
            </a:pathLst>
          </a:custGeom>
          <a:blipFill>
            <a:blip r:embed="rId5"/>
            <a:stretch>
              <a:fillRect l="0" t="0" r="0" b="0"/>
            </a:stretch>
          </a:blipFill>
        </p:spPr>
      </p:sp>
      <p:sp>
        <p:nvSpPr>
          <p:cNvPr name="TextBox 14" id="14"/>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Architecture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17479"/>
            <a:chOff x="0" y="0"/>
            <a:chExt cx="6502400" cy="556639"/>
          </a:xfrm>
        </p:grpSpPr>
        <p:sp>
          <p:nvSpPr>
            <p:cNvPr name="Freeform 3" id="3"/>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4" id="4"/>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sp>
        <p:nvSpPr>
          <p:cNvPr name="Freeform 6" id="6" descr="image"/>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alphaModFix amt="12000"/>
            </a:blip>
            <a:stretch>
              <a:fillRect l="0" t="0" r="0" b="0"/>
            </a:stretch>
          </a:blipFill>
        </p:spPr>
      </p:sp>
      <p:grpSp>
        <p:nvGrpSpPr>
          <p:cNvPr name="Group 7" id="7"/>
          <p:cNvGrpSpPr/>
          <p:nvPr/>
        </p:nvGrpSpPr>
        <p:grpSpPr>
          <a:xfrm rot="0">
            <a:off x="4876800" y="6909323"/>
            <a:ext cx="4876800" cy="417479"/>
            <a:chOff x="0" y="0"/>
            <a:chExt cx="6502400" cy="556639"/>
          </a:xfrm>
        </p:grpSpPr>
        <p:sp>
          <p:nvSpPr>
            <p:cNvPr name="Freeform 8" id="8"/>
            <p:cNvSpPr/>
            <p:nvPr/>
          </p:nvSpPr>
          <p:spPr>
            <a:xfrm flipH="false" flipV="false" rot="0">
              <a:off x="0" y="0"/>
              <a:ext cx="6502400" cy="556682"/>
            </a:xfrm>
            <a:custGeom>
              <a:avLst/>
              <a:gdLst/>
              <a:ahLst/>
              <a:cxnLst/>
              <a:rect r="r" b="b" t="t" l="l"/>
              <a:pathLst>
                <a:path h="556682" w="6502400">
                  <a:moveTo>
                    <a:pt x="0" y="0"/>
                  </a:moveTo>
                  <a:lnTo>
                    <a:pt x="6502400" y="0"/>
                  </a:lnTo>
                  <a:lnTo>
                    <a:pt x="6502400" y="556682"/>
                  </a:lnTo>
                  <a:lnTo>
                    <a:pt x="0" y="556682"/>
                  </a:lnTo>
                  <a:close/>
                </a:path>
              </a:pathLst>
            </a:custGeom>
            <a:solidFill>
              <a:srgbClr val="34495E"/>
            </a:solidFill>
          </p:spPr>
        </p:sp>
        <p:sp>
          <p:nvSpPr>
            <p:cNvPr name="TextBox 9" id="9"/>
            <p:cNvSpPr txBox="true"/>
            <p:nvPr/>
          </p:nvSpPr>
          <p:spPr>
            <a:xfrm>
              <a:off x="0" y="-38100"/>
              <a:ext cx="6502400" cy="594739"/>
            </a:xfrm>
            <a:prstGeom prst="rect">
              <a:avLst/>
            </a:prstGeom>
          </p:spPr>
          <p:txBody>
            <a:bodyPr anchor="ctr" rtlCol="false" tIns="50800" lIns="50800" bIns="50800" rIns="50800"/>
            <a:lstStyle/>
            <a:p>
              <a:pPr algn="ctr">
                <a:lnSpc>
                  <a:spcPts val="2047"/>
                </a:lnSpc>
              </a:pPr>
              <a:r>
                <a:rPr lang="en-US" sz="1706" spc="15">
                  <a:solidFill>
                    <a:srgbClr val="FFFFFF"/>
                  </a:solidFill>
                  <a:latin typeface="Calibri (MS)"/>
                  <a:ea typeface="Calibri (MS)"/>
                  <a:cs typeface="Calibri (MS)"/>
                  <a:sym typeface="Calibri (MS)"/>
                </a:rPr>
                <a:t>Rajalakshmi Engineering College 		‹9›</a:t>
              </a:r>
            </a:p>
          </p:txBody>
        </p:sp>
      </p:grpSp>
      <p:sp>
        <p:nvSpPr>
          <p:cNvPr name="Freeform 10" id="10"/>
          <p:cNvSpPr/>
          <p:nvPr/>
        </p:nvSpPr>
        <p:spPr>
          <a:xfrm flipH="false" flipV="false" rot="0">
            <a:off x="1708172" y="3916193"/>
            <a:ext cx="6064108" cy="2925932"/>
          </a:xfrm>
          <a:custGeom>
            <a:avLst/>
            <a:gdLst/>
            <a:ahLst/>
            <a:cxnLst/>
            <a:rect r="r" b="b" t="t" l="l"/>
            <a:pathLst>
              <a:path h="2925932" w="6064108">
                <a:moveTo>
                  <a:pt x="0" y="0"/>
                </a:moveTo>
                <a:lnTo>
                  <a:pt x="6064108" y="0"/>
                </a:lnTo>
                <a:lnTo>
                  <a:pt x="6064108" y="2925932"/>
                </a:lnTo>
                <a:lnTo>
                  <a:pt x="0" y="2925932"/>
                </a:lnTo>
                <a:lnTo>
                  <a:pt x="0" y="0"/>
                </a:lnTo>
                <a:close/>
              </a:path>
            </a:pathLst>
          </a:custGeom>
          <a:blipFill>
            <a:blip r:embed="rId4"/>
            <a:stretch>
              <a:fillRect l="0" t="0" r="0" b="0"/>
            </a:stretch>
          </a:blipFill>
        </p:spPr>
      </p:sp>
      <p:sp>
        <p:nvSpPr>
          <p:cNvPr name="TextBox 11" id="11"/>
          <p:cNvSpPr txBox="true"/>
          <p:nvPr/>
        </p:nvSpPr>
        <p:spPr>
          <a:xfrm rot="0">
            <a:off x="294640" y="91969"/>
            <a:ext cx="9164320" cy="809625"/>
          </a:xfrm>
          <a:prstGeom prst="rect">
            <a:avLst/>
          </a:prstGeom>
        </p:spPr>
        <p:txBody>
          <a:bodyPr anchor="t" rtlCol="false" tIns="0" lIns="0" bIns="0" rIns="0">
            <a:spAutoFit/>
          </a:bodyPr>
          <a:lstStyle/>
          <a:p>
            <a:pPr algn="l">
              <a:lnSpc>
                <a:spcPts val="5631"/>
              </a:lnSpc>
            </a:pPr>
            <a:r>
              <a:rPr lang="en-US" sz="4693" spc="43">
                <a:solidFill>
                  <a:srgbClr val="000000"/>
                </a:solidFill>
                <a:latin typeface="Calibri (MS)"/>
                <a:ea typeface="Calibri (MS)"/>
                <a:cs typeface="Calibri (MS)"/>
                <a:sym typeface="Calibri (MS)"/>
              </a:rPr>
              <a:t>System Requirements</a:t>
            </a:r>
          </a:p>
        </p:txBody>
      </p:sp>
      <p:sp>
        <p:nvSpPr>
          <p:cNvPr name="TextBox 12" id="12"/>
          <p:cNvSpPr txBox="true"/>
          <p:nvPr/>
        </p:nvSpPr>
        <p:spPr>
          <a:xfrm rot="0">
            <a:off x="294640" y="1007110"/>
            <a:ext cx="8560484" cy="2909083"/>
          </a:xfrm>
          <a:prstGeom prst="rect">
            <a:avLst/>
          </a:prstGeom>
        </p:spPr>
        <p:txBody>
          <a:bodyPr anchor="t" rtlCol="false" tIns="0" lIns="0" bIns="0" rIns="0">
            <a:spAutoFit/>
          </a:bodyPr>
          <a:lstStyle/>
          <a:p>
            <a:pPr algn="l" marL="307646" indent="-153823" lvl="1">
              <a:lnSpc>
                <a:spcPts val="3271"/>
              </a:lnSpc>
              <a:buFont typeface="Arial"/>
              <a:buChar char="•"/>
            </a:pPr>
            <a:r>
              <a:rPr lang="en-US" sz="2391" spc="21">
                <a:solidFill>
                  <a:srgbClr val="000000"/>
                </a:solidFill>
                <a:latin typeface="Calibri (MS)"/>
                <a:ea typeface="Calibri (MS)"/>
                <a:cs typeface="Calibri (MS)"/>
                <a:sym typeface="Calibri (MS)"/>
              </a:rPr>
              <a:t>Software</a:t>
            </a:r>
          </a:p>
          <a:p>
            <a:pPr algn="l" marL="307646" indent="-153823" lvl="1">
              <a:lnSpc>
                <a:spcPts val="3271"/>
              </a:lnSpc>
              <a:buFont typeface="Arial"/>
              <a:buChar char="•"/>
            </a:pPr>
            <a:r>
              <a:rPr lang="en-US" sz="2391" spc="21">
                <a:solidFill>
                  <a:srgbClr val="000000"/>
                </a:solidFill>
                <a:latin typeface="Calibri (MS)"/>
                <a:ea typeface="Calibri (MS)"/>
                <a:cs typeface="Calibri (MS)"/>
                <a:sym typeface="Calibri (MS)"/>
              </a:rPr>
              <a:t>UiPath Studio: To design and automate the workflow.</a:t>
            </a:r>
          </a:p>
          <a:p>
            <a:pPr algn="l" marL="307646" indent="-153823" lvl="1">
              <a:lnSpc>
                <a:spcPts val="3271"/>
              </a:lnSpc>
              <a:buFont typeface="Arial"/>
              <a:buChar char="•"/>
            </a:pPr>
            <a:r>
              <a:rPr lang="en-US" sz="2391" spc="21">
                <a:solidFill>
                  <a:srgbClr val="000000"/>
                </a:solidFill>
                <a:latin typeface="Calibri (MS)"/>
                <a:ea typeface="Calibri (MS)"/>
                <a:cs typeface="Calibri (MS)"/>
                <a:sym typeface="Calibri (MS)"/>
              </a:rPr>
              <a:t>UiPath Gen AI Activities: To perform the signature verification task.</a:t>
            </a:r>
          </a:p>
          <a:p>
            <a:pPr algn="l" marL="307646" indent="-153823" lvl="1">
              <a:lnSpc>
                <a:spcPts val="3271"/>
              </a:lnSpc>
              <a:buFont typeface="Arial"/>
              <a:buChar char="•"/>
            </a:pPr>
            <a:r>
              <a:rPr lang="en-US" sz="2391" spc="21">
                <a:solidFill>
                  <a:srgbClr val="000000"/>
                </a:solidFill>
                <a:latin typeface="Calibri (MS)"/>
                <a:ea typeface="Calibri (MS)"/>
                <a:cs typeface="Calibri (MS)"/>
                <a:sym typeface="Calibri (MS)"/>
              </a:rPr>
              <a:t>Hardware</a:t>
            </a:r>
          </a:p>
          <a:p>
            <a:pPr algn="l" marL="307747" indent="-153874" lvl="1">
              <a:lnSpc>
                <a:spcPts val="3271"/>
              </a:lnSpc>
              <a:buFont typeface="Arial"/>
              <a:buChar char="•"/>
            </a:pPr>
            <a:r>
              <a:rPr lang="en-US" sz="2391" spc="22">
                <a:solidFill>
                  <a:srgbClr val="000000"/>
                </a:solidFill>
                <a:latin typeface="Calibri (MS)"/>
                <a:ea typeface="Calibri (MS)"/>
                <a:cs typeface="Calibri (MS)"/>
                <a:sym typeface="Calibri (MS)"/>
              </a:rPr>
              <a:t>Standard Computer: A standard computer with sufficient processing power and memory is sufficient.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DAGXHQwGY5o</dc:identifier>
  <dcterms:modified xsi:type="dcterms:W3CDTF">2011-08-01T06:04:30Z</dcterms:modified>
  <cp:revision>1</cp:revision>
  <dc:title>220701331</dc:title>
</cp:coreProperties>
</file>