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65" r:id="rId2"/>
    <p:sldId id="258" r:id="rId3"/>
    <p:sldId id="402" r:id="rId4"/>
    <p:sldId id="420" r:id="rId5"/>
    <p:sldId id="421" r:id="rId6"/>
    <p:sldId id="259" r:id="rId7"/>
    <p:sldId id="364" r:id="rId8"/>
    <p:sldId id="370" r:id="rId9"/>
    <p:sldId id="371" r:id="rId10"/>
    <p:sldId id="369" r:id="rId11"/>
    <p:sldId id="372" r:id="rId12"/>
    <p:sldId id="373" r:id="rId13"/>
    <p:sldId id="260" r:id="rId14"/>
    <p:sldId id="378" r:id="rId15"/>
    <p:sldId id="379" r:id="rId16"/>
    <p:sldId id="384" r:id="rId17"/>
    <p:sldId id="382" r:id="rId18"/>
    <p:sldId id="345" r:id="rId19"/>
    <p:sldId id="386" r:id="rId20"/>
    <p:sldId id="387" r:id="rId21"/>
    <p:sldId id="388" r:id="rId22"/>
    <p:sldId id="389" r:id="rId23"/>
    <p:sldId id="408" r:id="rId24"/>
    <p:sldId id="399" r:id="rId25"/>
    <p:sldId id="409" r:id="rId26"/>
    <p:sldId id="410" r:id="rId27"/>
    <p:sldId id="412" r:id="rId28"/>
    <p:sldId id="413" r:id="rId29"/>
    <p:sldId id="414" r:id="rId30"/>
    <p:sldId id="411" r:id="rId31"/>
    <p:sldId id="416" r:id="rId32"/>
    <p:sldId id="415" r:id="rId33"/>
    <p:sldId id="417" r:id="rId34"/>
    <p:sldId id="418" r:id="rId35"/>
    <p:sldId id="385" r:id="rId36"/>
    <p:sldId id="392" r:id="rId37"/>
    <p:sldId id="419" r:id="rId38"/>
    <p:sldId id="328" r:id="rId39"/>
    <p:sldId id="422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">
          <p15:clr>
            <a:srgbClr val="A4A3A4"/>
          </p15:clr>
        </p15:guide>
        <p15:guide id="2" pos="5375">
          <p15:clr>
            <a:srgbClr val="A4A3A4"/>
          </p15:clr>
        </p15:guide>
        <p15:guide id="3" pos="355">
          <p15:clr>
            <a:srgbClr val="A4A3A4"/>
          </p15:clr>
        </p15:guide>
        <p15:guide id="4" orient="horz" pos="39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626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 autoAdjust="0"/>
    <p:restoredTop sz="85197" autoAdjust="0"/>
  </p:normalViewPr>
  <p:slideViewPr>
    <p:cSldViewPr snapToGrid="0">
      <p:cViewPr varScale="1">
        <p:scale>
          <a:sx n="75" d="100"/>
          <a:sy n="75" d="100"/>
        </p:scale>
        <p:origin x="1275" y="39"/>
      </p:cViewPr>
      <p:guideLst>
        <p:guide orient="horz" pos="386"/>
        <p:guide pos="5375"/>
        <p:guide pos="355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sj15\Desktop\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sj15\Desktop\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isj15\Desktop\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DA46E6B6-2617-40A0-B993-8CE3D38235A3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6BC-4878-AF08-5AD249D39F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8×8</c:v>
                </c:pt>
                <c:pt idx="1">
                  <c:v>16×16</c:v>
                </c:pt>
                <c:pt idx="2">
                  <c:v>28×28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0.96875</c:v>
                </c:pt>
                <c:pt idx="1">
                  <c:v>0.93901900000000005</c:v>
                </c:pt>
                <c:pt idx="2">
                  <c:v>0.78883400000000004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C-4878-AF08-5AD249D39F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25551672"/>
        <c:axId val="102393200"/>
      </c:barChart>
      <c:catAx>
        <c:axId val="525551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 Size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393200"/>
        <c:crosses val="autoZero"/>
        <c:auto val="1"/>
        <c:lblAlgn val="ctr"/>
        <c:lblOffset val="100"/>
        <c:noMultiLvlLbl val="0"/>
      </c:catAx>
      <c:valAx>
        <c:axId val="10239320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Prediction Accurary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55516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Sheet1!$A$10:$A$12</c:f>
              <c:strCache>
                <c:ptCount val="3"/>
                <c:pt idx="0">
                  <c:v>8×8</c:v>
                </c:pt>
                <c:pt idx="1">
                  <c:v>16×16</c:v>
                </c:pt>
                <c:pt idx="2">
                  <c:v>28×28</c:v>
                </c:pt>
              </c:strCache>
            </c:strRef>
          </c:cat>
          <c:val>
            <c:numRef>
              <c:f>Sheet1!$B$10:$B$12</c:f>
              <c:numCache>
                <c:formatCode>0.00%</c:formatCode>
                <c:ptCount val="3"/>
                <c:pt idx="0">
                  <c:v>0.99102699999999999</c:v>
                </c:pt>
                <c:pt idx="1">
                  <c:v>0.95114100000000001</c:v>
                </c:pt>
                <c:pt idx="2">
                  <c:v>0.92215199999999997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6-4F26-B234-D16ECC7CEF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728040184"/>
        <c:axId val="728038584"/>
      </c:barChart>
      <c:catAx>
        <c:axId val="728040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 Size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8038584"/>
        <c:crosses val="autoZero"/>
        <c:auto val="1"/>
        <c:lblAlgn val="ctr"/>
        <c:lblOffset val="100"/>
        <c:noMultiLvlLbl val="0"/>
      </c:catAx>
      <c:valAx>
        <c:axId val="728038584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Prediction Accurary</a:t>
                </a:r>
                <a:endParaRPr lang="zh-CN"/>
              </a:p>
              <a:p>
                <a:pPr>
                  <a:defRPr/>
                </a:pP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804018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B7B7576F-54B1-4B4E-8E39-5DB1A571C612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56-4647-A279-D484F7A7EC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Sheet1!$A$20:$A$22</c:f>
              <c:strCache>
                <c:ptCount val="3"/>
                <c:pt idx="0">
                  <c:v>8×8</c:v>
                </c:pt>
                <c:pt idx="1">
                  <c:v>16×16</c:v>
                </c:pt>
                <c:pt idx="2">
                  <c:v>28×28</c:v>
                </c:pt>
              </c:strCache>
            </c:strRef>
          </c:cat>
          <c:val>
            <c:numRef>
              <c:f>Sheet1!$B$20:$B$22</c:f>
              <c:numCache>
                <c:formatCode>0.00%</c:formatCode>
                <c:ptCount val="3"/>
                <c:pt idx="0">
                  <c:v>0.98502699999999999</c:v>
                </c:pt>
                <c:pt idx="1">
                  <c:v>0.941778</c:v>
                </c:pt>
                <c:pt idx="2">
                  <c:v>0.93798899999999996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6-4647-A279-D484F7A7EC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722920952"/>
        <c:axId val="722922232"/>
      </c:barChart>
      <c:catAx>
        <c:axId val="722920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 Size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922232"/>
        <c:crosses val="autoZero"/>
        <c:auto val="1"/>
        <c:lblAlgn val="ctr"/>
        <c:lblOffset val="100"/>
        <c:noMultiLvlLbl val="0"/>
      </c:catAx>
      <c:valAx>
        <c:axId val="722922232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Prediction Accuracy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292095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2D0256-711C-4F2B-BB71-9B5E22EE1348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8CBFEB-D607-466C-BC28-03D841340B9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My research topic is about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8CBFEB-D607-466C-BC28-03D841340B9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09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备注占位符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/>
              <a:lstStyle/>
              <a:p>
                <a:pPr marL="0" indent="0">
                  <a:buFontTx/>
                  <a:buNone/>
                </a:pPr>
                <a:r>
                  <a:rPr lang="en-US" altLang="zh-CN" dirty="0"/>
                  <a:t>In fact,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action prediction can require only subset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,we choose Q</a:t>
                </a:r>
                <a:r>
                  <a:rPr lang="en-US" altLang="zh-CN" baseline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values for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current state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315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blipFill rotWithShape="1">
                <a:blip r:embed="rId3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en-US" altLang="zh-CN" dirty="0"/>
              <a:t>What makes that special is that the value iteration of the mathematical formula is corresponding to the convolutional network structure.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en-US" altLang="zh-CN" baseline="0" dirty="0"/>
              <a:t>Plan and get reward map  on MDP,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/>
              <a:t>The first part is background.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CE849-3238-4785-9017-541EFFF2B9E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VINs, we tied the weights in all VI models(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Weights Sharing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 If we untie the weights in VI models, which means that for each VI module, we use different weights. And use skip-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coonections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between vi modules.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average training loss of the network is obviously reduced, and it performs well on the training set</a:t>
            </a:r>
          </a:p>
          <a:p>
            <a:pPr marL="285750" indent="-285750" algn="l">
              <a:lnSpc>
                <a:spcPct val="160000"/>
              </a:lnSpc>
              <a:buFontTx/>
              <a:buChar char="-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accuracy of the network is over 92% on the big map of the test set, which is significantly improved</a:t>
            </a:r>
          </a:p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notice that the Q function can be written into two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parts:We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only need to change the last layers(FC layers,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Converge faster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 a larger learning rate 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-Reduce loss function and Avoid gradient explosion</a:t>
            </a:r>
          </a:p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convey reward information faster in VI, and reduce the effective K, we use multiple levels of VIN.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copy of the input is fed into a convolution layer and then down-sampled. Then it is fed into a VI module and then up-sampled, and added as an additional channel in the reward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convergence speed of the network is accelerated and the average training loss is further reduced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model has the best performance with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93.7989%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accuracy on the big maps of test sets.</a:t>
            </a:r>
          </a:p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zh-CN" altLang="en-US" baseline="0" dirty="0"/>
              <a:t>你好！！！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lnSpc>
                <a:spcPct val="160000"/>
              </a:lnSpc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Here is Value iteration process. As you can </a:t>
            </a:r>
            <a:r>
              <a:rPr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see,the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place around the target position gradually becomes bright, indicating that the corresponding position value is high and the agent should be there as close as possible.</a:t>
            </a:r>
          </a:p>
          <a:p>
            <a:pPr marL="0" indent="0">
              <a:lnSpc>
                <a:spcPct val="160000"/>
              </a:lnSpc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area of the obstacle is  turning black, indicating that the corresponding position value is low and  the agent should  avoid there as far as possible</a:t>
            </a:r>
          </a:p>
          <a:p>
            <a:pPr marL="0" indent="0">
              <a:lnSpc>
                <a:spcPct val="160000"/>
              </a:lnSpc>
              <a:buFontTx/>
              <a:buNone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through value iteration, the network can seek advantages and avoid disadvantages, and has the planning ability.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Path planning is a primary task of autonomous control for agents. And we have some traditional methods like Dijkstra algorithm and A*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Our improved networks perform best on any size of map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accuracy of the network is higher than 93% on different maps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Especially on the large map, the accuracy rate is significantly improved, and the accuracy rate is increased by nearly 20%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network long-term planning ability and generalization ability have been significantly improved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network has the structure of planning and has the planning ability</a:t>
            </a:r>
          </a:p>
          <a:p>
            <a:pPr marL="0" indent="0">
              <a:buFontTx/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So, what if I input a natural image to the VIN? Does the network work or not?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8CBFEB-D607-466C-BC28-03D841340B9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1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en-US" altLang="zh-CN" dirty="0"/>
              <a:t>In this experiment we show that VINs can learn to plan from natural image input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r>
              <a:rPr lang="en-US" altLang="zh-CN" dirty="0"/>
              <a:t>After training, VIN achieved a success rate of 84.8%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traditional path planning algorithm has some problems.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Because the separation of graph recognition and path planning, it is not an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end-to-end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model, the performance of the algorithm has bottlenecks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1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 end-to-end training and prediction model 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model has the ability of learning and generalization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Once the model training is completed, it can be directly put into use on the input image, and there is no need to calculate from scratch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Intelligent understanding of the problem can be applied to new, complex scene problems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5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Value iteration is based on the Markov decision process (MDP) formulation. The goal is to learn a policy which maximizes the expected return.</a:t>
            </a:r>
          </a:p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293A7D-FCC8-41C7-A765-3AF8756BC2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CD714-BE54-43A8-833B-77BF59465B38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5B8F1-AADA-48A2-821C-073C0142CC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147ED-73C2-4729-9A78-35D98A5190EC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42972-CFFC-4E9E-8F00-8934FF6213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08905-1869-408E-A5EE-0C18B80874B8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2F1AA-4570-4753-8B1E-FB44870E93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A68A-B45E-44CF-A54D-C61F7897325C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FED3-9698-45C6-9305-7A7C0017A4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CE86-2077-409C-88B0-F9BA4673E038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B21ED-0082-4C82-8863-9D73080336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2197F-B773-4A12-A030-88D5F37C07A7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67FFD-7F84-4CF2-92C1-73BCF5F8C3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042F-E8EB-4B01-B39B-384838B63F44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6406D-77DF-4064-9905-1EF444D2D6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CA80E-FBD4-4411-9939-8B2AC0C83AE4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186B-CF04-46F6-B5A1-51409D60C6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54CA7-D49F-4B99-8FF7-9529CD90E0D2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87B8E-2763-4468-980D-60B36CA04E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9395-032A-4CDC-82F3-C48BF8A52598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9433-A0B5-428E-A909-816E087C22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7D451-003C-436C-A118-13CE40CF498F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92080-1928-45D6-A5D6-45ACEE7765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CFEDAE-F13F-4C14-A61F-391EE16D3EE4}" type="datetimeFigureOut">
              <a:rPr lang="zh-CN" altLang="en-US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E1084E-84FB-415D-869E-04FB23CCCC1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4.emf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microsoft.com/office/2007/relationships/hdphoto" Target="../media/hdphoto3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564563" y="2716213"/>
            <a:ext cx="579437" cy="1362075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516"/>
              <a:ext cx="579549" cy="2729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040" y="2716214"/>
            <a:ext cx="6549890" cy="1685457"/>
            <a:chOff x="0" y="2716812"/>
            <a:chExt cx="6279431" cy="1685567"/>
          </a:xfrm>
        </p:grpSpPr>
        <p:sp>
          <p:nvSpPr>
            <p:cNvPr id="30" name="矩形 29"/>
            <p:cNvSpPr/>
            <p:nvPr/>
          </p:nvSpPr>
          <p:spPr>
            <a:xfrm>
              <a:off x="0" y="3804320"/>
              <a:ext cx="6279431" cy="274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6279431" cy="9938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112" name="文本框 6"/>
            <p:cNvSpPr txBox="1">
              <a:spLocks noChangeArrowheads="1"/>
            </p:cNvSpPr>
            <p:nvPr/>
          </p:nvSpPr>
          <p:spPr bwMode="auto">
            <a:xfrm>
              <a:off x="266055" y="2841337"/>
              <a:ext cx="6013376" cy="156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25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on path planning algorithm based on deep reinforcement learning</a:t>
              </a:r>
            </a:p>
            <a:p>
              <a:pPr algn="r" eaLnBrk="1" hangingPunct="1">
                <a:lnSpc>
                  <a:spcPct val="125000"/>
                </a:lnSpc>
              </a:pP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3" name="文本框 32"/>
            <p:cNvSpPr txBox="1">
              <a:spLocks noChangeArrowheads="1"/>
            </p:cNvSpPr>
            <p:nvPr/>
          </p:nvSpPr>
          <p:spPr bwMode="auto">
            <a:xfrm>
              <a:off x="3201633" y="3731575"/>
              <a:ext cx="2743788" cy="37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VIN Introduction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732098" y="3747261"/>
            <a:ext cx="1961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柴士佳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_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Shijia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CHAI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2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188" y="1193800"/>
            <a:ext cx="8208962" cy="68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Networks map observation to reward and transitions</a:t>
            </a: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Later- learn these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32" y="2023942"/>
            <a:ext cx="6799564" cy="3821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188" y="5989877"/>
                <a:ext cx="63912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lnSpc>
                    <a:spcPts val="24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Both of them(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𝑎𝑛𝑑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are 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trainable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5989877"/>
                <a:ext cx="6391275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" t="-139" r="5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388"/>
            <a:ext cx="9144000" cy="5944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188" y="1162069"/>
            <a:ext cx="6113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function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sufficient information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about plan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993066"/>
            <a:ext cx="7136101" cy="40108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388"/>
            <a:ext cx="9144000" cy="5944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1187" y="1091902"/>
                <a:ext cx="6884987" cy="37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lnSpc>
                    <a:spcPts val="24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Fact is: action prediction can require only subset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7" y="1091902"/>
                <a:ext cx="6884987" cy="377667"/>
              </a:xfrm>
              <a:prstGeom prst="rect">
                <a:avLst/>
              </a:prstGeom>
              <a:blipFill rotWithShape="1">
                <a:blip r:embed="rId3"/>
                <a:stretch>
                  <a:fillRect l="-5" t="-89" r="9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99423" y="1492012"/>
                <a:ext cx="4948919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π</m:t>
                          </m:r>
                        </m:e>
                        <m:sup>
                          <m:r>
                            <a:rPr lang="en-US" altLang="zh-CN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arg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R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P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23" y="1492012"/>
                <a:ext cx="4948919" cy="773738"/>
              </a:xfrm>
              <a:prstGeom prst="rect">
                <a:avLst/>
              </a:prstGeom>
              <a:blipFill rotWithShape="1">
                <a:blip r:embed="rId4"/>
                <a:stretch>
                  <a:fillRect l="-3" t="-51" r="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11187" y="2283600"/>
            <a:ext cx="6037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attention models in the networks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938" y="2777573"/>
            <a:ext cx="6768456" cy="38042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5388"/>
            <a:ext cx="9144000" cy="5944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9"/>
            <a:ext cx="9144000" cy="6818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44" y="1197243"/>
            <a:ext cx="2417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Iteration:</a:t>
            </a:r>
          </a:p>
        </p:txBody>
      </p:sp>
      <p:sp>
        <p:nvSpPr>
          <p:cNvPr id="3" name="矩形 2"/>
          <p:cNvSpPr/>
          <p:nvPr/>
        </p:nvSpPr>
        <p:spPr>
          <a:xfrm>
            <a:off x="488951" y="1768897"/>
            <a:ext cx="2892424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 iterations 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8951" y="2318558"/>
                <a:ext cx="4221540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γ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P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1" y="2318558"/>
                <a:ext cx="4221540" cy="773738"/>
              </a:xfrm>
              <a:prstGeom prst="rect">
                <a:avLst/>
              </a:prstGeom>
              <a:blipFill rotWithShape="1">
                <a:blip r:embed="rId3"/>
                <a:stretch>
                  <a:fillRect t="-22" r="1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8951" y="3174363"/>
                <a:ext cx="3448957" cy="454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n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    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1" y="3174363"/>
                <a:ext cx="3448957" cy="454740"/>
              </a:xfrm>
              <a:prstGeom prst="rect">
                <a:avLst/>
              </a:prstGeom>
              <a:blipFill rotWithShape="1">
                <a:blip r:embed="rId4"/>
                <a:stretch>
                  <a:fillRect t="-139" r="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710491" y="1197243"/>
            <a:ext cx="0" cy="3851007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98847" y="1197243"/>
            <a:ext cx="1582484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Convnet :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41" y="1597353"/>
            <a:ext cx="3716669" cy="2032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798847" y="4065657"/>
                <a:ext cx="4572000" cy="1323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ts val="2400"/>
                  </a:lnSpc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channels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layers</a:t>
                </a:r>
              </a:p>
              <a:p>
                <a:pPr eaLnBrk="1" hangingPunct="1">
                  <a:lnSpc>
                    <a:spcPts val="2400"/>
                  </a:lnSpc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Linear filters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  <m:acc>
                      <m:accPr>
                        <m:chr m:val="̅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</m:acc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2400"/>
                  </a:lnSpc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Channel-wise max-pooling</a:t>
                </a:r>
              </a:p>
              <a:p>
                <a:pPr eaLnBrk="1" hangingPunct="1">
                  <a:lnSpc>
                    <a:spcPts val="2400"/>
                  </a:lnSpc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Tied weights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47" y="4065657"/>
                <a:ext cx="4572000" cy="1323439"/>
              </a:xfrm>
              <a:prstGeom prst="rect">
                <a:avLst/>
              </a:prstGeom>
              <a:blipFill rotWithShape="1">
                <a:blip r:embed="rId6"/>
                <a:stretch>
                  <a:fillRect l="-3" t="-29" r="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550661" y="5624200"/>
            <a:ext cx="586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37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·Best for locally connected problems(grids, graphs)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4486"/>
            <a:ext cx="9144000" cy="6410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187" y="1193800"/>
            <a:ext cx="6237287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VI model for planning: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1967204"/>
            <a:ext cx="6743700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111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187" y="1193800"/>
            <a:ext cx="6237287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 iteration Network(VIN)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" y="1657642"/>
            <a:ext cx="7285038" cy="50377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111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88" y="1192947"/>
            <a:ext cx="564462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Neural Network to achieve Value Iteration</a:t>
            </a: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Networks can learn to plan</a:t>
            </a: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like any other Networks</a:t>
            </a: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Backprop – just like a convent</a:t>
            </a: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– Use TensorFlow or Pytorch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2907199"/>
            <a:ext cx="6259801" cy="3518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111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" y="0"/>
            <a:ext cx="90801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0938" y="1926372"/>
            <a:ext cx="640329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 from expert(shortest path)</a:t>
            </a:r>
          </a:p>
          <a:p>
            <a:pPr eaLnBrk="1" hangingPunct="1">
              <a:lnSpc>
                <a:spcPts val="24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Observation: image of obstacles + goal, current state</a:t>
            </a:r>
          </a:p>
          <a:p>
            <a:pPr eaLnBrk="1" hangingPunct="1">
              <a:lnSpc>
                <a:spcPts val="24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VINs with reactive policies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81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" y="0"/>
            <a:ext cx="91265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88" y="1088453"/>
            <a:ext cx="3129896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VI State space: grid-world</a:t>
            </a:r>
          </a:p>
        </p:txBody>
      </p:sp>
      <p:sp>
        <p:nvSpPr>
          <p:cNvPr id="2" name="矩形 1"/>
          <p:cNvSpPr/>
          <p:nvPr/>
        </p:nvSpPr>
        <p:spPr>
          <a:xfrm>
            <a:off x="611188" y="1525016"/>
            <a:ext cx="3031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VI Reward map: Convent</a:t>
            </a:r>
          </a:p>
        </p:txBody>
      </p:sp>
      <p:sp>
        <p:nvSpPr>
          <p:cNvPr id="5" name="矩形 4"/>
          <p:cNvSpPr/>
          <p:nvPr/>
        </p:nvSpPr>
        <p:spPr>
          <a:xfrm>
            <a:off x="611188" y="1983572"/>
            <a:ext cx="3201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VI Transitions: 3×3 kernels</a:t>
            </a:r>
          </a:p>
        </p:txBody>
      </p:sp>
      <p:sp>
        <p:nvSpPr>
          <p:cNvPr id="7" name="矩形 6"/>
          <p:cNvSpPr/>
          <p:nvPr/>
        </p:nvSpPr>
        <p:spPr>
          <a:xfrm>
            <a:off x="4704124" y="1994568"/>
            <a:ext cx="3345724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Reactive Policy: FC, softmax</a:t>
            </a:r>
          </a:p>
        </p:txBody>
      </p:sp>
      <p:sp>
        <p:nvSpPr>
          <p:cNvPr id="10" name="矩形 9"/>
          <p:cNvSpPr/>
          <p:nvPr/>
        </p:nvSpPr>
        <p:spPr>
          <a:xfrm>
            <a:off x="4704124" y="1192947"/>
            <a:ext cx="3828689" cy="68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Attentions: choose Q values for                             current state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709837"/>
            <a:ext cx="6202927" cy="34337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3" y="2583707"/>
            <a:ext cx="5481638" cy="39219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495" y="2583707"/>
            <a:ext cx="5906806" cy="41590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644" y="2407436"/>
            <a:ext cx="5519738" cy="43353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900" y="2583707"/>
            <a:ext cx="5244907" cy="39756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4945" y="2644082"/>
            <a:ext cx="5286453" cy="3885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-25429"/>
            <a:ext cx="9144000" cy="648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88" y="1059597"/>
            <a:ext cx="1801968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with:</a:t>
            </a:r>
          </a:p>
        </p:txBody>
      </p:sp>
      <p:sp>
        <p:nvSpPr>
          <p:cNvPr id="4" name="矩形 3"/>
          <p:cNvSpPr/>
          <p:nvPr/>
        </p:nvSpPr>
        <p:spPr>
          <a:xfrm>
            <a:off x="1150937" y="1536651"/>
            <a:ext cx="6192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 inspired by DQN architecture</a:t>
            </a:r>
            <a:r>
              <a:rPr lang="en-US" altLang="zh-CN" sz="1800" baseline="36000" dirty="0">
                <a:solidFill>
                  <a:srgbClr val="23373B"/>
                </a:solidFill>
                <a:latin typeface="VHTABI+Fira Sans Light"/>
                <a:cs typeface="VHTABI+Fira Sans Light"/>
              </a:rPr>
              <a:t>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·  5 layers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·  Current state as additional input channel</a:t>
            </a:r>
          </a:p>
        </p:txBody>
      </p:sp>
      <p:sp>
        <p:nvSpPr>
          <p:cNvPr id="5" name="矩形 4"/>
          <p:cNvSpPr/>
          <p:nvPr/>
        </p:nvSpPr>
        <p:spPr>
          <a:xfrm>
            <a:off x="1150937" y="2651251"/>
            <a:ext cx="6290183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Fully convolutional net (FCN)</a:t>
            </a:r>
            <a:r>
              <a:rPr lang="zh-CN" altLang="en-US" sz="1800" baseline="36000" dirty="0">
                <a:solidFill>
                  <a:srgbClr val="23373B"/>
                </a:solidFill>
                <a:latin typeface="VHTABI+Fira Sans Light"/>
                <a:cs typeface="VHTABI+Fira Sans Light"/>
              </a:rPr>
              <a:t> </a:t>
            </a:r>
            <a:r>
              <a:rPr lang="en-US" altLang="zh-CN" sz="1800" baseline="36000" dirty="0">
                <a:solidFill>
                  <a:srgbClr val="23373B"/>
                </a:solidFill>
                <a:latin typeface="VHTABI+Fira Sans Light"/>
                <a:cs typeface="VHTABI+Fira Sans Light"/>
              </a:rPr>
              <a:t>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·  Similar to our attention mechanism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∙  3 layers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∙  Pixel-wise semantic segmentation (labels=actions)</a:t>
            </a:r>
          </a:p>
        </p:txBody>
      </p:sp>
      <p:sp>
        <p:nvSpPr>
          <p:cNvPr id="6" name="矩形 5"/>
          <p:cNvSpPr/>
          <p:nvPr/>
        </p:nvSpPr>
        <p:spPr>
          <a:xfrm>
            <a:off x="614363" y="3981294"/>
            <a:ext cx="112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0937" y="4449563"/>
            <a:ext cx="5095947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 random maps, 7 trajectories in each</a:t>
            </a:r>
          </a:p>
        </p:txBody>
      </p:sp>
      <p:sp>
        <p:nvSpPr>
          <p:cNvPr id="8" name="矩形 7"/>
          <p:cNvSpPr/>
          <p:nvPr/>
        </p:nvSpPr>
        <p:spPr>
          <a:xfrm>
            <a:off x="1150936" y="5140606"/>
            <a:ext cx="4864152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Supervised learning from shortest path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81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188" y="5779606"/>
            <a:ext cx="4864152" cy="10219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411" y="5601600"/>
            <a:ext cx="6650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Success rate – reach target without hitting obstacles</a:t>
            </a:r>
          </a:p>
        </p:txBody>
      </p:sp>
      <p:sp>
        <p:nvSpPr>
          <p:cNvPr id="6" name="矩形 5"/>
          <p:cNvSpPr/>
          <p:nvPr/>
        </p:nvSpPr>
        <p:spPr>
          <a:xfrm>
            <a:off x="534710" y="869942"/>
            <a:ext cx="102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Results: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8138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534710" y="1252722"/>
            <a:ext cx="4347473" cy="47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t-EE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Average training loss: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5202296" y="1239274"/>
            <a:ext cx="3941704" cy="47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Success rate on test set: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7" y="1912885"/>
            <a:ext cx="4096921" cy="3369047"/>
          </a:xfrm>
          <a:prstGeom prst="rect">
            <a:avLst/>
          </a:prstGeom>
        </p:spPr>
      </p:pic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62F5F60C-F6BF-2B43-B654-3B103D347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288588"/>
              </p:ext>
            </p:extLst>
          </p:nvPr>
        </p:nvGraphicFramePr>
        <p:xfrm>
          <a:off x="4485860" y="2060060"/>
          <a:ext cx="4347473" cy="273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20AD8BE-84AC-0E30-41BE-48AAD786C0E1}"/>
              </a:ext>
            </a:extLst>
          </p:cNvPr>
          <p:cNvSpPr/>
          <p:nvPr/>
        </p:nvSpPr>
        <p:spPr>
          <a:xfrm>
            <a:off x="5689892" y="5266543"/>
            <a:ext cx="3245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t-EE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Need further improvement!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24F6117-DA95-A3CF-84DB-F9D5E85C593D}"/>
              </a:ext>
            </a:extLst>
          </p:cNvPr>
          <p:cNvSpPr/>
          <p:nvPr/>
        </p:nvSpPr>
        <p:spPr>
          <a:xfrm>
            <a:off x="8018977" y="4560857"/>
            <a:ext cx="144362" cy="721075"/>
          </a:xfrm>
          <a:prstGeom prst="downArrow">
            <a:avLst>
              <a:gd name="adj1" fmla="val 43548"/>
              <a:gd name="adj2" fmla="val 5000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3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94" y="-13253"/>
            <a:ext cx="9162936" cy="69043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-39756"/>
            <a:ext cx="9150626" cy="6518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013" y="1044843"/>
            <a:ext cx="8317429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deeper value iteration network:</a:t>
            </a:r>
          </a:p>
        </p:txBody>
      </p:sp>
      <p:sp>
        <p:nvSpPr>
          <p:cNvPr id="8" name="矩形 7"/>
          <p:cNvSpPr/>
          <p:nvPr/>
        </p:nvSpPr>
        <p:spPr>
          <a:xfrm>
            <a:off x="843039" y="1549319"/>
            <a:ext cx="2700804" cy="479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t-EE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 iteration module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箭头: 下 9"/>
          <p:cNvSpPr/>
          <p:nvPr/>
        </p:nvSpPr>
        <p:spPr>
          <a:xfrm rot="16200000" flipH="1">
            <a:off x="4552057" y="2584610"/>
            <a:ext cx="177338" cy="6623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下 11"/>
          <p:cNvSpPr/>
          <p:nvPr/>
        </p:nvSpPr>
        <p:spPr>
          <a:xfrm>
            <a:off x="4405613" y="4224083"/>
            <a:ext cx="177966" cy="5334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7910" y="6137344"/>
            <a:ext cx="370609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▪ Each value iteration uses different parameters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▪ Improve data flow with jump connections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▪ Greatly enhance the depth of the network</a:t>
            </a:r>
            <a:endParaRPr lang="zh-CN" altLang="en-US" sz="11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3D2724-46A0-C326-BDC8-A1A967A56E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2390889"/>
            <a:ext cx="4565960" cy="17541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46EDA9-2666-AD97-83FA-411DA838CA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30" y="2089430"/>
            <a:ext cx="4085925" cy="21346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BE304C-5656-AF50-ED58-099C12CF90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6" y="4737310"/>
            <a:ext cx="5302543" cy="16332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D0925F0-161B-2FE8-CC93-DC8534C50AEA}"/>
              </a:ext>
            </a:extLst>
          </p:cNvPr>
          <p:cNvSpPr txBox="1"/>
          <p:nvPr/>
        </p:nvSpPr>
        <p:spPr>
          <a:xfrm>
            <a:off x="1542764" y="4658271"/>
            <a:ext cx="20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Skip-connections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-39756"/>
            <a:ext cx="9150626" cy="6518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013" y="1044843"/>
            <a:ext cx="8317429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deeper value iteration network:</a:t>
            </a:r>
          </a:p>
        </p:txBody>
      </p:sp>
      <p:sp>
        <p:nvSpPr>
          <p:cNvPr id="2" name="TextBox 23"/>
          <p:cNvSpPr txBox="1"/>
          <p:nvPr/>
        </p:nvSpPr>
        <p:spPr>
          <a:xfrm>
            <a:off x="836413" y="1615821"/>
            <a:ext cx="4347473" cy="47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t-EE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Average training loss: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1" y="2523575"/>
            <a:ext cx="4082376" cy="3480262"/>
          </a:xfrm>
          <a:prstGeom prst="rect">
            <a:avLst/>
          </a:prstGeom>
        </p:spPr>
      </p:pic>
      <p:sp>
        <p:nvSpPr>
          <p:cNvPr id="4" name="TextBox 23"/>
          <p:cNvSpPr txBox="1"/>
          <p:nvPr/>
        </p:nvSpPr>
        <p:spPr>
          <a:xfrm>
            <a:off x="4851113" y="1604018"/>
            <a:ext cx="2353992" cy="47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Prediction accuracy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12910" y="5046953"/>
            <a:ext cx="4879401" cy="1532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average training loss of the network is obviously reduced, it performs well on the training set</a:t>
            </a:r>
          </a:p>
          <a:p>
            <a:pPr marL="285750" indent="-285750" algn="l">
              <a:lnSpc>
                <a:spcPct val="160000"/>
              </a:lnSpc>
              <a:buFontTx/>
              <a:buChar char="-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accuracy is over 92% on the big map of the test set, which is significantly improved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829940D-F574-6F5A-BB76-3F2DEBBF7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012778"/>
              </p:ext>
            </p:extLst>
          </p:nvPr>
        </p:nvGraphicFramePr>
        <p:xfrm>
          <a:off x="4420311" y="23155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-39756"/>
            <a:ext cx="9150626" cy="6518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996" y="834610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Dueling Architecture(ICML2016) </a:t>
            </a:r>
          </a:p>
        </p:txBody>
      </p:sp>
      <p:sp>
        <p:nvSpPr>
          <p:cNvPr id="9" name="矩形 8"/>
          <p:cNvSpPr/>
          <p:nvPr/>
        </p:nvSpPr>
        <p:spPr>
          <a:xfrm>
            <a:off x="611188" y="1512907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 notice that the Q function can be written into two parts: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028950" y="1955605"/>
                <a:ext cx="2738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1955605"/>
                <a:ext cx="273831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159" r="-805" b="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11188" y="2314916"/>
            <a:ext cx="8393665" cy="68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 only need to change the last layers(FC layers, softmax)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079" y="3332743"/>
            <a:ext cx="3845841" cy="29752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290367" y="4703585"/>
            <a:ext cx="1075034" cy="1594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0114" y="5345093"/>
            <a:ext cx="2175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▪Competition structure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▪Two-channel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-39756"/>
            <a:ext cx="9150626" cy="6518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996" y="834610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Batch Normalization(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BN_Layers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512907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07197" y="1734632"/>
                <a:ext cx="2922980" cy="736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97" y="1734632"/>
                <a:ext cx="2922980" cy="736677"/>
              </a:xfrm>
              <a:prstGeom prst="rect">
                <a:avLst/>
              </a:prstGeom>
              <a:blipFill rotWithShape="1">
                <a:blip r:embed="rId4"/>
                <a:stretch>
                  <a:fillRect l="-5" t="-61" r="7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/>
          <p:cNvSpPr/>
          <p:nvPr/>
        </p:nvSpPr>
        <p:spPr>
          <a:xfrm>
            <a:off x="4378953" y="2640449"/>
            <a:ext cx="177966" cy="5334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96" y="3531658"/>
            <a:ext cx="5899330" cy="256726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14555" y="5281137"/>
            <a:ext cx="2491771" cy="3625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14555" y="3979690"/>
            <a:ext cx="2491771" cy="3625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06326" y="4101182"/>
            <a:ext cx="2984665" cy="13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-Converge faster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-Use a larger learning rate 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-Reduce loss function</a:t>
            </a:r>
          </a:p>
          <a:p>
            <a:pPr eaLnBrk="1" hangingPunct="1">
              <a:lnSpc>
                <a:spcPts val="2400"/>
              </a:lnSpc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-Avoid gradient explosion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8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-39756"/>
            <a:ext cx="9150626" cy="6518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996" y="834610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Hierarchical Structure VIN:</a:t>
            </a:r>
          </a:p>
        </p:txBody>
      </p:sp>
      <p:sp>
        <p:nvSpPr>
          <p:cNvPr id="2" name="矩形 1"/>
          <p:cNvSpPr/>
          <p:nvPr/>
        </p:nvSpPr>
        <p:spPr>
          <a:xfrm>
            <a:off x="510864" y="1435197"/>
            <a:ext cx="8228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convey reward information faster in VI, and reduce the effective K, we use multiple levels of resolution.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639674-039B-B734-E6FF-92740FC70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2" y="2365553"/>
            <a:ext cx="8694915" cy="371566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-39756"/>
            <a:ext cx="9150626" cy="6518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6996" y="834610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all the tricks</a:t>
            </a:r>
          </a:p>
        </p:txBody>
      </p:sp>
      <p:sp>
        <p:nvSpPr>
          <p:cNvPr id="2" name="TextBox 23"/>
          <p:cNvSpPr txBox="1"/>
          <p:nvPr/>
        </p:nvSpPr>
        <p:spPr>
          <a:xfrm>
            <a:off x="564744" y="1344151"/>
            <a:ext cx="4347473" cy="47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t-EE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Average training loss: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7" y="2068640"/>
            <a:ext cx="3877810" cy="3141258"/>
          </a:xfrm>
          <a:prstGeom prst="rect">
            <a:avLst/>
          </a:prstGeom>
        </p:spPr>
      </p:pic>
      <p:sp>
        <p:nvSpPr>
          <p:cNvPr id="4" name="TextBox 23"/>
          <p:cNvSpPr txBox="1"/>
          <p:nvPr/>
        </p:nvSpPr>
        <p:spPr>
          <a:xfrm>
            <a:off x="4851114" y="1344150"/>
            <a:ext cx="2353992" cy="47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Prediction accuracy </a:t>
            </a:r>
          </a:p>
        </p:txBody>
      </p:sp>
      <p:sp>
        <p:nvSpPr>
          <p:cNvPr id="9" name="TextBox 23"/>
          <p:cNvSpPr txBox="1"/>
          <p:nvPr/>
        </p:nvSpPr>
        <p:spPr>
          <a:xfrm>
            <a:off x="3561641" y="5198622"/>
            <a:ext cx="5410081" cy="142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convergence speed of the network is accelerated and the average training loss is further reduced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 algn="l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model has the best performance with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93.7989%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accuracy on the test set.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31359CC-FB82-42FD-B441-C5B88A9EA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896204"/>
              </p:ext>
            </p:extLst>
          </p:nvPr>
        </p:nvGraphicFramePr>
        <p:xfrm>
          <a:off x="4449483" y="21396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4988" y="3367969"/>
            <a:ext cx="8452802" cy="336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987" y="1110682"/>
            <a:ext cx="7933151" cy="269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Path planning is a primary task of autonomous control for agents</a:t>
            </a: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 we have some traditional methods.</a:t>
            </a: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14630" indent="-214630" algn="just">
              <a:lnSpc>
                <a:spcPct val="160000"/>
              </a:lnSpc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Dijkstra algorithm                                                A* algorithm</a:t>
            </a: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"/>
            <a:ext cx="9144000" cy="6189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E8754B-B347-6D92-6087-2E5F47C0D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6" y="3703830"/>
            <a:ext cx="3946037" cy="26956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8AE259-B23C-DCB3-E92E-570B9468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124" y="3703830"/>
            <a:ext cx="4009233" cy="27893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" y="0"/>
            <a:ext cx="91420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6996" y="913109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Path planning results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87"/>
            <a:ext cx="9144000" cy="67646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6925" y="1872683"/>
            <a:ext cx="8990148" cy="1877681"/>
            <a:chOff x="605046" y="1813049"/>
            <a:chExt cx="10646848" cy="2223699"/>
          </a:xfrm>
        </p:grpSpPr>
        <p:grpSp>
          <p:nvGrpSpPr>
            <p:cNvPr id="3" name="组合 2"/>
            <p:cNvGrpSpPr/>
            <p:nvPr/>
          </p:nvGrpSpPr>
          <p:grpSpPr>
            <a:xfrm>
              <a:off x="605046" y="1826981"/>
              <a:ext cx="5213630" cy="2150687"/>
              <a:chOff x="2084711" y="136727"/>
              <a:chExt cx="5213630" cy="215068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4711" y="248381"/>
                <a:ext cx="2718709" cy="2039032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9631" y="248382"/>
                <a:ext cx="2718710" cy="2039032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2291204" y="136727"/>
                <a:ext cx="580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/>
                  <a:t>8×8:</a:t>
                </a:r>
                <a:endParaRPr lang="zh-CN" altLang="en-US" sz="1600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030483" y="1813049"/>
              <a:ext cx="5221411" cy="2223699"/>
              <a:chOff x="2084709" y="2248675"/>
              <a:chExt cx="5221411" cy="2223699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4709" y="2433341"/>
                <a:ext cx="2718711" cy="203903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1711" y="2399067"/>
                <a:ext cx="2764409" cy="2073307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2291204" y="2248675"/>
                <a:ext cx="7954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/>
                  <a:t>16×16:</a:t>
                </a:r>
                <a:endParaRPr lang="zh-CN" altLang="en-US" sz="1600" dirty="0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959127" y="4174235"/>
            <a:ext cx="5225744" cy="2199473"/>
            <a:chOff x="2084709" y="4433636"/>
            <a:chExt cx="5225744" cy="219947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709" y="4569624"/>
              <a:ext cx="2718712" cy="203903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6044" y="4559803"/>
              <a:ext cx="2764409" cy="2073306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291204" y="4433636"/>
              <a:ext cx="7954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/>
                <a:t>28×28: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6996" y="913109"/>
            <a:ext cx="7891462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 iteration process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7" y="4399490"/>
            <a:ext cx="8663351" cy="1994708"/>
          </a:xfrm>
          <a:prstGeom prst="rect">
            <a:avLst/>
          </a:prstGeom>
        </p:spPr>
      </p:pic>
      <p:sp>
        <p:nvSpPr>
          <p:cNvPr id="10" name="右箭头 10"/>
          <p:cNvSpPr/>
          <p:nvPr/>
        </p:nvSpPr>
        <p:spPr>
          <a:xfrm>
            <a:off x="529888" y="1756370"/>
            <a:ext cx="8256303" cy="338554"/>
          </a:xfrm>
          <a:prstGeom prst="rightArrow">
            <a:avLst>
              <a:gd name="adj1" fmla="val 5464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6550" y="1417816"/>
            <a:ext cx="1870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VI Iteration!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981" y="2032327"/>
            <a:ext cx="6314662" cy="20711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87"/>
            <a:ext cx="9144000" cy="67646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6995" y="913109"/>
            <a:ext cx="8937003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performance of the models is summarized as follows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87"/>
            <a:ext cx="9144000" cy="6764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995" y="4193979"/>
            <a:ext cx="85840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Finally, the accuracy of the improved network is higher than 93% on different size maps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performance of the network on the big map has improved significantly, from less than 79% to more than 93%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It shows that a series of improvements are effective and the network generalization ability is improved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ACF61BE-5582-32EE-7457-6C9D8D771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9" y="1524679"/>
            <a:ext cx="8535140" cy="22740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6995" y="913109"/>
            <a:ext cx="8937003" cy="37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Compared with CNN and FCN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87"/>
            <a:ext cx="9144000" cy="6764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0902" y="4276813"/>
            <a:ext cx="8351715" cy="1427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Our improved networks get best performance on any size of map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accuracy of the network is higher than 93% on different maps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Especially on the large map, the accuracy  is significantly improved, and it is increased by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nearly 20%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778DDA-E362-0674-7CF1-7DB9DE33E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1" y="1540205"/>
            <a:ext cx="8541236" cy="22557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383" y="-34639"/>
            <a:ext cx="9283147" cy="69328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6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490"/>
            <a:ext cx="9144000" cy="62551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64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1675" y="851210"/>
            <a:ext cx="1020857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ts val="24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606" y="1306454"/>
            <a:ext cx="2522364" cy="2441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606" y="4184787"/>
            <a:ext cx="2553429" cy="2441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78" y="2593128"/>
            <a:ext cx="4438767" cy="231059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1"/>
            <a:ext cx="9144000" cy="684695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929EC7-A770-AD2F-CC20-A302CAC3CACA}"/>
              </a:ext>
            </a:extLst>
          </p:cNvPr>
          <p:cNvSpPr txBox="1"/>
          <p:nvPr/>
        </p:nvSpPr>
        <p:spPr>
          <a:xfrm>
            <a:off x="0" y="973017"/>
            <a:ext cx="9023350" cy="536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章永龙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Dijkstra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最短路径算法优化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[J]. 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南昌工程学院学报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2006, 25(3):30-33.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史辉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曹闻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朱述龙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A*</a:t>
            </a:r>
            <a:r>
              <a:rPr lang="zh-CN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算法的改进及其在路径规划中的应用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zh-CN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测绘与空间地理信息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2009, 32(6):208-211. </a:t>
            </a:r>
            <a:endParaRPr lang="zh-CN" altLang="zh-CN" kern="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Volodymyr </a:t>
            </a: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Human-level control through deep reinforcement learning[J]. Nature, 2015, 518: 529-533</a:t>
            </a:r>
          </a:p>
          <a:p>
            <a:pPr marL="34290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Aviv Tamar, Yi Wu, Garrett Thomas, et al. Value iteration networks[C]. Advances in Neural Information Processing Systems, 2016: 2154-2162</a:t>
            </a:r>
            <a:endParaRPr lang="zh-CN" altLang="zh-CN" kern="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 S., He K., </a:t>
            </a: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R., et al. Faster r-</a:t>
            </a: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Towards real-time object detection with region proposal networks[C]. Advances in neural information processing systems, 2015: 91-99</a:t>
            </a:r>
            <a:endParaRPr lang="zh-CN" altLang="zh-CN" kern="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Ziyu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et al. Dueling Network Architectures for Deep Reinforcement Learning[J]. </a:t>
            </a: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arXiv:1511.06581, 2016</a:t>
            </a:r>
            <a:endParaRPr lang="zh-CN" altLang="zh-CN" kern="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S.Sutton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Reinforcement Learning: An Introduction 2nd ed[M]. London: The MIT Press, 2017: 59-69</a:t>
            </a:r>
            <a:endParaRPr lang="zh-CN" altLang="zh-CN" kern="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Introduction to Algorithms 2nd ed[M]. The MIT Press &amp; McGraw-Hill, 2001: 344</a:t>
            </a:r>
            <a:endParaRPr lang="zh-CN" altLang="zh-CN" kern="1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Tieleman, </a:t>
            </a:r>
            <a:r>
              <a:rPr lang="en-US" altLang="zh-CN" kern="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Tijmen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Geoffrey Hinton. Lecture 6.5-rmsprop: Divide the gradient by a running average of its recent magnitude. COURSERA: Neural networks for machine learning 4.2, 2012: 26-31</a:t>
            </a:r>
          </a:p>
          <a:p>
            <a:pPr marL="342900" indent="-342900" algn="just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Gao Huang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kern="100" dirty="0">
                <a:solidFill>
                  <a:srgbClr val="22222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Zhuang Liu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et al. Densely Connected Convolutional Networks[C]. Computer Vision and Pattern Recognition, 2017: 4700-4708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DA7130-CE51-69D8-2622-37450F56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4988" y="3367969"/>
            <a:ext cx="8452802" cy="336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988" y="619559"/>
            <a:ext cx="7933151" cy="269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But those methods have some problems.</a:t>
            </a: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14630" indent="-214630" algn="just">
              <a:lnSpc>
                <a:spcPct val="160000"/>
              </a:lnSpc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Not an end-to-end model </a:t>
            </a:r>
          </a:p>
          <a:p>
            <a:pPr marL="214630" indent="-214630" algn="just">
              <a:lnSpc>
                <a:spcPct val="160000"/>
              </a:lnSpc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 learning ability, no generalization ability</a:t>
            </a:r>
          </a:p>
          <a:p>
            <a:pPr marL="214630" indent="-214630" algn="just">
              <a:lnSpc>
                <a:spcPct val="160000"/>
              </a:lnSpc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 intelligent understanding of the problem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"/>
            <a:ext cx="9144000" cy="6189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33646C5-3844-BED5-05BF-7155119E5A9E}"/>
              </a:ext>
            </a:extLst>
          </p:cNvPr>
          <p:cNvSpPr/>
          <p:nvPr/>
        </p:nvSpPr>
        <p:spPr>
          <a:xfrm>
            <a:off x="2895600" y="4168856"/>
            <a:ext cx="1252332" cy="8812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AC88B2-9DAE-047E-043C-07014D84A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48" y="4023588"/>
            <a:ext cx="6667739" cy="16045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F58093-C98C-41DE-8BC2-F8D663D4E9CA}"/>
              </a:ext>
            </a:extLst>
          </p:cNvPr>
          <p:cNvSpPr/>
          <p:nvPr/>
        </p:nvSpPr>
        <p:spPr>
          <a:xfrm>
            <a:off x="2841350" y="5076494"/>
            <a:ext cx="1601555" cy="32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1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Complex and time consuming</a:t>
            </a:r>
            <a:endParaRPr lang="en-US" altLang="zh-CN" sz="1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75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4988" y="3367969"/>
            <a:ext cx="8452802" cy="336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988" y="619559"/>
            <a:ext cx="7933151" cy="180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6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Therefore,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intelligent algorithm based on deep reinforcement learning has been performed.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6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"/>
            <a:ext cx="9144000" cy="61894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CC7355D-2AF9-BAD2-AF2A-F48986CCF783}"/>
              </a:ext>
            </a:extLst>
          </p:cNvPr>
          <p:cNvGrpSpPr/>
          <p:nvPr/>
        </p:nvGrpSpPr>
        <p:grpSpPr>
          <a:xfrm>
            <a:off x="2049519" y="2414381"/>
            <a:ext cx="4206238" cy="1463935"/>
            <a:chOff x="423612" y="2370746"/>
            <a:chExt cx="6110193" cy="21040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16D3AD7-2FD3-AA92-7CA3-E9A711538BDE}"/>
                </a:ext>
              </a:extLst>
            </p:cNvPr>
            <p:cNvGrpSpPr/>
            <p:nvPr/>
          </p:nvGrpSpPr>
          <p:grpSpPr>
            <a:xfrm>
              <a:off x="423612" y="2370746"/>
              <a:ext cx="1951439" cy="2104039"/>
              <a:chOff x="479030" y="2122056"/>
              <a:chExt cx="1951439" cy="2104039"/>
            </a:xfrm>
          </p:grpSpPr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1CC4195D-D773-D30E-FB9A-E3E0966FB3CE}"/>
                  </a:ext>
                </a:extLst>
              </p:cNvPr>
              <p:cNvSpPr/>
              <p:nvPr/>
            </p:nvSpPr>
            <p:spPr>
              <a:xfrm>
                <a:off x="1239002" y="2122056"/>
                <a:ext cx="1191467" cy="2104039"/>
              </a:xfrm>
              <a:prstGeom prst="cube">
                <a:avLst>
                  <a:gd name="adj" fmla="val 69397"/>
                </a:avLst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0E0893-BE85-878B-D640-DE31766EA37C}"/>
                  </a:ext>
                </a:extLst>
              </p:cNvPr>
              <p:cNvSpPr txBox="1"/>
              <p:nvPr/>
            </p:nvSpPr>
            <p:spPr>
              <a:xfrm rot="16200000">
                <a:off x="453683" y="2753303"/>
                <a:ext cx="796233" cy="74553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Input Image</a:t>
                </a:r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AA396E3-9F09-9D68-02FD-0144AC121386}"/>
                </a:ext>
              </a:extLst>
            </p:cNvPr>
            <p:cNvCxnSpPr>
              <a:cxnSpLocks/>
            </p:cNvCxnSpPr>
            <p:nvPr/>
          </p:nvCxnSpPr>
          <p:spPr>
            <a:xfrm>
              <a:off x="2089265" y="3174074"/>
              <a:ext cx="964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F03955-2C74-2321-9FD6-C08BCEFB9A50}"/>
                </a:ext>
              </a:extLst>
            </p:cNvPr>
            <p:cNvSpPr/>
            <p:nvPr/>
          </p:nvSpPr>
          <p:spPr>
            <a:xfrm>
              <a:off x="3053542" y="2847802"/>
              <a:ext cx="1257993" cy="5749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Neural Network</a:t>
              </a:r>
              <a:endPara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97DB97F-B6CA-D4AA-B56C-74FFE2A7B3E8}"/>
                </a:ext>
              </a:extLst>
            </p:cNvPr>
            <p:cNvCxnSpPr>
              <a:cxnSpLocks/>
            </p:cNvCxnSpPr>
            <p:nvPr/>
          </p:nvCxnSpPr>
          <p:spPr>
            <a:xfrm>
              <a:off x="4311535" y="3174074"/>
              <a:ext cx="964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0E7295-D550-4BA4-C0FC-1F9BFC95C294}"/>
                </a:ext>
              </a:extLst>
            </p:cNvPr>
            <p:cNvSpPr/>
            <p:nvPr/>
          </p:nvSpPr>
          <p:spPr>
            <a:xfrm>
              <a:off x="5275812" y="2886592"/>
              <a:ext cx="1257993" cy="574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Output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decision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45831FA-67BA-FDF1-91E3-4E5742E209F8}"/>
              </a:ext>
            </a:extLst>
          </p:cNvPr>
          <p:cNvSpPr txBox="1"/>
          <p:nvPr/>
        </p:nvSpPr>
        <p:spPr>
          <a:xfrm>
            <a:off x="537403" y="4410335"/>
            <a:ext cx="8377099" cy="136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end-to-end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training and prediction model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model has the ability of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learning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and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generalization</a:t>
            </a:r>
          </a:p>
          <a:p>
            <a:pPr marL="285750" indent="-285750">
              <a:lnSpc>
                <a:spcPct val="160000"/>
              </a:lnSpc>
              <a:buFontTx/>
              <a:buChar char="-"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Intelligent understanding of the problem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68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7"/>
            <a:ext cx="9144000" cy="6836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34988" y="652236"/>
            <a:ext cx="71135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 in MDP(Markov Decision Process)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88"/>
            <a:ext cx="9144000" cy="5944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5104"/>
            <a:ext cx="9144000" cy="5792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188" y="1193800"/>
            <a:ext cx="3555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from a reactive policy;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1862197"/>
            <a:ext cx="7243762" cy="40713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388"/>
            <a:ext cx="9144000" cy="594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188" y="1192947"/>
                <a:ext cx="508222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eaLnBrk="1" hangingPunct="1">
                  <a:lnSpc>
                    <a:spcPts val="24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Add an explicit planning computation</a:t>
                </a:r>
              </a:p>
              <a:p>
                <a:pPr marL="342900" indent="-342900" eaLnBrk="1" hangingPunct="1">
                  <a:lnSpc>
                    <a:spcPts val="2400"/>
                  </a:lnSpc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 the observation to planning MDP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</m:acc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1192947"/>
                <a:ext cx="508222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6" t="-5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8" y="1942936"/>
            <a:ext cx="6605587" cy="37126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1188" y="5865882"/>
            <a:ext cx="7847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point: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 will be mapped to a useful but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new map and we plan on the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map.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388"/>
            <a:ext cx="9144000" cy="59444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M3NDg3MWJmODU1OWJkYjcxZDg5NTU2Njc5YTc5YjUifQ=="/>
</p:tagLst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1783</Words>
  <Application>Microsoft Office PowerPoint</Application>
  <PresentationFormat>全屏显示(4:3)</PresentationFormat>
  <Paragraphs>235</Paragraphs>
  <Slides>39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-apple-system</vt:lpstr>
      <vt:lpstr>华文仿宋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VHTABI+Fira Sans Light</vt:lpstr>
      <vt:lpstr>Wingdings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柴 士佳</cp:lastModifiedBy>
  <cp:revision>1132</cp:revision>
  <dcterms:created xsi:type="dcterms:W3CDTF">2015-01-13T10:49:00Z</dcterms:created>
  <dcterms:modified xsi:type="dcterms:W3CDTF">2022-08-30T15:46:21Z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pfQt6solrO42946.ppt</vt:lpwstr>
  </property>
  <property fmtid="{D5CDD505-2E9C-101B-9397-08002B2CF9AE}" pid="3" name="fileid">
    <vt:lpwstr>553426</vt:lpwstr>
  </property>
  <property fmtid="{D5CDD505-2E9C-101B-9397-08002B2CF9AE}" pid="4" name="ICV">
    <vt:lpwstr>15CF5DE3AC5644A8B9D4693351D28B0D</vt:lpwstr>
  </property>
  <property fmtid="{D5CDD505-2E9C-101B-9397-08002B2CF9AE}" pid="5" name="KSOProductBuildVer">
    <vt:lpwstr>2052-11.1.0.11744</vt:lpwstr>
  </property>
</Properties>
</file>