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63" r:id="rId4"/>
    <p:sldId id="259" r:id="rId5"/>
    <p:sldId id="264" r:id="rId6"/>
    <p:sldId id="267" r:id="rId7"/>
    <p:sldId id="268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/>
    <p:restoredTop sz="94563"/>
  </p:normalViewPr>
  <p:slideViewPr>
    <p:cSldViewPr snapToGrid="0" snapToObjects="1">
      <p:cViewPr varScale="1">
        <p:scale>
          <a:sx n="118" d="100"/>
          <a:sy n="118" d="100"/>
        </p:scale>
        <p:origin x="88" y="4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E67FB-8F01-C74D-8707-CDD76D8AE4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D522D-D544-1E42-A9EC-33C770BED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D522D-D544-1E42-A9EC-33C770BED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7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C8545-37BD-40AB-8E01-03346ADE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E2321-A17D-4375-85D0-2F93B0D78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69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5C131DB-F822-4A23-8BA1-C402700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8CD9F16-CB22-45C5-8BC8-F5AEB668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9FB597-A20B-4345-B940-595787AB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244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036637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27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9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6099892E-DF15-4E79-8ACB-6CDEB2BF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F95B3D55-8DCB-47BC-8A59-EFCF95F97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9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1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1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C8E5-8CD6-6344-A97C-6F805676E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Real-time Weather </a:t>
            </a:r>
            <a:r>
              <a:rPr lang="en-US" sz="3600" dirty="0" err="1"/>
              <a:t>Forcasting</a:t>
            </a:r>
            <a:r>
              <a:rPr lang="en-US" sz="3600" dirty="0"/>
              <a:t> using Autonomous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A574-0254-3841-8698-CA6C905FF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Shijia</a:t>
            </a:r>
            <a:r>
              <a:rPr lang="en-US" dirty="0"/>
              <a:t> Yan</a:t>
            </a:r>
          </a:p>
        </p:txBody>
      </p:sp>
    </p:spTree>
    <p:extLst>
      <p:ext uri="{BB962C8B-B14F-4D97-AF65-F5344CB8AC3E}">
        <p14:creationId xmlns:p14="http://schemas.microsoft.com/office/powerpoint/2010/main" val="35931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1D0E-0FC8-3541-9B47-0A8E5CD0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C66B-5BDC-E742-A27D-D99D747F8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Traditionally weather </a:t>
            </a:r>
            <a:r>
              <a:rPr lang="en-US" sz="2000" dirty="0" err="1"/>
              <a:t>forcasting</a:t>
            </a:r>
            <a:r>
              <a:rPr lang="en-US" sz="2000" dirty="0"/>
              <a:t> through physical simulations(NWP) needs huge amount of computing power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Machine learning applications can achieve relatively high accuracy while using much less resources – suitable for online service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0E2694-507C-144E-8EFA-A1F31229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85694"/>
              </p:ext>
            </p:extLst>
          </p:nvPr>
        </p:nvGraphicFramePr>
        <p:xfrm>
          <a:off x="381000" y="3711861"/>
          <a:ext cx="8534400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3278341425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61861426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774229943"/>
                    </a:ext>
                  </a:extLst>
                </a:gridCol>
              </a:tblGrid>
              <a:tr h="23555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Recent Developments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623"/>
                  </a:ext>
                </a:extLst>
              </a:tr>
              <a:tr h="236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</a:rPr>
                        <a:t>convolutional neural network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+mn-lt"/>
                        </a:rPr>
                        <a:t>AlexNet</a:t>
                      </a:r>
                      <a:r>
                        <a:rPr lang="en-US" sz="1000" dirty="0">
                          <a:latin typeface="+mn-lt"/>
                        </a:rPr>
                        <a:t> (Alex </a:t>
                      </a:r>
                      <a:r>
                        <a:rPr lang="en-US" sz="1000" i="1" dirty="0">
                          <a:latin typeface="+mn-lt"/>
                        </a:rPr>
                        <a:t>et al. </a:t>
                      </a:r>
                      <a:r>
                        <a:rPr lang="en-US" sz="1000" dirty="0">
                          <a:latin typeface="+mn-lt"/>
                        </a:rPr>
                        <a:t>2012)</a:t>
                      </a:r>
                      <a:br>
                        <a:rPr lang="en-US" sz="1000" dirty="0">
                          <a:latin typeface="+mn-lt"/>
                        </a:rPr>
                      </a:br>
                      <a:r>
                        <a:rPr lang="en-US" sz="1000" dirty="0">
                          <a:latin typeface="+mn-lt"/>
                        </a:rPr>
                        <a:t>VGG (</a:t>
                      </a:r>
                      <a:r>
                        <a:rPr lang="en-US" sz="1000" dirty="0" err="1">
                          <a:latin typeface="+mn-lt"/>
                        </a:rPr>
                        <a:t>Simonyan</a:t>
                      </a:r>
                      <a:r>
                        <a:rPr lang="en-US" sz="1000" dirty="0">
                          <a:latin typeface="+mn-lt"/>
                        </a:rPr>
                        <a:t> &amp; Zisserman, 2013)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+mn-lt"/>
                        </a:rPr>
                        <a:t>ResNet</a:t>
                      </a:r>
                      <a:r>
                        <a:rPr lang="en-US" sz="1000" dirty="0">
                          <a:latin typeface="+mn-lt"/>
                        </a:rPr>
                        <a:t> (He </a:t>
                      </a:r>
                      <a:r>
                        <a:rPr lang="en-US" sz="1000" i="1" dirty="0">
                          <a:latin typeface="+mn-lt"/>
                        </a:rPr>
                        <a:t>et al. </a:t>
                      </a:r>
                      <a:r>
                        <a:rPr lang="en-US" sz="1000" dirty="0">
                          <a:latin typeface="+mn-lt"/>
                        </a:rPr>
                        <a:t>2015)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+mn-lt"/>
                        </a:rPr>
                        <a:t>GoogleLeNet</a:t>
                      </a:r>
                      <a:r>
                        <a:rPr lang="en-US" sz="1000" dirty="0">
                          <a:latin typeface="+mn-lt"/>
                        </a:rPr>
                        <a:t> (</a:t>
                      </a:r>
                      <a:r>
                        <a:rPr lang="en-US" sz="1000" dirty="0" err="1">
                          <a:latin typeface="+mn-lt"/>
                        </a:rPr>
                        <a:t>Szegedy</a:t>
                      </a:r>
                      <a:r>
                        <a:rPr lang="en-US" sz="1000" dirty="0">
                          <a:latin typeface="+mn-lt"/>
                        </a:rPr>
                        <a:t> </a:t>
                      </a:r>
                      <a:r>
                        <a:rPr lang="en-US" sz="1000" i="1" dirty="0">
                          <a:latin typeface="+mn-lt"/>
                        </a:rPr>
                        <a:t>et al. </a:t>
                      </a:r>
                      <a:r>
                        <a:rPr lang="en-US" sz="1000" dirty="0">
                          <a:latin typeface="+mn-lt"/>
                        </a:rPr>
                        <a:t>2015)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 (Shi </a:t>
                      </a:r>
                      <a:r>
                        <a:rPr lang="en-US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[66]) </a:t>
                      </a:r>
                      <a:endParaRPr lang="en-US" sz="1000" dirty="0">
                        <a:latin typeface="+mn-lt"/>
                      </a:endParaRPr>
                    </a:p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Pothineni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 [68]) </a:t>
                      </a:r>
                      <a:endParaRPr lang="en-US" sz="1000" dirty="0">
                        <a:latin typeface="+mn-lt"/>
                      </a:endParaRPr>
                    </a:p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(Wen </a:t>
                      </a:r>
                      <a:r>
                        <a:rPr lang="en-US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 [70]) </a:t>
                      </a:r>
                      <a:endParaRPr lang="en-US" sz="1000" dirty="0">
                        <a:latin typeface="+mn-lt"/>
                      </a:endParaRP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 blocks (Kleinert </a:t>
                      </a:r>
                      <a:r>
                        <a:rPr lang="en-US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 [72]) </a:t>
                      </a:r>
                      <a:endParaRPr lang="en-US" sz="1000" dirty="0">
                        <a:latin typeface="+mn-lt"/>
                      </a:endParaRP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25150"/>
                  </a:ext>
                </a:extLst>
              </a:tr>
              <a:tr h="23555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yriadPro"/>
                        </a:rPr>
                        <a:t>long short-term memory network (</a:t>
                      </a:r>
                      <a:r>
                        <a:rPr lang="en-US" sz="1000" dirty="0">
                          <a:latin typeface="+mn-lt"/>
                        </a:rPr>
                        <a:t>LSTM)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yriadPro"/>
                        </a:rPr>
                        <a:t>RNN (</a:t>
                      </a:r>
                      <a:r>
                        <a:rPr lang="en-US" sz="1000" dirty="0" err="1">
                          <a:latin typeface="MyriadPro"/>
                        </a:rPr>
                        <a:t>Bengio</a:t>
                      </a:r>
                      <a:r>
                        <a:rPr lang="en-US" sz="1000" dirty="0">
                          <a:latin typeface="MyriadPro"/>
                        </a:rPr>
                        <a:t> </a:t>
                      </a:r>
                      <a:r>
                        <a:rPr lang="en-US" sz="1000" i="1" dirty="0">
                          <a:latin typeface="MyriadPro"/>
                        </a:rPr>
                        <a:t>et al. </a:t>
                      </a:r>
                      <a:r>
                        <a:rPr lang="en-US" sz="1000" dirty="0">
                          <a:latin typeface="MyriadPro"/>
                        </a:rPr>
                        <a:t>1994)</a:t>
                      </a:r>
                    </a:p>
                    <a:p>
                      <a:r>
                        <a:rPr lang="en-US" sz="1000" dirty="0">
                          <a:latin typeface="MyriadPro"/>
                        </a:rPr>
                        <a:t>LSTM (</a:t>
                      </a:r>
                      <a:r>
                        <a:rPr lang="en-US" sz="1000" dirty="0" err="1">
                          <a:latin typeface="MyriadPro"/>
                        </a:rPr>
                        <a:t>Gómez</a:t>
                      </a:r>
                      <a:r>
                        <a:rPr lang="en-US" sz="1000" dirty="0">
                          <a:latin typeface="MyriadPro"/>
                        </a:rPr>
                        <a:t> </a:t>
                      </a:r>
                      <a:r>
                        <a:rPr lang="en-US" sz="1000" i="1" dirty="0">
                          <a:latin typeface="MyriadPro"/>
                        </a:rPr>
                        <a:t>et al. </a:t>
                      </a:r>
                      <a:r>
                        <a:rPr lang="en-US" sz="1000" dirty="0">
                          <a:latin typeface="MyriadPro"/>
                        </a:rPr>
                        <a:t>2003) 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 (Qing &amp;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Niu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2018) </a:t>
                      </a:r>
                      <a:endParaRPr lang="en-US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PhyDNet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2020)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2586"/>
                  </a:ext>
                </a:extLst>
              </a:tr>
              <a:tr h="235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variational autoencoder (VAE) </a:t>
                      </a:r>
                      <a:endParaRPr lang="en-US" sz="1000" dirty="0"/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Vanilla VAE, 2013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 </a:t>
                      </a:r>
                      <a:endParaRPr lang="en-US" sz="1000" dirty="0"/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9381"/>
                  </a:ext>
                </a:extLst>
              </a:tr>
              <a:tr h="23555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generative adversarial neural</a:t>
                      </a:r>
                      <a:endParaRPr lang="en-US" sz="1000" dirty="0"/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(GAN) </a:t>
                      </a:r>
                      <a:endParaRPr lang="en-US" sz="1000" dirty="0"/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Vanilla GAN (Goodfellow </a:t>
                      </a:r>
                      <a:r>
                        <a:rPr lang="en-US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2014)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MD-GAN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Xiong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2018) </a:t>
                      </a:r>
                      <a:endParaRPr lang="en-US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 GAN (Schmidt </a:t>
                      </a:r>
                      <a:r>
                        <a:rPr lang="en-US" sz="1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2020) </a:t>
                      </a:r>
                      <a:endParaRPr lang="en-US" sz="1000" dirty="0"/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065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A96E647-98D6-184C-9BA0-E6BEFE0B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958130"/>
            <a:ext cx="8089900" cy="10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F74E58-FA1A-6847-AC3B-1D92F4EF026D}"/>
              </a:ext>
            </a:extLst>
          </p:cNvPr>
          <p:cNvSpPr/>
          <p:nvPr/>
        </p:nvSpPr>
        <p:spPr>
          <a:xfrm>
            <a:off x="2328672" y="1065277"/>
            <a:ext cx="6534912" cy="146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0A295-4F2F-B947-8C99-6D5B89D1F2CE}"/>
              </a:ext>
            </a:extLst>
          </p:cNvPr>
          <p:cNvSpPr/>
          <p:nvPr/>
        </p:nvSpPr>
        <p:spPr>
          <a:xfrm>
            <a:off x="2328672" y="2634704"/>
            <a:ext cx="6534912" cy="355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9E214-B007-C945-9F08-1484CF4B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overview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C043CF-64C9-DA4A-9028-7BBD89E6437C}"/>
              </a:ext>
            </a:extLst>
          </p:cNvPr>
          <p:cNvSpPr/>
          <p:nvPr/>
        </p:nvSpPr>
        <p:spPr>
          <a:xfrm>
            <a:off x="694944" y="1371365"/>
            <a:ext cx="1901952" cy="7193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083A25-5645-A046-9637-98644291E56C}"/>
              </a:ext>
            </a:extLst>
          </p:cNvPr>
          <p:cNvSpPr/>
          <p:nvPr/>
        </p:nvSpPr>
        <p:spPr>
          <a:xfrm>
            <a:off x="694944" y="4258056"/>
            <a:ext cx="1901952" cy="7193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A483E8-1FD6-D447-B11A-7988827D085E}"/>
              </a:ext>
            </a:extLst>
          </p:cNvPr>
          <p:cNvSpPr/>
          <p:nvPr/>
        </p:nvSpPr>
        <p:spPr>
          <a:xfrm>
            <a:off x="2877312" y="4026408"/>
            <a:ext cx="1901952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Autonomous DL Core</a:t>
            </a:r>
          </a:p>
        </p:txBody>
      </p:sp>
      <p:pic>
        <p:nvPicPr>
          <p:cNvPr id="10" name="Picture 8" descr="Download Python | Python.org">
            <a:extLst>
              <a:ext uri="{FF2B5EF4-FFF2-40B4-BE49-F238E27FC236}">
                <a16:creationId xmlns:a16="http://schemas.microsoft.com/office/drawing/2014/main" id="{F468D682-DDE3-0A42-91FB-D6798EA6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73" y="4347033"/>
            <a:ext cx="896933" cy="8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52102B-D603-4F4F-A922-FB37B9FA06B6}"/>
              </a:ext>
            </a:extLst>
          </p:cNvPr>
          <p:cNvCxnSpPr/>
          <p:nvPr/>
        </p:nvCxnSpPr>
        <p:spPr>
          <a:xfrm>
            <a:off x="3828288" y="497738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CF473C3-E45E-5B41-8E71-46FF15A347CE}"/>
              </a:ext>
            </a:extLst>
          </p:cNvPr>
          <p:cNvSpPr/>
          <p:nvPr/>
        </p:nvSpPr>
        <p:spPr>
          <a:xfrm>
            <a:off x="2877312" y="5288044"/>
            <a:ext cx="1901952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Model (h5)</a:t>
            </a:r>
          </a:p>
        </p:txBody>
      </p:sp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4A8FE11A-CDCF-F440-9C80-34481BF9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4" y="5315476"/>
            <a:ext cx="621551" cy="6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3911D4-6DF0-9A40-8404-952DDC7B82F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3828288" y="4745736"/>
            <a:ext cx="0" cy="5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543FD3-8341-5D40-9518-5AFA8897CB0D}"/>
              </a:ext>
            </a:extLst>
          </p:cNvPr>
          <p:cNvSpPr/>
          <p:nvPr/>
        </p:nvSpPr>
        <p:spPr>
          <a:xfrm>
            <a:off x="6547104" y="4023124"/>
            <a:ext cx="1901952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F9D1DA8-724B-BB4D-9EDF-310DE0DF3A7F}"/>
              </a:ext>
            </a:extLst>
          </p:cNvPr>
          <p:cNvSpPr/>
          <p:nvPr/>
        </p:nvSpPr>
        <p:spPr>
          <a:xfrm>
            <a:off x="6547104" y="5288044"/>
            <a:ext cx="1901952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86D401-4FCA-574A-A4FC-D27F2AECC0F6}"/>
              </a:ext>
            </a:extLst>
          </p:cNvPr>
          <p:cNvCxnSpPr/>
          <p:nvPr/>
        </p:nvCxnSpPr>
        <p:spPr>
          <a:xfrm>
            <a:off x="7516368" y="4742452"/>
            <a:ext cx="0" cy="5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F93F9-ADB0-D341-8D40-A4EE90620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4036" y="4751176"/>
            <a:ext cx="828453" cy="84666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548773-720C-444B-BF57-6B6940F1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3598782"/>
            <a:ext cx="867590" cy="37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A2A877-F8BD-AA45-A038-0C87489D3D21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4779264" y="5647708"/>
            <a:ext cx="176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DB8B999-7335-2140-9ABB-DB9FCAF4233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779264" y="5054990"/>
            <a:ext cx="883920" cy="379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4E42C5-99FA-8840-80E6-DAC38B747FA2}"/>
              </a:ext>
            </a:extLst>
          </p:cNvPr>
          <p:cNvSpPr/>
          <p:nvPr/>
        </p:nvSpPr>
        <p:spPr>
          <a:xfrm>
            <a:off x="5140452" y="4335662"/>
            <a:ext cx="1045463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E795C68-4904-C647-8E53-C006B539FC5E}"/>
              </a:ext>
            </a:extLst>
          </p:cNvPr>
          <p:cNvSpPr/>
          <p:nvPr/>
        </p:nvSpPr>
        <p:spPr>
          <a:xfrm>
            <a:off x="2877312" y="1371365"/>
            <a:ext cx="1901952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pic>
        <p:nvPicPr>
          <p:cNvPr id="1030" name="Picture 6" descr="Upgrade Bootstrap 4 Alpha 6 to Beta | by Carol Skelly | WDstack | Medium">
            <a:extLst>
              <a:ext uri="{FF2B5EF4-FFF2-40B4-BE49-F238E27FC236}">
                <a16:creationId xmlns:a16="http://schemas.microsoft.com/office/drawing/2014/main" id="{42E60B69-F7C5-CB42-9683-945AD9FF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74" y="1820766"/>
            <a:ext cx="750123" cy="6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A1386-9595-DD40-89C1-907C364B75FE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3918908" y="2591386"/>
            <a:ext cx="2604633" cy="883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0D6FBD2-2C6A-F544-A250-F7780B50A57F}"/>
              </a:ext>
            </a:extLst>
          </p:cNvPr>
          <p:cNvSpPr/>
          <p:nvPr/>
        </p:nvSpPr>
        <p:spPr>
          <a:xfrm>
            <a:off x="4009643" y="2938944"/>
            <a:ext cx="3307080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6F1343D-4C8E-0F4E-BC75-18EDBE742FBB}"/>
              </a:ext>
            </a:extLst>
          </p:cNvPr>
          <p:cNvSpPr/>
          <p:nvPr/>
        </p:nvSpPr>
        <p:spPr>
          <a:xfrm>
            <a:off x="6412992" y="1371953"/>
            <a:ext cx="2261616" cy="719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D3 Visualization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DCFF7D6-C13A-E34B-8FEE-F2151FBAA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297" y="4584293"/>
            <a:ext cx="475882" cy="422412"/>
          </a:xfrm>
          <a:prstGeom prst="rect">
            <a:avLst/>
          </a:prstGeom>
        </p:spPr>
      </p:pic>
      <p:pic>
        <p:nvPicPr>
          <p:cNvPr id="9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193E72B3-5DD4-7C48-B2E9-E997136C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57" y="2978061"/>
            <a:ext cx="807563" cy="60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3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0D2F-E258-0B4B-97B4-F08A226D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9CA69-4EFE-614F-B957-69343944898C}"/>
              </a:ext>
            </a:extLst>
          </p:cNvPr>
          <p:cNvSpPr txBox="1"/>
          <p:nvPr/>
        </p:nvSpPr>
        <p:spPr>
          <a:xfrm>
            <a:off x="141941" y="1304544"/>
            <a:ext cx="8867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DEVDAN with weather data(originally in </a:t>
            </a:r>
            <a:r>
              <a:rPr lang="en-US" dirty="0" err="1"/>
              <a:t>Matlab</a:t>
            </a:r>
            <a:r>
              <a:rPr lang="en-US" dirty="0"/>
              <a:t>, rebuilt in Python 2.7)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dataset: NOAA historical data, 3 years, 20 locations, more than 20,000 days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data: daily reported data, consisting of precipitation, snow, wind, sea-level pressure,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chunk: 14-days each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 saved in .h5, ready for prediction</a:t>
            </a:r>
          </a:p>
        </p:txBody>
      </p:sp>
      <p:pic>
        <p:nvPicPr>
          <p:cNvPr id="1028" name="Picture 4" descr="DEVDAN: Deep evolving denoising autoencoder - ScienceDirect">
            <a:extLst>
              <a:ext uri="{FF2B5EF4-FFF2-40B4-BE49-F238E27FC236}">
                <a16:creationId xmlns:a16="http://schemas.microsoft.com/office/drawing/2014/main" id="{36EE0859-1725-F045-9BAB-CA13E236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3" y="4578787"/>
            <a:ext cx="4481791" cy="16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Download Python | Python.org">
            <a:extLst>
              <a:ext uri="{FF2B5EF4-FFF2-40B4-BE49-F238E27FC236}">
                <a16:creationId xmlns:a16="http://schemas.microsoft.com/office/drawing/2014/main" id="{E4DD554B-B97B-574D-BC7D-10E37ECE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09" y="5223351"/>
            <a:ext cx="1243552" cy="124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hWorks - Wikipedia">
            <a:extLst>
              <a:ext uri="{FF2B5EF4-FFF2-40B4-BE49-F238E27FC236}">
                <a16:creationId xmlns:a16="http://schemas.microsoft.com/office/drawing/2014/main" id="{E41F5E8B-7937-F549-B859-3C2C4BA3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6" y="5412003"/>
            <a:ext cx="964102" cy="8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48E2E-EA9F-4C48-AF4A-3F6887BF9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215" y="2181483"/>
            <a:ext cx="2100834" cy="53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F4956-8A98-954D-8B3A-BA822F3CE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110" y="4022520"/>
            <a:ext cx="2947327" cy="22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2E8E-BA47-4040-AAB7-9147F786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Fetching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C5D60-24EB-DC4A-BD4E-2A580BD0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7" y="1337821"/>
            <a:ext cx="1422400" cy="15240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D1A4AE1-C96C-5D4F-942D-D54BD994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67" y="1145355"/>
            <a:ext cx="1963392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ual Crossing Corporation">
            <a:extLst>
              <a:ext uri="{FF2B5EF4-FFF2-40B4-BE49-F238E27FC236}">
                <a16:creationId xmlns:a16="http://schemas.microsoft.com/office/drawing/2014/main" id="{3E87E84D-F136-3F49-8D3A-CEF6C776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70" y="2066695"/>
            <a:ext cx="2511185" cy="10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F2300-E918-FE42-ADDE-6E09C759EA78}"/>
              </a:ext>
            </a:extLst>
          </p:cNvPr>
          <p:cNvSpPr txBox="1"/>
          <p:nvPr/>
        </p:nvSpPr>
        <p:spPr>
          <a:xfrm>
            <a:off x="3906072" y="27636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D7C91-B06B-B649-A0E9-E5A76721D660}"/>
              </a:ext>
            </a:extLst>
          </p:cNvPr>
          <p:cNvCxnSpPr>
            <a:cxnSpLocks/>
          </p:cNvCxnSpPr>
          <p:nvPr/>
        </p:nvCxnSpPr>
        <p:spPr>
          <a:xfrm>
            <a:off x="5590095" y="2183091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D4A02-8585-914E-9357-EC4FCFE742B6}"/>
              </a:ext>
            </a:extLst>
          </p:cNvPr>
          <p:cNvSpPr txBox="1"/>
          <p:nvPr/>
        </p:nvSpPr>
        <p:spPr>
          <a:xfrm>
            <a:off x="6508656" y="276363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7-day weather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25F2D-1D33-664F-8B2F-2D444BD49120}"/>
              </a:ext>
            </a:extLst>
          </p:cNvPr>
          <p:cNvSpPr txBox="1"/>
          <p:nvPr/>
        </p:nvSpPr>
        <p:spPr>
          <a:xfrm>
            <a:off x="391737" y="3243748"/>
            <a:ext cx="8476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Visualcrossing</a:t>
            </a:r>
            <a:r>
              <a:rPr lang="en-US" dirty="0"/>
              <a:t> provides 1000 free results per day with 50 years of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Weather only provides past 5 days data for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key was obtained by creating account at these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then stored and filtered to only high-low temperature, wind, cloud, precipitation and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tf.Session</a:t>
            </a:r>
            <a:r>
              <a:rPr lang="en-US" dirty="0"/>
              <a:t>() from </a:t>
            </a:r>
            <a:r>
              <a:rPr lang="en-US" dirty="0" err="1"/>
              <a:t>keras</a:t>
            </a:r>
            <a:r>
              <a:rPr lang="en-US" dirty="0"/>
              <a:t> to load model and generate prediction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CF085-0973-2C43-803F-9A6F7DB3C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838" y="1699318"/>
            <a:ext cx="2511186" cy="967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DD43F8-D900-DA4F-B2ED-EDA96B96A197}"/>
              </a:ext>
            </a:extLst>
          </p:cNvPr>
          <p:cNvSpPr txBox="1"/>
          <p:nvPr/>
        </p:nvSpPr>
        <p:spPr>
          <a:xfrm>
            <a:off x="1814137" y="189176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F7995-3F64-B047-BB79-7684E03829E2}"/>
              </a:ext>
            </a:extLst>
          </p:cNvPr>
          <p:cNvCxnSpPr>
            <a:cxnSpLocks/>
          </p:cNvCxnSpPr>
          <p:nvPr/>
        </p:nvCxnSpPr>
        <p:spPr>
          <a:xfrm>
            <a:off x="1683836" y="2150881"/>
            <a:ext cx="1427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0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3F0C-0B0E-AE42-B932-95EF7C40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4234-3EE9-144F-B98C-AB98D8FE0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Volume: large amount of data from weather history for training.</a:t>
            </a:r>
          </a:p>
          <a:p>
            <a:pPr lvl="2"/>
            <a:r>
              <a:rPr lang="en-US" dirty="0"/>
              <a:t>Data filtering using python, stored in csv file </a:t>
            </a:r>
            <a:r>
              <a:rPr lang="en-US" dirty="0">
                <a:sym typeface="Wingdings" pitchFamily="2" charset="2"/>
              </a:rPr>
              <a:t> ready for training</a:t>
            </a:r>
          </a:p>
          <a:p>
            <a:pPr lvl="2"/>
            <a:r>
              <a:rPr lang="en-US" dirty="0">
                <a:sym typeface="Wingdings" pitchFamily="2" charset="2"/>
              </a:rPr>
              <a:t>Store pre-trained model into .h5, avoid training on-the-fly with whole dataset</a:t>
            </a:r>
          </a:p>
          <a:p>
            <a:pPr lvl="1"/>
            <a:r>
              <a:rPr lang="en-US" dirty="0">
                <a:sym typeface="Wingdings" pitchFamily="2" charset="2"/>
              </a:rPr>
              <a:t>Velocity: long training time</a:t>
            </a:r>
          </a:p>
          <a:p>
            <a:pPr lvl="2"/>
            <a:r>
              <a:rPr lang="en-US" dirty="0">
                <a:sym typeface="Wingdings" pitchFamily="2" charset="2"/>
              </a:rPr>
              <a:t>Use pre-trained model to generate prediction results</a:t>
            </a:r>
          </a:p>
          <a:p>
            <a:pPr lvl="2"/>
            <a:r>
              <a:rPr lang="en-US" dirty="0">
                <a:sym typeface="Wingdings" pitchFamily="2" charset="2"/>
              </a:rPr>
              <a:t>Update model by training new models in the background once in a while</a:t>
            </a:r>
          </a:p>
          <a:p>
            <a:pPr lvl="1"/>
            <a:r>
              <a:rPr lang="en-US" dirty="0">
                <a:sym typeface="Wingdings" pitchFamily="2" charset="2"/>
              </a:rPr>
              <a:t>Variety: worldwide locations coverage</a:t>
            </a:r>
          </a:p>
          <a:p>
            <a:pPr lvl="2"/>
            <a:r>
              <a:rPr lang="en-US" dirty="0">
                <a:sym typeface="Wingdings" pitchFamily="2" charset="2"/>
              </a:rPr>
              <a:t>Hard to obtain worldwide weather data</a:t>
            </a:r>
          </a:p>
          <a:p>
            <a:pPr lvl="2"/>
            <a:r>
              <a:rPr lang="en-US" dirty="0">
                <a:sym typeface="Wingdings" pitchFamily="2" charset="2"/>
              </a:rPr>
              <a:t>Data in most US cities are available through multiple API websites</a:t>
            </a:r>
          </a:p>
        </p:txBody>
      </p:sp>
    </p:spTree>
    <p:extLst>
      <p:ext uri="{BB962C8B-B14F-4D97-AF65-F5344CB8AC3E}">
        <p14:creationId xmlns:p14="http://schemas.microsoft.com/office/powerpoint/2010/main" val="356559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CD7F-5B13-1A42-928F-60020E1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Forcasting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ED787-D9DC-CB4A-87E4-C81FB731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9" y="1237267"/>
            <a:ext cx="1416344" cy="29364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E6C4A7-5B47-7949-B4B6-7F6C4029FF8F}"/>
              </a:ext>
            </a:extLst>
          </p:cNvPr>
          <p:cNvCxnSpPr>
            <a:stCxn id="4" idx="3"/>
          </p:cNvCxnSpPr>
          <p:nvPr/>
        </p:nvCxnSpPr>
        <p:spPr>
          <a:xfrm flipV="1">
            <a:off x="1976453" y="2705491"/>
            <a:ext cx="898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DACF62-0733-D345-A452-217FD069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5" y="2229239"/>
            <a:ext cx="1073148" cy="9524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00ABD-DC43-664A-A7F5-F6AD691E888D}"/>
              </a:ext>
            </a:extLst>
          </p:cNvPr>
          <p:cNvCxnSpPr/>
          <p:nvPr/>
        </p:nvCxnSpPr>
        <p:spPr>
          <a:xfrm flipV="1">
            <a:off x="3948323" y="2705488"/>
            <a:ext cx="898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C6817A-AA2A-2149-B90F-8A5F69F965EE}"/>
              </a:ext>
            </a:extLst>
          </p:cNvPr>
          <p:cNvSpPr txBox="1"/>
          <p:nvPr/>
        </p:nvSpPr>
        <p:spPr>
          <a:xfrm>
            <a:off x="4835950" y="25208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np.array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70897-9242-4749-8A64-C506A7F36BB2}"/>
              </a:ext>
            </a:extLst>
          </p:cNvPr>
          <p:cNvCxnSpPr/>
          <p:nvPr/>
        </p:nvCxnSpPr>
        <p:spPr>
          <a:xfrm flipV="1">
            <a:off x="5852039" y="2705488"/>
            <a:ext cx="898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C5AB4-E31C-8A4E-A5C8-26021D143D6D}"/>
              </a:ext>
            </a:extLst>
          </p:cNvPr>
          <p:cNvSpPr txBox="1"/>
          <p:nvPr/>
        </p:nvSpPr>
        <p:spPr>
          <a:xfrm>
            <a:off x="6724704" y="25208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model.predict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650F5-84EE-EB43-A11A-0BE490D400E0}"/>
              </a:ext>
            </a:extLst>
          </p:cNvPr>
          <p:cNvSpPr txBox="1"/>
          <p:nvPr/>
        </p:nvSpPr>
        <p:spPr>
          <a:xfrm>
            <a:off x="5820338" y="2428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tf.Session</a:t>
            </a:r>
            <a:r>
              <a:rPr lang="en-US" sz="12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D26C4-F268-6344-B3C7-6EC5EC10D0BA}"/>
              </a:ext>
            </a:extLst>
          </p:cNvPr>
          <p:cNvSpPr txBox="1"/>
          <p:nvPr/>
        </p:nvSpPr>
        <p:spPr>
          <a:xfrm>
            <a:off x="4054466" y="242848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numpy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ED06C-5C3E-8F45-93DA-C1F3C4A09E88}"/>
              </a:ext>
            </a:extLst>
          </p:cNvPr>
          <p:cNvSpPr txBox="1"/>
          <p:nvPr/>
        </p:nvSpPr>
        <p:spPr>
          <a:xfrm>
            <a:off x="499469" y="4181006"/>
            <a:ext cx="153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Typical response from </a:t>
            </a:r>
            <a:r>
              <a:rPr lang="en-US" sz="1200" dirty="0" err="1"/>
              <a:t>OpenWeather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47E3E-DCE8-0D4B-9B7F-ABCA8D024617}"/>
              </a:ext>
            </a:extLst>
          </p:cNvPr>
          <p:cNvSpPr txBox="1"/>
          <p:nvPr/>
        </p:nvSpPr>
        <p:spPr>
          <a:xfrm>
            <a:off x="2522632" y="4273338"/>
            <a:ext cx="1778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extracted in json()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E79ACF-7B23-2748-BF3B-3E399F11F4BD}"/>
              </a:ext>
            </a:extLst>
          </p:cNvPr>
          <p:cNvCxnSpPr/>
          <p:nvPr/>
        </p:nvCxnSpPr>
        <p:spPr>
          <a:xfrm flipV="1">
            <a:off x="5448693" y="2997724"/>
            <a:ext cx="0" cy="43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0B1B31-A74C-5F49-AAA2-C3C428E43646}"/>
              </a:ext>
            </a:extLst>
          </p:cNvPr>
          <p:cNvSpPr txBox="1"/>
          <p:nvPr/>
        </p:nvSpPr>
        <p:spPr>
          <a:xfrm>
            <a:off x="4559576" y="3429000"/>
            <a:ext cx="1778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Also normalizing all data to [0,1]</a:t>
            </a:r>
          </a:p>
          <a:p>
            <a:r>
              <a:rPr lang="en-US" sz="1200" dirty="0"/>
              <a:t>e.g.: temp data normalized with range (100,350) (K)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566C33-918B-D749-BE4A-5840425EAEF4}"/>
              </a:ext>
            </a:extLst>
          </p:cNvPr>
          <p:cNvSpPr txBox="1"/>
          <p:nvPr/>
        </p:nvSpPr>
        <p:spPr>
          <a:xfrm>
            <a:off x="6697361" y="3428999"/>
            <a:ext cx="177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One-hoc vector:</a:t>
            </a:r>
          </a:p>
          <a:p>
            <a:r>
              <a:rPr lang="en-US" sz="1200" dirty="0"/>
              <a:t>[‘Sunny’, ‘Cloudy’, ‘Rainy’, ‘Foggy’, ’Snowy’]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9D0E1-7FF2-2346-BB5E-54DEBF8A249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586477" y="2991042"/>
            <a:ext cx="1" cy="43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20E34A2-448C-5849-9E5F-084B6A36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72" y="5285102"/>
            <a:ext cx="710007" cy="7240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F5C45B-020D-4844-AF8E-36958675B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052" y="5285102"/>
            <a:ext cx="743433" cy="725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683EC6-3A87-F745-ACE5-2F319A168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562" y="5285102"/>
            <a:ext cx="763562" cy="72406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A34343-0174-7E40-94B6-D24CF8B698E0}"/>
              </a:ext>
            </a:extLst>
          </p:cNvPr>
          <p:cNvCxnSpPr/>
          <p:nvPr/>
        </p:nvCxnSpPr>
        <p:spPr>
          <a:xfrm>
            <a:off x="4987300" y="5647135"/>
            <a:ext cx="1102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F4A95E9E-0481-864A-8A2C-4AED0312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91" y="4982266"/>
            <a:ext cx="807563" cy="60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upload.wikimedia.org/wikipedia/commons/thumb/2/...">
            <a:extLst>
              <a:ext uri="{FF2B5EF4-FFF2-40B4-BE49-F238E27FC236}">
                <a16:creationId xmlns:a16="http://schemas.microsoft.com/office/drawing/2014/main" id="{F0C96AE6-9160-CD4B-A653-2233E10C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54" y="5037657"/>
            <a:ext cx="459963" cy="4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5F3E9C-5A4F-3C4B-827E-1E42FC903923}"/>
              </a:ext>
            </a:extLst>
          </p:cNvPr>
          <p:cNvCxnSpPr/>
          <p:nvPr/>
        </p:nvCxnSpPr>
        <p:spPr>
          <a:xfrm>
            <a:off x="3029427" y="5587938"/>
            <a:ext cx="1102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3583A1-72A1-5743-A03B-72F407DD340B}"/>
              </a:ext>
            </a:extLst>
          </p:cNvPr>
          <p:cNvSpPr txBox="1"/>
          <p:nvPr/>
        </p:nvSpPr>
        <p:spPr>
          <a:xfrm>
            <a:off x="3097327" y="5603660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Tensorflow</a:t>
            </a:r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550435-3281-EE4C-813A-373D7F6D6FCE}"/>
              </a:ext>
            </a:extLst>
          </p:cNvPr>
          <p:cNvSpPr/>
          <p:nvPr/>
        </p:nvSpPr>
        <p:spPr>
          <a:xfrm>
            <a:off x="515540" y="5349810"/>
            <a:ext cx="13216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292929"/>
                </a:solidFill>
                <a:latin typeface="Menlo" panose="020B0609030804020204" pitchFamily="49" charset="0"/>
              </a:rPr>
              <a:t>model = </a:t>
            </a:r>
            <a:r>
              <a:rPr lang="en-US" sz="900" dirty="0" err="1">
                <a:solidFill>
                  <a:srgbClr val="292929"/>
                </a:solidFill>
                <a:latin typeface="Menlo" panose="020B0609030804020204" pitchFamily="49" charset="0"/>
              </a:rPr>
              <a:t>load_model</a:t>
            </a:r>
            <a:r>
              <a:rPr lang="en-US" sz="900" dirty="0">
                <a:solidFill>
                  <a:srgbClr val="292929"/>
                </a:solidFill>
                <a:latin typeface="Menlo" panose="020B0609030804020204" pitchFamily="49" charset="0"/>
              </a:rPr>
              <a:t>(‘best_model.h5')</a:t>
            </a:r>
            <a:endParaRPr lang="en-US" sz="9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78889F-1D52-D842-BCE8-6161774E7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7763" y="5225904"/>
            <a:ext cx="710007" cy="7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51AA-547D-8242-AFFE-A79DE945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</a:t>
            </a:r>
            <a:r>
              <a:rPr lang="en-US" dirty="0" err="1"/>
              <a:t>Forcasting</a:t>
            </a:r>
            <a:r>
              <a:rPr lang="en-US" dirty="0"/>
              <a:t>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2737B-004E-1C4B-8A85-F3F03D618F85}"/>
              </a:ext>
            </a:extLst>
          </p:cNvPr>
          <p:cNvSpPr txBox="1"/>
          <p:nvPr/>
        </p:nvSpPr>
        <p:spPr>
          <a:xfrm>
            <a:off x="1125383" y="5951040"/>
            <a:ext cx="689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haven’t complete the code using D3.js so we’re stuck with this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FB58B-2AFF-2048-A293-CD127673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7" y="991218"/>
            <a:ext cx="5530930" cy="267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1A57D3-25C3-DB45-8634-FA8488E8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7" y="3714815"/>
            <a:ext cx="5530930" cy="223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D1107-9C55-AB4A-BA3D-426B7C7CDE66}"/>
              </a:ext>
            </a:extLst>
          </p:cNvPr>
          <p:cNvSpPr txBox="1"/>
          <p:nvPr/>
        </p:nvSpPr>
        <p:spPr>
          <a:xfrm>
            <a:off x="6984497" y="1262740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 select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34104-C459-E54B-B13C-E54A3C0614B0}"/>
              </a:ext>
            </a:extLst>
          </p:cNvPr>
          <p:cNvSpPr txBox="1"/>
          <p:nvPr/>
        </p:nvSpPr>
        <p:spPr>
          <a:xfrm>
            <a:off x="7016557" y="2029007"/>
            <a:ext cx="12747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Fetch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65575-F062-4745-821C-4EC272BD7AD4}"/>
              </a:ext>
            </a:extLst>
          </p:cNvPr>
          <p:cNvSpPr txBox="1"/>
          <p:nvPr/>
        </p:nvSpPr>
        <p:spPr>
          <a:xfrm>
            <a:off x="6317648" y="2792152"/>
            <a:ext cx="2672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Obtain Prediction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EF425-55A2-5249-8488-4E59A2353F9A}"/>
              </a:ext>
            </a:extLst>
          </p:cNvPr>
          <p:cNvSpPr txBox="1"/>
          <p:nvPr/>
        </p:nvSpPr>
        <p:spPr>
          <a:xfrm>
            <a:off x="6946025" y="3583096"/>
            <a:ext cx="1415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Load 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3F907-8949-2345-8660-63D2CDD4391C}"/>
              </a:ext>
            </a:extLst>
          </p:cNvPr>
          <p:cNvSpPr txBox="1"/>
          <p:nvPr/>
        </p:nvSpPr>
        <p:spPr>
          <a:xfrm>
            <a:off x="6619012" y="4323860"/>
            <a:ext cx="20697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Render </a:t>
            </a:r>
            <a:r>
              <a:rPr lang="en-US" dirty="0" err="1"/>
              <a:t>result.html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B4409-1363-0841-BEB2-ED0D2B9BF8AF}"/>
              </a:ext>
            </a:extLst>
          </p:cNvPr>
          <p:cNvSpPr txBox="1"/>
          <p:nvPr/>
        </p:nvSpPr>
        <p:spPr>
          <a:xfrm>
            <a:off x="6586951" y="5064624"/>
            <a:ext cx="21339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Jump to </a:t>
            </a:r>
            <a:r>
              <a:rPr lang="en-US" dirty="0" err="1"/>
              <a:t>result.html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DC8391-14BE-2D48-9001-100572D235C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653911" y="1632072"/>
            <a:ext cx="0" cy="39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F5C46F-6BEF-B246-BB14-CAB03D09544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653911" y="2398339"/>
            <a:ext cx="0" cy="39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3459A-CE54-E14E-ABE6-72FB92ED6C9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653911" y="3161484"/>
            <a:ext cx="0" cy="42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E27144-2705-7A4C-BC1D-B06D0F72891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653911" y="3952428"/>
            <a:ext cx="0" cy="37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175C9-DFA5-E84D-8CEC-40846C03297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7653910" y="4693192"/>
            <a:ext cx="1" cy="37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0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54-4832-284D-8A83-EEF9E347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for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5F32-B69D-FC47-B873-A37AC38A3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 visualization with D3: creating interactive chart page</a:t>
            </a:r>
          </a:p>
          <a:p>
            <a:r>
              <a:rPr lang="en-US" dirty="0"/>
              <a:t>Construct higher-</a:t>
            </a:r>
            <a:r>
              <a:rPr lang="en-US" dirty="0" err="1"/>
              <a:t>dimentional</a:t>
            </a:r>
            <a:r>
              <a:rPr lang="en-US" dirty="0"/>
              <a:t> data to improve prediction accuracy</a:t>
            </a:r>
          </a:p>
          <a:p>
            <a:r>
              <a:rPr lang="en-US" dirty="0"/>
              <a:t>Obtain data from more sources</a:t>
            </a:r>
          </a:p>
          <a:p>
            <a:endParaRPr lang="en-US" dirty="0"/>
          </a:p>
          <a:p>
            <a:r>
              <a:rPr lang="en-US" dirty="0"/>
              <a:t>Develop into online Autonomous ML Platform for various other applications</a:t>
            </a:r>
          </a:p>
          <a:p>
            <a:endParaRPr lang="en-US" dirty="0"/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5486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0C9E438-2C26-EB4E-B98C-2A33AE172349}" vid="{4305D0EA-D27E-614D-9252-738557D923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5847</TotalTime>
  <Words>611</Words>
  <Application>Microsoft Office PowerPoint</Application>
  <PresentationFormat>On-screen Show 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Menlo</vt:lpstr>
      <vt:lpstr>MyriadPro</vt:lpstr>
      <vt:lpstr>Arial</vt:lpstr>
      <vt:lpstr>Calibri</vt:lpstr>
      <vt:lpstr>Theme1</vt:lpstr>
      <vt:lpstr>Real-time Weather Forcasting using Autonomous Deep Learning</vt:lpstr>
      <vt:lpstr>Motivation</vt:lpstr>
      <vt:lpstr>Workflow overview</vt:lpstr>
      <vt:lpstr>Deep Learning Core</vt:lpstr>
      <vt:lpstr>Data Fetching</vt:lpstr>
      <vt:lpstr>Challenges</vt:lpstr>
      <vt:lpstr>Online Forcasting</vt:lpstr>
      <vt:lpstr>Weather Forcasting Page</vt:lpstr>
      <vt:lpstr>Places for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2</dc:title>
  <dc:creator>Kristoff Yan</dc:creator>
  <cp:lastModifiedBy>Kristoff Yan</cp:lastModifiedBy>
  <cp:revision>186</cp:revision>
  <dcterms:created xsi:type="dcterms:W3CDTF">2021-03-19T22:21:29Z</dcterms:created>
  <dcterms:modified xsi:type="dcterms:W3CDTF">2021-05-03T10:29:40Z</dcterms:modified>
</cp:coreProperties>
</file>