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embeddedFontLst>
    <p:embeddedFont>
      <p:font typeface="Arimo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S Gothic" panose="020B0609070205080204" pitchFamily="49" charset="-128"/>
      <p:regular r:id="rId24"/>
    </p:embeddedFont>
    <p:embeddedFont>
      <p:font typeface="Cambria Math" panose="02040503050406030204" pitchFamily="18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A4A486-756A-4A9E-AD4B-D7513BA5C487}">
  <a:tblStyle styleId="{40A4A486-756A-4A9E-AD4B-D7513BA5C4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31910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9171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d12bf1c9b_4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8d12bf1c9b_4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814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d12bf1c9b_4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d12bf1c9b_4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064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d12bf1c9b_4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d12bf1c9b_4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545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573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de3deac5a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de3deac5a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713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d12bf1c9b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d12bf1c9b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136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d12bf1c9b_4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d12bf1c9b_4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795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d12bf1c9b_4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d12bf1c9b_4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210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d12bf1c9b_4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d12bf1c9b_4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562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d12bf1c9b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d12bf1c9b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708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d12bf1c9b_4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d12bf1c9b_4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037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竖排标题与文本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节标题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内容与标题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图片与标题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DFDFDF"/>
          </a:solidFill>
          <a:ln>
            <a:noFill/>
          </a:ln>
        </p:spPr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ctrTitle"/>
          </p:nvPr>
        </p:nvSpPr>
        <p:spPr>
          <a:xfrm>
            <a:off x="-80825" y="303625"/>
            <a:ext cx="120225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</a:pPr>
            <a:r>
              <a:rPr lang="en-US" sz="4400"/>
              <a:t/>
            </a:r>
            <a:br>
              <a:rPr lang="en-US" sz="4400"/>
            </a:br>
            <a:r>
              <a:rPr lang="en-US" sz="4300"/>
              <a:t>A</a:t>
            </a:r>
            <a:r>
              <a:rPr lang="en-US" sz="4800"/>
              <a:t> Model</a:t>
            </a:r>
            <a:r>
              <a:rPr lang="en-US" sz="4500"/>
              <a:t> </a:t>
            </a:r>
            <a:r>
              <a:rPr lang="en-US" sz="4000">
                <a:solidFill>
                  <a:schemeClr val="dk1"/>
                </a:solidFill>
              </a:rPr>
              <a:t>for</a:t>
            </a:r>
            <a:r>
              <a:rPr lang="en-US" sz="4800">
                <a:solidFill>
                  <a:schemeClr val="dk1"/>
                </a:solidFill>
              </a:rPr>
              <a:t> </a:t>
            </a:r>
            <a:r>
              <a:rPr lang="en-US" sz="4600">
                <a:solidFill>
                  <a:schemeClr val="dk1"/>
                </a:solidFill>
              </a:rPr>
              <a:t>Estimating</a:t>
            </a:r>
            <a:r>
              <a:rPr lang="en-US" sz="4800">
                <a:solidFill>
                  <a:srgbClr val="45818E"/>
                </a:solidFill>
              </a:rPr>
              <a:t> </a:t>
            </a:r>
            <a:r>
              <a:rPr lang="en-US" sz="4900"/>
              <a:t>Percentage </a:t>
            </a:r>
            <a:r>
              <a:rPr lang="en-US" sz="4000"/>
              <a:t>of</a:t>
            </a:r>
            <a:r>
              <a:rPr lang="en-US" sz="4900"/>
              <a:t> Body Fat</a:t>
            </a:r>
            <a:endParaRPr sz="4900"/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</a:pPr>
            <a:endParaRPr sz="4900"/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</a:pPr>
            <a:r>
              <a:rPr lang="en-US" sz="4400"/>
              <a:t>                                            </a:t>
            </a:r>
            <a:br>
              <a:rPr lang="en-US" sz="4400"/>
            </a:br>
            <a:r>
              <a:rPr lang="en-US" sz="3700"/>
              <a:t>STAT 628  Module 2</a:t>
            </a:r>
            <a:endParaRPr sz="8100"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/>
              <a:t>GROUP 4  </a:t>
            </a:r>
            <a:r>
              <a:rPr lang="en-US"/>
              <a:t>SHIJIE CHEN, YUMAN WU, SHUANGYU </a:t>
            </a:r>
            <a:r>
              <a:rPr lang="en-US" sz="2400"/>
              <a:t>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Strength and Weakness</a:t>
            </a: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139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Strength: Our model is simple, while giving a fairly good R square.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139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139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139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Weakness</a:t>
            </a:r>
            <a:r>
              <a:rPr lang="en-US" sz="1800">
                <a:solidFill>
                  <a:srgbClr val="333333"/>
                </a:solidFill>
                <a:latin typeface="SimSun"/>
                <a:ea typeface="SimSun"/>
                <a:cs typeface="SimSun"/>
                <a:sym typeface="SimSun"/>
              </a:rPr>
              <a:t>：</a:t>
            </a: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Better prediction ability for inputs within a limited range. For example, when Abdomen is around 67, the PBF is close to 0, which is unreasonable.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3" y="1894522"/>
            <a:ext cx="8801099" cy="44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5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Shiny App</a:t>
            </a: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700"/>
              <a:t>Link:  </a:t>
            </a:r>
            <a:endParaRPr sz="3700"/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 https://mxjc6p-shijie-chen.shinyapps.io/body_fat/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</a:t>
            </a:r>
            <a:r>
              <a:rPr lang="en-US" sz="7900"/>
              <a:t>The End</a:t>
            </a:r>
            <a:endParaRPr sz="7900"/>
          </a:p>
        </p:txBody>
      </p:sp>
      <p:sp>
        <p:nvSpPr>
          <p:cNvPr id="173" name="Google Shape;173;p2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                                                   </a:t>
            </a:r>
            <a:r>
              <a:rPr lang="en-US" sz="4100"/>
              <a:t>Thanks for listening!</a:t>
            </a:r>
            <a:endParaRPr sz="4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 this project, our group will come up with a simple, robust, and accurate model to estimate percentage of body fat using clinically available measurements.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model is based on a real data set of 252 men with measurements of their percentage of body fat and various body circumference measurements.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Data Cleaning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Fit Models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Detect Outliers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Model Interpretation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Conclusion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160930" y="21066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PBF(%) = 495/DENSITY - 450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 the first comparison group, the 96th and 48th observation have significant differences between input and predicted PBF, and the 182nd observation has impossible PBF, so we deleted them.</a:t>
            </a: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139700" lvl="0" indent="12700" algn="l" rtl="0">
              <a:lnSpc>
                <a:spcPct val="132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15"/>
          <p:cNvGraphicFramePr/>
          <p:nvPr/>
        </p:nvGraphicFramePr>
        <p:xfrm>
          <a:off x="3309400" y="346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{40A4A486-756A-4A9E-AD4B-D7513BA5C487}</a:tableStyleId>
              </a:tblPr>
              <a:tblGrid>
                <a:gridCol w="1300800"/>
                <a:gridCol w="1768375"/>
                <a:gridCol w="176837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Index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BODY FAT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bf_predict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96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17.3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0.3684833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48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6.4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14.1350211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7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76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18.3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14.0915057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182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-3.6116873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 b="1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1097275" y="2066625"/>
            <a:ext cx="10058400" cy="38025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ADIPOSITY=0.4536✕WEIGHT/(HEIGHT✕0.0254)^2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second comparison group, the 42nd, 163rd and 221st observations have significant differences between input and predicted adiposity and we deleted them as outliers.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2" name="Google Shape;122;p16"/>
          <p:cNvGraphicFramePr/>
          <p:nvPr/>
        </p:nvGraphicFramePr>
        <p:xfrm>
          <a:off x="2116175" y="3446300"/>
          <a:ext cx="7614225" cy="2141070"/>
        </p:xfrm>
        <a:graphic>
          <a:graphicData uri="http://schemas.openxmlformats.org/drawingml/2006/table">
            <a:tbl>
              <a:tblPr>
                <a:noFill/>
                <a:tableStyleId>{40A4A486-756A-4A9E-AD4B-D7513BA5C487}</a:tableStyleId>
              </a:tblPr>
              <a:tblGrid>
                <a:gridCol w="1071225"/>
                <a:gridCol w="1635750"/>
                <a:gridCol w="1635750"/>
                <a:gridCol w="1635750"/>
                <a:gridCol w="163575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Index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ADIPOSITY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bmi_predict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WEIGHT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HEIGHT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42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29.9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165.62101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205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29.5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163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24.4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27.40739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184.25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68.75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221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24.5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21.67843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153.25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70.5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156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21.6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21.29397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171.5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75.25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Fitting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Model 1:</a:t>
            </a:r>
            <a:endParaRPr/>
          </a:p>
          <a:p>
            <a:pPr marL="125729" marR="140335" lvl="0" indent="14605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 borrowed some idea from US Army, they have a formula for men to calculate body fat, it is like:</a:t>
            </a:r>
            <a:endParaRPr sz="1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139700" lvl="0" indent="12700" algn="ctr" rtl="0">
              <a:lnSpc>
                <a:spcPct val="131666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333333"/>
                </a:solidFill>
                <a:latin typeface="Cambria Math"/>
                <a:ea typeface="Cambria Math"/>
                <a:cs typeface="Cambria Math"/>
                <a:sym typeface="Cambria Math"/>
              </a:rPr>
              <a:t>PBF ~ log (Waist-Neck) + log(Height)</a:t>
            </a:r>
            <a:endParaRPr sz="1900">
              <a:solidFill>
                <a:srgbClr val="33333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125729" marR="140335" lvl="0" indent="1460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Because we do not have data of waist, we use abdomen instead of waist. The estimated model is</a:t>
            </a:r>
            <a:r>
              <a:rPr lang="en-US" sz="1900" i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900" i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139700" lvl="0" indent="12700" algn="ctr" rtl="0">
              <a:lnSpc>
                <a:spcPct val="131666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333333"/>
                </a:solidFill>
                <a:latin typeface="Cambria Math"/>
                <a:ea typeface="Cambria Math"/>
                <a:cs typeface="Cambria Math"/>
                <a:sym typeface="Cambria Math"/>
              </a:rPr>
              <a:t>PBF=-9.237</a:t>
            </a:r>
            <a:r>
              <a:rPr lang="en-US" sz="1900">
                <a:solidFill>
                  <a:srgbClr val="333333"/>
                </a:solidFill>
                <a:latin typeface="MS Gothic"/>
                <a:ea typeface="MS Gothic"/>
                <a:cs typeface="MS Gothic"/>
                <a:sym typeface="MS Gothic"/>
              </a:rPr>
              <a:t>✕</a:t>
            </a:r>
            <a:r>
              <a:rPr lang="en-US" sz="1900">
                <a:solidFill>
                  <a:srgbClr val="333333"/>
                </a:solidFill>
                <a:latin typeface="Cambria Math"/>
                <a:ea typeface="Cambria Math"/>
                <a:cs typeface="Cambria Math"/>
                <a:sym typeface="Cambria Math"/>
              </a:rPr>
              <a:t>logHEIGHT-NECK+54.345</a:t>
            </a:r>
            <a:r>
              <a:rPr lang="en-US" sz="1900">
                <a:solidFill>
                  <a:srgbClr val="333333"/>
                </a:solidFill>
                <a:latin typeface="MS Gothic"/>
                <a:ea typeface="MS Gothic"/>
                <a:cs typeface="MS Gothic"/>
                <a:sym typeface="MS Gothic"/>
              </a:rPr>
              <a:t>✕</a:t>
            </a:r>
            <a:r>
              <a:rPr lang="en-US" sz="1900">
                <a:solidFill>
                  <a:srgbClr val="333333"/>
                </a:solidFill>
                <a:latin typeface="Cambria Math"/>
                <a:ea typeface="Cambria Math"/>
                <a:cs typeface="Cambria Math"/>
                <a:sym typeface="Cambria Math"/>
              </a:rPr>
              <a:t>log(ABDOMEN)-194.573</a:t>
            </a:r>
            <a:endParaRPr sz="1900">
              <a:solidFill>
                <a:srgbClr val="33333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Fitting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125729" marR="140335" lvl="0" indent="1460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Model 2:</a:t>
            </a:r>
            <a:endParaRPr sz="23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140335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lo</a:t>
            </a: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 regression model. Model 1 requires 3 variables. We tried to dismiss NECK and found that the results were even better. The estimated model is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29" marR="140335" lvl="0" indent="1460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139700" lvl="0" indent="12700" algn="ctr" rtl="0">
              <a:lnSpc>
                <a:spcPct val="131666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333333"/>
                </a:solidFill>
                <a:latin typeface="Cambria Math"/>
                <a:ea typeface="Cambria Math"/>
                <a:cs typeface="Cambria Math"/>
                <a:sym typeface="Cambria Math"/>
              </a:rPr>
              <a:t>PBF=60.17✕log(ABDOMEN)-41.37✕log(HEIGHT)-77.08</a:t>
            </a:r>
            <a:endParaRPr sz="1900">
              <a:solidFill>
                <a:srgbClr val="33333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/>
              <a:t> Model 3:</a:t>
            </a:r>
            <a:endParaRPr sz="2600"/>
          </a:p>
          <a:p>
            <a:pPr marL="0" marR="140335" lvl="0" indent="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latin typeface="Arimo"/>
                <a:ea typeface="Arimo"/>
                <a:cs typeface="Arimo"/>
                <a:sym typeface="Arimo"/>
              </a:rPr>
              <a:t>linear regression model. </a:t>
            </a: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 limited the number of predictors within five to get simple model. By exhaustive method we list all the combinations of measurements and found the best-performing models with highest adjusted R-square in different predictor numbers. Then we got a </a:t>
            </a:r>
            <a:r>
              <a:rPr lang="en-US" sz="1800">
                <a:solidFill>
                  <a:srgbClr val="333333"/>
                </a:solidFill>
                <a:latin typeface="Arimo"/>
                <a:ea typeface="Arimo"/>
                <a:cs typeface="Arimo"/>
                <a:sym typeface="Arimo"/>
              </a:rPr>
              <a:t>linear regression model with five predictors:</a:t>
            </a:r>
            <a:endParaRPr sz="1800">
              <a:solidFill>
                <a:srgbClr val="333333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140335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333333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27000" marR="139700" lvl="0" indent="1270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333333"/>
                </a:solidFill>
                <a:latin typeface="Cambria Math"/>
                <a:ea typeface="Cambria Math"/>
                <a:cs typeface="Cambria Math"/>
                <a:sym typeface="Cambria Math"/>
              </a:rPr>
              <a:t>     </a:t>
            </a:r>
            <a:r>
              <a:rPr lang="en-US" sz="1900">
                <a:solidFill>
                  <a:srgbClr val="333333"/>
                </a:solidFill>
                <a:latin typeface="Cambria Math"/>
                <a:ea typeface="Cambria Math"/>
                <a:cs typeface="Cambria Math"/>
                <a:sym typeface="Cambria Math"/>
              </a:rPr>
              <a:t>PBF=-0.239✕WEIGHT+0.6994✕HEIGHT+1.2496✕ADIPOSITY</a:t>
            </a:r>
            <a:endParaRPr sz="1900">
              <a:solidFill>
                <a:srgbClr val="33333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127000" marR="139700" lvl="0" indent="1270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333333"/>
                </a:solidFill>
                <a:latin typeface="Cambria Math"/>
                <a:ea typeface="Cambria Math"/>
                <a:cs typeface="Cambria Math"/>
                <a:sym typeface="Cambria Math"/>
              </a:rPr>
              <a:t>               +0.8199✕ABDOMEN-1.1357✕WRIST-74.3198</a:t>
            </a:r>
            <a:endParaRPr sz="2600">
              <a:solidFill>
                <a:srgbClr val="333333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Cross Validation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1097280" y="1892209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127000" marR="139700" lvl="0" indent="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From the results, we could ﬁnd model 2 and 3 have a better performance with higher adjusted R-square  than model 1 while model 3 is slightly better than model 2 due to slightly lower standard error of MSE. However, model 2 only has two variables, which is more simple. So we adopted model 2. The average adjusted R-square is 0.7151, which implies this log regression model can averagely explain 71.51% of the deviation of the observed values from the mean</a:t>
            </a:r>
            <a:r>
              <a:rPr lang="en-US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/>
          </a:p>
        </p:txBody>
      </p:sp>
      <p:graphicFrame>
        <p:nvGraphicFramePr>
          <p:cNvPr id="141" name="Google Shape;141;p19"/>
          <p:cNvGraphicFramePr/>
          <p:nvPr/>
        </p:nvGraphicFramePr>
        <p:xfrm>
          <a:off x="3052475" y="337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{40A4A486-756A-4A9E-AD4B-D7513BA5C487}</a:tableStyleId>
              </a:tblPr>
              <a:tblGrid>
                <a:gridCol w="1108375"/>
                <a:gridCol w="1679875"/>
                <a:gridCol w="1679875"/>
                <a:gridCol w="167987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 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Avg_adj_r_square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Avg_mse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Sd_mse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Model 1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0.6778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4.0393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0.7092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Model 2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0.7151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4.2525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0.2698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Model 3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0.7236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3.8491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0.2364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</a:t>
            </a: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body" idx="1"/>
          </p:nvPr>
        </p:nvSpPr>
        <p:spPr>
          <a:xfrm>
            <a:off x="905275" y="1897675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125729" marR="140335" lvl="0" indent="0" algn="l" rtl="0">
              <a:lnSpc>
                <a:spcPct val="131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Through fitting and comparing models, our final proposed models to predict PBF is:</a:t>
            </a:r>
            <a:endParaRPr sz="1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29" marR="140335" lvl="0" indent="14605" algn="l" rtl="0">
              <a:lnSpc>
                <a:spcPct val="131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139700" lvl="0" indent="12700" algn="ctr" rtl="0">
              <a:lnSpc>
                <a:spcPct val="131666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latin typeface="Cambria Math"/>
                <a:ea typeface="Cambria Math"/>
                <a:cs typeface="Cambria Math"/>
                <a:sym typeface="Cambria Math"/>
              </a:rPr>
              <a:t>PBF=60.17</a:t>
            </a:r>
            <a:r>
              <a:rPr lang="en-US" sz="2200">
                <a:solidFill>
                  <a:srgbClr val="333333"/>
                </a:solidFill>
                <a:latin typeface="MS Gothic"/>
                <a:ea typeface="MS Gothic"/>
                <a:cs typeface="MS Gothic"/>
                <a:sym typeface="MS Gothic"/>
              </a:rPr>
              <a:t>✕</a:t>
            </a:r>
            <a:r>
              <a:rPr lang="en-US" sz="2200">
                <a:solidFill>
                  <a:srgbClr val="333333"/>
                </a:solidFill>
                <a:latin typeface="Cambria Math"/>
                <a:ea typeface="Cambria Math"/>
                <a:cs typeface="Cambria Math"/>
                <a:sym typeface="Cambria Math"/>
              </a:rPr>
              <a:t>log(ABDOMEN)-41.37</a:t>
            </a:r>
            <a:r>
              <a:rPr lang="en-US" sz="2200">
                <a:solidFill>
                  <a:srgbClr val="333333"/>
                </a:solidFill>
                <a:latin typeface="MS Gothic"/>
                <a:ea typeface="MS Gothic"/>
                <a:cs typeface="MS Gothic"/>
                <a:sym typeface="MS Gothic"/>
              </a:rPr>
              <a:t>✕</a:t>
            </a:r>
            <a:r>
              <a:rPr lang="en-US" sz="2200">
                <a:solidFill>
                  <a:srgbClr val="333333"/>
                </a:solidFill>
                <a:latin typeface="Cambria Math"/>
                <a:ea typeface="Cambria Math"/>
                <a:cs typeface="Cambria Math"/>
                <a:sym typeface="Cambria Math"/>
              </a:rPr>
              <a:t>log(HEIGHT)-77.08</a:t>
            </a:r>
            <a:endParaRPr sz="2200">
              <a:solidFill>
                <a:srgbClr val="33333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127000" marR="139700" lvl="0" indent="12700" algn="ctr" rtl="0">
              <a:lnSpc>
                <a:spcPct val="131666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33333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125729" marR="140335" lvl="0" indent="0" algn="l" rtl="0">
              <a:lnSpc>
                <a:spcPct val="131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That means, for example, a man with an abdomen circumference of 90 cm and a height of 77 inches is expected to have a PBF of </a:t>
            </a:r>
            <a:r>
              <a:rPr lang="en-US" sz="18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60.17</a:t>
            </a:r>
            <a:r>
              <a:rPr lang="en-US" sz="1800" b="1">
                <a:solidFill>
                  <a:srgbClr val="333333"/>
                </a:solidFill>
                <a:latin typeface="MS Gothic"/>
                <a:ea typeface="MS Gothic"/>
                <a:cs typeface="MS Gothic"/>
                <a:sym typeface="MS Gothic"/>
              </a:rPr>
              <a:t>✕</a:t>
            </a:r>
            <a:r>
              <a:rPr lang="en-US" sz="18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log(90)-41.37</a:t>
            </a:r>
            <a:r>
              <a:rPr lang="en-US" sz="1800" b="1">
                <a:solidFill>
                  <a:srgbClr val="333333"/>
                </a:solidFill>
                <a:latin typeface="MS Gothic"/>
                <a:ea typeface="MS Gothic"/>
                <a:cs typeface="MS Gothic"/>
                <a:sym typeface="MS Gothic"/>
              </a:rPr>
              <a:t>✕</a:t>
            </a:r>
            <a:r>
              <a:rPr lang="en-US" sz="18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log(77)-77.08=13.97</a:t>
            </a: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 unit:%). 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29" marR="140335" lvl="0" indent="0" algn="l" rtl="0">
              <a:lnSpc>
                <a:spcPct val="131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Its 95% prediction interval is [5.82% </a:t>
            </a:r>
            <a:r>
              <a:rPr lang="en-US" sz="1800">
                <a:solidFill>
                  <a:srgbClr val="333333"/>
                </a:solidFill>
                <a:latin typeface="SimSun"/>
                <a:ea typeface="SimSun"/>
                <a:cs typeface="SimSun"/>
                <a:sym typeface="SimSun"/>
              </a:rPr>
              <a:t>，</a:t>
            </a: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22.13%]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Diagnoistics</a:t>
            </a: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127000" marR="139700" lvl="0" indent="1270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 used Leverage plot and looked for extreme samples; See Fig 1, we found the 39th observation is an extreme sample and we removed this outlier. After rerunning the diagnostics checks, we found Fig 2. </a:t>
            </a:r>
            <a:endParaRPr sz="1800"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700" y="2825400"/>
            <a:ext cx="4274625" cy="2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1175" y="2727450"/>
            <a:ext cx="4274625" cy="31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灰度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</Words>
  <Application>Microsoft Office PowerPoint</Application>
  <PresentationFormat>宽屏</PresentationFormat>
  <Paragraphs>126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Arimo</vt:lpstr>
      <vt:lpstr>Calibri</vt:lpstr>
      <vt:lpstr>Times New Roman</vt:lpstr>
      <vt:lpstr>MS Gothic</vt:lpstr>
      <vt:lpstr>SimSun</vt:lpstr>
      <vt:lpstr>Arial</vt:lpstr>
      <vt:lpstr>Cambria Math</vt:lpstr>
      <vt:lpstr>回顾</vt:lpstr>
      <vt:lpstr> A Model for Estimating Percentage of Body Fat                                               STAT 628  Module 2</vt:lpstr>
      <vt:lpstr>Introduction</vt:lpstr>
      <vt:lpstr>Data Cleaning</vt:lpstr>
      <vt:lpstr>Data Cleaning</vt:lpstr>
      <vt:lpstr>Model Fitting</vt:lpstr>
      <vt:lpstr>Model Fitting</vt:lpstr>
      <vt:lpstr>Cross Validation</vt:lpstr>
      <vt:lpstr>Model Selection</vt:lpstr>
      <vt:lpstr>Model Diagnoistics</vt:lpstr>
      <vt:lpstr>Strength and Weakness</vt:lpstr>
      <vt:lpstr>Contribution</vt:lpstr>
      <vt:lpstr>Shiny App</vt:lpstr>
      <vt:lpstr>                      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 Model for Estimating Percentage of Body Fat                                               STAT 628  Module 2</dc:title>
  <cp:lastModifiedBy>陈 世杰</cp:lastModifiedBy>
  <cp:revision>2</cp:revision>
  <dcterms:modified xsi:type="dcterms:W3CDTF">2023-10-16T04:35:13Z</dcterms:modified>
</cp:coreProperties>
</file>