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9" r:id="rId2"/>
    <p:sldId id="260" r:id="rId3"/>
    <p:sldId id="262" r:id="rId4"/>
    <p:sldId id="270" r:id="rId5"/>
    <p:sldId id="272" r:id="rId6"/>
    <p:sldId id="271" r:id="rId7"/>
    <p:sldId id="266" r:id="rId8"/>
    <p:sldId id="273" r:id="rId9"/>
    <p:sldId id="285" r:id="rId10"/>
    <p:sldId id="267" r:id="rId11"/>
    <p:sldId id="274" r:id="rId12"/>
    <p:sldId id="276" r:id="rId13"/>
    <p:sldId id="277" r:id="rId14"/>
    <p:sldId id="275" r:id="rId15"/>
    <p:sldId id="268" r:id="rId16"/>
    <p:sldId id="278" r:id="rId17"/>
    <p:sldId id="279" r:id="rId18"/>
    <p:sldId id="280" r:id="rId19"/>
    <p:sldId id="281" r:id="rId20"/>
    <p:sldId id="284" r:id="rId21"/>
    <p:sldId id="269" r:id="rId22"/>
    <p:sldId id="282" r:id="rId23"/>
    <p:sldId id="28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93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4350D-0CE4-455F-BF58-CC2F45031FA2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5BC67-ED57-4C47-909A-73890F0547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824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5BC67-ED57-4C47-909A-73890F05470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32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5BC67-ED57-4C47-909A-73890F05470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356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hidden">
          <a:xfrm>
            <a:off x="1" y="1"/>
            <a:ext cx="12192000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5" name="Rectangle 14"/>
          <p:cNvSpPr/>
          <p:nvPr/>
        </p:nvSpPr>
        <p:spPr bwMode="hidden">
          <a:xfrm>
            <a:off x="1" y="4810563"/>
            <a:ext cx="12192000" cy="2047439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810" y="1905000"/>
            <a:ext cx="9146382" cy="26670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809" y="5029200"/>
            <a:ext cx="8231744" cy="1143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2B2D-D2D4-49D8-BF82-09D763398690}" type="datetime1">
              <a:rPr lang="en-US" altLang="zh-CN" smtClean="0"/>
              <a:t>10/20/2020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  <p:sp useBgFill="1">
        <p:nvSpPr>
          <p:cNvPr id="20" name="Freeform 9"/>
          <p:cNvSpPr>
            <a:spLocks/>
          </p:cNvSpPr>
          <p:nvPr/>
        </p:nvSpPr>
        <p:spPr bwMode="white">
          <a:xfrm>
            <a:off x="1057" y="4714633"/>
            <a:ext cx="12189884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4956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DFAC-AEB5-4AFF-B394-F2FC476E361A}" type="datetime1">
              <a:rPr lang="en-US" altLang="zh-CN" smtClean="0"/>
              <a:t>10/20/2020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270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2" y="0"/>
            <a:ext cx="9316965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hidden">
          <a:xfrm>
            <a:off x="2" y="1"/>
            <a:ext cx="9221012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9" name="Freeform 9"/>
          <p:cNvSpPr>
            <a:spLocks/>
          </p:cNvSpPr>
          <p:nvPr/>
        </p:nvSpPr>
        <p:spPr bwMode="hidden">
          <a:xfrm rot="5400000">
            <a:off x="5887966" y="3333050"/>
            <a:ext cx="6858000" cy="19190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61158" y="685800"/>
            <a:ext cx="1295738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10" y="685800"/>
            <a:ext cx="7462785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3E1-3117-47AC-9C01-581371354EF6}" type="datetime1">
              <a:rPr lang="en-US" altLang="zh-CN" smtClean="0"/>
              <a:t>10/20/2020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303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CCC7E-CBDD-4B20-A107-6EA10852A46E}" type="datetime1">
              <a:rPr lang="en-US" altLang="zh-CN" smtClean="0"/>
              <a:t>10/20/2020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548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1" y="1"/>
            <a:ext cx="12192000" cy="481056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 bwMode="hidden">
          <a:xfrm>
            <a:off x="1" y="1"/>
            <a:ext cx="12192000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757" y="1905000"/>
            <a:ext cx="9145381" cy="2667000"/>
          </a:xfrm>
        </p:spPr>
        <p:txBody>
          <a:bodyPr anchor="b">
            <a:no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9" y="5029200"/>
            <a:ext cx="8231745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E177A-FAB2-49B8-AF9B-93E061CE78B1}" type="datetime1">
              <a:rPr lang="en-US" altLang="zh-CN" smtClean="0"/>
              <a:t>10/20/2020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  <p:sp>
        <p:nvSpPr>
          <p:cNvPr id="16" name="Freeform 9"/>
          <p:cNvSpPr>
            <a:spLocks/>
          </p:cNvSpPr>
          <p:nvPr/>
        </p:nvSpPr>
        <p:spPr bwMode="hidden">
          <a:xfrm>
            <a:off x="1057" y="4714633"/>
            <a:ext cx="12189884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50934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1770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39" y="1905000"/>
            <a:ext cx="441770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885F-CCC9-41EA-AB05-5C1BE6DED951}" type="datetime1">
              <a:rPr lang="en-US" altLang="zh-CN" smtClean="0"/>
              <a:t>10/20/2020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522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743201"/>
            <a:ext cx="4417702" cy="3429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 baseline="0"/>
            </a:lvl8pPr>
            <a:lvl9pPr marL="1920240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8439" y="1905000"/>
            <a:ext cx="4417702" cy="762000"/>
          </a:xfrm>
        </p:spPr>
        <p:txBody>
          <a:bodyPr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8439" y="2743201"/>
            <a:ext cx="4417702" cy="3429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EA76-3336-4BC3-8DF9-44DC5119E485}" type="datetime1">
              <a:rPr lang="en-US" altLang="zh-CN" smtClean="0"/>
              <a:t>10/20/2020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737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FDCE-9113-486D-891E-CE5FBC64F78D}" type="datetime1">
              <a:rPr lang="en-US" altLang="zh-CN" smtClean="0"/>
              <a:t>10/20/2020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796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hidden">
          <a:xfrm>
            <a:off x="1" y="1"/>
            <a:ext cx="12192000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9274-FDE8-4ED5-917A-1826BB8D0C61}" type="datetime1">
              <a:rPr lang="en-US" altLang="zh-CN" smtClean="0"/>
              <a:t>10/20/2020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530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5"/>
          <p:cNvSpPr>
            <a:spLocks/>
          </p:cNvSpPr>
          <p:nvPr/>
        </p:nvSpPr>
        <p:spPr bwMode="auto">
          <a:xfrm>
            <a:off x="4495383" y="1905000"/>
            <a:ext cx="6155515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6786" y="2087880"/>
            <a:ext cx="5792709" cy="3886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514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1249-A7CE-4800-90E9-DC55B6A3DCFB}" type="datetime1">
              <a:rPr lang="en-US" altLang="zh-CN" smtClean="0"/>
              <a:t>10/20/2020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451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5"/>
          <p:cNvSpPr>
            <a:spLocks/>
          </p:cNvSpPr>
          <p:nvPr/>
        </p:nvSpPr>
        <p:spPr bwMode="auto">
          <a:xfrm>
            <a:off x="1522810" y="1905000"/>
            <a:ext cx="6155515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707325" y="2087880"/>
            <a:ext cx="5786485" cy="3886200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5275" y="3429000"/>
            <a:ext cx="2743915" cy="2514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B8B7F-3A2D-4629-A360-D7D98CD0838D}" type="datetime1">
              <a:rPr lang="en-US" altLang="zh-CN" smtClean="0"/>
              <a:t>10/20/2020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802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189723"/>
            <a:ext cx="9146382" cy="11445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1" y="1628777"/>
            <a:ext cx="12192000" cy="52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16"/>
          <p:cNvSpPr/>
          <p:nvPr/>
        </p:nvSpPr>
        <p:spPr bwMode="hidden">
          <a:xfrm>
            <a:off x="1" y="1535909"/>
            <a:ext cx="12192000" cy="5322093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914638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20898"/>
            <a:ext cx="7012225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11016" y="6420898"/>
            <a:ext cx="964287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3371A2C-84B7-404A-AED5-9DAA24AF9E14}" type="datetime1">
              <a:rPr lang="en-US" altLang="zh-CN" smtClean="0"/>
              <a:t>10/20/2020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30533" y="6420898"/>
            <a:ext cx="638659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693B167E-EA96-4147-81DE-549160052C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" name="Freeform 9"/>
          <p:cNvSpPr>
            <a:spLocks/>
          </p:cNvSpPr>
          <p:nvPr/>
        </p:nvSpPr>
        <p:spPr bwMode="white">
          <a:xfrm>
            <a:off x="1057" y="1470257"/>
            <a:ext cx="12189884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39668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1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2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15468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5029200"/>
            <a:ext cx="8676455" cy="1143000"/>
          </a:xfrm>
        </p:spPr>
        <p:txBody>
          <a:bodyPr/>
          <a:lstStyle/>
          <a:p>
            <a:r>
              <a:rPr lang="en-US" b="1" dirty="0"/>
              <a:t>MongoDB </a:t>
            </a:r>
            <a:r>
              <a:rPr lang="en-CA" altLang="zh-CN" b="1" dirty="0"/>
              <a:t>CRUD Operations</a:t>
            </a:r>
          </a:p>
          <a:p>
            <a:r>
              <a:rPr lang="en-CA" b="1" dirty="0"/>
              <a:t>(version 4.4.1)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29DB5-2F92-4326-AEDD-D92D9470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en-US" altLang="zh-CN" smtClean="0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17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E47C3-C282-4C66-A425-52BDA992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Query Operations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EF901-8492-445D-A4B8-6C9199A62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db.collection.find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db.collection.find</a:t>
            </a:r>
            <a:r>
              <a:rPr lang="en-US" altLang="zh-CN" dirty="0"/>
              <a:t>().pretty();</a:t>
            </a:r>
          </a:p>
          <a:p>
            <a:r>
              <a:rPr lang="en-US" altLang="zh-CN" dirty="0" err="1"/>
              <a:t>db.collection.findOne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db.collection.find</a:t>
            </a:r>
            <a:r>
              <a:rPr lang="en-US" altLang="zh-CN" dirty="0"/>
              <a:t>( { field : ‘value’; } ); 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867F5-BE9A-4586-AEEA-82FCDD5AE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en-US" altLang="zh-CN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322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E47C3-C282-4C66-A425-52BDA992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Query Operations – find() without condition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EF901-8492-445D-A4B8-6C9199A62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db.collection.find</a:t>
            </a:r>
            <a:r>
              <a:rPr lang="en-US" altLang="zh-CN" b="1" dirty="0"/>
              <a:t>();</a:t>
            </a:r>
          </a:p>
          <a:p>
            <a:r>
              <a:rPr lang="en-US" altLang="zh-CN" b="1" dirty="0" err="1"/>
              <a:t>db.collection.find</a:t>
            </a:r>
            <a:r>
              <a:rPr lang="en-US" altLang="zh-CN" b="1" dirty="0"/>
              <a:t>({ });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251311-A57E-48AF-A803-E0B5992E8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57" y="3023616"/>
            <a:ext cx="11884648" cy="254784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BAA49-43EB-4C07-856F-EC30D2038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en-US" altLang="zh-CN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401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E47C3-C282-4C66-A425-52BDA992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Query Operations – find() without condition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EF901-8492-445D-A4B8-6C9199A62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db.collection.find</a:t>
            </a:r>
            <a:r>
              <a:rPr lang="en-US" altLang="zh-CN" b="1" dirty="0"/>
              <a:t>().pretty();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F97CDB-A983-47C7-A13D-50A86E0DFE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20" b="8267"/>
          <a:stretch/>
        </p:blipFill>
        <p:spPr>
          <a:xfrm>
            <a:off x="1449371" y="2378362"/>
            <a:ext cx="8826743" cy="436455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7130B-AAC8-426F-BA84-A730324EF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en-US" altLang="zh-CN" smtClean="0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112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E47C3-C282-4C66-A425-52BDA992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Query Operations – find() without condition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EF901-8492-445D-A4B8-6C9199A62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db.collection.findOne</a:t>
            </a:r>
            <a:r>
              <a:rPr lang="en-US" altLang="zh-CN" b="1" dirty="0"/>
              <a:t>();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822B9-9FC7-43CC-AF3E-3C63C0D2C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791" y="2488241"/>
            <a:ext cx="8678418" cy="368395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9BACF-6021-4017-86F3-D939E7AD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en-US" altLang="zh-CN" smtClean="0"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968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E47C3-C282-4C66-A425-52BDA992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Query Operations – find() with conditions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EF901-8492-445D-A4B8-6C9199A62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10" y="1795272"/>
            <a:ext cx="9146382" cy="786747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db.collection.find</a:t>
            </a:r>
            <a:r>
              <a:rPr lang="en-US" altLang="zh-CN" dirty="0"/>
              <a:t>( { field : ‘value’ } );  </a:t>
            </a:r>
          </a:p>
          <a:p>
            <a:pPr lvl="1"/>
            <a:r>
              <a:rPr lang="en-US" altLang="zh-CN" dirty="0"/>
              <a:t>Find() with one condition</a:t>
            </a:r>
            <a:endParaRPr lang="en-CA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6884CB-CEC0-4021-B21C-40C6A2E7A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6" y="2582019"/>
            <a:ext cx="11160824" cy="1331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5EE10A-7C81-46B4-A8C2-83F50334A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55" y="4444156"/>
            <a:ext cx="11160825" cy="77402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F3C778-176B-4DD0-9D94-8EC11C5CC437}"/>
              </a:ext>
            </a:extLst>
          </p:cNvPr>
          <p:cNvSpPr txBox="1">
            <a:spLocks/>
          </p:cNvSpPr>
          <p:nvPr/>
        </p:nvSpPr>
        <p:spPr>
          <a:xfrm>
            <a:off x="1522809" y="4005053"/>
            <a:ext cx="9146382" cy="378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1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2625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76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72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5468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616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CA" altLang="zh-CN" dirty="0"/>
              <a:t>Find() with AND, OR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CF7442-9AA6-46B3-A31F-66BFAE6D1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55" y="5427529"/>
            <a:ext cx="11160825" cy="102203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583BE-5A79-4015-BDDC-6F18C7E7A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en-US" altLang="zh-CN" smtClean="0"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878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E47C3-C282-4C66-A425-52BDA992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Update Operation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EF901-8492-445D-A4B8-6C9199A62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 dirty="0" err="1"/>
              <a:t>db.collection.updateOne</a:t>
            </a:r>
            <a:r>
              <a:rPr lang="en-CA" altLang="zh-CN" dirty="0"/>
              <a:t>();</a:t>
            </a:r>
          </a:p>
          <a:p>
            <a:r>
              <a:rPr lang="en-CA" altLang="zh-CN" dirty="0" err="1"/>
              <a:t>db.collection.updateMany</a:t>
            </a:r>
            <a:r>
              <a:rPr lang="en-CA" altLang="zh-CN" dirty="0"/>
              <a:t>();</a:t>
            </a:r>
          </a:p>
          <a:p>
            <a:r>
              <a:rPr lang="en-CA" altLang="zh-CN" dirty="0" err="1"/>
              <a:t>db.collection.replaceOne</a:t>
            </a:r>
            <a:r>
              <a:rPr lang="en-CA" altLang="zh-CN" dirty="0"/>
              <a:t>();</a:t>
            </a:r>
          </a:p>
          <a:p>
            <a:r>
              <a:rPr lang="en-CA" altLang="zh-CN" dirty="0" err="1"/>
              <a:t>db.collection.update</a:t>
            </a:r>
            <a:r>
              <a:rPr lang="en-CA" altLang="zh-CN" dirty="0"/>
              <a:t>();</a:t>
            </a:r>
          </a:p>
          <a:p>
            <a:pPr marL="0" indent="0">
              <a:buNone/>
            </a:pPr>
            <a:endParaRPr lang="en-CA" altLang="zh-CN" dirty="0"/>
          </a:p>
          <a:p>
            <a:endParaRPr lang="en-CA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E06E6-A5CB-49B9-8750-D4A5AAE6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en-US" altLang="zh-CN" smtClean="0"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495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E47C3-C282-4C66-A425-52BDA992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Update Operation -- </a:t>
            </a:r>
            <a:r>
              <a:rPr lang="en-CA" altLang="zh-CN" dirty="0" err="1"/>
              <a:t>updateOne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EF901-8492-445D-A4B8-6C9199A62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10" y="1905000"/>
            <a:ext cx="9146382" cy="520446"/>
          </a:xfrm>
        </p:spPr>
        <p:txBody>
          <a:bodyPr/>
          <a:lstStyle/>
          <a:p>
            <a:r>
              <a:rPr lang="en-CA" altLang="zh-CN" dirty="0" err="1"/>
              <a:t>db.collection.updateOne</a:t>
            </a:r>
            <a:r>
              <a:rPr lang="en-CA" altLang="zh-CN" dirty="0"/>
              <a:t>( {filter}, {update}, {options} );</a:t>
            </a:r>
          </a:p>
          <a:p>
            <a:endParaRPr lang="en-CA" altLang="zh-C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DDE0E5-3BC0-439E-9D39-7B01D33753D5}"/>
              </a:ext>
            </a:extLst>
          </p:cNvPr>
          <p:cNvSpPr txBox="1">
            <a:spLocks/>
          </p:cNvSpPr>
          <p:nvPr/>
        </p:nvSpPr>
        <p:spPr>
          <a:xfrm>
            <a:off x="1522810" y="3912109"/>
            <a:ext cx="9146382" cy="52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1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2625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76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72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5468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616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zh-CN" dirty="0"/>
              <a:t>Options: {</a:t>
            </a:r>
            <a:r>
              <a:rPr lang="en-CA" altLang="zh-CN" dirty="0" err="1"/>
              <a:t>upsert</a:t>
            </a:r>
            <a:r>
              <a:rPr lang="en-CA" altLang="zh-CN" dirty="0"/>
              <a:t>: </a:t>
            </a:r>
            <a:r>
              <a:rPr lang="en-CA" altLang="zh-CN" dirty="0" err="1"/>
              <a:t>boolean</a:t>
            </a:r>
            <a:r>
              <a:rPr lang="en-CA" altLang="zh-CN" dirty="0"/>
              <a:t>}         --- default: false</a:t>
            </a:r>
          </a:p>
          <a:p>
            <a:endParaRPr lang="en-CA" altLang="zh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4A8465-341D-4CA7-BC3C-FE3CCCA29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810" y="2376677"/>
            <a:ext cx="8535590" cy="13762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235596-29D7-4765-96E0-7894D3270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810" y="4315968"/>
            <a:ext cx="8535590" cy="22890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BB53A-F18D-456E-8D2E-635C59ED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en-US" altLang="zh-CN" smtClean="0"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764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E47C3-C282-4C66-A425-52BDA992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Update Operation -- </a:t>
            </a:r>
            <a:r>
              <a:rPr lang="en-CA" altLang="zh-CN" dirty="0" err="1"/>
              <a:t>updateMany</a:t>
            </a:r>
            <a:r>
              <a:rPr lang="en-CA" altLang="zh-CN" dirty="0"/>
              <a:t>()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EF901-8492-445D-A4B8-6C9199A62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 sz="2800" dirty="0" err="1"/>
              <a:t>db.collection.updateMany</a:t>
            </a:r>
            <a:r>
              <a:rPr lang="en-CA" altLang="zh-CN" sz="2800" dirty="0"/>
              <a:t>();</a:t>
            </a:r>
          </a:p>
          <a:p>
            <a:endParaRPr lang="en-CA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18A125-FB48-41C4-94E5-20CD0F58C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825" y="4038600"/>
            <a:ext cx="7336629" cy="244013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3FB53E7-A67C-4699-86FE-B8BF6851FC07}"/>
              </a:ext>
            </a:extLst>
          </p:cNvPr>
          <p:cNvSpPr txBox="1">
            <a:spLocks/>
          </p:cNvSpPr>
          <p:nvPr/>
        </p:nvSpPr>
        <p:spPr>
          <a:xfrm>
            <a:off x="1522808" y="3646282"/>
            <a:ext cx="9146382" cy="52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1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2625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76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72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5468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616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zh-CN" dirty="0"/>
              <a:t>Options: {</a:t>
            </a:r>
            <a:r>
              <a:rPr lang="en-CA" altLang="zh-CN" dirty="0" err="1"/>
              <a:t>upsert</a:t>
            </a:r>
            <a:r>
              <a:rPr lang="en-CA" altLang="zh-CN" dirty="0"/>
              <a:t>: </a:t>
            </a:r>
            <a:r>
              <a:rPr lang="en-CA" altLang="zh-CN" dirty="0" err="1"/>
              <a:t>boolean</a:t>
            </a:r>
            <a:r>
              <a:rPr lang="en-CA" altLang="zh-CN" dirty="0"/>
              <a:t>}		 --- default: false</a:t>
            </a:r>
          </a:p>
          <a:p>
            <a:endParaRPr lang="en-CA" altLang="zh-C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889E66-9B40-44E8-BFA2-26F299426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824" y="2410214"/>
            <a:ext cx="7336629" cy="10187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96702-12DF-4568-B607-79DD84299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en-US" altLang="zh-CN" smtClean="0"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343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E47C3-C282-4C66-A425-52BDA992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Update Operation -- </a:t>
            </a:r>
            <a:r>
              <a:rPr lang="en-CA" altLang="zh-CN" dirty="0" err="1"/>
              <a:t>replaceOne</a:t>
            </a:r>
            <a:r>
              <a:rPr lang="en-CA" altLang="zh-CN" dirty="0"/>
              <a:t>()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EF901-8492-445D-A4B8-6C9199A62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 dirty="0" err="1"/>
              <a:t>db.collection.replaceOne</a:t>
            </a:r>
            <a:r>
              <a:rPr lang="en-CA" altLang="zh-CN" dirty="0"/>
              <a:t>();</a:t>
            </a:r>
          </a:p>
          <a:p>
            <a:endParaRPr lang="en-CA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0A95E-BC0B-47A1-AFC8-4146C23EE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08" y="2417913"/>
            <a:ext cx="8776041" cy="1417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389D2D-2BBF-4AD4-87EA-9CD5B893E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100" y="4350395"/>
            <a:ext cx="8776040" cy="217020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C22F79-4DB0-42B0-9729-03CE6DAE137A}"/>
              </a:ext>
            </a:extLst>
          </p:cNvPr>
          <p:cNvSpPr txBox="1">
            <a:spLocks/>
          </p:cNvSpPr>
          <p:nvPr/>
        </p:nvSpPr>
        <p:spPr>
          <a:xfrm>
            <a:off x="1522809" y="3929816"/>
            <a:ext cx="9146382" cy="52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1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2625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76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72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5468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616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zh-CN" dirty="0"/>
              <a:t>Options: {</a:t>
            </a:r>
            <a:r>
              <a:rPr lang="en-CA" altLang="zh-CN" dirty="0" err="1"/>
              <a:t>upsert</a:t>
            </a:r>
            <a:r>
              <a:rPr lang="en-CA" altLang="zh-CN" dirty="0"/>
              <a:t>: </a:t>
            </a:r>
            <a:r>
              <a:rPr lang="en-CA" altLang="zh-CN" dirty="0" err="1"/>
              <a:t>boolean</a:t>
            </a:r>
            <a:r>
              <a:rPr lang="en-CA" altLang="zh-CN" dirty="0"/>
              <a:t>}		 --- default: false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DE49A-DD16-4E44-AB17-08451855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en-US" altLang="zh-CN" smtClean="0"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704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E47C3-C282-4C66-A425-52BDA992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Update Operation -- update()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EF901-8492-445D-A4B8-6C9199A62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10" y="1905000"/>
            <a:ext cx="9553685" cy="4267200"/>
          </a:xfrm>
        </p:spPr>
        <p:txBody>
          <a:bodyPr>
            <a:normAutofit lnSpcReduction="10000"/>
          </a:bodyPr>
          <a:lstStyle/>
          <a:p>
            <a:r>
              <a:rPr lang="en-CA" altLang="zh-CN" sz="2800" b="1" dirty="0" err="1"/>
              <a:t>db.collection.update</a:t>
            </a:r>
            <a:r>
              <a:rPr lang="en-CA" altLang="zh-CN" sz="2800" b="1" dirty="0"/>
              <a:t>( {filter}, {update}, {options} );</a:t>
            </a:r>
            <a:endParaRPr lang="en-CA" altLang="zh-CN" sz="1800" dirty="0"/>
          </a:p>
          <a:p>
            <a:pPr lvl="2"/>
            <a:r>
              <a:rPr lang="en-CA" altLang="zh-CN" dirty="0" err="1"/>
              <a:t>db.inventory.update</a:t>
            </a:r>
            <a:r>
              <a:rPr lang="en-CA" altLang="zh-CN" dirty="0"/>
              <a:t>(</a:t>
            </a:r>
          </a:p>
          <a:p>
            <a:pPr marL="1234440" lvl="3" indent="0">
              <a:buNone/>
            </a:pPr>
            <a:r>
              <a:rPr lang="en-CA" altLang="zh-CN" sz="1800" dirty="0"/>
              <a:t>   { item: “envelop" },</a:t>
            </a:r>
          </a:p>
          <a:p>
            <a:pPr marL="1234440" lvl="3" indent="0">
              <a:buNone/>
            </a:pPr>
            <a:r>
              <a:rPr lang="en-CA" altLang="zh-CN" sz="1800" dirty="0"/>
              <a:t>   { item: “ envelop ", </a:t>
            </a:r>
            <a:r>
              <a:rPr lang="en-CA" altLang="zh-CN" sz="1800" dirty="0" err="1"/>
              <a:t>instock</a:t>
            </a:r>
            <a:r>
              <a:rPr lang="en-CA" altLang="zh-CN" sz="1800" dirty="0"/>
              <a:t>: [ { warehouse: "A", qty: 60 }, { warehouse: "B", qty: 40 } ] },</a:t>
            </a:r>
          </a:p>
          <a:p>
            <a:pPr marL="1234440" lvl="3" indent="0">
              <a:buNone/>
            </a:pPr>
            <a:r>
              <a:rPr lang="en-CA" altLang="zh-CN" sz="1800" dirty="0"/>
              <a:t>   {</a:t>
            </a:r>
            <a:r>
              <a:rPr lang="en-CA" altLang="zh-CN" sz="1800" dirty="0" err="1"/>
              <a:t>upsert</a:t>
            </a:r>
            <a:r>
              <a:rPr lang="en-CA" altLang="zh-CN" sz="1800" dirty="0"/>
              <a:t>: true}</a:t>
            </a:r>
          </a:p>
          <a:p>
            <a:pPr marL="1234440" lvl="3" indent="0">
              <a:buNone/>
            </a:pPr>
            <a:r>
              <a:rPr lang="en-CA" altLang="zh-CN" sz="1800" dirty="0"/>
              <a:t>)</a:t>
            </a:r>
          </a:p>
          <a:p>
            <a:pPr lvl="2"/>
            <a:r>
              <a:rPr lang="en-CA" altLang="zh-CN" dirty="0"/>
              <a:t> </a:t>
            </a:r>
            <a:r>
              <a:rPr lang="en-CA" altLang="zh-CN" dirty="0" err="1"/>
              <a:t>upsert</a:t>
            </a:r>
            <a:r>
              <a:rPr lang="en-CA" altLang="zh-CN" dirty="0"/>
              <a:t> – default value: false</a:t>
            </a:r>
          </a:p>
          <a:p>
            <a:pPr lvl="2"/>
            <a:r>
              <a:rPr lang="en-CA" altLang="zh-CN" dirty="0" err="1"/>
              <a:t>db.inventory.update</a:t>
            </a:r>
            <a:r>
              <a:rPr lang="en-CA" altLang="zh-CN" dirty="0"/>
              <a:t>(</a:t>
            </a:r>
          </a:p>
          <a:p>
            <a:pPr marL="1234440" lvl="3" indent="0">
              <a:buNone/>
            </a:pPr>
            <a:r>
              <a:rPr lang="en-CA" altLang="zh-CN" sz="1800" dirty="0"/>
              <a:t>   { qty: 25 },</a:t>
            </a:r>
          </a:p>
          <a:p>
            <a:pPr marL="1234440" lvl="3" indent="0">
              <a:buNone/>
            </a:pPr>
            <a:r>
              <a:rPr lang="en-CA" altLang="zh-CN" sz="1800" dirty="0"/>
              <a:t>   {$set: { "</a:t>
            </a:r>
            <a:r>
              <a:rPr lang="en-CA" altLang="zh-CN" sz="1800" dirty="0" err="1"/>
              <a:t>size.uom</a:t>
            </a:r>
            <a:r>
              <a:rPr lang="en-CA" altLang="zh-CN" sz="1800" dirty="0"/>
              <a:t>": “mm”, status: “B” }},</a:t>
            </a:r>
          </a:p>
          <a:p>
            <a:pPr marL="1234440" lvl="3" indent="0">
              <a:buNone/>
            </a:pPr>
            <a:r>
              <a:rPr lang="en-CA" altLang="zh-CN" sz="1800" dirty="0"/>
              <a:t>   {multi: true}</a:t>
            </a:r>
          </a:p>
          <a:p>
            <a:pPr marL="1234440" lvl="3" indent="0">
              <a:buNone/>
            </a:pPr>
            <a:r>
              <a:rPr lang="en-CA" altLang="zh-CN" sz="1800" dirty="0"/>
              <a:t>)</a:t>
            </a:r>
          </a:p>
          <a:p>
            <a:pPr marL="1234440" lvl="3" indent="0">
              <a:buNone/>
            </a:pPr>
            <a:r>
              <a:rPr lang="en-CA" altLang="zh-CN" sz="2000" dirty="0"/>
              <a:t>multi – default value: false</a:t>
            </a:r>
            <a:endParaRPr lang="en-CA" altLang="zh-CN" sz="1800" dirty="0"/>
          </a:p>
          <a:p>
            <a:pPr marL="0" indent="0">
              <a:buNone/>
            </a:pPr>
            <a:endParaRPr lang="en-CA" altLang="zh-CN" dirty="0"/>
          </a:p>
          <a:p>
            <a:endParaRPr lang="en-CA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F0317-B882-4896-8251-28DBDF7EC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en-US" altLang="zh-CN" smtClean="0"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535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1035-F119-44A6-8AE5-A2461064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MongoDB CRUD Operations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ADB19-EADD-45E3-B4FE-17E79C416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 dirty="0"/>
              <a:t>Create/Insert Documents</a:t>
            </a:r>
          </a:p>
          <a:p>
            <a:r>
              <a:rPr lang="en-CA" altLang="zh-CN" dirty="0"/>
              <a:t>Read/Query Documents</a:t>
            </a:r>
          </a:p>
          <a:p>
            <a:r>
              <a:rPr lang="en-CA" altLang="zh-CN" dirty="0"/>
              <a:t>Update Documents</a:t>
            </a:r>
          </a:p>
          <a:p>
            <a:r>
              <a:rPr lang="en-CA" altLang="zh-CN" dirty="0"/>
              <a:t>Delete Documents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40DF5-AD3D-4F05-8C97-A40AF0ECC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en-US" altLang="zh-CN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42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C4A97-62E1-4A11-9128-E3E206118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Insert or Update with .save()?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42B21-0E1D-464D-8323-5472E664A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09" y="1904999"/>
            <a:ext cx="9799311" cy="4691009"/>
          </a:xfrm>
        </p:spPr>
        <p:txBody>
          <a:bodyPr/>
          <a:lstStyle/>
          <a:p>
            <a:r>
              <a:rPr lang="en-CA" altLang="zh-CN" sz="3600" b="1" dirty="0" err="1"/>
              <a:t>db.collection.save</a:t>
            </a:r>
            <a:r>
              <a:rPr lang="en-CA" altLang="zh-CN" sz="3600" b="1" dirty="0"/>
              <a:t>()</a:t>
            </a:r>
          </a:p>
          <a:p>
            <a:pPr lvl="1"/>
            <a:r>
              <a:rPr lang="en-CA" altLang="zh-CN" sz="2800" dirty="0"/>
              <a:t>Filter with an  existing _id  </a:t>
            </a:r>
          </a:p>
          <a:p>
            <a:pPr lvl="3">
              <a:buFont typeface="Wingdings" panose="05000000000000000000" pitchFamily="2" charset="2"/>
              <a:buChar char="à"/>
            </a:pPr>
            <a:r>
              <a:rPr lang="en-CA" altLang="zh-CN" sz="2400" dirty="0">
                <a:sym typeface="Wingdings" panose="05000000000000000000" pitchFamily="2" charset="2"/>
              </a:rPr>
              <a:t> update()</a:t>
            </a:r>
          </a:p>
          <a:p>
            <a:pPr lvl="3">
              <a:buFont typeface="Wingdings" panose="05000000000000000000" pitchFamily="2" charset="2"/>
              <a:buChar char="à"/>
            </a:pPr>
            <a:endParaRPr lang="en-CA" altLang="zh-CN" sz="2400" dirty="0">
              <a:sym typeface="Wingdings" panose="05000000000000000000" pitchFamily="2" charset="2"/>
            </a:endParaRPr>
          </a:p>
          <a:p>
            <a:pPr lvl="1"/>
            <a:r>
              <a:rPr lang="en-CA" altLang="zh-CN" sz="2800" dirty="0">
                <a:sym typeface="Wingdings" panose="05000000000000000000" pitchFamily="2" charset="2"/>
              </a:rPr>
              <a:t>Filter without an existing _id  </a:t>
            </a:r>
          </a:p>
          <a:p>
            <a:pPr lvl="3">
              <a:buFont typeface="Wingdings" panose="05000000000000000000" pitchFamily="2" charset="2"/>
              <a:buChar char="à"/>
            </a:pPr>
            <a:r>
              <a:rPr lang="en-CA" altLang="zh-CN" sz="2400" dirty="0">
                <a:sym typeface="Wingdings" panose="05000000000000000000" pitchFamily="2" charset="2"/>
              </a:rPr>
              <a:t> insert() with </a:t>
            </a:r>
            <a:r>
              <a:rPr lang="en-CA" altLang="zh-CN" sz="2400" dirty="0" err="1">
                <a:sym typeface="Wingdings" panose="05000000000000000000" pitchFamily="2" charset="2"/>
              </a:rPr>
              <a:t>upsert:true</a:t>
            </a:r>
            <a:endParaRPr lang="en-CA" altLang="zh-CN" sz="2400" dirty="0"/>
          </a:p>
          <a:p>
            <a:pPr lvl="1"/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E7A12-119C-463C-818F-4F43B1AC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en-US" altLang="zh-CN" smtClean="0"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859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E47C3-C282-4C66-A425-52BDA992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Delete Operations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EF901-8492-445D-A4B8-6C9199A62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altLang="zh-CN" sz="2800" dirty="0" err="1"/>
              <a:t>db.inventory.</a:t>
            </a:r>
            <a:r>
              <a:rPr lang="en-CA" altLang="zh-CN" sz="2800" b="1" dirty="0" err="1"/>
              <a:t>deleteOne</a:t>
            </a:r>
            <a:r>
              <a:rPr lang="en-CA" altLang="zh-CN" sz="2800" dirty="0"/>
              <a:t>( { status: "D" } );</a:t>
            </a:r>
          </a:p>
          <a:p>
            <a:pPr lvl="1"/>
            <a:r>
              <a:rPr lang="en-CA" altLang="zh-CN" sz="2800" dirty="0"/>
              <a:t>Delete one document</a:t>
            </a:r>
          </a:p>
          <a:p>
            <a:pPr marL="408305" lvl="1" indent="0">
              <a:buNone/>
            </a:pPr>
            <a:endParaRPr lang="en-CA" altLang="zh-CN" sz="2800" dirty="0"/>
          </a:p>
          <a:p>
            <a:r>
              <a:rPr lang="en-CA" altLang="zh-CN" sz="2800" dirty="0" err="1"/>
              <a:t>db.inventory.</a:t>
            </a:r>
            <a:r>
              <a:rPr lang="en-CA" altLang="zh-CN" sz="2800" b="1" dirty="0" err="1"/>
              <a:t>deleteMany</a:t>
            </a:r>
            <a:r>
              <a:rPr lang="en-CA" altLang="zh-CN" sz="2800" dirty="0"/>
              <a:t>({ status : "A" });</a:t>
            </a:r>
          </a:p>
          <a:p>
            <a:pPr lvl="1"/>
            <a:r>
              <a:rPr lang="en-CA" altLang="zh-CN" sz="2800" dirty="0"/>
              <a:t>Delete multiple documents</a:t>
            </a:r>
          </a:p>
          <a:p>
            <a:pPr lvl="1"/>
            <a:endParaRPr lang="en-CA" altLang="zh-CN" sz="2800" dirty="0"/>
          </a:p>
          <a:p>
            <a:r>
              <a:rPr lang="en-CA" altLang="zh-CN" sz="2800" dirty="0" err="1"/>
              <a:t>db.inventory.</a:t>
            </a:r>
            <a:r>
              <a:rPr lang="en-CA" altLang="zh-CN" sz="2800" b="1" dirty="0" err="1"/>
              <a:t>deleteMany</a:t>
            </a:r>
            <a:r>
              <a:rPr lang="en-CA" altLang="zh-CN" sz="2800" b="1" dirty="0"/>
              <a:t>({ });</a:t>
            </a:r>
          </a:p>
          <a:p>
            <a:pPr lvl="1"/>
            <a:r>
              <a:rPr lang="en-CA" altLang="zh-CN" sz="2800" dirty="0"/>
              <a:t>Delete all documents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6EDE8-C959-436F-AE18-5530F142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en-US" altLang="zh-CN" smtClean="0"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14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E47C3-C282-4C66-A425-52BDA992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Delete Operations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EF901-8492-445D-A4B8-6C9199A62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altLang="zh-CN" sz="3200" dirty="0" err="1"/>
              <a:t>db.document.</a:t>
            </a:r>
            <a:r>
              <a:rPr lang="en-CA" altLang="zh-CN" sz="3200" b="1" dirty="0" err="1"/>
              <a:t>remove</a:t>
            </a:r>
            <a:r>
              <a:rPr lang="en-CA" altLang="zh-CN" sz="3200" b="1" dirty="0"/>
              <a:t>() </a:t>
            </a:r>
          </a:p>
          <a:p>
            <a:pPr lvl="1"/>
            <a:r>
              <a:rPr lang="en-CA" altLang="zh-CN" sz="2800" dirty="0" err="1"/>
              <a:t>db.inventory.remove</a:t>
            </a:r>
            <a:r>
              <a:rPr lang="en-CA" altLang="zh-CN" sz="2800" dirty="0"/>
              <a:t>( {qty: 25 } );   </a:t>
            </a:r>
          </a:p>
          <a:p>
            <a:pPr lvl="1"/>
            <a:r>
              <a:rPr lang="en-CA" altLang="zh-CN" sz="2800" dirty="0" err="1"/>
              <a:t>db.inventory.remove</a:t>
            </a:r>
            <a:r>
              <a:rPr lang="en-CA" altLang="zh-CN" sz="2800" dirty="0"/>
              <a:t>( {qty: 25 }, {</a:t>
            </a:r>
            <a:r>
              <a:rPr lang="en-CA" altLang="zh-CN" sz="2800" dirty="0" err="1"/>
              <a:t>justOne</a:t>
            </a:r>
            <a:r>
              <a:rPr lang="en-CA" altLang="zh-CN" sz="2800" dirty="0"/>
              <a:t>: true} );</a:t>
            </a:r>
          </a:p>
          <a:p>
            <a:pPr lvl="1"/>
            <a:r>
              <a:rPr lang="en-CA" altLang="zh-CN" sz="2800" dirty="0" err="1"/>
              <a:t>db.inventory.remove</a:t>
            </a:r>
            <a:r>
              <a:rPr lang="en-CA" altLang="zh-CN" sz="2800" dirty="0"/>
              <a:t>( {qty: 25 }, {</a:t>
            </a:r>
            <a:r>
              <a:rPr lang="en-CA" altLang="zh-CN" sz="2800" dirty="0" err="1"/>
              <a:t>justOne</a:t>
            </a:r>
            <a:r>
              <a:rPr lang="en-CA" altLang="zh-CN" sz="2800" dirty="0"/>
              <a:t>: 1} );</a:t>
            </a:r>
          </a:p>
          <a:p>
            <a:pPr lvl="1"/>
            <a:r>
              <a:rPr lang="en-CA" altLang="zh-CN" sz="2800" dirty="0" err="1"/>
              <a:t>justOne</a:t>
            </a:r>
            <a:r>
              <a:rPr lang="en-CA" altLang="zh-CN" sz="2800" dirty="0"/>
              <a:t> -- default value: false</a:t>
            </a:r>
          </a:p>
          <a:p>
            <a:pPr marL="408305" lvl="1" indent="0">
              <a:buNone/>
            </a:pPr>
            <a:r>
              <a:rPr lang="en-CA" altLang="zh-CN" sz="2800" dirty="0"/>
              <a:t> </a:t>
            </a:r>
          </a:p>
          <a:p>
            <a:r>
              <a:rPr lang="en-CA" altLang="zh-CN" sz="2800" dirty="0"/>
              <a:t>Delete all documents </a:t>
            </a:r>
          </a:p>
          <a:p>
            <a:pPr lvl="1"/>
            <a:r>
              <a:rPr lang="en-CA" altLang="zh-CN" sz="2800" dirty="0" err="1"/>
              <a:t>db.inventory.</a:t>
            </a:r>
            <a:r>
              <a:rPr lang="en-CA" altLang="zh-CN" sz="2800" b="1" dirty="0" err="1"/>
              <a:t>remove</a:t>
            </a:r>
            <a:r>
              <a:rPr lang="en-CA" altLang="zh-CN" sz="2800" b="1" dirty="0"/>
              <a:t>({ });</a:t>
            </a:r>
          </a:p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7F951-3645-4EEE-8254-68E700C8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en-US" altLang="zh-CN" smtClean="0"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476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0D05A-5FFD-4619-AF9E-86171393D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References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9FFF2-1793-424B-A1A6-81E7A94F0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 dirty="0"/>
              <a:t>MongoDB MANUAL:</a:t>
            </a:r>
          </a:p>
          <a:p>
            <a:pPr lvl="1"/>
            <a:r>
              <a:rPr lang="en-CA" altLang="zh-CN" dirty="0"/>
              <a:t>https://docs.mongodb.com/manual/crud/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E2489-7261-4208-8220-582463A2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en-US" altLang="zh-CN" smtClean="0"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606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1080B-D68E-4156-B5DD-85ADD6868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Create Operations</a:t>
            </a:r>
            <a:endParaRPr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607174D-D1CB-4D8E-9538-C9EC5643CA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db.collection.insertOne() </a:t>
            </a:r>
            <a:r>
              <a:rPr lang="en-CA" altLang="zh-CN" dirty="0"/>
              <a:t>       (since version 3.2)</a:t>
            </a:r>
            <a:endParaRPr lang="zh-CN" altLang="zh-CN" dirty="0"/>
          </a:p>
          <a:p>
            <a:r>
              <a:rPr lang="zh-CN" altLang="zh-CN" dirty="0"/>
              <a:t>db.collection.insertMany()</a:t>
            </a:r>
            <a:r>
              <a:rPr lang="en-CA" altLang="zh-CN" dirty="0"/>
              <a:t>         </a:t>
            </a:r>
            <a:r>
              <a:rPr lang="zh-CN" altLang="zh-CN" dirty="0"/>
              <a:t> </a:t>
            </a:r>
            <a:r>
              <a:rPr lang="en-CA" altLang="zh-CN" dirty="0"/>
              <a:t>(since version 3.2)</a:t>
            </a:r>
          </a:p>
          <a:p>
            <a:r>
              <a:rPr lang="zh-CN" altLang="zh-CN" dirty="0"/>
              <a:t>db.collection.insert() </a:t>
            </a:r>
            <a:endParaRPr lang="en-CA" altLang="zh-CN" dirty="0"/>
          </a:p>
          <a:p>
            <a:endParaRPr lang="en-CA" altLang="zh-CN" dirty="0"/>
          </a:p>
          <a:p>
            <a:pPr marL="0" lvl="0" indent="0">
              <a:buNone/>
            </a:pPr>
            <a:endParaRPr lang="en-CA" altLang="zh-CN" dirty="0"/>
          </a:p>
          <a:p>
            <a:pPr lvl="0"/>
            <a:endParaRPr lang="en-CA" altLang="zh-CN" dirty="0"/>
          </a:p>
          <a:p>
            <a:pPr lvl="0"/>
            <a:endParaRPr lang="zh-CN" altLang="zh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0C95F-A1DE-4619-B1FD-EBD0ACBF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82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9965F-1E9C-4287-B616-09D415C6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Create Operations – </a:t>
            </a:r>
            <a:r>
              <a:rPr lang="en-CA" altLang="zh-CN" dirty="0" err="1"/>
              <a:t>insertOne</a:t>
            </a:r>
            <a:r>
              <a:rPr lang="en-CA" altLang="zh-CN" dirty="0"/>
              <a:t>()</a:t>
            </a:r>
            <a:endParaRPr lang="zh-CN" altLang="en-US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29D0515A-B402-44C3-BC48-13E981CB2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17519" y="2629347"/>
            <a:ext cx="7756961" cy="260585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A56887-28DC-46F7-B1C1-A927AA6D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403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9965F-1E9C-4287-B616-09D415C6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Create Operations – </a:t>
            </a:r>
            <a:r>
              <a:rPr lang="en-CA" altLang="zh-CN" dirty="0" err="1"/>
              <a:t>insertOne</a:t>
            </a:r>
            <a:r>
              <a:rPr lang="en-CA" altLang="zh-CN" dirty="0"/>
              <a:t>()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2D404-1DCB-465D-AF54-99F2CF1E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10" y="1905000"/>
            <a:ext cx="9146382" cy="655320"/>
          </a:xfrm>
        </p:spPr>
        <p:txBody>
          <a:bodyPr/>
          <a:lstStyle/>
          <a:p>
            <a:r>
              <a:rPr lang="en-US" altLang="zh-CN" dirty="0" err="1"/>
              <a:t>db.collection.insertOne</a:t>
            </a:r>
            <a:r>
              <a:rPr lang="en-US" altLang="zh-CN" dirty="0"/>
              <a:t>( { field : ‘value’ } );</a:t>
            </a:r>
          </a:p>
          <a:p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B6661C-9CF6-4C88-8D44-94F7CB003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62" y="3068192"/>
            <a:ext cx="10836275" cy="130873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4C478-51DE-4872-A204-807679808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en-US" altLang="zh-CN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412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6AF6-BA69-40DC-A9F1-F8579168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Create Operations – </a:t>
            </a:r>
            <a:r>
              <a:rPr lang="en-CA" altLang="zh-CN" dirty="0" err="1"/>
              <a:t>insertMany</a:t>
            </a:r>
            <a:r>
              <a:rPr lang="en-CA" altLang="zh-CN" dirty="0"/>
              <a:t>()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B3710-00DD-43BF-93D9-3B6280D9B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db.collection.insertMany</a:t>
            </a:r>
            <a:r>
              <a:rPr lang="en-US" altLang="zh-CN" dirty="0"/>
              <a:t>( { field : ‘value’ }, { … }, …  );</a:t>
            </a:r>
          </a:p>
          <a:p>
            <a:pPr marL="408305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CA" altLang="zh-CN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1AC498-CDA6-4E7C-AF75-4B6FD9A00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4"/>
          <a:stretch/>
        </p:blipFill>
        <p:spPr>
          <a:xfrm>
            <a:off x="628539" y="2889504"/>
            <a:ext cx="10934922" cy="164592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3A51E0-CEFB-4FAF-85A0-924B6BA7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57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2CA6-ECEF-42BD-B6C4-71EC5625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Create Operations – insert()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C724A0-EF4F-4427-977A-F4FEC89FD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346" r="1346" b="68636"/>
          <a:stretch/>
        </p:blipFill>
        <p:spPr>
          <a:xfrm>
            <a:off x="499872" y="2377440"/>
            <a:ext cx="11044351" cy="1144556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801D9C2-38E0-47DF-9074-DB8BD7C185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022"/>
          <a:stretch/>
        </p:blipFill>
        <p:spPr>
          <a:xfrm>
            <a:off x="659968" y="4328159"/>
            <a:ext cx="10872063" cy="17427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0AA312-9667-4136-942A-FAF81428BCE1}"/>
              </a:ext>
            </a:extLst>
          </p:cNvPr>
          <p:cNvSpPr txBox="1"/>
          <p:nvPr/>
        </p:nvSpPr>
        <p:spPr>
          <a:xfrm>
            <a:off x="1109472" y="180947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Insert one document</a:t>
            </a:r>
            <a:endParaRPr lang="zh-CN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7CC2EF-0223-4AD2-9117-03BF85C45442}"/>
              </a:ext>
            </a:extLst>
          </p:cNvPr>
          <p:cNvSpPr txBox="1"/>
          <p:nvPr/>
        </p:nvSpPr>
        <p:spPr>
          <a:xfrm>
            <a:off x="1109472" y="373082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Insert multiple documents</a:t>
            </a:r>
            <a:endParaRPr lang="zh-CN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05E7BB-63C8-4A23-B6A1-B0DF0DA3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en-US" altLang="zh-CN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174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2CA6-ECEF-42BD-B6C4-71EC5625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Create Operations – insert(document)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AA312-9667-4136-942A-FAF81428BCE1}"/>
              </a:ext>
            </a:extLst>
          </p:cNvPr>
          <p:cNvSpPr txBox="1"/>
          <p:nvPr/>
        </p:nvSpPr>
        <p:spPr>
          <a:xfrm>
            <a:off x="1109472" y="180947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Define a document</a:t>
            </a:r>
            <a:endParaRPr lang="zh-CN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7CC2EF-0223-4AD2-9117-03BF85C45442}"/>
              </a:ext>
            </a:extLst>
          </p:cNvPr>
          <p:cNvSpPr txBox="1"/>
          <p:nvPr/>
        </p:nvSpPr>
        <p:spPr>
          <a:xfrm>
            <a:off x="1109472" y="442394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Insert a document</a:t>
            </a:r>
            <a:endParaRPr lang="zh-CN" alt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F59985-F1BB-44E4-A4BA-E66B35B3A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36" y="2366664"/>
            <a:ext cx="10238651" cy="16323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5E4CFC-E27F-45B8-B577-42D353E2E1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399"/>
          <a:stretch/>
        </p:blipFill>
        <p:spPr>
          <a:xfrm>
            <a:off x="1109471" y="5057595"/>
            <a:ext cx="7952443" cy="4616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8B9772-7479-4E9E-9A62-93E963117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en-US" altLang="zh-CN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619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C6329-4D3C-4F6D-A9E0-26B9EA519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A5E2F-222E-4A40-A7C7-2D6F3C453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altLang="zh-CN" sz="4400" b="1" dirty="0"/>
              <a:t>.save() ???</a:t>
            </a:r>
            <a:endParaRPr lang="zh-CN" altLang="en-US" sz="4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4E228-E7CF-41D3-AD22-BE3FF8447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en-US" altLang="zh-CN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287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arthtones 16x9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0000"/>
              </a:schemeClr>
              <a:schemeClr val="phClr">
                <a:tint val="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arth tone presentation (widescreen).potx" id="{0B5E8F0C-1569-45B5-8ADA-CBBDCE8A31F7}" vid="{BAFE7D81-C21B-4995-AEF0-26102EF6BD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1339</TotalTime>
  <Words>667</Words>
  <Application>Microsoft Office PowerPoint</Application>
  <PresentationFormat>Widescreen</PresentationFormat>
  <Paragraphs>125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等线</vt:lpstr>
      <vt:lpstr>Arial</vt:lpstr>
      <vt:lpstr>Calibri</vt:lpstr>
      <vt:lpstr>Corbel</vt:lpstr>
      <vt:lpstr>Wingdings</vt:lpstr>
      <vt:lpstr>Earthtones 16x9</vt:lpstr>
      <vt:lpstr>MongoDB</vt:lpstr>
      <vt:lpstr>MongoDB CRUD Operations</vt:lpstr>
      <vt:lpstr>Create Operations</vt:lpstr>
      <vt:lpstr>Create Operations – insertOne()</vt:lpstr>
      <vt:lpstr>Create Operations – insertOne()</vt:lpstr>
      <vt:lpstr>Create Operations – insertMany()</vt:lpstr>
      <vt:lpstr>Create Operations – insert()</vt:lpstr>
      <vt:lpstr>Create Operations – insert(document)</vt:lpstr>
      <vt:lpstr>PowerPoint Presentation</vt:lpstr>
      <vt:lpstr>Query Operations</vt:lpstr>
      <vt:lpstr>Query Operations – find() without condition</vt:lpstr>
      <vt:lpstr>Query Operations – find() without condition</vt:lpstr>
      <vt:lpstr>Query Operations – find() without condition</vt:lpstr>
      <vt:lpstr>Query Operations – find() with conditions</vt:lpstr>
      <vt:lpstr>Update Operation</vt:lpstr>
      <vt:lpstr>Update Operation -- updateOne</vt:lpstr>
      <vt:lpstr>Update Operation -- updateMany()</vt:lpstr>
      <vt:lpstr>Update Operation -- replaceOne()</vt:lpstr>
      <vt:lpstr>Update Operation -- update() </vt:lpstr>
      <vt:lpstr>Insert or Update with .save()?</vt:lpstr>
      <vt:lpstr>Delete Operations</vt:lpstr>
      <vt:lpstr>Delete Operations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Shijun</dc:creator>
  <cp:lastModifiedBy>Wang, Shijun</cp:lastModifiedBy>
  <cp:revision>61</cp:revision>
  <dcterms:created xsi:type="dcterms:W3CDTF">2020-10-11T18:58:34Z</dcterms:created>
  <dcterms:modified xsi:type="dcterms:W3CDTF">2020-10-21T00:56:32Z</dcterms:modified>
</cp:coreProperties>
</file>