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4" r:id="rId3"/>
    <p:sldId id="273" r:id="rId4"/>
    <p:sldId id="338" r:id="rId5"/>
    <p:sldId id="339" r:id="rId6"/>
    <p:sldId id="340" r:id="rId7"/>
    <p:sldId id="315" r:id="rId8"/>
    <p:sldId id="316" r:id="rId9"/>
    <p:sldId id="317" r:id="rId10"/>
    <p:sldId id="312" r:id="rId11"/>
    <p:sldId id="279" r:id="rId12"/>
    <p:sldId id="280" r:id="rId13"/>
    <p:sldId id="282" r:id="rId14"/>
    <p:sldId id="283" r:id="rId15"/>
    <p:sldId id="284" r:id="rId16"/>
    <p:sldId id="318" r:id="rId17"/>
    <p:sldId id="319" r:id="rId18"/>
    <p:sldId id="320" r:id="rId19"/>
    <p:sldId id="321" r:id="rId20"/>
    <p:sldId id="322" r:id="rId21"/>
    <p:sldId id="323" r:id="rId22"/>
    <p:sldId id="325" r:id="rId23"/>
    <p:sldId id="326" r:id="rId24"/>
    <p:sldId id="327" r:id="rId25"/>
    <p:sldId id="331" r:id="rId26"/>
    <p:sldId id="329" r:id="rId27"/>
    <p:sldId id="328" r:id="rId28"/>
    <p:sldId id="333" r:id="rId29"/>
    <p:sldId id="337" r:id="rId30"/>
    <p:sldId id="334" r:id="rId31"/>
    <p:sldId id="332" r:id="rId32"/>
    <p:sldId id="335" r:id="rId33"/>
    <p:sldId id="336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824" autoAdjust="0"/>
  </p:normalViewPr>
  <p:slideViewPr>
    <p:cSldViewPr>
      <p:cViewPr varScale="1">
        <p:scale>
          <a:sx n="80" d="100"/>
          <a:sy n="80" d="100"/>
        </p:scale>
        <p:origin x="5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A2A39-A893-444B-909A-41D0C88AF2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2E9103-2BBD-42F5-B4FE-1EB0BE56AA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Aggregation pipeline</a:t>
          </a:r>
          <a:endParaRPr lang="en-US"/>
        </a:p>
      </dgm:t>
    </dgm:pt>
    <dgm:pt modelId="{2900BBA4-744C-40D0-985B-546774F1E42A}" type="parTrans" cxnId="{5DD4996A-0A5A-403F-B121-3284C410ACB5}">
      <dgm:prSet/>
      <dgm:spPr/>
      <dgm:t>
        <a:bodyPr/>
        <a:lstStyle/>
        <a:p>
          <a:endParaRPr lang="en-US"/>
        </a:p>
      </dgm:t>
    </dgm:pt>
    <dgm:pt modelId="{0DA328E4-BBE8-487D-885A-7AC23F6FBA3B}" type="sibTrans" cxnId="{5DD4996A-0A5A-403F-B121-3284C410ACB5}">
      <dgm:prSet/>
      <dgm:spPr/>
      <dgm:t>
        <a:bodyPr/>
        <a:lstStyle/>
        <a:p>
          <a:endParaRPr lang="en-US"/>
        </a:p>
      </dgm:t>
    </dgm:pt>
    <dgm:pt modelId="{D74B0BD4-CD11-43D0-9273-6CA0B29EBC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Map-Reduce</a:t>
          </a:r>
          <a:endParaRPr lang="en-US"/>
        </a:p>
      </dgm:t>
    </dgm:pt>
    <dgm:pt modelId="{7598EB0A-212D-49B0-B876-225F81FDC40E}" type="parTrans" cxnId="{618E72DF-49CF-4172-AB62-A7AEB471B437}">
      <dgm:prSet/>
      <dgm:spPr/>
      <dgm:t>
        <a:bodyPr/>
        <a:lstStyle/>
        <a:p>
          <a:endParaRPr lang="en-US"/>
        </a:p>
      </dgm:t>
    </dgm:pt>
    <dgm:pt modelId="{4E3FE62A-98E7-466A-816C-0D290BF5581A}" type="sibTrans" cxnId="{618E72DF-49CF-4172-AB62-A7AEB471B437}">
      <dgm:prSet/>
      <dgm:spPr/>
      <dgm:t>
        <a:bodyPr/>
        <a:lstStyle/>
        <a:p>
          <a:endParaRPr lang="en-US"/>
        </a:p>
      </dgm:t>
    </dgm:pt>
    <dgm:pt modelId="{A68F0D53-CCCB-453B-8E2C-6CEE3A3517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Single Purpose Aggregation Operations</a:t>
          </a:r>
          <a:endParaRPr lang="en-US"/>
        </a:p>
      </dgm:t>
    </dgm:pt>
    <dgm:pt modelId="{F50524FA-604D-47AD-8605-BC3A5D10B0A6}" type="parTrans" cxnId="{123A8BA8-AAAD-4FB9-8CE9-3B13377A969D}">
      <dgm:prSet/>
      <dgm:spPr/>
      <dgm:t>
        <a:bodyPr/>
        <a:lstStyle/>
        <a:p>
          <a:endParaRPr lang="en-US"/>
        </a:p>
      </dgm:t>
    </dgm:pt>
    <dgm:pt modelId="{62156383-CFAE-459E-881C-BFFC61D96160}" type="sibTrans" cxnId="{123A8BA8-AAAD-4FB9-8CE9-3B13377A969D}">
      <dgm:prSet/>
      <dgm:spPr/>
      <dgm:t>
        <a:bodyPr/>
        <a:lstStyle/>
        <a:p>
          <a:endParaRPr lang="en-US"/>
        </a:p>
      </dgm:t>
    </dgm:pt>
    <dgm:pt modelId="{A0886D52-5A3E-4088-BE89-29690835BBE9}" type="pres">
      <dgm:prSet presAssocID="{F7CA2A39-A893-444B-909A-41D0C88AF29B}" presName="root" presStyleCnt="0">
        <dgm:presLayoutVars>
          <dgm:dir/>
          <dgm:resizeHandles val="exact"/>
        </dgm:presLayoutVars>
      </dgm:prSet>
      <dgm:spPr/>
    </dgm:pt>
    <dgm:pt modelId="{69B6E9FC-44A5-4E17-B6BF-E033C1340B7A}" type="pres">
      <dgm:prSet presAssocID="{142E9103-2BBD-42F5-B4FE-1EB0BE56AA54}" presName="compNode" presStyleCnt="0"/>
      <dgm:spPr/>
    </dgm:pt>
    <dgm:pt modelId="{DE0BA890-BC0A-4BE6-8F13-657C63FF2EA4}" type="pres">
      <dgm:prSet presAssocID="{142E9103-2BBD-42F5-B4FE-1EB0BE56AA5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3884745-DCFE-4F62-81E3-CB4E9C52B90E}" type="pres">
      <dgm:prSet presAssocID="{142E9103-2BBD-42F5-B4FE-1EB0BE56AA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464102-585D-4E9D-8819-098B158C3F0C}" type="pres">
      <dgm:prSet presAssocID="{142E9103-2BBD-42F5-B4FE-1EB0BE56AA54}" presName="spaceRect" presStyleCnt="0"/>
      <dgm:spPr/>
    </dgm:pt>
    <dgm:pt modelId="{E1DAA365-3F71-4FAA-B19C-EC594CF2F8E6}" type="pres">
      <dgm:prSet presAssocID="{142E9103-2BBD-42F5-B4FE-1EB0BE56AA54}" presName="textRect" presStyleLbl="revTx" presStyleIdx="0" presStyleCnt="3">
        <dgm:presLayoutVars>
          <dgm:chMax val="1"/>
          <dgm:chPref val="1"/>
        </dgm:presLayoutVars>
      </dgm:prSet>
      <dgm:spPr/>
    </dgm:pt>
    <dgm:pt modelId="{0BE04110-5398-4810-8360-0B8C516AFE50}" type="pres">
      <dgm:prSet presAssocID="{0DA328E4-BBE8-487D-885A-7AC23F6FBA3B}" presName="sibTrans" presStyleCnt="0"/>
      <dgm:spPr/>
    </dgm:pt>
    <dgm:pt modelId="{08BE9ADE-B4B7-47E9-99C3-EA32290F5797}" type="pres">
      <dgm:prSet presAssocID="{D74B0BD4-CD11-43D0-9273-6CA0B29EBCD7}" presName="compNode" presStyleCnt="0"/>
      <dgm:spPr/>
    </dgm:pt>
    <dgm:pt modelId="{38AE652B-A9E3-4727-AE65-3186065B217D}" type="pres">
      <dgm:prSet presAssocID="{D74B0BD4-CD11-43D0-9273-6CA0B29EBCD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93FAA7D-43B1-4D85-BBDE-061932848224}" type="pres">
      <dgm:prSet presAssocID="{D74B0BD4-CD11-43D0-9273-6CA0B29EBC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D2A14C3-6AB0-4F7D-BE47-1E3E144B8117}" type="pres">
      <dgm:prSet presAssocID="{D74B0BD4-CD11-43D0-9273-6CA0B29EBCD7}" presName="spaceRect" presStyleCnt="0"/>
      <dgm:spPr/>
    </dgm:pt>
    <dgm:pt modelId="{E408EE9C-0766-4C5A-826A-754B8319862F}" type="pres">
      <dgm:prSet presAssocID="{D74B0BD4-CD11-43D0-9273-6CA0B29EBCD7}" presName="textRect" presStyleLbl="revTx" presStyleIdx="1" presStyleCnt="3">
        <dgm:presLayoutVars>
          <dgm:chMax val="1"/>
          <dgm:chPref val="1"/>
        </dgm:presLayoutVars>
      </dgm:prSet>
      <dgm:spPr/>
    </dgm:pt>
    <dgm:pt modelId="{2941C684-45DA-44F2-AEB9-DE50D51DC0E6}" type="pres">
      <dgm:prSet presAssocID="{4E3FE62A-98E7-466A-816C-0D290BF5581A}" presName="sibTrans" presStyleCnt="0"/>
      <dgm:spPr/>
    </dgm:pt>
    <dgm:pt modelId="{566B3276-9ECB-4A02-BDAD-2700745DFB69}" type="pres">
      <dgm:prSet presAssocID="{A68F0D53-CCCB-453B-8E2C-6CEE3A35176E}" presName="compNode" presStyleCnt="0"/>
      <dgm:spPr/>
    </dgm:pt>
    <dgm:pt modelId="{C6FF16AF-47D6-49EC-A5D6-BBE4AA6A6D30}" type="pres">
      <dgm:prSet presAssocID="{A68F0D53-CCCB-453B-8E2C-6CEE3A35176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FF7802-5958-450C-AA4C-BC108E727325}" type="pres">
      <dgm:prSet presAssocID="{A68F0D53-CCCB-453B-8E2C-6CEE3A3517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B5877A-A379-41CD-A9E9-5C52F54A6C98}" type="pres">
      <dgm:prSet presAssocID="{A68F0D53-CCCB-453B-8E2C-6CEE3A35176E}" presName="spaceRect" presStyleCnt="0"/>
      <dgm:spPr/>
    </dgm:pt>
    <dgm:pt modelId="{CEEED4AF-E53E-42B0-9249-8C5EA05DB439}" type="pres">
      <dgm:prSet presAssocID="{A68F0D53-CCCB-453B-8E2C-6CEE3A3517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32E80D-3B9F-4B2B-9A2C-48CB6E507E66}" type="presOf" srcId="{F7CA2A39-A893-444B-909A-41D0C88AF29B}" destId="{A0886D52-5A3E-4088-BE89-29690835BBE9}" srcOrd="0" destOrd="0" presId="urn:microsoft.com/office/officeart/2018/5/layout/IconLeafLabelList"/>
    <dgm:cxn modelId="{21DA4548-19BF-4EFA-AF07-7F7ADFBED645}" type="presOf" srcId="{A68F0D53-CCCB-453B-8E2C-6CEE3A35176E}" destId="{CEEED4AF-E53E-42B0-9249-8C5EA05DB439}" srcOrd="0" destOrd="0" presId="urn:microsoft.com/office/officeart/2018/5/layout/IconLeafLabelList"/>
    <dgm:cxn modelId="{5DD4996A-0A5A-403F-B121-3284C410ACB5}" srcId="{F7CA2A39-A893-444B-909A-41D0C88AF29B}" destId="{142E9103-2BBD-42F5-B4FE-1EB0BE56AA54}" srcOrd="0" destOrd="0" parTransId="{2900BBA4-744C-40D0-985B-546774F1E42A}" sibTransId="{0DA328E4-BBE8-487D-885A-7AC23F6FBA3B}"/>
    <dgm:cxn modelId="{123A8BA8-AAAD-4FB9-8CE9-3B13377A969D}" srcId="{F7CA2A39-A893-444B-909A-41D0C88AF29B}" destId="{A68F0D53-CCCB-453B-8E2C-6CEE3A35176E}" srcOrd="2" destOrd="0" parTransId="{F50524FA-604D-47AD-8605-BC3A5D10B0A6}" sibTransId="{62156383-CFAE-459E-881C-BFFC61D96160}"/>
    <dgm:cxn modelId="{D19D63B9-D54E-430E-A1AA-6F71464DFE99}" type="presOf" srcId="{142E9103-2BBD-42F5-B4FE-1EB0BE56AA54}" destId="{E1DAA365-3F71-4FAA-B19C-EC594CF2F8E6}" srcOrd="0" destOrd="0" presId="urn:microsoft.com/office/officeart/2018/5/layout/IconLeafLabelList"/>
    <dgm:cxn modelId="{DC0C18CB-FC22-46EF-82A9-635131A11645}" type="presOf" srcId="{D74B0BD4-CD11-43D0-9273-6CA0B29EBCD7}" destId="{E408EE9C-0766-4C5A-826A-754B8319862F}" srcOrd="0" destOrd="0" presId="urn:microsoft.com/office/officeart/2018/5/layout/IconLeafLabelList"/>
    <dgm:cxn modelId="{618E72DF-49CF-4172-AB62-A7AEB471B437}" srcId="{F7CA2A39-A893-444B-909A-41D0C88AF29B}" destId="{D74B0BD4-CD11-43D0-9273-6CA0B29EBCD7}" srcOrd="1" destOrd="0" parTransId="{7598EB0A-212D-49B0-B876-225F81FDC40E}" sibTransId="{4E3FE62A-98E7-466A-816C-0D290BF5581A}"/>
    <dgm:cxn modelId="{A532E50D-CB22-480A-924B-5E6750D7F172}" type="presParOf" srcId="{A0886D52-5A3E-4088-BE89-29690835BBE9}" destId="{69B6E9FC-44A5-4E17-B6BF-E033C1340B7A}" srcOrd="0" destOrd="0" presId="urn:microsoft.com/office/officeart/2018/5/layout/IconLeafLabelList"/>
    <dgm:cxn modelId="{D37AF4CF-E808-43E1-9BEC-255D76C2727C}" type="presParOf" srcId="{69B6E9FC-44A5-4E17-B6BF-E033C1340B7A}" destId="{DE0BA890-BC0A-4BE6-8F13-657C63FF2EA4}" srcOrd="0" destOrd="0" presId="urn:microsoft.com/office/officeart/2018/5/layout/IconLeafLabelList"/>
    <dgm:cxn modelId="{1A460C07-B96A-428F-AA63-356691147B9F}" type="presParOf" srcId="{69B6E9FC-44A5-4E17-B6BF-E033C1340B7A}" destId="{83884745-DCFE-4F62-81E3-CB4E9C52B90E}" srcOrd="1" destOrd="0" presId="urn:microsoft.com/office/officeart/2018/5/layout/IconLeafLabelList"/>
    <dgm:cxn modelId="{3E17F90C-DE8B-4D0D-8FEC-A391957DE260}" type="presParOf" srcId="{69B6E9FC-44A5-4E17-B6BF-E033C1340B7A}" destId="{88464102-585D-4E9D-8819-098B158C3F0C}" srcOrd="2" destOrd="0" presId="urn:microsoft.com/office/officeart/2018/5/layout/IconLeafLabelList"/>
    <dgm:cxn modelId="{A7B2A432-3B36-41EB-B68D-2B5159F9C929}" type="presParOf" srcId="{69B6E9FC-44A5-4E17-B6BF-E033C1340B7A}" destId="{E1DAA365-3F71-4FAA-B19C-EC594CF2F8E6}" srcOrd="3" destOrd="0" presId="urn:microsoft.com/office/officeart/2018/5/layout/IconLeafLabelList"/>
    <dgm:cxn modelId="{6EA9DDC0-A9D7-4903-AA9F-24BF543A5C19}" type="presParOf" srcId="{A0886D52-5A3E-4088-BE89-29690835BBE9}" destId="{0BE04110-5398-4810-8360-0B8C516AFE50}" srcOrd="1" destOrd="0" presId="urn:microsoft.com/office/officeart/2018/5/layout/IconLeafLabelList"/>
    <dgm:cxn modelId="{FBB27F8E-72F1-4817-B55B-EE22E05941CE}" type="presParOf" srcId="{A0886D52-5A3E-4088-BE89-29690835BBE9}" destId="{08BE9ADE-B4B7-47E9-99C3-EA32290F5797}" srcOrd="2" destOrd="0" presId="urn:microsoft.com/office/officeart/2018/5/layout/IconLeafLabelList"/>
    <dgm:cxn modelId="{29A3436A-F7A2-4FCF-B437-6E9427B708CD}" type="presParOf" srcId="{08BE9ADE-B4B7-47E9-99C3-EA32290F5797}" destId="{38AE652B-A9E3-4727-AE65-3186065B217D}" srcOrd="0" destOrd="0" presId="urn:microsoft.com/office/officeart/2018/5/layout/IconLeafLabelList"/>
    <dgm:cxn modelId="{031675D1-70D8-4748-96FF-F01DBFBF7E66}" type="presParOf" srcId="{08BE9ADE-B4B7-47E9-99C3-EA32290F5797}" destId="{093FAA7D-43B1-4D85-BBDE-061932848224}" srcOrd="1" destOrd="0" presId="urn:microsoft.com/office/officeart/2018/5/layout/IconLeafLabelList"/>
    <dgm:cxn modelId="{B4A8BC4D-FCB5-4FA9-B054-A90FE1CDAB10}" type="presParOf" srcId="{08BE9ADE-B4B7-47E9-99C3-EA32290F5797}" destId="{FD2A14C3-6AB0-4F7D-BE47-1E3E144B8117}" srcOrd="2" destOrd="0" presId="urn:microsoft.com/office/officeart/2018/5/layout/IconLeafLabelList"/>
    <dgm:cxn modelId="{B8AB735D-6A5E-4DE5-A8CB-8B754E42EE65}" type="presParOf" srcId="{08BE9ADE-B4B7-47E9-99C3-EA32290F5797}" destId="{E408EE9C-0766-4C5A-826A-754B8319862F}" srcOrd="3" destOrd="0" presId="urn:microsoft.com/office/officeart/2018/5/layout/IconLeafLabelList"/>
    <dgm:cxn modelId="{4E817261-9E7E-487A-A8CE-05F6B093953F}" type="presParOf" srcId="{A0886D52-5A3E-4088-BE89-29690835BBE9}" destId="{2941C684-45DA-44F2-AEB9-DE50D51DC0E6}" srcOrd="3" destOrd="0" presId="urn:microsoft.com/office/officeart/2018/5/layout/IconLeafLabelList"/>
    <dgm:cxn modelId="{EB24EC09-0915-487F-B6DE-D1CA5718543F}" type="presParOf" srcId="{A0886D52-5A3E-4088-BE89-29690835BBE9}" destId="{566B3276-9ECB-4A02-BDAD-2700745DFB69}" srcOrd="4" destOrd="0" presId="urn:microsoft.com/office/officeart/2018/5/layout/IconLeafLabelList"/>
    <dgm:cxn modelId="{95F5CEAF-3BE2-4768-8038-85563C9C6B98}" type="presParOf" srcId="{566B3276-9ECB-4A02-BDAD-2700745DFB69}" destId="{C6FF16AF-47D6-49EC-A5D6-BBE4AA6A6D30}" srcOrd="0" destOrd="0" presId="urn:microsoft.com/office/officeart/2018/5/layout/IconLeafLabelList"/>
    <dgm:cxn modelId="{5A02C83C-6D0E-4F76-8911-9CEDC9602522}" type="presParOf" srcId="{566B3276-9ECB-4A02-BDAD-2700745DFB69}" destId="{57FF7802-5958-450C-AA4C-BC108E727325}" srcOrd="1" destOrd="0" presId="urn:microsoft.com/office/officeart/2018/5/layout/IconLeafLabelList"/>
    <dgm:cxn modelId="{63DB8E1F-81AB-4AEE-A101-FCFC4FA9A656}" type="presParOf" srcId="{566B3276-9ECB-4A02-BDAD-2700745DFB69}" destId="{58B5877A-A379-41CD-A9E9-5C52F54A6C98}" srcOrd="2" destOrd="0" presId="urn:microsoft.com/office/officeart/2018/5/layout/IconLeafLabelList"/>
    <dgm:cxn modelId="{F7BCF594-2AC6-446F-9872-5FD909E58AC2}" type="presParOf" srcId="{566B3276-9ECB-4A02-BDAD-2700745DFB69}" destId="{CEEED4AF-E53E-42B0-9249-8C5EA05DB43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BA890-BC0A-4BE6-8F13-657C63FF2EA4}">
      <dsp:nvSpPr>
        <dsp:cNvPr id="0" name=""/>
        <dsp:cNvSpPr/>
      </dsp:nvSpPr>
      <dsp:spPr>
        <a:xfrm>
          <a:off x="707074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84745-DCFE-4F62-81E3-CB4E9C52B90E}">
      <dsp:nvSpPr>
        <dsp:cNvPr id="0" name=""/>
        <dsp:cNvSpPr/>
      </dsp:nvSpPr>
      <dsp:spPr>
        <a:xfrm>
          <a:off x="112388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A365-3F71-4FAA-B19C-EC594CF2F8E6}">
      <dsp:nvSpPr>
        <dsp:cNvPr id="0" name=""/>
        <dsp:cNvSpPr/>
      </dsp:nvSpPr>
      <dsp:spPr>
        <a:xfrm>
          <a:off x="8185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Aggregation pipeline</a:t>
          </a:r>
          <a:endParaRPr lang="en-US" sz="2000" kern="1200"/>
        </a:p>
      </dsp:txBody>
      <dsp:txXfrm>
        <a:off x="81856" y="2969961"/>
        <a:ext cx="3206250" cy="720000"/>
      </dsp:txXfrm>
    </dsp:sp>
    <dsp:sp modelId="{38AE652B-A9E3-4727-AE65-3186065B217D}">
      <dsp:nvSpPr>
        <dsp:cNvPr id="0" name=""/>
        <dsp:cNvSpPr/>
      </dsp:nvSpPr>
      <dsp:spPr>
        <a:xfrm>
          <a:off x="4474418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FAA7D-43B1-4D85-BBDE-061932848224}">
      <dsp:nvSpPr>
        <dsp:cNvPr id="0" name=""/>
        <dsp:cNvSpPr/>
      </dsp:nvSpPr>
      <dsp:spPr>
        <a:xfrm>
          <a:off x="489123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8EE9C-0766-4C5A-826A-754B8319862F}">
      <dsp:nvSpPr>
        <dsp:cNvPr id="0" name=""/>
        <dsp:cNvSpPr/>
      </dsp:nvSpPr>
      <dsp:spPr>
        <a:xfrm>
          <a:off x="384920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Map-Reduce</a:t>
          </a:r>
          <a:endParaRPr lang="en-US" sz="2000" kern="1200"/>
        </a:p>
      </dsp:txBody>
      <dsp:txXfrm>
        <a:off x="3849200" y="2969961"/>
        <a:ext cx="3206250" cy="720000"/>
      </dsp:txXfrm>
    </dsp:sp>
    <dsp:sp modelId="{C6FF16AF-47D6-49EC-A5D6-BBE4AA6A6D30}">
      <dsp:nvSpPr>
        <dsp:cNvPr id="0" name=""/>
        <dsp:cNvSpPr/>
      </dsp:nvSpPr>
      <dsp:spPr>
        <a:xfrm>
          <a:off x="8241762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F7802-5958-450C-AA4C-BC108E727325}">
      <dsp:nvSpPr>
        <dsp:cNvPr id="0" name=""/>
        <dsp:cNvSpPr/>
      </dsp:nvSpPr>
      <dsp:spPr>
        <a:xfrm>
          <a:off x="865857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D4AF-E53E-42B0-9249-8C5EA05DB439}">
      <dsp:nvSpPr>
        <dsp:cNvPr id="0" name=""/>
        <dsp:cNvSpPr/>
      </dsp:nvSpPr>
      <dsp:spPr>
        <a:xfrm>
          <a:off x="761654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Single Purpose Aggregation Operations</a:t>
          </a:r>
          <a:endParaRPr lang="en-US" sz="2000" kern="1200"/>
        </a:p>
      </dsp:txBody>
      <dsp:txXfrm>
        <a:off x="7616543" y="296996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66150-FA26-45B5-BF0B-186B42A09DC9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66150-FA26-45B5-BF0B-186B42A09DC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2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47D4-9C0C-44DD-8536-FD50AB9997B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CA" smtClean="0"/>
              <a:pPr/>
              <a:t>‹#›</a:t>
            </a:fld>
            <a:r>
              <a:rPr lang="en-CA" dirty="0"/>
              <a:t> / 33 </a:t>
            </a:r>
            <a:endParaRPr dirty="0"/>
          </a:p>
        </p:txBody>
      </p:sp>
      <p:sp useBgFill="1">
        <p:nvSpPr>
          <p:cNvPr id="20" name="Freeform 9"/>
          <p:cNvSpPr/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C67-476D-45F8-ABBB-79B97F562266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/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A36-5B10-4A96-B07A-9FBD8BBDCA44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2694-498C-401D-A985-13019152748E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D502-054A-46EA-A6FB-9BFA7B8BFB48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/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6311-17BD-4A65-97D1-32DA2946EDF2}" type="datetime1">
              <a:rPr lang="en-US" smtClean="0"/>
              <a:t>10/21/2020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ECEF-8DA6-46A4-B753-1F80EA2FE6DE}" type="datetime1">
              <a:rPr lang="en-US" smtClean="0"/>
              <a:t>10/21/2020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074-96A8-4AD8-A906-25C608B4BA12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1F3D-B754-4B03-906E-B5801F647038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/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6C3-AA72-4115-9EA7-7B59672F6C5A}" type="datetime1">
              <a:rPr lang="en-US" smtClean="0"/>
              <a:t>10/21/2020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/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95-3023-464F-9322-C1642BD28332}" type="datetime1">
              <a:rPr lang="en-US" smtClean="0"/>
              <a:t>10/21/2020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CD66713-4AFA-4890-8E87-3DF2305EFDE2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Freeform 9"/>
          <p:cNvSpPr/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meta/aggregation-quick-reference/#object-expression-operat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aggregat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aggregation/#boolean-expression-operato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hadoop-mapreduce-tutorial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8676455" cy="1143000"/>
          </a:xfrm>
        </p:spPr>
        <p:txBody>
          <a:bodyPr/>
          <a:lstStyle/>
          <a:p>
            <a:r>
              <a:rPr lang="en-US" b="1" dirty="0"/>
              <a:t>Aggregation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F5862-FE8B-4F76-95DD-CE5DD9FFDEC0}"/>
              </a:ext>
            </a:extLst>
          </p:cNvPr>
          <p:cNvSpPr txBox="1"/>
          <p:nvPr/>
        </p:nvSpPr>
        <p:spPr>
          <a:xfrm>
            <a:off x="11369550" y="645864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87189" y="1766327"/>
            <a:ext cx="11223847" cy="1200329"/>
            <a:chOff x="406289" y="1766327"/>
            <a:chExt cx="11223847" cy="1200329"/>
          </a:xfrm>
        </p:grpSpPr>
        <p:sp>
          <p:nvSpPr>
            <p:cNvPr id="8" name="Rectangle 7"/>
            <p:cNvSpPr/>
            <p:nvPr/>
          </p:nvSpPr>
          <p:spPr>
            <a:xfrm>
              <a:off x="406289" y="1844603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1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2238" y="1844603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2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24206" y="1845477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3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97888" y="1844603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N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4652" y="1766327"/>
              <a:ext cx="1143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6114" y="3596823"/>
            <a:ext cx="8611125" cy="1200329"/>
            <a:chOff x="1926114" y="3596823"/>
            <a:chExt cx="8611125" cy="1200329"/>
          </a:xfrm>
        </p:grpSpPr>
        <p:sp>
          <p:nvSpPr>
            <p:cNvPr id="15" name="Rectangle 14"/>
            <p:cNvSpPr/>
            <p:nvPr/>
          </p:nvSpPr>
          <p:spPr>
            <a:xfrm>
              <a:off x="1926114" y="3805053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5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4333" y="3793738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10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04991" y="3764939"/>
              <a:ext cx="223224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M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11416" y="3596823"/>
              <a:ext cx="1143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200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66020" y="5541039"/>
            <a:ext cx="6480720" cy="1200329"/>
            <a:chOff x="2422004" y="5541039"/>
            <a:chExt cx="6480720" cy="1200329"/>
          </a:xfrm>
        </p:grpSpPr>
        <p:sp>
          <p:nvSpPr>
            <p:cNvPr id="21" name="Rectangle 20"/>
            <p:cNvSpPr/>
            <p:nvPr/>
          </p:nvSpPr>
          <p:spPr>
            <a:xfrm>
              <a:off x="2422004" y="5737954"/>
              <a:ext cx="2520280" cy="864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Document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40694" y="5709155"/>
              <a:ext cx="2462030" cy="864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Document</a:t>
              </a:r>
            </a:p>
            <a:p>
              <a:pPr algn="ctr"/>
              <a:r>
                <a:rPr lang="en-CA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… 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47119" y="5541039"/>
              <a:ext cx="1143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200" dirty="0"/>
                <a:t>…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3472" y="2838479"/>
            <a:ext cx="1972948" cy="882339"/>
            <a:chOff x="4049455" y="2838479"/>
            <a:chExt cx="1972948" cy="882339"/>
          </a:xfrm>
        </p:grpSpPr>
        <p:sp>
          <p:nvSpPr>
            <p:cNvPr id="14" name="Arrow: Down 13"/>
            <p:cNvSpPr/>
            <p:nvPr/>
          </p:nvSpPr>
          <p:spPr>
            <a:xfrm>
              <a:off x="5402424" y="2856722"/>
              <a:ext cx="619979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9455" y="2838479"/>
              <a:ext cx="1900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/>
                <a:t>Match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6277" y="4800938"/>
            <a:ext cx="2021976" cy="864096"/>
            <a:chOff x="3992261" y="4800938"/>
            <a:chExt cx="2021976" cy="864096"/>
          </a:xfrm>
        </p:grpSpPr>
        <p:sp>
          <p:nvSpPr>
            <p:cNvPr id="19" name="Arrow: Down 18"/>
            <p:cNvSpPr/>
            <p:nvPr/>
          </p:nvSpPr>
          <p:spPr>
            <a:xfrm>
              <a:off x="5394258" y="4800938"/>
              <a:ext cx="619979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92261" y="4878601"/>
              <a:ext cx="1900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/>
                <a:t>Group</a:t>
              </a:r>
            </a:p>
          </p:txBody>
        </p:sp>
      </p:grpSp>
      <p:sp>
        <p:nvSpPr>
          <p:cNvPr id="31" name="Title 12"/>
          <p:cNvSpPr txBox="1"/>
          <p:nvPr/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/>
              <a:t>Aggregation Pipeline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09246-163A-4436-804D-F3D2616C1835}"/>
              </a:ext>
            </a:extLst>
          </p:cNvPr>
          <p:cNvSpPr txBox="1"/>
          <p:nvPr/>
        </p:nvSpPr>
        <p:spPr>
          <a:xfrm>
            <a:off x="11396737" y="647769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Aggregation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800" y="1916832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A framework for data processing modeled on the concept of data processing pipeline.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Consisting of stages. Each stage transforms the documents as they pass through the pipeline. 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Multi-stage pipeline transforms documents into aggregated results. 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057D-B942-4D0C-9031-48E024AD65DE}"/>
              </a:ext>
            </a:extLst>
          </p:cNvPr>
          <p:cNvSpPr txBox="1"/>
          <p:nvPr/>
        </p:nvSpPr>
        <p:spPr>
          <a:xfrm>
            <a:off x="11278988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11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Aggregate 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5779" y="2060848"/>
            <a:ext cx="1178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Documents during aggregation process pass through the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F4E77-B977-4462-A83F-2986AFE8182D}"/>
              </a:ext>
            </a:extLst>
          </p:cNvPr>
          <p:cNvSpPr/>
          <p:nvPr/>
        </p:nvSpPr>
        <p:spPr>
          <a:xfrm>
            <a:off x="2710036" y="3068960"/>
            <a:ext cx="6550024" cy="3393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db.&lt;collection&gt;.aggregate([</a:t>
            </a:r>
          </a:p>
          <a:p>
            <a:pPr lvl="2" algn="just"/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&lt;stage1&gt;,</a:t>
            </a:r>
          </a:p>
          <a:p>
            <a:pPr lvl="2" algn="just"/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&lt;stage2&gt;,</a:t>
            </a:r>
          </a:p>
          <a:p>
            <a:pPr lvl="2" algn="just"/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…</a:t>
            </a:r>
          </a:p>
          <a:p>
            <a:pPr lvl="2" algn="just"/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&lt;</a:t>
            </a:r>
            <a:r>
              <a:rPr lang="en-CA" sz="2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stageN</a:t>
            </a:r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</a:t>
            </a:r>
          </a:p>
          <a:p>
            <a:pPr algn="just"/>
            <a:r>
              <a:rPr lang="en-CA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])</a:t>
            </a:r>
          </a:p>
          <a:p>
            <a:pPr algn="ctr"/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44BC6A-4AE7-4A65-8D85-F8902D09C9F1}"/>
              </a:ext>
            </a:extLst>
          </p:cNvPr>
          <p:cNvGrpSpPr/>
          <p:nvPr/>
        </p:nvGrpSpPr>
        <p:grpSpPr>
          <a:xfrm>
            <a:off x="226268" y="2260640"/>
            <a:ext cx="179511" cy="185189"/>
            <a:chOff x="1413892" y="4581128"/>
            <a:chExt cx="288032" cy="275456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A65E0C5-DAF7-4C5F-BE92-B60EBA297B5C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33A720C-6DFF-42D7-9E73-2E3BAD8031ED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CB4D6A-93B8-408B-90C8-893B9062F12A}"/>
              </a:ext>
            </a:extLst>
          </p:cNvPr>
          <p:cNvSpPr txBox="1"/>
          <p:nvPr/>
        </p:nvSpPr>
        <p:spPr>
          <a:xfrm>
            <a:off x="11377164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Aggregation Stage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05033-1C9C-4081-ABD9-EE65E708370A}"/>
              </a:ext>
            </a:extLst>
          </p:cNvPr>
          <p:cNvSpPr txBox="1"/>
          <p:nvPr/>
        </p:nvSpPr>
        <p:spPr>
          <a:xfrm>
            <a:off x="883569" y="1772816"/>
            <a:ext cx="11305256" cy="146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Each stage starts from the stage operator prepended by dollar sign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$&lt;</a:t>
            </a:r>
            <a:r>
              <a:rPr lang="en-US" sz="36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stageOperator</a:t>
            </a:r>
            <a:r>
              <a:rPr lang="en-US" sz="36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: {  } }</a:t>
            </a:r>
            <a:endParaRPr lang="en-CA" sz="3600" b="1" dirty="0">
              <a:solidFill>
                <a:schemeClr val="tx2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A45B3-C59E-4CEE-AE6E-7FFFB4376DF1}"/>
              </a:ext>
            </a:extLst>
          </p:cNvPr>
          <p:cNvSpPr txBox="1"/>
          <p:nvPr/>
        </p:nvSpPr>
        <p:spPr>
          <a:xfrm>
            <a:off x="809347" y="3703003"/>
            <a:ext cx="5501089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CA" altLang="zh-CN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CA" altLang="zh-CN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match:</a:t>
            </a:r>
            <a:r>
              <a:rPr lang="zh-CN" altLang="en-US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age: {$</a:t>
            </a:r>
            <a:r>
              <a:rPr lang="en-CA" altLang="zh-CN" sz="28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CA" altLang="zh-CN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28} } </a:t>
            </a:r>
            <a:r>
              <a:rPr lang="en-US" altLang="zh-CN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</a:t>
            </a:r>
            <a:r>
              <a:rPr lang="en-US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r>
              <a:rPr lang="en-US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{_id: “$gender”} }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</a:t>
            </a:r>
            <a:r>
              <a:rPr lang="en-US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sort:</a:t>
            </a:r>
            <a:r>
              <a:rPr lang="en-US" sz="2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count: -1} }</a:t>
            </a:r>
            <a:endParaRPr lang="en-CA" sz="2800" dirty="0">
              <a:solidFill>
                <a:schemeClr val="tx2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2594D6-A045-4899-A623-BFEEAE8C4ED8}"/>
              </a:ext>
            </a:extLst>
          </p:cNvPr>
          <p:cNvGrpSpPr/>
          <p:nvPr/>
        </p:nvGrpSpPr>
        <p:grpSpPr>
          <a:xfrm>
            <a:off x="544922" y="2060848"/>
            <a:ext cx="144000" cy="144000"/>
            <a:chOff x="1413892" y="4581128"/>
            <a:chExt cx="288032" cy="275456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A6F1CCE6-1510-4F69-9F48-1D4D4A66B444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37A41A5-DE17-4010-A614-10DD569A80EC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F06859-6AD3-4B0E-8381-3E791533B754}"/>
              </a:ext>
            </a:extLst>
          </p:cNvPr>
          <p:cNvGrpSpPr/>
          <p:nvPr/>
        </p:nvGrpSpPr>
        <p:grpSpPr>
          <a:xfrm>
            <a:off x="544922" y="4005064"/>
            <a:ext cx="144000" cy="144000"/>
            <a:chOff x="1413892" y="4581128"/>
            <a:chExt cx="288032" cy="275456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3AFE759-4E8F-4549-BC93-366D7C20C8C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2819DD86-5CB8-4E52-BFB6-D9FC11FAAC26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BAB996-6140-4BFA-B9B1-39C038272D82}"/>
              </a:ext>
            </a:extLst>
          </p:cNvPr>
          <p:cNvSpPr txBox="1"/>
          <p:nvPr/>
        </p:nvSpPr>
        <p:spPr>
          <a:xfrm>
            <a:off x="11278988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13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Aggregation Stage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FEA0C-A658-477D-9D6D-EF28FA23CF56}"/>
              </a:ext>
            </a:extLst>
          </p:cNvPr>
          <p:cNvSpPr txBox="1"/>
          <p:nvPr/>
        </p:nvSpPr>
        <p:spPr>
          <a:xfrm>
            <a:off x="981844" y="1988840"/>
            <a:ext cx="1091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https://docs.mongodb.com/manual/meta/aggregation-quick-reference/#object-expression-operators</a:t>
            </a:r>
            <a:endParaRPr lang="en-CA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5CBA84-621C-46C0-929F-56BDA347BB2E}"/>
              </a:ext>
            </a:extLst>
          </p:cNvPr>
          <p:cNvGrpSpPr/>
          <p:nvPr/>
        </p:nvGrpSpPr>
        <p:grpSpPr>
          <a:xfrm>
            <a:off x="621804" y="2116895"/>
            <a:ext cx="144000" cy="144000"/>
            <a:chOff x="1413892" y="4581128"/>
            <a:chExt cx="288032" cy="275456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5B18102A-5857-490B-926F-A59B646A7D4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935CD89-BC09-47A8-9714-15908BF6272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E832BBE-978B-48A2-9282-E3F98F4BA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0590"/>
              </p:ext>
            </p:extLst>
          </p:nvPr>
        </p:nvGraphicFramePr>
        <p:xfrm>
          <a:off x="2061964" y="2564904"/>
          <a:ext cx="8064896" cy="395820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93111">
                  <a:extLst>
                    <a:ext uri="{9D8B030D-6E8A-4147-A177-3AD203B41FA5}">
                      <a16:colId xmlns:a16="http://schemas.microsoft.com/office/drawing/2014/main" val="2829683707"/>
                    </a:ext>
                  </a:extLst>
                </a:gridCol>
                <a:gridCol w="6671785">
                  <a:extLst>
                    <a:ext uri="{9D8B030D-6E8A-4147-A177-3AD203B41FA5}">
                      <a16:colId xmlns:a16="http://schemas.microsoft.com/office/drawing/2014/main" val="2267698097"/>
                    </a:ext>
                  </a:extLst>
                </a:gridCol>
              </a:tblGrid>
              <a:tr h="417768">
                <a:tc>
                  <a:txBody>
                    <a:bodyPr/>
                    <a:lstStyle/>
                    <a:p>
                      <a:r>
                        <a:rPr lang="en-CA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98534"/>
                  </a:ext>
                </a:extLst>
              </a:tr>
              <a:tr h="417768">
                <a:tc>
                  <a:txBody>
                    <a:bodyPr/>
                    <a:lstStyle/>
                    <a:p>
                      <a:r>
                        <a:rPr lang="en-CA" dirty="0"/>
                        <a:t>$match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Filters documents by certain query.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10214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r>
                        <a:rPr lang="en-CA" dirty="0"/>
                        <a:t>$group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Groups input documents by a specified identifier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2908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r>
                        <a:rPr lang="en-CA" dirty="0"/>
                        <a:t>$project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Reshapes each document in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96139"/>
                  </a:ext>
                </a:extLst>
              </a:tr>
              <a:tr h="417768">
                <a:tc>
                  <a:txBody>
                    <a:bodyPr/>
                    <a:lstStyle/>
                    <a:p>
                      <a:r>
                        <a:rPr lang="en-CA" dirty="0"/>
                        <a:t>$sort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Reorders the document stream by a specified sort key.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1256"/>
                  </a:ext>
                </a:extLst>
              </a:tr>
              <a:tr h="417768">
                <a:tc>
                  <a:txBody>
                    <a:bodyPr/>
                    <a:lstStyle/>
                    <a:p>
                      <a:r>
                        <a:rPr lang="en-CA" dirty="0"/>
                        <a:t>$count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count of the number of documents.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19056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r>
                        <a:rPr lang="en-CA" dirty="0"/>
                        <a:t>$limit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Limits number of documents.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7055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r>
                        <a:rPr lang="en-CA" dirty="0"/>
                        <a:t>$skip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Skips certain number of documents.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4846"/>
                  </a:ext>
                </a:extLst>
              </a:tr>
              <a:tr h="412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$unwind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Deconstruct</a:t>
                      </a:r>
                      <a:r>
                        <a:rPr lang="en-US" altLang="zh-CN" dirty="0"/>
                        <a:t>s</a:t>
                      </a:r>
                      <a:r>
                        <a:rPr lang="en-CA" dirty="0"/>
                        <a:t> an array field to a document of each element.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37038"/>
                  </a:ext>
                </a:extLst>
              </a:tr>
              <a:tr h="412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$out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the resulting documents to another collection.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24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4BFF32-7289-4FB4-9354-0393DCADF14E}"/>
              </a:ext>
            </a:extLst>
          </p:cNvPr>
          <p:cNvSpPr txBox="1"/>
          <p:nvPr/>
        </p:nvSpPr>
        <p:spPr>
          <a:xfrm>
            <a:off x="11278988" y="6468169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14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Aggregation Expressions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A2E47-D4D8-47E4-AE79-1386A34D971E}"/>
              </a:ext>
            </a:extLst>
          </p:cNvPr>
          <p:cNvGrpSpPr/>
          <p:nvPr/>
        </p:nvGrpSpPr>
        <p:grpSpPr>
          <a:xfrm>
            <a:off x="656168" y="1916848"/>
            <a:ext cx="144000" cy="144000"/>
            <a:chOff x="1413892" y="4581128"/>
            <a:chExt cx="288032" cy="275456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FAA394-994E-46B2-946E-6F2305F57D0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59E8124-7186-4BC2-BACB-628229E364D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982127-11DC-4A3E-9F38-448C5FE7419A}"/>
              </a:ext>
            </a:extLst>
          </p:cNvPr>
          <p:cNvSpPr txBox="1"/>
          <p:nvPr/>
        </p:nvSpPr>
        <p:spPr>
          <a:xfrm>
            <a:off x="981843" y="1727238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Expression refers to the name of the field in input documents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58756" y="2381807"/>
            <a:ext cx="81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“$&lt;</a:t>
            </a:r>
            <a:r>
              <a:rPr lang="en-CA" sz="28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fieldName</a:t>
            </a: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D9895-3DB4-4117-8C5F-76C631AD007A}"/>
              </a:ext>
            </a:extLst>
          </p:cNvPr>
          <p:cNvGrpSpPr/>
          <p:nvPr/>
        </p:nvGrpSpPr>
        <p:grpSpPr>
          <a:xfrm>
            <a:off x="656168" y="3880974"/>
            <a:ext cx="144000" cy="144000"/>
            <a:chOff x="1413892" y="4581128"/>
            <a:chExt cx="288032" cy="275456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8EE272E-0340-4709-A03C-EA425D10B987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4279288-DD74-4E70-9393-F7711786499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30F2-4D0F-4099-9531-714B41EC9897}"/>
              </a:ext>
            </a:extLst>
          </p:cNvPr>
          <p:cNvSpPr txBox="1"/>
          <p:nvPr/>
        </p:nvSpPr>
        <p:spPr>
          <a:xfrm>
            <a:off x="981843" y="3691364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B53B-E88F-4346-99B4-C741AF8B8C7A}"/>
              </a:ext>
            </a:extLst>
          </p:cNvPr>
          <p:cNvSpPr txBox="1"/>
          <p:nvPr/>
        </p:nvSpPr>
        <p:spPr>
          <a:xfrm>
            <a:off x="955125" y="4214584"/>
            <a:ext cx="705678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{_id: “$age”}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{_id: “$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company.location.country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 _id: “$name”, total: {$sum: “$price”} }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58128-DBD2-473C-9494-8D6E38C617D0}"/>
              </a:ext>
            </a:extLst>
          </p:cNvPr>
          <p:cNvSpPr txBox="1"/>
          <p:nvPr/>
        </p:nvSpPr>
        <p:spPr>
          <a:xfrm>
            <a:off x="11206980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15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$match stage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A2E47-D4D8-47E4-AE79-1386A34D971E}"/>
              </a:ext>
            </a:extLst>
          </p:cNvPr>
          <p:cNvGrpSpPr/>
          <p:nvPr/>
        </p:nvGrpSpPr>
        <p:grpSpPr>
          <a:xfrm>
            <a:off x="656168" y="1916848"/>
            <a:ext cx="144000" cy="144000"/>
            <a:chOff x="1413892" y="4581128"/>
            <a:chExt cx="288032" cy="275456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FAA394-994E-46B2-946E-6F2305F57D0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59E8124-7186-4BC2-BACB-628229E364D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982127-11DC-4A3E-9F38-448C5FE7419A}"/>
              </a:ext>
            </a:extLst>
          </p:cNvPr>
          <p:cNvSpPr txBox="1"/>
          <p:nvPr/>
        </p:nvSpPr>
        <p:spPr>
          <a:xfrm>
            <a:off x="981843" y="1727238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specific documents using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58756" y="2381807"/>
            <a:ext cx="81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$match: { &lt;query&gt; }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D9895-3DB4-4117-8C5F-76C631AD007A}"/>
              </a:ext>
            </a:extLst>
          </p:cNvPr>
          <p:cNvGrpSpPr/>
          <p:nvPr/>
        </p:nvGrpSpPr>
        <p:grpSpPr>
          <a:xfrm>
            <a:off x="656168" y="3880974"/>
            <a:ext cx="144000" cy="144000"/>
            <a:chOff x="1413892" y="4581128"/>
            <a:chExt cx="288032" cy="275456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8EE272E-0340-4709-A03C-EA425D10B987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4279288-DD74-4E70-9393-F7711786499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30F2-4D0F-4099-9531-714B41EC9897}"/>
              </a:ext>
            </a:extLst>
          </p:cNvPr>
          <p:cNvSpPr txBox="1"/>
          <p:nvPr/>
        </p:nvSpPr>
        <p:spPr>
          <a:xfrm>
            <a:off x="981843" y="3691364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B53B-E88F-4346-99B4-C741AF8B8C7A}"/>
              </a:ext>
            </a:extLst>
          </p:cNvPr>
          <p:cNvSpPr txBox="1"/>
          <p:nvPr/>
        </p:nvSpPr>
        <p:spPr>
          <a:xfrm>
            <a:off x="955125" y="4214584"/>
            <a:ext cx="705678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$match: { gender : “female” 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$match: { age : {$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 } 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$match: { “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company.location.country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”: “CANADA” 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$match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$and: [ {gender: “male”}, {age: {$</a:t>
            </a:r>
            <a:r>
              <a:rPr lang="en-CA" altLang="zh-CN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CA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 } } ] }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A8971-B59F-4577-A006-9DB7AD876C98}"/>
              </a:ext>
            </a:extLst>
          </p:cNvPr>
          <p:cNvSpPr/>
          <p:nvPr/>
        </p:nvSpPr>
        <p:spPr>
          <a:xfrm>
            <a:off x="8542684" y="1959927"/>
            <a:ext cx="3191441" cy="163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/>
              <a:t>Note</a:t>
            </a:r>
          </a:p>
          <a:p>
            <a:pPr algn="ctr"/>
            <a:endParaRPr lang="en-CA" dirty="0"/>
          </a:p>
          <a:p>
            <a:pPr algn="just"/>
            <a:r>
              <a:rPr lang="en-CA" dirty="0"/>
              <a:t>Match stage uses standard MongoDB queries and supports all query operators.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E3752-D4D2-4181-8B3B-929947504C53}"/>
              </a:ext>
            </a:extLst>
          </p:cNvPr>
          <p:cNvSpPr txBox="1"/>
          <p:nvPr/>
        </p:nvSpPr>
        <p:spPr>
          <a:xfrm>
            <a:off x="11338081" y="6465078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16 / 33</a:t>
            </a:r>
          </a:p>
        </p:txBody>
      </p:sp>
    </p:spTree>
    <p:extLst>
      <p:ext uri="{BB962C8B-B14F-4D97-AF65-F5344CB8AC3E}">
        <p14:creationId xmlns:p14="http://schemas.microsoft.com/office/powerpoint/2010/main" val="7762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$group stage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A2E47-D4D8-47E4-AE79-1386A34D971E}"/>
              </a:ext>
            </a:extLst>
          </p:cNvPr>
          <p:cNvGrpSpPr/>
          <p:nvPr/>
        </p:nvGrpSpPr>
        <p:grpSpPr>
          <a:xfrm>
            <a:off x="656168" y="1916848"/>
            <a:ext cx="144000" cy="144000"/>
            <a:chOff x="1413892" y="4581128"/>
            <a:chExt cx="288032" cy="275456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FAA394-994E-46B2-946E-6F2305F57D0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59E8124-7186-4BC2-BACB-628229E364D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982127-11DC-4A3E-9F38-448C5FE7419A}"/>
              </a:ext>
            </a:extLst>
          </p:cNvPr>
          <p:cNvSpPr txBox="1"/>
          <p:nvPr/>
        </p:nvSpPr>
        <p:spPr>
          <a:xfrm>
            <a:off x="981843" y="1727238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Groups input documents by certain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58756" y="2381807"/>
            <a:ext cx="808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 _id: &lt;expression&gt;, &lt;field1&gt;: {&lt;accumulator1&gt; : &lt;expression1&gt; }, …}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D9895-3DB4-4117-8C5F-76C631AD007A}"/>
              </a:ext>
            </a:extLst>
          </p:cNvPr>
          <p:cNvGrpSpPr/>
          <p:nvPr/>
        </p:nvGrpSpPr>
        <p:grpSpPr>
          <a:xfrm>
            <a:off x="683000" y="3649792"/>
            <a:ext cx="144000" cy="144000"/>
            <a:chOff x="1413892" y="4581128"/>
            <a:chExt cx="288032" cy="275456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8EE272E-0340-4709-A03C-EA425D10B987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4279288-DD74-4E70-9393-F7711786499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30F2-4D0F-4099-9531-714B41EC9897}"/>
              </a:ext>
            </a:extLst>
          </p:cNvPr>
          <p:cNvSpPr txBox="1"/>
          <p:nvPr/>
        </p:nvSpPr>
        <p:spPr>
          <a:xfrm>
            <a:off x="981843" y="3460182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B53B-E88F-4346-99B4-C741AF8B8C7A}"/>
              </a:ext>
            </a:extLst>
          </p:cNvPr>
          <p:cNvSpPr txBox="1"/>
          <p:nvPr/>
        </p:nvSpPr>
        <p:spPr>
          <a:xfrm>
            <a:off x="937430" y="3983402"/>
            <a:ext cx="705678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 _id : “$gender” 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 _id : {age: “$age”, gender:”$gender”} 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 _id : “$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company.location.country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$group: {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_id: “$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eyeColor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colorCount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 $sum: 1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2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D055A-4ABA-49FB-8D36-8FF2B8D6EAD6}"/>
              </a:ext>
            </a:extLst>
          </p:cNvPr>
          <p:cNvSpPr/>
          <p:nvPr/>
        </p:nvSpPr>
        <p:spPr>
          <a:xfrm>
            <a:off x="9046740" y="1959927"/>
            <a:ext cx="2687385" cy="163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>
                <a:solidFill>
                  <a:schemeClr val="bg1"/>
                </a:solidFill>
              </a:rPr>
              <a:t>Note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</a:rPr>
              <a:t>_id is </a:t>
            </a:r>
            <a:r>
              <a:rPr lang="en-CA" b="1" dirty="0">
                <a:solidFill>
                  <a:schemeClr val="bg1"/>
                </a:solidFill>
              </a:rPr>
              <a:t>Mandatory</a:t>
            </a:r>
            <a:r>
              <a:rPr lang="en-CA" dirty="0">
                <a:solidFill>
                  <a:schemeClr val="bg1"/>
                </a:solidFill>
              </a:rPr>
              <a:t> field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14837-5ACE-420D-848F-6B430F4D3A06}"/>
              </a:ext>
            </a:extLst>
          </p:cNvPr>
          <p:cNvSpPr txBox="1"/>
          <p:nvPr/>
        </p:nvSpPr>
        <p:spPr>
          <a:xfrm>
            <a:off x="11204176" y="6381328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17 / 33</a:t>
            </a:r>
          </a:p>
        </p:txBody>
      </p:sp>
    </p:spTree>
    <p:extLst>
      <p:ext uri="{BB962C8B-B14F-4D97-AF65-F5344CB8AC3E}">
        <p14:creationId xmlns:p14="http://schemas.microsoft.com/office/powerpoint/2010/main" val="7602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$count stage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A2E47-D4D8-47E4-AE79-1386A34D971E}"/>
              </a:ext>
            </a:extLst>
          </p:cNvPr>
          <p:cNvGrpSpPr/>
          <p:nvPr/>
        </p:nvGrpSpPr>
        <p:grpSpPr>
          <a:xfrm>
            <a:off x="656168" y="1916848"/>
            <a:ext cx="144000" cy="144000"/>
            <a:chOff x="1413892" y="4581128"/>
            <a:chExt cx="288032" cy="275456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FAA394-994E-46B2-946E-6F2305F57D0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59E8124-7186-4BC2-BACB-628229E364D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982127-11DC-4A3E-9F38-448C5FE7419A}"/>
              </a:ext>
            </a:extLst>
          </p:cNvPr>
          <p:cNvSpPr txBox="1"/>
          <p:nvPr/>
        </p:nvSpPr>
        <p:spPr>
          <a:xfrm>
            <a:off x="981843" y="1727238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Counts number of input documents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58756" y="2381807"/>
            <a:ext cx="808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$count: “&lt;title&gt;”}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D9895-3DB4-4117-8C5F-76C631AD007A}"/>
              </a:ext>
            </a:extLst>
          </p:cNvPr>
          <p:cNvGrpSpPr/>
          <p:nvPr/>
        </p:nvGrpSpPr>
        <p:grpSpPr>
          <a:xfrm>
            <a:off x="656168" y="3880974"/>
            <a:ext cx="144000" cy="144000"/>
            <a:chOff x="1413892" y="4581128"/>
            <a:chExt cx="288032" cy="275456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8EE272E-0340-4709-A03C-EA425D10B987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4279288-DD74-4E70-9393-F7711786499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30F2-4D0F-4099-9531-714B41EC9897}"/>
              </a:ext>
            </a:extLst>
          </p:cNvPr>
          <p:cNvSpPr txBox="1"/>
          <p:nvPr/>
        </p:nvSpPr>
        <p:spPr>
          <a:xfrm>
            <a:off x="981843" y="3691364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B53B-E88F-4346-99B4-C741AF8B8C7A}"/>
              </a:ext>
            </a:extLst>
          </p:cNvPr>
          <p:cNvSpPr txBox="1"/>
          <p:nvPr/>
        </p:nvSpPr>
        <p:spPr>
          <a:xfrm>
            <a:off x="955125" y="4214584"/>
            <a:ext cx="70567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allDocumentsCount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F8D86-469B-4FC3-9544-83D739F72C02}"/>
              </a:ext>
            </a:extLst>
          </p:cNvPr>
          <p:cNvSpPr txBox="1"/>
          <p:nvPr/>
        </p:nvSpPr>
        <p:spPr>
          <a:xfrm>
            <a:off x="11223226" y="6381328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18 / 33</a:t>
            </a:r>
          </a:p>
        </p:txBody>
      </p:sp>
    </p:spTree>
    <p:extLst>
      <p:ext uri="{BB962C8B-B14F-4D97-AF65-F5344CB8AC3E}">
        <p14:creationId xmlns:p14="http://schemas.microsoft.com/office/powerpoint/2010/main" val="21719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$sort stage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A2E47-D4D8-47E4-AE79-1386A34D971E}"/>
              </a:ext>
            </a:extLst>
          </p:cNvPr>
          <p:cNvGrpSpPr/>
          <p:nvPr/>
        </p:nvGrpSpPr>
        <p:grpSpPr>
          <a:xfrm>
            <a:off x="656168" y="1916848"/>
            <a:ext cx="144000" cy="144000"/>
            <a:chOff x="1413892" y="4581128"/>
            <a:chExt cx="288032" cy="275456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FAA394-994E-46B2-946E-6F2305F57D0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59E8124-7186-4BC2-BACB-628229E364D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982127-11DC-4A3E-9F38-448C5FE7419A}"/>
              </a:ext>
            </a:extLst>
          </p:cNvPr>
          <p:cNvSpPr txBox="1"/>
          <p:nvPr/>
        </p:nvSpPr>
        <p:spPr>
          <a:xfrm>
            <a:off x="981843" y="1727238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Sorts input documents by certain field(s)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58756" y="2381807"/>
            <a:ext cx="808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$sort: { &lt;field1&gt;: &lt;-1 | 1&gt;, &lt;field2&gt;: &lt;</a:t>
            </a:r>
            <a:r>
              <a:rPr lang="en-US" altLang="zh-CN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| 1</a:t>
            </a: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&gt;}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D9895-3DB4-4117-8C5F-76C631AD007A}"/>
              </a:ext>
            </a:extLst>
          </p:cNvPr>
          <p:cNvGrpSpPr/>
          <p:nvPr/>
        </p:nvGrpSpPr>
        <p:grpSpPr>
          <a:xfrm>
            <a:off x="656168" y="3880974"/>
            <a:ext cx="144000" cy="144000"/>
            <a:chOff x="1413892" y="4581128"/>
            <a:chExt cx="288032" cy="275456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8EE272E-0340-4709-A03C-EA425D10B987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4279288-DD74-4E70-9393-F7711786499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30F2-4D0F-4099-9531-714B41EC9897}"/>
              </a:ext>
            </a:extLst>
          </p:cNvPr>
          <p:cNvSpPr txBox="1"/>
          <p:nvPr/>
        </p:nvSpPr>
        <p:spPr>
          <a:xfrm>
            <a:off x="981843" y="3691364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B53B-E88F-4346-99B4-C741AF8B8C7A}"/>
              </a:ext>
            </a:extLst>
          </p:cNvPr>
          <p:cNvSpPr txBox="1"/>
          <p:nvPr/>
        </p:nvSpPr>
        <p:spPr>
          <a:xfrm>
            <a:off x="955125" y="4214584"/>
            <a:ext cx="705678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{age: -1}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$sort: {age: 1, gender: 1}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308668-F6B7-41D1-80A4-47F0E83DD53C}"/>
              </a:ext>
            </a:extLst>
          </p:cNvPr>
          <p:cNvSpPr/>
          <p:nvPr/>
        </p:nvSpPr>
        <p:spPr>
          <a:xfrm>
            <a:off x="6965829" y="3691364"/>
            <a:ext cx="4284921" cy="163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&lt;field&gt;: 1 Ascending order</a:t>
            </a:r>
          </a:p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&lt;field&gt;: -1 Descending 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2C98A-5192-4964-BF11-D804876CB937}"/>
              </a:ext>
            </a:extLst>
          </p:cNvPr>
          <p:cNvSpPr txBox="1"/>
          <p:nvPr/>
        </p:nvSpPr>
        <p:spPr>
          <a:xfrm>
            <a:off x="11238084" y="6392005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 / 33</a:t>
            </a:r>
          </a:p>
        </p:txBody>
      </p:sp>
    </p:spTree>
    <p:extLst>
      <p:ext uri="{BB962C8B-B14F-4D97-AF65-F5344CB8AC3E}">
        <p14:creationId xmlns:p14="http://schemas.microsoft.com/office/powerpoint/2010/main" val="13076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Generator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13" y="2132856"/>
            <a:ext cx="8245798" cy="42672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16760-4F3E-46E2-9A49-B57A0FA00A10}"/>
              </a:ext>
            </a:extLst>
          </p:cNvPr>
          <p:cNvSpPr txBox="1"/>
          <p:nvPr/>
        </p:nvSpPr>
        <p:spPr>
          <a:xfrm>
            <a:off x="11396737" y="6487219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$project stage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A2E47-D4D8-47E4-AE79-1386A34D971E}"/>
              </a:ext>
            </a:extLst>
          </p:cNvPr>
          <p:cNvGrpSpPr/>
          <p:nvPr/>
        </p:nvGrpSpPr>
        <p:grpSpPr>
          <a:xfrm>
            <a:off x="656168" y="1916848"/>
            <a:ext cx="144000" cy="144000"/>
            <a:chOff x="1413892" y="4581128"/>
            <a:chExt cx="288032" cy="275456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8FAA394-994E-46B2-946E-6F2305F57D01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59E8124-7186-4BC2-BACB-628229E364D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982127-11DC-4A3E-9F38-448C5FE7419A}"/>
              </a:ext>
            </a:extLst>
          </p:cNvPr>
          <p:cNvSpPr txBox="1"/>
          <p:nvPr/>
        </p:nvSpPr>
        <p:spPr>
          <a:xfrm>
            <a:off x="981843" y="1727238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Includes, Excludes or adds new field(s)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58756" y="2381807"/>
            <a:ext cx="10225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$project: { &lt;field1&gt;: &lt;1&gt;, &lt;field2&gt;: &lt;</a:t>
            </a:r>
            <a:r>
              <a:rPr lang="en-US" altLang="zh-CN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&lt;newField1&gt;: &lt;expression&gt;…}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D9895-3DB4-4117-8C5F-76C631AD007A}"/>
              </a:ext>
            </a:extLst>
          </p:cNvPr>
          <p:cNvGrpSpPr/>
          <p:nvPr/>
        </p:nvGrpSpPr>
        <p:grpSpPr>
          <a:xfrm>
            <a:off x="656168" y="3880974"/>
            <a:ext cx="144000" cy="144000"/>
            <a:chOff x="1413892" y="4581128"/>
            <a:chExt cx="288032" cy="275456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8EE272E-0340-4709-A03C-EA425D10B987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4279288-DD74-4E70-9393-F7711786499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1230F2-4D0F-4099-9531-714B41EC9897}"/>
              </a:ext>
            </a:extLst>
          </p:cNvPr>
          <p:cNvSpPr txBox="1"/>
          <p:nvPr/>
        </p:nvSpPr>
        <p:spPr>
          <a:xfrm>
            <a:off x="981843" y="3691364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B53B-E88F-4346-99B4-C741AF8B8C7A}"/>
              </a:ext>
            </a:extLst>
          </p:cNvPr>
          <p:cNvSpPr txBox="1"/>
          <p:nvPr/>
        </p:nvSpPr>
        <p:spPr>
          <a:xfrm>
            <a:off x="955125" y="4214584"/>
            <a:ext cx="705678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</a:t>
            </a:r>
            <a:r>
              <a:rPr lang="en-US" altLang="zh-CN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{name:1, “company.title”:1}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$project: {_id: 0, name: 1, age: 1}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$project: {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eyeColor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0, age: 0} }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$project: {name: 1, </a:t>
            </a:r>
            <a:r>
              <a:rPr lang="en-CA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newAge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“$age”}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308668-F6B7-41D1-80A4-47F0E83DD53C}"/>
              </a:ext>
            </a:extLst>
          </p:cNvPr>
          <p:cNvSpPr/>
          <p:nvPr/>
        </p:nvSpPr>
        <p:spPr>
          <a:xfrm>
            <a:off x="6965829" y="3691364"/>
            <a:ext cx="4284921" cy="163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&lt;field&gt;: 1 Included</a:t>
            </a:r>
          </a:p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&lt;field&gt;: 0 Excluded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91F86-38C4-4374-A1FD-F5EC466D0C57}"/>
              </a:ext>
            </a:extLst>
          </p:cNvPr>
          <p:cNvSpPr txBox="1"/>
          <p:nvPr/>
        </p:nvSpPr>
        <p:spPr>
          <a:xfrm>
            <a:off x="11266996" y="6309320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20 / 33</a:t>
            </a:r>
          </a:p>
        </p:txBody>
      </p:sp>
    </p:spTree>
    <p:extLst>
      <p:ext uri="{BB962C8B-B14F-4D97-AF65-F5344CB8AC3E}">
        <p14:creationId xmlns:p14="http://schemas.microsoft.com/office/powerpoint/2010/main" val="33420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$limit &amp; $skip stages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93D980-169C-42EA-BAD0-9AA44AC76C4E}"/>
              </a:ext>
            </a:extLst>
          </p:cNvPr>
          <p:cNvGrpSpPr/>
          <p:nvPr/>
        </p:nvGrpSpPr>
        <p:grpSpPr>
          <a:xfrm>
            <a:off x="689546" y="3109483"/>
            <a:ext cx="10550812" cy="1177789"/>
            <a:chOff x="656168" y="1727238"/>
            <a:chExt cx="10550812" cy="11777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EA2E47-D4D8-47E4-AE79-1386A34D971E}"/>
                </a:ext>
              </a:extLst>
            </p:cNvPr>
            <p:cNvGrpSpPr/>
            <p:nvPr/>
          </p:nvGrpSpPr>
          <p:grpSpPr>
            <a:xfrm>
              <a:off x="656168" y="1916848"/>
              <a:ext cx="144000" cy="144000"/>
              <a:chOff x="1413892" y="4581128"/>
              <a:chExt cx="288032" cy="275456"/>
            </a:xfrm>
          </p:grpSpPr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8FAA394-994E-46B2-946E-6F2305F57D01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59E8124-7186-4BC2-BACB-628229E364D3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982127-11DC-4A3E-9F38-448C5FE7419A}"/>
                </a:ext>
              </a:extLst>
            </p:cNvPr>
            <p:cNvSpPr txBox="1"/>
            <p:nvPr/>
          </p:nvSpPr>
          <p:spPr>
            <a:xfrm>
              <a:off x="981843" y="1727238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Skips over the specified number of documents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878446-C50C-429F-B9FD-FC7D17C68CDE}"/>
                </a:ext>
              </a:extLst>
            </p:cNvPr>
            <p:cNvSpPr txBox="1"/>
            <p:nvPr/>
          </p:nvSpPr>
          <p:spPr>
            <a:xfrm>
              <a:off x="958756" y="2381807"/>
              <a:ext cx="1022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$skip: &lt;positive integer&gt;}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EB2ED-14F9-47A6-86FF-8E1B9082BB86}"/>
              </a:ext>
            </a:extLst>
          </p:cNvPr>
          <p:cNvGrpSpPr/>
          <p:nvPr/>
        </p:nvGrpSpPr>
        <p:grpSpPr>
          <a:xfrm>
            <a:off x="689546" y="4788487"/>
            <a:ext cx="10550812" cy="1395254"/>
            <a:chOff x="656168" y="3691364"/>
            <a:chExt cx="10550812" cy="1395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8D9895-3DB4-4117-8C5F-76C631AD007A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78EE272E-0340-4709-A03C-EA425D10B987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34279288-DD74-4E70-9393-F77117864993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1230F2-4D0F-4099-9531-714B41EC9897}"/>
                </a:ext>
              </a:extLst>
            </p:cNvPr>
            <p:cNvSpPr txBox="1"/>
            <p:nvPr/>
          </p:nvSpPr>
          <p:spPr>
            <a:xfrm>
              <a:off x="981843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02B53B-E88F-4346-99B4-C741AF8B8C7A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</a:t>
              </a:r>
              <a:r>
                <a:rPr lang="en-US" altLang="zh-CN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t: 100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$skip: 10}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631C64-B60A-414C-AD9A-D5B71F1EAE47}"/>
              </a:ext>
            </a:extLst>
          </p:cNvPr>
          <p:cNvGrpSpPr/>
          <p:nvPr/>
        </p:nvGrpSpPr>
        <p:grpSpPr>
          <a:xfrm>
            <a:off x="689546" y="1840180"/>
            <a:ext cx="10550812" cy="1177789"/>
            <a:chOff x="656168" y="1727238"/>
            <a:chExt cx="10550812" cy="117778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FAAF51-7A26-4523-A8ED-A8B44929E748}"/>
                </a:ext>
              </a:extLst>
            </p:cNvPr>
            <p:cNvGrpSpPr/>
            <p:nvPr/>
          </p:nvGrpSpPr>
          <p:grpSpPr>
            <a:xfrm>
              <a:off x="656168" y="1916848"/>
              <a:ext cx="144000" cy="144000"/>
              <a:chOff x="1413892" y="4581128"/>
              <a:chExt cx="288032" cy="275456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AF108F5F-327E-467A-BA12-EB03B5E1E1B3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17C601E4-C071-4D22-A5E0-15C9C966424E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62EF0E-6544-4DBA-872E-6AF309B17559}"/>
                </a:ext>
              </a:extLst>
            </p:cNvPr>
            <p:cNvSpPr txBox="1"/>
            <p:nvPr/>
          </p:nvSpPr>
          <p:spPr>
            <a:xfrm>
              <a:off x="981843" y="1727238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Outputs first N documents from the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22C3BE-3B19-4628-B018-59C35FD4FA00}"/>
                </a:ext>
              </a:extLst>
            </p:cNvPr>
            <p:cNvSpPr txBox="1"/>
            <p:nvPr/>
          </p:nvSpPr>
          <p:spPr>
            <a:xfrm>
              <a:off x="958756" y="2381807"/>
              <a:ext cx="1022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$limit: &lt;positive integer&gt;}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4A0E104-B2B2-426A-AE85-FCA04DB45E2F}"/>
              </a:ext>
            </a:extLst>
          </p:cNvPr>
          <p:cNvSpPr txBox="1"/>
          <p:nvPr/>
        </p:nvSpPr>
        <p:spPr>
          <a:xfrm>
            <a:off x="11217270" y="6467491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21 / 33</a:t>
            </a:r>
          </a:p>
        </p:txBody>
      </p:sp>
    </p:spTree>
    <p:extLst>
      <p:ext uri="{BB962C8B-B14F-4D97-AF65-F5344CB8AC3E}">
        <p14:creationId xmlns:p14="http://schemas.microsoft.com/office/powerpoint/2010/main" val="33702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$unwind stage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988503" y="2812412"/>
            <a:ext cx="1022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$unwind: &lt;</a:t>
            </a:r>
            <a:r>
              <a:rPr lang="en-CA" sz="28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arrayReferenceExpressoin</a:t>
            </a: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EB2ED-14F9-47A6-86FF-8E1B9082BB86}"/>
              </a:ext>
            </a:extLst>
          </p:cNvPr>
          <p:cNvGrpSpPr/>
          <p:nvPr/>
        </p:nvGrpSpPr>
        <p:grpSpPr>
          <a:xfrm>
            <a:off x="659359" y="3986584"/>
            <a:ext cx="10492254" cy="979755"/>
            <a:chOff x="656168" y="3691364"/>
            <a:chExt cx="10492254" cy="9797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8D9895-3DB4-4117-8C5F-76C631AD007A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78EE272E-0340-4709-A03C-EA425D10B987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34279288-DD74-4E70-9393-F77117864993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1230F2-4D0F-4099-9531-714B41EC9897}"/>
                </a:ext>
              </a:extLst>
            </p:cNvPr>
            <p:cNvSpPr txBox="1"/>
            <p:nvPr/>
          </p:nvSpPr>
          <p:spPr>
            <a:xfrm>
              <a:off x="923285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02B53B-E88F-4346-99B4-C741AF8B8C7A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unwind: “$tags”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162EF0E-6544-4DBA-872E-6AF309B17559}"/>
              </a:ext>
            </a:extLst>
          </p:cNvPr>
          <p:cNvSpPr txBox="1"/>
          <p:nvPr/>
        </p:nvSpPr>
        <p:spPr>
          <a:xfrm>
            <a:off x="1015221" y="1840180"/>
            <a:ext cx="10225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Splits each document with specified array to </a:t>
            </a:r>
          </a:p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several documents – one document per array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8CC7D-2715-40CC-851F-9D6CF56CA753}"/>
              </a:ext>
            </a:extLst>
          </p:cNvPr>
          <p:cNvSpPr txBox="1"/>
          <p:nvPr/>
        </p:nvSpPr>
        <p:spPr>
          <a:xfrm>
            <a:off x="11151613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22 / 33</a:t>
            </a:r>
          </a:p>
        </p:txBody>
      </p:sp>
    </p:spTree>
    <p:extLst>
      <p:ext uri="{BB962C8B-B14F-4D97-AF65-F5344CB8AC3E}">
        <p14:creationId xmlns:p14="http://schemas.microsoft.com/office/powerpoint/2010/main" val="29579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Unwind Stage Logic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075FE0-D166-42CF-B2C7-8819F25F6215}"/>
              </a:ext>
            </a:extLst>
          </p:cNvPr>
          <p:cNvSpPr/>
          <p:nvPr/>
        </p:nvSpPr>
        <p:spPr>
          <a:xfrm>
            <a:off x="3502124" y="3717032"/>
            <a:ext cx="5544616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2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UNWIND</a:t>
            </a:r>
            <a:endParaRPr lang="en-CA" sz="3200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ADDD1-1705-4A9C-BC83-8C1F156BA67C}"/>
              </a:ext>
            </a:extLst>
          </p:cNvPr>
          <p:cNvSpPr/>
          <p:nvPr/>
        </p:nvSpPr>
        <p:spPr>
          <a:xfrm>
            <a:off x="3647424" y="1883756"/>
            <a:ext cx="5184576" cy="11962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… tags: [“</a:t>
            </a:r>
            <a:r>
              <a:rPr lang="en-CA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first”,”second”,”third</a:t>
            </a:r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”]…}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E7C06-266D-4FDE-9FDD-6C54A469FC50}"/>
              </a:ext>
            </a:extLst>
          </p:cNvPr>
          <p:cNvSpPr/>
          <p:nvPr/>
        </p:nvSpPr>
        <p:spPr>
          <a:xfrm>
            <a:off x="1629916" y="5301208"/>
            <a:ext cx="2823179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…tags: ”first” 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F910A-EFB7-487C-BE38-7B39BB819C65}"/>
              </a:ext>
            </a:extLst>
          </p:cNvPr>
          <p:cNvSpPr/>
          <p:nvPr/>
        </p:nvSpPr>
        <p:spPr>
          <a:xfrm>
            <a:off x="4718826" y="5308542"/>
            <a:ext cx="3031770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2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…tags: ”second” 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8C1AF0-92EC-49E6-A3A1-6877BA14FF27}"/>
              </a:ext>
            </a:extLst>
          </p:cNvPr>
          <p:cNvSpPr/>
          <p:nvPr/>
        </p:nvSpPr>
        <p:spPr>
          <a:xfrm>
            <a:off x="8016327" y="5308542"/>
            <a:ext cx="3031770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…tags: ”third”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E361C-3D64-476A-9348-AA9C04B4BC91}"/>
              </a:ext>
            </a:extLst>
          </p:cNvPr>
          <p:cNvSpPr txBox="1"/>
          <p:nvPr/>
        </p:nvSpPr>
        <p:spPr>
          <a:xfrm>
            <a:off x="11278988" y="6468169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23 / 33</a:t>
            </a:r>
          </a:p>
        </p:txBody>
      </p:sp>
    </p:spTree>
    <p:extLst>
      <p:ext uri="{BB962C8B-B14F-4D97-AF65-F5344CB8AC3E}">
        <p14:creationId xmlns:p14="http://schemas.microsoft.com/office/powerpoint/2010/main" val="41724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$out stage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8446-C50C-429F-B9FD-FC7D17C68CDE}"/>
              </a:ext>
            </a:extLst>
          </p:cNvPr>
          <p:cNvSpPr txBox="1"/>
          <p:nvPr/>
        </p:nvSpPr>
        <p:spPr>
          <a:xfrm>
            <a:off x="1015222" y="2434157"/>
            <a:ext cx="1022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$out: “&lt;</a:t>
            </a:r>
            <a:r>
              <a:rPr lang="en-CA" sz="28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outputCollectionName</a:t>
            </a: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&gt;”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EB2ED-14F9-47A6-86FF-8E1B9082BB86}"/>
              </a:ext>
            </a:extLst>
          </p:cNvPr>
          <p:cNvGrpSpPr/>
          <p:nvPr/>
        </p:nvGrpSpPr>
        <p:grpSpPr>
          <a:xfrm>
            <a:off x="659359" y="3986584"/>
            <a:ext cx="10492254" cy="979755"/>
            <a:chOff x="656168" y="3691364"/>
            <a:chExt cx="10492254" cy="9797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8D9895-3DB4-4117-8C5F-76C631AD007A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78EE272E-0340-4709-A03C-EA425D10B987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34279288-DD74-4E70-9393-F77117864993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1230F2-4D0F-4099-9531-714B41EC9897}"/>
                </a:ext>
              </a:extLst>
            </p:cNvPr>
            <p:cNvSpPr txBox="1"/>
            <p:nvPr/>
          </p:nvSpPr>
          <p:spPr>
            <a:xfrm>
              <a:off x="923285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02B53B-E88F-4346-99B4-C741AF8B8C7A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out: “</a:t>
              </a:r>
              <a:r>
                <a:rPr lang="en-US" dirty="0" err="1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newCollection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 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162EF0E-6544-4DBA-872E-6AF309B17559}"/>
              </a:ext>
            </a:extLst>
          </p:cNvPr>
          <p:cNvSpPr txBox="1"/>
          <p:nvPr/>
        </p:nvSpPr>
        <p:spPr>
          <a:xfrm>
            <a:off x="1015221" y="1840180"/>
            <a:ext cx="102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Writes resulting documents to the MongoDB collection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238DC2-9099-4345-91E5-677508449B83}"/>
              </a:ext>
            </a:extLst>
          </p:cNvPr>
          <p:cNvSpPr/>
          <p:nvPr/>
        </p:nvSpPr>
        <p:spPr>
          <a:xfrm>
            <a:off x="6965829" y="3691364"/>
            <a:ext cx="4284921" cy="211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$out stage must be the last stage in the pipeline</a:t>
            </a:r>
          </a:p>
          <a:p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If output collection doesn’t exist, it    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will be created automatically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6DDD2-295D-4F01-92DA-04EEB4ED99AD}"/>
              </a:ext>
            </a:extLst>
          </p:cNvPr>
          <p:cNvSpPr txBox="1"/>
          <p:nvPr/>
        </p:nvSpPr>
        <p:spPr>
          <a:xfrm>
            <a:off x="11151613" y="6467535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24 / 33</a:t>
            </a:r>
          </a:p>
        </p:txBody>
      </p:sp>
    </p:spTree>
    <p:extLst>
      <p:ext uri="{BB962C8B-B14F-4D97-AF65-F5344CB8AC3E}">
        <p14:creationId xmlns:p14="http://schemas.microsoft.com/office/powerpoint/2010/main" val="6257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Accumulators</a:t>
            </a:r>
            <a:endParaRPr lang="en-US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09D9F5-6CDC-4E27-95FC-9C96D41CE177}"/>
              </a:ext>
            </a:extLst>
          </p:cNvPr>
          <p:cNvSpPr txBox="1"/>
          <p:nvPr/>
        </p:nvSpPr>
        <p:spPr>
          <a:xfrm>
            <a:off x="1053852" y="1857499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https://docs.mongodb.com/manual/reference/operator/aggregation/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EDF7-63E1-478A-8F23-DA63E2C5C02E}"/>
              </a:ext>
            </a:extLst>
          </p:cNvPr>
          <p:cNvSpPr txBox="1"/>
          <p:nvPr/>
        </p:nvSpPr>
        <p:spPr>
          <a:xfrm>
            <a:off x="1053852" y="2588831"/>
            <a:ext cx="8352928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$avg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$sum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$min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$max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66199-0AF7-4F75-85B5-74DAEA38FE81}"/>
              </a:ext>
            </a:extLst>
          </p:cNvPr>
          <p:cNvSpPr/>
          <p:nvPr/>
        </p:nvSpPr>
        <p:spPr>
          <a:xfrm>
            <a:off x="6958508" y="2830795"/>
            <a:ext cx="4284921" cy="211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accumulators are used only in the $group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D937F-90AD-4368-8C72-B7DFA8B53557}"/>
              </a:ext>
            </a:extLst>
          </p:cNvPr>
          <p:cNvSpPr txBox="1"/>
          <p:nvPr/>
        </p:nvSpPr>
        <p:spPr>
          <a:xfrm>
            <a:off x="11243429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 / 33</a:t>
            </a:r>
          </a:p>
        </p:txBody>
      </p:sp>
    </p:spTree>
    <p:extLst>
      <p:ext uri="{BB962C8B-B14F-4D97-AF65-F5344CB8AC3E}">
        <p14:creationId xmlns:p14="http://schemas.microsoft.com/office/powerpoint/2010/main" val="9789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Accumulators Logic($sum Example)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7D200-3D4A-45BB-B706-542B54DFCC81}"/>
              </a:ext>
            </a:extLst>
          </p:cNvPr>
          <p:cNvSpPr/>
          <p:nvPr/>
        </p:nvSpPr>
        <p:spPr>
          <a:xfrm>
            <a:off x="2998068" y="3909398"/>
            <a:ext cx="5544616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GROUP</a:t>
            </a:r>
            <a:endParaRPr lang="en-CA" sz="3200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153A6-AA1F-465F-9A49-4FDB7A11116E}"/>
              </a:ext>
            </a:extLst>
          </p:cNvPr>
          <p:cNvSpPr/>
          <p:nvPr/>
        </p:nvSpPr>
        <p:spPr>
          <a:xfrm>
            <a:off x="487189" y="1772816"/>
            <a:ext cx="2246528" cy="1388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 10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EFB13B-4F4D-443F-979E-F8D922531AA7}"/>
              </a:ext>
            </a:extLst>
          </p:cNvPr>
          <p:cNvSpPr/>
          <p:nvPr/>
        </p:nvSpPr>
        <p:spPr>
          <a:xfrm>
            <a:off x="4582244" y="5373438"/>
            <a:ext cx="2232248" cy="1412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total:65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age:25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86C9FE-7EEA-477C-A454-2C8A132733A9}"/>
              </a:ext>
            </a:extLst>
          </p:cNvPr>
          <p:cNvGrpSpPr/>
          <p:nvPr/>
        </p:nvGrpSpPr>
        <p:grpSpPr>
          <a:xfrm>
            <a:off x="4366220" y="3213199"/>
            <a:ext cx="1872208" cy="648072"/>
            <a:chOff x="4854135" y="4587987"/>
            <a:chExt cx="1872208" cy="849056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D883E32-0E22-4666-97CF-B2E910F40E00}"/>
                </a:ext>
              </a:extLst>
            </p:cNvPr>
            <p:cNvSpPr/>
            <p:nvPr/>
          </p:nvSpPr>
          <p:spPr>
            <a:xfrm>
              <a:off x="5962157" y="4613968"/>
              <a:ext cx="420287" cy="8230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DAD96A-4D32-435A-807A-1BF17A44185D}"/>
                </a:ext>
              </a:extLst>
            </p:cNvPr>
            <p:cNvSpPr txBox="1"/>
            <p:nvPr/>
          </p:nvSpPr>
          <p:spPr>
            <a:xfrm>
              <a:off x="4854135" y="4587987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Input</a:t>
              </a:r>
              <a:endParaRPr lang="en-CA" sz="3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B29EAF-7FEC-4CCC-BEF0-5883E0F6C823}"/>
              </a:ext>
            </a:extLst>
          </p:cNvPr>
          <p:cNvGrpSpPr/>
          <p:nvPr/>
        </p:nvGrpSpPr>
        <p:grpSpPr>
          <a:xfrm>
            <a:off x="4078188" y="4653358"/>
            <a:ext cx="1872208" cy="648071"/>
            <a:chOff x="4582244" y="4608686"/>
            <a:chExt cx="1872208" cy="828357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B8695302-BC3A-4184-BA6E-51F1D8498A1C}"/>
                </a:ext>
              </a:extLst>
            </p:cNvPr>
            <p:cNvSpPr/>
            <p:nvPr/>
          </p:nvSpPr>
          <p:spPr>
            <a:xfrm>
              <a:off x="5962157" y="4613968"/>
              <a:ext cx="420287" cy="8230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CB74C1-5665-489F-B81C-635610200D89}"/>
                </a:ext>
              </a:extLst>
            </p:cNvPr>
            <p:cNvSpPr txBox="1"/>
            <p:nvPr/>
          </p:nvSpPr>
          <p:spPr>
            <a:xfrm>
              <a:off x="4582244" y="4608686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Output</a:t>
              </a:r>
              <a:endParaRPr lang="en-CA" sz="3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100AB47-1ACA-4357-B34F-975A5C68E940}"/>
              </a:ext>
            </a:extLst>
          </p:cNvPr>
          <p:cNvSpPr/>
          <p:nvPr/>
        </p:nvSpPr>
        <p:spPr>
          <a:xfrm>
            <a:off x="3214092" y="1772816"/>
            <a:ext cx="2246528" cy="1388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2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 5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67279-3BB4-44BF-B1B7-4A6DFFA657F6}"/>
              </a:ext>
            </a:extLst>
          </p:cNvPr>
          <p:cNvSpPr/>
          <p:nvPr/>
        </p:nvSpPr>
        <p:spPr>
          <a:xfrm>
            <a:off x="5797966" y="1775469"/>
            <a:ext cx="2246528" cy="1388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 30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779FDC-C4B6-4C1B-AEB9-0328314E07C0}"/>
              </a:ext>
            </a:extLst>
          </p:cNvPr>
          <p:cNvSpPr/>
          <p:nvPr/>
        </p:nvSpPr>
        <p:spPr>
          <a:xfrm>
            <a:off x="8381840" y="1772816"/>
            <a:ext cx="2246528" cy="13880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4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 20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2D63F-8EE3-423B-8AB4-3EA701EEFD24}"/>
              </a:ext>
            </a:extLst>
          </p:cNvPr>
          <p:cNvSpPr/>
          <p:nvPr/>
        </p:nvSpPr>
        <p:spPr>
          <a:xfrm>
            <a:off x="786907" y="5301429"/>
            <a:ext cx="2232248" cy="50405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10 + 5 + 30 + 20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5668A5-954D-4B63-A5AF-AAD914E9D859}"/>
              </a:ext>
            </a:extLst>
          </p:cNvPr>
          <p:cNvCxnSpPr/>
          <p:nvPr/>
        </p:nvCxnSpPr>
        <p:spPr>
          <a:xfrm flipH="1" flipV="1">
            <a:off x="2998068" y="5661248"/>
            <a:ext cx="2232248" cy="57606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A9D8E0-5025-4DEE-BBBE-92D4397FF823}"/>
              </a:ext>
            </a:extLst>
          </p:cNvPr>
          <p:cNvSpPr txBox="1"/>
          <p:nvPr/>
        </p:nvSpPr>
        <p:spPr>
          <a:xfrm>
            <a:off x="11206980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26 / 33</a:t>
            </a:r>
          </a:p>
        </p:txBody>
      </p:sp>
    </p:spTree>
    <p:extLst>
      <p:ext uri="{BB962C8B-B14F-4D97-AF65-F5344CB8AC3E}">
        <p14:creationId xmlns:p14="http://schemas.microsoft.com/office/powerpoint/2010/main" val="26529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Accumulator Syntax</a:t>
            </a:r>
            <a:endParaRPr lang="en-US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09D9F5-6CDC-4E27-95FC-9C96D41CE177}"/>
              </a:ext>
            </a:extLst>
          </p:cNvPr>
          <p:cNvSpPr txBox="1"/>
          <p:nvPr/>
        </p:nvSpPr>
        <p:spPr>
          <a:xfrm>
            <a:off x="1053852" y="1857499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Accumulators maintain state for each group of the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EDF7-63E1-478A-8F23-DA63E2C5C02E}"/>
              </a:ext>
            </a:extLst>
          </p:cNvPr>
          <p:cNvSpPr txBox="1"/>
          <p:nvPr/>
        </p:nvSpPr>
        <p:spPr>
          <a:xfrm>
            <a:off x="1053852" y="2319164"/>
            <a:ext cx="892899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$&lt;</a:t>
            </a:r>
            <a:r>
              <a:rPr lang="en-CA" sz="28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accumulatorOperator</a:t>
            </a: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&gt;: &lt;expression&gt;}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1CDC5-4B7A-485D-A8B2-BD33E04BBCC9}"/>
              </a:ext>
            </a:extLst>
          </p:cNvPr>
          <p:cNvGrpSpPr/>
          <p:nvPr/>
        </p:nvGrpSpPr>
        <p:grpSpPr>
          <a:xfrm>
            <a:off x="659359" y="3986584"/>
            <a:ext cx="10492254" cy="1810752"/>
            <a:chOff x="656168" y="3691364"/>
            <a:chExt cx="10492254" cy="18107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DBC29A-C67B-4E2D-A830-2CD2C232ECE6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57F25F4-1DC6-4AF6-A0E0-75C683FB493E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996D43A9-FCD2-4511-954D-BFB3BB472191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2CBA6F-F18C-48EA-800B-75F4C389553E}"/>
                </a:ext>
              </a:extLst>
            </p:cNvPr>
            <p:cNvSpPr txBox="1"/>
            <p:nvPr/>
          </p:nvSpPr>
          <p:spPr>
            <a:xfrm>
              <a:off x="923285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19CEF7-3180-45EB-B04A-0DA2EA336B08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128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sum: “$age” 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$avg: “$age” 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$max: “$age” }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CD76F0-9812-4EDE-84D3-7A835E83F600}"/>
              </a:ext>
            </a:extLst>
          </p:cNvPr>
          <p:cNvSpPr txBox="1"/>
          <p:nvPr/>
        </p:nvSpPr>
        <p:spPr>
          <a:xfrm>
            <a:off x="11278988" y="647769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27 / 33</a:t>
            </a:r>
          </a:p>
        </p:txBody>
      </p:sp>
    </p:spTree>
    <p:extLst>
      <p:ext uri="{BB962C8B-B14F-4D97-AF65-F5344CB8AC3E}">
        <p14:creationId xmlns:p14="http://schemas.microsoft.com/office/powerpoint/2010/main" val="30506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$sum Accumulator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09D9F5-6CDC-4E27-95FC-9C96D41CE177}"/>
              </a:ext>
            </a:extLst>
          </p:cNvPr>
          <p:cNvSpPr txBox="1"/>
          <p:nvPr/>
        </p:nvSpPr>
        <p:spPr>
          <a:xfrm>
            <a:off x="1053852" y="1857499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Sums numeric values for the documents in each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EDF7-63E1-478A-8F23-DA63E2C5C02E}"/>
              </a:ext>
            </a:extLst>
          </p:cNvPr>
          <p:cNvSpPr txBox="1"/>
          <p:nvPr/>
        </p:nvSpPr>
        <p:spPr>
          <a:xfrm>
            <a:off x="1053852" y="2319164"/>
            <a:ext cx="892899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$sum: &lt;expression | number&gt; 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1CDC5-4B7A-485D-A8B2-BD33E04BBCC9}"/>
              </a:ext>
            </a:extLst>
          </p:cNvPr>
          <p:cNvGrpSpPr/>
          <p:nvPr/>
        </p:nvGrpSpPr>
        <p:grpSpPr>
          <a:xfrm>
            <a:off x="659359" y="3986584"/>
            <a:ext cx="10492254" cy="1395254"/>
            <a:chOff x="656168" y="3691364"/>
            <a:chExt cx="10492254" cy="13952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DBC29A-C67B-4E2D-A830-2CD2C232ECE6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57F25F4-1DC6-4AF6-A0E0-75C683FB493E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996D43A9-FCD2-4511-954D-BFB3BB472191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2CBA6F-F18C-48EA-800B-75F4C389553E}"/>
                </a:ext>
              </a:extLst>
            </p:cNvPr>
            <p:cNvSpPr txBox="1"/>
            <p:nvPr/>
          </p:nvSpPr>
          <p:spPr>
            <a:xfrm>
              <a:off x="923285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19CEF7-3180-45EB-B04A-0DA2EA336B08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total: { $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sum: “$age” } 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count: { $sum: 1} }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3EECCB-895A-4FE8-90A6-A4FBBE7EA421}"/>
              </a:ext>
            </a:extLst>
          </p:cNvPr>
          <p:cNvSpPr/>
          <p:nvPr/>
        </p:nvSpPr>
        <p:spPr>
          <a:xfrm>
            <a:off x="2313021" y="5805264"/>
            <a:ext cx="3816424" cy="863013"/>
          </a:xfrm>
          <a:prstGeom prst="rect">
            <a:avLst/>
          </a:prstGeom>
          <a:noFill/>
          <a:ln w="38100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way to count number of documents in each group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D405FA-FAE8-4F37-88D0-561952638F0D}"/>
              </a:ext>
            </a:extLst>
          </p:cNvPr>
          <p:cNvCxnSpPr/>
          <p:nvPr/>
        </p:nvCxnSpPr>
        <p:spPr>
          <a:xfrm flipH="1" flipV="1">
            <a:off x="2566020" y="5381838"/>
            <a:ext cx="576064" cy="423426"/>
          </a:xfrm>
          <a:prstGeom prst="straightConnector1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3FB2AA-BBEA-41F2-A0A2-609440791530}"/>
              </a:ext>
            </a:extLst>
          </p:cNvPr>
          <p:cNvSpPr txBox="1"/>
          <p:nvPr/>
        </p:nvSpPr>
        <p:spPr>
          <a:xfrm>
            <a:off x="11139284" y="6484809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28 / 33</a:t>
            </a:r>
          </a:p>
        </p:txBody>
      </p:sp>
    </p:spTree>
    <p:extLst>
      <p:ext uri="{BB962C8B-B14F-4D97-AF65-F5344CB8AC3E}">
        <p14:creationId xmlns:p14="http://schemas.microsoft.com/office/powerpoint/2010/main" val="12625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$sum Accumulator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8BF0A-381C-4205-9138-2B1F6EA3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924944"/>
            <a:ext cx="260985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5503F-DA71-4FDF-A3B1-C56DBEA2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1926924"/>
            <a:ext cx="1177740" cy="4741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DD13B-BBA6-4BF4-AF78-4E681304F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1919224"/>
            <a:ext cx="1306911" cy="4741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38A56-B83B-441D-AD2D-3F24D64D7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700" y="2839988"/>
            <a:ext cx="31623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C1123-0624-4A8B-85B9-6FDE9645B19C}"/>
              </a:ext>
            </a:extLst>
          </p:cNvPr>
          <p:cNvSpPr txBox="1"/>
          <p:nvPr/>
        </p:nvSpPr>
        <p:spPr>
          <a:xfrm>
            <a:off x="11278988" y="6484809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29 / 33</a:t>
            </a:r>
          </a:p>
        </p:txBody>
      </p:sp>
    </p:spTree>
    <p:extLst>
      <p:ext uri="{BB962C8B-B14F-4D97-AF65-F5344CB8AC3E}">
        <p14:creationId xmlns:p14="http://schemas.microsoft.com/office/powerpoint/2010/main" val="57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NoSQL Booster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47933" y="1769986"/>
            <a:ext cx="9492958" cy="4907419"/>
            <a:chOff x="2566020" y="1334279"/>
            <a:chExt cx="9492958" cy="49074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020" y="1334279"/>
              <a:ext cx="9492958" cy="490741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3502124" y="4005064"/>
              <a:ext cx="936104" cy="504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447FA0-9490-456B-8229-85989DB85560}"/>
              </a:ext>
            </a:extLst>
          </p:cNvPr>
          <p:cNvSpPr txBox="1"/>
          <p:nvPr/>
        </p:nvSpPr>
        <p:spPr>
          <a:xfrm>
            <a:off x="11372973" y="6493937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 / 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$avg Accumulator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09D9F5-6CDC-4E27-95FC-9C96D41CE177}"/>
              </a:ext>
            </a:extLst>
          </p:cNvPr>
          <p:cNvSpPr txBox="1"/>
          <p:nvPr/>
        </p:nvSpPr>
        <p:spPr>
          <a:xfrm>
            <a:off x="1053852" y="185749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Calculates average value of the certain values in the documents for each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EDF7-63E1-478A-8F23-DA63E2C5C02E}"/>
              </a:ext>
            </a:extLst>
          </p:cNvPr>
          <p:cNvSpPr txBox="1"/>
          <p:nvPr/>
        </p:nvSpPr>
        <p:spPr>
          <a:xfrm>
            <a:off x="1051339" y="2541998"/>
            <a:ext cx="892899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$avg: &lt;expression&gt; 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1CDC5-4B7A-485D-A8B2-BD33E04BBCC9}"/>
              </a:ext>
            </a:extLst>
          </p:cNvPr>
          <p:cNvGrpSpPr/>
          <p:nvPr/>
        </p:nvGrpSpPr>
        <p:grpSpPr>
          <a:xfrm>
            <a:off x="659359" y="3986584"/>
            <a:ext cx="10492254" cy="979755"/>
            <a:chOff x="656168" y="3691364"/>
            <a:chExt cx="10492254" cy="9797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DBC29A-C67B-4E2D-A830-2CD2C232ECE6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57F25F4-1DC6-4AF6-A0E0-75C683FB493E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996D43A9-FCD2-4511-954D-BFB3BB472191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2CBA6F-F18C-48EA-800B-75F4C389553E}"/>
                </a:ext>
              </a:extLst>
            </p:cNvPr>
            <p:cNvSpPr txBox="1"/>
            <p:nvPr/>
          </p:nvSpPr>
          <p:spPr>
            <a:xfrm>
              <a:off x="923285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19CEF7-3180-45EB-B04A-0DA2EA336B08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 lang="en-CA" dirty="0" err="1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avgAge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{ $</a:t>
              </a:r>
              <a:r>
                <a:rPr lang="en-US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avg: “$age” } </a:t>
              </a: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57F1AE-695D-45AD-83F0-F07E3BA1689A}"/>
              </a:ext>
            </a:extLst>
          </p:cNvPr>
          <p:cNvSpPr txBox="1"/>
          <p:nvPr/>
        </p:nvSpPr>
        <p:spPr>
          <a:xfrm>
            <a:off x="11278988" y="647769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/ 33</a:t>
            </a:r>
          </a:p>
        </p:txBody>
      </p:sp>
    </p:spTree>
    <p:extLst>
      <p:ext uri="{BB962C8B-B14F-4D97-AF65-F5344CB8AC3E}">
        <p14:creationId xmlns:p14="http://schemas.microsoft.com/office/powerpoint/2010/main" val="29283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Unary Operators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09D9F5-6CDC-4E27-95FC-9C96D41CE177}"/>
              </a:ext>
            </a:extLst>
          </p:cNvPr>
          <p:cNvSpPr txBox="1"/>
          <p:nvPr/>
        </p:nvSpPr>
        <p:spPr>
          <a:xfrm>
            <a:off x="1053852" y="1857499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hlinkClick r:id="rId2"/>
              </a:rPr>
              <a:t>https://docs.mongodb.com/manual/reference/operator/aggregation/#boolean-expression-operators</a:t>
            </a:r>
            <a:endParaRPr lang="en-CA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821350-2D2B-44BE-B7CE-886DD422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83993"/>
              </p:ext>
            </p:extLst>
          </p:nvPr>
        </p:nvGraphicFramePr>
        <p:xfrm>
          <a:off x="1042936" y="3610674"/>
          <a:ext cx="5400600" cy="1734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3226143490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663814589"/>
                    </a:ext>
                  </a:extLst>
                </a:gridCol>
              </a:tblGrid>
              <a:tr h="640662">
                <a:tc>
                  <a:txBody>
                    <a:bodyPr/>
                    <a:lstStyle/>
                    <a:p>
                      <a:r>
                        <a:rPr lang="en-C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2627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C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</a:t>
                      </a:r>
                      <a:endParaRPr lang="en-C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2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9270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34DA0B88-3453-4E6D-84CB-0230827C3128}"/>
              </a:ext>
            </a:extLst>
          </p:cNvPr>
          <p:cNvSpPr/>
          <p:nvPr/>
        </p:nvSpPr>
        <p:spPr>
          <a:xfrm>
            <a:off x="6598468" y="3429000"/>
            <a:ext cx="5148499" cy="211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 operators are usually used in the $project stage</a:t>
            </a:r>
          </a:p>
          <a:p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$group stage Unary operators can be used only in conjunction with Accumulators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E75DF-8B1E-4C61-92CE-CEBDA6169873}"/>
              </a:ext>
            </a:extLst>
          </p:cNvPr>
          <p:cNvSpPr txBox="1"/>
          <p:nvPr/>
        </p:nvSpPr>
        <p:spPr>
          <a:xfrm>
            <a:off x="11206980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31 / 33</a:t>
            </a:r>
          </a:p>
        </p:txBody>
      </p:sp>
    </p:spTree>
    <p:extLst>
      <p:ext uri="{BB962C8B-B14F-4D97-AF65-F5344CB8AC3E}">
        <p14:creationId xmlns:p14="http://schemas.microsoft.com/office/powerpoint/2010/main" val="929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$type Unary Operator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AF51-7A26-4523-A8ED-A8B44929E748}"/>
              </a:ext>
            </a:extLst>
          </p:cNvPr>
          <p:cNvGrpSpPr/>
          <p:nvPr/>
        </p:nvGrpSpPr>
        <p:grpSpPr>
          <a:xfrm>
            <a:off x="689546" y="2029790"/>
            <a:ext cx="144000" cy="144000"/>
            <a:chOff x="1413892" y="4581128"/>
            <a:chExt cx="288032" cy="275456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F108F5F-327E-467A-BA12-EB03B5E1E1B3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7C601E4-C071-4D22-A5E0-15C9C966424E}"/>
                </a:ext>
              </a:extLst>
            </p:cNvPr>
            <p:cNvSpPr/>
            <p:nvPr/>
          </p:nvSpPr>
          <p:spPr>
            <a:xfrm>
              <a:off x="1413892" y="4581128"/>
              <a:ext cx="288032" cy="275456"/>
            </a:xfrm>
            <a:prstGeom prst="flowChartConnector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09D9F5-6CDC-4E27-95FC-9C96D41CE177}"/>
              </a:ext>
            </a:extLst>
          </p:cNvPr>
          <p:cNvSpPr txBox="1"/>
          <p:nvPr/>
        </p:nvSpPr>
        <p:spPr>
          <a:xfrm>
            <a:off x="1053852" y="185749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Return BSON type of the field’s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EDF7-63E1-478A-8F23-DA63E2C5C02E}"/>
              </a:ext>
            </a:extLst>
          </p:cNvPr>
          <p:cNvSpPr txBox="1"/>
          <p:nvPr/>
        </p:nvSpPr>
        <p:spPr>
          <a:xfrm>
            <a:off x="1076491" y="2309310"/>
            <a:ext cx="892899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$type: &lt;expression&gt; 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1CDC5-4B7A-485D-A8B2-BD33E04BBCC9}"/>
              </a:ext>
            </a:extLst>
          </p:cNvPr>
          <p:cNvGrpSpPr/>
          <p:nvPr/>
        </p:nvGrpSpPr>
        <p:grpSpPr>
          <a:xfrm>
            <a:off x="659359" y="3986584"/>
            <a:ext cx="10492254" cy="2226250"/>
            <a:chOff x="656168" y="3691364"/>
            <a:chExt cx="10492254" cy="22262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DBC29A-C67B-4E2D-A830-2CD2C232ECE6}"/>
                </a:ext>
              </a:extLst>
            </p:cNvPr>
            <p:cNvGrpSpPr/>
            <p:nvPr/>
          </p:nvGrpSpPr>
          <p:grpSpPr>
            <a:xfrm>
              <a:off x="656168" y="3880974"/>
              <a:ext cx="144000" cy="144000"/>
              <a:chOff x="1413892" y="4581128"/>
              <a:chExt cx="288032" cy="275456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57F25F4-1DC6-4AF6-A0E0-75C683FB493E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996D43A9-FCD2-4511-954D-BFB3BB472191}"/>
                  </a:ext>
                </a:extLst>
              </p:cNvPr>
              <p:cNvSpPr/>
              <p:nvPr/>
            </p:nvSpPr>
            <p:spPr>
              <a:xfrm>
                <a:off x="1413892" y="4581128"/>
                <a:ext cx="288032" cy="275456"/>
              </a:xfrm>
              <a:prstGeom prst="flowChartConnector">
                <a:avLst/>
              </a:prstGeom>
              <a:noFill/>
              <a:ln w="381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2CBA6F-F18C-48EA-800B-75F4C389553E}"/>
                </a:ext>
              </a:extLst>
            </p:cNvPr>
            <p:cNvSpPr txBox="1"/>
            <p:nvPr/>
          </p:nvSpPr>
          <p:spPr>
            <a:xfrm>
              <a:off x="923285" y="3691364"/>
              <a:ext cx="10225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Example: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19CEF7-3180-45EB-B04A-0DA2EA336B08}"/>
                </a:ext>
              </a:extLst>
            </p:cNvPr>
            <p:cNvSpPr txBox="1"/>
            <p:nvPr/>
          </p:nvSpPr>
          <p:spPr>
            <a:xfrm>
              <a:off x="955125" y="4214584"/>
              <a:ext cx="7056784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$type: “$age” 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$type: “$name” 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$type: “$tags” }</a:t>
              </a:r>
            </a:p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$type: “$company” }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BB246B-EC0B-4990-8AFB-B3F78E98D08B}"/>
              </a:ext>
            </a:extLst>
          </p:cNvPr>
          <p:cNvSpPr txBox="1"/>
          <p:nvPr/>
        </p:nvSpPr>
        <p:spPr>
          <a:xfrm>
            <a:off x="11278988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32 / 33</a:t>
            </a:r>
          </a:p>
        </p:txBody>
      </p:sp>
    </p:spTree>
    <p:extLst>
      <p:ext uri="{BB962C8B-B14F-4D97-AF65-F5344CB8AC3E}">
        <p14:creationId xmlns:p14="http://schemas.microsoft.com/office/powerpoint/2010/main" val="34135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0156" y="1916832"/>
            <a:ext cx="3779911" cy="114300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9DDA-F9BA-43C5-9951-A52AF996C831}"/>
              </a:ext>
            </a:extLst>
          </p:cNvPr>
          <p:cNvSpPr txBox="1"/>
          <p:nvPr/>
        </p:nvSpPr>
        <p:spPr>
          <a:xfrm>
            <a:off x="333772" y="5157192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Teammembers</a:t>
            </a:r>
            <a:r>
              <a:rPr lang="en-US" altLang="zh-CN" dirty="0"/>
              <a:t>: German Alonso,    </a:t>
            </a:r>
            <a:r>
              <a:rPr lang="en-US" altLang="zh-CN" dirty="0" err="1"/>
              <a:t>Shijun</a:t>
            </a:r>
            <a:r>
              <a:rPr lang="en-US" altLang="zh-CN" dirty="0"/>
              <a:t>,    Yaguang,    </a:t>
            </a:r>
            <a:r>
              <a:rPr lang="en-US" altLang="zh-CN" dirty="0" err="1"/>
              <a:t>Zongqi</a:t>
            </a:r>
            <a:r>
              <a:rPr lang="en-US" altLang="zh-CN" dirty="0"/>
              <a:t>,     </a:t>
            </a:r>
            <a:r>
              <a:rPr lang="en-US" altLang="zh-CN" dirty="0" err="1"/>
              <a:t>Zhaohai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A48BE-79B0-46B8-8B34-6E07D1E06B5D}"/>
              </a:ext>
            </a:extLst>
          </p:cNvPr>
          <p:cNvSpPr txBox="1"/>
          <p:nvPr/>
        </p:nvSpPr>
        <p:spPr>
          <a:xfrm>
            <a:off x="11062964" y="6381328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33 / 33</a:t>
            </a:r>
          </a:p>
        </p:txBody>
      </p:sp>
    </p:spTree>
    <p:extLst>
      <p:ext uri="{BB962C8B-B14F-4D97-AF65-F5344CB8AC3E}">
        <p14:creationId xmlns:p14="http://schemas.microsoft.com/office/powerpoint/2010/main" val="27863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NoSQL Booster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AB311-9E19-4673-8F7E-63FE9E83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2060848"/>
            <a:ext cx="9766820" cy="455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F541C-C840-4CA5-B1B2-A3BD801100D7}"/>
              </a:ext>
            </a:extLst>
          </p:cNvPr>
          <p:cNvSpPr txBox="1"/>
          <p:nvPr/>
        </p:nvSpPr>
        <p:spPr>
          <a:xfrm>
            <a:off x="11396737" y="6469310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 / 33</a:t>
            </a:r>
          </a:p>
        </p:txBody>
      </p:sp>
    </p:spTree>
    <p:extLst>
      <p:ext uri="{BB962C8B-B14F-4D97-AF65-F5344CB8AC3E}">
        <p14:creationId xmlns:p14="http://schemas.microsoft.com/office/powerpoint/2010/main" val="2446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NoSQL Booster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70752-3C2C-4475-8AA3-67B47A3A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41" y="1819586"/>
            <a:ext cx="9046741" cy="484869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7494013-3E70-4C2C-B299-DAB2C3F24D2C}"/>
              </a:ext>
            </a:extLst>
          </p:cNvPr>
          <p:cNvSpPr/>
          <p:nvPr/>
        </p:nvSpPr>
        <p:spPr>
          <a:xfrm>
            <a:off x="1917948" y="2852936"/>
            <a:ext cx="1440160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95F7-9201-4048-806C-75AE3BE78D6E}"/>
              </a:ext>
            </a:extLst>
          </p:cNvPr>
          <p:cNvSpPr txBox="1"/>
          <p:nvPr/>
        </p:nvSpPr>
        <p:spPr>
          <a:xfrm>
            <a:off x="11278988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 / 33</a:t>
            </a:r>
          </a:p>
        </p:txBody>
      </p:sp>
    </p:spTree>
    <p:extLst>
      <p:ext uri="{BB962C8B-B14F-4D97-AF65-F5344CB8AC3E}">
        <p14:creationId xmlns:p14="http://schemas.microsoft.com/office/powerpoint/2010/main" val="34541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69876" y="260648"/>
            <a:ext cx="9144000" cy="1144556"/>
          </a:xfrm>
        </p:spPr>
        <p:txBody>
          <a:bodyPr/>
          <a:lstStyle/>
          <a:p>
            <a:pPr algn="ctr"/>
            <a:r>
              <a:rPr lang="en-US" dirty="0"/>
              <a:t>NoSQL Booster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CCCBE-DE69-492D-8489-39D9BE80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50" y="2050302"/>
            <a:ext cx="7345324" cy="46118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88648DB-1CFF-4A50-95EA-F037AC15481F}"/>
              </a:ext>
            </a:extLst>
          </p:cNvPr>
          <p:cNvSpPr/>
          <p:nvPr/>
        </p:nvSpPr>
        <p:spPr>
          <a:xfrm>
            <a:off x="2421750" y="2276872"/>
            <a:ext cx="8640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FAA2E-2D27-423C-8388-961F3DC88999}"/>
              </a:ext>
            </a:extLst>
          </p:cNvPr>
          <p:cNvSpPr txBox="1"/>
          <p:nvPr/>
        </p:nvSpPr>
        <p:spPr>
          <a:xfrm>
            <a:off x="11134972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 / 33</a:t>
            </a:r>
          </a:p>
        </p:txBody>
      </p:sp>
    </p:spTree>
    <p:extLst>
      <p:ext uri="{BB962C8B-B14F-4D97-AF65-F5344CB8AC3E}">
        <p14:creationId xmlns:p14="http://schemas.microsoft.com/office/powerpoint/2010/main" val="24974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6C43-17E4-4181-9393-3905AAA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24" y="518649"/>
            <a:ext cx="9879705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Aggregation Method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98" y="628863"/>
            <a:ext cx="1128088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B7017AE-2675-4D0F-9938-D6578981A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278703"/>
              </p:ext>
            </p:extLst>
          </p:nvPr>
        </p:nvGraphicFramePr>
        <p:xfrm>
          <a:off x="629689" y="1860604"/>
          <a:ext cx="1090465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A85C59-F82B-4540-9391-7A569C728216}"/>
              </a:ext>
            </a:extLst>
          </p:cNvPr>
          <p:cNvSpPr txBox="1"/>
          <p:nvPr/>
        </p:nvSpPr>
        <p:spPr>
          <a:xfrm>
            <a:off x="11138295" y="6341753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 / 33</a:t>
            </a:r>
          </a:p>
        </p:txBody>
      </p:sp>
    </p:spTree>
    <p:extLst>
      <p:ext uri="{BB962C8B-B14F-4D97-AF65-F5344CB8AC3E}">
        <p14:creationId xmlns:p14="http://schemas.microsoft.com/office/powerpoint/2010/main" val="5841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E336-3467-4248-AF4B-0AA5CE35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89431"/>
            <a:ext cx="9144000" cy="1144556"/>
          </a:xfrm>
        </p:spPr>
        <p:txBody>
          <a:bodyPr/>
          <a:lstStyle/>
          <a:p>
            <a:r>
              <a:rPr lang="en-CA" dirty="0"/>
              <a:t>Map-Reduce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FA170-6BA6-4C50-8939-A165671C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9" y="2060848"/>
            <a:ext cx="5134558" cy="4492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C0843-71B7-455F-9737-F5E99EBEB45B}"/>
              </a:ext>
            </a:extLst>
          </p:cNvPr>
          <p:cNvSpPr txBox="1"/>
          <p:nvPr/>
        </p:nvSpPr>
        <p:spPr>
          <a:xfrm>
            <a:off x="477788" y="2420888"/>
            <a:ext cx="5040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MongoDB 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Map-Reduce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 is a data processing paradigm for constricting large amount of data into useful aggregated results. It can optionally have a finalize stage.</a:t>
            </a:r>
          </a:p>
          <a:p>
            <a:pPr algn="just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Map-Reduce uses JavaScript to perform its operations including the finalize operation.</a:t>
            </a:r>
          </a:p>
          <a:p>
            <a:pPr algn="just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less efficient and more complex operation as compared to the aggregation pipeline in MongoDB.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34DC8-3928-421E-B18B-C1ADC01D448C}"/>
              </a:ext>
            </a:extLst>
          </p:cNvPr>
          <p:cNvSpPr txBox="1"/>
          <p:nvPr/>
        </p:nvSpPr>
        <p:spPr>
          <a:xfrm>
            <a:off x="189756" y="6504359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 / 33</a:t>
            </a:r>
          </a:p>
        </p:txBody>
      </p:sp>
    </p:spTree>
    <p:extLst>
      <p:ext uri="{BB962C8B-B14F-4D97-AF65-F5344CB8AC3E}">
        <p14:creationId xmlns:p14="http://schemas.microsoft.com/office/powerpoint/2010/main" val="396959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ADD3-F2DC-4B9C-87A8-9ED2B78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75165"/>
            <a:ext cx="9144000" cy="1144556"/>
          </a:xfrm>
        </p:spPr>
        <p:txBody>
          <a:bodyPr/>
          <a:lstStyle/>
          <a:p>
            <a:r>
              <a:rPr lang="en-CA" dirty="0"/>
              <a:t>Single Purpose Aggregation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A2998-C109-4F83-96DF-FC00AEC7B5B5}"/>
              </a:ext>
            </a:extLst>
          </p:cNvPr>
          <p:cNvSpPr txBox="1"/>
          <p:nvPr/>
        </p:nvSpPr>
        <p:spPr>
          <a:xfrm>
            <a:off x="333772" y="2811517"/>
            <a:ext cx="54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MongoDB also provides some operations aggregating documents from a single collection. For example,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db.collection.distinct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Lack flexibility and capabilities of the aggregation pipeline and map-reduce.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2132D3-BD8B-44C3-B7AC-3B2EEC74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1892631"/>
            <a:ext cx="3960440" cy="4775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824B0-B20C-497B-97CC-8C1B401A908F}"/>
              </a:ext>
            </a:extLst>
          </p:cNvPr>
          <p:cNvSpPr txBox="1"/>
          <p:nvPr/>
        </p:nvSpPr>
        <p:spPr>
          <a:xfrm>
            <a:off x="11396737" y="6491064"/>
            <a:ext cx="792088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9 / 33</a:t>
            </a:r>
          </a:p>
        </p:txBody>
      </p:sp>
    </p:spTree>
    <p:extLst>
      <p:ext uri="{BB962C8B-B14F-4D97-AF65-F5344CB8AC3E}">
        <p14:creationId xmlns:p14="http://schemas.microsoft.com/office/powerpoint/2010/main" val="34847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1559</Words>
  <Application>Microsoft Office PowerPoint</Application>
  <PresentationFormat>Custom</PresentationFormat>
  <Paragraphs>292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Wingdings</vt:lpstr>
      <vt:lpstr>Earthtones 16x9</vt:lpstr>
      <vt:lpstr>MongoDB</vt:lpstr>
      <vt:lpstr>JSON Generator</vt:lpstr>
      <vt:lpstr>NoSQL Booster</vt:lpstr>
      <vt:lpstr>NoSQL Booster</vt:lpstr>
      <vt:lpstr>NoSQL Booster</vt:lpstr>
      <vt:lpstr>NoSQL Booster</vt:lpstr>
      <vt:lpstr>Aggregation Method</vt:lpstr>
      <vt:lpstr>Map-Reduce</vt:lpstr>
      <vt:lpstr>Single Purpose Aggregation Operations</vt:lpstr>
      <vt:lpstr>PowerPoint Presentation</vt:lpstr>
      <vt:lpstr>Aggregation Pipeline</vt:lpstr>
      <vt:lpstr>Aggregate Syntax</vt:lpstr>
      <vt:lpstr>Aggregation Stage</vt:lpstr>
      <vt:lpstr>Aggregation Stage</vt:lpstr>
      <vt:lpstr>Aggregation Expressions</vt:lpstr>
      <vt:lpstr>$match stage</vt:lpstr>
      <vt:lpstr>$group stage</vt:lpstr>
      <vt:lpstr>$count stage</vt:lpstr>
      <vt:lpstr>$sort stage</vt:lpstr>
      <vt:lpstr>$project stage</vt:lpstr>
      <vt:lpstr>$limit &amp; $skip stages</vt:lpstr>
      <vt:lpstr>$unwind stage</vt:lpstr>
      <vt:lpstr>Unwind Stage Logic</vt:lpstr>
      <vt:lpstr>$out stage</vt:lpstr>
      <vt:lpstr>Accumulators</vt:lpstr>
      <vt:lpstr>Accumulators Logic($sum Example)</vt:lpstr>
      <vt:lpstr>Accumulator Syntax</vt:lpstr>
      <vt:lpstr>$sum Accumulator</vt:lpstr>
      <vt:lpstr>$sum Accumulator</vt:lpstr>
      <vt:lpstr>$avg Accumulator</vt:lpstr>
      <vt:lpstr>Unary Operators</vt:lpstr>
      <vt:lpstr>$type Unary Operator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Liu, Yaguang</dc:creator>
  <cp:lastModifiedBy>Liu, Yaguang</cp:lastModifiedBy>
  <cp:revision>23</cp:revision>
  <dcterms:created xsi:type="dcterms:W3CDTF">2020-10-18T03:38:38Z</dcterms:created>
  <dcterms:modified xsi:type="dcterms:W3CDTF">2020-10-21T15:56:44Z</dcterms:modified>
</cp:coreProperties>
</file>