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15" r:id="rId4"/>
    <p:sldId id="316" r:id="rId5"/>
    <p:sldId id="318" r:id="rId6"/>
    <p:sldId id="317" r:id="rId7"/>
    <p:sldId id="319" r:id="rId8"/>
    <p:sldId id="320" r:id="rId9"/>
    <p:sldId id="314" r:id="rId10"/>
    <p:sldId id="321" r:id="rId11"/>
    <p:sldId id="322" r:id="rId12"/>
    <p:sldId id="323" r:id="rId13"/>
    <p:sldId id="324" r:id="rId14"/>
    <p:sldId id="312" r:id="rId15"/>
    <p:sldId id="325" r:id="rId16"/>
    <p:sldId id="326" r:id="rId17"/>
    <p:sldId id="327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37" autoAdjust="0"/>
    <p:restoredTop sz="95000" autoAdjust="0"/>
  </p:normalViewPr>
  <p:slideViewPr>
    <p:cSldViewPr>
      <p:cViewPr>
        <p:scale>
          <a:sx n="145" d="100"/>
          <a:sy n="145" d="100"/>
        </p:scale>
        <p:origin x="1830" y="5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10/19/2020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10/19/2020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006" y="3433905"/>
            <a:ext cx="9144000" cy="1143000"/>
          </a:xfrm>
        </p:spPr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667" y="5157192"/>
            <a:ext cx="8676455" cy="726976"/>
          </a:xfrm>
        </p:spPr>
        <p:txBody>
          <a:bodyPr/>
          <a:lstStyle/>
          <a:p>
            <a:r>
              <a:rPr lang="en-CA" b="1" dirty="0"/>
              <a:t>MongoDB Modeling by Zongqi Lyu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E97E-494B-4757-AF60-D47E2ACF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Flexible Data Modeling Solutions</a:t>
            </a:r>
          </a:p>
        </p:txBody>
      </p:sp>
      <p:pic>
        <p:nvPicPr>
          <p:cNvPr id="5" name="内容占位符 4" descr="图片包含 图形用户界面&#10;&#10;描述已自动生成">
            <a:extLst>
              <a:ext uri="{FF2B5EF4-FFF2-40B4-BE49-F238E27FC236}">
                <a16:creationId xmlns:a16="http://schemas.microsoft.com/office/drawing/2014/main" id="{D8AA3E93-84CF-4E11-98CF-A9C105E5C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88" y="1908556"/>
            <a:ext cx="2304256" cy="4767225"/>
          </a:xfrm>
        </p:spPr>
      </p:pic>
      <p:pic>
        <p:nvPicPr>
          <p:cNvPr id="7" name="图片 6" descr="图片包含 图示&#10;&#10;描述已自动生成">
            <a:extLst>
              <a:ext uri="{FF2B5EF4-FFF2-40B4-BE49-F238E27FC236}">
                <a16:creationId xmlns:a16="http://schemas.microsoft.com/office/drawing/2014/main" id="{1EE6D961-46C4-49C4-AF84-C46329F0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1908556"/>
            <a:ext cx="4454136" cy="4767225"/>
          </a:xfrm>
          <a:prstGeom prst="rect">
            <a:avLst/>
          </a:prstGeom>
        </p:spPr>
      </p:pic>
      <p:pic>
        <p:nvPicPr>
          <p:cNvPr id="9" name="图片 8" descr="图片包含 图形用户界面&#10;&#10;描述已自动生成">
            <a:extLst>
              <a:ext uri="{FF2B5EF4-FFF2-40B4-BE49-F238E27FC236}">
                <a16:creationId xmlns:a16="http://schemas.microsoft.com/office/drawing/2014/main" id="{54A6E700-CB69-4BF0-85A5-EBB3CFCE0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180" y="1908556"/>
            <a:ext cx="2312637" cy="47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A98A17D-02A7-4DCE-858A-EC7ED1AF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/>
          <a:lstStyle/>
          <a:p>
            <a:r>
              <a:rPr lang="en-US" dirty="0"/>
              <a:t>Queries </a:t>
            </a:r>
          </a:p>
        </p:txBody>
      </p:sp>
      <p:pic>
        <p:nvPicPr>
          <p:cNvPr id="5" name="内容占位符 4" descr="文本, 信件&#10;&#10;描述已自动生成">
            <a:extLst>
              <a:ext uri="{FF2B5EF4-FFF2-40B4-BE49-F238E27FC236}">
                <a16:creationId xmlns:a16="http://schemas.microsoft.com/office/drawing/2014/main" id="{17B62FBA-A0B2-4559-98B5-9BCA351BA3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1764" y="2924944"/>
            <a:ext cx="5328592" cy="227606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4737C9-0703-4B97-B10F-D42184F3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2404" y="3933056"/>
            <a:ext cx="6480720" cy="504056"/>
          </a:xfrm>
        </p:spPr>
        <p:txBody>
          <a:bodyPr/>
          <a:lstStyle/>
          <a:p>
            <a:r>
              <a:rPr lang="en-CA" dirty="0" err="1"/>
              <a:t>db.customers.find</a:t>
            </a:r>
            <a:r>
              <a:rPr lang="en-CA" dirty="0"/>
              <a:t>({"</a:t>
            </a:r>
            <a:r>
              <a:rPr lang="en-CA" dirty="0" err="1"/>
              <a:t>customerID</a:t>
            </a:r>
            <a:r>
              <a:rPr lang="en-CA" dirty="0"/>
              <a:t>" : "0001"})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43945-314F-461D-93CE-3FE671D6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pic>
        <p:nvPicPr>
          <p:cNvPr id="6" name="内容占位符 5" descr="图片包含 文本&#10;&#10;描述已自动生成">
            <a:extLst>
              <a:ext uri="{FF2B5EF4-FFF2-40B4-BE49-F238E27FC236}">
                <a16:creationId xmlns:a16="http://schemas.microsoft.com/office/drawing/2014/main" id="{9B6B45CD-9B19-4010-A048-FBF066E65D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855" y="2636912"/>
            <a:ext cx="11913113" cy="3103240"/>
          </a:xfrm>
        </p:spPr>
      </p:pic>
    </p:spTree>
    <p:extLst>
      <p:ext uri="{BB962C8B-B14F-4D97-AF65-F5344CB8AC3E}">
        <p14:creationId xmlns:p14="http://schemas.microsoft.com/office/powerpoint/2010/main" val="197168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7269-6DF3-498B-8C9F-F0473F41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 Validation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D7B83-8259-4EA6-A6B6-BDDF1291F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8028" y="3645024"/>
            <a:ext cx="6912767" cy="864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6000" dirty="0"/>
              <a:t>Schema + Validation</a:t>
            </a:r>
          </a:p>
        </p:txBody>
      </p:sp>
    </p:spTree>
    <p:extLst>
      <p:ext uri="{BB962C8B-B14F-4D97-AF65-F5344CB8AC3E}">
        <p14:creationId xmlns:p14="http://schemas.microsoft.com/office/powerpoint/2010/main" val="28081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B07D-161C-41A1-BE98-676B315B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Schema</a:t>
            </a:r>
          </a:p>
        </p:txBody>
      </p:sp>
      <p:pic>
        <p:nvPicPr>
          <p:cNvPr id="5" name="内容占位符 4" descr="文本, 信件&#10;&#10;描述已自动生成">
            <a:extLst>
              <a:ext uri="{FF2B5EF4-FFF2-40B4-BE49-F238E27FC236}">
                <a16:creationId xmlns:a16="http://schemas.microsoft.com/office/drawing/2014/main" id="{268A9479-3A30-4A2D-90FF-B1351CF1A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271" y="1648933"/>
            <a:ext cx="5732281" cy="5209067"/>
          </a:xfrm>
        </p:spPr>
      </p:pic>
    </p:spTree>
    <p:extLst>
      <p:ext uri="{BB962C8B-B14F-4D97-AF65-F5344CB8AC3E}">
        <p14:creationId xmlns:p14="http://schemas.microsoft.com/office/powerpoint/2010/main" val="39216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F48D6-460B-4B56-9DDD-CFB17D57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 Validation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2A0F6F92-5076-4EA8-B571-EFA4F212C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72" y="1628800"/>
            <a:ext cx="5610300" cy="5229200"/>
          </a:xfrm>
        </p:spPr>
      </p:pic>
      <p:pic>
        <p:nvPicPr>
          <p:cNvPr id="7" name="图片 6" descr="图片包含 日程表&#10;&#10;描述已自动生成">
            <a:extLst>
              <a:ext uri="{FF2B5EF4-FFF2-40B4-BE49-F238E27FC236}">
                <a16:creationId xmlns:a16="http://schemas.microsoft.com/office/drawing/2014/main" id="{158F5456-0EE2-4351-ABE2-5C6D7E1A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69" y="1628800"/>
            <a:ext cx="5556784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0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AC5C4-A038-485A-B861-3E40CDC0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 Validation Cont.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CC02A373-503A-4D1E-BADF-216D27036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63" y="1628800"/>
            <a:ext cx="5277251" cy="52292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19E910-49D6-49BC-85DB-851F964230A2}"/>
              </a:ext>
            </a:extLst>
          </p:cNvPr>
          <p:cNvSpPr txBox="1"/>
          <p:nvPr/>
        </p:nvSpPr>
        <p:spPr>
          <a:xfrm>
            <a:off x="6742484" y="2348880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validationLevel: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“off”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“strict”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“moderate”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07FD43-6668-41E8-A3D5-E107C3F2DEDD}"/>
              </a:ext>
            </a:extLst>
          </p:cNvPr>
          <p:cNvSpPr txBox="1"/>
          <p:nvPr/>
        </p:nvSpPr>
        <p:spPr>
          <a:xfrm>
            <a:off x="6742484" y="4563810"/>
            <a:ext cx="1813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validationAction: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“error”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“warn”</a:t>
            </a:r>
          </a:p>
        </p:txBody>
      </p:sp>
    </p:spTree>
    <p:extLst>
      <p:ext uri="{BB962C8B-B14F-4D97-AF65-F5344CB8AC3E}">
        <p14:creationId xmlns:p14="http://schemas.microsoft.com/office/powerpoint/2010/main" val="23827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72E40-C163-48C4-A69D-60980D24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Vscode</a:t>
            </a:r>
            <a:r>
              <a:rPr lang="en-CA" dirty="0"/>
              <a:t> X MongoDB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95451-7D47-481D-8218-9780E604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 </a:t>
            </a:r>
            <a:r>
              <a:rPr lang="en-CA" dirty="0" err="1"/>
              <a:t>js</a:t>
            </a:r>
            <a:endParaRPr lang="en-CA" dirty="0"/>
          </a:p>
          <a:p>
            <a:r>
              <a:rPr lang="en-CA" dirty="0" err="1"/>
              <a:t>npm</a:t>
            </a:r>
            <a:r>
              <a:rPr lang="en-CA" dirty="0"/>
              <a:t> </a:t>
            </a:r>
            <a:r>
              <a:rPr lang="en-CA" dirty="0" err="1"/>
              <a:t>init</a:t>
            </a:r>
            <a:endParaRPr lang="en-CA" dirty="0"/>
          </a:p>
          <a:p>
            <a:r>
              <a:rPr lang="en-CA" dirty="0" err="1"/>
              <a:t>npm</a:t>
            </a:r>
            <a:r>
              <a:rPr lang="en-CA" dirty="0"/>
              <a:t> install mongoose mocha </a:t>
            </a:r>
            <a:r>
              <a:rPr lang="en-CA" dirty="0" err="1"/>
              <a:t>nodemon</a:t>
            </a:r>
            <a:endParaRPr lang="en-CA" dirty="0"/>
          </a:p>
          <a:p>
            <a:r>
              <a:rPr lang="en-CA" dirty="0"/>
              <a:t>Change test in </a:t>
            </a:r>
            <a:r>
              <a:rPr lang="en-CA" dirty="0" err="1"/>
              <a:t>package.json</a:t>
            </a:r>
            <a:r>
              <a:rPr lang="en-CA" dirty="0"/>
              <a:t> to “mocha”</a:t>
            </a:r>
          </a:p>
        </p:txBody>
      </p:sp>
    </p:spTree>
    <p:extLst>
      <p:ext uri="{BB962C8B-B14F-4D97-AF65-F5344CB8AC3E}">
        <p14:creationId xmlns:p14="http://schemas.microsoft.com/office/powerpoint/2010/main" val="388220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B377-B36D-684F-B4D8-8F252471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Intro</a:t>
            </a:r>
            <a:r>
              <a:rPr lang="en-US" altLang="zh-CN" b="1" i="1" dirty="0"/>
              <a:t>duction</a:t>
            </a:r>
            <a:r>
              <a:rPr lang="zh-CN" altLang="en-US" b="1" i="1" dirty="0"/>
              <a:t> </a:t>
            </a:r>
            <a:r>
              <a:rPr lang="en-US" altLang="zh-CN" b="1" i="1" dirty="0"/>
              <a:t>to</a:t>
            </a:r>
            <a:r>
              <a:rPr lang="zh-CN" altLang="en-US" b="1" i="1" dirty="0"/>
              <a:t> </a:t>
            </a:r>
            <a:r>
              <a:rPr lang="en-US" altLang="zh-CN" b="1" i="1" dirty="0"/>
              <a:t>modeling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8C15-B801-DE49-B721-5F078D78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3284984"/>
            <a:ext cx="9144000" cy="3535288"/>
          </a:xfrm>
        </p:spPr>
        <p:txBody>
          <a:bodyPr/>
          <a:lstStyle/>
          <a:p>
            <a:r>
              <a:rPr lang="en-US" altLang="zh-CN" sz="2800" dirty="0"/>
              <a:t>Differences</a:t>
            </a:r>
            <a:r>
              <a:rPr lang="zh-CN" altLang="en-US" sz="2800" dirty="0"/>
              <a:t> </a:t>
            </a:r>
            <a:r>
              <a:rPr lang="en-US" altLang="zh-CN" sz="2800" dirty="0"/>
              <a:t>between</a:t>
            </a:r>
            <a:r>
              <a:rPr lang="zh-CN" altLang="en-US" sz="2800" dirty="0"/>
              <a:t> </a:t>
            </a:r>
            <a:r>
              <a:rPr lang="en-US" altLang="zh-CN" sz="2800" dirty="0"/>
              <a:t>NOSQL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SQL</a:t>
            </a:r>
            <a:r>
              <a:rPr lang="zh-CN" altLang="en-US" sz="2800" dirty="0"/>
              <a:t> </a:t>
            </a:r>
            <a:r>
              <a:rPr lang="en-US" altLang="zh-CN" sz="2800" dirty="0"/>
              <a:t>database</a:t>
            </a:r>
          </a:p>
          <a:p>
            <a:pPr lvl="1"/>
            <a:r>
              <a:rPr lang="en-US" altLang="zh-CN" sz="2800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0030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DEC5-EBD5-480A-87D6-84AC66F0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Modeling in MySQL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381FC-9EFA-4E28-A9C0-DA977E03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708920"/>
            <a:ext cx="9144000" cy="3463280"/>
          </a:xfrm>
        </p:spPr>
        <p:txBody>
          <a:bodyPr/>
          <a:lstStyle/>
          <a:p>
            <a:r>
              <a:rPr lang="en-CA" dirty="0"/>
              <a:t>Define data model</a:t>
            </a:r>
          </a:p>
          <a:p>
            <a:r>
              <a:rPr lang="en-CA" dirty="0"/>
              <a:t>Develop application and queries</a:t>
            </a:r>
          </a:p>
          <a:p>
            <a:endParaRPr lang="en-CA" dirty="0"/>
          </a:p>
          <a:p>
            <a:r>
              <a:rPr lang="en-CA" dirty="0"/>
              <a:t>Have to be normalized</a:t>
            </a:r>
          </a:p>
          <a:p>
            <a:r>
              <a:rPr lang="en-CA" dirty="0"/>
              <a:t>Data dictates application</a:t>
            </a:r>
          </a:p>
        </p:txBody>
      </p:sp>
    </p:spTree>
    <p:extLst>
      <p:ext uri="{BB962C8B-B14F-4D97-AF65-F5344CB8AC3E}">
        <p14:creationId xmlns:p14="http://schemas.microsoft.com/office/powerpoint/2010/main" val="3175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631B8-4B93-4B33-A5B7-6FF8337C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Modeling in MongoDB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0068B077-177C-4FA9-B627-0C636A0D9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28800"/>
            <a:ext cx="12188824" cy="5229200"/>
          </a:xfrm>
        </p:spPr>
      </p:pic>
    </p:spTree>
    <p:extLst>
      <p:ext uri="{BB962C8B-B14F-4D97-AF65-F5344CB8AC3E}">
        <p14:creationId xmlns:p14="http://schemas.microsoft.com/office/powerpoint/2010/main" val="119325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75485-3200-480B-AC33-93DC82B6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Achieve a better data modeling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CC412-D362-4668-B664-E3BEFCE9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420888"/>
            <a:ext cx="9144000" cy="3751312"/>
          </a:xfrm>
        </p:spPr>
        <p:txBody>
          <a:bodyPr/>
          <a:lstStyle/>
          <a:p>
            <a:r>
              <a:rPr lang="en-CA" dirty="0"/>
              <a:t>Data model is defined at the application level</a:t>
            </a:r>
          </a:p>
          <a:p>
            <a:endParaRPr lang="en-CA" dirty="0"/>
          </a:p>
          <a:p>
            <a:r>
              <a:rPr lang="en-CA" dirty="0"/>
              <a:t>Design is part of each phase of the application lifetime</a:t>
            </a:r>
          </a:p>
          <a:p>
            <a:endParaRPr lang="en-CA" dirty="0"/>
          </a:p>
          <a:p>
            <a:r>
              <a:rPr lang="en-CA" dirty="0"/>
              <a:t>What affects the data model</a:t>
            </a:r>
          </a:p>
        </p:txBody>
      </p:sp>
    </p:spTree>
    <p:extLst>
      <p:ext uri="{BB962C8B-B14F-4D97-AF65-F5344CB8AC3E}">
        <p14:creationId xmlns:p14="http://schemas.microsoft.com/office/powerpoint/2010/main" val="36017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E3A33-A90E-455C-ACD3-17D4A67D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Step-by-step Design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06E3CB-AB01-46C8-AF0D-FC94594631BC}"/>
              </a:ext>
            </a:extLst>
          </p:cNvPr>
          <p:cNvSpPr/>
          <p:nvPr/>
        </p:nvSpPr>
        <p:spPr>
          <a:xfrm>
            <a:off x="621804" y="2851303"/>
            <a:ext cx="244827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Evaluate the application workload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C1C0AA-3A2D-4E45-8DB2-C94D35A6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212" y="2852936"/>
            <a:ext cx="244827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CA" sz="1800" dirty="0"/>
              <a:t>Map out entities and their relationships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8BE5CEF-D5F3-4946-8851-7C7D1B776E3B}"/>
              </a:ext>
            </a:extLst>
          </p:cNvPr>
          <p:cNvCxnSpPr/>
          <p:nvPr/>
        </p:nvCxnSpPr>
        <p:spPr>
          <a:xfrm>
            <a:off x="3430116" y="350100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1455B843-5AFB-473C-AEF1-450CBAB18E24}"/>
              </a:ext>
            </a:extLst>
          </p:cNvPr>
          <p:cNvSpPr txBox="1">
            <a:spLocks/>
          </p:cNvSpPr>
          <p:nvPr/>
        </p:nvSpPr>
        <p:spPr>
          <a:xfrm>
            <a:off x="8110636" y="2852936"/>
            <a:ext cx="244827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10000"/>
              <a:buFont typeface="Arial" pitchFamily="34" charset="0"/>
              <a:buChar char="▪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72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546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661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CA" sz="1800" dirty="0"/>
              <a:t>Finalize the data model for each collection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B640865-C5F7-4160-BE44-C9BCEA0B0DB1}"/>
              </a:ext>
            </a:extLst>
          </p:cNvPr>
          <p:cNvCxnSpPr/>
          <p:nvPr/>
        </p:nvCxnSpPr>
        <p:spPr>
          <a:xfrm>
            <a:off x="7174532" y="350267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EB66B-8983-4BB7-8933-A9D6E1B2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 Structure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481E4-342B-424D-8AA4-B612512D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564904"/>
            <a:ext cx="9144000" cy="3607296"/>
          </a:xfrm>
        </p:spPr>
        <p:txBody>
          <a:bodyPr/>
          <a:lstStyle/>
          <a:p>
            <a:r>
              <a:rPr lang="en-CA" dirty="0"/>
              <a:t>Reference (Normalized Data)</a:t>
            </a:r>
          </a:p>
          <a:p>
            <a:endParaRPr lang="en-CA" dirty="0"/>
          </a:p>
          <a:p>
            <a:r>
              <a:rPr lang="en-CA" dirty="0"/>
              <a:t>Embedded (Denormalized Data)</a:t>
            </a:r>
          </a:p>
        </p:txBody>
      </p:sp>
    </p:spTree>
    <p:extLst>
      <p:ext uri="{BB962C8B-B14F-4D97-AF65-F5344CB8AC3E}">
        <p14:creationId xmlns:p14="http://schemas.microsoft.com/office/powerpoint/2010/main" val="112864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C11A3-0567-466D-90DC-D406B48F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3CB56C33-D3CE-41D7-BE66-BE541BFBA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76" y="1628800"/>
            <a:ext cx="9865096" cy="5229200"/>
          </a:xfrm>
        </p:spPr>
      </p:pic>
    </p:spTree>
    <p:extLst>
      <p:ext uri="{BB962C8B-B14F-4D97-AF65-F5344CB8AC3E}">
        <p14:creationId xmlns:p14="http://schemas.microsoft.com/office/powerpoint/2010/main" val="32982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C413-439F-804C-8369-EF78DB60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9D623-5979-3943-9865-1A6CE7103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862" y="1760492"/>
            <a:ext cx="9901100" cy="4968552"/>
          </a:xfrm>
        </p:spPr>
      </p:pic>
    </p:spTree>
    <p:extLst>
      <p:ext uri="{BB962C8B-B14F-4D97-AF65-F5344CB8AC3E}">
        <p14:creationId xmlns:p14="http://schemas.microsoft.com/office/powerpoint/2010/main" val="1487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172</Words>
  <Application>Microsoft Office PowerPoint</Application>
  <PresentationFormat>自定义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Corbel</vt:lpstr>
      <vt:lpstr>Earthtones 16x9</vt:lpstr>
      <vt:lpstr>MongoDB</vt:lpstr>
      <vt:lpstr>Introduction to modeling</vt:lpstr>
      <vt:lpstr>Data Modeling in MySQL </vt:lpstr>
      <vt:lpstr>Data Modeling in MongoDB</vt:lpstr>
      <vt:lpstr>Achieve a better data modeling</vt:lpstr>
      <vt:lpstr>Step-by-step Design</vt:lpstr>
      <vt:lpstr>Document Structure</vt:lpstr>
      <vt:lpstr>Reference</vt:lpstr>
      <vt:lpstr>Embedded Data</vt:lpstr>
      <vt:lpstr>Flexible Data Modeling Solutions</vt:lpstr>
      <vt:lpstr>Queries </vt:lpstr>
      <vt:lpstr>Summary</vt:lpstr>
      <vt:lpstr>Schema Validation</vt:lpstr>
      <vt:lpstr>JSON Schema</vt:lpstr>
      <vt:lpstr>Schema Validation</vt:lpstr>
      <vt:lpstr>Schema Validation Cont.</vt:lpstr>
      <vt:lpstr>Vscode X 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Lyu, Zongqi</dc:creator>
  <cp:lastModifiedBy>Lyu, Zongqi</cp:lastModifiedBy>
  <cp:revision>12</cp:revision>
  <dcterms:created xsi:type="dcterms:W3CDTF">2020-10-19T18:36:33Z</dcterms:created>
  <dcterms:modified xsi:type="dcterms:W3CDTF">2020-10-20T00:57:17Z</dcterms:modified>
</cp:coreProperties>
</file>