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84" r:id="rId23"/>
    <p:sldId id="280" r:id="rId24"/>
    <p:sldId id="281" r:id="rId25"/>
    <p:sldId id="282" r:id="rId26"/>
    <p:sldId id="283" r:id="rId27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 Bold" panose="020B0604020202020204" charset="0"/>
      <p:regular r:id="rId32"/>
    </p:embeddedFont>
    <p:embeddedFont>
      <p:font typeface="Muli Extra Light" panose="020B0604020202020204" charset="0"/>
      <p:regular r:id="rId33"/>
    </p:embeddedFont>
    <p:embeddedFont>
      <p:font typeface="Muli Regular" panose="020B0604020202020204" charset="0"/>
      <p:regular r:id="rId34"/>
    </p:embeddedFont>
    <p:embeddedFont>
      <p:font typeface="Muli Regular Bold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59181" y="7031334"/>
            <a:ext cx="6511333" cy="651133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47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977005" y="-3546217"/>
            <a:ext cx="6294579" cy="629457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4A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831293" y="1416733"/>
            <a:ext cx="14625413" cy="1655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43"/>
              </a:lnSpc>
              <a:spcBef>
                <a:spcPct val="0"/>
              </a:spcBef>
            </a:pPr>
            <a:r>
              <a:rPr lang="en-US" sz="9674">
                <a:solidFill>
                  <a:srgbClr val="FFFFFF"/>
                </a:solidFill>
                <a:latin typeface="Muli Regular"/>
              </a:rPr>
              <a:t>XỬ LÝ TÍN HIỆU SỐ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77983" y="4130278"/>
            <a:ext cx="14932034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Muli Regular"/>
              </a:rPr>
              <a:t>Nhận dạng nguyên âm không phụ thuộc người nói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25588" y="7399989"/>
            <a:ext cx="4788743" cy="56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Giảng viên hướng dẫn: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225588" y="8118084"/>
            <a:ext cx="9577486" cy="1140216"/>
            <a:chOff x="0" y="0"/>
            <a:chExt cx="12769981" cy="152028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57150"/>
              <a:ext cx="7050194" cy="735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8"/>
                </a:lnSpc>
                <a:spcBef>
                  <a:spcPct val="0"/>
                </a:spcBef>
              </a:pPr>
              <a:r>
                <a:rPr lang="en-US" sz="3348">
                  <a:solidFill>
                    <a:srgbClr val="FFFFFF"/>
                  </a:solidFill>
                  <a:latin typeface="Muli Extra Light"/>
                </a:rPr>
                <a:t>Sinh viên thực hiện: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169497" y="-57150"/>
              <a:ext cx="5496650" cy="735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8"/>
                </a:lnSpc>
                <a:spcBef>
                  <a:spcPct val="0"/>
                </a:spcBef>
              </a:pPr>
              <a:r>
                <a:rPr lang="en-US" sz="3348" dirty="0" err="1">
                  <a:solidFill>
                    <a:srgbClr val="FFFFFF"/>
                  </a:solidFill>
                  <a:latin typeface="Muli Extra Light"/>
                </a:rPr>
                <a:t>Huỳnh</a:t>
              </a:r>
              <a:r>
                <a:rPr lang="en-US" sz="3348" dirty="0">
                  <a:solidFill>
                    <a:srgbClr val="FFFFFF"/>
                  </a:solidFill>
                  <a:latin typeface="Muli Extra Light"/>
                </a:rPr>
                <a:t> </a:t>
              </a:r>
              <a:r>
                <a:rPr lang="en-US" sz="3348" dirty="0" err="1">
                  <a:solidFill>
                    <a:srgbClr val="FFFFFF"/>
                  </a:solidFill>
                  <a:latin typeface="Muli Extra Light"/>
                </a:rPr>
                <a:t>Phú</a:t>
              </a:r>
              <a:r>
                <a:rPr lang="en-US" sz="3348" dirty="0">
                  <a:solidFill>
                    <a:srgbClr val="FFFFFF"/>
                  </a:solidFill>
                  <a:latin typeface="Muli Extra Light"/>
                </a:rPr>
                <a:t> </a:t>
              </a:r>
              <a:r>
                <a:rPr lang="en-US" sz="3348" dirty="0" err="1">
                  <a:solidFill>
                    <a:srgbClr val="FFFFFF"/>
                  </a:solidFill>
                  <a:latin typeface="Muli Extra Light"/>
                </a:rPr>
                <a:t>Quý</a:t>
              </a:r>
              <a:endParaRPr lang="en-US" sz="3348" dirty="0">
                <a:solidFill>
                  <a:srgbClr val="FFFFFF"/>
                </a:solidFill>
                <a:latin typeface="Muli Extra Light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169497" y="785030"/>
              <a:ext cx="6600484" cy="735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8"/>
                </a:lnSpc>
                <a:spcBef>
                  <a:spcPct val="0"/>
                </a:spcBef>
              </a:pPr>
              <a:r>
                <a:rPr lang="en-US" sz="3348">
                  <a:solidFill>
                    <a:srgbClr val="FFFFFF"/>
                  </a:solidFill>
                  <a:latin typeface="Muli Extra Light"/>
                </a:rPr>
                <a:t>Hoàng Quang Hùng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014331" y="7399989"/>
            <a:ext cx="4528116" cy="56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TS. Ninh Khánh Duy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3591" y="1723405"/>
            <a:ext cx="14640817" cy="68401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0266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Vector đặc trưng FFT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81955" y="9201150"/>
            <a:ext cx="8416347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Muli Extra Light"/>
              </a:rPr>
              <a:t>Vector đặc trưng FFT của nguyên âm 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8905" y="1390526"/>
            <a:ext cx="15570189" cy="750594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0266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Vector đặc trưng FFT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81955" y="9201150"/>
            <a:ext cx="8416347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Muli Extra Light"/>
              </a:rPr>
              <a:t>Vector đặc trưng FFT của nguyên âm 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15709" y="1568874"/>
            <a:ext cx="14656583" cy="714925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0266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Vector đặc trưng FFT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81955" y="9201150"/>
            <a:ext cx="8416347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Muli Extra Light"/>
              </a:rPr>
              <a:t>Vector đặc trưng FFT của nguyên âm 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77169" y="1625086"/>
            <a:ext cx="14533661" cy="703682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0266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Vector đặc trưng FFT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81955" y="9201150"/>
            <a:ext cx="8416347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Muli Extra Light"/>
              </a:rPr>
              <a:t>Vector đặc trưng FFT của nguyên âm 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2723" y="1435989"/>
            <a:ext cx="14622553" cy="74150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0266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Vector đặc trưng FFT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2725" y="8806486"/>
            <a:ext cx="7262547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uli Extra Light"/>
              </a:rPr>
              <a:t>Tổng hợp các vector đặc trưng FFT của 5 nguyên âm​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9563100"/>
            <a:ext cx="14934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Có sự khác biệt giữa các vector đặc trưng FFT giữa 5 nguyên âm nên có thể sử dụng chúng để nhận dạng nguyên âm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13214" y="1493893"/>
            <a:ext cx="14661571" cy="729921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0266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Vector đặc trưng MFCC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60326" y="8810426"/>
            <a:ext cx="7567345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uli Extra Light"/>
              </a:rPr>
              <a:t>Vector đặc trưng MFCC của các nguyên âm với N = 13​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8578" y="9430473"/>
            <a:ext cx="1537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Các vector MFCC giữa các nguyên âm phân biệt rõ ràng, giúp dễ dàng nhận dạng các nguyên âm dựa vào vector MFCC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1631" y="1584775"/>
            <a:ext cx="14364738" cy="71174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0266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Vector đặc trưng MFCC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67400" y="8698761"/>
            <a:ext cx="7643545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uli Extra Light"/>
              </a:rPr>
              <a:t>Vector đặc trưng MFCC của các nguyên âm với N = 26​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4315" y="9301490"/>
            <a:ext cx="13659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 hệ số thứ 14 – 17 vẫn có sự tách biệt giữa các vector các nguyên âm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 hệ số 17 trở đi, các đường vector trùng nhau nhiều hơn và khó phân biệt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5441" y="1481158"/>
            <a:ext cx="14637118" cy="73246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0266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Vector đặc trưng MFCC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34000" y="8953500"/>
            <a:ext cx="76200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uli Extra Light"/>
              </a:rPr>
              <a:t>Vector đặc trưng MFCC của các nguyên âm với N = 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26245" y="4536757"/>
            <a:ext cx="9798841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Bold"/>
              </a:rPr>
              <a:t>SO SÁNH ĐỘ CHÍNH XÁC GIỮA 2 LOẠI VECTOR ĐẶC TRƯNG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55741" y="2559576"/>
            <a:ext cx="3871187" cy="51678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53385" y="501695"/>
            <a:ext cx="14381230" cy="294219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53385" y="4934055"/>
            <a:ext cx="14381230" cy="294707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958124" y="3556100"/>
            <a:ext cx="12371752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Độ chính xác 2 loại vector đặc trưng với K = 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53385" y="4061591"/>
            <a:ext cx="1403129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=&gt; Với K = 1, vector đặc trưng MFCC có ĐCX cao hơn FFT 1.9%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58124" y="7937278"/>
            <a:ext cx="12371752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Độ chính xác 2 loại vector đặc trưng với K =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53385" y="8537253"/>
            <a:ext cx="1403129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=&gt; Với K = 2, vector đặc trưng MFCC có ĐCX cao hơn FFT 9.52%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310332"/>
            <a:ext cx="1708217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- Vector MFCC cho độ chính xác cao hơn vector FFT và ĐCX cải thiện khi tăng số cụm 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54038"/>
            <a:ext cx="505885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Muli Regular"/>
              </a:rPr>
              <a:t>Phân công: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01629"/>
            <a:ext cx="5058852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- Hoàng Quang Hùng: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35321" y="3013384"/>
            <a:ext cx="11712518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+ Chọn thuật toán phân đoạn nguyên âm khoảng lặng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35321" y="3617822"/>
            <a:ext cx="7808679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+ So khớp và nhận dạng nguyên âm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35321" y="4237591"/>
            <a:ext cx="14968270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+ Khảo sát các cặp N và K để tìm ra cặp tham số cho độ chính xác cao nhất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297708"/>
            <a:ext cx="5058852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- Huỳnh Phú Quý: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35321" y="6009462"/>
            <a:ext cx="12433076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+ Trích xuất vector đặc trưng của các nguyên âm (FFT, MFCC)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5321" y="6613900"/>
            <a:ext cx="10706244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+ Tạo CSDL các vector đặc trưng của các nguyên âm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5321" y="7233669"/>
            <a:ext cx="14968270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+ So sánh hiệu quả 2 loại vector đặc trưng FFT và MFCC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04990" y="4536757"/>
            <a:ext cx="11101978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Bold"/>
              </a:rPr>
              <a:t>KHẢO SÁT CÁC THAM SỐ,</a:t>
            </a:r>
          </a:p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Bold"/>
              </a:rPr>
              <a:t>ĐỘ CHÍNH XÁC CỦA THUẬT TOÁN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55741" y="2559576"/>
            <a:ext cx="3871187" cy="51678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6584" y="1104900"/>
            <a:ext cx="16114832" cy="3504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355B7-2B46-4C6F-81FE-592CBE387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37" y="5295900"/>
            <a:ext cx="13876326" cy="4529321"/>
          </a:xfrm>
          <a:prstGeom prst="rect">
            <a:avLst/>
          </a:prstGeom>
        </p:spPr>
      </p:pic>
      <p:grpSp>
        <p:nvGrpSpPr>
          <p:cNvPr id="7" name="Group 3">
            <a:extLst>
              <a:ext uri="{FF2B5EF4-FFF2-40B4-BE49-F238E27FC236}">
                <a16:creationId xmlns:a16="http://schemas.microsoft.com/office/drawing/2014/main" id="{8137541F-680D-4748-B081-F64BC958513F}"/>
              </a:ext>
            </a:extLst>
          </p:cNvPr>
          <p:cNvGrpSpPr/>
          <p:nvPr/>
        </p:nvGrpSpPr>
        <p:grpSpPr>
          <a:xfrm>
            <a:off x="3429000" y="2705100"/>
            <a:ext cx="1614790" cy="2005321"/>
            <a:chOff x="0" y="0"/>
            <a:chExt cx="643307" cy="798889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A0AA4F11-4BA5-4E40-88B0-1931A3D59F95}"/>
                </a:ext>
              </a:extLst>
            </p:cNvPr>
            <p:cNvSpPr/>
            <p:nvPr/>
          </p:nvSpPr>
          <p:spPr>
            <a:xfrm>
              <a:off x="0" y="0"/>
              <a:ext cx="643307" cy="798889"/>
            </a:xfrm>
            <a:custGeom>
              <a:avLst/>
              <a:gdLst/>
              <a:ahLst/>
              <a:cxnLst/>
              <a:rect l="l" t="t" r="r" b="b"/>
              <a:pathLst>
                <a:path w="643307" h="798889">
                  <a:moveTo>
                    <a:pt x="0" y="0"/>
                  </a:moveTo>
                  <a:lnTo>
                    <a:pt x="0" y="798889"/>
                  </a:lnTo>
                  <a:lnTo>
                    <a:pt x="643307" y="798889"/>
                  </a:lnTo>
                  <a:lnTo>
                    <a:pt x="643307" y="0"/>
                  </a:lnTo>
                  <a:lnTo>
                    <a:pt x="0" y="0"/>
                  </a:lnTo>
                  <a:close/>
                  <a:moveTo>
                    <a:pt x="582347" y="737929"/>
                  </a:moveTo>
                  <a:lnTo>
                    <a:pt x="59690" y="737929"/>
                  </a:lnTo>
                  <a:lnTo>
                    <a:pt x="59690" y="59690"/>
                  </a:lnTo>
                  <a:lnTo>
                    <a:pt x="582347" y="59690"/>
                  </a:lnTo>
                  <a:lnTo>
                    <a:pt x="582347" y="737929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6584" y="1104900"/>
            <a:ext cx="16114832" cy="3504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355B7-2B46-4C6F-81FE-592CBE387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37" y="5295900"/>
            <a:ext cx="13876326" cy="4529321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E0C38BF3-5AF2-45A4-A929-8EFA974E8939}"/>
              </a:ext>
            </a:extLst>
          </p:cNvPr>
          <p:cNvGrpSpPr/>
          <p:nvPr/>
        </p:nvGrpSpPr>
        <p:grpSpPr>
          <a:xfrm>
            <a:off x="12954000" y="3314700"/>
            <a:ext cx="1630121" cy="870825"/>
            <a:chOff x="0" y="0"/>
            <a:chExt cx="649415" cy="346923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71F19BCF-42A1-474C-9105-13023CC09966}"/>
                </a:ext>
              </a:extLst>
            </p:cNvPr>
            <p:cNvSpPr/>
            <p:nvPr/>
          </p:nvSpPr>
          <p:spPr>
            <a:xfrm>
              <a:off x="0" y="0"/>
              <a:ext cx="649415" cy="346923"/>
            </a:xfrm>
            <a:custGeom>
              <a:avLst/>
              <a:gdLst/>
              <a:ahLst/>
              <a:cxnLst/>
              <a:rect l="l" t="t" r="r" b="b"/>
              <a:pathLst>
                <a:path w="649415" h="346923">
                  <a:moveTo>
                    <a:pt x="0" y="0"/>
                  </a:moveTo>
                  <a:lnTo>
                    <a:pt x="0" y="346923"/>
                  </a:lnTo>
                  <a:lnTo>
                    <a:pt x="649415" y="346923"/>
                  </a:lnTo>
                  <a:lnTo>
                    <a:pt x="649415" y="0"/>
                  </a:lnTo>
                  <a:lnTo>
                    <a:pt x="0" y="0"/>
                  </a:lnTo>
                  <a:close/>
                  <a:moveTo>
                    <a:pt x="588455" y="285963"/>
                  </a:moveTo>
                  <a:lnTo>
                    <a:pt x="59690" y="285963"/>
                  </a:lnTo>
                  <a:lnTo>
                    <a:pt x="59690" y="59690"/>
                  </a:lnTo>
                  <a:lnTo>
                    <a:pt x="588455" y="59690"/>
                  </a:lnTo>
                  <a:lnTo>
                    <a:pt x="588455" y="285963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</p:spTree>
    <p:extLst>
      <p:ext uri="{BB962C8B-B14F-4D97-AF65-F5344CB8AC3E}">
        <p14:creationId xmlns:p14="http://schemas.microsoft.com/office/powerpoint/2010/main" val="273208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7490" y="3118277"/>
            <a:ext cx="11834898" cy="405044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879084" y="736282"/>
            <a:ext cx="11970330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FFFFFF"/>
                </a:solidFill>
                <a:latin typeface="Montserrat Bold"/>
              </a:rPr>
              <a:t>MA TRẬN NHẦM LẪN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558124" y="3790950"/>
            <a:ext cx="2701176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/a/ : 90.48%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/e/ : 85.71%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/i/ : 90.48%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/o/ : 95.23%</a:t>
            </a:r>
          </a:p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/u/ : 100%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19892" y="7928818"/>
            <a:ext cx="464821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=&gt; Độ chính xác: 92.38%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7490" y="3118277"/>
            <a:ext cx="11834898" cy="405044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879084" y="736282"/>
            <a:ext cx="11970330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FFFFFF"/>
                </a:solidFill>
                <a:latin typeface="Montserrat Bold"/>
              </a:rPr>
              <a:t>MA TRẬN NHẦM LẪN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558124" y="3790950"/>
            <a:ext cx="2701176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/a/ : 90.48%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/e/ : 85.71%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/i/ : 90.48%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/o/ : 95.23%</a:t>
            </a:r>
          </a:p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/u/ : 100%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19892" y="7928818"/>
            <a:ext cx="464821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=&gt; Độ chính xác: 92.38%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810258" y="4322940"/>
            <a:ext cx="4232064" cy="1058542"/>
            <a:chOff x="0" y="0"/>
            <a:chExt cx="1431587" cy="3580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1587" cy="358075"/>
            </a:xfrm>
            <a:custGeom>
              <a:avLst/>
              <a:gdLst/>
              <a:ahLst/>
              <a:cxnLst/>
              <a:rect l="l" t="t" r="r" b="b"/>
              <a:pathLst>
                <a:path w="1431587" h="358075">
                  <a:moveTo>
                    <a:pt x="0" y="0"/>
                  </a:moveTo>
                  <a:lnTo>
                    <a:pt x="0" y="358075"/>
                  </a:lnTo>
                  <a:lnTo>
                    <a:pt x="1431587" y="358075"/>
                  </a:lnTo>
                  <a:lnTo>
                    <a:pt x="1431587" y="0"/>
                  </a:lnTo>
                  <a:lnTo>
                    <a:pt x="0" y="0"/>
                  </a:lnTo>
                  <a:close/>
                  <a:moveTo>
                    <a:pt x="1370627" y="297114"/>
                  </a:moveTo>
                  <a:lnTo>
                    <a:pt x="59690" y="297114"/>
                  </a:lnTo>
                  <a:lnTo>
                    <a:pt x="59690" y="59690"/>
                  </a:lnTo>
                  <a:lnTo>
                    <a:pt x="1370627" y="59690"/>
                  </a:lnTo>
                  <a:lnTo>
                    <a:pt x="1370627" y="297114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9084" y="736282"/>
            <a:ext cx="11970330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FFFFFF"/>
                </a:solidFill>
                <a:latin typeface="Montserrat Bold"/>
              </a:rPr>
              <a:t>NHẬN XÉT CHUNG: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197889"/>
            <a:ext cx="1534976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Muli Regular"/>
              </a:rPr>
              <a:t>- Vector MFCC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có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ĐCX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cao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hơn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khi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kết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hợp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với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phân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cụm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K-mean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và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không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phân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cụm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so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với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vector FFT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65265"/>
            <a:ext cx="1534976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- Có thể nhận dạng nguyên âm không phụ thuộc người nói dựa vào vector đặc trưng MFCC hoặc FFT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684521"/>
            <a:ext cx="152577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Muli Regular"/>
              </a:rPr>
              <a:t>-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Việc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tăng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số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chiều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của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MFCC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không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cải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thiện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được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độ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chính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xác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thuật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toán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rõ</a:t>
            </a:r>
            <a:r>
              <a:rPr lang="en-US" sz="3000" dirty="0">
                <a:solidFill>
                  <a:srgbClr val="FFFFFF"/>
                </a:solidFill>
                <a:latin typeface="Muli Regular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uli Regular"/>
              </a:rPr>
              <a:t>rệt</a:t>
            </a:r>
            <a:endParaRPr lang="en-US" sz="3000" dirty="0">
              <a:solidFill>
                <a:srgbClr val="FFFFFF"/>
              </a:solidFill>
              <a:latin typeface="Muli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6794882"/>
            <a:ext cx="1534976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uli Regular"/>
              </a:rPr>
              <a:t>- Việc phân cụm K_mean có thể cải thiện độ chính xác đáng kể so với việc tăng số chiều của vector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7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7159" y="3851133"/>
            <a:ext cx="10031280" cy="63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Bold"/>
              </a:rPr>
              <a:t>CẢM ƠN THẦY ĐÃ LẮNG NGHE!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912681" y="2424868"/>
            <a:ext cx="4705705" cy="5437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1768" y="2201858"/>
            <a:ext cx="10936413" cy="58832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1768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Chọn thuật toán phân đoạn nguyên âm khoảng lặng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89164" y="2857817"/>
            <a:ext cx="5810072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Muli Extra Light"/>
              </a:rPr>
              <a:t>- Sử dụng thuật toán STE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989164" y="3630896"/>
            <a:ext cx="5810072" cy="1153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Muli Extra Light"/>
              </a:rPr>
              <a:t>- Sử dụng thuật toán Binary Search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989164" y="5429905"/>
            <a:ext cx="527013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uli Regular Bold"/>
              </a:rPr>
              <a:t>threshold = 0.06827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13127" y="2587886"/>
            <a:ext cx="13444750" cy="511122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1768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So khớp và nhận dạng nguyên âm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33586" y="1710582"/>
            <a:ext cx="14003832" cy="686583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1768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Trích xuất các vector đặc trưng của các nguyên âm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86002" y="9086384"/>
            <a:ext cx="6315996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Muli Extra Light"/>
              </a:rPr>
              <a:t>Đoạn nguyên âm a của 01MDA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67098" y="3892372"/>
            <a:ext cx="13936808" cy="250225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1768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Trích xuất các vector đặc trưng của các nguyên âm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3436" y="2309211"/>
            <a:ext cx="15541128" cy="56685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1768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Tạo CSDL các vector đặc trưng của các nguyên âm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54038"/>
            <a:ext cx="13797538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Muli Regular"/>
              </a:rPr>
              <a:t>So sánh 2 loại vector đặc trưng FFT và MFCC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163155"/>
            <a:ext cx="12371752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- Vector FFT có số điểm FFT là 1024, số chiều vector là 512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104876"/>
            <a:ext cx="12371752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- Vector MFCC có số chiều là 13 / 26 / 39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078901"/>
            <a:ext cx="16710433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- Cả 2 loại vector đều dùng chung kích thước frame 0.03s, frame shift 0.01s, K = 1 và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10835" y="1578377"/>
            <a:ext cx="14866329" cy="713024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0266" y="367618"/>
            <a:ext cx="1732746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Vector đặc trưng FFT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81955" y="9201150"/>
            <a:ext cx="8416347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Muli Extra Light"/>
              </a:rPr>
              <a:t>Vector đặc trưng FFT của nguyên âm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743</Words>
  <Application>Microsoft Office PowerPoint</Application>
  <PresentationFormat>Custom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Muli Regular Bold</vt:lpstr>
      <vt:lpstr>Montserrat Bold</vt:lpstr>
      <vt:lpstr>Calibri</vt:lpstr>
      <vt:lpstr>Muli Regular</vt:lpstr>
      <vt:lpstr>Wingdings</vt:lpstr>
      <vt:lpstr>Arial</vt:lpstr>
      <vt:lpstr>Muli Extra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TÍN HIỆU - THCK</dc:title>
  <dc:creator>Hùng Hoàng Quang</dc:creator>
  <cp:lastModifiedBy>Hoàng Quang Hùng</cp:lastModifiedBy>
  <cp:revision>8</cp:revision>
  <dcterms:created xsi:type="dcterms:W3CDTF">2006-08-16T00:00:00Z</dcterms:created>
  <dcterms:modified xsi:type="dcterms:W3CDTF">2022-01-22T02:44:41Z</dcterms:modified>
  <dc:identifier>DAE2GMZsOx4</dc:identifier>
</cp:coreProperties>
</file>