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8" r:id="rId3"/>
    <p:sldId id="257" r:id="rId4"/>
    <p:sldId id="260" r:id="rId5"/>
    <p:sldId id="263" r:id="rId6"/>
    <p:sldId id="264" r:id="rId7"/>
    <p:sldId id="262" r:id="rId8"/>
    <p:sldId id="261" r:id="rId9"/>
    <p:sldId id="259" r:id="rId10"/>
    <p:sldId id="265" r:id="rId11"/>
    <p:sldId id="266" r:id="rId12"/>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31"/>
    <p:restoredTop sz="94774"/>
  </p:normalViewPr>
  <p:slideViewPr>
    <p:cSldViewPr snapToGrid="0">
      <p:cViewPr varScale="1">
        <p:scale>
          <a:sx n="152" d="100"/>
          <a:sy n="152" d="100"/>
        </p:scale>
        <p:origin x="84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9D6F5-A9D4-C22B-732C-A31A172FB93C}"/>
              </a:ext>
            </a:extLst>
          </p:cNvPr>
          <p:cNvSpPr>
            <a:spLocks noGrp="1"/>
          </p:cNvSpPr>
          <p:nvPr>
            <p:ph type="ctrTitle"/>
          </p:nvPr>
        </p:nvSpPr>
        <p:spPr>
          <a:xfrm>
            <a:off x="1524000" y="1122363"/>
            <a:ext cx="9144000" cy="2209393"/>
          </a:xfrm>
        </p:spPr>
        <p:txBody>
          <a:bodyPr anchor="b">
            <a:normAutofit/>
          </a:bodyPr>
          <a:lstStyle>
            <a:lvl1pPr algn="ctr">
              <a:defRPr sz="3600"/>
            </a:lvl1pPr>
          </a:lstStyle>
          <a:p>
            <a:r>
              <a:rPr lang="en-US" dirty="0"/>
              <a:t>Click to edit Master title style</a:t>
            </a:r>
          </a:p>
        </p:txBody>
      </p:sp>
      <p:sp>
        <p:nvSpPr>
          <p:cNvPr id="3" name="Subtitle 2">
            <a:extLst>
              <a:ext uri="{FF2B5EF4-FFF2-40B4-BE49-F238E27FC236}">
                <a16:creationId xmlns:a16="http://schemas.microsoft.com/office/drawing/2014/main" id="{E11AFD6E-3459-290F-1147-F0C47ACEEA5B}"/>
              </a:ext>
            </a:extLst>
          </p:cNvPr>
          <p:cNvSpPr>
            <a:spLocks noGrp="1"/>
          </p:cNvSpPr>
          <p:nvPr>
            <p:ph type="subTitle" idx="1"/>
          </p:nvPr>
        </p:nvSpPr>
        <p:spPr>
          <a:xfrm>
            <a:off x="1524000" y="4346774"/>
            <a:ext cx="9144000" cy="1066890"/>
          </a:xfrm>
        </p:spPr>
        <p:txBody>
          <a:bodyPr anchor="t">
            <a:normAutofit/>
          </a:bodyPr>
          <a:lstStyle>
            <a:lvl1pPr marL="0" indent="0" algn="ctr">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54674D3-6FB9-5549-B0F2-FD61E82D1FF1}"/>
              </a:ext>
            </a:extLst>
          </p:cNvPr>
          <p:cNvSpPr>
            <a:spLocks noGrp="1"/>
          </p:cNvSpPr>
          <p:nvPr>
            <p:ph type="dt" sz="half" idx="10"/>
          </p:nvPr>
        </p:nvSpPr>
        <p:spPr/>
        <p:txBody>
          <a:bodyPr/>
          <a:lstStyle/>
          <a:p>
            <a:fld id="{1ECB5883-038C-4696-8E27-1811E470D6D4}" type="datetime1">
              <a:rPr lang="en-US" smtClean="0"/>
              <a:t>12/30/24</a:t>
            </a:fld>
            <a:endParaRPr lang="en-US"/>
          </a:p>
        </p:txBody>
      </p:sp>
      <p:sp>
        <p:nvSpPr>
          <p:cNvPr id="5" name="Footer Placeholder 4">
            <a:extLst>
              <a:ext uri="{FF2B5EF4-FFF2-40B4-BE49-F238E27FC236}">
                <a16:creationId xmlns:a16="http://schemas.microsoft.com/office/drawing/2014/main" id="{AB239BBC-C979-2C77-493E-CF5498AEB5D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53813B7E-A51C-D9CD-2189-650A9D63BFF9}"/>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306225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990AE-F72C-4C2E-E2D0-7A8D7EEF08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F41B46D-142E-8C8E-C4F4-B6B1586A6F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4D92E3-36AD-2615-0166-6B73C34F10FA}"/>
              </a:ext>
            </a:extLst>
          </p:cNvPr>
          <p:cNvSpPr>
            <a:spLocks noGrp="1"/>
          </p:cNvSpPr>
          <p:nvPr>
            <p:ph type="dt" sz="half" idx="10"/>
          </p:nvPr>
        </p:nvSpPr>
        <p:spPr/>
        <p:txBody>
          <a:bodyPr/>
          <a:lstStyle/>
          <a:p>
            <a:fld id="{61E8A6D4-154B-4E4D-9001-7A6C328D243E}" type="datetime1">
              <a:rPr lang="en-US" smtClean="0"/>
              <a:t>12/30/24</a:t>
            </a:fld>
            <a:endParaRPr lang="en-US"/>
          </a:p>
        </p:txBody>
      </p:sp>
      <p:sp>
        <p:nvSpPr>
          <p:cNvPr id="5" name="Footer Placeholder 4">
            <a:extLst>
              <a:ext uri="{FF2B5EF4-FFF2-40B4-BE49-F238E27FC236}">
                <a16:creationId xmlns:a16="http://schemas.microsoft.com/office/drawing/2014/main" id="{F10BFB69-319D-2284-2734-217160D396D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A6883B0-C775-5BD2-8EC6-A41D19BCA156}"/>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813370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040463-6D41-8D45-088A-540B0D18838A}"/>
              </a:ext>
            </a:extLst>
          </p:cNvPr>
          <p:cNvSpPr>
            <a:spLocks noGrp="1"/>
          </p:cNvSpPr>
          <p:nvPr>
            <p:ph type="title" orient="vert"/>
          </p:nvPr>
        </p:nvSpPr>
        <p:spPr>
          <a:xfrm>
            <a:off x="8724900" y="592281"/>
            <a:ext cx="2628900" cy="558468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5F2276-7F04-F3F7-E3CE-F81C8DC637DC}"/>
              </a:ext>
            </a:extLst>
          </p:cNvPr>
          <p:cNvSpPr>
            <a:spLocks noGrp="1"/>
          </p:cNvSpPr>
          <p:nvPr>
            <p:ph type="body" orient="vert" idx="1"/>
          </p:nvPr>
        </p:nvSpPr>
        <p:spPr>
          <a:xfrm>
            <a:off x="838200" y="592281"/>
            <a:ext cx="7734300" cy="558468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1802BF-9E0C-3251-8FAE-81F07DB05344}"/>
              </a:ext>
            </a:extLst>
          </p:cNvPr>
          <p:cNvSpPr>
            <a:spLocks noGrp="1"/>
          </p:cNvSpPr>
          <p:nvPr>
            <p:ph type="dt" sz="half" idx="10"/>
          </p:nvPr>
        </p:nvSpPr>
        <p:spPr/>
        <p:txBody>
          <a:bodyPr/>
          <a:lstStyle/>
          <a:p>
            <a:fld id="{EF880999-9BD6-4929-BDEC-B84E21C16701}" type="datetime1">
              <a:rPr lang="en-US" smtClean="0"/>
              <a:t>12/30/24</a:t>
            </a:fld>
            <a:endParaRPr lang="en-US"/>
          </a:p>
        </p:txBody>
      </p:sp>
      <p:sp>
        <p:nvSpPr>
          <p:cNvPr id="5" name="Footer Placeholder 4">
            <a:extLst>
              <a:ext uri="{FF2B5EF4-FFF2-40B4-BE49-F238E27FC236}">
                <a16:creationId xmlns:a16="http://schemas.microsoft.com/office/drawing/2014/main" id="{329F1754-5B8F-A9FA-E8B1-06E04CE283D5}"/>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5F01E6A8-5139-ECD4-CC0C-32FFC6741000}"/>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327387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155F0-A6D4-C39B-394F-0B16E9C9CE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D1860F-B260-57CE-E12B-2C94860319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745C9F-D94D-E5D3-B73A-20621FA536D5}"/>
              </a:ext>
            </a:extLst>
          </p:cNvPr>
          <p:cNvSpPr>
            <a:spLocks noGrp="1"/>
          </p:cNvSpPr>
          <p:nvPr>
            <p:ph type="dt" sz="half" idx="10"/>
          </p:nvPr>
        </p:nvSpPr>
        <p:spPr/>
        <p:txBody>
          <a:bodyPr/>
          <a:lstStyle/>
          <a:p>
            <a:fld id="{579F6069-8263-4296-913A-BC2234E8D32B}" type="datetime1">
              <a:rPr lang="en-US" smtClean="0"/>
              <a:t>12/30/24</a:t>
            </a:fld>
            <a:endParaRPr lang="en-US"/>
          </a:p>
        </p:txBody>
      </p:sp>
      <p:sp>
        <p:nvSpPr>
          <p:cNvPr id="5" name="Footer Placeholder 4">
            <a:extLst>
              <a:ext uri="{FF2B5EF4-FFF2-40B4-BE49-F238E27FC236}">
                <a16:creationId xmlns:a16="http://schemas.microsoft.com/office/drawing/2014/main" id="{E5FAB243-BB42-966A-4708-15C9B11D6885}"/>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5C3A3BD-2CC5-03D3-4CD6-E31A55BA2D23}"/>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383172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D8633-AC3B-E617-1C54-84932DDD72E5}"/>
              </a:ext>
            </a:extLst>
          </p:cNvPr>
          <p:cNvSpPr>
            <a:spLocks noGrp="1"/>
          </p:cNvSpPr>
          <p:nvPr>
            <p:ph type="title"/>
          </p:nvPr>
        </p:nvSpPr>
        <p:spPr>
          <a:xfrm>
            <a:off x="1474236" y="1514688"/>
            <a:ext cx="8584164" cy="3138875"/>
          </a:xfrm>
        </p:spPr>
        <p:txBody>
          <a:bodyPr anchor="b">
            <a:normAutofit/>
          </a:bodyPr>
          <a:lstStyle>
            <a:lvl1pPr>
              <a:defRPr sz="3600" cap="all" spc="300" baseline="0"/>
            </a:lvl1pPr>
          </a:lstStyle>
          <a:p>
            <a:r>
              <a:rPr lang="en-US" dirty="0"/>
              <a:t>Click to edit Master title style</a:t>
            </a:r>
          </a:p>
        </p:txBody>
      </p:sp>
      <p:sp>
        <p:nvSpPr>
          <p:cNvPr id="3" name="Text Placeholder 2">
            <a:extLst>
              <a:ext uri="{FF2B5EF4-FFF2-40B4-BE49-F238E27FC236}">
                <a16:creationId xmlns:a16="http://schemas.microsoft.com/office/drawing/2014/main" id="{CF68C242-ECAB-AEC3-7E9B-F9854AF31CD2}"/>
              </a:ext>
            </a:extLst>
          </p:cNvPr>
          <p:cNvSpPr>
            <a:spLocks noGrp="1"/>
          </p:cNvSpPr>
          <p:nvPr>
            <p:ph type="body" idx="1"/>
          </p:nvPr>
        </p:nvSpPr>
        <p:spPr>
          <a:xfrm>
            <a:off x="1474236" y="4963885"/>
            <a:ext cx="8584165" cy="1125765"/>
          </a:xfrm>
        </p:spPr>
        <p:txBody>
          <a:bodyPr>
            <a:normAutofit/>
          </a:bodyPr>
          <a:lstStyle>
            <a:lvl1pPr marL="0" indent="0">
              <a:buNone/>
              <a:defRPr sz="1600" cap="all" spc="300" baseline="0">
                <a:solidFill>
                  <a:schemeClr val="tx2"/>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120D9B82-EEF4-2CD7-61FE-BAFB2B96D641}"/>
              </a:ext>
            </a:extLst>
          </p:cNvPr>
          <p:cNvSpPr>
            <a:spLocks noGrp="1"/>
          </p:cNvSpPr>
          <p:nvPr>
            <p:ph type="dt" sz="half" idx="10"/>
          </p:nvPr>
        </p:nvSpPr>
        <p:spPr/>
        <p:txBody>
          <a:bodyPr/>
          <a:lstStyle/>
          <a:p>
            <a:fld id="{BC9F5005-EC25-4FB9-B19B-2437F0B120D2}" type="datetime1">
              <a:rPr lang="en-US" smtClean="0"/>
              <a:t>12/30/24</a:t>
            </a:fld>
            <a:endParaRPr lang="en-US"/>
          </a:p>
        </p:txBody>
      </p:sp>
      <p:sp>
        <p:nvSpPr>
          <p:cNvPr id="5" name="Footer Placeholder 4">
            <a:extLst>
              <a:ext uri="{FF2B5EF4-FFF2-40B4-BE49-F238E27FC236}">
                <a16:creationId xmlns:a16="http://schemas.microsoft.com/office/drawing/2014/main" id="{59A222B6-F7A8-70A5-B023-FCAD5D7C4BB1}"/>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E85D758-2E38-8A8D-75BC-667F6A23B95B}"/>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608851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60DFF-11BD-F5F4-35D4-1986ABBD36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5D1279-E9A9-702E-144D-61114B788E88}"/>
              </a:ext>
            </a:extLst>
          </p:cNvPr>
          <p:cNvSpPr>
            <a:spLocks noGrp="1"/>
          </p:cNvSpPr>
          <p:nvPr>
            <p:ph sz="half" idx="1"/>
          </p:nvPr>
        </p:nvSpPr>
        <p:spPr>
          <a:xfrm>
            <a:off x="877824" y="2159175"/>
            <a:ext cx="4977453" cy="4017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84E624-7A76-56EC-FA0D-E2AA8EF9B951}"/>
              </a:ext>
            </a:extLst>
          </p:cNvPr>
          <p:cNvSpPr>
            <a:spLocks noGrp="1"/>
          </p:cNvSpPr>
          <p:nvPr>
            <p:ph sz="half" idx="2"/>
          </p:nvPr>
        </p:nvSpPr>
        <p:spPr>
          <a:xfrm>
            <a:off x="6328391" y="2159175"/>
            <a:ext cx="4985785" cy="4017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9D7DF5-30AD-AE47-D516-5CEE82770734}"/>
              </a:ext>
            </a:extLst>
          </p:cNvPr>
          <p:cNvSpPr>
            <a:spLocks noGrp="1"/>
          </p:cNvSpPr>
          <p:nvPr>
            <p:ph type="dt" sz="half" idx="10"/>
          </p:nvPr>
        </p:nvSpPr>
        <p:spPr/>
        <p:txBody>
          <a:bodyPr/>
          <a:lstStyle/>
          <a:p>
            <a:fld id="{0B283B5C-2325-42FF-AF91-C1451D9D66CC}" type="datetime1">
              <a:rPr lang="en-US" smtClean="0"/>
              <a:t>12/30/24</a:t>
            </a:fld>
            <a:endParaRPr lang="en-US"/>
          </a:p>
        </p:txBody>
      </p:sp>
      <p:sp>
        <p:nvSpPr>
          <p:cNvPr id="6" name="Footer Placeholder 5">
            <a:extLst>
              <a:ext uri="{FF2B5EF4-FFF2-40B4-BE49-F238E27FC236}">
                <a16:creationId xmlns:a16="http://schemas.microsoft.com/office/drawing/2014/main" id="{8B05C503-B649-B083-6341-F6E376AF8C72}"/>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1E53EA35-CF5A-DB36-8B14-5C184B6F14D3}"/>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613073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BA3D8-FDD9-329B-BCC6-BBF47F01BEE2}"/>
              </a:ext>
            </a:extLst>
          </p:cNvPr>
          <p:cNvSpPr>
            <a:spLocks noGrp="1"/>
          </p:cNvSpPr>
          <p:nvPr>
            <p:ph type="title"/>
          </p:nvPr>
        </p:nvSpPr>
        <p:spPr>
          <a:xfrm>
            <a:off x="881348" y="602671"/>
            <a:ext cx="10429303" cy="768928"/>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82EEF7DC-0699-CB3C-A7CB-39035D89A4A5}"/>
              </a:ext>
            </a:extLst>
          </p:cNvPr>
          <p:cNvSpPr>
            <a:spLocks noGrp="1"/>
          </p:cNvSpPr>
          <p:nvPr>
            <p:ph type="body" idx="1"/>
          </p:nvPr>
        </p:nvSpPr>
        <p:spPr>
          <a:xfrm>
            <a:off x="881349" y="1696325"/>
            <a:ext cx="4963538" cy="647700"/>
          </a:xfrm>
        </p:spPr>
        <p:txBody>
          <a:bodyPr anchor="b">
            <a:noAutofit/>
          </a:bodyPr>
          <a:lstStyle>
            <a:lvl1pPr marL="0" indent="0">
              <a:buNone/>
              <a:defRPr sz="14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D252EB40-99E1-CCA4-BAFA-F51AA56CF295}"/>
              </a:ext>
            </a:extLst>
          </p:cNvPr>
          <p:cNvSpPr>
            <a:spLocks noGrp="1"/>
          </p:cNvSpPr>
          <p:nvPr>
            <p:ph sz="half" idx="2"/>
          </p:nvPr>
        </p:nvSpPr>
        <p:spPr>
          <a:xfrm>
            <a:off x="881349" y="2344025"/>
            <a:ext cx="4963538" cy="38333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8979BC-6B50-751D-D569-F360938B05C8}"/>
              </a:ext>
            </a:extLst>
          </p:cNvPr>
          <p:cNvSpPr>
            <a:spLocks noGrp="1"/>
          </p:cNvSpPr>
          <p:nvPr>
            <p:ph type="body" sz="quarter" idx="3"/>
          </p:nvPr>
        </p:nvSpPr>
        <p:spPr>
          <a:xfrm>
            <a:off x="6322669" y="1696325"/>
            <a:ext cx="4987982" cy="647700"/>
          </a:xfrm>
        </p:spPr>
        <p:txBody>
          <a:bodyPr anchor="b">
            <a:noAutofit/>
          </a:bodyPr>
          <a:lstStyle>
            <a:lvl1pPr marL="0" indent="0">
              <a:buNone/>
              <a:defRPr sz="14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A3A26F-230E-2D25-6BDC-6ECA00FAEFD5}"/>
              </a:ext>
            </a:extLst>
          </p:cNvPr>
          <p:cNvSpPr>
            <a:spLocks noGrp="1"/>
          </p:cNvSpPr>
          <p:nvPr>
            <p:ph sz="quarter" idx="4"/>
          </p:nvPr>
        </p:nvSpPr>
        <p:spPr>
          <a:xfrm>
            <a:off x="6322669" y="2344025"/>
            <a:ext cx="4987982" cy="383337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8182A01-DE7C-3BA4-96FF-CDEF2F608FCA}"/>
              </a:ext>
            </a:extLst>
          </p:cNvPr>
          <p:cNvSpPr>
            <a:spLocks noGrp="1"/>
          </p:cNvSpPr>
          <p:nvPr>
            <p:ph type="dt" sz="half" idx="10"/>
          </p:nvPr>
        </p:nvSpPr>
        <p:spPr/>
        <p:txBody>
          <a:bodyPr/>
          <a:lstStyle/>
          <a:p>
            <a:fld id="{0F88DB08-3B01-46DD-99F2-F6F6334EA669}" type="datetime1">
              <a:rPr lang="en-US" smtClean="0"/>
              <a:t>12/30/24</a:t>
            </a:fld>
            <a:endParaRPr lang="en-US"/>
          </a:p>
        </p:txBody>
      </p:sp>
      <p:sp>
        <p:nvSpPr>
          <p:cNvPr id="8" name="Footer Placeholder 7">
            <a:extLst>
              <a:ext uri="{FF2B5EF4-FFF2-40B4-BE49-F238E27FC236}">
                <a16:creationId xmlns:a16="http://schemas.microsoft.com/office/drawing/2014/main" id="{6FCAA828-0166-8ECD-BCE8-654BEFDD7155}"/>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7690C0D2-459A-04AA-FD90-7687D2FE8A9D}"/>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054400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D549F-FA71-857F-E02E-3CB63CE683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569611-F911-D3D4-B613-ACCDA56C45D2}"/>
              </a:ext>
            </a:extLst>
          </p:cNvPr>
          <p:cNvSpPr>
            <a:spLocks noGrp="1"/>
          </p:cNvSpPr>
          <p:nvPr>
            <p:ph type="dt" sz="half" idx="10"/>
          </p:nvPr>
        </p:nvSpPr>
        <p:spPr/>
        <p:txBody>
          <a:bodyPr/>
          <a:lstStyle/>
          <a:p>
            <a:fld id="{5892AC11-ACC3-4129-BBD7-C580BF1A4EE7}" type="datetime1">
              <a:rPr lang="en-US" smtClean="0"/>
              <a:t>12/30/24</a:t>
            </a:fld>
            <a:endParaRPr lang="en-US"/>
          </a:p>
        </p:txBody>
      </p:sp>
      <p:sp>
        <p:nvSpPr>
          <p:cNvPr id="4" name="Footer Placeholder 3">
            <a:extLst>
              <a:ext uri="{FF2B5EF4-FFF2-40B4-BE49-F238E27FC236}">
                <a16:creationId xmlns:a16="http://schemas.microsoft.com/office/drawing/2014/main" id="{F6EA1961-0B6B-8FEB-F2CB-C42E90EF2DFD}"/>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F42AA80E-3139-9F1B-9C3E-2A76628CF4F8}"/>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187103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F54789-9F96-511A-0FB6-24F6A8418C72}"/>
              </a:ext>
            </a:extLst>
          </p:cNvPr>
          <p:cNvSpPr>
            <a:spLocks noGrp="1"/>
          </p:cNvSpPr>
          <p:nvPr>
            <p:ph type="dt" sz="half" idx="10"/>
          </p:nvPr>
        </p:nvSpPr>
        <p:spPr/>
        <p:txBody>
          <a:bodyPr/>
          <a:lstStyle/>
          <a:p>
            <a:fld id="{6D80F7F3-E406-44E2-93AF-674B3F1A2E51}" type="datetime1">
              <a:rPr lang="en-US" smtClean="0"/>
              <a:t>12/30/24</a:t>
            </a:fld>
            <a:endParaRPr lang="en-US"/>
          </a:p>
        </p:txBody>
      </p:sp>
      <p:sp>
        <p:nvSpPr>
          <p:cNvPr id="3" name="Footer Placeholder 2">
            <a:extLst>
              <a:ext uri="{FF2B5EF4-FFF2-40B4-BE49-F238E27FC236}">
                <a16:creationId xmlns:a16="http://schemas.microsoft.com/office/drawing/2014/main" id="{8B780399-ADEF-8F74-9F59-6AD804C9393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95B6A34F-ABAB-9C4E-38A1-C6EEB944B97C}"/>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3175114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E3917-2BF6-1CE2-F34B-49F0D09A1B91}"/>
              </a:ext>
            </a:extLst>
          </p:cNvPr>
          <p:cNvSpPr>
            <a:spLocks noGrp="1"/>
          </p:cNvSpPr>
          <p:nvPr>
            <p:ph type="title"/>
          </p:nvPr>
        </p:nvSpPr>
        <p:spPr>
          <a:xfrm>
            <a:off x="839788" y="807868"/>
            <a:ext cx="3640713" cy="2062594"/>
          </a:xfrm>
        </p:spPr>
        <p:txBody>
          <a:bodyPr anchor="t">
            <a:norm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40815B8F-A9F3-8583-FFF1-175021F17AF0}"/>
              </a:ext>
            </a:extLst>
          </p:cNvPr>
          <p:cNvSpPr>
            <a:spLocks noGrp="1"/>
          </p:cNvSpPr>
          <p:nvPr>
            <p:ph idx="1"/>
          </p:nvPr>
        </p:nvSpPr>
        <p:spPr>
          <a:xfrm>
            <a:off x="5432898" y="807867"/>
            <a:ext cx="5922489" cy="505318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C5D90AFF-A949-CE9E-6B94-C1B619612915}"/>
              </a:ext>
            </a:extLst>
          </p:cNvPr>
          <p:cNvSpPr>
            <a:spLocks noGrp="1"/>
          </p:cNvSpPr>
          <p:nvPr>
            <p:ph type="body" sz="half" idx="2"/>
          </p:nvPr>
        </p:nvSpPr>
        <p:spPr>
          <a:xfrm>
            <a:off x="839788" y="3000652"/>
            <a:ext cx="3640713" cy="2868336"/>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95267E-088F-FB9A-9469-551890F29F01}"/>
              </a:ext>
            </a:extLst>
          </p:cNvPr>
          <p:cNvSpPr>
            <a:spLocks noGrp="1"/>
          </p:cNvSpPr>
          <p:nvPr>
            <p:ph type="dt" sz="half" idx="10"/>
          </p:nvPr>
        </p:nvSpPr>
        <p:spPr/>
        <p:txBody>
          <a:bodyPr/>
          <a:lstStyle/>
          <a:p>
            <a:fld id="{2FB1DD93-7C9D-4E53-81F0-DDE57FEA7EDB}" type="datetime1">
              <a:rPr lang="en-US" smtClean="0"/>
              <a:t>12/30/24</a:t>
            </a:fld>
            <a:endParaRPr lang="en-US"/>
          </a:p>
        </p:txBody>
      </p:sp>
      <p:sp>
        <p:nvSpPr>
          <p:cNvPr id="6" name="Footer Placeholder 5">
            <a:extLst>
              <a:ext uri="{FF2B5EF4-FFF2-40B4-BE49-F238E27FC236}">
                <a16:creationId xmlns:a16="http://schemas.microsoft.com/office/drawing/2014/main" id="{38EA3FFC-B3A6-C0B6-5DAE-70BE0D6FBD69}"/>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08D35F-BC2E-8D14-060F-449CBAF7C0D2}"/>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622701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909ED-ED97-A3CE-5569-77B45F41450A}"/>
              </a:ext>
            </a:extLst>
          </p:cNvPr>
          <p:cNvSpPr>
            <a:spLocks noGrp="1"/>
          </p:cNvSpPr>
          <p:nvPr>
            <p:ph type="title"/>
          </p:nvPr>
        </p:nvSpPr>
        <p:spPr>
          <a:xfrm>
            <a:off x="839788" y="820881"/>
            <a:ext cx="3639312" cy="2062595"/>
          </a:xfrm>
        </p:spPr>
        <p:txBody>
          <a:bodyPr anchor="t">
            <a:normAutofit/>
          </a:bodyPr>
          <a:lstStyle>
            <a:lvl1pPr>
              <a:defRPr sz="2800"/>
            </a:lvl1pPr>
          </a:lstStyle>
          <a:p>
            <a:r>
              <a:rPr lang="en-US" dirty="0"/>
              <a:t>Click to edit Master title style</a:t>
            </a:r>
          </a:p>
        </p:txBody>
      </p:sp>
      <p:sp>
        <p:nvSpPr>
          <p:cNvPr id="3" name="Picture Placeholder 2">
            <a:extLst>
              <a:ext uri="{FF2B5EF4-FFF2-40B4-BE49-F238E27FC236}">
                <a16:creationId xmlns:a16="http://schemas.microsoft.com/office/drawing/2014/main" id="{0683BB3A-9E24-DE4C-9619-1502F1B6F389}"/>
              </a:ext>
            </a:extLst>
          </p:cNvPr>
          <p:cNvSpPr>
            <a:spLocks noGrp="1"/>
          </p:cNvSpPr>
          <p:nvPr>
            <p:ph type="pic" idx="1"/>
          </p:nvPr>
        </p:nvSpPr>
        <p:spPr>
          <a:xfrm>
            <a:off x="5247408" y="919595"/>
            <a:ext cx="6107979" cy="501361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B4CE1F-29E0-88BB-8489-E58236B8B17B}"/>
              </a:ext>
            </a:extLst>
          </p:cNvPr>
          <p:cNvSpPr>
            <a:spLocks noGrp="1"/>
          </p:cNvSpPr>
          <p:nvPr>
            <p:ph type="body" sz="half" idx="2"/>
          </p:nvPr>
        </p:nvSpPr>
        <p:spPr>
          <a:xfrm>
            <a:off x="839788" y="3000652"/>
            <a:ext cx="3643889" cy="2868336"/>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24B7212-6816-FFD1-50B2-58844AD38E26}"/>
              </a:ext>
            </a:extLst>
          </p:cNvPr>
          <p:cNvSpPr>
            <a:spLocks noGrp="1"/>
          </p:cNvSpPr>
          <p:nvPr>
            <p:ph type="dt" sz="half" idx="10"/>
          </p:nvPr>
        </p:nvSpPr>
        <p:spPr/>
        <p:txBody>
          <a:bodyPr/>
          <a:lstStyle/>
          <a:p>
            <a:fld id="{3DF7BC28-59DE-4F83-B4A1-497203279FAD}" type="datetime1">
              <a:rPr lang="en-US" smtClean="0"/>
              <a:t>12/30/24</a:t>
            </a:fld>
            <a:endParaRPr lang="en-US"/>
          </a:p>
        </p:txBody>
      </p:sp>
      <p:sp>
        <p:nvSpPr>
          <p:cNvPr id="6" name="Footer Placeholder 5">
            <a:extLst>
              <a:ext uri="{FF2B5EF4-FFF2-40B4-BE49-F238E27FC236}">
                <a16:creationId xmlns:a16="http://schemas.microsoft.com/office/drawing/2014/main" id="{A2417744-5A24-B7B7-5FD6-E98E60832F2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14CDA4D1-A71D-A7A6-3D0C-294E5D280BE8}"/>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870541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5858A62-FE72-978B-BE71-05908D82E1A4}"/>
              </a:ext>
            </a:extLst>
          </p:cNvPr>
          <p:cNvSpPr/>
          <p:nvPr/>
        </p:nvSpPr>
        <p:spPr>
          <a:xfrm>
            <a:off x="0" y="0"/>
            <a:ext cx="12192000" cy="6860161"/>
          </a:xfrm>
          <a:prstGeom prst="rect">
            <a:avLst/>
          </a:prstGeom>
          <a:solidFill>
            <a:schemeClr val="bg2">
              <a:lumMod val="75000"/>
              <a:alpha val="15000"/>
            </a:schemeClr>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5BFA14B7-4740-5D9F-6489-BAD00C3E0D68}"/>
              </a:ext>
            </a:extLst>
          </p:cNvPr>
          <p:cNvSpPr>
            <a:spLocks noGrp="1"/>
          </p:cNvSpPr>
          <p:nvPr>
            <p:ph type="title"/>
          </p:nvPr>
        </p:nvSpPr>
        <p:spPr>
          <a:xfrm>
            <a:off x="871108" y="588245"/>
            <a:ext cx="10449784" cy="1265928"/>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7790487F-803F-C5AF-BD93-39C0FC738963}"/>
              </a:ext>
            </a:extLst>
          </p:cNvPr>
          <p:cNvSpPr>
            <a:spLocks noGrp="1"/>
          </p:cNvSpPr>
          <p:nvPr>
            <p:ph type="body" idx="1"/>
          </p:nvPr>
        </p:nvSpPr>
        <p:spPr>
          <a:xfrm>
            <a:off x="877824" y="2157984"/>
            <a:ext cx="10442448" cy="390381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86FCEF-4EDF-C2EF-7D81-FEFF7042F350}"/>
              </a:ext>
            </a:extLst>
          </p:cNvPr>
          <p:cNvSpPr>
            <a:spLocks noGrp="1"/>
          </p:cNvSpPr>
          <p:nvPr>
            <p:ph type="dt" sz="half" idx="2"/>
          </p:nvPr>
        </p:nvSpPr>
        <p:spPr>
          <a:xfrm>
            <a:off x="877824" y="6356350"/>
            <a:ext cx="2743200" cy="365125"/>
          </a:xfrm>
          <a:prstGeom prst="rect">
            <a:avLst/>
          </a:prstGeom>
        </p:spPr>
        <p:txBody>
          <a:bodyPr vert="horz" lIns="91440" tIns="45720" rIns="91440" bIns="45720" rtlCol="0" anchor="ctr"/>
          <a:lstStyle>
            <a:lvl1pPr algn="l">
              <a:defRPr sz="800" cap="all" spc="300" baseline="0">
                <a:solidFill>
                  <a:schemeClr val="tx2"/>
                </a:solidFill>
              </a:defRPr>
            </a:lvl1pPr>
          </a:lstStyle>
          <a:p>
            <a:fld id="{0BDC4764-F656-4735-9820-9886F8DF1D6A}" type="datetime1">
              <a:rPr lang="en-US" smtClean="0"/>
              <a:t>12/30/24</a:t>
            </a:fld>
            <a:endParaRPr lang="en-US" dirty="0"/>
          </a:p>
        </p:txBody>
      </p:sp>
      <p:sp>
        <p:nvSpPr>
          <p:cNvPr id="5" name="Footer Placeholder 4">
            <a:extLst>
              <a:ext uri="{FF2B5EF4-FFF2-40B4-BE49-F238E27FC236}">
                <a16:creationId xmlns:a16="http://schemas.microsoft.com/office/drawing/2014/main" id="{9A4663BC-4D46-C74D-DDF2-9D25B4D96F9B}"/>
              </a:ext>
            </a:extLst>
          </p:cNvPr>
          <p:cNvSpPr>
            <a:spLocks noGrp="1"/>
          </p:cNvSpPr>
          <p:nvPr>
            <p:ph type="ftr" sz="quarter" idx="3"/>
          </p:nvPr>
        </p:nvSpPr>
        <p:spPr>
          <a:xfrm>
            <a:off x="7132320" y="6356350"/>
            <a:ext cx="4297680" cy="365125"/>
          </a:xfrm>
          <a:prstGeom prst="rect">
            <a:avLst/>
          </a:prstGeom>
        </p:spPr>
        <p:txBody>
          <a:bodyPr vert="horz" lIns="91440" tIns="45720" rIns="91440" bIns="45720" rtlCol="0" anchor="ctr"/>
          <a:lstStyle>
            <a:lvl1pPr algn="r">
              <a:defRPr sz="800" cap="all" spc="300" baseline="0">
                <a:solidFill>
                  <a:schemeClr val="tx2"/>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B71B4EAE-CB5C-D14B-77EF-7B155FA68353}"/>
              </a:ext>
            </a:extLst>
          </p:cNvPr>
          <p:cNvSpPr>
            <a:spLocks noGrp="1"/>
          </p:cNvSpPr>
          <p:nvPr>
            <p:ph type="sldNum" sz="quarter" idx="4"/>
          </p:nvPr>
        </p:nvSpPr>
        <p:spPr>
          <a:xfrm>
            <a:off x="11429999" y="6356350"/>
            <a:ext cx="521207" cy="365125"/>
          </a:xfrm>
          <a:prstGeom prst="rect">
            <a:avLst/>
          </a:prstGeom>
        </p:spPr>
        <p:txBody>
          <a:bodyPr vert="horz" lIns="91440" tIns="45720" rIns="91440" bIns="45720" rtlCol="0" anchor="ctr"/>
          <a:lstStyle>
            <a:lvl1pPr algn="r">
              <a:defRPr sz="1400">
                <a:solidFill>
                  <a:schemeClr val="tx2"/>
                </a:solidFill>
                <a:latin typeface="+mj-lt"/>
              </a:defRPr>
            </a:lvl1pPr>
          </a:lstStyle>
          <a:p>
            <a:fld id="{C68AC1EC-23E2-4F0E-A5A4-674EC8DB954E}" type="slidenum">
              <a:rPr lang="en-US" smtClean="0"/>
              <a:pPr/>
              <a:t>‹#›</a:t>
            </a:fld>
            <a:endParaRPr lang="en-US"/>
          </a:p>
        </p:txBody>
      </p:sp>
    </p:spTree>
    <p:extLst>
      <p:ext uri="{BB962C8B-B14F-4D97-AF65-F5344CB8AC3E}">
        <p14:creationId xmlns:p14="http://schemas.microsoft.com/office/powerpoint/2010/main" val="333338067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2" r:id="rId10"/>
    <p:sldLayoutId id="2147483671" r:id="rId11"/>
  </p:sldLayoutIdLst>
  <p:hf hdr="0"/>
  <p:txStyles>
    <p:titleStyle>
      <a:lvl1pPr algn="l" defTabSz="914400" rtl="0" eaLnBrk="1" latinLnBrk="0" hangingPunct="1">
        <a:lnSpc>
          <a:spcPct val="100000"/>
        </a:lnSpc>
        <a:spcBef>
          <a:spcPct val="0"/>
        </a:spcBef>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2"/>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400" kern="1200">
          <a:solidFill>
            <a:schemeClr val="tx2"/>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200" kern="1200">
          <a:solidFill>
            <a:schemeClr val="tx2"/>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100" kern="1200">
          <a:solidFill>
            <a:schemeClr val="tx2"/>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public.tableau.com/app/profile/shikha.kamboj/viz/Customerdistributionbycountry/Customerdistributionbycountry"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avy 3D art">
            <a:extLst>
              <a:ext uri="{FF2B5EF4-FFF2-40B4-BE49-F238E27FC236}">
                <a16:creationId xmlns:a16="http://schemas.microsoft.com/office/drawing/2014/main" id="{711E9FE9-14AB-5ECF-6CA3-C5B3659E86A6}"/>
              </a:ext>
            </a:extLst>
          </p:cNvPr>
          <p:cNvPicPr>
            <a:picLocks noChangeAspect="1"/>
          </p:cNvPicPr>
          <p:nvPr/>
        </p:nvPicPr>
        <p:blipFill>
          <a:blip r:embed="rId2"/>
          <a:srcRect r="2042" b="2"/>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A249FB7-2038-E2FE-5F9F-2038796555D9}"/>
              </a:ext>
            </a:extLst>
          </p:cNvPr>
          <p:cNvSpPr>
            <a:spLocks noGrp="1"/>
          </p:cNvSpPr>
          <p:nvPr>
            <p:ph type="ctrTitle"/>
          </p:nvPr>
        </p:nvSpPr>
        <p:spPr>
          <a:xfrm>
            <a:off x="222738" y="1122363"/>
            <a:ext cx="4724399" cy="3204134"/>
          </a:xfrm>
        </p:spPr>
        <p:txBody>
          <a:bodyPr anchor="b">
            <a:normAutofit/>
          </a:bodyPr>
          <a:lstStyle/>
          <a:p>
            <a:r>
              <a:rPr lang="en-GB" sz="4400" b="1" dirty="0">
                <a:latin typeface="Aptos" panose="020B0004020202020204" pitchFamily="34" charset="0"/>
              </a:rPr>
              <a:t>Rockbuster Stealth Data Insights-</a:t>
            </a:r>
            <a:br>
              <a:rPr lang="en-GB" sz="4400" b="1" dirty="0">
                <a:latin typeface="Aptos" panose="020B0004020202020204" pitchFamily="34" charset="0"/>
              </a:rPr>
            </a:br>
            <a:r>
              <a:rPr lang="en-GB" sz="2000" dirty="0">
                <a:latin typeface="Aptos" panose="020B0004020202020204" pitchFamily="34" charset="0"/>
              </a:rPr>
              <a:t>Data-Driven Insights for Strategic Decision-Making</a:t>
            </a:r>
          </a:p>
        </p:txBody>
      </p:sp>
      <p:sp>
        <p:nvSpPr>
          <p:cNvPr id="3" name="Subtitle 2">
            <a:extLst>
              <a:ext uri="{FF2B5EF4-FFF2-40B4-BE49-F238E27FC236}">
                <a16:creationId xmlns:a16="http://schemas.microsoft.com/office/drawing/2014/main" id="{B1EA71C4-E0C5-1B98-A293-3C85548E950A}"/>
              </a:ext>
            </a:extLst>
          </p:cNvPr>
          <p:cNvSpPr>
            <a:spLocks noGrp="1"/>
          </p:cNvSpPr>
          <p:nvPr>
            <p:ph type="subTitle" idx="1"/>
          </p:nvPr>
        </p:nvSpPr>
        <p:spPr>
          <a:xfrm>
            <a:off x="477980" y="4872922"/>
            <a:ext cx="4023359" cy="1208141"/>
          </a:xfrm>
        </p:spPr>
        <p:txBody>
          <a:bodyPr>
            <a:normAutofit/>
          </a:bodyPr>
          <a:lstStyle/>
          <a:p>
            <a:r>
              <a:rPr lang="en-DE" sz="2000" b="1" dirty="0"/>
              <a:t>Shikha Kamboj</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2248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17C9F-85AA-C4A8-DD46-53438A35B26A}"/>
              </a:ext>
            </a:extLst>
          </p:cNvPr>
          <p:cNvSpPr>
            <a:spLocks noGrp="1"/>
          </p:cNvSpPr>
          <p:nvPr>
            <p:ph type="title"/>
          </p:nvPr>
        </p:nvSpPr>
        <p:spPr>
          <a:xfrm>
            <a:off x="871108" y="588245"/>
            <a:ext cx="10449784" cy="1404678"/>
          </a:xfrm>
        </p:spPr>
        <p:txBody>
          <a:bodyPr/>
          <a:lstStyle/>
          <a:p>
            <a:pPr algn="ctr"/>
            <a:r>
              <a:rPr lang="en-GB" sz="4000" b="1" dirty="0">
                <a:latin typeface="Aptos" panose="020B0004020202020204" pitchFamily="34" charset="0"/>
              </a:rPr>
              <a:t>Recommendations</a:t>
            </a:r>
            <a:endParaRPr lang="en-DE" dirty="0"/>
          </a:p>
        </p:txBody>
      </p:sp>
      <p:sp>
        <p:nvSpPr>
          <p:cNvPr id="3" name="Content Placeholder 2">
            <a:extLst>
              <a:ext uri="{FF2B5EF4-FFF2-40B4-BE49-F238E27FC236}">
                <a16:creationId xmlns:a16="http://schemas.microsoft.com/office/drawing/2014/main" id="{428DFC4A-2ECB-BBA6-18CB-71D68F1F1FAC}"/>
              </a:ext>
            </a:extLst>
          </p:cNvPr>
          <p:cNvSpPr>
            <a:spLocks noGrp="1"/>
          </p:cNvSpPr>
          <p:nvPr>
            <p:ph idx="1"/>
          </p:nvPr>
        </p:nvSpPr>
        <p:spPr>
          <a:xfrm>
            <a:off x="885160" y="2365936"/>
            <a:ext cx="10442448" cy="3903819"/>
          </a:xfrm>
        </p:spPr>
        <p:txBody>
          <a:bodyPr/>
          <a:lstStyle/>
          <a:p>
            <a:pPr lvl="1"/>
            <a:r>
              <a:rPr lang="en-GB" sz="2000" b="1" dirty="0">
                <a:latin typeface="Aptos" panose="020B0004020202020204" pitchFamily="34" charset="0"/>
              </a:rPr>
              <a:t>Inventory Optimization:</a:t>
            </a:r>
            <a:r>
              <a:rPr lang="en-GB" sz="2000" dirty="0">
                <a:latin typeface="Aptos" panose="020B0004020202020204" pitchFamily="34" charset="0"/>
              </a:rPr>
              <a:t> Remove low-performing titles and focus on high-demand genres.</a:t>
            </a:r>
          </a:p>
          <a:p>
            <a:pPr lvl="1"/>
            <a:r>
              <a:rPr lang="en-GB" sz="2000" b="1" dirty="0">
                <a:latin typeface="Aptos" panose="020B0004020202020204" pitchFamily="34" charset="0"/>
              </a:rPr>
              <a:t>Geographic Focus:</a:t>
            </a:r>
            <a:r>
              <a:rPr lang="en-GB" sz="2000" dirty="0">
                <a:latin typeface="Aptos" panose="020B0004020202020204" pitchFamily="34" charset="0"/>
              </a:rPr>
              <a:t> Launch digital services in India, China, and the United States.</a:t>
            </a:r>
          </a:p>
          <a:p>
            <a:pPr lvl="1"/>
            <a:r>
              <a:rPr lang="en-GB" sz="2000" b="1" dirty="0">
                <a:latin typeface="Aptos" panose="020B0004020202020204" pitchFamily="34" charset="0"/>
              </a:rPr>
              <a:t>Customer Loyalty Programs:</a:t>
            </a:r>
            <a:r>
              <a:rPr lang="en-GB" sz="2000" dirty="0">
                <a:latin typeface="Aptos" panose="020B0004020202020204" pitchFamily="34" charset="0"/>
              </a:rPr>
              <a:t> Build exclusive offers for top customers.</a:t>
            </a:r>
          </a:p>
          <a:p>
            <a:pPr lvl="1"/>
            <a:r>
              <a:rPr lang="en-GB" sz="2000" b="1" dirty="0">
                <a:latin typeface="Aptos" panose="020B0004020202020204" pitchFamily="34" charset="0"/>
              </a:rPr>
              <a:t>Content Strategy:</a:t>
            </a:r>
            <a:r>
              <a:rPr lang="en-GB" sz="2000" dirty="0">
                <a:latin typeface="Aptos" panose="020B0004020202020204" pitchFamily="34" charset="0"/>
              </a:rPr>
              <a:t> Prioritize top-performing movie categories.</a:t>
            </a:r>
          </a:p>
          <a:p>
            <a:pPr marL="228600" lvl="1" indent="0">
              <a:buNone/>
            </a:pPr>
            <a:endParaRPr lang="en-DE" dirty="0"/>
          </a:p>
        </p:txBody>
      </p:sp>
      <p:sp>
        <p:nvSpPr>
          <p:cNvPr id="6" name="Slide Number Placeholder 5">
            <a:extLst>
              <a:ext uri="{FF2B5EF4-FFF2-40B4-BE49-F238E27FC236}">
                <a16:creationId xmlns:a16="http://schemas.microsoft.com/office/drawing/2014/main" id="{8BF888E6-606C-63D1-DFD9-A58FAEEFDCBF}"/>
              </a:ext>
            </a:extLst>
          </p:cNvPr>
          <p:cNvSpPr>
            <a:spLocks noGrp="1"/>
          </p:cNvSpPr>
          <p:nvPr>
            <p:ph type="sldNum" sz="quarter" idx="12"/>
          </p:nvPr>
        </p:nvSpPr>
        <p:spPr/>
        <p:txBody>
          <a:bodyPr/>
          <a:lstStyle/>
          <a:p>
            <a:fld id="{C68AC1EC-23E2-4F0E-A5A4-674EC8DB954E}" type="slidenum">
              <a:rPr lang="en-US" smtClean="0"/>
              <a:t>10</a:t>
            </a:fld>
            <a:endParaRPr lang="en-US"/>
          </a:p>
        </p:txBody>
      </p:sp>
    </p:spTree>
    <p:extLst>
      <p:ext uri="{BB962C8B-B14F-4D97-AF65-F5344CB8AC3E}">
        <p14:creationId xmlns:p14="http://schemas.microsoft.com/office/powerpoint/2010/main" val="59082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D4B45-E00A-D243-3257-D231B998C2F6}"/>
              </a:ext>
            </a:extLst>
          </p:cNvPr>
          <p:cNvSpPr>
            <a:spLocks noGrp="1"/>
          </p:cNvSpPr>
          <p:nvPr>
            <p:ph type="title"/>
          </p:nvPr>
        </p:nvSpPr>
        <p:spPr/>
        <p:txBody>
          <a:bodyPr>
            <a:normAutofit/>
          </a:bodyPr>
          <a:lstStyle/>
          <a:p>
            <a:pPr algn="ctr"/>
            <a:r>
              <a:rPr lang="en-GB" sz="4000" b="1" dirty="0">
                <a:latin typeface="Aptos" panose="020B0004020202020204" pitchFamily="34" charset="0"/>
              </a:rPr>
              <a:t>Conclusion</a:t>
            </a:r>
            <a:endParaRPr lang="en-DE" sz="4000" dirty="0">
              <a:latin typeface="Aptos" panose="020B0004020202020204" pitchFamily="34" charset="0"/>
            </a:endParaRPr>
          </a:p>
        </p:txBody>
      </p:sp>
      <p:sp>
        <p:nvSpPr>
          <p:cNvPr id="3" name="Content Placeholder 2">
            <a:extLst>
              <a:ext uri="{FF2B5EF4-FFF2-40B4-BE49-F238E27FC236}">
                <a16:creationId xmlns:a16="http://schemas.microsoft.com/office/drawing/2014/main" id="{695B9622-ECEE-B0E5-7837-9B728AA27845}"/>
              </a:ext>
            </a:extLst>
          </p:cNvPr>
          <p:cNvSpPr>
            <a:spLocks noGrp="1"/>
          </p:cNvSpPr>
          <p:nvPr>
            <p:ph idx="1"/>
          </p:nvPr>
        </p:nvSpPr>
        <p:spPr/>
        <p:txBody>
          <a:bodyPr/>
          <a:lstStyle/>
          <a:p>
            <a:pPr marL="0" indent="0">
              <a:buNone/>
            </a:pPr>
            <a:r>
              <a:rPr lang="en-GB" sz="2000" b="1" dirty="0">
                <a:latin typeface="Aptos" panose="020B0004020202020204" pitchFamily="34" charset="0"/>
              </a:rPr>
              <a:t>Key Takeaways:</a:t>
            </a:r>
          </a:p>
          <a:p>
            <a:pPr>
              <a:buFont typeface="Arial" panose="020B0604020202020204" pitchFamily="34" charset="0"/>
              <a:buChar char="•"/>
            </a:pPr>
            <a:r>
              <a:rPr lang="en-GB" sz="2000" dirty="0">
                <a:latin typeface="Aptos" panose="020B0004020202020204" pitchFamily="34" charset="0"/>
              </a:rPr>
              <a:t>Geographic and customer insights reveal key focus areas.</a:t>
            </a:r>
          </a:p>
          <a:p>
            <a:pPr>
              <a:buFont typeface="Arial" panose="020B0604020202020204" pitchFamily="34" charset="0"/>
              <a:buChar char="•"/>
            </a:pPr>
            <a:r>
              <a:rPr lang="en-GB" sz="2000" dirty="0">
                <a:latin typeface="Aptos" panose="020B0004020202020204" pitchFamily="34" charset="0"/>
              </a:rPr>
              <a:t>High-performing films and customers drive revenue growth.</a:t>
            </a:r>
          </a:p>
          <a:p>
            <a:pPr>
              <a:buFont typeface="Arial" panose="020B0604020202020204" pitchFamily="34" charset="0"/>
              <a:buChar char="•"/>
            </a:pPr>
            <a:r>
              <a:rPr lang="en-GB" sz="2000" dirty="0">
                <a:latin typeface="Aptos" panose="020B0004020202020204" pitchFamily="34" charset="0"/>
              </a:rPr>
              <a:t>Inventory and pricing strategies need optimization.</a:t>
            </a:r>
          </a:p>
          <a:p>
            <a:pPr>
              <a:buFont typeface="Arial" panose="020B0604020202020204" pitchFamily="34" charset="0"/>
              <a:buChar char="•"/>
            </a:pPr>
            <a:endParaRPr lang="en-GB" sz="2000" dirty="0">
              <a:latin typeface="Aptos" panose="020B0004020202020204" pitchFamily="34" charset="0"/>
            </a:endParaRPr>
          </a:p>
          <a:p>
            <a:pPr marL="0" indent="0">
              <a:buNone/>
            </a:pPr>
            <a:r>
              <a:rPr lang="en-GB" sz="2000" b="1" dirty="0">
                <a:latin typeface="Aptos" panose="020B0004020202020204" pitchFamily="34" charset="0"/>
              </a:rPr>
              <a:t>Final Thoughts:</a:t>
            </a:r>
            <a:r>
              <a:rPr lang="en-GB" sz="2000" dirty="0">
                <a:latin typeface="Aptos" panose="020B0004020202020204" pitchFamily="34" charset="0"/>
              </a:rPr>
              <a:t> Rockbuster Stealth is well-positioned to compete in the digital streaming market.</a:t>
            </a:r>
          </a:p>
          <a:p>
            <a:pPr marL="0" indent="0">
              <a:buNone/>
            </a:pPr>
            <a:endParaRPr lang="en-GB" dirty="0"/>
          </a:p>
          <a:p>
            <a:endParaRPr lang="en-DE" dirty="0"/>
          </a:p>
        </p:txBody>
      </p:sp>
      <p:sp>
        <p:nvSpPr>
          <p:cNvPr id="6" name="Slide Number Placeholder 5">
            <a:extLst>
              <a:ext uri="{FF2B5EF4-FFF2-40B4-BE49-F238E27FC236}">
                <a16:creationId xmlns:a16="http://schemas.microsoft.com/office/drawing/2014/main" id="{371865EE-1008-2C57-D40E-04CB2BD9B7D6}"/>
              </a:ext>
            </a:extLst>
          </p:cNvPr>
          <p:cNvSpPr>
            <a:spLocks noGrp="1"/>
          </p:cNvSpPr>
          <p:nvPr>
            <p:ph type="sldNum" sz="quarter" idx="12"/>
          </p:nvPr>
        </p:nvSpPr>
        <p:spPr/>
        <p:txBody>
          <a:bodyPr/>
          <a:lstStyle/>
          <a:p>
            <a:fld id="{C68AC1EC-23E2-4F0E-A5A4-674EC8DB954E}" type="slidenum">
              <a:rPr lang="en-US" smtClean="0"/>
              <a:t>11</a:t>
            </a:fld>
            <a:endParaRPr lang="en-US"/>
          </a:p>
        </p:txBody>
      </p:sp>
    </p:spTree>
    <p:extLst>
      <p:ext uri="{BB962C8B-B14F-4D97-AF65-F5344CB8AC3E}">
        <p14:creationId xmlns:p14="http://schemas.microsoft.com/office/powerpoint/2010/main" val="916928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3CB6C-F49A-E97B-DFAB-8CB0E214D74F}"/>
              </a:ext>
            </a:extLst>
          </p:cNvPr>
          <p:cNvSpPr>
            <a:spLocks noGrp="1"/>
          </p:cNvSpPr>
          <p:nvPr>
            <p:ph type="title"/>
          </p:nvPr>
        </p:nvSpPr>
        <p:spPr/>
        <p:txBody>
          <a:bodyPr>
            <a:normAutofit/>
          </a:bodyPr>
          <a:lstStyle/>
          <a:p>
            <a:pPr algn="ctr"/>
            <a:r>
              <a:rPr lang="en-DE" sz="4000" b="1" dirty="0">
                <a:latin typeface="Aptos" panose="020B0004020202020204" pitchFamily="34" charset="0"/>
              </a:rPr>
              <a:t>Outline</a:t>
            </a:r>
          </a:p>
        </p:txBody>
      </p:sp>
      <p:sp>
        <p:nvSpPr>
          <p:cNvPr id="3" name="Content Placeholder 2">
            <a:extLst>
              <a:ext uri="{FF2B5EF4-FFF2-40B4-BE49-F238E27FC236}">
                <a16:creationId xmlns:a16="http://schemas.microsoft.com/office/drawing/2014/main" id="{4AE632EB-7224-A86A-A9C3-2D29CF9E986B}"/>
              </a:ext>
            </a:extLst>
          </p:cNvPr>
          <p:cNvSpPr>
            <a:spLocks noGrp="1"/>
          </p:cNvSpPr>
          <p:nvPr>
            <p:ph idx="1"/>
          </p:nvPr>
        </p:nvSpPr>
        <p:spPr/>
        <p:txBody>
          <a:bodyPr>
            <a:normAutofit/>
          </a:bodyPr>
          <a:lstStyle/>
          <a:p>
            <a:r>
              <a:rPr lang="en-GB" sz="2400" b="1" dirty="0">
                <a:latin typeface="Aptos" panose="020B0004020202020204" pitchFamily="34" charset="0"/>
              </a:rPr>
              <a:t>Introduction</a:t>
            </a:r>
          </a:p>
          <a:p>
            <a:r>
              <a:rPr lang="en-GB" sz="2400" b="1" dirty="0">
                <a:latin typeface="Aptos" panose="020B0004020202020204" pitchFamily="34" charset="0"/>
              </a:rPr>
              <a:t>Data Overview</a:t>
            </a:r>
          </a:p>
          <a:p>
            <a:r>
              <a:rPr lang="en-GB" sz="2400" b="1" dirty="0">
                <a:latin typeface="Aptos" panose="020B0004020202020204" pitchFamily="34" charset="0"/>
              </a:rPr>
              <a:t>Business Questions and Analysis</a:t>
            </a:r>
          </a:p>
          <a:p>
            <a:r>
              <a:rPr lang="en-GB" sz="2400" b="1" dirty="0">
                <a:latin typeface="Aptos" panose="020B0004020202020204" pitchFamily="34" charset="0"/>
              </a:rPr>
              <a:t>Key Recommendations</a:t>
            </a:r>
          </a:p>
          <a:p>
            <a:r>
              <a:rPr lang="en-GB" sz="2400" b="1" dirty="0">
                <a:latin typeface="Aptos" panose="020B0004020202020204" pitchFamily="34" charset="0"/>
              </a:rPr>
              <a:t>Conclusion</a:t>
            </a:r>
          </a:p>
          <a:p>
            <a:r>
              <a:rPr lang="en-GB" sz="2400" b="1" dirty="0">
                <a:latin typeface="Aptos" panose="020B0004020202020204" pitchFamily="34" charset="0"/>
              </a:rPr>
              <a:t>Q&amp;A</a:t>
            </a:r>
            <a:endParaRPr lang="en-DE" sz="2400" dirty="0">
              <a:latin typeface="Aptos" panose="020B0004020202020204" pitchFamily="34" charset="0"/>
            </a:endParaRPr>
          </a:p>
        </p:txBody>
      </p:sp>
      <p:sp>
        <p:nvSpPr>
          <p:cNvPr id="6" name="Slide Number Placeholder 5">
            <a:extLst>
              <a:ext uri="{FF2B5EF4-FFF2-40B4-BE49-F238E27FC236}">
                <a16:creationId xmlns:a16="http://schemas.microsoft.com/office/drawing/2014/main" id="{167F656B-C10A-11EB-B9D0-C82828DB8B1B}"/>
              </a:ext>
            </a:extLst>
          </p:cNvPr>
          <p:cNvSpPr>
            <a:spLocks noGrp="1"/>
          </p:cNvSpPr>
          <p:nvPr>
            <p:ph type="sldNum" sz="quarter" idx="12"/>
          </p:nvPr>
        </p:nvSpPr>
        <p:spPr/>
        <p:txBody>
          <a:bodyPr/>
          <a:lstStyle/>
          <a:p>
            <a:fld id="{C68AC1EC-23E2-4F0E-A5A4-674EC8DB954E}" type="slidenum">
              <a:rPr lang="en-US" smtClean="0"/>
              <a:t>2</a:t>
            </a:fld>
            <a:endParaRPr lang="en-US"/>
          </a:p>
        </p:txBody>
      </p:sp>
      <p:sp>
        <p:nvSpPr>
          <p:cNvPr id="7" name="Rounded Rectangle 6">
            <a:extLst>
              <a:ext uri="{FF2B5EF4-FFF2-40B4-BE49-F238E27FC236}">
                <a16:creationId xmlns:a16="http://schemas.microsoft.com/office/drawing/2014/main" id="{19FA314C-AF8E-8EFE-A396-6E81F96B018A}"/>
              </a:ext>
            </a:extLst>
          </p:cNvPr>
          <p:cNvSpPr/>
          <p:nvPr/>
        </p:nvSpPr>
        <p:spPr>
          <a:xfrm>
            <a:off x="8534400" y="4290646"/>
            <a:ext cx="2481072" cy="140676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hlinkClick r:id="rId2"/>
              </a:rPr>
              <a:t>Tableau Link</a:t>
            </a:r>
            <a:endParaRPr lang="en-DE" dirty="0"/>
          </a:p>
          <a:p>
            <a:pPr algn="ctr"/>
            <a:endParaRPr lang="en-DE" dirty="0"/>
          </a:p>
        </p:txBody>
      </p:sp>
    </p:spTree>
    <p:extLst>
      <p:ext uri="{BB962C8B-B14F-4D97-AF65-F5344CB8AC3E}">
        <p14:creationId xmlns:p14="http://schemas.microsoft.com/office/powerpoint/2010/main" val="195434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0B166-ED6F-3153-105F-2829339BA845}"/>
              </a:ext>
            </a:extLst>
          </p:cNvPr>
          <p:cNvSpPr>
            <a:spLocks noGrp="1"/>
          </p:cNvSpPr>
          <p:nvPr>
            <p:ph type="title"/>
          </p:nvPr>
        </p:nvSpPr>
        <p:spPr/>
        <p:txBody>
          <a:bodyPr>
            <a:normAutofit/>
          </a:bodyPr>
          <a:lstStyle/>
          <a:p>
            <a:pPr algn="ctr"/>
            <a:r>
              <a:rPr lang="en-DE" sz="4000" b="1" dirty="0">
                <a:latin typeface="Aptos" panose="020B0004020202020204" pitchFamily="34" charset="0"/>
              </a:rPr>
              <a:t>Introduction</a:t>
            </a:r>
          </a:p>
        </p:txBody>
      </p:sp>
      <p:sp>
        <p:nvSpPr>
          <p:cNvPr id="3" name="Content Placeholder 2">
            <a:extLst>
              <a:ext uri="{FF2B5EF4-FFF2-40B4-BE49-F238E27FC236}">
                <a16:creationId xmlns:a16="http://schemas.microsoft.com/office/drawing/2014/main" id="{995611C5-D9AC-EF12-58F1-0FDE8606C0CA}"/>
              </a:ext>
            </a:extLst>
          </p:cNvPr>
          <p:cNvSpPr>
            <a:spLocks noGrp="1"/>
          </p:cNvSpPr>
          <p:nvPr>
            <p:ph idx="1"/>
          </p:nvPr>
        </p:nvSpPr>
        <p:spPr/>
        <p:txBody>
          <a:bodyPr>
            <a:normAutofit/>
          </a:bodyPr>
          <a:lstStyle/>
          <a:p>
            <a:pPr algn="just"/>
            <a:r>
              <a:rPr lang="en-GB" sz="2600" b="1" dirty="0">
                <a:latin typeface="Aptos" panose="020B0004020202020204" pitchFamily="34" charset="0"/>
              </a:rPr>
              <a:t>Facing Competition:</a:t>
            </a:r>
            <a:r>
              <a:rPr lang="en-GB" sz="2600" dirty="0">
                <a:latin typeface="Aptos" panose="020B0004020202020204" pitchFamily="34" charset="0"/>
              </a:rPr>
              <a:t> Rockbuster Stealth aims to transition from physical rentals to an online platform to compete with streaming giants like Netflix and Amazon Prime.</a:t>
            </a:r>
          </a:p>
          <a:p>
            <a:pPr algn="just"/>
            <a:r>
              <a:rPr lang="en-GB" sz="2600" b="1" dirty="0">
                <a:latin typeface="Aptos" panose="020B0004020202020204" pitchFamily="34" charset="0"/>
              </a:rPr>
              <a:t>Objective: </a:t>
            </a:r>
            <a:r>
              <a:rPr lang="en-GB" sz="2600" dirty="0">
                <a:latin typeface="Aptos" panose="020B0004020202020204" pitchFamily="34" charset="0"/>
              </a:rPr>
              <a:t>Support the launch strategy of the new online video service with data-driven insights</a:t>
            </a:r>
            <a:r>
              <a:rPr lang="en-GB" sz="3200" dirty="0">
                <a:latin typeface="Aptos" panose="020B0004020202020204" pitchFamily="34" charset="0"/>
              </a:rPr>
              <a:t>.</a:t>
            </a:r>
            <a:endParaRPr lang="en-GB" sz="3200" dirty="0"/>
          </a:p>
          <a:p>
            <a:pPr algn="just">
              <a:lnSpc>
                <a:spcPct val="130000"/>
              </a:lnSpc>
            </a:pPr>
            <a:r>
              <a:rPr lang="en-GB" sz="2600" b="1" dirty="0">
                <a:latin typeface="Aptos" panose="020B0004020202020204" pitchFamily="34" charset="0"/>
              </a:rPr>
              <a:t>Focus</a:t>
            </a:r>
            <a:r>
              <a:rPr lang="en-GB" sz="2600" dirty="0">
                <a:latin typeface="Aptos" panose="020B0004020202020204" pitchFamily="34" charset="0"/>
              </a:rPr>
              <a:t> </a:t>
            </a:r>
            <a:r>
              <a:rPr lang="en-GB" sz="2600" b="1" dirty="0">
                <a:latin typeface="Aptos" panose="020B0004020202020204" pitchFamily="34" charset="0"/>
              </a:rPr>
              <a:t>Areas:</a:t>
            </a:r>
            <a:r>
              <a:rPr lang="en-GB" sz="2600" dirty="0">
                <a:latin typeface="Aptos" panose="020B0004020202020204" pitchFamily="34" charset="0"/>
              </a:rPr>
              <a:t> Customer geography, revenue trends, and sales performance.</a:t>
            </a:r>
          </a:p>
        </p:txBody>
      </p:sp>
      <p:sp>
        <p:nvSpPr>
          <p:cNvPr id="6" name="Slide Number Placeholder 5">
            <a:extLst>
              <a:ext uri="{FF2B5EF4-FFF2-40B4-BE49-F238E27FC236}">
                <a16:creationId xmlns:a16="http://schemas.microsoft.com/office/drawing/2014/main" id="{49166F39-0A6C-8E9D-5FDA-D2C9AD3FD116}"/>
              </a:ext>
            </a:extLst>
          </p:cNvPr>
          <p:cNvSpPr>
            <a:spLocks noGrp="1"/>
          </p:cNvSpPr>
          <p:nvPr>
            <p:ph type="sldNum" sz="quarter" idx="12"/>
          </p:nvPr>
        </p:nvSpPr>
        <p:spPr/>
        <p:txBody>
          <a:bodyPr/>
          <a:lstStyle/>
          <a:p>
            <a:fld id="{C68AC1EC-23E2-4F0E-A5A4-674EC8DB954E}" type="slidenum">
              <a:rPr lang="en-US" smtClean="0"/>
              <a:t>3</a:t>
            </a:fld>
            <a:endParaRPr lang="en-US"/>
          </a:p>
        </p:txBody>
      </p:sp>
    </p:spTree>
    <p:extLst>
      <p:ext uri="{BB962C8B-B14F-4D97-AF65-F5344CB8AC3E}">
        <p14:creationId xmlns:p14="http://schemas.microsoft.com/office/powerpoint/2010/main" val="422712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DB9B1-657D-3902-C5D9-FA52367E4D51}"/>
              </a:ext>
            </a:extLst>
          </p:cNvPr>
          <p:cNvSpPr>
            <a:spLocks noGrp="1"/>
          </p:cNvSpPr>
          <p:nvPr>
            <p:ph type="title"/>
          </p:nvPr>
        </p:nvSpPr>
        <p:spPr>
          <a:xfrm>
            <a:off x="863772" y="320406"/>
            <a:ext cx="10449784" cy="1265928"/>
          </a:xfrm>
        </p:spPr>
        <p:txBody>
          <a:bodyPr>
            <a:normAutofit/>
          </a:bodyPr>
          <a:lstStyle/>
          <a:p>
            <a:pPr algn="ctr"/>
            <a:r>
              <a:rPr lang="en-GB" sz="4000" b="1" dirty="0">
                <a:latin typeface="Aptos" panose="020B0004020202020204" pitchFamily="34" charset="0"/>
              </a:rPr>
              <a:t>Data Overview</a:t>
            </a:r>
            <a:endParaRPr lang="en-DE" sz="4000" dirty="0">
              <a:latin typeface="Aptos" panose="020B0004020202020204" pitchFamily="34" charset="0"/>
            </a:endParaRPr>
          </a:p>
        </p:txBody>
      </p:sp>
      <p:sp>
        <p:nvSpPr>
          <p:cNvPr id="3" name="Content Placeholder 2">
            <a:extLst>
              <a:ext uri="{FF2B5EF4-FFF2-40B4-BE49-F238E27FC236}">
                <a16:creationId xmlns:a16="http://schemas.microsoft.com/office/drawing/2014/main" id="{C7F9A2CC-61C3-4B8C-01AB-B5A930A0FD9C}"/>
              </a:ext>
            </a:extLst>
          </p:cNvPr>
          <p:cNvSpPr>
            <a:spLocks noGrp="1"/>
          </p:cNvSpPr>
          <p:nvPr>
            <p:ph idx="1"/>
          </p:nvPr>
        </p:nvSpPr>
        <p:spPr>
          <a:xfrm>
            <a:off x="877824" y="1854174"/>
            <a:ext cx="10442448" cy="4415582"/>
          </a:xfrm>
          <a:noFill/>
          <a:ln>
            <a:noFill/>
          </a:ln>
        </p:spPr>
        <p:style>
          <a:lnRef idx="0">
            <a:scrgbClr r="0" g="0" b="0"/>
          </a:lnRef>
          <a:fillRef idx="0">
            <a:scrgbClr r="0" g="0" b="0"/>
          </a:fillRef>
          <a:effectRef idx="0">
            <a:scrgbClr r="0" g="0" b="0"/>
          </a:effectRef>
          <a:fontRef idx="minor">
            <a:schemeClr val="dk1"/>
          </a:fontRef>
        </p:style>
        <p:txBody>
          <a:bodyPr>
            <a:normAutofit/>
          </a:bodyPr>
          <a:lstStyle/>
          <a:p>
            <a:r>
              <a:rPr lang="en-GB" sz="1800" b="1" dirty="0">
                <a:latin typeface="Aptos" panose="020B0004020202020204" pitchFamily="34" charset="0"/>
              </a:rPr>
              <a:t>Inventory Analysis</a:t>
            </a:r>
          </a:p>
          <a:p>
            <a:pPr marL="0" indent="0">
              <a:buNone/>
            </a:pPr>
            <a:r>
              <a:rPr lang="en-GB" sz="1800" dirty="0">
                <a:latin typeface="Aptos" panose="020B0004020202020204" pitchFamily="34" charset="0"/>
              </a:rPr>
              <a:t>Rockbuster currently provides a collection of 1,000 films, all in English, spanning 17 different categories and available in 109 countries.</a:t>
            </a:r>
            <a:endParaRPr lang="en-DE" sz="1800" b="1" dirty="0">
              <a:latin typeface="Aptos" panose="020B0004020202020204" pitchFamily="34" charset="0"/>
            </a:endParaRPr>
          </a:p>
        </p:txBody>
      </p:sp>
      <p:sp>
        <p:nvSpPr>
          <p:cNvPr id="6" name="Slide Number Placeholder 5">
            <a:extLst>
              <a:ext uri="{FF2B5EF4-FFF2-40B4-BE49-F238E27FC236}">
                <a16:creationId xmlns:a16="http://schemas.microsoft.com/office/drawing/2014/main" id="{C2905B4D-CE5F-0F0C-A521-D41F0309F714}"/>
              </a:ext>
            </a:extLst>
          </p:cNvPr>
          <p:cNvSpPr>
            <a:spLocks noGrp="1"/>
          </p:cNvSpPr>
          <p:nvPr>
            <p:ph type="sldNum" sz="quarter" idx="12"/>
          </p:nvPr>
        </p:nvSpPr>
        <p:spPr/>
        <p:txBody>
          <a:bodyPr/>
          <a:lstStyle/>
          <a:p>
            <a:fld id="{C68AC1EC-23E2-4F0E-A5A4-674EC8DB954E}" type="slidenum">
              <a:rPr lang="en-US" smtClean="0"/>
              <a:t>4</a:t>
            </a:fld>
            <a:endParaRPr lang="en-US"/>
          </a:p>
        </p:txBody>
      </p:sp>
      <p:sp>
        <p:nvSpPr>
          <p:cNvPr id="10" name="Snip Diagonal Corner of Rectangle 9">
            <a:extLst>
              <a:ext uri="{FF2B5EF4-FFF2-40B4-BE49-F238E27FC236}">
                <a16:creationId xmlns:a16="http://schemas.microsoft.com/office/drawing/2014/main" id="{112FB0F6-966F-6909-6B0A-AAE8EDF257B8}"/>
              </a:ext>
            </a:extLst>
          </p:cNvPr>
          <p:cNvSpPr/>
          <p:nvPr/>
        </p:nvSpPr>
        <p:spPr>
          <a:xfrm>
            <a:off x="967740" y="3395310"/>
            <a:ext cx="3348348" cy="2632803"/>
          </a:xfrm>
          <a:prstGeom prst="snip2Diag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DE" b="1" dirty="0">
                <a:latin typeface="Aptos" panose="020B0004020202020204" pitchFamily="34" charset="0"/>
              </a:rPr>
              <a:t>Minimum</a:t>
            </a:r>
          </a:p>
          <a:p>
            <a:pPr algn="ctr"/>
            <a:endParaRPr lang="en-DE" dirty="0">
              <a:latin typeface="Aptos" panose="020B0004020202020204" pitchFamily="34" charset="0"/>
            </a:endParaRPr>
          </a:p>
          <a:p>
            <a:r>
              <a:rPr lang="en-DE" b="1" dirty="0">
                <a:latin typeface="Aptos" panose="020B0004020202020204" pitchFamily="34" charset="0"/>
              </a:rPr>
              <a:t>Rental Rate: </a:t>
            </a:r>
            <a:r>
              <a:rPr lang="en-DE" dirty="0">
                <a:latin typeface="Aptos" panose="020B0004020202020204" pitchFamily="34" charset="0"/>
              </a:rPr>
              <a:t>$0.99</a:t>
            </a:r>
          </a:p>
          <a:p>
            <a:r>
              <a:rPr lang="en-DE" b="1" dirty="0">
                <a:latin typeface="Aptos" panose="020B0004020202020204" pitchFamily="34" charset="0"/>
              </a:rPr>
              <a:t>Rental Duration: </a:t>
            </a:r>
            <a:r>
              <a:rPr lang="en-DE" dirty="0">
                <a:latin typeface="Aptos" panose="020B0004020202020204" pitchFamily="34" charset="0"/>
              </a:rPr>
              <a:t>3 days</a:t>
            </a:r>
          </a:p>
          <a:p>
            <a:r>
              <a:rPr lang="en-DE" b="1" dirty="0">
                <a:latin typeface="Aptos" panose="020B0004020202020204" pitchFamily="34" charset="0"/>
              </a:rPr>
              <a:t>Film</a:t>
            </a:r>
            <a:r>
              <a:rPr lang="en-DE" dirty="0">
                <a:latin typeface="Aptos" panose="020B0004020202020204" pitchFamily="34" charset="0"/>
              </a:rPr>
              <a:t> </a:t>
            </a:r>
            <a:r>
              <a:rPr lang="en-DE" b="1" dirty="0">
                <a:latin typeface="Aptos" panose="020B0004020202020204" pitchFamily="34" charset="0"/>
              </a:rPr>
              <a:t>Length</a:t>
            </a:r>
            <a:r>
              <a:rPr lang="en-DE" dirty="0">
                <a:latin typeface="Aptos" panose="020B0004020202020204" pitchFamily="34" charset="0"/>
              </a:rPr>
              <a:t>: 46 min</a:t>
            </a:r>
          </a:p>
          <a:p>
            <a:r>
              <a:rPr lang="en-DE" b="1" dirty="0">
                <a:latin typeface="Aptos" panose="020B0004020202020204" pitchFamily="34" charset="0"/>
              </a:rPr>
              <a:t>Replacement</a:t>
            </a:r>
            <a:r>
              <a:rPr lang="en-DE" dirty="0">
                <a:latin typeface="Aptos" panose="020B0004020202020204" pitchFamily="34" charset="0"/>
              </a:rPr>
              <a:t> </a:t>
            </a:r>
            <a:r>
              <a:rPr lang="en-DE" b="1" dirty="0">
                <a:latin typeface="Aptos" panose="020B0004020202020204" pitchFamily="34" charset="0"/>
              </a:rPr>
              <a:t>Cost</a:t>
            </a:r>
            <a:r>
              <a:rPr lang="en-DE" dirty="0">
                <a:latin typeface="Aptos" panose="020B0004020202020204" pitchFamily="34" charset="0"/>
              </a:rPr>
              <a:t>: $9.99</a:t>
            </a:r>
          </a:p>
          <a:p>
            <a:pPr algn="ctr"/>
            <a:endParaRPr lang="en-DE" dirty="0"/>
          </a:p>
        </p:txBody>
      </p:sp>
      <p:sp>
        <p:nvSpPr>
          <p:cNvPr id="11" name="Snip Diagonal Corner of Rectangle 10">
            <a:extLst>
              <a:ext uri="{FF2B5EF4-FFF2-40B4-BE49-F238E27FC236}">
                <a16:creationId xmlns:a16="http://schemas.microsoft.com/office/drawing/2014/main" id="{309040A1-5839-71BE-267F-C67EBF32A491}"/>
              </a:ext>
            </a:extLst>
          </p:cNvPr>
          <p:cNvSpPr/>
          <p:nvPr/>
        </p:nvSpPr>
        <p:spPr>
          <a:xfrm>
            <a:off x="4740108" y="3395311"/>
            <a:ext cx="3348348" cy="2634730"/>
          </a:xfrm>
          <a:prstGeom prst="snip2Diag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DE" b="1" dirty="0">
                <a:latin typeface="Aptos" panose="020B0004020202020204" pitchFamily="34" charset="0"/>
              </a:rPr>
              <a:t>Maximum</a:t>
            </a:r>
          </a:p>
          <a:p>
            <a:pPr algn="ctr"/>
            <a:endParaRPr lang="en-DE" dirty="0">
              <a:latin typeface="Aptos" panose="020B0004020202020204" pitchFamily="34" charset="0"/>
            </a:endParaRPr>
          </a:p>
          <a:p>
            <a:r>
              <a:rPr lang="en-DE" b="1" dirty="0">
                <a:latin typeface="Aptos" panose="020B0004020202020204" pitchFamily="34" charset="0"/>
              </a:rPr>
              <a:t>Rental</a:t>
            </a:r>
            <a:r>
              <a:rPr lang="en-DE" dirty="0">
                <a:latin typeface="Aptos" panose="020B0004020202020204" pitchFamily="34" charset="0"/>
              </a:rPr>
              <a:t> </a:t>
            </a:r>
            <a:r>
              <a:rPr lang="en-DE" b="1" dirty="0">
                <a:latin typeface="Aptos" panose="020B0004020202020204" pitchFamily="34" charset="0"/>
              </a:rPr>
              <a:t>Rate</a:t>
            </a:r>
            <a:r>
              <a:rPr lang="en-DE" dirty="0">
                <a:latin typeface="Aptos" panose="020B0004020202020204" pitchFamily="34" charset="0"/>
              </a:rPr>
              <a:t>: $4.99</a:t>
            </a:r>
          </a:p>
          <a:p>
            <a:r>
              <a:rPr lang="en-DE" b="1" dirty="0">
                <a:latin typeface="Aptos" panose="020B0004020202020204" pitchFamily="34" charset="0"/>
              </a:rPr>
              <a:t>Rental</a:t>
            </a:r>
            <a:r>
              <a:rPr lang="en-DE" dirty="0">
                <a:latin typeface="Aptos" panose="020B0004020202020204" pitchFamily="34" charset="0"/>
              </a:rPr>
              <a:t> </a:t>
            </a:r>
            <a:r>
              <a:rPr lang="en-DE" b="1" dirty="0">
                <a:latin typeface="Aptos" panose="020B0004020202020204" pitchFamily="34" charset="0"/>
              </a:rPr>
              <a:t>Duration</a:t>
            </a:r>
            <a:r>
              <a:rPr lang="en-DE" dirty="0">
                <a:latin typeface="Aptos" panose="020B0004020202020204" pitchFamily="34" charset="0"/>
              </a:rPr>
              <a:t>: 7 days</a:t>
            </a:r>
          </a:p>
          <a:p>
            <a:r>
              <a:rPr lang="en-DE" b="1" dirty="0">
                <a:latin typeface="Aptos" panose="020B0004020202020204" pitchFamily="34" charset="0"/>
              </a:rPr>
              <a:t>Film</a:t>
            </a:r>
            <a:r>
              <a:rPr lang="en-DE" dirty="0">
                <a:latin typeface="Aptos" panose="020B0004020202020204" pitchFamily="34" charset="0"/>
              </a:rPr>
              <a:t> </a:t>
            </a:r>
            <a:r>
              <a:rPr lang="en-DE" b="1" dirty="0">
                <a:latin typeface="Aptos" panose="020B0004020202020204" pitchFamily="34" charset="0"/>
              </a:rPr>
              <a:t>Length</a:t>
            </a:r>
            <a:r>
              <a:rPr lang="en-DE" dirty="0">
                <a:latin typeface="Aptos" panose="020B0004020202020204" pitchFamily="34" charset="0"/>
              </a:rPr>
              <a:t>: 185 min</a:t>
            </a:r>
          </a:p>
          <a:p>
            <a:r>
              <a:rPr lang="en-DE" b="1" dirty="0">
                <a:latin typeface="Aptos" panose="020B0004020202020204" pitchFamily="34" charset="0"/>
              </a:rPr>
              <a:t>Replacement</a:t>
            </a:r>
            <a:r>
              <a:rPr lang="en-DE" dirty="0">
                <a:latin typeface="Aptos" panose="020B0004020202020204" pitchFamily="34" charset="0"/>
              </a:rPr>
              <a:t> </a:t>
            </a:r>
            <a:r>
              <a:rPr lang="en-DE" b="1" dirty="0">
                <a:latin typeface="Aptos" panose="020B0004020202020204" pitchFamily="34" charset="0"/>
              </a:rPr>
              <a:t>Cost</a:t>
            </a:r>
            <a:r>
              <a:rPr lang="en-DE" dirty="0">
                <a:latin typeface="Aptos" panose="020B0004020202020204" pitchFamily="34" charset="0"/>
              </a:rPr>
              <a:t>: $29.99</a:t>
            </a:r>
          </a:p>
          <a:p>
            <a:pPr algn="ctr"/>
            <a:endParaRPr lang="en-DE" dirty="0"/>
          </a:p>
        </p:txBody>
      </p:sp>
      <p:sp>
        <p:nvSpPr>
          <p:cNvPr id="13" name="Snip Diagonal Corner of Rectangle 12">
            <a:extLst>
              <a:ext uri="{FF2B5EF4-FFF2-40B4-BE49-F238E27FC236}">
                <a16:creationId xmlns:a16="http://schemas.microsoft.com/office/drawing/2014/main" id="{98481F43-AC2F-FFB6-9D87-EE4CC6B2F4EC}"/>
              </a:ext>
            </a:extLst>
          </p:cNvPr>
          <p:cNvSpPr/>
          <p:nvPr/>
        </p:nvSpPr>
        <p:spPr>
          <a:xfrm>
            <a:off x="8512476" y="3395311"/>
            <a:ext cx="3348348" cy="2632803"/>
          </a:xfrm>
          <a:prstGeom prst="snip2Diag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DE" b="1" dirty="0">
                <a:latin typeface="Aptos" panose="020B0004020202020204" pitchFamily="34" charset="0"/>
              </a:rPr>
              <a:t>Average</a:t>
            </a:r>
          </a:p>
          <a:p>
            <a:pPr algn="ctr"/>
            <a:endParaRPr lang="en-DE" dirty="0">
              <a:latin typeface="Aptos" panose="020B0004020202020204" pitchFamily="34" charset="0"/>
            </a:endParaRPr>
          </a:p>
          <a:p>
            <a:r>
              <a:rPr lang="en-DE" b="1" dirty="0">
                <a:latin typeface="Aptos" panose="020B0004020202020204" pitchFamily="34" charset="0"/>
              </a:rPr>
              <a:t>Rental</a:t>
            </a:r>
            <a:r>
              <a:rPr lang="en-DE" dirty="0">
                <a:latin typeface="Aptos" panose="020B0004020202020204" pitchFamily="34" charset="0"/>
              </a:rPr>
              <a:t> </a:t>
            </a:r>
            <a:r>
              <a:rPr lang="en-DE" b="1" dirty="0">
                <a:latin typeface="Aptos" panose="020B0004020202020204" pitchFamily="34" charset="0"/>
              </a:rPr>
              <a:t>Rate</a:t>
            </a:r>
            <a:r>
              <a:rPr lang="en-DE" dirty="0">
                <a:latin typeface="Aptos" panose="020B0004020202020204" pitchFamily="34" charset="0"/>
              </a:rPr>
              <a:t>: $2.98</a:t>
            </a:r>
          </a:p>
          <a:p>
            <a:r>
              <a:rPr lang="en-DE" b="1" dirty="0">
                <a:latin typeface="Aptos" panose="020B0004020202020204" pitchFamily="34" charset="0"/>
              </a:rPr>
              <a:t>Rental</a:t>
            </a:r>
            <a:r>
              <a:rPr lang="en-DE" dirty="0">
                <a:latin typeface="Aptos" panose="020B0004020202020204" pitchFamily="34" charset="0"/>
              </a:rPr>
              <a:t> </a:t>
            </a:r>
            <a:r>
              <a:rPr lang="en-DE" b="1" dirty="0">
                <a:latin typeface="Aptos" panose="020B0004020202020204" pitchFamily="34" charset="0"/>
              </a:rPr>
              <a:t>Duration</a:t>
            </a:r>
            <a:r>
              <a:rPr lang="en-DE" dirty="0">
                <a:latin typeface="Aptos" panose="020B0004020202020204" pitchFamily="34" charset="0"/>
              </a:rPr>
              <a:t>: 5 days</a:t>
            </a:r>
          </a:p>
          <a:p>
            <a:r>
              <a:rPr lang="en-DE" b="1" dirty="0">
                <a:latin typeface="Aptos" panose="020B0004020202020204" pitchFamily="34" charset="0"/>
              </a:rPr>
              <a:t>Film</a:t>
            </a:r>
            <a:r>
              <a:rPr lang="en-DE" dirty="0">
                <a:latin typeface="Aptos" panose="020B0004020202020204" pitchFamily="34" charset="0"/>
              </a:rPr>
              <a:t> </a:t>
            </a:r>
            <a:r>
              <a:rPr lang="en-DE" b="1" dirty="0">
                <a:latin typeface="Aptos" panose="020B0004020202020204" pitchFamily="34" charset="0"/>
              </a:rPr>
              <a:t>Length</a:t>
            </a:r>
            <a:r>
              <a:rPr lang="en-DE" dirty="0">
                <a:latin typeface="Aptos" panose="020B0004020202020204" pitchFamily="34" charset="0"/>
              </a:rPr>
              <a:t>: 115.3 min</a:t>
            </a:r>
          </a:p>
          <a:p>
            <a:r>
              <a:rPr lang="en-DE" b="1" dirty="0">
                <a:latin typeface="Aptos" panose="020B0004020202020204" pitchFamily="34" charset="0"/>
              </a:rPr>
              <a:t>Replacement</a:t>
            </a:r>
            <a:r>
              <a:rPr lang="en-DE" dirty="0">
                <a:latin typeface="Aptos" panose="020B0004020202020204" pitchFamily="34" charset="0"/>
              </a:rPr>
              <a:t> </a:t>
            </a:r>
            <a:r>
              <a:rPr lang="en-DE" b="1" dirty="0">
                <a:latin typeface="Aptos" panose="020B0004020202020204" pitchFamily="34" charset="0"/>
              </a:rPr>
              <a:t>Cost</a:t>
            </a:r>
            <a:r>
              <a:rPr lang="en-DE" dirty="0">
                <a:latin typeface="Aptos" panose="020B0004020202020204" pitchFamily="34" charset="0"/>
              </a:rPr>
              <a:t>: $19.98</a:t>
            </a:r>
          </a:p>
          <a:p>
            <a:pPr algn="ctr"/>
            <a:endParaRPr lang="en-DE" dirty="0"/>
          </a:p>
        </p:txBody>
      </p:sp>
    </p:spTree>
    <p:extLst>
      <p:ext uri="{BB962C8B-B14F-4D97-AF65-F5344CB8AC3E}">
        <p14:creationId xmlns:p14="http://schemas.microsoft.com/office/powerpoint/2010/main" val="267438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E777BF72-31BF-0849-9759-2946E6EBA1FE}"/>
              </a:ext>
            </a:extLst>
          </p:cNvPr>
          <p:cNvSpPr>
            <a:spLocks noGrp="1"/>
          </p:cNvSpPr>
          <p:nvPr>
            <p:ph type="title"/>
          </p:nvPr>
        </p:nvSpPr>
        <p:spPr>
          <a:xfrm>
            <a:off x="871108" y="588245"/>
            <a:ext cx="10449784" cy="1265928"/>
          </a:xfrm>
        </p:spPr>
        <p:txBody>
          <a:bodyPr>
            <a:normAutofit/>
          </a:bodyPr>
          <a:lstStyle/>
          <a:p>
            <a:pPr algn="ctr"/>
            <a:r>
              <a:rPr lang="en-US" sz="4000" b="1" dirty="0">
                <a:latin typeface="Aptos" panose="020B0004020202020204" pitchFamily="34" charset="0"/>
              </a:rPr>
              <a:t>Top 5 performing Films</a:t>
            </a:r>
            <a:r>
              <a:rPr lang="en-US" sz="4000" dirty="0">
                <a:latin typeface="Aptos" panose="020B0004020202020204" pitchFamily="34" charset="0"/>
              </a:rPr>
              <a:t>(</a:t>
            </a:r>
            <a:r>
              <a:rPr lang="en-US" sz="4000" b="1" dirty="0">
                <a:latin typeface="Aptos" panose="020B0004020202020204" pitchFamily="34" charset="0"/>
              </a:rPr>
              <a:t>by total Revenue)</a:t>
            </a:r>
          </a:p>
        </p:txBody>
      </p:sp>
      <p:pic>
        <p:nvPicPr>
          <p:cNvPr id="8" name="Content Placeholder 7" descr="A screenshot of a graph&#10;&#10;Description automatically generated">
            <a:extLst>
              <a:ext uri="{FF2B5EF4-FFF2-40B4-BE49-F238E27FC236}">
                <a16:creationId xmlns:a16="http://schemas.microsoft.com/office/drawing/2014/main" id="{20F4CA15-088C-E7AF-49AF-70A987EFB45B}"/>
              </a:ext>
            </a:extLst>
          </p:cNvPr>
          <p:cNvPicPr>
            <a:picLocks noGrp="1" noChangeAspect="1"/>
          </p:cNvPicPr>
          <p:nvPr>
            <p:ph idx="1"/>
          </p:nvPr>
        </p:nvPicPr>
        <p:blipFill>
          <a:blip r:embed="rId2"/>
          <a:stretch>
            <a:fillRect/>
          </a:stretch>
        </p:blipFill>
        <p:spPr>
          <a:xfrm>
            <a:off x="877824" y="2491315"/>
            <a:ext cx="10442448" cy="3237156"/>
          </a:xfrm>
          <a:noFill/>
        </p:spPr>
      </p:pic>
      <p:sp>
        <p:nvSpPr>
          <p:cNvPr id="6" name="Slide Number Placeholder 5">
            <a:extLst>
              <a:ext uri="{FF2B5EF4-FFF2-40B4-BE49-F238E27FC236}">
                <a16:creationId xmlns:a16="http://schemas.microsoft.com/office/drawing/2014/main" id="{C0D54C1F-7226-0EB6-6E6F-3EFC0D3BFF01}"/>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5</a:t>
            </a:fld>
            <a:endParaRPr lang="en-US"/>
          </a:p>
        </p:txBody>
      </p:sp>
    </p:spTree>
    <p:extLst>
      <p:ext uri="{BB962C8B-B14F-4D97-AF65-F5344CB8AC3E}">
        <p14:creationId xmlns:p14="http://schemas.microsoft.com/office/powerpoint/2010/main" val="3011036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C82EF8E7-F208-E95D-0382-07D610AB660C}"/>
              </a:ext>
            </a:extLst>
          </p:cNvPr>
          <p:cNvSpPr>
            <a:spLocks noGrp="1"/>
          </p:cNvSpPr>
          <p:nvPr>
            <p:ph type="title"/>
          </p:nvPr>
        </p:nvSpPr>
        <p:spPr>
          <a:xfrm>
            <a:off x="871108" y="588245"/>
            <a:ext cx="10449784" cy="1265928"/>
          </a:xfrm>
        </p:spPr>
        <p:txBody>
          <a:bodyPr>
            <a:normAutofit/>
          </a:bodyPr>
          <a:lstStyle/>
          <a:p>
            <a:pPr algn="ctr"/>
            <a:r>
              <a:rPr lang="en-US" sz="4000" b="1" dirty="0">
                <a:latin typeface="Aptos" panose="020B0004020202020204" pitchFamily="34" charset="0"/>
              </a:rPr>
              <a:t>Worst 5 performing Films (by total Revenue)</a:t>
            </a:r>
            <a:endParaRPr lang="en-US" sz="4000" dirty="0"/>
          </a:p>
        </p:txBody>
      </p:sp>
      <p:pic>
        <p:nvPicPr>
          <p:cNvPr id="8" name="Content Placeholder 7" descr="A screenshot of a screen&#10;&#10;Description automatically generated">
            <a:extLst>
              <a:ext uri="{FF2B5EF4-FFF2-40B4-BE49-F238E27FC236}">
                <a16:creationId xmlns:a16="http://schemas.microsoft.com/office/drawing/2014/main" id="{284DA86A-7FDD-CB34-2238-B010E4EAACD2}"/>
              </a:ext>
            </a:extLst>
          </p:cNvPr>
          <p:cNvPicPr>
            <a:picLocks noGrp="1" noChangeAspect="1"/>
          </p:cNvPicPr>
          <p:nvPr>
            <p:ph idx="1"/>
          </p:nvPr>
        </p:nvPicPr>
        <p:blipFill>
          <a:blip r:embed="rId2"/>
          <a:stretch>
            <a:fillRect/>
          </a:stretch>
        </p:blipFill>
        <p:spPr>
          <a:xfrm>
            <a:off x="877824" y="2661005"/>
            <a:ext cx="10442448" cy="2897777"/>
          </a:xfrm>
          <a:noFill/>
        </p:spPr>
      </p:pic>
      <p:sp>
        <p:nvSpPr>
          <p:cNvPr id="6" name="Slide Number Placeholder 5">
            <a:extLst>
              <a:ext uri="{FF2B5EF4-FFF2-40B4-BE49-F238E27FC236}">
                <a16:creationId xmlns:a16="http://schemas.microsoft.com/office/drawing/2014/main" id="{EF4CDBDE-AE5A-60B1-7A77-FB0311D2FFCD}"/>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6</a:t>
            </a:fld>
            <a:endParaRPr lang="en-US"/>
          </a:p>
        </p:txBody>
      </p:sp>
    </p:spTree>
    <p:extLst>
      <p:ext uri="{BB962C8B-B14F-4D97-AF65-F5344CB8AC3E}">
        <p14:creationId xmlns:p14="http://schemas.microsoft.com/office/powerpoint/2010/main" val="1037321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D2DCA-938E-B551-1B07-4987B21D5340}"/>
              </a:ext>
            </a:extLst>
          </p:cNvPr>
          <p:cNvSpPr>
            <a:spLocks noGrp="1"/>
          </p:cNvSpPr>
          <p:nvPr>
            <p:ph type="title"/>
          </p:nvPr>
        </p:nvSpPr>
        <p:spPr>
          <a:xfrm>
            <a:off x="874776" y="4831697"/>
            <a:ext cx="10449784" cy="1265928"/>
          </a:xfrm>
        </p:spPr>
        <p:txBody>
          <a:bodyPr>
            <a:normAutofit/>
          </a:bodyPr>
          <a:lstStyle/>
          <a:p>
            <a:pPr algn="just"/>
            <a:r>
              <a:rPr lang="en-GB" sz="1800">
                <a:latin typeface="Aptos" panose="020B0004020202020204" pitchFamily="34" charset="0"/>
              </a:rPr>
              <a:t>India has the largest customer base, followed closely by China and the United States and the left map displays customer distribution globally, with bubble size indicating the number of customers in each country.</a:t>
            </a:r>
            <a:endParaRPr lang="en-DE" sz="1800" dirty="0">
              <a:latin typeface="Aptos" panose="020B0004020202020204" pitchFamily="34" charset="0"/>
            </a:endParaRPr>
          </a:p>
        </p:txBody>
      </p:sp>
      <p:pic>
        <p:nvPicPr>
          <p:cNvPr id="8" name="Content Placeholder 7" descr="A screenshot of a graph&#10;&#10;Description automatically generated">
            <a:extLst>
              <a:ext uri="{FF2B5EF4-FFF2-40B4-BE49-F238E27FC236}">
                <a16:creationId xmlns:a16="http://schemas.microsoft.com/office/drawing/2014/main" id="{5D4D27CB-740B-AEE5-BFC9-34BC91D58954}"/>
              </a:ext>
            </a:extLst>
          </p:cNvPr>
          <p:cNvPicPr>
            <a:picLocks noGrp="1" noChangeAspect="1"/>
          </p:cNvPicPr>
          <p:nvPr>
            <p:ph idx="1"/>
          </p:nvPr>
        </p:nvPicPr>
        <p:blipFill>
          <a:blip r:embed="rId2"/>
          <a:stretch>
            <a:fillRect/>
          </a:stretch>
        </p:blipFill>
        <p:spPr>
          <a:xfrm>
            <a:off x="980215" y="669925"/>
            <a:ext cx="10449784" cy="4359275"/>
          </a:xfrm>
        </p:spPr>
      </p:pic>
      <p:sp>
        <p:nvSpPr>
          <p:cNvPr id="6" name="Slide Number Placeholder 5">
            <a:extLst>
              <a:ext uri="{FF2B5EF4-FFF2-40B4-BE49-F238E27FC236}">
                <a16:creationId xmlns:a16="http://schemas.microsoft.com/office/drawing/2014/main" id="{CCBA87EA-69A8-27ED-9FA0-9AC21B4E49C2}"/>
              </a:ext>
            </a:extLst>
          </p:cNvPr>
          <p:cNvSpPr>
            <a:spLocks noGrp="1"/>
          </p:cNvSpPr>
          <p:nvPr>
            <p:ph type="sldNum" sz="quarter" idx="12"/>
          </p:nvPr>
        </p:nvSpPr>
        <p:spPr/>
        <p:txBody>
          <a:bodyPr/>
          <a:lstStyle/>
          <a:p>
            <a:fld id="{C68AC1EC-23E2-4F0E-A5A4-674EC8DB954E}" type="slidenum">
              <a:rPr lang="en-US" smtClean="0"/>
              <a:t>7</a:t>
            </a:fld>
            <a:endParaRPr lang="en-US"/>
          </a:p>
        </p:txBody>
      </p:sp>
    </p:spTree>
    <p:extLst>
      <p:ext uri="{BB962C8B-B14F-4D97-AF65-F5344CB8AC3E}">
        <p14:creationId xmlns:p14="http://schemas.microsoft.com/office/powerpoint/2010/main" val="2958440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descr="A map of the world with blue and gray bars&#10;&#10;Description automatically generated">
            <a:extLst>
              <a:ext uri="{FF2B5EF4-FFF2-40B4-BE49-F238E27FC236}">
                <a16:creationId xmlns:a16="http://schemas.microsoft.com/office/drawing/2014/main" id="{F2AD48B2-3C8A-EFA2-8C18-89918D6FBC0F}"/>
              </a:ext>
            </a:extLst>
          </p:cNvPr>
          <p:cNvPicPr>
            <a:picLocks noGrp="1" noChangeAspect="1"/>
          </p:cNvPicPr>
          <p:nvPr>
            <p:ph idx="1"/>
          </p:nvPr>
        </p:nvPicPr>
        <p:blipFill>
          <a:blip r:embed="rId2"/>
          <a:srcRect b="16924"/>
          <a:stretch/>
        </p:blipFill>
        <p:spPr>
          <a:xfrm>
            <a:off x="871108" y="588245"/>
            <a:ext cx="10442448" cy="3903819"/>
          </a:xfrm>
          <a:noFill/>
        </p:spPr>
      </p:pic>
      <p:sp>
        <p:nvSpPr>
          <p:cNvPr id="6" name="Slide Number Placeholder 5">
            <a:extLst>
              <a:ext uri="{FF2B5EF4-FFF2-40B4-BE49-F238E27FC236}">
                <a16:creationId xmlns:a16="http://schemas.microsoft.com/office/drawing/2014/main" id="{D85AA134-4B45-D296-DB38-F169553C9252}"/>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8</a:t>
            </a:fld>
            <a:endParaRPr lang="en-US"/>
          </a:p>
        </p:txBody>
      </p:sp>
      <p:sp>
        <p:nvSpPr>
          <p:cNvPr id="16" name="Title 1">
            <a:extLst>
              <a:ext uri="{FF2B5EF4-FFF2-40B4-BE49-F238E27FC236}">
                <a16:creationId xmlns:a16="http://schemas.microsoft.com/office/drawing/2014/main" id="{7BC30BA4-1E48-2E93-71A6-B938530E0C92}"/>
              </a:ext>
            </a:extLst>
          </p:cNvPr>
          <p:cNvSpPr>
            <a:spLocks noGrp="1"/>
          </p:cNvSpPr>
          <p:nvPr>
            <p:ph type="title"/>
          </p:nvPr>
        </p:nvSpPr>
        <p:spPr>
          <a:xfrm>
            <a:off x="863600" y="4608513"/>
            <a:ext cx="10450513" cy="1266825"/>
          </a:xfrm>
        </p:spPr>
        <p:txBody>
          <a:bodyPr>
            <a:normAutofit/>
          </a:bodyPr>
          <a:lstStyle/>
          <a:p>
            <a:pPr algn="just"/>
            <a:r>
              <a:rPr lang="en-GB" sz="1800" dirty="0">
                <a:latin typeface="Aptos" panose="020B0004020202020204" pitchFamily="34" charset="0"/>
              </a:rPr>
              <a:t>India has emerged as the leading revenue contributor for Rockbuster Stealth, generating a total revenue of $6,034.78. China follows closely with $5,251.03, while the United States ranks third with a total revenue of $3,685.31.</a:t>
            </a:r>
            <a:endParaRPr lang="en-US" sz="1800" dirty="0">
              <a:latin typeface="Aptos" panose="020B0004020202020204" pitchFamily="34" charset="0"/>
            </a:endParaRPr>
          </a:p>
        </p:txBody>
      </p:sp>
    </p:spTree>
    <p:extLst>
      <p:ext uri="{BB962C8B-B14F-4D97-AF65-F5344CB8AC3E}">
        <p14:creationId xmlns:p14="http://schemas.microsoft.com/office/powerpoint/2010/main" val="3311125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E3CF2-1029-C244-7A15-80ABFA311785}"/>
              </a:ext>
            </a:extLst>
          </p:cNvPr>
          <p:cNvSpPr>
            <a:spLocks noGrp="1"/>
          </p:cNvSpPr>
          <p:nvPr>
            <p:ph type="title"/>
          </p:nvPr>
        </p:nvSpPr>
        <p:spPr/>
        <p:txBody>
          <a:bodyPr>
            <a:normAutofit/>
          </a:bodyPr>
          <a:lstStyle/>
          <a:p>
            <a:pPr algn="ctr"/>
            <a:r>
              <a:rPr lang="en-GB" sz="4000" b="1" dirty="0">
                <a:latin typeface="Aptos" panose="020B0004020202020204" pitchFamily="34" charset="0"/>
              </a:rPr>
              <a:t>Business Questions and Analysis</a:t>
            </a:r>
            <a:endParaRPr lang="en-DE" sz="4000" b="1" dirty="0">
              <a:latin typeface="Aptos" panose="020B0004020202020204" pitchFamily="34" charset="0"/>
            </a:endParaRPr>
          </a:p>
        </p:txBody>
      </p:sp>
      <p:sp>
        <p:nvSpPr>
          <p:cNvPr id="3" name="Content Placeholder 2">
            <a:extLst>
              <a:ext uri="{FF2B5EF4-FFF2-40B4-BE49-F238E27FC236}">
                <a16:creationId xmlns:a16="http://schemas.microsoft.com/office/drawing/2014/main" id="{9D2D5B08-C863-6D74-81D3-A28F267771AB}"/>
              </a:ext>
            </a:extLst>
          </p:cNvPr>
          <p:cNvSpPr>
            <a:spLocks noGrp="1"/>
          </p:cNvSpPr>
          <p:nvPr>
            <p:ph idx="1"/>
          </p:nvPr>
        </p:nvSpPr>
        <p:spPr/>
        <p:txBody>
          <a:bodyPr>
            <a:normAutofit/>
          </a:bodyPr>
          <a:lstStyle/>
          <a:p>
            <a:pPr marL="0" indent="0" algn="just">
              <a:buNone/>
            </a:pPr>
            <a:r>
              <a:rPr lang="en-GB" sz="2000" dirty="0">
                <a:latin typeface="Aptos" panose="020B0004020202020204" pitchFamily="34" charset="0"/>
              </a:rPr>
              <a:t>The Rockbuster Stealth Management Board has requested data-driven insights to guide their 2020 company strategy. They are seeking answers to several critical business questions to drive decisions about the new online video service launch.</a:t>
            </a:r>
          </a:p>
          <a:p>
            <a:pPr algn="just"/>
            <a:r>
              <a:rPr lang="en-GB" sz="2000" dirty="0">
                <a:latin typeface="Aptos" panose="020B0004020202020204" pitchFamily="34" charset="0"/>
              </a:rPr>
              <a:t>Which movies contributed most/least to revenue?</a:t>
            </a:r>
          </a:p>
          <a:p>
            <a:pPr algn="just"/>
            <a:r>
              <a:rPr lang="en-GB" sz="2000" dirty="0">
                <a:latin typeface="Aptos" panose="020B0004020202020204" pitchFamily="34" charset="0"/>
              </a:rPr>
              <a:t>What’s the average rental duration for all videos?</a:t>
            </a:r>
          </a:p>
          <a:p>
            <a:pPr algn="just"/>
            <a:r>
              <a:rPr lang="en-GB" sz="2000" dirty="0">
                <a:latin typeface="Aptos" panose="020B0004020202020204" pitchFamily="34" charset="0"/>
              </a:rPr>
              <a:t>Which countries are Rockbuster customers based in?</a:t>
            </a:r>
          </a:p>
          <a:p>
            <a:pPr algn="just"/>
            <a:r>
              <a:rPr lang="en-GB" sz="2000" dirty="0">
                <a:latin typeface="Aptos" panose="020B0004020202020204" pitchFamily="34" charset="0"/>
              </a:rPr>
              <a:t>Where are high lifetime value customers located?</a:t>
            </a:r>
          </a:p>
          <a:p>
            <a:pPr algn="just"/>
            <a:r>
              <a:rPr lang="en-GB" sz="2000" dirty="0">
                <a:latin typeface="Aptos" panose="020B0004020202020204" pitchFamily="34" charset="0"/>
              </a:rPr>
              <a:t>Do sales figures vary by region?</a:t>
            </a:r>
          </a:p>
          <a:p>
            <a:pPr algn="just"/>
            <a:endParaRPr lang="en-GB" sz="2000" dirty="0">
              <a:latin typeface="Aptos" panose="020B0004020202020204" pitchFamily="34" charset="0"/>
            </a:endParaRPr>
          </a:p>
          <a:p>
            <a:pPr marL="0" indent="0" algn="just">
              <a:buNone/>
            </a:pPr>
            <a:endParaRPr lang="en-DE" sz="2000" dirty="0">
              <a:latin typeface="Aptos" panose="020B0004020202020204" pitchFamily="34" charset="0"/>
            </a:endParaRPr>
          </a:p>
        </p:txBody>
      </p:sp>
      <p:sp>
        <p:nvSpPr>
          <p:cNvPr id="6" name="Slide Number Placeholder 5">
            <a:extLst>
              <a:ext uri="{FF2B5EF4-FFF2-40B4-BE49-F238E27FC236}">
                <a16:creationId xmlns:a16="http://schemas.microsoft.com/office/drawing/2014/main" id="{3F78B0BD-1E52-AC81-CDFA-55EF4AE7E550}"/>
              </a:ext>
            </a:extLst>
          </p:cNvPr>
          <p:cNvSpPr>
            <a:spLocks noGrp="1"/>
          </p:cNvSpPr>
          <p:nvPr>
            <p:ph type="sldNum" sz="quarter" idx="12"/>
          </p:nvPr>
        </p:nvSpPr>
        <p:spPr/>
        <p:txBody>
          <a:bodyPr/>
          <a:lstStyle/>
          <a:p>
            <a:fld id="{C68AC1EC-23E2-4F0E-A5A4-674EC8DB954E}" type="slidenum">
              <a:rPr lang="en-US" smtClean="0"/>
              <a:t>9</a:t>
            </a:fld>
            <a:endParaRPr lang="en-US"/>
          </a:p>
        </p:txBody>
      </p:sp>
    </p:spTree>
    <p:extLst>
      <p:ext uri="{BB962C8B-B14F-4D97-AF65-F5344CB8AC3E}">
        <p14:creationId xmlns:p14="http://schemas.microsoft.com/office/powerpoint/2010/main" val="2337443008"/>
      </p:ext>
    </p:extLst>
  </p:cSld>
  <p:clrMapOvr>
    <a:masterClrMapping/>
  </p:clrMapOvr>
</p:sld>
</file>

<file path=ppt/theme/theme1.xml><?xml version="1.0" encoding="utf-8"?>
<a:theme xmlns:a="http://schemas.openxmlformats.org/drawingml/2006/main" name="BohoVogueVTI">
  <a:themeElements>
    <a:clrScheme name="AnalogousFromRegularSeed_2SEEDS">
      <a:dk1>
        <a:srgbClr val="000000"/>
      </a:dk1>
      <a:lt1>
        <a:srgbClr val="FFFFFF"/>
      </a:lt1>
      <a:dk2>
        <a:srgbClr val="23323E"/>
      </a:dk2>
      <a:lt2>
        <a:srgbClr val="E8E3E2"/>
      </a:lt2>
      <a:accent1>
        <a:srgbClr val="3B94B1"/>
      </a:accent1>
      <a:accent2>
        <a:srgbClr val="46B4A1"/>
      </a:accent2>
      <a:accent3>
        <a:srgbClr val="4D74C3"/>
      </a:accent3>
      <a:accent4>
        <a:srgbClr val="B13B58"/>
      </a:accent4>
      <a:accent5>
        <a:srgbClr val="C3604D"/>
      </a:accent5>
      <a:accent6>
        <a:srgbClr val="B1803B"/>
      </a:accent6>
      <a:hlink>
        <a:srgbClr val="BF5F3F"/>
      </a:hlink>
      <a:folHlink>
        <a:srgbClr val="7F7F7F"/>
      </a:folHlink>
    </a:clrScheme>
    <a:fontScheme name="Walbaum Display_Aptos">
      <a:majorFont>
        <a:latin typeface="Walbaum Display"/>
        <a:ea typeface=""/>
        <a:cs typeface=""/>
      </a:majorFont>
      <a:minorFont>
        <a:latin typeface="Apto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BohoVogueVTI" id="{8022F7FC-316B-4DD9-B9EB-BB68CC0DFA6F}" vid="{544DD2C6-9D23-4092-AACF-F55CEAA658FD}"/>
    </a:ext>
  </a:extLst>
</a:theme>
</file>

<file path=docProps/app.xml><?xml version="1.0" encoding="utf-8"?>
<Properties xmlns="http://schemas.openxmlformats.org/officeDocument/2006/extended-properties" xmlns:vt="http://schemas.openxmlformats.org/officeDocument/2006/docPropsVTypes">
  <TotalTime>4682</TotalTime>
  <Words>451</Words>
  <Application>Microsoft Macintosh PowerPoint</Application>
  <PresentationFormat>Widescreen</PresentationFormat>
  <Paragraphs>68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Aptos Light</vt:lpstr>
      <vt:lpstr>Arial</vt:lpstr>
      <vt:lpstr>Calibri</vt:lpstr>
      <vt:lpstr>Walbaum Display</vt:lpstr>
      <vt:lpstr>BohoVogueVTI</vt:lpstr>
      <vt:lpstr>Rockbuster Stealth Data Insights- Data-Driven Insights for Strategic Decision-Making</vt:lpstr>
      <vt:lpstr>Outline</vt:lpstr>
      <vt:lpstr>Introduction</vt:lpstr>
      <vt:lpstr>Data Overview</vt:lpstr>
      <vt:lpstr>Top 5 performing Films(by total Revenue)</vt:lpstr>
      <vt:lpstr>Worst 5 performing Films (by total Revenue)</vt:lpstr>
      <vt:lpstr>India has the largest customer base, followed closely by China and the United States and the left map displays customer distribution globally, with bubble size indicating the number of customers in each country.</vt:lpstr>
      <vt:lpstr>India has emerged as the leading revenue contributor for Rockbuster Stealth, generating a total revenue of $6,034.78. China follows closely with $5,251.03, while the United States ranks third with a total revenue of $3,685.31.</vt:lpstr>
      <vt:lpstr>Business Questions and Analysis</vt:lpstr>
      <vt:lpstr>Recommendations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Shikha Kamboj</dc:creator>
  <cp:lastModifiedBy>Shikha Kamboj</cp:lastModifiedBy>
  <cp:revision>20</cp:revision>
  <dcterms:created xsi:type="dcterms:W3CDTF">2024-12-27T15:35:22Z</dcterms:created>
  <dcterms:modified xsi:type="dcterms:W3CDTF">2024-12-30T21:47:16Z</dcterms:modified>
</cp:coreProperties>
</file>