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6" r:id="rId4"/>
    <p:sldId id="267" r:id="rId5"/>
    <p:sldId id="268" r:id="rId6"/>
    <p:sldId id="287" r:id="rId7"/>
    <p:sldId id="269" r:id="rId8"/>
    <p:sldId id="270" r:id="rId9"/>
    <p:sldId id="288" r:id="rId10"/>
    <p:sldId id="273" r:id="rId11"/>
    <p:sldId id="271" r:id="rId12"/>
    <p:sldId id="272" r:id="rId13"/>
    <p:sldId id="289" r:id="rId14"/>
    <p:sldId id="274" r:id="rId15"/>
    <p:sldId id="275" r:id="rId16"/>
    <p:sldId id="277" r:id="rId17"/>
    <p:sldId id="294" r:id="rId18"/>
    <p:sldId id="278" r:id="rId19"/>
    <p:sldId id="290" r:id="rId20"/>
    <p:sldId id="279" r:id="rId21"/>
    <p:sldId id="280" r:id="rId22"/>
    <p:sldId id="291" r:id="rId23"/>
    <p:sldId id="281" r:id="rId24"/>
    <p:sldId id="282" r:id="rId25"/>
    <p:sldId id="292" r:id="rId26"/>
    <p:sldId id="283" r:id="rId27"/>
    <p:sldId id="284" r:id="rId28"/>
    <p:sldId id="293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D6"/>
    <a:srgbClr val="F6908E"/>
    <a:srgbClr val="FF7977"/>
    <a:srgbClr val="5C4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0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6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1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4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7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1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3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1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6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BF4BDF-C43E-4AD4-B812-CD822A58A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104B33-C1B7-49E9-A8D4-AED32DA9B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D1F5F1-12D7-4519-8D3E-D2CF8552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D8EC52-C452-4454-A91B-A19D1D5A8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AE9A6D6-4FFD-4143-B0EC-05211F7A7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824BC4-94BC-40AA-B7FF-11CB38C6F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E0369AD-B896-4CC9-AA9E-CA61F5B87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E647EBC-2CEC-4660-8D08-22F5AD064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F3CE81-B9B7-46B0-8E5A-65460C0F7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14ED9C-D145-473F-BB91-C9A43B108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D086895-0270-447A-9B1B-A40D270C9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55082E4-F159-4A22-AE61-3A0C94A2E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A7C90D-29BE-48E0-88AF-3EC123A54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158CCA-0E9E-4752-A98A-82BD1D307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69DE5F-529F-46B6-9D58-7E5A84024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392097-6E03-4179-9EF8-44ADBA733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777B745-0324-4A98-AAE5-AA176486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3EAC628-41AA-4478-9CE6-893440E4A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74D1B5-16CB-41FF-9BE9-49F69B77F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93CD1D1-5195-4559-8326-995B654F9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6A9264-31DD-4A7D-8BBB-B06D9A5C8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BC140B-45E1-40ED-9492-BB8888FBF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C6A33C-42C9-4673-9F6B-63C78D72C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298026-BFEC-467A-B8B0-99B29E231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856CF30-C899-4722-98E6-1933ACCD7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814CDCF-976B-4558-BD71-1A71045FF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2AB455-3D6D-43F1-83D4-9EFBE0C0C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E8E6B21-A25D-4DC2-9F4D-C877A5879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DB934B-67A5-478D-A05E-6548A15A6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829ACD0-CEFF-4798-98E0-6DDE495C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75DD7F-48D4-447E-A01F-2ED5F5E7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4EA65D4-5E70-42D9-821D-BE65F2965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579B2BF2-EECE-4832-BA56-FAD5C5EAA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9798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9F2E6-6D98-398A-A3D5-6F163A7DAB82}"/>
              </a:ext>
            </a:extLst>
          </p:cNvPr>
          <p:cNvSpPr txBox="1"/>
          <p:nvPr/>
        </p:nvSpPr>
        <p:spPr>
          <a:xfrm>
            <a:off x="9420545" y="5744656"/>
            <a:ext cx="2745579" cy="1113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Graded Project – Power BI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By Shikha Shah.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Hero </a:t>
            </a:r>
            <a:r>
              <a:rPr lang="en-US" sz="1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Vired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– ABADS – Batch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50FF6D-EBEB-E5EA-84B9-F736858ED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980" y="621613"/>
            <a:ext cx="3535855" cy="35358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E47B45-9C96-EE19-2493-890E2C800949}"/>
              </a:ext>
            </a:extLst>
          </p:cNvPr>
          <p:cNvSpPr txBox="1"/>
          <p:nvPr/>
        </p:nvSpPr>
        <p:spPr>
          <a:xfrm>
            <a:off x="79400" y="4274094"/>
            <a:ext cx="12103221" cy="742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IN" sz="3200" b="1" i="0" dirty="0">
                <a:solidFill>
                  <a:srgbClr val="FF7977"/>
                </a:solidFill>
                <a:latin typeface="Söhne"/>
              </a:rPr>
              <a:t>Unlocking Value Through Data Analysis</a:t>
            </a:r>
            <a:endParaRPr lang="en-US" sz="3200" b="1" dirty="0">
              <a:solidFill>
                <a:srgbClr val="FF7977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1737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227DB-C167-D6F5-9EE1-841624ACB382}"/>
              </a:ext>
            </a:extLst>
          </p:cNvPr>
          <p:cNvSpPr txBox="1"/>
          <p:nvPr/>
        </p:nvSpPr>
        <p:spPr>
          <a:xfrm>
            <a:off x="0" y="12469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Examining Host Response Time Impact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62288-213F-0D54-AAB0-DB6D1F56E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81" t="14150" r="15273" b="11856"/>
          <a:stretch/>
        </p:blipFill>
        <p:spPr>
          <a:xfrm>
            <a:off x="1443038" y="971550"/>
            <a:ext cx="10058400" cy="565884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7207156-C173-8D7A-CB58-92949A174D29}"/>
              </a:ext>
            </a:extLst>
          </p:cNvPr>
          <p:cNvSpPr/>
          <p:nvPr/>
        </p:nvSpPr>
        <p:spPr>
          <a:xfrm>
            <a:off x="4849090" y="2052207"/>
            <a:ext cx="3837707" cy="1635200"/>
          </a:xfrm>
          <a:prstGeom prst="wedgeRoundRectCallout">
            <a:avLst>
              <a:gd name="adj1" fmla="val 64976"/>
              <a:gd name="adj2" fmla="val -2417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Rio De Janeiro has the highest no. of Hosts taking few days to respond as compared to the no. of such hosts in other cities, closely followed by Paris.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C3F0AD-D2E0-5C57-31EE-01463F9C60CE}"/>
              </a:ext>
            </a:extLst>
          </p:cNvPr>
          <p:cNvSpPr/>
          <p:nvPr/>
        </p:nvSpPr>
        <p:spPr>
          <a:xfrm>
            <a:off x="9379527" y="2382982"/>
            <a:ext cx="2121911" cy="360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21AB86D-7FF2-B535-952E-507BCE78EC52}"/>
              </a:ext>
            </a:extLst>
          </p:cNvPr>
          <p:cNvSpPr/>
          <p:nvPr/>
        </p:nvSpPr>
        <p:spPr>
          <a:xfrm>
            <a:off x="6609915" y="5098839"/>
            <a:ext cx="4335176" cy="1203246"/>
          </a:xfrm>
          <a:prstGeom prst="wedgeRoundRectCallout">
            <a:avLst>
              <a:gd name="adj1" fmla="val -112180"/>
              <a:gd name="adj2" fmla="val -530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48% of total hosts respond quickly </a:t>
            </a:r>
            <a:r>
              <a:rPr lang="en-IN" dirty="0" err="1">
                <a:solidFill>
                  <a:schemeClr val="tx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i.e</a:t>
            </a:r>
            <a:r>
              <a:rPr lang="en-IN" dirty="0">
                <a:solidFill>
                  <a:schemeClr val="tx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 within an hour, and they contribute to 52% of total revenue and serviced 70% of total visitors</a:t>
            </a:r>
          </a:p>
        </p:txBody>
      </p:sp>
    </p:spTree>
    <p:extLst>
      <p:ext uri="{BB962C8B-B14F-4D97-AF65-F5344CB8AC3E}">
        <p14:creationId xmlns:p14="http://schemas.microsoft.com/office/powerpoint/2010/main" val="236635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227DB-C167-D6F5-9EE1-841624ACB382}"/>
              </a:ext>
            </a:extLst>
          </p:cNvPr>
          <p:cNvSpPr txBox="1"/>
          <p:nvPr/>
        </p:nvSpPr>
        <p:spPr>
          <a:xfrm>
            <a:off x="0" y="12469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Assessing District Location Scores. </a:t>
            </a:r>
            <a:endParaRPr lang="en-IN" sz="3200" b="0" i="0" u="none" strike="noStrike" baseline="0" dirty="0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57DB98-6B1D-BDD2-014D-95A151985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81" t="14774" r="15390" b="12273"/>
          <a:stretch/>
        </p:blipFill>
        <p:spPr>
          <a:xfrm>
            <a:off x="1414463" y="1050060"/>
            <a:ext cx="10229850" cy="56832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17C70CB-179B-6B30-FD04-8D5EA8044F21}"/>
              </a:ext>
            </a:extLst>
          </p:cNvPr>
          <p:cNvSpPr/>
          <p:nvPr/>
        </p:nvSpPr>
        <p:spPr>
          <a:xfrm>
            <a:off x="6567056" y="3311236"/>
            <a:ext cx="4641271" cy="1274620"/>
          </a:xfrm>
          <a:prstGeom prst="wedgeRoundRectCallout">
            <a:avLst>
              <a:gd name="adj1" fmla="val -108535"/>
              <a:gd name="adj2" fmla="val 11046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Of all the cities Istanbul has the highest % (23%) of hosts whose response time is “few days or more”. Followed by Hong Kong @ 22% of total hosts in Hong Kong.</a:t>
            </a:r>
          </a:p>
        </p:txBody>
      </p:sp>
    </p:spTree>
    <p:extLst>
      <p:ext uri="{BB962C8B-B14F-4D97-AF65-F5344CB8AC3E}">
        <p14:creationId xmlns:p14="http://schemas.microsoft.com/office/powerpoint/2010/main" val="1945501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227DB-C167-D6F5-9EE1-841624ACB382}"/>
              </a:ext>
            </a:extLst>
          </p:cNvPr>
          <p:cNvSpPr txBox="1"/>
          <p:nvPr/>
        </p:nvSpPr>
        <p:spPr>
          <a:xfrm>
            <a:off x="0" y="278266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Visualizing Airbnb Listing Prices </a:t>
            </a:r>
            <a:endParaRPr lang="en-IN" sz="3200" b="0" i="0" u="none" strike="noStrik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44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227DB-C167-D6F5-9EE1-841624ACB382}"/>
              </a:ext>
            </a:extLst>
          </p:cNvPr>
          <p:cNvSpPr txBox="1"/>
          <p:nvPr/>
        </p:nvSpPr>
        <p:spPr>
          <a:xfrm>
            <a:off x="0" y="12469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Visualizing Airbnb Listing Prices </a:t>
            </a:r>
            <a:endParaRPr lang="en-IN" sz="3200" b="0" i="0" u="none" strike="noStrike" baseline="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4F3AC-8D07-6696-D824-6CDDE1E82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7" t="14730" r="16137" b="12710"/>
          <a:stretch/>
        </p:blipFill>
        <p:spPr>
          <a:xfrm>
            <a:off x="1440871" y="771021"/>
            <a:ext cx="10307783" cy="580925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95720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227DB-C167-D6F5-9EE1-841624ACB382}"/>
              </a:ext>
            </a:extLst>
          </p:cNvPr>
          <p:cNvSpPr txBox="1"/>
          <p:nvPr/>
        </p:nvSpPr>
        <p:spPr>
          <a:xfrm>
            <a:off x="0" y="12469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Visualizing Airbnb Listing Prices </a:t>
            </a:r>
            <a:endParaRPr lang="en-IN" sz="3200" b="0" i="0" u="none" strike="noStrike" baseline="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4F3AC-8D07-6696-D824-6CDDE1E82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7" t="14730" r="16137" b="12710"/>
          <a:stretch/>
        </p:blipFill>
        <p:spPr>
          <a:xfrm>
            <a:off x="1440871" y="771021"/>
            <a:ext cx="10307783" cy="580925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7D2DB01-1BCB-B1E0-B623-1690F8A93BD7}"/>
              </a:ext>
            </a:extLst>
          </p:cNvPr>
          <p:cNvSpPr/>
          <p:nvPr/>
        </p:nvSpPr>
        <p:spPr>
          <a:xfrm>
            <a:off x="6540643" y="1870363"/>
            <a:ext cx="2644921" cy="2299855"/>
          </a:xfrm>
          <a:prstGeom prst="wedgeRoundRectCallout">
            <a:avLst>
              <a:gd name="adj1" fmla="val -88056"/>
              <a:gd name="adj2" fmla="val 3686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There is steady growth in revenue from year 2014 to 2019.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Impact of covid can be seen in revenue of year 2020 &amp; 2021.</a:t>
            </a:r>
          </a:p>
        </p:txBody>
      </p:sp>
    </p:spTree>
    <p:extLst>
      <p:ext uri="{BB962C8B-B14F-4D97-AF65-F5344CB8AC3E}">
        <p14:creationId xmlns:p14="http://schemas.microsoft.com/office/powerpoint/2010/main" val="529587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442BA6E-18F2-590B-3A81-9B1B1C960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49" t="21862" r="19076" b="13316"/>
          <a:stretch/>
        </p:blipFill>
        <p:spPr>
          <a:xfrm>
            <a:off x="6786565" y="856695"/>
            <a:ext cx="5405436" cy="27438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C797A1-D3EF-A378-8BF5-73A3258B9A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66" t="21444" r="19077" b="12474"/>
          <a:stretch/>
        </p:blipFill>
        <p:spPr>
          <a:xfrm>
            <a:off x="363679" y="856695"/>
            <a:ext cx="5994259" cy="27402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F227DB-C167-D6F5-9EE1-841624ACB382}"/>
              </a:ext>
            </a:extLst>
          </p:cNvPr>
          <p:cNvSpPr txBox="1"/>
          <p:nvPr/>
        </p:nvSpPr>
        <p:spPr>
          <a:xfrm>
            <a:off x="0" y="12469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Visualizing Airbnb Listing Prices </a:t>
            </a:r>
            <a:endParaRPr lang="en-IN" sz="3200" b="0" i="0" u="none" strike="noStrike" baseline="0" dirty="0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25C4A0-D1AE-68D3-598F-9BD988044C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48" t="21027" r="19077" b="12690"/>
          <a:stretch/>
        </p:blipFill>
        <p:spPr>
          <a:xfrm>
            <a:off x="6786564" y="4024929"/>
            <a:ext cx="5169040" cy="27438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F50775-75A3-8F94-3193-666980BF4F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648" t="21445" r="19077" b="13524"/>
          <a:stretch/>
        </p:blipFill>
        <p:spPr>
          <a:xfrm>
            <a:off x="411304" y="3935700"/>
            <a:ext cx="5946634" cy="283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35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442BA6E-18F2-590B-3A81-9B1B1C960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49" t="21862" r="19076" b="13316"/>
          <a:stretch/>
        </p:blipFill>
        <p:spPr>
          <a:xfrm>
            <a:off x="6786565" y="856695"/>
            <a:ext cx="5405436" cy="27438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C797A1-D3EF-A378-8BF5-73A3258B9A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66" t="21444" r="19077" b="12474"/>
          <a:stretch/>
        </p:blipFill>
        <p:spPr>
          <a:xfrm>
            <a:off x="363679" y="856695"/>
            <a:ext cx="5994259" cy="27402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F227DB-C167-D6F5-9EE1-841624ACB382}"/>
              </a:ext>
            </a:extLst>
          </p:cNvPr>
          <p:cNvSpPr txBox="1"/>
          <p:nvPr/>
        </p:nvSpPr>
        <p:spPr>
          <a:xfrm>
            <a:off x="0" y="12469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Visualizing Airbnb Listing Prices </a:t>
            </a:r>
            <a:endParaRPr lang="en-IN" sz="3200" b="0" i="0" u="none" strike="noStrike" baseline="0" dirty="0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25C4A0-D1AE-68D3-598F-9BD988044C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48" t="21027" r="19077" b="12690"/>
          <a:stretch/>
        </p:blipFill>
        <p:spPr>
          <a:xfrm>
            <a:off x="6786564" y="4024929"/>
            <a:ext cx="5169040" cy="27438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F50775-75A3-8F94-3193-666980BF4F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648" t="21445" r="19077" b="13524"/>
          <a:stretch/>
        </p:blipFill>
        <p:spPr>
          <a:xfrm>
            <a:off x="411304" y="3935700"/>
            <a:ext cx="5946634" cy="283307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0C378424-C545-A837-DC77-81F163DFC136}"/>
              </a:ext>
            </a:extLst>
          </p:cNvPr>
          <p:cNvSpPr/>
          <p:nvPr/>
        </p:nvSpPr>
        <p:spPr>
          <a:xfrm>
            <a:off x="8672945" y="1717964"/>
            <a:ext cx="1620982" cy="14685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DB0E29-B21A-8BE8-FCC2-CB6332CB0EF8}"/>
              </a:ext>
            </a:extLst>
          </p:cNvPr>
          <p:cNvSpPr/>
          <p:nvPr/>
        </p:nvSpPr>
        <p:spPr>
          <a:xfrm>
            <a:off x="8769927" y="4971872"/>
            <a:ext cx="1620982" cy="14685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3615975-C9BE-50CF-2B1E-7C453CA362FF}"/>
              </a:ext>
            </a:extLst>
          </p:cNvPr>
          <p:cNvSpPr/>
          <p:nvPr/>
        </p:nvSpPr>
        <p:spPr>
          <a:xfrm>
            <a:off x="1171789" y="4662558"/>
            <a:ext cx="1620982" cy="14685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53D9D6-C057-0C88-DD09-0CFC8EEC2DB4}"/>
              </a:ext>
            </a:extLst>
          </p:cNvPr>
          <p:cNvSpPr/>
          <p:nvPr/>
        </p:nvSpPr>
        <p:spPr>
          <a:xfrm>
            <a:off x="3914989" y="1717964"/>
            <a:ext cx="1620982" cy="14685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127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442BA6E-18F2-590B-3A81-9B1B1C960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49" t="21862" r="19076" b="13316"/>
          <a:stretch/>
        </p:blipFill>
        <p:spPr>
          <a:xfrm>
            <a:off x="6786565" y="856695"/>
            <a:ext cx="5405436" cy="27438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C797A1-D3EF-A378-8BF5-73A3258B9A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66" t="21444" r="19077" b="12474"/>
          <a:stretch/>
        </p:blipFill>
        <p:spPr>
          <a:xfrm>
            <a:off x="363679" y="856695"/>
            <a:ext cx="5994259" cy="27402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F227DB-C167-D6F5-9EE1-841624ACB382}"/>
              </a:ext>
            </a:extLst>
          </p:cNvPr>
          <p:cNvSpPr txBox="1"/>
          <p:nvPr/>
        </p:nvSpPr>
        <p:spPr>
          <a:xfrm>
            <a:off x="0" y="12469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Visualizing Airbnb Listing Prices </a:t>
            </a:r>
            <a:endParaRPr lang="en-IN" sz="3200" b="0" i="0" u="none" strike="noStrike" baseline="0" dirty="0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25C4A0-D1AE-68D3-598F-9BD988044C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48" t="21027" r="19077" b="12690"/>
          <a:stretch/>
        </p:blipFill>
        <p:spPr>
          <a:xfrm>
            <a:off x="6786564" y="4024929"/>
            <a:ext cx="5169040" cy="27438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F50775-75A3-8F94-3193-666980BF4F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648" t="21445" r="19077" b="13524"/>
          <a:stretch/>
        </p:blipFill>
        <p:spPr>
          <a:xfrm>
            <a:off x="411304" y="3935700"/>
            <a:ext cx="5946634" cy="283307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0C378424-C545-A837-DC77-81F163DFC136}"/>
              </a:ext>
            </a:extLst>
          </p:cNvPr>
          <p:cNvSpPr/>
          <p:nvPr/>
        </p:nvSpPr>
        <p:spPr>
          <a:xfrm>
            <a:off x="8672945" y="1717964"/>
            <a:ext cx="1620982" cy="14685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DB0E29-B21A-8BE8-FCC2-CB6332CB0EF8}"/>
              </a:ext>
            </a:extLst>
          </p:cNvPr>
          <p:cNvSpPr/>
          <p:nvPr/>
        </p:nvSpPr>
        <p:spPr>
          <a:xfrm>
            <a:off x="8769927" y="4971872"/>
            <a:ext cx="1620982" cy="14685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3615975-C9BE-50CF-2B1E-7C453CA362FF}"/>
              </a:ext>
            </a:extLst>
          </p:cNvPr>
          <p:cNvSpPr/>
          <p:nvPr/>
        </p:nvSpPr>
        <p:spPr>
          <a:xfrm>
            <a:off x="1171789" y="4662558"/>
            <a:ext cx="1620982" cy="14685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53D9D6-C057-0C88-DD09-0CFC8EEC2DB4}"/>
              </a:ext>
            </a:extLst>
          </p:cNvPr>
          <p:cNvSpPr/>
          <p:nvPr/>
        </p:nvSpPr>
        <p:spPr>
          <a:xfrm>
            <a:off x="3914989" y="1717964"/>
            <a:ext cx="1620982" cy="14685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2C0E7CA-A3BF-0D85-D1E1-982A6E8A1A55}"/>
              </a:ext>
            </a:extLst>
          </p:cNvPr>
          <p:cNvSpPr/>
          <p:nvPr/>
        </p:nvSpPr>
        <p:spPr>
          <a:xfrm>
            <a:off x="2325829" y="3237883"/>
            <a:ext cx="7303945" cy="1066801"/>
          </a:xfrm>
          <a:prstGeom prst="wedgeRoundRectCallout">
            <a:avLst>
              <a:gd name="adj1" fmla="val -54528"/>
              <a:gd name="adj2" fmla="val 9124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The average price trend of Bangkok, Hong Kong, Istanbul and Sydney is inverse when compared to the trend of other cities.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105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227DB-C167-D6F5-9EE1-841624ACB382}"/>
              </a:ext>
            </a:extLst>
          </p:cNvPr>
          <p:cNvSpPr txBox="1"/>
          <p:nvPr/>
        </p:nvSpPr>
        <p:spPr>
          <a:xfrm>
            <a:off x="0" y="310583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Analysing Composite Scores</a:t>
            </a:r>
          </a:p>
        </p:txBody>
      </p:sp>
    </p:spTree>
    <p:extLst>
      <p:ext uri="{BB962C8B-B14F-4D97-AF65-F5344CB8AC3E}">
        <p14:creationId xmlns:p14="http://schemas.microsoft.com/office/powerpoint/2010/main" val="2010022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227DB-C167-D6F5-9EE1-841624ACB382}"/>
              </a:ext>
            </a:extLst>
          </p:cNvPr>
          <p:cNvSpPr txBox="1"/>
          <p:nvPr/>
        </p:nvSpPr>
        <p:spPr>
          <a:xfrm>
            <a:off x="0" y="12469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Analysing Composite Scores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82679-D1DA-7BA2-0A28-9C765C8CE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48" t="21027" r="19023" b="12690"/>
          <a:stretch/>
        </p:blipFill>
        <p:spPr>
          <a:xfrm>
            <a:off x="1485901" y="1071561"/>
            <a:ext cx="9872662" cy="554683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1464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92C7B7-B6A0-0E67-CCF3-5A54DE91685C}"/>
              </a:ext>
            </a:extLst>
          </p:cNvPr>
          <p:cNvSpPr txBox="1"/>
          <p:nvPr/>
        </p:nvSpPr>
        <p:spPr>
          <a:xfrm>
            <a:off x="-1" y="1457534"/>
            <a:ext cx="12192001" cy="657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spcAft>
                <a:spcPts val="600"/>
              </a:spcAft>
              <a:defRPr sz="3200" b="1" i="0">
                <a:solidFill>
                  <a:srgbClr val="FF7977"/>
                </a:solidFill>
                <a:latin typeface="Söhne"/>
              </a:defRPr>
            </a:lvl1pPr>
          </a:lstStyle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928D3-18C5-BCF4-8AE3-FE49B91B64AE}"/>
              </a:ext>
            </a:extLst>
          </p:cNvPr>
          <p:cNvSpPr txBox="1"/>
          <p:nvPr/>
        </p:nvSpPr>
        <p:spPr>
          <a:xfrm>
            <a:off x="817417" y="2115439"/>
            <a:ext cx="10792691" cy="657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spcAft>
                <a:spcPts val="600"/>
              </a:spcAft>
              <a:defRPr sz="3200" b="1" i="0">
                <a:solidFill>
                  <a:srgbClr val="FF7977"/>
                </a:solidFill>
                <a:latin typeface="Söhne"/>
              </a:defRPr>
            </a:lvl1pPr>
          </a:lstStyle>
          <a:p>
            <a:r>
              <a:rPr lang="en-IN" sz="24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Analysing Airbnb's Operations For Informed Decision-making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40BC3-2882-AE47-32ED-D05A3673E806}"/>
              </a:ext>
            </a:extLst>
          </p:cNvPr>
          <p:cNvSpPr txBox="1"/>
          <p:nvPr/>
        </p:nvSpPr>
        <p:spPr>
          <a:xfrm>
            <a:off x="1191491" y="2773344"/>
            <a:ext cx="105710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presentation has been prepared to offer a comprehensive understanding of </a:t>
            </a:r>
            <a:r>
              <a:rPr lang="en-IN" b="0" i="0" dirty="0" err="1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airbnb's</a:t>
            </a:r>
            <a:r>
              <a:rPr lang="en-IN" b="0" i="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operations, providing valuable insights that can help in making informed strategic decisions and drive success.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84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227DB-C167-D6F5-9EE1-841624ACB382}"/>
              </a:ext>
            </a:extLst>
          </p:cNvPr>
          <p:cNvSpPr txBox="1"/>
          <p:nvPr/>
        </p:nvSpPr>
        <p:spPr>
          <a:xfrm>
            <a:off x="0" y="12469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Analysing Composite Scores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82679-D1DA-7BA2-0A28-9C765C8CE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48" t="21027" r="19023" b="12690"/>
          <a:stretch/>
        </p:blipFill>
        <p:spPr>
          <a:xfrm>
            <a:off x="1485901" y="1071561"/>
            <a:ext cx="9872662" cy="554683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559674F-784F-D00A-95E2-72B0707F58A0}"/>
              </a:ext>
            </a:extLst>
          </p:cNvPr>
          <p:cNvSpPr/>
          <p:nvPr/>
        </p:nvSpPr>
        <p:spPr>
          <a:xfrm>
            <a:off x="6871855" y="4184073"/>
            <a:ext cx="4336472" cy="18842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CF57C997-BD2C-C7AA-BF09-38079EA5B272}"/>
              </a:ext>
            </a:extLst>
          </p:cNvPr>
          <p:cNvSpPr/>
          <p:nvPr/>
        </p:nvSpPr>
        <p:spPr>
          <a:xfrm>
            <a:off x="2325830" y="3237884"/>
            <a:ext cx="4546026" cy="645650"/>
          </a:xfrm>
          <a:prstGeom prst="wedgeRoundRectCallout">
            <a:avLst>
              <a:gd name="adj1" fmla="val 73181"/>
              <a:gd name="adj2" fmla="val 5098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Host Communication plays an important role in visitor’s check-in experience.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905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227DB-C167-D6F5-9EE1-841624ACB382}"/>
              </a:ext>
            </a:extLst>
          </p:cNvPr>
          <p:cNvSpPr txBox="1"/>
          <p:nvPr/>
        </p:nvSpPr>
        <p:spPr>
          <a:xfrm>
            <a:off x="0" y="310583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Calculating Listing Age and Host Tenure</a:t>
            </a:r>
          </a:p>
        </p:txBody>
      </p:sp>
    </p:spTree>
    <p:extLst>
      <p:ext uri="{BB962C8B-B14F-4D97-AF65-F5344CB8AC3E}">
        <p14:creationId xmlns:p14="http://schemas.microsoft.com/office/powerpoint/2010/main" val="3511585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227DB-C167-D6F5-9EE1-841624ACB382}"/>
              </a:ext>
            </a:extLst>
          </p:cNvPr>
          <p:cNvSpPr txBox="1"/>
          <p:nvPr/>
        </p:nvSpPr>
        <p:spPr>
          <a:xfrm>
            <a:off x="0" y="12469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Calculating Listing Age and Host Tenure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13B737-E5FB-47B8-60C9-731C97F45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46" t="20549" r="18319" b="11648"/>
          <a:stretch/>
        </p:blipFill>
        <p:spPr>
          <a:xfrm>
            <a:off x="1409266" y="1191491"/>
            <a:ext cx="9743643" cy="548356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31845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227DB-C167-D6F5-9EE1-841624ACB382}"/>
              </a:ext>
            </a:extLst>
          </p:cNvPr>
          <p:cNvSpPr txBox="1"/>
          <p:nvPr/>
        </p:nvSpPr>
        <p:spPr>
          <a:xfrm>
            <a:off x="0" y="12469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Calculating Listing Age and Host Tenure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13B737-E5FB-47B8-60C9-731C97F45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46" t="20549" r="18319" b="11648"/>
          <a:stretch/>
        </p:blipFill>
        <p:spPr>
          <a:xfrm>
            <a:off x="1409266" y="1191491"/>
            <a:ext cx="9743643" cy="548356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8627EFC3-5C8C-AC15-0BB4-A4EE0869D234}"/>
              </a:ext>
            </a:extLst>
          </p:cNvPr>
          <p:cNvSpPr/>
          <p:nvPr/>
        </p:nvSpPr>
        <p:spPr>
          <a:xfrm>
            <a:off x="4542556" y="1672320"/>
            <a:ext cx="6457953" cy="2137680"/>
          </a:xfrm>
          <a:prstGeom prst="wedgeRoundRectCallout">
            <a:avLst>
              <a:gd name="adj1" fmla="val -43608"/>
              <a:gd name="adj2" fmla="val 6865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33% of total host have hosting tenure of more than 10 years.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City wise distribution of the same can be seen in the table given below.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From trend chart we can see the rise in no of hosts and rise in corresponding listings from 2008 to 2019 and then a sudden drop in 2020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374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227DB-C167-D6F5-9EE1-841624ACB382}"/>
              </a:ext>
            </a:extLst>
          </p:cNvPr>
          <p:cNvSpPr txBox="1"/>
          <p:nvPr/>
        </p:nvSpPr>
        <p:spPr>
          <a:xfrm>
            <a:off x="0" y="310583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Property Type Price Analysis</a:t>
            </a:r>
          </a:p>
        </p:txBody>
      </p:sp>
    </p:spTree>
    <p:extLst>
      <p:ext uri="{BB962C8B-B14F-4D97-AF65-F5344CB8AC3E}">
        <p14:creationId xmlns:p14="http://schemas.microsoft.com/office/powerpoint/2010/main" val="2426371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227DB-C167-D6F5-9EE1-841624ACB382}"/>
              </a:ext>
            </a:extLst>
          </p:cNvPr>
          <p:cNvSpPr txBox="1"/>
          <p:nvPr/>
        </p:nvSpPr>
        <p:spPr>
          <a:xfrm>
            <a:off x="0" y="12469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Property Type Price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959C2-98FA-F1A3-AB3F-903024C93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28" t="21236" r="18203" b="12065"/>
          <a:stretch/>
        </p:blipFill>
        <p:spPr>
          <a:xfrm>
            <a:off x="1519670" y="1039092"/>
            <a:ext cx="10069655" cy="555567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33455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227DB-C167-D6F5-9EE1-841624ACB382}"/>
              </a:ext>
            </a:extLst>
          </p:cNvPr>
          <p:cNvSpPr txBox="1"/>
          <p:nvPr/>
        </p:nvSpPr>
        <p:spPr>
          <a:xfrm>
            <a:off x="0" y="12469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Property Type Price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959C2-98FA-F1A3-AB3F-903024C93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28" t="21236" r="18203" b="12065"/>
          <a:stretch/>
        </p:blipFill>
        <p:spPr>
          <a:xfrm>
            <a:off x="1519670" y="1039092"/>
            <a:ext cx="10069655" cy="555567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0DCB300B-2603-7938-84F7-D0E721E1304E}"/>
              </a:ext>
            </a:extLst>
          </p:cNvPr>
          <p:cNvSpPr/>
          <p:nvPr/>
        </p:nvSpPr>
        <p:spPr>
          <a:xfrm>
            <a:off x="4445575" y="3816927"/>
            <a:ext cx="4241225" cy="2195945"/>
          </a:xfrm>
          <a:prstGeom prst="wedgeRoundRectCallout">
            <a:avLst>
              <a:gd name="adj1" fmla="val -55866"/>
              <a:gd name="adj2" fmla="val -4728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Average prices for various room types can be seen from this report.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With respect to Room Type : Entire Place, - Cape town has the highest priced listings.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Property type for such listings is visible in another table.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56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227DB-C167-D6F5-9EE1-841624ACB382}"/>
              </a:ext>
            </a:extLst>
          </p:cNvPr>
          <p:cNvSpPr txBox="1"/>
          <p:nvPr/>
        </p:nvSpPr>
        <p:spPr>
          <a:xfrm>
            <a:off x="0" y="310583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Comprehensive City Insights Report </a:t>
            </a:r>
          </a:p>
        </p:txBody>
      </p:sp>
    </p:spTree>
    <p:extLst>
      <p:ext uri="{BB962C8B-B14F-4D97-AF65-F5344CB8AC3E}">
        <p14:creationId xmlns:p14="http://schemas.microsoft.com/office/powerpoint/2010/main" val="1881990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227DB-C167-D6F5-9EE1-841624ACB382}"/>
              </a:ext>
            </a:extLst>
          </p:cNvPr>
          <p:cNvSpPr txBox="1"/>
          <p:nvPr/>
        </p:nvSpPr>
        <p:spPr>
          <a:xfrm>
            <a:off x="0" y="12469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Comprehensive City Insights Report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DEF444-AD7C-E111-5A36-609E52141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45" t="21236" r="18438" b="11439"/>
          <a:stretch/>
        </p:blipFill>
        <p:spPr>
          <a:xfrm>
            <a:off x="1414462" y="952913"/>
            <a:ext cx="10429876" cy="583856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12460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227DB-C167-D6F5-9EE1-841624ACB382}"/>
              </a:ext>
            </a:extLst>
          </p:cNvPr>
          <p:cNvSpPr txBox="1"/>
          <p:nvPr/>
        </p:nvSpPr>
        <p:spPr>
          <a:xfrm>
            <a:off x="0" y="12469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Comprehensive City Insights Report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DEF444-AD7C-E111-5A36-609E52141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45" t="21236" r="18438" b="11439"/>
          <a:stretch/>
        </p:blipFill>
        <p:spPr>
          <a:xfrm>
            <a:off x="1414462" y="952913"/>
            <a:ext cx="10429876" cy="583856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EDD3266-A598-9CE7-31B8-73969DCEF9C4}"/>
              </a:ext>
            </a:extLst>
          </p:cNvPr>
          <p:cNvSpPr/>
          <p:nvPr/>
        </p:nvSpPr>
        <p:spPr>
          <a:xfrm>
            <a:off x="4445575" y="3816928"/>
            <a:ext cx="4241225" cy="1489364"/>
          </a:xfrm>
          <a:prstGeom prst="wedgeRoundRectCallout">
            <a:avLst>
              <a:gd name="adj1" fmla="val -55866"/>
              <a:gd name="adj2" fmla="val -4728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Impact of Covid can be easily seen in the Ratings &amp; Visitors graph.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Entire Place is the highest revenue grosser for Airbnb followed by private room.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4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92C7B7-B6A0-0E67-CCF3-5A54DE91685C}"/>
              </a:ext>
            </a:extLst>
          </p:cNvPr>
          <p:cNvSpPr txBox="1"/>
          <p:nvPr/>
        </p:nvSpPr>
        <p:spPr>
          <a:xfrm>
            <a:off x="-138547" y="1049242"/>
            <a:ext cx="12192001" cy="657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spcAft>
                <a:spcPts val="600"/>
              </a:spcAft>
              <a:defRPr sz="3200" b="1" i="0">
                <a:solidFill>
                  <a:srgbClr val="FF7977"/>
                </a:solidFill>
                <a:latin typeface="Söhne"/>
              </a:defRPr>
            </a:lvl1pPr>
          </a:lstStyle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GOALS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40BC3-2882-AE47-32ED-D05A3673E806}"/>
              </a:ext>
            </a:extLst>
          </p:cNvPr>
          <p:cNvSpPr txBox="1"/>
          <p:nvPr/>
        </p:nvSpPr>
        <p:spPr>
          <a:xfrm>
            <a:off x="3186546" y="2115439"/>
            <a:ext cx="698269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IN" sz="20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Assessing District Location Scores. </a:t>
            </a:r>
            <a:endParaRPr lang="en-IN" sz="1800" b="0" i="0" u="none" strike="noStrike" baseline="0" dirty="0">
              <a:solidFill>
                <a:srgbClr val="000000"/>
              </a:solidFill>
            </a:endParaRPr>
          </a:p>
          <a:p>
            <a:endParaRPr lang="en-IN" sz="1800" b="0" i="0" u="none" strike="noStrike" baseline="0" dirty="0">
              <a:solidFill>
                <a:srgbClr val="00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Examining Host Response Time Impact.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0" i="0" u="none" strike="noStrike" baseline="0" dirty="0">
              <a:solidFill>
                <a:srgbClr val="00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Visualizing Airbnb Listing Prices.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b="0" i="0" u="none" strike="noStrike" spc="200" baseline="0" dirty="0">
              <a:solidFill>
                <a:srgbClr val="37415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Analysing Composite Scores.</a:t>
            </a:r>
          </a:p>
          <a:p>
            <a:pPr algn="just"/>
            <a:r>
              <a:rPr lang="en-IN" sz="20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Calculating Listing Age and Host Tenure.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spc="200" dirty="0">
              <a:solidFill>
                <a:srgbClr val="37415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Property Type Price Analysis.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spc="200" dirty="0">
              <a:solidFill>
                <a:srgbClr val="37415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Comprehensive City Insights Report </a:t>
            </a:r>
          </a:p>
        </p:txBody>
      </p:sp>
    </p:spTree>
    <p:extLst>
      <p:ext uri="{BB962C8B-B14F-4D97-AF65-F5344CB8AC3E}">
        <p14:creationId xmlns:p14="http://schemas.microsoft.com/office/powerpoint/2010/main" val="2637998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BF4BDF-C43E-4AD4-B812-CD822A58A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104B33-C1B7-49E9-A8D4-AED32DA9B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D1F5F1-12D7-4519-8D3E-D2CF8552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D8EC52-C452-4454-A91B-A19D1D5A8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AE9A6D6-4FFD-4143-B0EC-05211F7A7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824BC4-94BC-40AA-B7FF-11CB38C6F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E0369AD-B896-4CC9-AA9E-CA61F5B87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E647EBC-2CEC-4660-8D08-22F5AD064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F3CE81-B9B7-46B0-8E5A-65460C0F7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14ED9C-D145-473F-BB91-C9A43B108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D086895-0270-447A-9B1B-A40D270C9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55082E4-F159-4A22-AE61-3A0C94A2E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A7C90D-29BE-48E0-88AF-3EC123A54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158CCA-0E9E-4752-A98A-82BD1D307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69DE5F-529F-46B6-9D58-7E5A84024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392097-6E03-4179-9EF8-44ADBA733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777B745-0324-4A98-AAE5-AA176486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3EAC628-41AA-4478-9CE6-893440E4A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74D1B5-16CB-41FF-9BE9-49F69B77F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93CD1D1-5195-4559-8326-995B654F9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6A9264-31DD-4A7D-8BBB-B06D9A5C8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BC140B-45E1-40ED-9492-BB8888FBF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C6A33C-42C9-4673-9F6B-63C78D72C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298026-BFEC-467A-B8B0-99B29E231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856CF30-C899-4722-98E6-1933ACCD7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814CDCF-976B-4558-BD71-1A71045FF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2AB455-3D6D-43F1-83D4-9EFBE0C0C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E8E6B21-A25D-4DC2-9F4D-C877A5879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DB934B-67A5-478D-A05E-6548A15A6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829ACD0-CEFF-4798-98E0-6DDE495C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75DD7F-48D4-447E-A01F-2ED5F5E7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4EA65D4-5E70-42D9-821D-BE65F2965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1F9F2E6-6D98-398A-A3D5-6F163A7DAB82}"/>
              </a:ext>
            </a:extLst>
          </p:cNvPr>
          <p:cNvSpPr txBox="1"/>
          <p:nvPr/>
        </p:nvSpPr>
        <p:spPr>
          <a:xfrm>
            <a:off x="16613" y="1665878"/>
            <a:ext cx="12149511" cy="1247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8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 </a:t>
            </a:r>
            <a:r>
              <a:rPr lang="en-US" sz="8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THANK YOU </a:t>
            </a:r>
            <a:r>
              <a:rPr lang="en-US" sz="8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8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579B2BF2-EECE-4832-BA56-FAD5C5EAA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9798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75402E-E790-E704-2A2D-16C5EFDF3B25}"/>
              </a:ext>
            </a:extLst>
          </p:cNvPr>
          <p:cNvSpPr txBox="1"/>
          <p:nvPr/>
        </p:nvSpPr>
        <p:spPr>
          <a:xfrm>
            <a:off x="557787" y="3184826"/>
            <a:ext cx="11109652" cy="1124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8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Wingdings" panose="05000000000000000000" pitchFamily="2" charset="2"/>
              </a:rPr>
              <a:t>I hope this presentation served its purpose of providing valuable insight on the data.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sz="8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8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Wingdings" panose="05000000000000000000" pitchFamily="2" charset="2"/>
              </a:rPr>
              <a:t>Comments &amp; Suggestions are highly awaited.</a:t>
            </a:r>
            <a:endParaRPr lang="en-US" sz="8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1939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D750001-45FB-786E-D8D2-F0B7A3273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8" t="14566" r="20899" b="12481"/>
          <a:stretch/>
        </p:blipFill>
        <p:spPr>
          <a:xfrm>
            <a:off x="1544349" y="584489"/>
            <a:ext cx="9705542" cy="540914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6824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227DB-C167-D6F5-9EE1-841624ACB382}"/>
              </a:ext>
            </a:extLst>
          </p:cNvPr>
          <p:cNvSpPr txBox="1"/>
          <p:nvPr/>
        </p:nvSpPr>
        <p:spPr>
          <a:xfrm>
            <a:off x="0" y="310583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Assessing District Location Scores </a:t>
            </a:r>
            <a:endParaRPr lang="en-IN" sz="3200" b="0" i="0" u="none" strike="noStrik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45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227DB-C167-D6F5-9EE1-841624ACB382}"/>
              </a:ext>
            </a:extLst>
          </p:cNvPr>
          <p:cNvSpPr txBox="1"/>
          <p:nvPr/>
        </p:nvSpPr>
        <p:spPr>
          <a:xfrm>
            <a:off x="0" y="12469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Assessing District Location Scores </a:t>
            </a:r>
            <a:endParaRPr lang="en-IN" sz="3200" b="0" i="0" u="none" strike="noStrike" baseline="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556DA-F05B-826F-C995-845EBAD405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12" t="13732" r="14922" b="12065"/>
          <a:stretch/>
        </p:blipFill>
        <p:spPr>
          <a:xfrm>
            <a:off x="1371599" y="957263"/>
            <a:ext cx="10144125" cy="566035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3205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227DB-C167-D6F5-9EE1-841624ACB382}"/>
              </a:ext>
            </a:extLst>
          </p:cNvPr>
          <p:cNvSpPr txBox="1"/>
          <p:nvPr/>
        </p:nvSpPr>
        <p:spPr>
          <a:xfrm>
            <a:off x="0" y="12469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Assessing District Location Scores. </a:t>
            </a:r>
            <a:endParaRPr lang="en-IN" sz="3200" b="0" i="0" u="none" strike="noStrike" baseline="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556DA-F05B-826F-C995-845EBAD405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12" t="13732" r="14922" b="12065"/>
          <a:stretch/>
        </p:blipFill>
        <p:spPr>
          <a:xfrm>
            <a:off x="1371599" y="957263"/>
            <a:ext cx="10144125" cy="566035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B86BFE-56B9-4AD0-EE53-8AFC24FD0D43}"/>
              </a:ext>
            </a:extLst>
          </p:cNvPr>
          <p:cNvSpPr/>
          <p:nvPr/>
        </p:nvSpPr>
        <p:spPr>
          <a:xfrm>
            <a:off x="1413162" y="3144982"/>
            <a:ext cx="3186545" cy="249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DC15EA5-A3EE-CEE8-7F4D-E587BDA45158}"/>
              </a:ext>
            </a:extLst>
          </p:cNvPr>
          <p:cNvSpPr/>
          <p:nvPr/>
        </p:nvSpPr>
        <p:spPr>
          <a:xfrm>
            <a:off x="6540643" y="1870363"/>
            <a:ext cx="4792374" cy="3325092"/>
          </a:xfrm>
          <a:prstGeom prst="wedgeRoundRectCallout">
            <a:avLst>
              <a:gd name="adj1" fmla="val -88056"/>
              <a:gd name="adj2" fmla="val 3686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The lowest score for location is 2 out of 10.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Istanbul has the highest number of listings with lowest location scores, followed by Paris.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Of all the cities Rome &amp; Hong Kong have least number of Listings with poor location scores.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Of all the districts Staten Island – New York has only 1 listing with poor location scores.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CF9D92-7D98-B17B-7AE7-598C9DDBBF20}"/>
              </a:ext>
            </a:extLst>
          </p:cNvPr>
          <p:cNvSpPr/>
          <p:nvPr/>
        </p:nvSpPr>
        <p:spPr>
          <a:xfrm>
            <a:off x="1371600" y="4618065"/>
            <a:ext cx="3186545" cy="424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F99547-59A4-808B-EDB9-59B1ACC066B9}"/>
              </a:ext>
            </a:extLst>
          </p:cNvPr>
          <p:cNvSpPr/>
          <p:nvPr/>
        </p:nvSpPr>
        <p:spPr>
          <a:xfrm>
            <a:off x="1523999" y="5900737"/>
            <a:ext cx="3186545" cy="249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3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227DB-C167-D6F5-9EE1-841624ACB382}"/>
              </a:ext>
            </a:extLst>
          </p:cNvPr>
          <p:cNvSpPr txBox="1"/>
          <p:nvPr/>
        </p:nvSpPr>
        <p:spPr>
          <a:xfrm>
            <a:off x="0" y="2964872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Examining Host Response Time Impact </a:t>
            </a:r>
          </a:p>
        </p:txBody>
      </p:sp>
    </p:spTree>
    <p:extLst>
      <p:ext uri="{BB962C8B-B14F-4D97-AF65-F5344CB8AC3E}">
        <p14:creationId xmlns:p14="http://schemas.microsoft.com/office/powerpoint/2010/main" val="277975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227DB-C167-D6F5-9EE1-841624ACB382}"/>
              </a:ext>
            </a:extLst>
          </p:cNvPr>
          <p:cNvSpPr txBox="1"/>
          <p:nvPr/>
        </p:nvSpPr>
        <p:spPr>
          <a:xfrm>
            <a:off x="0" y="12469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spc="20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Examining Host Response Time Impact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62288-213F-0D54-AAB0-DB6D1F56E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81" t="14150" r="15273" b="11856"/>
          <a:stretch/>
        </p:blipFill>
        <p:spPr>
          <a:xfrm>
            <a:off x="1443038" y="971550"/>
            <a:ext cx="10058400" cy="565884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7365163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412426"/>
      </a:dk2>
      <a:lt2>
        <a:srgbClr val="E2E8E8"/>
      </a:lt2>
      <a:accent1>
        <a:srgbClr val="C69699"/>
      </a:accent1>
      <a:accent2>
        <a:srgbClr val="BA947F"/>
      </a:accent2>
      <a:accent3>
        <a:srgbClr val="ACA382"/>
      </a:accent3>
      <a:accent4>
        <a:srgbClr val="9EA973"/>
      </a:accent4>
      <a:accent5>
        <a:srgbClr val="92AB82"/>
      </a:accent5>
      <a:accent6>
        <a:srgbClr val="78B07A"/>
      </a:accent6>
      <a:hlink>
        <a:srgbClr val="568E8B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584</Words>
  <Application>Microsoft Office PowerPoint</Application>
  <PresentationFormat>Widescreen</PresentationFormat>
  <Paragraphs>69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Dreaming Outloud Pro</vt:lpstr>
      <vt:lpstr>Grandview</vt:lpstr>
      <vt:lpstr>Söhne</vt:lpstr>
      <vt:lpstr>Wingdings</vt:lpstr>
      <vt:lpstr>CosineVTI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Jignesh Joshi</dc:creator>
  <cp:lastModifiedBy>Jignesh Joshi</cp:lastModifiedBy>
  <cp:revision>13</cp:revision>
  <dcterms:created xsi:type="dcterms:W3CDTF">2023-09-28T08:56:02Z</dcterms:created>
  <dcterms:modified xsi:type="dcterms:W3CDTF">2023-10-07T10:02:43Z</dcterms:modified>
</cp:coreProperties>
</file>