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2454B-6CA3-4541-B875-6833FFCF7C71}" v="7" dt="2023-05-17T10:46:31.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3" qsCatId="simple" csTypeId="urn:microsoft.com/office/officeart/2005/8/colors/colorful2" csCatId="colorful" phldr="1"/>
      <dgm:spPr/>
      <dgm:t>
        <a:bodyPr/>
        <a:lstStyle/>
        <a:p>
          <a:endParaRPr lang="en-US"/>
        </a:p>
      </dgm:t>
    </dgm:pt>
    <dgm:pt modelId="{2AF55740-9C44-4C68-8547-B1D958417AA7}">
      <dgm:prSet phldrT="[Text]"/>
      <dgm:spPr/>
      <dgm:t>
        <a:bodyPr/>
        <a:lstStyle/>
        <a:p>
          <a:r>
            <a:rPr lang="en-US" b="1" dirty="0"/>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dgm:spPr/>
      <dgm:t>
        <a:bodyPr/>
        <a:lstStyle/>
        <a:p>
          <a:r>
            <a:rPr lang="en-US" b="1" dirty="0"/>
            <a:t>Data Fetching</a:t>
          </a:r>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dgm:spPr/>
      <dgm:t>
        <a:bodyPr/>
        <a:lstStyle/>
        <a:p>
          <a:r>
            <a:rPr lang="en-US" b="1" dirty="0"/>
            <a:t>EDA</a:t>
          </a:r>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dgm:spPr/>
      <dgm:t>
        <a:bodyPr/>
        <a:lstStyle/>
        <a:p>
          <a:r>
            <a:rPr lang="en-US" b="1" dirty="0"/>
            <a:t>Data Cleaning</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b="1" dirty="0"/>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b="1" dirty="0"/>
            <a:t>Model Building</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b="1" dirty="0"/>
            <a:t>Model Testing</a:t>
          </a:r>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b="1" dirty="0"/>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b="1" dirty="0"/>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1137296" y="851603"/>
          <a:ext cx="1330123" cy="160433"/>
        </a:xfrm>
        <a:prstGeom prst="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EB64CE11-D5C9-448E-A93B-8CCBCF959AB9}">
      <dsp:nvSpPr>
        <dsp:cNvPr id="0" name=""/>
        <dsp:cNvSpPr/>
      </dsp:nvSpPr>
      <dsp:spPr>
        <a:xfrm>
          <a:off x="1442429" y="1462"/>
          <a:ext cx="1782591" cy="1069555"/>
        </a:xfrm>
        <a:prstGeom prst="roundRect">
          <a:avLst>
            <a:gd name="adj" fmla="val 10000"/>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Start</a:t>
          </a:r>
        </a:p>
      </dsp:txBody>
      <dsp:txXfrm>
        <a:off x="1473755" y="32788"/>
        <a:ext cx="1719939" cy="1006903"/>
      </dsp:txXfrm>
    </dsp:sp>
    <dsp:sp modelId="{03077BA1-5101-4545-A2A3-4ED3BB3CF98C}">
      <dsp:nvSpPr>
        <dsp:cNvPr id="0" name=""/>
        <dsp:cNvSpPr/>
      </dsp:nvSpPr>
      <dsp:spPr>
        <a:xfrm rot="5400000">
          <a:off x="1137296" y="2188547"/>
          <a:ext cx="1330123" cy="160433"/>
        </a:xfrm>
        <a:prstGeom prst="rect">
          <a:avLst/>
        </a:prstGeom>
        <a:gradFill rotWithShape="0">
          <a:gsLst>
            <a:gs pos="0">
              <a:schemeClr val="accent2">
                <a:hueOff val="321487"/>
                <a:satOff val="-5654"/>
                <a:lumOff val="224"/>
                <a:alphaOff val="0"/>
                <a:tint val="60000"/>
                <a:lumMod val="110000"/>
              </a:schemeClr>
            </a:gs>
            <a:gs pos="100000">
              <a:schemeClr val="accent2">
                <a:hueOff val="321487"/>
                <a:satOff val="-5654"/>
                <a:lumOff val="224"/>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4D4BFA98-FB30-4BF5-B124-3EA19C46C81A}">
      <dsp:nvSpPr>
        <dsp:cNvPr id="0" name=""/>
        <dsp:cNvSpPr/>
      </dsp:nvSpPr>
      <dsp:spPr>
        <a:xfrm>
          <a:off x="1442429" y="1338406"/>
          <a:ext cx="1782591" cy="1069555"/>
        </a:xfrm>
        <a:prstGeom prst="roundRect">
          <a:avLst>
            <a:gd name="adj" fmla="val 10000"/>
          </a:avLst>
        </a:prstGeom>
        <a:gradFill rotWithShape="0">
          <a:gsLst>
            <a:gs pos="0">
              <a:schemeClr val="accent2">
                <a:hueOff val="281301"/>
                <a:satOff val="-4947"/>
                <a:lumOff val="196"/>
                <a:alphaOff val="0"/>
                <a:tint val="60000"/>
                <a:lumMod val="110000"/>
              </a:schemeClr>
            </a:gs>
            <a:gs pos="100000">
              <a:schemeClr val="accent2">
                <a:hueOff val="281301"/>
                <a:satOff val="-4947"/>
                <a:lumOff val="196"/>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Data Fetching</a:t>
          </a:r>
        </a:p>
      </dsp:txBody>
      <dsp:txXfrm>
        <a:off x="1473755" y="1369732"/>
        <a:ext cx="1719939" cy="1006903"/>
      </dsp:txXfrm>
    </dsp:sp>
    <dsp:sp modelId="{81960D57-5E4C-4A6F-968D-00EFDC02F6BE}">
      <dsp:nvSpPr>
        <dsp:cNvPr id="0" name=""/>
        <dsp:cNvSpPr/>
      </dsp:nvSpPr>
      <dsp:spPr>
        <a:xfrm>
          <a:off x="1805767" y="2857019"/>
          <a:ext cx="2364026" cy="160433"/>
        </a:xfrm>
        <a:prstGeom prst="rect">
          <a:avLst/>
        </a:prstGeom>
        <a:gradFill rotWithShape="0">
          <a:gsLst>
            <a:gs pos="0">
              <a:schemeClr val="accent2">
                <a:hueOff val="642974"/>
                <a:satOff val="-11308"/>
                <a:lumOff val="448"/>
                <a:alphaOff val="0"/>
                <a:tint val="60000"/>
                <a:lumMod val="110000"/>
              </a:schemeClr>
            </a:gs>
            <a:gs pos="100000">
              <a:schemeClr val="accent2">
                <a:hueOff val="642974"/>
                <a:satOff val="-11308"/>
                <a:lumOff val="448"/>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BDF5C46-C69A-492E-87E5-3CAC61116A3D}">
      <dsp:nvSpPr>
        <dsp:cNvPr id="0" name=""/>
        <dsp:cNvSpPr/>
      </dsp:nvSpPr>
      <dsp:spPr>
        <a:xfrm>
          <a:off x="1442429" y="2675350"/>
          <a:ext cx="1782591" cy="1069555"/>
        </a:xfrm>
        <a:prstGeom prst="roundRect">
          <a:avLst>
            <a:gd name="adj" fmla="val 10000"/>
          </a:avLst>
        </a:prstGeom>
        <a:gradFill rotWithShape="0">
          <a:gsLst>
            <a:gs pos="0">
              <a:schemeClr val="accent2">
                <a:hueOff val="562602"/>
                <a:satOff val="-9895"/>
                <a:lumOff val="392"/>
                <a:alphaOff val="0"/>
                <a:tint val="60000"/>
                <a:lumMod val="110000"/>
              </a:schemeClr>
            </a:gs>
            <a:gs pos="100000">
              <a:schemeClr val="accent2">
                <a:hueOff val="562602"/>
                <a:satOff val="-9895"/>
                <a:lumOff val="392"/>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EDA</a:t>
          </a:r>
        </a:p>
      </dsp:txBody>
      <dsp:txXfrm>
        <a:off x="1473755" y="2706676"/>
        <a:ext cx="1719939" cy="1006903"/>
      </dsp:txXfrm>
    </dsp:sp>
    <dsp:sp modelId="{A69C57A8-2386-4F9A-A0F9-5707F0B1CA1B}">
      <dsp:nvSpPr>
        <dsp:cNvPr id="0" name=""/>
        <dsp:cNvSpPr/>
      </dsp:nvSpPr>
      <dsp:spPr>
        <a:xfrm rot="16200000">
          <a:off x="3508143" y="2188547"/>
          <a:ext cx="1330123" cy="160433"/>
        </a:xfrm>
        <a:prstGeom prst="rect">
          <a:avLst/>
        </a:prstGeom>
        <a:gradFill rotWithShape="0">
          <a:gsLst>
            <a:gs pos="0">
              <a:schemeClr val="accent2">
                <a:hueOff val="964461"/>
                <a:satOff val="-16962"/>
                <a:lumOff val="672"/>
                <a:alphaOff val="0"/>
                <a:tint val="60000"/>
                <a:lumMod val="110000"/>
              </a:schemeClr>
            </a:gs>
            <a:gs pos="100000">
              <a:schemeClr val="accent2">
                <a:hueOff val="964461"/>
                <a:satOff val="-16962"/>
                <a:lumOff val="672"/>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EB782B1-3CC2-4962-AD05-A2A21736EB67}">
      <dsp:nvSpPr>
        <dsp:cNvPr id="0" name=""/>
        <dsp:cNvSpPr/>
      </dsp:nvSpPr>
      <dsp:spPr>
        <a:xfrm>
          <a:off x="3813276" y="2675350"/>
          <a:ext cx="1782591" cy="1069555"/>
        </a:xfrm>
        <a:prstGeom prst="roundRect">
          <a:avLst>
            <a:gd name="adj" fmla="val 10000"/>
          </a:avLst>
        </a:prstGeom>
        <a:gradFill rotWithShape="0">
          <a:gsLst>
            <a:gs pos="0">
              <a:schemeClr val="accent2">
                <a:hueOff val="843904"/>
                <a:satOff val="-14842"/>
                <a:lumOff val="588"/>
                <a:alphaOff val="0"/>
                <a:tint val="60000"/>
                <a:lumMod val="110000"/>
              </a:schemeClr>
            </a:gs>
            <a:gs pos="100000">
              <a:schemeClr val="accent2">
                <a:hueOff val="843904"/>
                <a:satOff val="-14842"/>
                <a:lumOff val="588"/>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Data Cleaning</a:t>
          </a:r>
        </a:p>
      </dsp:txBody>
      <dsp:txXfrm>
        <a:off x="3844602" y="2706676"/>
        <a:ext cx="1719939" cy="1006903"/>
      </dsp:txXfrm>
    </dsp:sp>
    <dsp:sp modelId="{2254A629-A638-40FD-BA57-6B73D89B11E3}">
      <dsp:nvSpPr>
        <dsp:cNvPr id="0" name=""/>
        <dsp:cNvSpPr/>
      </dsp:nvSpPr>
      <dsp:spPr>
        <a:xfrm rot="16200000">
          <a:off x="3508143" y="851603"/>
          <a:ext cx="1330123" cy="160433"/>
        </a:xfrm>
        <a:prstGeom prst="rect">
          <a:avLst/>
        </a:prstGeom>
        <a:gradFill rotWithShape="0">
          <a:gsLst>
            <a:gs pos="0">
              <a:schemeClr val="accent2">
                <a:hueOff val="1285949"/>
                <a:satOff val="-22616"/>
                <a:lumOff val="897"/>
                <a:alphaOff val="0"/>
                <a:tint val="60000"/>
                <a:lumMod val="110000"/>
              </a:schemeClr>
            </a:gs>
            <a:gs pos="100000">
              <a:schemeClr val="accent2">
                <a:hueOff val="1285949"/>
                <a:satOff val="-22616"/>
                <a:lumOff val="897"/>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08D3D64-A863-441E-8588-453742892D69}">
      <dsp:nvSpPr>
        <dsp:cNvPr id="0" name=""/>
        <dsp:cNvSpPr/>
      </dsp:nvSpPr>
      <dsp:spPr>
        <a:xfrm>
          <a:off x="3813276" y="1338406"/>
          <a:ext cx="1782591" cy="1069555"/>
        </a:xfrm>
        <a:prstGeom prst="roundRect">
          <a:avLst>
            <a:gd name="adj" fmla="val 10000"/>
          </a:avLst>
        </a:prstGeom>
        <a:gradFill rotWithShape="0">
          <a:gsLst>
            <a:gs pos="0">
              <a:schemeClr val="accent2">
                <a:hueOff val="1125205"/>
                <a:satOff val="-19789"/>
                <a:lumOff val="784"/>
                <a:alphaOff val="0"/>
                <a:tint val="60000"/>
                <a:lumMod val="110000"/>
              </a:schemeClr>
            </a:gs>
            <a:gs pos="100000">
              <a:schemeClr val="accent2">
                <a:hueOff val="1125205"/>
                <a:satOff val="-19789"/>
                <a:lumOff val="784"/>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Feature Engineering</a:t>
          </a:r>
        </a:p>
      </dsp:txBody>
      <dsp:txXfrm>
        <a:off x="3844602" y="1369732"/>
        <a:ext cx="1719939" cy="1006903"/>
      </dsp:txXfrm>
    </dsp:sp>
    <dsp:sp modelId="{7B4F1808-7F07-4822-94B3-35DD4C9A6FDA}">
      <dsp:nvSpPr>
        <dsp:cNvPr id="0" name=""/>
        <dsp:cNvSpPr/>
      </dsp:nvSpPr>
      <dsp:spPr>
        <a:xfrm>
          <a:off x="4176615" y="183131"/>
          <a:ext cx="2364026" cy="160433"/>
        </a:xfrm>
        <a:prstGeom prst="rect">
          <a:avLst/>
        </a:prstGeom>
        <a:gradFill rotWithShape="0">
          <a:gsLst>
            <a:gs pos="0">
              <a:schemeClr val="accent2">
                <a:hueOff val="1607436"/>
                <a:satOff val="-28270"/>
                <a:lumOff val="1121"/>
                <a:alphaOff val="0"/>
                <a:tint val="60000"/>
                <a:lumMod val="110000"/>
              </a:schemeClr>
            </a:gs>
            <a:gs pos="100000">
              <a:schemeClr val="accent2">
                <a:hueOff val="1607436"/>
                <a:satOff val="-28270"/>
                <a:lumOff val="1121"/>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270926A-922C-42B9-B9FA-309A74DD6578}">
      <dsp:nvSpPr>
        <dsp:cNvPr id="0" name=""/>
        <dsp:cNvSpPr/>
      </dsp:nvSpPr>
      <dsp:spPr>
        <a:xfrm>
          <a:off x="3813276" y="1462"/>
          <a:ext cx="1782591" cy="1069555"/>
        </a:xfrm>
        <a:prstGeom prst="roundRect">
          <a:avLst>
            <a:gd name="adj" fmla="val 10000"/>
          </a:avLst>
        </a:prstGeom>
        <a:gradFill rotWithShape="0">
          <a:gsLst>
            <a:gs pos="0">
              <a:schemeClr val="accent2">
                <a:hueOff val="1406506"/>
                <a:satOff val="-24736"/>
                <a:lumOff val="981"/>
                <a:alphaOff val="0"/>
                <a:tint val="60000"/>
                <a:lumMod val="110000"/>
              </a:schemeClr>
            </a:gs>
            <a:gs pos="100000">
              <a:schemeClr val="accent2">
                <a:hueOff val="1406506"/>
                <a:satOff val="-24736"/>
                <a:lumOff val="981"/>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Model Building</a:t>
          </a:r>
        </a:p>
      </dsp:txBody>
      <dsp:txXfrm>
        <a:off x="3844602" y="32788"/>
        <a:ext cx="1719939" cy="1006903"/>
      </dsp:txXfrm>
    </dsp:sp>
    <dsp:sp modelId="{F673BD07-6D81-4D4F-AF81-87C71F3ACF13}">
      <dsp:nvSpPr>
        <dsp:cNvPr id="0" name=""/>
        <dsp:cNvSpPr/>
      </dsp:nvSpPr>
      <dsp:spPr>
        <a:xfrm rot="5400000">
          <a:off x="5878990" y="851603"/>
          <a:ext cx="1330123" cy="160433"/>
        </a:xfrm>
        <a:prstGeom prst="rect">
          <a:avLst/>
        </a:prstGeom>
        <a:gradFill rotWithShape="0">
          <a:gsLst>
            <a:gs pos="0">
              <a:schemeClr val="accent2">
                <a:hueOff val="1928923"/>
                <a:satOff val="-33924"/>
                <a:lumOff val="1345"/>
                <a:alphaOff val="0"/>
                <a:tint val="60000"/>
                <a:lumMod val="110000"/>
              </a:schemeClr>
            </a:gs>
            <a:gs pos="100000">
              <a:schemeClr val="accent2">
                <a:hueOff val="1928923"/>
                <a:satOff val="-33924"/>
                <a:lumOff val="1345"/>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825D1CD-8366-4827-A0D2-227A6FC3AAB4}">
      <dsp:nvSpPr>
        <dsp:cNvPr id="0" name=""/>
        <dsp:cNvSpPr/>
      </dsp:nvSpPr>
      <dsp:spPr>
        <a:xfrm>
          <a:off x="6184123" y="1462"/>
          <a:ext cx="1782591" cy="1069555"/>
        </a:xfrm>
        <a:prstGeom prst="roundRect">
          <a:avLst>
            <a:gd name="adj" fmla="val 10000"/>
          </a:avLst>
        </a:prstGeom>
        <a:gradFill rotWithShape="0">
          <a:gsLst>
            <a:gs pos="0">
              <a:schemeClr val="accent2">
                <a:hueOff val="1687807"/>
                <a:satOff val="-29684"/>
                <a:lumOff val="1177"/>
                <a:alphaOff val="0"/>
                <a:tint val="60000"/>
                <a:lumMod val="110000"/>
              </a:schemeClr>
            </a:gs>
            <a:gs pos="100000">
              <a:schemeClr val="accent2">
                <a:hueOff val="1687807"/>
                <a:satOff val="-29684"/>
                <a:lumOff val="1177"/>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Model Testing</a:t>
          </a:r>
        </a:p>
      </dsp:txBody>
      <dsp:txXfrm>
        <a:off x="6215449" y="32788"/>
        <a:ext cx="1719939" cy="1006903"/>
      </dsp:txXfrm>
    </dsp:sp>
    <dsp:sp modelId="{B655CDFA-9F1C-4E55-A661-A589342A9657}">
      <dsp:nvSpPr>
        <dsp:cNvPr id="0" name=""/>
        <dsp:cNvSpPr/>
      </dsp:nvSpPr>
      <dsp:spPr>
        <a:xfrm rot="5400000">
          <a:off x="5878990" y="2188547"/>
          <a:ext cx="1330123" cy="160433"/>
        </a:xfrm>
        <a:prstGeom prst="rect">
          <a:avLst/>
        </a:prstGeom>
        <a:gradFill rotWithShape="0">
          <a:gsLst>
            <a:gs pos="0">
              <a:schemeClr val="accent2">
                <a:hueOff val="2250410"/>
                <a:satOff val="-39578"/>
                <a:lumOff val="1569"/>
                <a:alphaOff val="0"/>
                <a:tint val="60000"/>
                <a:lumMod val="110000"/>
              </a:schemeClr>
            </a:gs>
            <a:gs pos="100000">
              <a:schemeClr val="accent2">
                <a:hueOff val="2250410"/>
                <a:satOff val="-39578"/>
                <a:lumOff val="1569"/>
                <a:alphaOff val="0"/>
                <a:tint val="82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B72724A-DF2C-4A56-987F-9F12643D7EF3}">
      <dsp:nvSpPr>
        <dsp:cNvPr id="0" name=""/>
        <dsp:cNvSpPr/>
      </dsp:nvSpPr>
      <dsp:spPr>
        <a:xfrm>
          <a:off x="6184123" y="1338406"/>
          <a:ext cx="1782591" cy="1069555"/>
        </a:xfrm>
        <a:prstGeom prst="roundRect">
          <a:avLst>
            <a:gd name="adj" fmla="val 10000"/>
          </a:avLst>
        </a:prstGeom>
        <a:gradFill rotWithShape="0">
          <a:gsLst>
            <a:gs pos="0">
              <a:schemeClr val="accent2">
                <a:hueOff val="1969109"/>
                <a:satOff val="-34631"/>
                <a:lumOff val="1373"/>
                <a:alphaOff val="0"/>
                <a:tint val="60000"/>
                <a:lumMod val="110000"/>
              </a:schemeClr>
            </a:gs>
            <a:gs pos="100000">
              <a:schemeClr val="accent2">
                <a:hueOff val="1969109"/>
                <a:satOff val="-34631"/>
                <a:lumOff val="1373"/>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Flask Setup</a:t>
          </a:r>
        </a:p>
      </dsp:txBody>
      <dsp:txXfrm>
        <a:off x="6215449" y="1369732"/>
        <a:ext cx="1719939" cy="1006903"/>
      </dsp:txXfrm>
    </dsp:sp>
    <dsp:sp modelId="{5D4347D8-214F-44BB-AF64-234709F52F44}">
      <dsp:nvSpPr>
        <dsp:cNvPr id="0" name=""/>
        <dsp:cNvSpPr/>
      </dsp:nvSpPr>
      <dsp:spPr>
        <a:xfrm>
          <a:off x="6184123" y="2675350"/>
          <a:ext cx="1782591" cy="1069555"/>
        </a:xfrm>
        <a:prstGeom prst="roundRect">
          <a:avLst>
            <a:gd name="adj" fmla="val 10000"/>
          </a:avLst>
        </a:prstGeom>
        <a:gradFill rotWithShape="0">
          <a:gsLst>
            <a:gs pos="0">
              <a:schemeClr val="accent2">
                <a:hueOff val="2250410"/>
                <a:satOff val="-39578"/>
                <a:lumOff val="1569"/>
                <a:alphaOff val="0"/>
                <a:tint val="60000"/>
                <a:lumMod val="110000"/>
              </a:schemeClr>
            </a:gs>
            <a:gs pos="100000">
              <a:schemeClr val="accent2">
                <a:hueOff val="2250410"/>
                <a:satOff val="-39578"/>
                <a:lumOff val="1569"/>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Deployment</a:t>
          </a:r>
        </a:p>
      </dsp:txBody>
      <dsp:txXfrm>
        <a:off x="6215449" y="2706676"/>
        <a:ext cx="1719939" cy="100690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184DA70-C731-4C70-880D-CCD4705E623C}" type="datetime1">
              <a:rPr lang="en-US" smtClean="0"/>
              <a:t>5/17/2023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3A98EE3D-8CD1-4C3F-BD1C-C98C9596463C}"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3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4182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001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06163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61292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4508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3343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426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826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00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839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132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256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4808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711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479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284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5/17/2023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129933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188742" y="1124290"/>
            <a:ext cx="6438826" cy="3686014"/>
          </a:xfrm>
        </p:spPr>
        <p:txBody>
          <a:bodyPr>
            <a:normAutofit fontScale="90000"/>
          </a:bodyPr>
          <a:lstStyle/>
          <a:p>
            <a:pPr algn="ctr"/>
            <a:r>
              <a:rPr lang="en-US" sz="8000" dirty="0"/>
              <a:t>Insurance Premium Prediction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4">
            <a:extLst>
              <a:ext uri="{FF2B5EF4-FFF2-40B4-BE49-F238E27FC236}">
                <a16:creationId xmlns:a16="http://schemas.microsoft.com/office/drawing/2014/main" id="{DE609060-E10F-2833-DD78-5D5DD1DE0AD0}"/>
              </a:ext>
            </a:extLst>
          </p:cNvPr>
          <p:cNvSpPr/>
          <p:nvPr/>
        </p:nvSpPr>
        <p:spPr>
          <a:xfrm>
            <a:off x="737118" y="802433"/>
            <a:ext cx="3237723" cy="1235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10F9104-7324-DAA2-0AEA-D1DDAE4D0A3D}"/>
              </a:ext>
            </a:extLst>
          </p:cNvPr>
          <p:cNvSpPr txBox="1"/>
          <p:nvPr/>
        </p:nvSpPr>
        <p:spPr>
          <a:xfrm>
            <a:off x="1296955" y="1158799"/>
            <a:ext cx="323772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OBJECTIVE</a:t>
            </a:r>
          </a:p>
        </p:txBody>
      </p:sp>
      <p:sp>
        <p:nvSpPr>
          <p:cNvPr id="6" name="TextBox 5">
            <a:extLst>
              <a:ext uri="{FF2B5EF4-FFF2-40B4-BE49-F238E27FC236}">
                <a16:creationId xmlns:a16="http://schemas.microsoft.com/office/drawing/2014/main" id="{51B2A6F9-2C58-9F8C-2AA8-B8BE39070183}"/>
              </a:ext>
            </a:extLst>
          </p:cNvPr>
          <p:cNvSpPr txBox="1"/>
          <p:nvPr/>
        </p:nvSpPr>
        <p:spPr>
          <a:xfrm>
            <a:off x="4096139" y="983136"/>
            <a:ext cx="7358743"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This project aims to develop a solution that can estimate the financial needs of individuals based on their specific health situations. Additionally, the solution aims to predict the premium amount for health insurance coverage tailored to each individual.</a:t>
            </a:r>
            <a:endParaRPr lang="en-IN" sz="1600" dirty="0">
              <a:latin typeface="Times New Roman" panose="02020603050405020304" pitchFamily="18" charset="0"/>
              <a:cs typeface="Times New Roman" panose="02020603050405020304" pitchFamily="18" charset="0"/>
            </a:endParaRPr>
          </a:p>
        </p:txBody>
      </p:sp>
      <p:sp>
        <p:nvSpPr>
          <p:cNvPr id="8" name="Arrow: Right 7">
            <a:extLst>
              <a:ext uri="{FF2B5EF4-FFF2-40B4-BE49-F238E27FC236}">
                <a16:creationId xmlns:a16="http://schemas.microsoft.com/office/drawing/2014/main" id="{D4FC7803-BE18-344A-232A-918EEED59325}"/>
              </a:ext>
            </a:extLst>
          </p:cNvPr>
          <p:cNvSpPr/>
          <p:nvPr/>
        </p:nvSpPr>
        <p:spPr>
          <a:xfrm>
            <a:off x="858416" y="3327821"/>
            <a:ext cx="3237723" cy="12321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7C4A0380-170A-C99F-001F-7E7E4EF82AA9}"/>
              </a:ext>
            </a:extLst>
          </p:cNvPr>
          <p:cNvSpPr txBox="1"/>
          <p:nvPr/>
        </p:nvSpPr>
        <p:spPr>
          <a:xfrm>
            <a:off x="1446245" y="3713041"/>
            <a:ext cx="323772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BENEFITS</a:t>
            </a:r>
          </a:p>
        </p:txBody>
      </p:sp>
      <p:sp>
        <p:nvSpPr>
          <p:cNvPr id="10" name="TextBox 9">
            <a:extLst>
              <a:ext uri="{FF2B5EF4-FFF2-40B4-BE49-F238E27FC236}">
                <a16:creationId xmlns:a16="http://schemas.microsoft.com/office/drawing/2014/main" id="{6101BFA8-4879-A097-F0BF-4AED42D1DBDE}"/>
              </a:ext>
            </a:extLst>
          </p:cNvPr>
          <p:cNvSpPr txBox="1"/>
          <p:nvPr/>
        </p:nvSpPr>
        <p:spPr>
          <a:xfrm>
            <a:off x="4096139" y="2605906"/>
            <a:ext cx="7184571" cy="3354765"/>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Financial Planning:</a:t>
            </a:r>
            <a:r>
              <a:rPr lang="en-US" sz="1600" dirty="0">
                <a:latin typeface="Times New Roman" panose="02020603050405020304" pitchFamily="18" charset="0"/>
                <a:cs typeface="Times New Roman" panose="02020603050405020304" pitchFamily="18" charset="0"/>
              </a:rPr>
              <a:t> By providing an estimate of the required annual amount based on their health status, individuals can better plan their finances and allocate the necessary funds for healthcare expenses.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Health-Focused Insurance: </a:t>
            </a:r>
            <a:r>
              <a:rPr lang="en-US" sz="1600" dirty="0">
                <a:latin typeface="Times New Roman" panose="02020603050405020304" pitchFamily="18" charset="0"/>
                <a:cs typeface="Times New Roman" panose="02020603050405020304" pitchFamily="18" charset="0"/>
              </a:rPr>
              <a:t>The solution helps individuals focus more on the health aspect of insurance. By understanding their specific health needs and the corresponding financial requirements, they can make informed decisions regarding the type and extent of health insurance coverage they require.</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Premium Estimation: </a:t>
            </a:r>
            <a:r>
              <a:rPr lang="en-US" sz="1600" dirty="0">
                <a:latin typeface="Times New Roman" panose="02020603050405020304" pitchFamily="18" charset="0"/>
                <a:cs typeface="Times New Roman" panose="02020603050405020304" pitchFamily="18" charset="0"/>
              </a:rPr>
              <a:t>The solution assists in determining the premium for health insurance. By considering an individual's health situation, the predicted premium can be customized to reflect their specific risk profile, enabling them to obtain </a:t>
            </a:r>
            <a:r>
              <a:rPr lang="en-US" dirty="0"/>
              <a:t>insurance coverage that aligns with their needs and budget.</a:t>
            </a:r>
            <a:endParaRPr lang="en-IN" dirty="0"/>
          </a:p>
        </p:txBody>
      </p:sp>
    </p:spTree>
    <p:extLst>
      <p:ext uri="{BB962C8B-B14F-4D97-AF65-F5344CB8AC3E}">
        <p14:creationId xmlns:p14="http://schemas.microsoft.com/office/powerpoint/2010/main" val="277085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7B9BE-696F-3FAB-B462-B04DE402AE7C}"/>
              </a:ext>
            </a:extLst>
          </p:cNvPr>
          <p:cNvSpPr txBox="1"/>
          <p:nvPr/>
        </p:nvSpPr>
        <p:spPr>
          <a:xfrm>
            <a:off x="821094" y="848733"/>
            <a:ext cx="10795519"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ARCHITECTURE</a:t>
            </a:r>
          </a:p>
        </p:txBody>
      </p:sp>
      <p:sp>
        <p:nvSpPr>
          <p:cNvPr id="4" name="Rectangle 3">
            <a:extLst>
              <a:ext uri="{FF2B5EF4-FFF2-40B4-BE49-F238E27FC236}">
                <a16:creationId xmlns:a16="http://schemas.microsoft.com/office/drawing/2014/main" id="{DFBEFD13-ACC4-5882-6164-E105A2E6F6E2}"/>
              </a:ext>
            </a:extLst>
          </p:cNvPr>
          <p:cNvSpPr/>
          <p:nvPr/>
        </p:nvSpPr>
        <p:spPr>
          <a:xfrm>
            <a:off x="821094" y="1371953"/>
            <a:ext cx="104876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Content Placeholder 3">
            <a:extLst>
              <a:ext uri="{FF2B5EF4-FFF2-40B4-BE49-F238E27FC236}">
                <a16:creationId xmlns:a16="http://schemas.microsoft.com/office/drawing/2014/main" id="{30559841-DC79-4767-944E-164A94CA1D86}"/>
              </a:ext>
            </a:extLst>
          </p:cNvPr>
          <p:cNvGraphicFramePr>
            <a:graphicFrameLocks noGrp="1"/>
          </p:cNvGraphicFramePr>
          <p:nvPr>
            <p:extLst>
              <p:ext uri="{D42A27DB-BD31-4B8C-83A1-F6EECF244321}">
                <p14:modId xmlns:p14="http://schemas.microsoft.com/office/powerpoint/2010/main" val="4217630484"/>
              </p:ext>
            </p:extLst>
          </p:nvPr>
        </p:nvGraphicFramePr>
        <p:xfrm>
          <a:off x="1638299" y="1763486"/>
          <a:ext cx="9409145" cy="3746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82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5D340-D146-BD7E-523D-54A16D7DD397}"/>
              </a:ext>
            </a:extLst>
          </p:cNvPr>
          <p:cNvSpPr txBox="1"/>
          <p:nvPr/>
        </p:nvSpPr>
        <p:spPr>
          <a:xfrm>
            <a:off x="852196" y="836915"/>
            <a:ext cx="1068666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DATA COLLECTION AND VALIDATION</a:t>
            </a:r>
          </a:p>
        </p:txBody>
      </p:sp>
      <p:sp>
        <p:nvSpPr>
          <p:cNvPr id="3" name="Rectangle 2">
            <a:extLst>
              <a:ext uri="{FF2B5EF4-FFF2-40B4-BE49-F238E27FC236}">
                <a16:creationId xmlns:a16="http://schemas.microsoft.com/office/drawing/2014/main" id="{52182C4C-0188-0A2C-92FF-277CDF3977CF}"/>
              </a:ext>
            </a:extLst>
          </p:cNvPr>
          <p:cNvSpPr/>
          <p:nvPr/>
        </p:nvSpPr>
        <p:spPr>
          <a:xfrm>
            <a:off x="852196" y="1429223"/>
            <a:ext cx="104876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C344EFB7-4662-CA54-B93C-EFDC2CB39B4B}"/>
              </a:ext>
            </a:extLst>
          </p:cNvPr>
          <p:cNvSpPr txBox="1"/>
          <p:nvPr/>
        </p:nvSpPr>
        <p:spPr>
          <a:xfrm>
            <a:off x="1278294" y="2136339"/>
            <a:ext cx="9750490"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dataset used in this project was obtained from the Kaggle competition page, which served as the source of the data. To ensure data integrity and consistency, the data types of the columns were checked and corrected if any discrepancies were found. Similarly, an assessment was conducted to identify any null values or missing information present in the dataset, aiming to address and rectify those instances. By validating the data type of columns and addressing null values, the dataset was prepared for further analysis and modelling.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7310BF-C7DD-BF49-BED8-2E1254C7DBBA}"/>
              </a:ext>
            </a:extLst>
          </p:cNvPr>
          <p:cNvSpPr/>
          <p:nvPr/>
        </p:nvSpPr>
        <p:spPr>
          <a:xfrm>
            <a:off x="852196" y="1429223"/>
            <a:ext cx="104876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A494B95-626A-48DC-70F8-3BA7142CAC7C}"/>
              </a:ext>
            </a:extLst>
          </p:cNvPr>
          <p:cNvSpPr txBox="1"/>
          <p:nvPr/>
        </p:nvSpPr>
        <p:spPr>
          <a:xfrm>
            <a:off x="852196" y="886408"/>
            <a:ext cx="1048760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MODEL TRAINING</a:t>
            </a:r>
          </a:p>
        </p:txBody>
      </p:sp>
      <p:sp>
        <p:nvSpPr>
          <p:cNvPr id="9" name="TextBox 8">
            <a:extLst>
              <a:ext uri="{FF2B5EF4-FFF2-40B4-BE49-F238E27FC236}">
                <a16:creationId xmlns:a16="http://schemas.microsoft.com/office/drawing/2014/main" id="{6DE56BC2-8C03-BD44-DF21-DCE080788332}"/>
              </a:ext>
            </a:extLst>
          </p:cNvPr>
          <p:cNvSpPr txBox="1"/>
          <p:nvPr/>
        </p:nvSpPr>
        <p:spPr>
          <a:xfrm>
            <a:off x="852195" y="2225001"/>
            <a:ext cx="10587135" cy="1477328"/>
          </a:xfrm>
          <a:prstGeom prst="rect">
            <a:avLst/>
          </a:prstGeom>
          <a:noFill/>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Exploratory Data Analysis (EDA) was performed to gain insights into the dataset, including distribution and outliers.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Null values in the dataset were checked and imputed if present.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Categorical features or columns in the dataset were encoded for easier analysis.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Standard Scaling was applied to ensure consistent scaling of values across different features.</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AD544E0-8D5A-4EB6-1032-261B16DC5082}"/>
              </a:ext>
            </a:extLst>
          </p:cNvPr>
          <p:cNvSpPr txBox="1"/>
          <p:nvPr/>
        </p:nvSpPr>
        <p:spPr>
          <a:xfrm>
            <a:off x="1698888" y="1762350"/>
            <a:ext cx="3628417"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Data Pre-processing: </a:t>
            </a:r>
          </a:p>
        </p:txBody>
      </p:sp>
      <p:sp>
        <p:nvSpPr>
          <p:cNvPr id="3" name="Arrow: Right 2">
            <a:extLst>
              <a:ext uri="{FF2B5EF4-FFF2-40B4-BE49-F238E27FC236}">
                <a16:creationId xmlns:a16="http://schemas.microsoft.com/office/drawing/2014/main" id="{B33E24F9-6E00-07D1-B49C-58CAAA2324B9}"/>
              </a:ext>
            </a:extLst>
          </p:cNvPr>
          <p:cNvSpPr/>
          <p:nvPr/>
        </p:nvSpPr>
        <p:spPr>
          <a:xfrm>
            <a:off x="1042115" y="1824891"/>
            <a:ext cx="656773" cy="308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1C74F95-9C0F-D46E-3BC4-B2D6A7B226EB}"/>
              </a:ext>
            </a:extLst>
          </p:cNvPr>
          <p:cNvSpPr txBox="1"/>
          <p:nvPr/>
        </p:nvSpPr>
        <p:spPr>
          <a:xfrm>
            <a:off x="852195" y="4333725"/>
            <a:ext cx="10233498"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Pre-processing and model training were conducted to prepare the data and identify the best model for predicting premiums.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Multiple regression algorithms, including Linear Regression, Decision Trees, Random Forest, Gradient Boosting, Extra Tree Regressor, and K-Nearest Neighbors (KNN), were trained and evaluated.</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making predictions using the trained models, evaluation metrics such as RMSE (Root Mean Squared Error) and R-squared (r2_score) were used to assess the accuracy of the predictions.</a:t>
            </a:r>
            <a:endParaRPr lang="en-IN" dirty="0">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05BF4278-1D7F-5DB5-3D1C-D857DF6A2EB5}"/>
              </a:ext>
            </a:extLst>
          </p:cNvPr>
          <p:cNvSpPr/>
          <p:nvPr/>
        </p:nvSpPr>
        <p:spPr>
          <a:xfrm>
            <a:off x="1042115" y="3885590"/>
            <a:ext cx="656773" cy="3086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94653C5-FBD4-4238-159F-E0F0A8AD1EF0}"/>
              </a:ext>
            </a:extLst>
          </p:cNvPr>
          <p:cNvSpPr txBox="1"/>
          <p:nvPr/>
        </p:nvSpPr>
        <p:spPr>
          <a:xfrm>
            <a:off x="1809450" y="3839871"/>
            <a:ext cx="2675106"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Model Selection</a:t>
            </a:r>
          </a:p>
        </p:txBody>
      </p:sp>
    </p:spTree>
    <p:extLst>
      <p:ext uri="{BB962C8B-B14F-4D97-AF65-F5344CB8AC3E}">
        <p14:creationId xmlns:p14="http://schemas.microsoft.com/office/powerpoint/2010/main" val="2672036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5EF855-BFCA-FE46-796E-8A0803D4B9FC}"/>
              </a:ext>
            </a:extLst>
          </p:cNvPr>
          <p:cNvSpPr txBox="1"/>
          <p:nvPr/>
        </p:nvSpPr>
        <p:spPr>
          <a:xfrm>
            <a:off x="1229033" y="2601761"/>
            <a:ext cx="9920748" cy="1754326"/>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trained models were applied to the test set to validate their performance and accuracy.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Pre-processing techniques were applied to the test set to ensure consistency and compatibility with the trained models.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with the best RMSE and r2 score was identified and saved for the development of an API that predicts premiums. This model demonstrated superior performance and accuracy compared to the other trained models.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D064FF-6E3A-E737-87B8-A627A444E961}"/>
              </a:ext>
            </a:extLst>
          </p:cNvPr>
          <p:cNvSpPr txBox="1"/>
          <p:nvPr/>
        </p:nvSpPr>
        <p:spPr>
          <a:xfrm>
            <a:off x="1720647" y="904034"/>
            <a:ext cx="2241754" cy="400110"/>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Predictions</a:t>
            </a:r>
          </a:p>
        </p:txBody>
      </p:sp>
      <p:sp>
        <p:nvSpPr>
          <p:cNvPr id="6" name="Arrow: Right 5">
            <a:extLst>
              <a:ext uri="{FF2B5EF4-FFF2-40B4-BE49-F238E27FC236}">
                <a16:creationId xmlns:a16="http://schemas.microsoft.com/office/drawing/2014/main" id="{19600C9C-4771-EFE6-FC63-52933A3EC70F}"/>
              </a:ext>
            </a:extLst>
          </p:cNvPr>
          <p:cNvSpPr/>
          <p:nvPr/>
        </p:nvSpPr>
        <p:spPr>
          <a:xfrm>
            <a:off x="749030" y="953311"/>
            <a:ext cx="807396" cy="301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42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1885B3-7EB9-D756-66BF-FE52DB0CB293}"/>
              </a:ext>
            </a:extLst>
          </p:cNvPr>
          <p:cNvSpPr txBox="1"/>
          <p:nvPr/>
        </p:nvSpPr>
        <p:spPr>
          <a:xfrm>
            <a:off x="875071" y="1723297"/>
            <a:ext cx="10422194"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Q1)  What is the source data?</a:t>
            </a:r>
          </a:p>
          <a:p>
            <a:r>
              <a:rPr lang="en-US" dirty="0">
                <a:latin typeface="Times New Roman" panose="02020603050405020304" pitchFamily="18" charset="0"/>
                <a:cs typeface="Times New Roman" panose="02020603050405020304" pitchFamily="18" charset="0"/>
              </a:rPr>
              <a:t>A 1) The source of the data is Kaggle. The data is in the form of a ‘CSV’ file.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2)  What was the type of data?</a:t>
            </a:r>
          </a:p>
          <a:p>
            <a:r>
              <a:rPr lang="en-US" dirty="0">
                <a:latin typeface="Times New Roman" panose="02020603050405020304" pitchFamily="18" charset="0"/>
                <a:cs typeface="Times New Roman" panose="02020603050405020304" pitchFamily="18" charset="0"/>
              </a:rPr>
              <a:t>A 2)  The data was a combination of categorical and numerical values.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3)  What’s the complete flow you followed in this project?</a:t>
            </a:r>
          </a:p>
          <a:p>
            <a:r>
              <a:rPr lang="en-US" dirty="0">
                <a:latin typeface="Times New Roman" panose="02020603050405020304" pitchFamily="18" charset="0"/>
                <a:cs typeface="Times New Roman" panose="02020603050405020304" pitchFamily="18" charset="0"/>
              </a:rPr>
              <a:t>A 3)   Refer to the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slide for a better understanding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4)  What techniques were you using for data pre-processing?</a:t>
            </a:r>
          </a:p>
          <a:p>
            <a:r>
              <a:rPr lang="en-US" dirty="0">
                <a:latin typeface="Times New Roman" panose="02020603050405020304" pitchFamily="18" charset="0"/>
                <a:cs typeface="Times New Roman" panose="02020603050405020304" pitchFamily="18" charset="0"/>
              </a:rPr>
              <a:t>A 4)  a. Visualizing the relation of independent variables with each other and the dependent variable. </a:t>
            </a:r>
          </a:p>
          <a:p>
            <a:r>
              <a:rPr lang="en-US" dirty="0">
                <a:latin typeface="Times New Roman" panose="02020603050405020304" pitchFamily="18" charset="0"/>
                <a:cs typeface="Times New Roman" panose="02020603050405020304" pitchFamily="18" charset="0"/>
              </a:rPr>
              <a:t>         b. Checking distribution of Continuous variables.</a:t>
            </a:r>
          </a:p>
          <a:p>
            <a:r>
              <a:rPr lang="en-US" dirty="0">
                <a:latin typeface="Times New Roman" panose="02020603050405020304" pitchFamily="18" charset="0"/>
                <a:cs typeface="Times New Roman" panose="02020603050405020304" pitchFamily="18" charset="0"/>
              </a:rPr>
              <a:t>         c. Checking any null values present in the dataset.</a:t>
            </a:r>
          </a:p>
          <a:p>
            <a:r>
              <a:rPr lang="en-US" dirty="0">
                <a:latin typeface="Times New Roman" panose="02020603050405020304" pitchFamily="18" charset="0"/>
                <a:cs typeface="Times New Roman" panose="02020603050405020304" pitchFamily="18" charset="0"/>
              </a:rPr>
              <a:t>	 d. </a:t>
            </a:r>
            <a:r>
              <a:rPr lang="en-US" sz="1800" dirty="0">
                <a:latin typeface="Times New Roman" panose="02020603050405020304" pitchFamily="18" charset="0"/>
                <a:cs typeface="Times New Roman" panose="02020603050405020304" pitchFamily="18" charset="0"/>
              </a:rPr>
              <a:t>Converting categorical data into numeric values.</a:t>
            </a:r>
          </a:p>
          <a:p>
            <a:r>
              <a:rPr lang="en-US" sz="1800" dirty="0">
                <a:latin typeface="Times New Roman" panose="02020603050405020304" pitchFamily="18" charset="0"/>
                <a:cs typeface="Times New Roman" panose="02020603050405020304" pitchFamily="18" charset="0"/>
              </a:rPr>
              <a:t>	 e. Scaling the data.</a:t>
            </a: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CE74D5-AA5A-1539-2C42-693C4B0189EE}"/>
              </a:ext>
            </a:extLst>
          </p:cNvPr>
          <p:cNvSpPr txBox="1"/>
          <p:nvPr/>
        </p:nvSpPr>
        <p:spPr>
          <a:xfrm>
            <a:off x="766916" y="811536"/>
            <a:ext cx="10530349"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Q &amp; A</a:t>
            </a:r>
          </a:p>
        </p:txBody>
      </p:sp>
      <p:sp>
        <p:nvSpPr>
          <p:cNvPr id="7" name="Rectangle 6">
            <a:extLst>
              <a:ext uri="{FF2B5EF4-FFF2-40B4-BE49-F238E27FC236}">
                <a16:creationId xmlns:a16="http://schemas.microsoft.com/office/drawing/2014/main" id="{93A6EC2B-B9F0-DB22-B53F-9B74BF1D24DB}"/>
              </a:ext>
            </a:extLst>
          </p:cNvPr>
          <p:cNvSpPr/>
          <p:nvPr/>
        </p:nvSpPr>
        <p:spPr>
          <a:xfrm>
            <a:off x="852196" y="1429223"/>
            <a:ext cx="10487608"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5104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AD1122-C842-728A-4EFB-DF63F99B0776}"/>
              </a:ext>
            </a:extLst>
          </p:cNvPr>
          <p:cNvSpPr txBox="1"/>
          <p:nvPr/>
        </p:nvSpPr>
        <p:spPr>
          <a:xfrm>
            <a:off x="678426" y="1022555"/>
            <a:ext cx="10766322" cy="203132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Q5)  How training was done or what models were used?</a:t>
            </a:r>
          </a:p>
          <a:p>
            <a:r>
              <a:rPr lang="en-US" dirty="0">
                <a:latin typeface="Times New Roman" panose="02020603050405020304" pitchFamily="18" charset="0"/>
                <a:cs typeface="Times New Roman" panose="02020603050405020304" pitchFamily="18" charset="0"/>
              </a:rPr>
              <a:t>A 5) a. Before training the model the dataset is divided into a training set and a testing/validation set.   </a:t>
            </a:r>
          </a:p>
          <a:p>
            <a:r>
              <a:rPr lang="en-US" dirty="0">
                <a:latin typeface="Times New Roman" panose="02020603050405020304" pitchFamily="18" charset="0"/>
                <a:cs typeface="Times New Roman" panose="02020603050405020304" pitchFamily="18" charset="0"/>
              </a:rPr>
              <a:t>       b. The scaling was performed of the training and validation set.</a:t>
            </a:r>
          </a:p>
          <a:p>
            <a:r>
              <a:rPr lang="en-US" dirty="0">
                <a:latin typeface="Times New Roman" panose="02020603050405020304" pitchFamily="18" charset="0"/>
                <a:cs typeface="Times New Roman" panose="02020603050405020304" pitchFamily="18" charset="0"/>
              </a:rPr>
              <a:t>       c. The categorical columns were converted into numeric values.</a:t>
            </a:r>
          </a:p>
          <a:p>
            <a:r>
              <a:rPr lang="en-US" dirty="0">
                <a:latin typeface="Times New Roman" panose="02020603050405020304" pitchFamily="18" charset="0"/>
                <a:cs typeface="Times New Roman" panose="02020603050405020304" pitchFamily="18" charset="0"/>
              </a:rPr>
              <a:t>       d. Algorithms like Linear Regression, Decision Trees, Random Forest, Gradient Boosting, KNN, and Extreme</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Extra Tree Regressor was used for model training and based on RMSE &amp; r2_score the Gradient boosting</a:t>
            </a:r>
          </a:p>
          <a:p>
            <a:r>
              <a:rPr lang="en-US" sz="1800" dirty="0">
                <a:latin typeface="Times New Roman" panose="02020603050405020304" pitchFamily="18" charset="0"/>
                <a:cs typeface="Times New Roman" panose="02020603050405020304" pitchFamily="18" charset="0"/>
              </a:rPr>
              <a:t>           model is saved for Validation.</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CB5681A-94AC-43CA-18A3-EACB1D035F7F}"/>
              </a:ext>
            </a:extLst>
          </p:cNvPr>
          <p:cNvSpPr txBox="1"/>
          <p:nvPr/>
        </p:nvSpPr>
        <p:spPr>
          <a:xfrm>
            <a:off x="776748" y="3193392"/>
            <a:ext cx="10668000"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Q 6) How prediction was done?</a:t>
            </a:r>
          </a:p>
          <a:p>
            <a:r>
              <a:rPr lang="en-US" dirty="0">
                <a:latin typeface="Times New Roman" panose="02020603050405020304" pitchFamily="18" charset="0"/>
                <a:cs typeface="Times New Roman" panose="02020603050405020304" pitchFamily="18" charset="0"/>
              </a:rPr>
              <a:t>A 6) On the basis of the trained model, the prediction was performed. We also created API interface for estimating</a:t>
            </a:r>
          </a:p>
          <a:p>
            <a:r>
              <a:rPr lang="en-US" dirty="0">
                <a:latin typeface="Times New Roman" panose="02020603050405020304" pitchFamily="18" charset="0"/>
                <a:cs typeface="Times New Roman" panose="02020603050405020304" pitchFamily="18" charset="0"/>
              </a:rPr>
              <a:t>        the cost of premiums on the basis of personal health information/status.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7) What are the different stages of deployment?</a:t>
            </a:r>
          </a:p>
          <a:p>
            <a:r>
              <a:rPr lang="en-US" dirty="0">
                <a:latin typeface="Times New Roman" panose="02020603050405020304" pitchFamily="18" charset="0"/>
                <a:cs typeface="Times New Roman" panose="02020603050405020304" pitchFamily="18" charset="0"/>
              </a:rPr>
              <a:t>A 7) When the model is ready we deploy it in the Heroku platform.</a:t>
            </a:r>
          </a:p>
        </p:txBody>
      </p:sp>
    </p:spTree>
    <p:extLst>
      <p:ext uri="{BB962C8B-B14F-4D97-AF65-F5344CB8AC3E}">
        <p14:creationId xmlns:p14="http://schemas.microsoft.com/office/powerpoint/2010/main" val="39506227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277</TotalTime>
  <Words>850</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Garamond</vt:lpstr>
      <vt:lpstr>Times New Roman</vt:lpstr>
      <vt:lpstr>Organic</vt:lpstr>
      <vt:lpstr>Insurance Premium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rohit pant</dc:creator>
  <cp:lastModifiedBy>rohit pant</cp:lastModifiedBy>
  <cp:revision>2</cp:revision>
  <dcterms:created xsi:type="dcterms:W3CDTF">2023-05-17T06:21:36Z</dcterms:created>
  <dcterms:modified xsi:type="dcterms:W3CDTF">2023-05-17T10:59:48Z</dcterms:modified>
</cp:coreProperties>
</file>