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hhm/+GiNJEM4oLDYqqziFQyEDr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239CDE5-7182-4022-AD03-E3A87ED8DA9D}">
  <a:tblStyle styleId="{0239CDE5-7182-4022-AD03-E3A87ED8DA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d936f5fcc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d936f5fcc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8d936f5fcc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d936f5fcc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d936f5fcc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8d936f5fcc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d936f5fcc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d936f5fcc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8d936f5fcc_0_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d936f5fcc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d936f5fcc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8d936f5fcc_0_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d936f5fcc_0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d936f5fcc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8d936f5fcc_0_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d936f5fcc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d936f5fcc_0_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8d936f5fcc_0_1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d936f5fcc_0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d936f5fcc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8d936f5fcc_0_1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d936f5fcc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d936f5fcc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8d936f5fcc_0_1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d936f5fcc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d936f5fcc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8d936f5fcc_0_1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d936f5fcc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d936f5fcc_0_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8d936f5fcc_0_1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8d936f5fcc_0_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After defining optimization algorithm, cost function etc… we fiddled with different hyperparameters to build a model with best accuracy. Different models were set up by changing batch size, hidden layers, nodes in hidden layers, Regularization method etc.. to build a good fitted classification model. </a:t>
            </a:r>
            <a:endParaRPr/>
          </a:p>
        </p:txBody>
      </p:sp>
      <p:grpSp>
        <p:nvGrpSpPr>
          <p:cNvPr id="170" name="Google Shape;170;g8d936f5fcc_0_3"/>
          <p:cNvGrpSpPr/>
          <p:nvPr/>
        </p:nvGrpSpPr>
        <p:grpSpPr>
          <a:xfrm>
            <a:off x="382993" y="469969"/>
            <a:ext cx="8223736" cy="889584"/>
            <a:chOff x="1993" y="317569"/>
            <a:chExt cx="8223736" cy="889584"/>
          </a:xfrm>
        </p:grpSpPr>
        <p:sp>
          <p:nvSpPr>
            <p:cNvPr id="171" name="Google Shape;171;g8d936f5fcc_0_3"/>
            <p:cNvSpPr/>
            <p:nvPr/>
          </p:nvSpPr>
          <p:spPr>
            <a:xfrm>
              <a:off x="1993" y="318253"/>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8d936f5fcc_0_3"/>
            <p:cNvSpPr txBox="1"/>
            <p:nvPr/>
          </p:nvSpPr>
          <p:spPr>
            <a:xfrm>
              <a:off x="446424" y="318253"/>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u="none">
                  <a:solidFill>
                    <a:schemeClr val="dk1"/>
                  </a:solidFill>
                  <a:latin typeface="Calibri"/>
                  <a:ea typeface="Calibri"/>
                  <a:cs typeface="Calibri"/>
                  <a:sym typeface="Calibri"/>
                </a:rPr>
                <a:t>Pre-processing</a:t>
              </a:r>
              <a:endParaRPr b="1" sz="1400" u="none">
                <a:solidFill>
                  <a:schemeClr val="dk1"/>
                </a:solidFill>
                <a:latin typeface="Calibri"/>
                <a:ea typeface="Calibri"/>
                <a:cs typeface="Calibri"/>
                <a:sym typeface="Calibri"/>
              </a:endParaRPr>
            </a:p>
          </p:txBody>
        </p:sp>
        <p:sp>
          <p:nvSpPr>
            <p:cNvPr id="173" name="Google Shape;173;g8d936f5fcc_0_3"/>
            <p:cNvSpPr/>
            <p:nvPr/>
          </p:nvSpPr>
          <p:spPr>
            <a:xfrm>
              <a:off x="2003754" y="317569"/>
              <a:ext cx="2222100" cy="888900"/>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8d936f5fcc_0_3"/>
            <p:cNvSpPr txBox="1"/>
            <p:nvPr/>
          </p:nvSpPr>
          <p:spPr>
            <a:xfrm>
              <a:off x="2448185" y="317569"/>
              <a:ext cx="1333200" cy="888900"/>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None/>
              </a:pPr>
              <a:r>
                <a:rPr b="1" lang="en-US" sz="1800" u="sng">
                  <a:solidFill>
                    <a:schemeClr val="dk1"/>
                  </a:solidFill>
                  <a:latin typeface="Calibri"/>
                  <a:ea typeface="Calibri"/>
                  <a:cs typeface="Calibri"/>
                  <a:sym typeface="Calibri"/>
                </a:rPr>
                <a:t>Learning Algorithm Training</a:t>
              </a:r>
              <a:endParaRPr b="1" sz="1800" u="sng">
                <a:solidFill>
                  <a:schemeClr val="dk1"/>
                </a:solidFill>
                <a:latin typeface="Calibri"/>
                <a:ea typeface="Calibri"/>
                <a:cs typeface="Calibri"/>
                <a:sym typeface="Calibri"/>
              </a:endParaRPr>
            </a:p>
          </p:txBody>
        </p:sp>
        <p:sp>
          <p:nvSpPr>
            <p:cNvPr id="175" name="Google Shape;175;g8d936f5fcc_0_3"/>
            <p:cNvSpPr/>
            <p:nvPr/>
          </p:nvSpPr>
          <p:spPr>
            <a:xfrm>
              <a:off x="4003692"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8d936f5fcc_0_3"/>
            <p:cNvSpPr txBox="1"/>
            <p:nvPr/>
          </p:nvSpPr>
          <p:spPr>
            <a:xfrm>
              <a:off x="4448123" y="317569"/>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a:solidFill>
                    <a:schemeClr val="dk1"/>
                  </a:solidFill>
                  <a:latin typeface="Calibri"/>
                  <a:ea typeface="Calibri"/>
                  <a:cs typeface="Calibri"/>
                  <a:sym typeface="Calibri"/>
                </a:rPr>
                <a:t>Hyperparameter Optimization</a:t>
              </a:r>
              <a:endParaRPr b="1" sz="1400">
                <a:solidFill>
                  <a:schemeClr val="dk1"/>
                </a:solidFill>
                <a:latin typeface="Calibri"/>
                <a:ea typeface="Calibri"/>
                <a:cs typeface="Calibri"/>
                <a:sym typeface="Calibri"/>
              </a:endParaRPr>
            </a:p>
          </p:txBody>
        </p:sp>
        <p:sp>
          <p:nvSpPr>
            <p:cNvPr id="177" name="Google Shape;177;g8d936f5fcc_0_3"/>
            <p:cNvSpPr/>
            <p:nvPr/>
          </p:nvSpPr>
          <p:spPr>
            <a:xfrm>
              <a:off x="6003629"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8d936f5fcc_0_3"/>
            <p:cNvSpPr txBox="1"/>
            <p:nvPr/>
          </p:nvSpPr>
          <p:spPr>
            <a:xfrm>
              <a:off x="6448060" y="317569"/>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a:solidFill>
                    <a:schemeClr val="dk1"/>
                  </a:solidFill>
                  <a:latin typeface="Calibri"/>
                  <a:ea typeface="Calibri"/>
                  <a:cs typeface="Calibri"/>
                  <a:sym typeface="Calibri"/>
                </a:rPr>
                <a:t>Final Classification Model</a:t>
              </a:r>
              <a:endParaRPr b="1" sz="14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g8d936f5fcc_0_33"/>
          <p:cNvSpPr txBox="1"/>
          <p:nvPr>
            <p:ph idx="1" type="body"/>
          </p:nvPr>
        </p:nvSpPr>
        <p:spPr>
          <a:xfrm>
            <a:off x="457200" y="5410525"/>
            <a:ext cx="4038600" cy="715800"/>
          </a:xfrm>
          <a:prstGeom prst="rect">
            <a:avLst/>
          </a:prstGeom>
        </p:spPr>
        <p:txBody>
          <a:bodyPr anchorCtr="0" anchor="t" bIns="45700" lIns="91425" spcFirstLastPara="1" rIns="91425" wrap="square" tIns="45700">
            <a:noAutofit/>
          </a:bodyPr>
          <a:lstStyle/>
          <a:p>
            <a:pPr indent="-342900" lvl="0" marL="457200" rtl="0" algn="l">
              <a:spcBef>
                <a:spcPts val="560"/>
              </a:spcBef>
              <a:spcAft>
                <a:spcPts val="0"/>
              </a:spcAft>
              <a:buSzPts val="1800"/>
              <a:buAutoNum type="alphaUcPeriod"/>
            </a:pPr>
            <a:r>
              <a:rPr lang="en-US" sz="1800"/>
              <a:t>Hidden layers- 2, No regularization, Hidden_input_size-50</a:t>
            </a:r>
            <a:endParaRPr sz="1800"/>
          </a:p>
        </p:txBody>
      </p:sp>
      <p:sp>
        <p:nvSpPr>
          <p:cNvPr id="185" name="Google Shape;185;g8d936f5fcc_0_33"/>
          <p:cNvSpPr txBox="1"/>
          <p:nvPr>
            <p:ph idx="2" type="body"/>
          </p:nvPr>
        </p:nvSpPr>
        <p:spPr>
          <a:xfrm>
            <a:off x="4648200" y="5410500"/>
            <a:ext cx="4038600" cy="7158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1800"/>
              <a:t>B. </a:t>
            </a:r>
            <a:r>
              <a:rPr lang="en-US" sz="1800"/>
              <a:t>Hidden layers- 3, No regularization, Hidden_input_size-64,64,32 respectively.</a:t>
            </a:r>
            <a:endParaRPr/>
          </a:p>
        </p:txBody>
      </p:sp>
      <p:grpSp>
        <p:nvGrpSpPr>
          <p:cNvPr id="186" name="Google Shape;186;g8d936f5fcc_0_33"/>
          <p:cNvGrpSpPr/>
          <p:nvPr/>
        </p:nvGrpSpPr>
        <p:grpSpPr>
          <a:xfrm>
            <a:off x="382993" y="469969"/>
            <a:ext cx="8223736" cy="889584"/>
            <a:chOff x="1993" y="317569"/>
            <a:chExt cx="8223736" cy="889584"/>
          </a:xfrm>
        </p:grpSpPr>
        <p:sp>
          <p:nvSpPr>
            <p:cNvPr id="187" name="Google Shape;187;g8d936f5fcc_0_33"/>
            <p:cNvSpPr/>
            <p:nvPr/>
          </p:nvSpPr>
          <p:spPr>
            <a:xfrm>
              <a:off x="1993" y="318253"/>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8d936f5fcc_0_33"/>
            <p:cNvSpPr txBox="1"/>
            <p:nvPr/>
          </p:nvSpPr>
          <p:spPr>
            <a:xfrm>
              <a:off x="446424" y="318253"/>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u="none">
                  <a:solidFill>
                    <a:schemeClr val="dk1"/>
                  </a:solidFill>
                  <a:latin typeface="Calibri"/>
                  <a:ea typeface="Calibri"/>
                  <a:cs typeface="Calibri"/>
                  <a:sym typeface="Calibri"/>
                </a:rPr>
                <a:t>Pre-processing</a:t>
              </a:r>
              <a:endParaRPr b="1" sz="1400" u="none">
                <a:solidFill>
                  <a:schemeClr val="dk1"/>
                </a:solidFill>
                <a:latin typeface="Calibri"/>
                <a:ea typeface="Calibri"/>
                <a:cs typeface="Calibri"/>
                <a:sym typeface="Calibri"/>
              </a:endParaRPr>
            </a:p>
          </p:txBody>
        </p:sp>
        <p:sp>
          <p:nvSpPr>
            <p:cNvPr id="189" name="Google Shape;189;g8d936f5fcc_0_33"/>
            <p:cNvSpPr/>
            <p:nvPr/>
          </p:nvSpPr>
          <p:spPr>
            <a:xfrm>
              <a:off x="2003754"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8d936f5fcc_0_33"/>
            <p:cNvSpPr txBox="1"/>
            <p:nvPr/>
          </p:nvSpPr>
          <p:spPr>
            <a:xfrm>
              <a:off x="2448185" y="317569"/>
              <a:ext cx="1333200" cy="888900"/>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191" name="Google Shape;191;g8d936f5fcc_0_33"/>
            <p:cNvSpPr/>
            <p:nvPr/>
          </p:nvSpPr>
          <p:spPr>
            <a:xfrm>
              <a:off x="4003692" y="317569"/>
              <a:ext cx="2222100" cy="888900"/>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8d936f5fcc_0_33"/>
            <p:cNvSpPr txBox="1"/>
            <p:nvPr/>
          </p:nvSpPr>
          <p:spPr>
            <a:xfrm>
              <a:off x="4448125" y="317575"/>
              <a:ext cx="139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500">
                  <a:solidFill>
                    <a:schemeClr val="dk1"/>
                  </a:solidFill>
                  <a:latin typeface="Calibri"/>
                  <a:ea typeface="Calibri"/>
                  <a:cs typeface="Calibri"/>
                  <a:sym typeface="Calibri"/>
                </a:rPr>
                <a:t>H</a:t>
              </a:r>
              <a:r>
                <a:rPr b="1" lang="en-US" sz="1500" u="sng">
                  <a:solidFill>
                    <a:schemeClr val="dk1"/>
                  </a:solidFill>
                  <a:latin typeface="Calibri"/>
                  <a:ea typeface="Calibri"/>
                  <a:cs typeface="Calibri"/>
                  <a:sym typeface="Calibri"/>
                </a:rPr>
                <a:t>yperparameter Optimization</a:t>
              </a:r>
              <a:endParaRPr b="1" sz="1500" u="sng">
                <a:solidFill>
                  <a:schemeClr val="dk1"/>
                </a:solidFill>
                <a:latin typeface="Calibri"/>
                <a:ea typeface="Calibri"/>
                <a:cs typeface="Calibri"/>
                <a:sym typeface="Calibri"/>
              </a:endParaRPr>
            </a:p>
          </p:txBody>
        </p:sp>
        <p:sp>
          <p:nvSpPr>
            <p:cNvPr id="193" name="Google Shape;193;g8d936f5fcc_0_33"/>
            <p:cNvSpPr/>
            <p:nvPr/>
          </p:nvSpPr>
          <p:spPr>
            <a:xfrm>
              <a:off x="6003629"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8d936f5fcc_0_33"/>
            <p:cNvSpPr txBox="1"/>
            <p:nvPr/>
          </p:nvSpPr>
          <p:spPr>
            <a:xfrm>
              <a:off x="6448060" y="317569"/>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a:solidFill>
                    <a:schemeClr val="dk1"/>
                  </a:solidFill>
                  <a:latin typeface="Calibri"/>
                  <a:ea typeface="Calibri"/>
                  <a:cs typeface="Calibri"/>
                  <a:sym typeface="Calibri"/>
                </a:rPr>
                <a:t>Final Classification Model</a:t>
              </a:r>
              <a:endParaRPr b="1" sz="1400">
                <a:solidFill>
                  <a:schemeClr val="dk1"/>
                </a:solidFill>
                <a:latin typeface="Calibri"/>
                <a:ea typeface="Calibri"/>
                <a:cs typeface="Calibri"/>
                <a:sym typeface="Calibri"/>
              </a:endParaRPr>
            </a:p>
          </p:txBody>
        </p:sp>
      </p:grpSp>
      <p:pic>
        <p:nvPicPr>
          <p:cNvPr id="195" name="Google Shape;195;g8d936f5fcc_0_33"/>
          <p:cNvPicPr preferRelativeResize="0"/>
          <p:nvPr/>
        </p:nvPicPr>
        <p:blipFill rotWithShape="1">
          <a:blip r:embed="rId3">
            <a:alphaModFix/>
          </a:blip>
          <a:srcRect b="0" l="15185" r="45553" t="32709"/>
          <a:stretch/>
        </p:blipFill>
        <p:spPr>
          <a:xfrm>
            <a:off x="541875" y="1600200"/>
            <a:ext cx="3953925" cy="3810328"/>
          </a:xfrm>
          <a:prstGeom prst="rect">
            <a:avLst/>
          </a:prstGeom>
          <a:noFill/>
          <a:ln>
            <a:noFill/>
          </a:ln>
        </p:spPr>
      </p:pic>
      <p:pic>
        <p:nvPicPr>
          <p:cNvPr id="196" name="Google Shape;196;g8d936f5fcc_0_33"/>
          <p:cNvPicPr preferRelativeResize="0"/>
          <p:nvPr/>
        </p:nvPicPr>
        <p:blipFill rotWithShape="1">
          <a:blip r:embed="rId4">
            <a:alphaModFix/>
          </a:blip>
          <a:srcRect b="0" l="14619" r="38985" t="28227"/>
          <a:stretch/>
        </p:blipFill>
        <p:spPr>
          <a:xfrm>
            <a:off x="4541700" y="1556399"/>
            <a:ext cx="3953925" cy="3810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8d936f5fcc_0_61"/>
          <p:cNvSpPr txBox="1"/>
          <p:nvPr>
            <p:ph idx="1" type="body"/>
          </p:nvPr>
        </p:nvSpPr>
        <p:spPr>
          <a:xfrm>
            <a:off x="457200" y="1600200"/>
            <a:ext cx="4038600" cy="45261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Clr>
                <a:schemeClr val="dk1"/>
              </a:buClr>
              <a:buSzPts val="1100"/>
              <a:buFont typeface="Arial"/>
              <a:buNone/>
            </a:pPr>
            <a:r>
              <a:rPr lang="en-US"/>
              <a:t>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560"/>
              </a:spcBef>
              <a:spcAft>
                <a:spcPts val="0"/>
              </a:spcAft>
              <a:buNone/>
            </a:pPr>
            <a:r>
              <a:t/>
            </a:r>
            <a:endParaRPr/>
          </a:p>
        </p:txBody>
      </p:sp>
      <p:sp>
        <p:nvSpPr>
          <p:cNvPr id="203" name="Google Shape;203;g8d936f5fcc_0_61"/>
          <p:cNvSpPr txBox="1"/>
          <p:nvPr>
            <p:ph idx="2" type="body"/>
          </p:nvPr>
        </p:nvSpPr>
        <p:spPr>
          <a:xfrm>
            <a:off x="4648200" y="1600175"/>
            <a:ext cx="4038600" cy="45261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US"/>
              <a:t>Several other model were </a:t>
            </a:r>
            <a:r>
              <a:rPr lang="en-US"/>
              <a:t>built</a:t>
            </a:r>
            <a:r>
              <a:rPr lang="en-US"/>
              <a:t> by changing hidden layers, batch size, optimization algorithm (SGD), changing keep_prob parameter for Dropout regularization method etc...</a:t>
            </a:r>
            <a:endParaRPr/>
          </a:p>
          <a:p>
            <a:pPr indent="0" lvl="0" marL="0" rtl="0" algn="l">
              <a:spcBef>
                <a:spcPts val="560"/>
              </a:spcBef>
              <a:spcAft>
                <a:spcPts val="0"/>
              </a:spcAft>
              <a:buNone/>
            </a:pPr>
            <a:r>
              <a:rPr lang="en-US"/>
              <a:t> </a:t>
            </a:r>
            <a:endParaRPr/>
          </a:p>
        </p:txBody>
      </p:sp>
      <p:grpSp>
        <p:nvGrpSpPr>
          <p:cNvPr id="204" name="Google Shape;204;g8d936f5fcc_0_61"/>
          <p:cNvGrpSpPr/>
          <p:nvPr/>
        </p:nvGrpSpPr>
        <p:grpSpPr>
          <a:xfrm>
            <a:off x="382993" y="469969"/>
            <a:ext cx="8223736" cy="889584"/>
            <a:chOff x="1993" y="317569"/>
            <a:chExt cx="8223736" cy="889584"/>
          </a:xfrm>
        </p:grpSpPr>
        <p:sp>
          <p:nvSpPr>
            <p:cNvPr id="205" name="Google Shape;205;g8d936f5fcc_0_61"/>
            <p:cNvSpPr/>
            <p:nvPr/>
          </p:nvSpPr>
          <p:spPr>
            <a:xfrm>
              <a:off x="1993" y="318253"/>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8d936f5fcc_0_61"/>
            <p:cNvSpPr txBox="1"/>
            <p:nvPr/>
          </p:nvSpPr>
          <p:spPr>
            <a:xfrm>
              <a:off x="446424" y="318253"/>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u="none">
                  <a:solidFill>
                    <a:schemeClr val="dk1"/>
                  </a:solidFill>
                  <a:latin typeface="Calibri"/>
                  <a:ea typeface="Calibri"/>
                  <a:cs typeface="Calibri"/>
                  <a:sym typeface="Calibri"/>
                </a:rPr>
                <a:t>Pre-processing</a:t>
              </a:r>
              <a:endParaRPr b="1" sz="1400" u="none">
                <a:solidFill>
                  <a:schemeClr val="dk1"/>
                </a:solidFill>
                <a:latin typeface="Calibri"/>
                <a:ea typeface="Calibri"/>
                <a:cs typeface="Calibri"/>
                <a:sym typeface="Calibri"/>
              </a:endParaRPr>
            </a:p>
          </p:txBody>
        </p:sp>
        <p:sp>
          <p:nvSpPr>
            <p:cNvPr id="207" name="Google Shape;207;g8d936f5fcc_0_61"/>
            <p:cNvSpPr/>
            <p:nvPr/>
          </p:nvSpPr>
          <p:spPr>
            <a:xfrm>
              <a:off x="2003754"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8d936f5fcc_0_61"/>
            <p:cNvSpPr txBox="1"/>
            <p:nvPr/>
          </p:nvSpPr>
          <p:spPr>
            <a:xfrm>
              <a:off x="2448185" y="317569"/>
              <a:ext cx="1333200" cy="888900"/>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09" name="Google Shape;209;g8d936f5fcc_0_61"/>
            <p:cNvSpPr/>
            <p:nvPr/>
          </p:nvSpPr>
          <p:spPr>
            <a:xfrm>
              <a:off x="4003692" y="317569"/>
              <a:ext cx="2222100" cy="888900"/>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8d936f5fcc_0_61"/>
            <p:cNvSpPr txBox="1"/>
            <p:nvPr/>
          </p:nvSpPr>
          <p:spPr>
            <a:xfrm>
              <a:off x="4448125" y="317575"/>
              <a:ext cx="139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500">
                  <a:solidFill>
                    <a:schemeClr val="dk1"/>
                  </a:solidFill>
                  <a:latin typeface="Calibri"/>
                  <a:ea typeface="Calibri"/>
                  <a:cs typeface="Calibri"/>
                  <a:sym typeface="Calibri"/>
                </a:rPr>
                <a:t>H</a:t>
              </a:r>
              <a:r>
                <a:rPr b="1" lang="en-US" sz="1500" u="sng">
                  <a:solidFill>
                    <a:schemeClr val="dk1"/>
                  </a:solidFill>
                  <a:latin typeface="Calibri"/>
                  <a:ea typeface="Calibri"/>
                  <a:cs typeface="Calibri"/>
                  <a:sym typeface="Calibri"/>
                </a:rPr>
                <a:t>yperparameter Optimization</a:t>
              </a:r>
              <a:endParaRPr b="1" sz="1500" u="sng">
                <a:solidFill>
                  <a:schemeClr val="dk1"/>
                </a:solidFill>
                <a:latin typeface="Calibri"/>
                <a:ea typeface="Calibri"/>
                <a:cs typeface="Calibri"/>
                <a:sym typeface="Calibri"/>
              </a:endParaRPr>
            </a:p>
          </p:txBody>
        </p:sp>
        <p:sp>
          <p:nvSpPr>
            <p:cNvPr id="211" name="Google Shape;211;g8d936f5fcc_0_61"/>
            <p:cNvSpPr/>
            <p:nvPr/>
          </p:nvSpPr>
          <p:spPr>
            <a:xfrm>
              <a:off x="6003629"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8d936f5fcc_0_61"/>
            <p:cNvSpPr txBox="1"/>
            <p:nvPr/>
          </p:nvSpPr>
          <p:spPr>
            <a:xfrm>
              <a:off x="6448060" y="317569"/>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a:solidFill>
                    <a:schemeClr val="dk1"/>
                  </a:solidFill>
                  <a:latin typeface="Calibri"/>
                  <a:ea typeface="Calibri"/>
                  <a:cs typeface="Calibri"/>
                  <a:sym typeface="Calibri"/>
                </a:rPr>
                <a:t>Final Classification Model</a:t>
              </a:r>
              <a:endParaRPr b="1" sz="1400">
                <a:solidFill>
                  <a:schemeClr val="dk1"/>
                </a:solidFill>
                <a:latin typeface="Calibri"/>
                <a:ea typeface="Calibri"/>
                <a:cs typeface="Calibri"/>
                <a:sym typeface="Calibri"/>
              </a:endParaRPr>
            </a:p>
          </p:txBody>
        </p:sp>
      </p:grpSp>
      <p:pic>
        <p:nvPicPr>
          <p:cNvPr id="213" name="Google Shape;213;g8d936f5fcc_0_61"/>
          <p:cNvPicPr preferRelativeResize="0"/>
          <p:nvPr/>
        </p:nvPicPr>
        <p:blipFill rotWithShape="1">
          <a:blip r:embed="rId3">
            <a:alphaModFix/>
          </a:blip>
          <a:srcRect b="8335" l="12037" r="45739" t="29081"/>
          <a:stretch/>
        </p:blipFill>
        <p:spPr>
          <a:xfrm>
            <a:off x="383000" y="1676375"/>
            <a:ext cx="4038599" cy="3365518"/>
          </a:xfrm>
          <a:prstGeom prst="rect">
            <a:avLst/>
          </a:prstGeom>
          <a:noFill/>
          <a:ln>
            <a:noFill/>
          </a:ln>
        </p:spPr>
      </p:pic>
      <p:sp>
        <p:nvSpPr>
          <p:cNvPr id="214" name="Google Shape;214;g8d936f5fcc_0_61"/>
          <p:cNvSpPr txBox="1"/>
          <p:nvPr>
            <p:ph idx="2" type="body"/>
          </p:nvPr>
        </p:nvSpPr>
        <p:spPr>
          <a:xfrm>
            <a:off x="533400" y="5236725"/>
            <a:ext cx="4038600" cy="8895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1800"/>
              <a:t>C. </a:t>
            </a:r>
            <a:r>
              <a:rPr lang="en-US" sz="1800"/>
              <a:t>Hidden layers- 3, Dropout regularization, Hidden_input_size-64,64,32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8d936f5fcc_0_8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best suited model for our study was found to be model with 2 hidden layers with 64 nodes each, with batch size equal to 100, Adam as </a:t>
            </a:r>
            <a:r>
              <a:rPr lang="en-US"/>
              <a:t>optimization</a:t>
            </a:r>
            <a:r>
              <a:rPr lang="en-US"/>
              <a:t> algorithm, and Dropout regularization method with a keep_prob of 0.7.</a:t>
            </a:r>
            <a:endParaRPr/>
          </a:p>
          <a:p>
            <a:pPr indent="0" lvl="0" marL="0" rtl="0" algn="l">
              <a:spcBef>
                <a:spcPts val="360"/>
              </a:spcBef>
              <a:spcAft>
                <a:spcPts val="0"/>
              </a:spcAft>
              <a:buNone/>
            </a:pPr>
            <a:r>
              <a:rPr lang="en-US"/>
              <a:t>The training accuracy of the model was 90.28% and validation accuracy was 92.17%.</a:t>
            </a:r>
            <a:endParaRPr/>
          </a:p>
        </p:txBody>
      </p:sp>
      <p:grpSp>
        <p:nvGrpSpPr>
          <p:cNvPr id="221" name="Google Shape;221;g8d936f5fcc_0_84"/>
          <p:cNvGrpSpPr/>
          <p:nvPr/>
        </p:nvGrpSpPr>
        <p:grpSpPr>
          <a:xfrm>
            <a:off x="382993" y="469969"/>
            <a:ext cx="8223736" cy="889584"/>
            <a:chOff x="1993" y="317569"/>
            <a:chExt cx="8223736" cy="889584"/>
          </a:xfrm>
        </p:grpSpPr>
        <p:sp>
          <p:nvSpPr>
            <p:cNvPr id="222" name="Google Shape;222;g8d936f5fcc_0_84"/>
            <p:cNvSpPr/>
            <p:nvPr/>
          </p:nvSpPr>
          <p:spPr>
            <a:xfrm>
              <a:off x="1993" y="318253"/>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8d936f5fcc_0_84"/>
            <p:cNvSpPr txBox="1"/>
            <p:nvPr/>
          </p:nvSpPr>
          <p:spPr>
            <a:xfrm>
              <a:off x="446424" y="318253"/>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u="none">
                  <a:solidFill>
                    <a:schemeClr val="dk1"/>
                  </a:solidFill>
                  <a:latin typeface="Calibri"/>
                  <a:ea typeface="Calibri"/>
                  <a:cs typeface="Calibri"/>
                  <a:sym typeface="Calibri"/>
                </a:rPr>
                <a:t>Pre-processing</a:t>
              </a:r>
              <a:endParaRPr b="1" sz="1400" u="none">
                <a:solidFill>
                  <a:schemeClr val="dk1"/>
                </a:solidFill>
                <a:latin typeface="Calibri"/>
                <a:ea typeface="Calibri"/>
                <a:cs typeface="Calibri"/>
                <a:sym typeface="Calibri"/>
              </a:endParaRPr>
            </a:p>
          </p:txBody>
        </p:sp>
        <p:sp>
          <p:nvSpPr>
            <p:cNvPr id="224" name="Google Shape;224;g8d936f5fcc_0_84"/>
            <p:cNvSpPr/>
            <p:nvPr/>
          </p:nvSpPr>
          <p:spPr>
            <a:xfrm>
              <a:off x="2003754"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8d936f5fcc_0_84"/>
            <p:cNvSpPr txBox="1"/>
            <p:nvPr/>
          </p:nvSpPr>
          <p:spPr>
            <a:xfrm>
              <a:off x="2448185" y="317569"/>
              <a:ext cx="1333200" cy="888900"/>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26" name="Google Shape;226;g8d936f5fcc_0_84"/>
            <p:cNvSpPr/>
            <p:nvPr/>
          </p:nvSpPr>
          <p:spPr>
            <a:xfrm>
              <a:off x="4003692"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8d936f5fcc_0_84"/>
            <p:cNvSpPr txBox="1"/>
            <p:nvPr/>
          </p:nvSpPr>
          <p:spPr>
            <a:xfrm>
              <a:off x="4448125" y="317575"/>
              <a:ext cx="139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Hyperparameter Optimization</a:t>
              </a:r>
              <a:endParaRPr b="1">
                <a:solidFill>
                  <a:schemeClr val="dk1"/>
                </a:solidFill>
                <a:latin typeface="Calibri"/>
                <a:ea typeface="Calibri"/>
                <a:cs typeface="Calibri"/>
                <a:sym typeface="Calibri"/>
              </a:endParaRPr>
            </a:p>
          </p:txBody>
        </p:sp>
        <p:sp>
          <p:nvSpPr>
            <p:cNvPr id="228" name="Google Shape;228;g8d936f5fcc_0_84"/>
            <p:cNvSpPr/>
            <p:nvPr/>
          </p:nvSpPr>
          <p:spPr>
            <a:xfrm>
              <a:off x="6003629" y="317569"/>
              <a:ext cx="2222100" cy="888900"/>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8d936f5fcc_0_84"/>
            <p:cNvSpPr txBox="1"/>
            <p:nvPr/>
          </p:nvSpPr>
          <p:spPr>
            <a:xfrm>
              <a:off x="6448060" y="317569"/>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600" u="sng">
                  <a:solidFill>
                    <a:schemeClr val="dk1"/>
                  </a:solidFill>
                  <a:latin typeface="Calibri"/>
                  <a:ea typeface="Calibri"/>
                  <a:cs typeface="Calibri"/>
                  <a:sym typeface="Calibri"/>
                </a:rPr>
                <a:t>Final Classification Mode</a:t>
              </a:r>
              <a:r>
                <a:rPr b="1" lang="en-US" sz="1400">
                  <a:solidFill>
                    <a:schemeClr val="dk1"/>
                  </a:solidFill>
                  <a:latin typeface="Calibri"/>
                  <a:ea typeface="Calibri"/>
                  <a:cs typeface="Calibri"/>
                  <a:sym typeface="Calibri"/>
                </a:rPr>
                <a:t>l</a:t>
              </a:r>
              <a:endParaRPr b="1" sz="14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8d936f5fcc_0_99"/>
          <p:cNvSpPr txBox="1"/>
          <p:nvPr>
            <p:ph idx="1" type="body"/>
          </p:nvPr>
        </p:nvSpPr>
        <p:spPr>
          <a:xfrm>
            <a:off x="5892800" y="2167475"/>
            <a:ext cx="2793900" cy="3450900"/>
          </a:xfrm>
          <a:prstGeom prst="rect">
            <a:avLst/>
          </a:prstGeom>
        </p:spPr>
        <p:txBody>
          <a:bodyPr anchorCtr="0" anchor="t" bIns="45700" lIns="91425" spcFirstLastPara="1" rIns="91425" wrap="square" tIns="45700">
            <a:noAutofit/>
          </a:bodyPr>
          <a:lstStyle/>
          <a:p>
            <a:pPr indent="-419100" lvl="0" marL="457200" rtl="0" algn="l">
              <a:spcBef>
                <a:spcPts val="360"/>
              </a:spcBef>
              <a:spcAft>
                <a:spcPts val="0"/>
              </a:spcAft>
              <a:buSzPts val="3000"/>
              <a:buChar char="•"/>
            </a:pPr>
            <a:r>
              <a:rPr lang="en-US" sz="3000"/>
              <a:t>Deep Learning Model</a:t>
            </a:r>
            <a:endParaRPr sz="3000"/>
          </a:p>
          <a:p>
            <a:pPr indent="-419100" lvl="0" marL="457200" rtl="0" algn="l">
              <a:spcBef>
                <a:spcPts val="0"/>
              </a:spcBef>
              <a:spcAft>
                <a:spcPts val="0"/>
              </a:spcAft>
              <a:buSzPts val="3000"/>
              <a:buChar char="•"/>
            </a:pPr>
            <a:r>
              <a:rPr lang="en-US" sz="3000"/>
              <a:t>Hidden layer-2</a:t>
            </a:r>
            <a:endParaRPr sz="3000"/>
          </a:p>
          <a:p>
            <a:pPr indent="-419100" lvl="0" marL="457200" rtl="0" algn="l">
              <a:spcBef>
                <a:spcPts val="0"/>
              </a:spcBef>
              <a:spcAft>
                <a:spcPts val="0"/>
              </a:spcAft>
              <a:buSzPts val="3000"/>
              <a:buChar char="•"/>
            </a:pPr>
            <a:r>
              <a:rPr lang="en-US" sz="3000"/>
              <a:t>Hidden layer nodes - 64</a:t>
            </a:r>
            <a:endParaRPr sz="3000"/>
          </a:p>
          <a:p>
            <a:pPr indent="0" lvl="0" marL="457200" rtl="0" algn="l">
              <a:spcBef>
                <a:spcPts val="360"/>
              </a:spcBef>
              <a:spcAft>
                <a:spcPts val="0"/>
              </a:spcAft>
              <a:buNone/>
            </a:pPr>
            <a:r>
              <a:rPr lang="en-US"/>
              <a:t> </a:t>
            </a:r>
            <a:endParaRPr/>
          </a:p>
        </p:txBody>
      </p:sp>
      <p:grpSp>
        <p:nvGrpSpPr>
          <p:cNvPr id="236" name="Google Shape;236;g8d936f5fcc_0_99"/>
          <p:cNvGrpSpPr/>
          <p:nvPr/>
        </p:nvGrpSpPr>
        <p:grpSpPr>
          <a:xfrm>
            <a:off x="382993" y="469969"/>
            <a:ext cx="8223736" cy="889584"/>
            <a:chOff x="1993" y="317569"/>
            <a:chExt cx="8223736" cy="889584"/>
          </a:xfrm>
        </p:grpSpPr>
        <p:sp>
          <p:nvSpPr>
            <p:cNvPr id="237" name="Google Shape;237;g8d936f5fcc_0_99"/>
            <p:cNvSpPr/>
            <p:nvPr/>
          </p:nvSpPr>
          <p:spPr>
            <a:xfrm>
              <a:off x="1993" y="318253"/>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8d936f5fcc_0_99"/>
            <p:cNvSpPr txBox="1"/>
            <p:nvPr/>
          </p:nvSpPr>
          <p:spPr>
            <a:xfrm>
              <a:off x="446424" y="318253"/>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u="none">
                  <a:solidFill>
                    <a:schemeClr val="dk1"/>
                  </a:solidFill>
                  <a:latin typeface="Calibri"/>
                  <a:ea typeface="Calibri"/>
                  <a:cs typeface="Calibri"/>
                  <a:sym typeface="Calibri"/>
                </a:rPr>
                <a:t>Pre-processing</a:t>
              </a:r>
              <a:endParaRPr b="1" sz="1400" u="none">
                <a:solidFill>
                  <a:schemeClr val="dk1"/>
                </a:solidFill>
                <a:latin typeface="Calibri"/>
                <a:ea typeface="Calibri"/>
                <a:cs typeface="Calibri"/>
                <a:sym typeface="Calibri"/>
              </a:endParaRPr>
            </a:p>
          </p:txBody>
        </p:sp>
        <p:sp>
          <p:nvSpPr>
            <p:cNvPr id="239" name="Google Shape;239;g8d936f5fcc_0_99"/>
            <p:cNvSpPr/>
            <p:nvPr/>
          </p:nvSpPr>
          <p:spPr>
            <a:xfrm>
              <a:off x="2003754"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8d936f5fcc_0_99"/>
            <p:cNvSpPr txBox="1"/>
            <p:nvPr/>
          </p:nvSpPr>
          <p:spPr>
            <a:xfrm>
              <a:off x="2448185" y="317569"/>
              <a:ext cx="1333200" cy="888900"/>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41" name="Google Shape;241;g8d936f5fcc_0_99"/>
            <p:cNvSpPr/>
            <p:nvPr/>
          </p:nvSpPr>
          <p:spPr>
            <a:xfrm>
              <a:off x="4003692"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8d936f5fcc_0_99"/>
            <p:cNvSpPr txBox="1"/>
            <p:nvPr/>
          </p:nvSpPr>
          <p:spPr>
            <a:xfrm>
              <a:off x="4448125" y="317575"/>
              <a:ext cx="139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Hyperparameter Optimization</a:t>
              </a:r>
              <a:endParaRPr b="1">
                <a:solidFill>
                  <a:schemeClr val="dk1"/>
                </a:solidFill>
                <a:latin typeface="Calibri"/>
                <a:ea typeface="Calibri"/>
                <a:cs typeface="Calibri"/>
                <a:sym typeface="Calibri"/>
              </a:endParaRPr>
            </a:p>
          </p:txBody>
        </p:sp>
        <p:sp>
          <p:nvSpPr>
            <p:cNvPr id="243" name="Google Shape;243;g8d936f5fcc_0_99"/>
            <p:cNvSpPr/>
            <p:nvPr/>
          </p:nvSpPr>
          <p:spPr>
            <a:xfrm>
              <a:off x="6003629" y="317569"/>
              <a:ext cx="2222100" cy="888900"/>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8d936f5fcc_0_99"/>
            <p:cNvSpPr txBox="1"/>
            <p:nvPr/>
          </p:nvSpPr>
          <p:spPr>
            <a:xfrm>
              <a:off x="6448060" y="317569"/>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600" u="sng">
                  <a:solidFill>
                    <a:schemeClr val="dk1"/>
                  </a:solidFill>
                  <a:latin typeface="Calibri"/>
                  <a:ea typeface="Calibri"/>
                  <a:cs typeface="Calibri"/>
                  <a:sym typeface="Calibri"/>
                </a:rPr>
                <a:t>Final Classification Mode</a:t>
              </a:r>
              <a:r>
                <a:rPr b="1" lang="en-US" sz="1400">
                  <a:solidFill>
                    <a:schemeClr val="dk1"/>
                  </a:solidFill>
                  <a:latin typeface="Calibri"/>
                  <a:ea typeface="Calibri"/>
                  <a:cs typeface="Calibri"/>
                  <a:sym typeface="Calibri"/>
                </a:rPr>
                <a:t>l</a:t>
              </a:r>
              <a:endParaRPr b="1" sz="1400">
                <a:solidFill>
                  <a:schemeClr val="dk1"/>
                </a:solidFill>
                <a:latin typeface="Calibri"/>
                <a:ea typeface="Calibri"/>
                <a:cs typeface="Calibri"/>
                <a:sym typeface="Calibri"/>
              </a:endParaRPr>
            </a:p>
          </p:txBody>
        </p:sp>
      </p:grpSp>
      <p:pic>
        <p:nvPicPr>
          <p:cNvPr id="245" name="Google Shape;245;g8d936f5fcc_0_99"/>
          <p:cNvPicPr preferRelativeResize="0"/>
          <p:nvPr/>
        </p:nvPicPr>
        <p:blipFill rotWithShape="1">
          <a:blip r:embed="rId3">
            <a:alphaModFix/>
          </a:blip>
          <a:srcRect b="31279" l="22885" r="49620" t="23110"/>
          <a:stretch/>
        </p:blipFill>
        <p:spPr>
          <a:xfrm>
            <a:off x="457200" y="1600200"/>
            <a:ext cx="5520300" cy="480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8d936f5fcc_0_115"/>
          <p:cNvSpPr txBox="1"/>
          <p:nvPr>
            <p:ph idx="1" type="body"/>
          </p:nvPr>
        </p:nvSpPr>
        <p:spPr>
          <a:xfrm>
            <a:off x="457200" y="5249400"/>
            <a:ext cx="4038600" cy="13341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rPr lang="en-US"/>
              <a:t>Model Accuracy vs epoch</a:t>
            </a:r>
            <a:endParaRPr/>
          </a:p>
        </p:txBody>
      </p:sp>
      <p:sp>
        <p:nvSpPr>
          <p:cNvPr id="252" name="Google Shape;252;g8d936f5fcc_0_115"/>
          <p:cNvSpPr txBox="1"/>
          <p:nvPr>
            <p:ph idx="2" type="body"/>
          </p:nvPr>
        </p:nvSpPr>
        <p:spPr>
          <a:xfrm>
            <a:off x="4648200" y="5249325"/>
            <a:ext cx="4038600" cy="13341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rPr lang="en-US"/>
              <a:t>Model loss vs epoch</a:t>
            </a:r>
            <a:endParaRPr/>
          </a:p>
        </p:txBody>
      </p:sp>
      <p:grpSp>
        <p:nvGrpSpPr>
          <p:cNvPr id="253" name="Google Shape;253;g8d936f5fcc_0_115"/>
          <p:cNvGrpSpPr/>
          <p:nvPr/>
        </p:nvGrpSpPr>
        <p:grpSpPr>
          <a:xfrm>
            <a:off x="382993" y="469969"/>
            <a:ext cx="8223736" cy="889584"/>
            <a:chOff x="1993" y="317569"/>
            <a:chExt cx="8223736" cy="889584"/>
          </a:xfrm>
        </p:grpSpPr>
        <p:sp>
          <p:nvSpPr>
            <p:cNvPr id="254" name="Google Shape;254;g8d936f5fcc_0_115"/>
            <p:cNvSpPr/>
            <p:nvPr/>
          </p:nvSpPr>
          <p:spPr>
            <a:xfrm>
              <a:off x="1993" y="318253"/>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8d936f5fcc_0_115"/>
            <p:cNvSpPr txBox="1"/>
            <p:nvPr/>
          </p:nvSpPr>
          <p:spPr>
            <a:xfrm>
              <a:off x="446424" y="318253"/>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u="none">
                  <a:solidFill>
                    <a:schemeClr val="dk1"/>
                  </a:solidFill>
                  <a:latin typeface="Calibri"/>
                  <a:ea typeface="Calibri"/>
                  <a:cs typeface="Calibri"/>
                  <a:sym typeface="Calibri"/>
                </a:rPr>
                <a:t>Pre-processing</a:t>
              </a:r>
              <a:endParaRPr b="1" sz="1400" u="none">
                <a:solidFill>
                  <a:schemeClr val="dk1"/>
                </a:solidFill>
                <a:latin typeface="Calibri"/>
                <a:ea typeface="Calibri"/>
                <a:cs typeface="Calibri"/>
                <a:sym typeface="Calibri"/>
              </a:endParaRPr>
            </a:p>
          </p:txBody>
        </p:sp>
        <p:sp>
          <p:nvSpPr>
            <p:cNvPr id="256" name="Google Shape;256;g8d936f5fcc_0_115"/>
            <p:cNvSpPr/>
            <p:nvPr/>
          </p:nvSpPr>
          <p:spPr>
            <a:xfrm>
              <a:off x="2003754"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d936f5fcc_0_115"/>
            <p:cNvSpPr txBox="1"/>
            <p:nvPr/>
          </p:nvSpPr>
          <p:spPr>
            <a:xfrm>
              <a:off x="2448185" y="317569"/>
              <a:ext cx="1333200" cy="888900"/>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58" name="Google Shape;258;g8d936f5fcc_0_115"/>
            <p:cNvSpPr/>
            <p:nvPr/>
          </p:nvSpPr>
          <p:spPr>
            <a:xfrm>
              <a:off x="4003692"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8d936f5fcc_0_115"/>
            <p:cNvSpPr txBox="1"/>
            <p:nvPr/>
          </p:nvSpPr>
          <p:spPr>
            <a:xfrm>
              <a:off x="4448125" y="317575"/>
              <a:ext cx="139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Hyperparameter Optimization</a:t>
              </a:r>
              <a:endParaRPr b="1">
                <a:solidFill>
                  <a:schemeClr val="dk1"/>
                </a:solidFill>
                <a:latin typeface="Calibri"/>
                <a:ea typeface="Calibri"/>
                <a:cs typeface="Calibri"/>
                <a:sym typeface="Calibri"/>
              </a:endParaRPr>
            </a:p>
          </p:txBody>
        </p:sp>
        <p:sp>
          <p:nvSpPr>
            <p:cNvPr id="260" name="Google Shape;260;g8d936f5fcc_0_115"/>
            <p:cNvSpPr/>
            <p:nvPr/>
          </p:nvSpPr>
          <p:spPr>
            <a:xfrm>
              <a:off x="6003629" y="317569"/>
              <a:ext cx="2222100" cy="888900"/>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8d936f5fcc_0_115"/>
            <p:cNvSpPr txBox="1"/>
            <p:nvPr/>
          </p:nvSpPr>
          <p:spPr>
            <a:xfrm>
              <a:off x="6448060" y="317569"/>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600" u="sng">
                  <a:solidFill>
                    <a:schemeClr val="dk1"/>
                  </a:solidFill>
                  <a:latin typeface="Calibri"/>
                  <a:ea typeface="Calibri"/>
                  <a:cs typeface="Calibri"/>
                  <a:sym typeface="Calibri"/>
                </a:rPr>
                <a:t>Final Classification Mode</a:t>
              </a:r>
              <a:r>
                <a:rPr b="1" lang="en-US" sz="1400">
                  <a:solidFill>
                    <a:schemeClr val="dk1"/>
                  </a:solidFill>
                  <a:latin typeface="Calibri"/>
                  <a:ea typeface="Calibri"/>
                  <a:cs typeface="Calibri"/>
                  <a:sym typeface="Calibri"/>
                </a:rPr>
                <a:t>l</a:t>
              </a:r>
              <a:endParaRPr b="1" sz="1400">
                <a:solidFill>
                  <a:schemeClr val="dk1"/>
                </a:solidFill>
                <a:latin typeface="Calibri"/>
                <a:ea typeface="Calibri"/>
                <a:cs typeface="Calibri"/>
                <a:sym typeface="Calibri"/>
              </a:endParaRPr>
            </a:p>
          </p:txBody>
        </p:sp>
      </p:grpSp>
      <p:pic>
        <p:nvPicPr>
          <p:cNvPr id="262" name="Google Shape;262;g8d936f5fcc_0_115"/>
          <p:cNvPicPr preferRelativeResize="0"/>
          <p:nvPr/>
        </p:nvPicPr>
        <p:blipFill rotWithShape="1">
          <a:blip r:embed="rId3">
            <a:alphaModFix/>
          </a:blip>
          <a:srcRect b="4544" l="38700" r="8336" t="31716"/>
          <a:stretch/>
        </p:blipFill>
        <p:spPr>
          <a:xfrm>
            <a:off x="457200" y="1600200"/>
            <a:ext cx="4038599" cy="3649125"/>
          </a:xfrm>
          <a:prstGeom prst="rect">
            <a:avLst/>
          </a:prstGeom>
          <a:noFill/>
          <a:ln>
            <a:noFill/>
          </a:ln>
        </p:spPr>
      </p:pic>
      <p:pic>
        <p:nvPicPr>
          <p:cNvPr id="263" name="Google Shape;263;g8d936f5fcc_0_115"/>
          <p:cNvPicPr preferRelativeResize="0"/>
          <p:nvPr/>
        </p:nvPicPr>
        <p:blipFill rotWithShape="1">
          <a:blip r:embed="rId4">
            <a:alphaModFix/>
          </a:blip>
          <a:srcRect b="3459" l="39258" r="8332" t="32712"/>
          <a:stretch/>
        </p:blipFill>
        <p:spPr>
          <a:xfrm>
            <a:off x="4648200" y="1600200"/>
            <a:ext cx="4038599" cy="364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g8d936f5fcc_0_13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The weights of the input corresponding to best validation accuracy is saved in best_model.hdf5 file.</a:t>
            </a:r>
            <a:endParaRPr/>
          </a:p>
          <a:p>
            <a:pPr indent="-342900" lvl="0" marL="457200" rtl="0" algn="l">
              <a:spcBef>
                <a:spcPts val="0"/>
              </a:spcBef>
              <a:spcAft>
                <a:spcPts val="0"/>
              </a:spcAft>
              <a:buSzPts val="1800"/>
              <a:buChar char="•"/>
            </a:pPr>
            <a:r>
              <a:rPr lang="en-US"/>
              <a:t>The weights for all the epochs is saved in cp.cpkt file.</a:t>
            </a:r>
            <a:endParaRPr/>
          </a:p>
          <a:p>
            <a:pPr indent="-342900" lvl="0" marL="457200" rtl="0" algn="l">
              <a:spcBef>
                <a:spcPts val="0"/>
              </a:spcBef>
              <a:spcAft>
                <a:spcPts val="0"/>
              </a:spcAft>
              <a:buSzPts val="1800"/>
              <a:buChar char="•"/>
            </a:pPr>
            <a:r>
              <a:rPr lang="en-US"/>
              <a:t>The model was tested for test data and the accuracy was found to be 92.19%.</a:t>
            </a:r>
            <a:endParaRPr/>
          </a:p>
        </p:txBody>
      </p:sp>
      <p:grpSp>
        <p:nvGrpSpPr>
          <p:cNvPr id="270" name="Google Shape;270;g8d936f5fcc_0_133"/>
          <p:cNvGrpSpPr/>
          <p:nvPr/>
        </p:nvGrpSpPr>
        <p:grpSpPr>
          <a:xfrm>
            <a:off x="382993" y="469969"/>
            <a:ext cx="8223736" cy="889584"/>
            <a:chOff x="1993" y="317569"/>
            <a:chExt cx="8223736" cy="889584"/>
          </a:xfrm>
        </p:grpSpPr>
        <p:sp>
          <p:nvSpPr>
            <p:cNvPr id="271" name="Google Shape;271;g8d936f5fcc_0_133"/>
            <p:cNvSpPr/>
            <p:nvPr/>
          </p:nvSpPr>
          <p:spPr>
            <a:xfrm>
              <a:off x="1993" y="318253"/>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8d936f5fcc_0_133"/>
            <p:cNvSpPr txBox="1"/>
            <p:nvPr/>
          </p:nvSpPr>
          <p:spPr>
            <a:xfrm>
              <a:off x="446424" y="318253"/>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u="none">
                  <a:solidFill>
                    <a:schemeClr val="dk1"/>
                  </a:solidFill>
                  <a:latin typeface="Calibri"/>
                  <a:ea typeface="Calibri"/>
                  <a:cs typeface="Calibri"/>
                  <a:sym typeface="Calibri"/>
                </a:rPr>
                <a:t>Pre-processing</a:t>
              </a:r>
              <a:endParaRPr b="1" sz="1400" u="none">
                <a:solidFill>
                  <a:schemeClr val="dk1"/>
                </a:solidFill>
                <a:latin typeface="Calibri"/>
                <a:ea typeface="Calibri"/>
                <a:cs typeface="Calibri"/>
                <a:sym typeface="Calibri"/>
              </a:endParaRPr>
            </a:p>
          </p:txBody>
        </p:sp>
        <p:sp>
          <p:nvSpPr>
            <p:cNvPr id="273" name="Google Shape;273;g8d936f5fcc_0_133"/>
            <p:cNvSpPr/>
            <p:nvPr/>
          </p:nvSpPr>
          <p:spPr>
            <a:xfrm>
              <a:off x="2003754"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8d936f5fcc_0_133"/>
            <p:cNvSpPr txBox="1"/>
            <p:nvPr/>
          </p:nvSpPr>
          <p:spPr>
            <a:xfrm>
              <a:off x="2448185" y="317569"/>
              <a:ext cx="1333200" cy="888900"/>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Learning Algorithm Training</a:t>
              </a:r>
              <a:endParaRPr b="1">
                <a:solidFill>
                  <a:schemeClr val="dk1"/>
                </a:solidFill>
                <a:latin typeface="Calibri"/>
                <a:ea typeface="Calibri"/>
                <a:cs typeface="Calibri"/>
                <a:sym typeface="Calibri"/>
              </a:endParaRPr>
            </a:p>
          </p:txBody>
        </p:sp>
        <p:sp>
          <p:nvSpPr>
            <p:cNvPr id="275" name="Google Shape;275;g8d936f5fcc_0_133"/>
            <p:cNvSpPr/>
            <p:nvPr/>
          </p:nvSpPr>
          <p:spPr>
            <a:xfrm>
              <a:off x="4003692" y="317569"/>
              <a:ext cx="2222100" cy="888900"/>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8d936f5fcc_0_133"/>
            <p:cNvSpPr txBox="1"/>
            <p:nvPr/>
          </p:nvSpPr>
          <p:spPr>
            <a:xfrm>
              <a:off x="4448125" y="317575"/>
              <a:ext cx="139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a:solidFill>
                    <a:schemeClr val="dk1"/>
                  </a:solidFill>
                  <a:latin typeface="Calibri"/>
                  <a:ea typeface="Calibri"/>
                  <a:cs typeface="Calibri"/>
                  <a:sym typeface="Calibri"/>
                </a:rPr>
                <a:t>Hyperparameter Optimization</a:t>
              </a:r>
              <a:endParaRPr b="1">
                <a:solidFill>
                  <a:schemeClr val="dk1"/>
                </a:solidFill>
                <a:latin typeface="Calibri"/>
                <a:ea typeface="Calibri"/>
                <a:cs typeface="Calibri"/>
                <a:sym typeface="Calibri"/>
              </a:endParaRPr>
            </a:p>
          </p:txBody>
        </p:sp>
        <p:sp>
          <p:nvSpPr>
            <p:cNvPr id="277" name="Google Shape;277;g8d936f5fcc_0_133"/>
            <p:cNvSpPr/>
            <p:nvPr/>
          </p:nvSpPr>
          <p:spPr>
            <a:xfrm>
              <a:off x="6003629" y="317569"/>
              <a:ext cx="2222100" cy="888900"/>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8d936f5fcc_0_133"/>
            <p:cNvSpPr txBox="1"/>
            <p:nvPr/>
          </p:nvSpPr>
          <p:spPr>
            <a:xfrm>
              <a:off x="6448060" y="317569"/>
              <a:ext cx="1333200" cy="888900"/>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600" u="sng">
                  <a:solidFill>
                    <a:schemeClr val="dk1"/>
                  </a:solidFill>
                  <a:latin typeface="Calibri"/>
                  <a:ea typeface="Calibri"/>
                  <a:cs typeface="Calibri"/>
                  <a:sym typeface="Calibri"/>
                </a:rPr>
                <a:t>Final Classification Mode</a:t>
              </a:r>
              <a:r>
                <a:rPr b="1" lang="en-US" sz="1400">
                  <a:solidFill>
                    <a:schemeClr val="dk1"/>
                  </a:solidFill>
                  <a:latin typeface="Calibri"/>
                  <a:ea typeface="Calibri"/>
                  <a:cs typeface="Calibri"/>
                  <a:sym typeface="Calibri"/>
                </a:rPr>
                <a:t>l</a:t>
              </a:r>
              <a:endParaRPr b="1" sz="14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g8d936f5fcc_0_14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Future Work</a:t>
            </a:r>
            <a:endParaRPr/>
          </a:p>
        </p:txBody>
      </p:sp>
      <p:sp>
        <p:nvSpPr>
          <p:cNvPr id="285" name="Google Shape;285;g8d936f5fcc_0_14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The model could be further tuned to obtain better accuracy like using oversampling method to balance </a:t>
            </a:r>
            <a:r>
              <a:rPr lang="en-US"/>
              <a:t>unbalanced</a:t>
            </a:r>
            <a:r>
              <a:rPr lang="en-US"/>
              <a:t> data.</a:t>
            </a:r>
            <a:endParaRPr/>
          </a:p>
          <a:p>
            <a:pPr indent="-342900" lvl="0" marL="457200" rtl="0" algn="l">
              <a:spcBef>
                <a:spcPts val="0"/>
              </a:spcBef>
              <a:spcAft>
                <a:spcPts val="0"/>
              </a:spcAft>
              <a:buSzPts val="1800"/>
              <a:buChar char="•"/>
            </a:pPr>
            <a:r>
              <a:rPr lang="en-US"/>
              <a:t>Other regularization method and other metrics could also be used for getting better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g8d936f5fcc_0_15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300"/>
              <a:t>Incorporating Features of IT Dataset</a:t>
            </a:r>
            <a:endParaRPr sz="4300"/>
          </a:p>
        </p:txBody>
      </p:sp>
      <p:sp>
        <p:nvSpPr>
          <p:cNvPr id="292" name="Google Shape;292;g8d936f5fcc_0_15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t>We already have an input feature representing </a:t>
            </a:r>
            <a:r>
              <a:rPr lang="en-US" sz="1800"/>
              <a:t>the no. of times consumer has left a support request (IT Dataset). It represents how often a consumer has interacted with the platform.</a:t>
            </a:r>
            <a:endParaRPr sz="1800"/>
          </a:p>
          <a:p>
            <a:pPr indent="0" lvl="0" marL="0" rtl="0" algn="l">
              <a:spcBef>
                <a:spcPts val="360"/>
              </a:spcBef>
              <a:spcAft>
                <a:spcPts val="0"/>
              </a:spcAft>
              <a:buNone/>
            </a:pPr>
            <a:r>
              <a:rPr lang="en-US" sz="1800"/>
              <a:t>This study could be further carried out by including the type of request left by consumers, they could be clustered together in different group.</a:t>
            </a:r>
            <a:endParaRPr sz="1800"/>
          </a:p>
          <a:p>
            <a:pPr indent="0" lvl="0" marL="0" rtl="0" algn="l">
              <a:spcBef>
                <a:spcPts val="360"/>
              </a:spcBef>
              <a:spcAft>
                <a:spcPts val="0"/>
              </a:spcAft>
              <a:buNone/>
            </a:pPr>
            <a:r>
              <a:rPr lang="en-US" sz="1800"/>
              <a:t>Features like:</a:t>
            </a:r>
            <a:endParaRPr sz="1800"/>
          </a:p>
          <a:p>
            <a:pPr indent="-342900" lvl="0" marL="457200" rtl="0" algn="l">
              <a:spcBef>
                <a:spcPts val="360"/>
              </a:spcBef>
              <a:spcAft>
                <a:spcPts val="0"/>
              </a:spcAft>
              <a:buSzPts val="1800"/>
              <a:buChar char="•"/>
            </a:pPr>
            <a:r>
              <a:rPr lang="en-US" sz="1800"/>
              <a:t>Technical Hardware related issue</a:t>
            </a:r>
            <a:endParaRPr sz="1800"/>
          </a:p>
          <a:p>
            <a:pPr indent="-342900" lvl="0" marL="457200" rtl="0" algn="l">
              <a:spcBef>
                <a:spcPts val="0"/>
              </a:spcBef>
              <a:spcAft>
                <a:spcPts val="0"/>
              </a:spcAft>
              <a:buSzPts val="1800"/>
              <a:buChar char="•"/>
            </a:pPr>
            <a:r>
              <a:rPr lang="en-US" sz="1800"/>
              <a:t>Problem playing Audiobook</a:t>
            </a:r>
            <a:endParaRPr sz="1800"/>
          </a:p>
          <a:p>
            <a:pPr indent="-342900" lvl="0" marL="457200" rtl="0" algn="l">
              <a:spcBef>
                <a:spcPts val="0"/>
              </a:spcBef>
              <a:spcAft>
                <a:spcPts val="0"/>
              </a:spcAft>
              <a:buSzPts val="1800"/>
              <a:buChar char="•"/>
            </a:pPr>
            <a:r>
              <a:rPr lang="en-US" sz="1800"/>
              <a:t>Problem finding purchased audiobook</a:t>
            </a:r>
            <a:endParaRPr sz="1800"/>
          </a:p>
          <a:p>
            <a:pPr indent="-342900" lvl="0" marL="457200" rtl="0" algn="l">
              <a:spcBef>
                <a:spcPts val="0"/>
              </a:spcBef>
              <a:spcAft>
                <a:spcPts val="0"/>
              </a:spcAft>
              <a:buSzPts val="1800"/>
              <a:buChar char="•"/>
            </a:pPr>
            <a:r>
              <a:rPr lang="en-US" sz="1800"/>
              <a:t>Problem Signing in</a:t>
            </a:r>
            <a:endParaRPr sz="1800"/>
          </a:p>
          <a:p>
            <a:pPr indent="-342900" lvl="0" marL="457200" rtl="0" algn="l">
              <a:spcBef>
                <a:spcPts val="0"/>
              </a:spcBef>
              <a:spcAft>
                <a:spcPts val="0"/>
              </a:spcAft>
              <a:buSzPts val="1800"/>
              <a:buChar char="•"/>
            </a:pPr>
            <a:r>
              <a:rPr lang="en-US" sz="1800"/>
              <a:t>Return/Purchase Issue</a:t>
            </a:r>
            <a:endParaRPr sz="1800"/>
          </a:p>
          <a:p>
            <a:pPr indent="-342900" lvl="0" marL="457200" rtl="0" algn="l">
              <a:spcBef>
                <a:spcPts val="0"/>
              </a:spcBef>
              <a:spcAft>
                <a:spcPts val="0"/>
              </a:spcAft>
              <a:buSzPts val="1800"/>
              <a:buChar char="•"/>
            </a:pPr>
            <a:r>
              <a:rPr lang="en-US" sz="1800"/>
              <a:t>Customer care</a:t>
            </a:r>
            <a:endParaRPr sz="1800"/>
          </a:p>
          <a:p>
            <a:pPr indent="0" lvl="0" marL="0" rtl="0" algn="l">
              <a:spcBef>
                <a:spcPts val="360"/>
              </a:spcBef>
              <a:spcAft>
                <a:spcPts val="0"/>
              </a:spcAft>
              <a:buNone/>
            </a:pPr>
            <a:r>
              <a:rPr lang="en-US" sz="1800"/>
              <a:t>These IT ticket feature along with customer engagement dataset could provide insights and customer behaviour pattern. the dataset could help identifying potential customers and further clustering customer based on their IT ticket history which can direct their problem to correct desk helping them to resolve their issue faster.</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g8d936f5fcc_0_16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Conclusion</a:t>
            </a:r>
            <a:endParaRPr/>
          </a:p>
        </p:txBody>
      </p:sp>
      <p:sp>
        <p:nvSpPr>
          <p:cNvPr id="299" name="Google Shape;299;g8d936f5fcc_0_160"/>
          <p:cNvSpPr txBox="1"/>
          <p:nvPr>
            <p:ph idx="1" type="body"/>
          </p:nvPr>
        </p:nvSpPr>
        <p:spPr>
          <a:xfrm>
            <a:off x="457200" y="1600200"/>
            <a:ext cx="3132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t>The classification model helped in identifying the potential customers using which the company could come up with different strategies of retaining potential customers and attracting customers who are less probable to convert and thus optimizing company’s </a:t>
            </a:r>
            <a:r>
              <a:rPr lang="en-US" sz="2300"/>
              <a:t>advertising</a:t>
            </a:r>
            <a:r>
              <a:rPr lang="en-US" sz="2300"/>
              <a:t>  budget.</a:t>
            </a:r>
            <a:endParaRPr sz="1900"/>
          </a:p>
        </p:txBody>
      </p:sp>
      <p:pic>
        <p:nvPicPr>
          <p:cNvPr id="300" name="Google Shape;300;g8d936f5fcc_0_160"/>
          <p:cNvPicPr preferRelativeResize="0"/>
          <p:nvPr/>
        </p:nvPicPr>
        <p:blipFill rotWithShape="1">
          <a:blip r:embed="rId3">
            <a:alphaModFix/>
          </a:blip>
          <a:srcRect b="6359" l="25742" r="31109" t="24143"/>
          <a:stretch/>
        </p:blipFill>
        <p:spPr>
          <a:xfrm>
            <a:off x="3688798" y="1600200"/>
            <a:ext cx="4998003" cy="452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 Statement</a:t>
            </a:r>
            <a:endParaRPr/>
          </a:p>
        </p:txBody>
      </p:sp>
      <p:sp>
        <p:nvSpPr>
          <p:cNvPr id="95" name="Google Shape;95;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Vertical : Consumer </a:t>
            </a:r>
            <a:r>
              <a:rPr lang="en-US" sz="2400"/>
              <a:t>Packaged</a:t>
            </a:r>
            <a:r>
              <a:rPr lang="en-US" sz="2400"/>
              <a:t> Goods &amp; Retail</a:t>
            </a:r>
            <a:endParaRPr/>
          </a:p>
          <a:p>
            <a:pPr indent="-342900" lvl="0" marL="342900" rtl="0" algn="l">
              <a:spcBef>
                <a:spcPts val="480"/>
              </a:spcBef>
              <a:spcAft>
                <a:spcPts val="0"/>
              </a:spcAft>
              <a:buClr>
                <a:schemeClr val="dk1"/>
              </a:buClr>
              <a:buSzPts val="2400"/>
              <a:buChar char="•"/>
            </a:pPr>
            <a:r>
              <a:rPr lang="en-US" sz="2400"/>
              <a:t>Consumer packaged goods (CPG) are items used daily by average consumers that require routine replacement or replenishment, such as food, beverages, clothes, tobacco, makeup, and household products.</a:t>
            </a:r>
            <a:endParaRPr/>
          </a:p>
          <a:p>
            <a:pPr indent="-342900" lvl="0" marL="342900" rtl="0" algn="l">
              <a:spcBef>
                <a:spcPts val="480"/>
              </a:spcBef>
              <a:spcAft>
                <a:spcPts val="0"/>
              </a:spcAft>
              <a:buClr>
                <a:schemeClr val="dk1"/>
              </a:buClr>
              <a:buSzPts val="2400"/>
              <a:buChar char="•"/>
            </a:pPr>
            <a:r>
              <a:rPr lang="en-US" sz="2400"/>
              <a:t>This is a highly competitive sector, due to high market saturation and low consumer switching costs, where consumers can easily and cheaply switch their brand loyalties.</a:t>
            </a:r>
            <a:endParaRPr/>
          </a:p>
          <a:p>
            <a:pPr indent="-342900" lvl="0" marL="342900" rtl="0" algn="l">
              <a:spcBef>
                <a:spcPts val="480"/>
              </a:spcBef>
              <a:spcAft>
                <a:spcPts val="0"/>
              </a:spcAft>
              <a:buClr>
                <a:schemeClr val="dk1"/>
              </a:buClr>
              <a:buSzPts val="2400"/>
              <a:buChar char="•"/>
            </a:pPr>
            <a:r>
              <a:rPr lang="en-US" sz="2400"/>
              <a:t>Therefore, understanding consumer behavior pattern becomes important for every CPG related firm to choose advertisement and promotional schemes, which can not only help in customer retention but also attract different customers.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 Statement</a:t>
            </a:r>
            <a:endParaRPr/>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en-US" sz="2480"/>
              <a:t>We have data of an Audiobook app. </a:t>
            </a:r>
            <a:endParaRPr/>
          </a:p>
          <a:p>
            <a:pPr indent="-342900" lvl="0" marL="342900" rtl="0" algn="l">
              <a:lnSpc>
                <a:spcPct val="80000"/>
              </a:lnSpc>
              <a:spcBef>
                <a:spcPts val="496"/>
              </a:spcBef>
              <a:spcAft>
                <a:spcPts val="0"/>
              </a:spcAft>
              <a:buClr>
                <a:schemeClr val="dk1"/>
              </a:buClr>
              <a:buSzPts val="2480"/>
              <a:buChar char="•"/>
            </a:pPr>
            <a:r>
              <a:rPr lang="en-US" sz="2480"/>
              <a:t>Each customer in the database has made a purchase at least once, that's why he/she is in the database. We want to create a deep learning algorithm based on our available data that can predict if a customer will buy again from the Audiobook company.</a:t>
            </a:r>
            <a:endParaRPr/>
          </a:p>
          <a:p>
            <a:pPr indent="-342900" lvl="0" marL="342900" rtl="0" algn="l">
              <a:lnSpc>
                <a:spcPct val="80000"/>
              </a:lnSpc>
              <a:spcBef>
                <a:spcPts val="496"/>
              </a:spcBef>
              <a:spcAft>
                <a:spcPts val="0"/>
              </a:spcAft>
              <a:buClr>
                <a:schemeClr val="dk1"/>
              </a:buClr>
              <a:buSzPts val="2480"/>
              <a:buChar char="•"/>
            </a:pPr>
            <a:r>
              <a:rPr lang="en-US" sz="2480"/>
              <a:t>"The main idea is that if a customer has a low probability of coming back, there is no reason to spend any money on advertising to him/her. If we can focus our efforts ONLY on customers that are likely to convert again, we can make great savings”. Moreover, this model can identify the most important metrics for a customer to come back again. Identifying new customers creates value and growth opportunities.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Datasets</a:t>
            </a:r>
            <a:endParaRPr/>
          </a:p>
        </p:txBody>
      </p:sp>
      <p:sp>
        <p:nvSpPr>
          <p:cNvPr id="107" name="Google Shape;10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Char char="•"/>
            </a:pPr>
            <a:r>
              <a:rPr lang="en-US" sz="2200"/>
              <a:t>The database comprises of two years’ worth of engagement and another six months data to train the model to check if a consumer converted or not.</a:t>
            </a:r>
            <a:endParaRPr/>
          </a:p>
          <a:p>
            <a:pPr indent="-342900" lvl="0" marL="342900" rtl="0" algn="l">
              <a:spcBef>
                <a:spcPts val="440"/>
              </a:spcBef>
              <a:spcAft>
                <a:spcPts val="0"/>
              </a:spcAft>
              <a:buClr>
                <a:schemeClr val="dk1"/>
              </a:buClr>
              <a:buSzPts val="2200"/>
              <a:buChar char="•"/>
            </a:pPr>
            <a:r>
              <a:rPr lang="en-US" sz="2200"/>
              <a:t>There are several variables: Customer ID, Book length in mins_avg (average of all purchases), Book length in minutes_sum (sum of all purchases), Price Paid_avg (average of all purchases), Price paid_sum (sum of all purchases), Review (a Boolean variable), Review (out of 10), Total minutes listened, Completion (from 0 to 1), Support requests (number), and Last visited minus purchase date (in days).So these are the inputs (excluding customer ID, as it is completely arbitrary). The targets are a Boolean variable (so 0, or 1).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8"/>
            <a:ext cx="23622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Approach</a:t>
            </a:r>
            <a:endParaRPr sz="3959"/>
          </a:p>
        </p:txBody>
      </p:sp>
      <p:sp>
        <p:nvSpPr>
          <p:cNvPr id="113" name="Google Shape;113;p5"/>
          <p:cNvSpPr txBox="1"/>
          <p:nvPr>
            <p:ph idx="1" type="body"/>
          </p:nvPr>
        </p:nvSpPr>
        <p:spPr>
          <a:xfrm>
            <a:off x="457200" y="1600200"/>
            <a:ext cx="2209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 Systematic approach carried out for setting up a deep learning model. </a:t>
            </a:r>
            <a:endParaRPr sz="2400"/>
          </a:p>
        </p:txBody>
      </p:sp>
      <p:pic>
        <p:nvPicPr>
          <p:cNvPr id="114" name="Google Shape;114;p5"/>
          <p:cNvPicPr preferRelativeResize="0"/>
          <p:nvPr/>
        </p:nvPicPr>
        <p:blipFill rotWithShape="1">
          <a:blip r:embed="rId3">
            <a:alphaModFix/>
          </a:blip>
          <a:srcRect b="5750" l="0" r="0" t="0"/>
          <a:stretch/>
        </p:blipFill>
        <p:spPr>
          <a:xfrm>
            <a:off x="2743200" y="74864"/>
            <a:ext cx="6248400" cy="6303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preprocessing part has been divided into three parts and it is explained why it has been done:</a:t>
            </a:r>
            <a:endParaRPr/>
          </a:p>
          <a:p>
            <a:pPr indent="-285750" lvl="1" marL="742950" rtl="0" algn="l">
              <a:spcBef>
                <a:spcPts val="560"/>
              </a:spcBef>
              <a:spcAft>
                <a:spcPts val="0"/>
              </a:spcAft>
              <a:buClr>
                <a:schemeClr val="dk1"/>
              </a:buClr>
              <a:buSzPts val="2800"/>
              <a:buChar char="–"/>
            </a:pPr>
            <a:r>
              <a:rPr b="1" lang="en-US"/>
              <a:t>Balancing the dataset</a:t>
            </a:r>
            <a:r>
              <a:rPr lang="en-US"/>
              <a:t>: The datasets that have been procured should be balanced that means equal representation of every class should be present. In this particular problem we have two classes 0 and 1. So when we train our model it has equal chances of learning from both the classes.</a:t>
            </a:r>
            <a:endParaRPr/>
          </a:p>
        </p:txBody>
      </p:sp>
      <p:grpSp>
        <p:nvGrpSpPr>
          <p:cNvPr id="120" name="Google Shape;120;p6"/>
          <p:cNvGrpSpPr/>
          <p:nvPr/>
        </p:nvGrpSpPr>
        <p:grpSpPr>
          <a:xfrm>
            <a:off x="382993" y="469969"/>
            <a:ext cx="8223788" cy="889545"/>
            <a:chOff x="1993" y="317569"/>
            <a:chExt cx="8223788" cy="889545"/>
          </a:xfrm>
        </p:grpSpPr>
        <p:sp>
          <p:nvSpPr>
            <p:cNvPr id="121" name="Google Shape;121;p6"/>
            <p:cNvSpPr/>
            <p:nvPr/>
          </p:nvSpPr>
          <p:spPr>
            <a:xfrm>
              <a:off x="1993" y="318253"/>
              <a:ext cx="2222152" cy="888861"/>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txBox="1"/>
            <p:nvPr/>
          </p:nvSpPr>
          <p:spPr>
            <a:xfrm>
              <a:off x="446424" y="318253"/>
              <a:ext cx="1333291" cy="888861"/>
            </a:xfrm>
            <a:prstGeom prst="rect">
              <a:avLst/>
            </a:prstGeom>
            <a:noFill/>
            <a:ln>
              <a:noFill/>
            </a:ln>
          </p:spPr>
          <p:txBody>
            <a:bodyPr anchorCtr="0" anchor="ctr" bIns="24000" lIns="72000" spcFirstLastPara="1" rIns="24000" wrap="square" tIns="24000">
              <a:noAutofit/>
            </a:bodyPr>
            <a:lstStyle/>
            <a:p>
              <a:pPr indent="0" lvl="0" marL="0" marR="0" rtl="0" algn="ctr">
                <a:lnSpc>
                  <a:spcPct val="90000"/>
                </a:lnSpc>
                <a:spcBef>
                  <a:spcPts val="0"/>
                </a:spcBef>
                <a:spcAft>
                  <a:spcPts val="0"/>
                </a:spcAft>
                <a:buNone/>
              </a:pPr>
              <a:r>
                <a:rPr b="1" i="0" lang="en-US" sz="1800" u="sng" cap="none" strike="noStrike">
                  <a:solidFill>
                    <a:schemeClr val="dk1"/>
                  </a:solidFill>
                  <a:latin typeface="Calibri"/>
                  <a:ea typeface="Calibri"/>
                  <a:cs typeface="Calibri"/>
                  <a:sym typeface="Calibri"/>
                </a:rPr>
                <a:t>Pre-processing</a:t>
              </a:r>
              <a:endParaRPr b="1" i="0" sz="1800" u="sng" cap="none" strike="noStrike">
                <a:solidFill>
                  <a:schemeClr val="dk1"/>
                </a:solidFill>
                <a:latin typeface="Calibri"/>
                <a:ea typeface="Calibri"/>
                <a:cs typeface="Calibri"/>
                <a:sym typeface="Calibri"/>
              </a:endParaRPr>
            </a:p>
          </p:txBody>
        </p:sp>
        <p:sp>
          <p:nvSpPr>
            <p:cNvPr id="123" name="Google Shape;123;p6"/>
            <p:cNvSpPr/>
            <p:nvPr/>
          </p:nvSpPr>
          <p:spPr>
            <a:xfrm>
              <a:off x="2003754" y="317569"/>
              <a:ext cx="2222152" cy="888861"/>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txBox="1"/>
            <p:nvPr/>
          </p:nvSpPr>
          <p:spPr>
            <a:xfrm>
              <a:off x="2448185" y="317569"/>
              <a:ext cx="1333291" cy="888861"/>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Learning Algorithm Training</a:t>
              </a:r>
              <a:endParaRPr b="1" i="0" sz="1400" u="none" cap="none" strike="noStrike">
                <a:solidFill>
                  <a:schemeClr val="dk1"/>
                </a:solidFill>
                <a:latin typeface="Calibri"/>
                <a:ea typeface="Calibri"/>
                <a:cs typeface="Calibri"/>
                <a:sym typeface="Calibri"/>
              </a:endParaRPr>
            </a:p>
          </p:txBody>
        </p:sp>
        <p:sp>
          <p:nvSpPr>
            <p:cNvPr id="125" name="Google Shape;125;p6"/>
            <p:cNvSpPr/>
            <p:nvPr/>
          </p:nvSpPr>
          <p:spPr>
            <a:xfrm>
              <a:off x="4003692" y="317569"/>
              <a:ext cx="2222152" cy="888861"/>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txBox="1"/>
            <p:nvPr/>
          </p:nvSpPr>
          <p:spPr>
            <a:xfrm>
              <a:off x="4448123" y="317569"/>
              <a:ext cx="1333291" cy="888861"/>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Hyperparameter Optimization</a:t>
              </a:r>
              <a:endParaRPr b="1" i="0" sz="1400" u="none" cap="none" strike="noStrike">
                <a:solidFill>
                  <a:schemeClr val="dk1"/>
                </a:solidFill>
                <a:latin typeface="Calibri"/>
                <a:ea typeface="Calibri"/>
                <a:cs typeface="Calibri"/>
                <a:sym typeface="Calibri"/>
              </a:endParaRPr>
            </a:p>
          </p:txBody>
        </p:sp>
        <p:sp>
          <p:nvSpPr>
            <p:cNvPr id="127" name="Google Shape;127;p6"/>
            <p:cNvSpPr/>
            <p:nvPr/>
          </p:nvSpPr>
          <p:spPr>
            <a:xfrm>
              <a:off x="6003629" y="317569"/>
              <a:ext cx="2222152" cy="888861"/>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txBox="1"/>
            <p:nvPr/>
          </p:nvSpPr>
          <p:spPr>
            <a:xfrm>
              <a:off x="6448060" y="317569"/>
              <a:ext cx="1333291" cy="888861"/>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Calibri"/>
                  <a:ea typeface="Calibri"/>
                  <a:cs typeface="Calibri"/>
                  <a:sym typeface="Calibri"/>
                </a:rPr>
                <a:t>Final Classification Model</a:t>
              </a:r>
              <a:endParaRPr b="1"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7"/>
          <p:cNvPicPr preferRelativeResize="0"/>
          <p:nvPr>
            <p:ph idx="1" type="body"/>
          </p:nvPr>
        </p:nvPicPr>
        <p:blipFill rotWithShape="1">
          <a:blip r:embed="rId3">
            <a:alphaModFix/>
          </a:blip>
          <a:srcRect b="0" l="0" r="0" t="0"/>
          <a:stretch/>
        </p:blipFill>
        <p:spPr>
          <a:xfrm>
            <a:off x="795875" y="304800"/>
            <a:ext cx="7416900" cy="2906400"/>
          </a:xfrm>
          <a:prstGeom prst="rect">
            <a:avLst/>
          </a:prstGeom>
          <a:noFill/>
          <a:ln>
            <a:noFill/>
          </a:ln>
        </p:spPr>
      </p:pic>
      <p:sp>
        <p:nvSpPr>
          <p:cNvPr id="134" name="Google Shape;134;p7"/>
          <p:cNvSpPr txBox="1"/>
          <p:nvPr/>
        </p:nvSpPr>
        <p:spPr>
          <a:xfrm>
            <a:off x="795875" y="3211200"/>
            <a:ext cx="8001000" cy="221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For this particular study, we have undersampled the dataset  which reduced the dataset from 14000 to 4474 dataset.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We can also oversample the data which will increase the dataset.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35" name="Google Shape;135;p7"/>
          <p:cNvGraphicFramePr/>
          <p:nvPr/>
        </p:nvGraphicFramePr>
        <p:xfrm>
          <a:off x="884825" y="4745550"/>
          <a:ext cx="3000000" cy="3000000"/>
        </p:xfrm>
        <a:graphic>
          <a:graphicData uri="http://schemas.openxmlformats.org/drawingml/2006/table">
            <a:tbl>
              <a:tblPr>
                <a:noFill/>
                <a:tableStyleId>{0239CDE5-7182-4022-AD03-E3A87ED8DA9D}</a:tableStyleId>
              </a:tblPr>
              <a:tblGrid>
                <a:gridCol w="3619500"/>
                <a:gridCol w="3619500"/>
              </a:tblGrid>
              <a:tr h="381000">
                <a:tc>
                  <a:txBody>
                    <a:bodyPr/>
                    <a:lstStyle/>
                    <a:p>
                      <a:pPr indent="0" lvl="0" marL="0" rtl="0" algn="ctr">
                        <a:spcBef>
                          <a:spcPts val="0"/>
                        </a:spcBef>
                        <a:spcAft>
                          <a:spcPts val="0"/>
                        </a:spcAft>
                        <a:buNone/>
                      </a:pPr>
                      <a:r>
                        <a:rPr b="1" lang="en-US"/>
                        <a:t>Sample No.</a:t>
                      </a:r>
                      <a:endParaRPr b="1"/>
                    </a:p>
                  </a:txBody>
                  <a:tcPr marT="91425" marB="91425" marR="91425" marL="91425"/>
                </a:tc>
                <a:tc>
                  <a:txBody>
                    <a:bodyPr/>
                    <a:lstStyle/>
                    <a:p>
                      <a:pPr indent="0" lvl="0" marL="0" rtl="0" algn="ctr">
                        <a:spcBef>
                          <a:spcPts val="0"/>
                        </a:spcBef>
                        <a:spcAft>
                          <a:spcPts val="0"/>
                        </a:spcAft>
                        <a:buNone/>
                      </a:pPr>
                      <a:r>
                        <a:rPr b="1" lang="en-US"/>
                        <a:t>Mean of sample data (After Balancing)</a:t>
                      </a:r>
                      <a:endParaRPr b="1"/>
                    </a:p>
                  </a:txBody>
                  <a:tcPr marT="91425" marB="91425" marR="91425" marL="91425"/>
                </a:tc>
              </a:tr>
              <a:tr h="381000">
                <a:tc>
                  <a:txBody>
                    <a:bodyPr/>
                    <a:lstStyle/>
                    <a:p>
                      <a:pPr indent="0" lvl="0" marL="0" rtl="0" algn="ctr">
                        <a:spcBef>
                          <a:spcPts val="0"/>
                        </a:spcBef>
                        <a:spcAft>
                          <a:spcPts val="0"/>
                        </a:spcAft>
                        <a:buNone/>
                      </a:pPr>
                      <a:r>
                        <a:rPr b="1" lang="en-US"/>
                        <a:t>Train - 3579</a:t>
                      </a:r>
                      <a:endParaRPr b="1"/>
                    </a:p>
                  </a:txBody>
                  <a:tcPr marT="91425" marB="91425" marR="91425" marL="91425"/>
                </a:tc>
                <a:tc>
                  <a:txBody>
                    <a:bodyPr/>
                    <a:lstStyle/>
                    <a:p>
                      <a:pPr indent="0" lvl="0" marL="0" rtl="0" algn="ctr">
                        <a:spcBef>
                          <a:spcPts val="0"/>
                        </a:spcBef>
                        <a:spcAft>
                          <a:spcPts val="0"/>
                        </a:spcAft>
                        <a:buNone/>
                      </a:pPr>
                      <a:r>
                        <a:rPr b="1" lang="en-US"/>
                        <a:t>0.5</a:t>
                      </a:r>
                      <a:endParaRPr b="1"/>
                    </a:p>
                  </a:txBody>
                  <a:tcPr marT="91425" marB="91425" marR="91425" marL="91425"/>
                </a:tc>
              </a:tr>
              <a:tr h="381000">
                <a:tc>
                  <a:txBody>
                    <a:bodyPr/>
                    <a:lstStyle/>
                    <a:p>
                      <a:pPr indent="0" lvl="0" marL="0" rtl="0" algn="ctr">
                        <a:spcBef>
                          <a:spcPts val="0"/>
                        </a:spcBef>
                        <a:spcAft>
                          <a:spcPts val="0"/>
                        </a:spcAft>
                        <a:buNone/>
                      </a:pPr>
                      <a:r>
                        <a:rPr b="1" lang="en-US"/>
                        <a:t>Validation - 447</a:t>
                      </a:r>
                      <a:endParaRPr b="1"/>
                    </a:p>
                  </a:txBody>
                  <a:tcPr marT="91425" marB="91425" marR="91425" marL="91425"/>
                </a:tc>
                <a:tc>
                  <a:txBody>
                    <a:bodyPr/>
                    <a:lstStyle/>
                    <a:p>
                      <a:pPr indent="0" lvl="0" marL="0" rtl="0" algn="ctr">
                        <a:spcBef>
                          <a:spcPts val="0"/>
                        </a:spcBef>
                        <a:spcAft>
                          <a:spcPts val="0"/>
                        </a:spcAft>
                        <a:buNone/>
                      </a:pPr>
                      <a:r>
                        <a:rPr b="1" lang="en-US"/>
                        <a:t>0.48</a:t>
                      </a:r>
                      <a:endParaRPr b="1"/>
                    </a:p>
                  </a:txBody>
                  <a:tcPr marT="91425" marB="91425" marR="91425" marL="91425"/>
                </a:tc>
              </a:tr>
              <a:tr h="381000">
                <a:tc>
                  <a:txBody>
                    <a:bodyPr/>
                    <a:lstStyle/>
                    <a:p>
                      <a:pPr indent="0" lvl="0" marL="0" rtl="0" algn="ctr">
                        <a:spcBef>
                          <a:spcPts val="0"/>
                        </a:spcBef>
                        <a:spcAft>
                          <a:spcPts val="0"/>
                        </a:spcAft>
                        <a:buNone/>
                      </a:pPr>
                      <a:r>
                        <a:rPr b="1" lang="en-US"/>
                        <a:t>Test - 448</a:t>
                      </a:r>
                      <a:endParaRPr b="1"/>
                    </a:p>
                  </a:txBody>
                  <a:tcPr marT="91425" marB="91425" marR="91425" marL="91425"/>
                </a:tc>
                <a:tc>
                  <a:txBody>
                    <a:bodyPr/>
                    <a:lstStyle/>
                    <a:p>
                      <a:pPr indent="0" lvl="0" marL="0" rtl="0" algn="ctr">
                        <a:spcBef>
                          <a:spcPts val="0"/>
                        </a:spcBef>
                        <a:spcAft>
                          <a:spcPts val="0"/>
                        </a:spcAft>
                        <a:buNone/>
                      </a:pPr>
                      <a:r>
                        <a:rPr b="1" lang="en-US"/>
                        <a:t>0.49</a:t>
                      </a:r>
                      <a:endParaRPr b="1"/>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8"/>
          <p:cNvSpPr txBox="1"/>
          <p:nvPr>
            <p:ph idx="1" type="body"/>
          </p:nvPr>
        </p:nvSpPr>
        <p:spPr>
          <a:xfrm>
            <a:off x="457200" y="1600200"/>
            <a:ext cx="8305800" cy="49530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200"/>
              <a:buChar char="–"/>
            </a:pPr>
            <a:r>
              <a:rPr b="1" lang="en-US" sz="2200"/>
              <a:t>Shuffling Dataset</a:t>
            </a:r>
            <a:r>
              <a:rPr lang="en-US" sz="2200"/>
              <a:t>: The dataset should be shuffled randomly so that there is no pattern in the data. It could be that the data is arranged on the basis of date of purchase. Therefore the dataset should be shuffled before feeding into the model so that any pattern could be avoided.</a:t>
            </a:r>
            <a:endParaRPr b="1" sz="2200"/>
          </a:p>
          <a:p>
            <a:pPr indent="-285750" lvl="1" marL="742950" rtl="0" algn="l">
              <a:spcBef>
                <a:spcPts val="440"/>
              </a:spcBef>
              <a:spcAft>
                <a:spcPts val="0"/>
              </a:spcAft>
              <a:buClr>
                <a:schemeClr val="dk1"/>
              </a:buClr>
              <a:buSzPts val="2200"/>
              <a:buChar char="–"/>
            </a:pPr>
            <a:r>
              <a:rPr b="1" lang="en-US" sz="2200"/>
              <a:t>Normalization of input feature</a:t>
            </a:r>
            <a:r>
              <a:rPr lang="en-US" sz="2200"/>
              <a:t>: The input feature is normalized (subtracted by mean and divided by standard deviation) so that the data converts to a standard scale. </a:t>
            </a:r>
            <a:endParaRPr/>
          </a:p>
          <a:p>
            <a:pPr indent="-285750" lvl="1" marL="742950" rtl="0" algn="l">
              <a:spcBef>
                <a:spcPts val="440"/>
              </a:spcBef>
              <a:spcAft>
                <a:spcPts val="0"/>
              </a:spcAft>
              <a:buClr>
                <a:schemeClr val="dk1"/>
              </a:buClr>
              <a:buSzPts val="2200"/>
              <a:buChar char="–"/>
            </a:pPr>
            <a:r>
              <a:rPr b="1" lang="en-US" sz="2200"/>
              <a:t>Splitting dataset into training, validation and test dataset</a:t>
            </a:r>
            <a:r>
              <a:rPr lang="en-US" sz="2200"/>
              <a:t>: The datasets will be classified into training, validation and test dataset in the ratio of 80, 10 and 10 respectively. </a:t>
            </a:r>
            <a:endParaRPr/>
          </a:p>
          <a:p>
            <a:pPr indent="-285750" lvl="1" marL="742950" rtl="0" algn="l">
              <a:spcBef>
                <a:spcPts val="440"/>
              </a:spcBef>
              <a:spcAft>
                <a:spcPts val="0"/>
              </a:spcAft>
              <a:buClr>
                <a:schemeClr val="dk1"/>
              </a:buClr>
              <a:buSzPts val="2200"/>
              <a:buChar char="–"/>
            </a:pPr>
            <a:r>
              <a:rPr b="1" lang="en-US" sz="2200"/>
              <a:t>Saving dataset into TensorFlow friendly format</a:t>
            </a:r>
            <a:r>
              <a:rPr lang="en-US" sz="2200"/>
              <a:t>: In this study we will be using TensorFlow programming framework in Python for developing the model.</a:t>
            </a:r>
            <a:endParaRPr sz="2200"/>
          </a:p>
        </p:txBody>
      </p:sp>
      <p:grpSp>
        <p:nvGrpSpPr>
          <p:cNvPr id="141" name="Google Shape;141;p8"/>
          <p:cNvGrpSpPr/>
          <p:nvPr/>
        </p:nvGrpSpPr>
        <p:grpSpPr>
          <a:xfrm>
            <a:off x="382993" y="469969"/>
            <a:ext cx="8223788" cy="889545"/>
            <a:chOff x="1993" y="317569"/>
            <a:chExt cx="8223788" cy="889545"/>
          </a:xfrm>
        </p:grpSpPr>
        <p:sp>
          <p:nvSpPr>
            <p:cNvPr id="142" name="Google Shape;142;p8"/>
            <p:cNvSpPr/>
            <p:nvPr/>
          </p:nvSpPr>
          <p:spPr>
            <a:xfrm>
              <a:off x="1993" y="318253"/>
              <a:ext cx="2222152" cy="888861"/>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txBox="1"/>
            <p:nvPr/>
          </p:nvSpPr>
          <p:spPr>
            <a:xfrm>
              <a:off x="446424" y="318253"/>
              <a:ext cx="1333291" cy="888861"/>
            </a:xfrm>
            <a:prstGeom prst="rect">
              <a:avLst/>
            </a:prstGeom>
            <a:noFill/>
            <a:ln>
              <a:noFill/>
            </a:ln>
          </p:spPr>
          <p:txBody>
            <a:bodyPr anchorCtr="0" anchor="ctr" bIns="24000" lIns="72000" spcFirstLastPara="1" rIns="24000" wrap="square" tIns="24000">
              <a:noAutofit/>
            </a:bodyPr>
            <a:lstStyle/>
            <a:p>
              <a:pPr indent="0" lvl="0" marL="0" marR="0" rtl="0" algn="ctr">
                <a:lnSpc>
                  <a:spcPct val="90000"/>
                </a:lnSpc>
                <a:spcBef>
                  <a:spcPts val="0"/>
                </a:spcBef>
                <a:spcAft>
                  <a:spcPts val="0"/>
                </a:spcAft>
                <a:buNone/>
              </a:pPr>
              <a:r>
                <a:rPr b="1" lang="en-US" sz="1800" u="sng">
                  <a:solidFill>
                    <a:schemeClr val="dk1"/>
                  </a:solidFill>
                  <a:latin typeface="Calibri"/>
                  <a:ea typeface="Calibri"/>
                  <a:cs typeface="Calibri"/>
                  <a:sym typeface="Calibri"/>
                </a:rPr>
                <a:t>Pre-processing</a:t>
              </a:r>
              <a:endParaRPr b="1" sz="1800" u="sng">
                <a:solidFill>
                  <a:schemeClr val="dk1"/>
                </a:solidFill>
                <a:latin typeface="Calibri"/>
                <a:ea typeface="Calibri"/>
                <a:cs typeface="Calibri"/>
                <a:sym typeface="Calibri"/>
              </a:endParaRPr>
            </a:p>
          </p:txBody>
        </p:sp>
        <p:sp>
          <p:nvSpPr>
            <p:cNvPr id="144" name="Google Shape;144;p8"/>
            <p:cNvSpPr/>
            <p:nvPr/>
          </p:nvSpPr>
          <p:spPr>
            <a:xfrm>
              <a:off x="2003754" y="317569"/>
              <a:ext cx="2222152" cy="888861"/>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nvSpPr>
          <p:spPr>
            <a:xfrm>
              <a:off x="2448185" y="317569"/>
              <a:ext cx="1333291" cy="888861"/>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a:solidFill>
                    <a:schemeClr val="dk1"/>
                  </a:solidFill>
                  <a:latin typeface="Calibri"/>
                  <a:ea typeface="Calibri"/>
                  <a:cs typeface="Calibri"/>
                  <a:sym typeface="Calibri"/>
                </a:rPr>
                <a:t>Learning Algorithm Training</a:t>
              </a:r>
              <a:endParaRPr b="1" sz="1400">
                <a:solidFill>
                  <a:schemeClr val="dk1"/>
                </a:solidFill>
                <a:latin typeface="Calibri"/>
                <a:ea typeface="Calibri"/>
                <a:cs typeface="Calibri"/>
                <a:sym typeface="Calibri"/>
              </a:endParaRPr>
            </a:p>
          </p:txBody>
        </p:sp>
        <p:sp>
          <p:nvSpPr>
            <p:cNvPr id="146" name="Google Shape;146;p8"/>
            <p:cNvSpPr/>
            <p:nvPr/>
          </p:nvSpPr>
          <p:spPr>
            <a:xfrm>
              <a:off x="4003692" y="317569"/>
              <a:ext cx="2222152" cy="888861"/>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txBox="1"/>
            <p:nvPr/>
          </p:nvSpPr>
          <p:spPr>
            <a:xfrm>
              <a:off x="4448123" y="317569"/>
              <a:ext cx="1333291" cy="888861"/>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a:solidFill>
                    <a:schemeClr val="dk1"/>
                  </a:solidFill>
                  <a:latin typeface="Calibri"/>
                  <a:ea typeface="Calibri"/>
                  <a:cs typeface="Calibri"/>
                  <a:sym typeface="Calibri"/>
                </a:rPr>
                <a:t>Hyperparameter Optimization</a:t>
              </a:r>
              <a:endParaRPr b="1" sz="1400">
                <a:solidFill>
                  <a:schemeClr val="dk1"/>
                </a:solidFill>
                <a:latin typeface="Calibri"/>
                <a:ea typeface="Calibri"/>
                <a:cs typeface="Calibri"/>
                <a:sym typeface="Calibri"/>
              </a:endParaRPr>
            </a:p>
          </p:txBody>
        </p:sp>
        <p:sp>
          <p:nvSpPr>
            <p:cNvPr id="148" name="Google Shape;148;p8"/>
            <p:cNvSpPr/>
            <p:nvPr/>
          </p:nvSpPr>
          <p:spPr>
            <a:xfrm>
              <a:off x="6003629" y="317569"/>
              <a:ext cx="2222152" cy="888861"/>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txBox="1"/>
            <p:nvPr/>
          </p:nvSpPr>
          <p:spPr>
            <a:xfrm>
              <a:off x="6448060" y="317569"/>
              <a:ext cx="1333291" cy="888861"/>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a:solidFill>
                    <a:schemeClr val="dk1"/>
                  </a:solidFill>
                  <a:latin typeface="Calibri"/>
                  <a:ea typeface="Calibri"/>
                  <a:cs typeface="Calibri"/>
                  <a:sym typeface="Calibri"/>
                </a:rPr>
                <a:t>Final Classification Model</a:t>
              </a:r>
              <a:endParaRPr b="1" sz="14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next step involves setting up the learning algorithm for training model.</a:t>
            </a:r>
            <a:endParaRPr/>
          </a:p>
          <a:p>
            <a:pPr indent="-342900" lvl="0" marL="342900" rtl="0" algn="l">
              <a:spcBef>
                <a:spcPts val="0"/>
              </a:spcBef>
              <a:spcAft>
                <a:spcPts val="0"/>
              </a:spcAft>
              <a:buClr>
                <a:schemeClr val="dk1"/>
              </a:buClr>
              <a:buSzPts val="3200"/>
              <a:buChar char="•"/>
            </a:pPr>
            <a:r>
              <a:rPr lang="en-US"/>
              <a:t>ADAM was selected as optimization algorithm.</a:t>
            </a:r>
            <a:endParaRPr/>
          </a:p>
          <a:p>
            <a:pPr indent="-342900" lvl="0" marL="342900" rtl="0" algn="l">
              <a:spcBef>
                <a:spcPts val="0"/>
              </a:spcBef>
              <a:spcAft>
                <a:spcPts val="0"/>
              </a:spcAft>
              <a:buClr>
                <a:schemeClr val="dk1"/>
              </a:buClr>
              <a:buSzPts val="3200"/>
              <a:buChar char="•"/>
            </a:pPr>
            <a:r>
              <a:rPr lang="en-US"/>
              <a:t>sparse_categorical_crossentropy was selected as cost function for this model.</a:t>
            </a:r>
            <a:endParaRPr/>
          </a:p>
          <a:p>
            <a:pPr indent="-342900" lvl="0" marL="342900" rtl="0" algn="l">
              <a:spcBef>
                <a:spcPts val="0"/>
              </a:spcBef>
              <a:spcAft>
                <a:spcPts val="0"/>
              </a:spcAft>
              <a:buClr>
                <a:schemeClr val="dk1"/>
              </a:buClr>
              <a:buSzPts val="3200"/>
              <a:buChar char="•"/>
            </a:pPr>
            <a:r>
              <a:rPr lang="en-US"/>
              <a:t>Accuracy was chosen as evaluation metrics.</a:t>
            </a:r>
            <a:endParaRPr/>
          </a:p>
          <a:p>
            <a:pPr indent="-342900" lvl="0" marL="342900" rtl="0" algn="l">
              <a:spcBef>
                <a:spcPts val="0"/>
              </a:spcBef>
              <a:spcAft>
                <a:spcPts val="0"/>
              </a:spcAft>
              <a:buClr>
                <a:schemeClr val="dk1"/>
              </a:buClr>
              <a:buSzPts val="3200"/>
              <a:buChar char="•"/>
            </a:pPr>
            <a:r>
              <a:rPr lang="en-US"/>
              <a:t>Different callback functions like early stopping, saving weight of best model and Tensorboard were also defined </a:t>
            </a:r>
            <a:r>
              <a:rPr lang="en-US">
                <a:latin typeface="Arial"/>
                <a:ea typeface="Arial"/>
                <a:cs typeface="Arial"/>
                <a:sym typeface="Arial"/>
              </a:rPr>
              <a:t>to visualize, monitor and improve our Deep learning model.</a:t>
            </a:r>
            <a:r>
              <a:rPr lang="en-US"/>
              <a:t>  </a:t>
            </a:r>
            <a:endParaRPr/>
          </a:p>
        </p:txBody>
      </p:sp>
      <p:grpSp>
        <p:nvGrpSpPr>
          <p:cNvPr id="155" name="Google Shape;155;p9"/>
          <p:cNvGrpSpPr/>
          <p:nvPr/>
        </p:nvGrpSpPr>
        <p:grpSpPr>
          <a:xfrm>
            <a:off x="382993" y="469969"/>
            <a:ext cx="8223788" cy="889545"/>
            <a:chOff x="1993" y="317569"/>
            <a:chExt cx="8223788" cy="889545"/>
          </a:xfrm>
        </p:grpSpPr>
        <p:sp>
          <p:nvSpPr>
            <p:cNvPr id="156" name="Google Shape;156;p9"/>
            <p:cNvSpPr/>
            <p:nvPr/>
          </p:nvSpPr>
          <p:spPr>
            <a:xfrm>
              <a:off x="1993" y="318253"/>
              <a:ext cx="2222152" cy="888861"/>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txBox="1"/>
            <p:nvPr/>
          </p:nvSpPr>
          <p:spPr>
            <a:xfrm>
              <a:off x="446424" y="318253"/>
              <a:ext cx="1333291" cy="888861"/>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u="none">
                  <a:solidFill>
                    <a:schemeClr val="dk1"/>
                  </a:solidFill>
                  <a:latin typeface="Calibri"/>
                  <a:ea typeface="Calibri"/>
                  <a:cs typeface="Calibri"/>
                  <a:sym typeface="Calibri"/>
                </a:rPr>
                <a:t>Pre-processing</a:t>
              </a:r>
              <a:endParaRPr b="1" sz="1400" u="none">
                <a:solidFill>
                  <a:schemeClr val="dk1"/>
                </a:solidFill>
                <a:latin typeface="Calibri"/>
                <a:ea typeface="Calibri"/>
                <a:cs typeface="Calibri"/>
                <a:sym typeface="Calibri"/>
              </a:endParaRPr>
            </a:p>
          </p:txBody>
        </p:sp>
        <p:sp>
          <p:nvSpPr>
            <p:cNvPr id="158" name="Google Shape;158;p9"/>
            <p:cNvSpPr/>
            <p:nvPr/>
          </p:nvSpPr>
          <p:spPr>
            <a:xfrm>
              <a:off x="2003754" y="317569"/>
              <a:ext cx="2222152" cy="888861"/>
            </a:xfrm>
            <a:prstGeom prst="chevron">
              <a:avLst>
                <a:gd fmla="val 50000"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nvSpPr>
          <p:spPr>
            <a:xfrm>
              <a:off x="2448185" y="317569"/>
              <a:ext cx="1333291" cy="888861"/>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None/>
              </a:pPr>
              <a:r>
                <a:rPr b="1" lang="en-US" sz="1800" u="sng">
                  <a:solidFill>
                    <a:schemeClr val="dk1"/>
                  </a:solidFill>
                  <a:latin typeface="Calibri"/>
                  <a:ea typeface="Calibri"/>
                  <a:cs typeface="Calibri"/>
                  <a:sym typeface="Calibri"/>
                </a:rPr>
                <a:t>Learning Algorithm Training</a:t>
              </a:r>
              <a:endParaRPr b="1" sz="1800" u="sng">
                <a:solidFill>
                  <a:schemeClr val="dk1"/>
                </a:solidFill>
                <a:latin typeface="Calibri"/>
                <a:ea typeface="Calibri"/>
                <a:cs typeface="Calibri"/>
                <a:sym typeface="Calibri"/>
              </a:endParaRPr>
            </a:p>
          </p:txBody>
        </p:sp>
        <p:sp>
          <p:nvSpPr>
            <p:cNvPr id="160" name="Google Shape;160;p9"/>
            <p:cNvSpPr/>
            <p:nvPr/>
          </p:nvSpPr>
          <p:spPr>
            <a:xfrm>
              <a:off x="4003692" y="317569"/>
              <a:ext cx="2222152" cy="888861"/>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txBox="1"/>
            <p:nvPr/>
          </p:nvSpPr>
          <p:spPr>
            <a:xfrm>
              <a:off x="4448123" y="317569"/>
              <a:ext cx="1333291" cy="888861"/>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a:solidFill>
                    <a:schemeClr val="dk1"/>
                  </a:solidFill>
                  <a:latin typeface="Calibri"/>
                  <a:ea typeface="Calibri"/>
                  <a:cs typeface="Calibri"/>
                  <a:sym typeface="Calibri"/>
                </a:rPr>
                <a:t>Hyperparameter Optimization</a:t>
              </a:r>
              <a:endParaRPr b="1" sz="1400">
                <a:solidFill>
                  <a:schemeClr val="dk1"/>
                </a:solidFill>
                <a:latin typeface="Calibri"/>
                <a:ea typeface="Calibri"/>
                <a:cs typeface="Calibri"/>
                <a:sym typeface="Calibri"/>
              </a:endParaRPr>
            </a:p>
          </p:txBody>
        </p:sp>
        <p:sp>
          <p:nvSpPr>
            <p:cNvPr id="162" name="Google Shape;162;p9"/>
            <p:cNvSpPr/>
            <p:nvPr/>
          </p:nvSpPr>
          <p:spPr>
            <a:xfrm>
              <a:off x="6003629" y="317569"/>
              <a:ext cx="2222152" cy="888861"/>
            </a:xfrm>
            <a:prstGeom prst="chevron">
              <a:avLst>
                <a:gd fmla="val 50000" name="adj"/>
              </a:avLst>
            </a:prstGeom>
            <a:solidFill>
              <a:srgbClr val="93B3D7"/>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txBox="1"/>
            <p:nvPr/>
          </p:nvSpPr>
          <p:spPr>
            <a:xfrm>
              <a:off x="6448060" y="317569"/>
              <a:ext cx="1333291" cy="888861"/>
            </a:xfrm>
            <a:prstGeom prst="rect">
              <a:avLst/>
            </a:prstGeom>
            <a:noFill/>
            <a:ln>
              <a:noFill/>
            </a:ln>
          </p:spPr>
          <p:txBody>
            <a:bodyPr anchorCtr="0" anchor="ctr" bIns="18650" lIns="56000" spcFirstLastPara="1" rIns="18650" wrap="square" tIns="18650">
              <a:noAutofit/>
            </a:bodyPr>
            <a:lstStyle/>
            <a:p>
              <a:pPr indent="0" lvl="0" marL="0" marR="0" rtl="0" algn="ctr">
                <a:lnSpc>
                  <a:spcPct val="90000"/>
                </a:lnSpc>
                <a:spcBef>
                  <a:spcPts val="0"/>
                </a:spcBef>
                <a:spcAft>
                  <a:spcPts val="0"/>
                </a:spcAft>
                <a:buNone/>
              </a:pPr>
              <a:r>
                <a:rPr b="1" lang="en-US" sz="1400">
                  <a:solidFill>
                    <a:schemeClr val="dk1"/>
                  </a:solidFill>
                  <a:latin typeface="Calibri"/>
                  <a:ea typeface="Calibri"/>
                  <a:cs typeface="Calibri"/>
                  <a:sym typeface="Calibri"/>
                </a:rPr>
                <a:t>Final Classification Model</a:t>
              </a:r>
              <a:endParaRPr b="1" sz="14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2020-07-17T03:36:50Z</dcterms:created>
  <dc:creator>SHIKHA SHEKHAR</dc:creator>
</cp:coreProperties>
</file>