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8" r:id="rId4"/>
    <p:sldId id="257" r:id="rId5"/>
    <p:sldId id="269" r:id="rId6"/>
    <p:sldId id="259" r:id="rId7"/>
    <p:sldId id="270" r:id="rId8"/>
    <p:sldId id="260" r:id="rId9"/>
    <p:sldId id="261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0" autoAdjust="0"/>
  </p:normalViewPr>
  <p:slideViewPr>
    <p:cSldViewPr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86B488C-1273-4F46-A528-C4B9A09DB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C76FE6-18FF-4904-A79F-D11B604C1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Consider a transform matrix R ∈ </a:t>
            </a:r>
            <a:r>
              <a:rPr lang="en-US" i="1" dirty="0" err="1"/>
              <a:t>ℝd×m</a:t>
            </a:r>
            <a:r>
              <a:rPr lang="en-US" i="1" dirty="0"/>
              <a:t> whose entries are independently sampled from a zero-mean normal distribution, and each row is normalized to unit length. The row vectors of R can be viewed as d random faces in </a:t>
            </a:r>
            <a:r>
              <a:rPr lang="en-US" i="1" dirty="0" err="1"/>
              <a:t>ℝ</a:t>
            </a:r>
            <a:r>
              <a:rPr lang="en-US" i="1" baseline="30000" dirty="0" err="1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6FE6-18FF-4904-A79F-D11B604C1BF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2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larger </a:t>
            </a:r>
            <a:r>
              <a:rPr kumimoji="1"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dist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1"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y,xic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 indicates a farther distance between </a:t>
            </a:r>
            <a:r>
              <a:rPr kumimoji="1" lang="en-US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and </a:t>
            </a:r>
            <a:r>
              <a:rPr kumimoji="1"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xic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it can well characterize the similarity between the test sample and training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6FE6-18FF-4904-A79F-D11B604C1BF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58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Find a subspace that maps the sample vectors of the same class in a single spot of the feature representation and those of different classes as far apart from each other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6FE6-18FF-4904-A79F-D11B604C1BF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9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 : These images include more facial variations, including illumination change, expressions, and facial disguises</a:t>
            </a:r>
          </a:p>
          <a:p>
            <a:r>
              <a:rPr lang="en-US" dirty="0"/>
              <a:t>Subset: illumination change, expressions,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6FE6-18FF-4904-A79F-D11B604C1BF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3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E582-C6D6-42C1-9349-E2A84CC8A27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57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B647-AD83-4603-B7BF-FFAD3CBD6D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0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3655-1E44-4424-9E39-7DA470DC4A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0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6361-70C8-432A-93F0-141DC7F2B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9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7405-60FD-4A25-B3DD-05BF605EA6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32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F076-3FBF-4A8F-80EC-28CA0F9D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1BC-C0BE-4454-B6FD-E10313E72F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4675C-63F2-4474-8BB9-0E7CEB072A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2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C3B-11B0-46D4-8DAE-F9DF6935F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9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3750-4AB4-48A8-B763-37883CEE07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3572-32B7-45E0-9C7C-9AB15D44FCF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9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5C5CA75-96F3-42DA-8C73-E2B32B310B9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31" name="Rectangle 88">
            <a:extLst>
              <a:ext uri="{FF2B5EF4-FFF2-40B4-BE49-F238E27FC236}">
                <a16:creationId xmlns:a16="http://schemas.microsoft.com/office/drawing/2014/main" id="{4C0648FB-4388-443C-8D4E-4A9FF03360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2" name="Rectangle 91">
            <a:extLst>
              <a:ext uri="{FF2B5EF4-FFF2-40B4-BE49-F238E27FC236}">
                <a16:creationId xmlns:a16="http://schemas.microsoft.com/office/drawing/2014/main" id="{4A8D762E-DA8D-419A-BA44-68B93D3D92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7F95953-8E19-4C01-997F-0E959B52B7A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6414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5199" y="977048"/>
            <a:ext cx="7213600" cy="2960980"/>
          </a:xfrm>
        </p:spPr>
        <p:txBody>
          <a:bodyPr anchor="b"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FACE RECOGNITION USING WEIGHTED SPARSE REPRESENTATION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747003" y="4960137"/>
            <a:ext cx="3111247" cy="1463040"/>
          </a:xfrm>
        </p:spPr>
        <p:txBody>
          <a:bodyPr>
            <a:normAutofit/>
          </a:bodyPr>
          <a:lstStyle/>
          <a:p>
            <a:r>
              <a:rPr lang="en-US"/>
              <a:t>Raheen Mazgaonkar</a:t>
            </a:r>
          </a:p>
          <a:p>
            <a:r>
              <a:rPr lang="en-US"/>
              <a:t>Shikha Mehta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9548-6BD4-4A65-963B-7649E6BE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FEATURE EXTRACTION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F744-4BE2-40E3-A852-66496A6770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general, feature extraction methods use linear transformations to project from image space to linear space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transformation can be represented as </a:t>
                </a:r>
              </a:p>
              <a:p>
                <a:pPr marL="173736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m:rPr>
                        <m:nor/>
                      </m:rPr>
                      <a:rPr lang="en-US" sz="2000"/>
                      <m:t> 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/>
                          <m:t>ℝ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nor/>
                      </m:rPr>
                      <a:rPr lang="en-US" sz="2000"/>
                      <m:t> </m:t>
                    </m:r>
                  </m:oMath>
                </a14:m>
                <a:r>
                  <a:rPr lang="en-US" sz="2000" dirty="0"/>
                  <a:t> where 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sz="2000" dirty="0"/>
                  <a:t> m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 our test image is now transformed as</a:t>
                </a:r>
              </a:p>
              <a:p>
                <a:pPr marL="173736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𝑅𝐴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m:rPr>
                        <m:nor/>
                      </m:rPr>
                      <a:rPr lang="en-US" sz="2000"/>
                      <m:t> 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/>
                          <m:t>ℝ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Problem is reduced to </a:t>
                </a:r>
              </a:p>
              <a:p>
                <a:pPr marL="173736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sz="2000" b="0" dirty="0"/>
                  <a:t> </a:t>
                </a:r>
              </a:p>
              <a:p>
                <a:pPr marL="173736" lvl="1" indent="0">
                  <a:buNone/>
                </a:pPr>
                <a:r>
                  <a:rPr lang="en-US" sz="2000" b="0" dirty="0"/>
                  <a:t>  subject to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𝑅𝐴𝑥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F744-4BE2-40E3-A852-66496A677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28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49E2-F990-4D87-BB7C-FA28E8CD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FEATURE EXTRACTION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42A675-5FB5-492C-A73F-57E14E9073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096" y="2286000"/>
                <a:ext cx="7290055" cy="4023360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non zeros then to recover correct sparse solution minimum required dimensions are </a:t>
                </a:r>
              </a:p>
              <a:p>
                <a:pPr marL="17373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≪2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As long as the correct solution is sparse enough choice of feature extraction doesn’t matter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Instead of using more complex feature extraction techniques we can use random features such as Random Faces.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Random Faces: </a:t>
                </a:r>
                <a:r>
                  <a:rPr lang="en-US" sz="2000" i="1" dirty="0"/>
                  <a:t>Entries of R are independently sampled from a zero-mean normal distribution and each row is normalized to unit length.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Advantages: Transformation not dependent on data set.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42A675-5FB5-492C-A73F-57E14E907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286000"/>
                <a:ext cx="7290055" cy="4023360"/>
              </a:xfrm>
              <a:blipFill>
                <a:blip r:embed="rId3"/>
                <a:stretch>
                  <a:fillRect t="-1515" r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87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dirty="0"/>
              <a:t>WHY WEIGHTED SRC?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68096" y="1905000"/>
            <a:ext cx="7290055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If number of linear measurements is not large enough then SRC doesn’t perform well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Experimental Results: Yale Database 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 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BD012E-4F61-4B5B-9838-5C32F860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3505200"/>
            <a:ext cx="3154439" cy="2465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4ACB62-34BF-4529-9401-B78878147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123" y="3628459"/>
            <a:ext cx="2902077" cy="22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6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SPARSE REPRESENTION BASED CLASSIFICATION (WSRC)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Solution: Integrate locality information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Introduce weight matrix W </a:t>
                </a:r>
              </a:p>
              <a:p>
                <a:pPr marL="173736" lvl="1" indent="0" algn="ctr">
                  <a:buNone/>
                </a:pPr>
                <a:r>
                  <a:rPr lang="en-US" sz="2000" dirty="0"/>
                  <a:t>  </a:t>
                </a:r>
              </a:p>
              <a:p>
                <a:pPr marL="128016" lvl="1" indent="0">
                  <a:buNone/>
                </a:pPr>
                <a:r>
                  <a:rPr lang="en-US" sz="2000" dirty="0"/>
                  <a:t>  where                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Normalize </a:t>
                </a:r>
                <a:r>
                  <a:rPr lang="en-US" sz="2000" dirty="0" err="1"/>
                  <a:t>diag</a:t>
                </a:r>
                <a:r>
                  <a:rPr lang="en-US" sz="2000" dirty="0"/>
                  <a:t>(W) by dividing max(</a:t>
                </a:r>
                <a:r>
                  <a:rPr lang="en-US" sz="2000" dirty="0" err="1"/>
                  <a:t>diag</a:t>
                </a:r>
                <a:r>
                  <a:rPr lang="en-US" sz="2000" dirty="0"/>
                  <a:t>(W)) from </a:t>
                </a:r>
                <a:r>
                  <a:rPr lang="en-US" sz="2000" dirty="0" err="1"/>
                  <a:t>diag</a:t>
                </a:r>
                <a:r>
                  <a:rPr lang="en-US" sz="2000" dirty="0"/>
                  <a:t>(</a:t>
                </a:r>
                <a:r>
                  <a:rPr lang="en-US" sz="2000" i="1" dirty="0"/>
                  <a:t>W</a:t>
                </a:r>
                <a:r>
                  <a:rPr lang="en-US" sz="2000" dirty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Problem can be extended as follows:</a:t>
                </a:r>
              </a:p>
              <a:p>
                <a:pPr marL="173736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sz="2000" dirty="0"/>
                  <a:t> </a:t>
                </a:r>
              </a:p>
              <a:p>
                <a:pPr marL="173736" lvl="1" indent="0">
                  <a:buNone/>
                </a:pPr>
                <a:r>
                  <a:rPr lang="en-US" sz="2000" dirty="0"/>
                  <a:t> subject to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3394354-9010-4DDC-A03F-CEECEDB21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2895600"/>
            <a:ext cx="3810000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F92FA-A600-4554-A617-39C5A30D2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280" y="3352800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3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47725" y="779565"/>
            <a:ext cx="7202456" cy="1049235"/>
          </a:xfrm>
        </p:spPr>
        <p:txBody>
          <a:bodyPr>
            <a:normAutofit/>
          </a:bodyPr>
          <a:lstStyle/>
          <a:p>
            <a:r>
              <a:rPr lang="en-US" dirty="0"/>
              <a:t>EXPERIMENTAL RESULTS –</a:t>
            </a:r>
            <a:br>
              <a:rPr lang="en-US" dirty="0"/>
            </a:br>
            <a:r>
              <a:rPr lang="en-US" sz="3100" dirty="0"/>
              <a:t>EXTENDED YALE B DATABASE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D73A43-E271-412E-8925-6B7A4E134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096" y="1905000"/>
                <a:ext cx="7290055" cy="4404361"/>
              </a:xfrm>
            </p:spPr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Consist of 2414 frontal face images of 38 individuals under different lightening conditions.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Parameters: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=1.5</m:t>
                    </m:r>
                  </m:oMath>
                </a14:m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D73A43-E271-412E-8925-6B7A4E134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1905000"/>
                <a:ext cx="7290055" cy="4404361"/>
              </a:xfrm>
              <a:blipFill>
                <a:blip r:embed="rId3"/>
                <a:stretch>
                  <a:fillRect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369BF2D-2C7C-4228-9762-9E164E42F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702678"/>
            <a:ext cx="2895600" cy="24835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79ACCD-E96C-4C49-92D8-187DD2091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507" y="3680461"/>
            <a:ext cx="2914986" cy="262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05389F-202B-486C-ABF3-13E8402F1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933" y="3796062"/>
            <a:ext cx="2809276" cy="239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2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47725" y="779565"/>
            <a:ext cx="7202456" cy="1049235"/>
          </a:xfrm>
        </p:spPr>
        <p:txBody>
          <a:bodyPr>
            <a:normAutofit/>
          </a:bodyPr>
          <a:lstStyle/>
          <a:p>
            <a:r>
              <a:rPr lang="en-US" dirty="0"/>
              <a:t>EXPERIMENTAL RESULTS –</a:t>
            </a:r>
            <a:br>
              <a:rPr lang="en-US" dirty="0"/>
            </a:br>
            <a:r>
              <a:rPr lang="en-US" sz="3100" dirty="0"/>
              <a:t>AR DATABASE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B8D748-3323-48BF-974E-C3F038C2A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Consist of 4000 frontal face images of 126 individuals.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Subset of AR: 50 males &amp; 50 females 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Parameters: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=1.5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B8D748-3323-48BF-974E-C3F038C2A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86380FF-7179-459F-8A2A-35F346972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809049"/>
            <a:ext cx="2821727" cy="2500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FA8981-4BA8-4021-BE37-CD31B6656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3772126"/>
            <a:ext cx="3060398" cy="2700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4AD285-C080-411A-9CDE-9696A4A33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7597" y="3830257"/>
            <a:ext cx="3020204" cy="26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3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A5AB136-1321-47B3-8AF9-A8140222B1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29AB2E-91A6-4F11-8765-A410A0139E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902" y="0"/>
            <a:ext cx="30540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767BCA-5734-4FED-AA1C-4AFE9862C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1534475"/>
            <a:ext cx="5244263" cy="3861558"/>
          </a:xfrm>
        </p:spPr>
        <p:txBody>
          <a:bodyPr anchor="ctr">
            <a:normAutofit/>
          </a:bodyPr>
          <a:lstStyle/>
          <a:p>
            <a:r>
              <a:rPr lang="en-US" sz="5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285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Face recognition is one of the most intensively investigated topics in biometrics. </a:t>
            </a:r>
          </a:p>
          <a:p>
            <a:endParaRPr lang="en-US" sz="16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Law enforcement agencies over the world use biometric software to scan faces in CCTV footage and identify persons of interest in the field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Border control deployments use face recognition to verify the identities of travelers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We can also find many consumer applications in our day-to-day lives based on facial recognition, like selfie-based authentication on smartphones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identification of faces in face recognition has been addressed through different approaches according to –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chosen representation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design of the classification method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will be focusing on Weighted Sparse Representation based Classification (WSRC), which involves –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implementing Sparse Representation based Classification (SRC)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improving it to integrate the locality structure of the data</a:t>
            </a:r>
            <a:endParaRPr lang="en-US" sz="20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From experimental results, we will evaluate the performance of WSRC in identifying human faces when compared with Nearest Neighbors, Nearest Feature Subspace, and SRC alone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19E6BB3-DF2B-4751-97C5-B3DB949AED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9141714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BDDD243-ED5F-4896-B18B-ABCF4B7E1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61721DD-D110-44EE-82A7-D56AB687E6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B244EB-98DA-4982-ACCB-6590A393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0" y="1313455"/>
            <a:ext cx="3560318" cy="2266821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096" y="4911819"/>
            <a:ext cx="7290054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we know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739173"/>
            <a:ext cx="4241800" cy="3606798"/>
          </a:xfrm>
        </p:spPr>
        <p:txBody>
          <a:bodyPr anchor="ctr"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1700" dirty="0"/>
              <a:t>Sparse linear representations (i.e. x) w.r.t. overcomplete dictionary (D) of base vectors can be computed by convex optimization when the optimal representation is </a:t>
            </a:r>
            <a:r>
              <a:rPr lang="en-US" sz="1700" i="1" dirty="0"/>
              <a:t>sufficiently sparse</a:t>
            </a:r>
            <a:r>
              <a:rPr lang="en-US" sz="17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We therefore seek the sparsest solution x which is equal to solving the l</a:t>
            </a:r>
            <a:r>
              <a:rPr lang="en-US" sz="1700" baseline="30000" dirty="0"/>
              <a:t>0</a:t>
            </a:r>
            <a:r>
              <a:rPr lang="en-US" sz="1700" dirty="0"/>
              <a:t>-minimization problem.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If the solution x</a:t>
            </a:r>
            <a:r>
              <a:rPr lang="en-US" sz="1700" baseline="-25000" dirty="0"/>
              <a:t>0 </a:t>
            </a:r>
            <a:r>
              <a:rPr lang="en-US" sz="1700" dirty="0"/>
              <a:t>sought above is sparse enough, the solution of the l</a:t>
            </a:r>
            <a:r>
              <a:rPr lang="en-US" sz="1700" baseline="30000" dirty="0"/>
              <a:t>0</a:t>
            </a:r>
            <a:r>
              <a:rPr lang="en-US" sz="1700" dirty="0"/>
              <a:t>-minimization problem (NP Hard) is equal to the solution given by  l</a:t>
            </a:r>
            <a:r>
              <a:rPr lang="en-US" sz="1700" baseline="30000" dirty="0"/>
              <a:t>1</a:t>
            </a:r>
            <a:r>
              <a:rPr lang="en-US" sz="1700" dirty="0"/>
              <a:t>-minimization (P).</a:t>
            </a:r>
          </a:p>
        </p:txBody>
      </p:sp>
    </p:spTree>
    <p:extLst>
      <p:ext uri="{BB962C8B-B14F-4D97-AF65-F5344CB8AC3E}">
        <p14:creationId xmlns:p14="http://schemas.microsoft.com/office/powerpoint/2010/main" val="202433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in face recognition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the context of face recognition, we represent the test sample (y) in an overcomplete dictionary (A) whose base elements are the </a:t>
            </a:r>
            <a:r>
              <a:rPr lang="en-US" sz="2000" i="1" dirty="0"/>
              <a:t>training samples themselves</a:t>
            </a:r>
            <a:r>
              <a:rPr lang="en-US" sz="2000" dirty="0"/>
              <a:t>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valid test sample y can be sufficiently represented as a linear combination of training samples of the same class as itself.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representation is naturally sparse if the total number of object classes k is reasonably large, involving only a small fraction of the overall training database.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2EBF97-17B4-4DBB-BC37-12CA06F9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39" y="838200"/>
            <a:ext cx="6218322" cy="58054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817B713-C883-4658-8F8E-555AEF1969A0}"/>
              </a:ext>
            </a:extLst>
          </p:cNvPr>
          <p:cNvSpPr/>
          <p:nvPr/>
        </p:nvSpPr>
        <p:spPr>
          <a:xfrm>
            <a:off x="6991662" y="2057400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847D94-37E0-4537-AE82-EFB94563069C}"/>
              </a:ext>
            </a:extLst>
          </p:cNvPr>
          <p:cNvSpPr/>
          <p:nvPr/>
        </p:nvSpPr>
        <p:spPr>
          <a:xfrm>
            <a:off x="6975513" y="4071152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492B1E-1D3E-426E-9BD4-E7D18E795D3A}"/>
              </a:ext>
            </a:extLst>
          </p:cNvPr>
          <p:cNvSpPr/>
          <p:nvPr/>
        </p:nvSpPr>
        <p:spPr>
          <a:xfrm>
            <a:off x="6934200" y="5290352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A3B3E8-A011-4CFA-9CBC-F5D1CEA21FD7}"/>
              </a:ext>
            </a:extLst>
          </p:cNvPr>
          <p:cNvSpPr/>
          <p:nvPr/>
        </p:nvSpPr>
        <p:spPr>
          <a:xfrm>
            <a:off x="4419600" y="16764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3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VIA L1-MINIMIZATION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 is typically less than n, making the system y = Ax underdetermined.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more sparse the recovered x</a:t>
            </a:r>
            <a:r>
              <a:rPr lang="en-US" sz="2000" baseline="-25000" dirty="0"/>
              <a:t>0</a:t>
            </a:r>
            <a:r>
              <a:rPr lang="en-US" sz="2000" dirty="0"/>
              <a:t> is, the easier it will be to accurately determine the identity of the test sample 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Therefore, we seek the sparsest solution to y = Ax.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Whenever y = Ax for some x with less than m/2 non-zeros, x is the unique sparsest solution.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 solve for this x in polynomial time, we use the following l</a:t>
            </a:r>
            <a:r>
              <a:rPr lang="en-US" sz="2000" baseline="30000" dirty="0"/>
              <a:t>1</a:t>
            </a:r>
            <a:r>
              <a:rPr lang="en-US" sz="2000" dirty="0"/>
              <a:t>-minimization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D45AC1-DCED-467F-8288-799E38A78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81600"/>
            <a:ext cx="5905500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REPRESENTATION BASED CLASSIFICATION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10F564-49C2-41FB-99C7-976B9DB2D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6500"/>
            <a:ext cx="6848475" cy="36195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8AE2A4-A73F-4F36-A263-48EB5C014295}"/>
              </a:ext>
            </a:extLst>
          </p:cNvPr>
          <p:cNvSpPr/>
          <p:nvPr/>
        </p:nvSpPr>
        <p:spPr>
          <a:xfrm>
            <a:off x="6858000" y="4038600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FEATURE EXTRACTION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 traditional face recognition algorithms, choice of feature extraction technique plays an important role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This has led to development of various feature extraction methods such as eigen faces and fisher faces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 comparison, for SRC the choice feature space is not critical as long as the dimension of the feature space is large enough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However, applying feature extraction techniques reduces the data dimensions and thus reduces the computational cost.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47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35859F-D2B8-4F9D-A785-D0E1949E59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532</TotalTime>
  <Words>767</Words>
  <Application>Microsoft Office PowerPoint</Application>
  <PresentationFormat>On-screen Show (4:3)</PresentationFormat>
  <Paragraphs>84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Tw Cen MT</vt:lpstr>
      <vt:lpstr>Tw Cen MT Condensed</vt:lpstr>
      <vt:lpstr>Wingdings</vt:lpstr>
      <vt:lpstr>Wingdings 3</vt:lpstr>
      <vt:lpstr>Integral</vt:lpstr>
      <vt:lpstr>FACE RECOGNITION USING WEIGHTED SPARSE REPRESENTATION</vt:lpstr>
      <vt:lpstr>MOTIVATION</vt:lpstr>
      <vt:lpstr>PROBLEM STATEMENT</vt:lpstr>
      <vt:lpstr>What we know</vt:lpstr>
      <vt:lpstr>SPARSity in face recognition</vt:lpstr>
      <vt:lpstr>PowerPoint Presentation</vt:lpstr>
      <vt:lpstr>SOLUTION VIA L1-MINIMIZATION</vt:lpstr>
      <vt:lpstr>SPARSE REPRESENTATION BASED CLASSIFICATION (src)</vt:lpstr>
      <vt:lpstr>ROLE OF FEATURE EXTRACTION</vt:lpstr>
      <vt:lpstr>ROLE OF FEATURE EXTRACTION</vt:lpstr>
      <vt:lpstr>ROLE OF FEATURE EXTRACTION</vt:lpstr>
      <vt:lpstr>WHY WEIGHTED SRC?</vt:lpstr>
      <vt:lpstr>WEIGHTED SPARSE REPRESENTION BASED CLASSIFICATION (WSRC)</vt:lpstr>
      <vt:lpstr>EXPERIMENTAL RESULTS – EXTENDED YALE B DATABASE</vt:lpstr>
      <vt:lpstr>EXPERIMENTAL RESULTS – AR DATABASE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WEIGHTED SPARSE REPRESENTATION</dc:title>
  <dc:creator>Shikha Mehta</dc:creator>
  <cp:keywords/>
  <cp:lastModifiedBy>Shikha Mehta</cp:lastModifiedBy>
  <cp:revision>59</cp:revision>
  <cp:lastPrinted>1601-01-01T00:00:00Z</cp:lastPrinted>
  <dcterms:created xsi:type="dcterms:W3CDTF">2017-12-04T22:05:54Z</dcterms:created>
  <dcterms:modified xsi:type="dcterms:W3CDTF">2017-12-06T07:02:03Z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