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5" r:id="rId5"/>
    <p:sldId id="269" r:id="rId6"/>
    <p:sldId id="266" r:id="rId7"/>
    <p:sldId id="267" r:id="rId8"/>
    <p:sldId id="268" r:id="rId9"/>
    <p:sldId id="270" r:id="rId10"/>
    <p:sldId id="271" r:id="rId11"/>
    <p:sldId id="272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65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4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3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5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01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4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5" name="Text 2"/>
          <p:cNvSpPr/>
          <p:nvPr/>
        </p:nvSpPr>
        <p:spPr>
          <a:xfrm>
            <a:off x="210207" y="1845825"/>
            <a:ext cx="8100594" cy="32516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/>
            <a:r>
              <a:rPr lang="en-US" sz="5400" b="1" dirty="0"/>
              <a:t>Recommendation System </a:t>
            </a:r>
            <a:r>
              <a:rPr lang="en-US" sz="5400" b="1" dirty="0" smtClean="0"/>
              <a:t>       for</a:t>
            </a:r>
          </a:p>
          <a:p>
            <a:pPr algn="ctr"/>
            <a:r>
              <a:rPr lang="en-US" sz="5400" b="1" dirty="0" smtClean="0"/>
              <a:t> E-Commerce</a:t>
            </a:r>
          </a:p>
          <a:p>
            <a:r>
              <a:rPr lang="en-US" sz="3200" dirty="0" smtClean="0"/>
              <a:t>              Predicting </a:t>
            </a:r>
            <a:r>
              <a:rPr lang="en-US" sz="3200" dirty="0"/>
              <a:t>User Purchase History</a:t>
            </a:r>
            <a:endParaRPr lang="en-US" sz="3200" b="1" dirty="0"/>
          </a:p>
        </p:txBody>
      </p:sp>
      <p:sp>
        <p:nvSpPr>
          <p:cNvPr id="6" name="Text 3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19" y="601908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994797"/>
            <a:ext cx="2792135" cy="2014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SHIKHA 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YADAV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GB" sz="2187" b="1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</a:t>
            </a:r>
            <a:r>
              <a:rPr lang="en-GB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tech</a:t>
            </a:r>
            <a:r>
              <a:rPr lang="en-GB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CSE(AI &amp; ML)</a:t>
            </a:r>
            <a:endParaRPr lang="en-US" sz="2187" b="1" dirty="0" smtClean="0">
              <a:solidFill>
                <a:srgbClr val="746558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90" y="0"/>
            <a:ext cx="671611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703128"/>
            <a:ext cx="1415743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                           </a:t>
            </a:r>
            <a:r>
              <a:rPr lang="en-GB" sz="6600" b="1" dirty="0" smtClean="0"/>
              <a:t>CONCLUSION</a:t>
            </a:r>
          </a:p>
          <a:p>
            <a:pPr algn="ctr"/>
            <a:endParaRPr lang="en-GB" sz="4800" b="1" dirty="0" smtClean="0"/>
          </a:p>
          <a:p>
            <a:pPr algn="ctr"/>
            <a:endParaRPr lang="en-GB" sz="4800" b="1" dirty="0"/>
          </a:p>
          <a:p>
            <a:pPr algn="ctr"/>
            <a:endParaRPr lang="en-GB" sz="4800" b="1" dirty="0" smtClean="0"/>
          </a:p>
          <a:p>
            <a:pPr algn="ctr"/>
            <a:endParaRPr lang="en-US" sz="4800" b="1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026979" y="-5586127"/>
            <a:ext cx="10941269" cy="111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GB" altLang="en-US" sz="2000" dirty="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deep learning-based recommendation system.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Leveraged LSTM to predict user purchase sequences.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using comprehensive metrics.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areas for improvement and future research. </a:t>
            </a:r>
          </a:p>
        </p:txBody>
      </p:sp>
    </p:spTree>
    <p:extLst>
      <p:ext uri="{BB962C8B-B14F-4D97-AF65-F5344CB8AC3E}">
        <p14:creationId xmlns:p14="http://schemas.microsoft.com/office/powerpoint/2010/main" val="30874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703128"/>
            <a:ext cx="1415743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9600" b="1" dirty="0" smtClean="0"/>
          </a:p>
          <a:p>
            <a:pPr algn="ctr"/>
            <a:r>
              <a:rPr lang="en-GB" sz="9600" b="1" dirty="0" smtClean="0"/>
              <a:t>THANK</a:t>
            </a:r>
            <a:r>
              <a:rPr lang="en-GB" sz="6600" b="1" dirty="0" smtClean="0"/>
              <a:t> </a:t>
            </a:r>
          </a:p>
          <a:p>
            <a:pPr algn="ctr"/>
            <a:r>
              <a:rPr lang="en-GB" sz="9600" b="1" dirty="0" smtClean="0"/>
              <a:t>YOU</a:t>
            </a:r>
          </a:p>
          <a:p>
            <a:pPr algn="ctr"/>
            <a:endParaRPr lang="en-GB" sz="4800" b="1" dirty="0" smtClean="0"/>
          </a:p>
          <a:p>
            <a:pPr algn="ctr"/>
            <a:endParaRPr lang="en-GB" sz="4800" b="1" dirty="0"/>
          </a:p>
          <a:p>
            <a:pPr algn="ctr"/>
            <a:endParaRPr lang="en-GB" sz="4800" b="1" dirty="0" smtClean="0"/>
          </a:p>
          <a:p>
            <a:pPr algn="ctr"/>
            <a:endParaRPr lang="en-US" sz="4800" b="1" dirty="0" smtClean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87972" y="-5170630"/>
            <a:ext cx="12980276" cy="10341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483476" y="2993707"/>
            <a:ext cx="12570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Objective: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To develop a recommendation system that predicts the next purchases of users </a:t>
            </a:r>
            <a:endParaRPr lang="en-GB" dirty="0" smtClean="0"/>
          </a:p>
          <a:p>
            <a:r>
              <a:rPr lang="en-GB" dirty="0" smtClean="0"/>
              <a:t>based </a:t>
            </a:r>
            <a:r>
              <a:rPr lang="en-GB" dirty="0"/>
              <a:t>on their past </a:t>
            </a:r>
            <a:r>
              <a:rPr lang="en-GB" dirty="0" err="1"/>
              <a:t>behavior</a:t>
            </a:r>
            <a:r>
              <a:rPr lang="en-GB" dirty="0"/>
              <a:t> using deep learning techniques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Dataset: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Amazon Beauty Products dataset from </a:t>
            </a:r>
            <a:r>
              <a:rPr lang="en-GB" dirty="0" err="1"/>
              <a:t>Kaggle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Techniques Used:</a:t>
            </a:r>
            <a:endParaRPr lang="en-GB" dirty="0"/>
          </a:p>
          <a:p>
            <a:r>
              <a:rPr lang="en-GB" dirty="0"/>
              <a:t>Data </a:t>
            </a:r>
            <a:r>
              <a:rPr lang="en-GB" dirty="0" err="1" smtClean="0"/>
              <a:t>Preprocessing</a:t>
            </a:r>
            <a:endParaRPr lang="en-GB" dirty="0"/>
          </a:p>
          <a:p>
            <a:r>
              <a:rPr lang="en-GB" dirty="0"/>
              <a:t>Sequential Data </a:t>
            </a:r>
            <a:r>
              <a:rPr lang="en-GB" dirty="0" err="1" smtClean="0"/>
              <a:t>Modeling</a:t>
            </a:r>
            <a:endParaRPr lang="en-GB" dirty="0"/>
          </a:p>
          <a:p>
            <a:r>
              <a:rPr lang="en-GB" dirty="0"/>
              <a:t>Deep Learning (LSTM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Evaluation Metrics</a:t>
            </a:r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49" y="2496446"/>
            <a:ext cx="6422454" cy="45244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48303" y="1175417"/>
            <a:ext cx="89337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INTRODUCTION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Box 11"/>
          <p:cNvSpPr txBox="1"/>
          <p:nvPr/>
        </p:nvSpPr>
        <p:spPr>
          <a:xfrm>
            <a:off x="819806" y="3186705"/>
            <a:ext cx="11855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Steps </a:t>
            </a:r>
            <a:r>
              <a:rPr lang="en-GB" b="1" dirty="0" smtClean="0"/>
              <a:t>Involved</a:t>
            </a:r>
          </a:p>
          <a:p>
            <a:endParaRPr lang="en-GB" dirty="0"/>
          </a:p>
          <a:p>
            <a:r>
              <a:rPr lang="en-GB" b="1" dirty="0"/>
              <a:t>Data Cleaning:</a:t>
            </a:r>
            <a:endParaRPr lang="en-GB" dirty="0"/>
          </a:p>
          <a:p>
            <a:pPr lvl="1"/>
            <a:r>
              <a:rPr lang="en-GB" dirty="0"/>
              <a:t>Dropped missing values, 'Timestamp', and 'Rating' columns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b="1" dirty="0"/>
              <a:t>Aggregating Product IDs:</a:t>
            </a:r>
            <a:endParaRPr lang="en-GB" dirty="0"/>
          </a:p>
          <a:p>
            <a:pPr lvl="1"/>
            <a:r>
              <a:rPr lang="en-GB" dirty="0"/>
              <a:t>Grouped product IDs for each user to capture purchase sequences</a:t>
            </a:r>
            <a:r>
              <a:rPr lang="en-GB" dirty="0" smtClean="0"/>
              <a:t>.</a:t>
            </a:r>
          </a:p>
          <a:p>
            <a:pPr lvl="1"/>
            <a:endParaRPr lang="en-GB" dirty="0"/>
          </a:p>
          <a:p>
            <a:r>
              <a:rPr lang="en-GB" b="1" dirty="0"/>
              <a:t>Tokenization and Sequence Preparation:</a:t>
            </a:r>
            <a:endParaRPr lang="en-GB" dirty="0"/>
          </a:p>
          <a:p>
            <a:pPr lvl="1"/>
            <a:r>
              <a:rPr lang="en-GB" dirty="0"/>
              <a:t>Converted product IDs into numerical sequences.</a:t>
            </a:r>
          </a:p>
          <a:p>
            <a:pPr lvl="1"/>
            <a:r>
              <a:rPr lang="en-GB" dirty="0"/>
              <a:t>Padded sequences to ensure equal length for LSTM input.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015959" y="1175417"/>
            <a:ext cx="976613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Data </a:t>
            </a:r>
            <a:r>
              <a:rPr lang="en-GB" sz="4000" b="1" dirty="0" smtClean="0"/>
              <a:t>Pre-processing </a:t>
            </a:r>
            <a:r>
              <a:rPr lang="en-GB" sz="4000" b="1" dirty="0"/>
              <a:t>and Feature Engineering</a:t>
            </a:r>
          </a:p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3" y="2781117"/>
            <a:ext cx="6137027" cy="395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703128"/>
            <a:ext cx="1415743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MODEL ARCHITECTURE</a:t>
            </a:r>
          </a:p>
          <a:p>
            <a:pPr algn="ctr"/>
            <a:endParaRPr lang="en-US" sz="48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Model </a:t>
            </a:r>
            <a:r>
              <a:rPr lang="en-US" b="1" dirty="0"/>
              <a:t>Used:</a:t>
            </a:r>
            <a:r>
              <a:rPr lang="en-US" dirty="0"/>
              <a:t> Long Short-Term Memory (LSTM) </a:t>
            </a:r>
            <a:r>
              <a:rPr lang="en-US" dirty="0" smtClean="0"/>
              <a:t>Network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Layers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Embedding Layer:</a:t>
            </a:r>
            <a:endParaRPr lang="en-US" dirty="0"/>
          </a:p>
          <a:p>
            <a:pPr lvl="1"/>
            <a:r>
              <a:rPr lang="en-US" dirty="0"/>
              <a:t>Transforms product IDs into dense vectors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LSTM Layer:</a:t>
            </a:r>
            <a:endParaRPr lang="en-US" dirty="0"/>
          </a:p>
          <a:p>
            <a:pPr lvl="1"/>
            <a:r>
              <a:rPr lang="en-US" dirty="0"/>
              <a:t>Captures temporal dependencies in purchase sequences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Dense Output Layer:</a:t>
            </a:r>
            <a:endParaRPr lang="en-US" dirty="0"/>
          </a:p>
          <a:p>
            <a:pPr lvl="1"/>
            <a:r>
              <a:rPr lang="en-US" dirty="0"/>
              <a:t>Outputs probabilities for the next product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289" y="2654761"/>
            <a:ext cx="778831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3958814" y="689541"/>
            <a:ext cx="612110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MODEL SUMMARY</a:t>
            </a:r>
          </a:p>
          <a:p>
            <a:pPr algn="ctr"/>
            <a:endParaRPr lang="en-US" sz="4800" b="1" dirty="0" smtClean="0"/>
          </a:p>
          <a:p>
            <a:r>
              <a:rPr lang="en-US" sz="2400" b="1" dirty="0" smtClean="0"/>
              <a:t>Architecture</a:t>
            </a:r>
          </a:p>
          <a:p>
            <a:endParaRPr lang="en-US" dirty="0"/>
          </a:p>
          <a:p>
            <a:pPr lvl="1"/>
            <a:r>
              <a:rPr lang="en-US" sz="2000" dirty="0"/>
              <a:t>Embedding Layer: 50-dimensional </a:t>
            </a:r>
            <a:r>
              <a:rPr lang="en-US" sz="2000" dirty="0" smtClean="0"/>
              <a:t>vectors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LSTM Layer: 100 </a:t>
            </a:r>
            <a:r>
              <a:rPr lang="en-US" sz="2000" dirty="0" smtClean="0"/>
              <a:t>units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Dense Layer: </a:t>
            </a:r>
            <a:r>
              <a:rPr lang="en-US" sz="2000" dirty="0" smtClean="0"/>
              <a:t>Soft max </a:t>
            </a:r>
            <a:r>
              <a:rPr lang="en-US" sz="2000" dirty="0"/>
              <a:t>activation for multi-class </a:t>
            </a:r>
            <a:r>
              <a:rPr lang="en-US" sz="2000" dirty="0" smtClean="0"/>
              <a:t>classification</a:t>
            </a:r>
          </a:p>
          <a:p>
            <a:pPr lvl="1"/>
            <a:endParaRPr lang="en-US" sz="2000" dirty="0"/>
          </a:p>
          <a:p>
            <a:r>
              <a:rPr lang="en-US" sz="2400" b="1" dirty="0" smtClean="0"/>
              <a:t>Compilation</a:t>
            </a:r>
          </a:p>
          <a:p>
            <a:endParaRPr lang="en-US" dirty="0"/>
          </a:p>
          <a:p>
            <a:pPr lvl="1"/>
            <a:r>
              <a:rPr lang="en-US" sz="2000" dirty="0"/>
              <a:t>Loss: Categorical </a:t>
            </a:r>
            <a:r>
              <a:rPr lang="en-US" sz="2000" dirty="0" smtClean="0"/>
              <a:t>Cross entropy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Optimizer: </a:t>
            </a:r>
            <a:r>
              <a:rPr lang="en-US" sz="2000" dirty="0" smtClean="0"/>
              <a:t>Adam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Metrics: Accuracy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645458" y="831949"/>
            <a:ext cx="1389034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                               TRAINING AND EVALUATION</a:t>
            </a:r>
          </a:p>
          <a:p>
            <a:pPr algn="ctr"/>
            <a:endParaRPr lang="en-GB" sz="4800" b="1" dirty="0" smtClean="0"/>
          </a:p>
          <a:p>
            <a:endParaRPr lang="en-US" sz="4800" b="1" dirty="0"/>
          </a:p>
          <a:p>
            <a:r>
              <a:rPr lang="en-GB" sz="2000" b="1" dirty="0" smtClean="0"/>
              <a:t>Training</a:t>
            </a:r>
            <a:r>
              <a:rPr lang="en-GB" sz="2000" b="1" dirty="0"/>
              <a:t>:</a:t>
            </a:r>
            <a:endParaRPr lang="en-GB" sz="2000" dirty="0"/>
          </a:p>
          <a:p>
            <a:pPr lvl="1"/>
            <a:r>
              <a:rPr lang="en-GB" sz="2000" dirty="0"/>
              <a:t>Epochs: 20</a:t>
            </a:r>
          </a:p>
          <a:p>
            <a:pPr lvl="1"/>
            <a:r>
              <a:rPr lang="en-GB" sz="2000" dirty="0"/>
              <a:t>Batch Size: 32</a:t>
            </a:r>
          </a:p>
          <a:p>
            <a:pPr lvl="1"/>
            <a:r>
              <a:rPr lang="en-GB" sz="2000" dirty="0"/>
              <a:t>Validation Split: 20</a:t>
            </a:r>
            <a:r>
              <a:rPr lang="en-GB" sz="2000" dirty="0" smtClean="0"/>
              <a:t>%</a:t>
            </a:r>
            <a:endParaRPr lang="en-GB" sz="2000" dirty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000" b="1" dirty="0"/>
              <a:t>Evaluation Metrics:</a:t>
            </a:r>
            <a:endParaRPr lang="en-GB" sz="2000" dirty="0"/>
          </a:p>
          <a:p>
            <a:pPr lvl="1"/>
            <a:r>
              <a:rPr lang="en-GB" sz="2000" dirty="0"/>
              <a:t>Accuracy: General performance measure</a:t>
            </a:r>
          </a:p>
          <a:p>
            <a:pPr lvl="1"/>
            <a:r>
              <a:rPr lang="en-GB" sz="2000" dirty="0"/>
              <a:t>Log Loss: Confidence of predictions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2186152"/>
            <a:ext cx="7143433" cy="52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703128"/>
            <a:ext cx="1415743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MODEL PERFORMANCE</a:t>
            </a:r>
          </a:p>
          <a:p>
            <a:pPr algn="ctr"/>
            <a:endParaRPr lang="en-US" sz="44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Results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Training Accuracy: [Insert Value]</a:t>
            </a:r>
          </a:p>
          <a:p>
            <a:pPr lvl="1"/>
            <a:r>
              <a:rPr lang="en-US" dirty="0"/>
              <a:t>Validation Accuracy: [Insert Value]</a:t>
            </a:r>
          </a:p>
          <a:p>
            <a:pPr lvl="1"/>
            <a:r>
              <a:rPr lang="en-US" dirty="0"/>
              <a:t>Log Loss: [Insert Value</a:t>
            </a:r>
            <a:r>
              <a:rPr lang="en-US" dirty="0" smtClean="0"/>
              <a:t>]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Insights:</a:t>
            </a:r>
            <a:endParaRPr lang="en-US" dirty="0"/>
          </a:p>
          <a:p>
            <a:pPr lvl="1"/>
            <a:r>
              <a:rPr lang="en-US" dirty="0"/>
              <a:t>Effective in capturing purchase patterns</a:t>
            </a:r>
          </a:p>
          <a:p>
            <a:pPr lvl="1"/>
            <a:r>
              <a:rPr lang="en-US" dirty="0"/>
              <a:t>Higher accuracy with more epochs and larger dataset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916" y="2286228"/>
            <a:ext cx="8618483" cy="42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2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844451"/>
            <a:ext cx="112040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                           CHALLENGES AND </a:t>
            </a:r>
            <a:r>
              <a:rPr lang="en-US" sz="4800" b="1" dirty="0" smtClean="0"/>
              <a:t>INSIGHTS</a:t>
            </a:r>
          </a:p>
          <a:p>
            <a:endParaRPr lang="en-US" sz="4800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smtClean="0"/>
              <a:t>Insights:</a:t>
            </a:r>
          </a:p>
          <a:p>
            <a:endParaRPr lang="en-US" dirty="0"/>
          </a:p>
          <a:p>
            <a:r>
              <a:rPr lang="en-US" b="1" dirty="0"/>
              <a:t>Data Cleaning:</a:t>
            </a:r>
            <a:r>
              <a:rPr lang="en-US" dirty="0"/>
              <a:t> Crucial for model accuracy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Embedding Layer:</a:t>
            </a:r>
            <a:r>
              <a:rPr lang="en-US" dirty="0"/>
              <a:t> Enhances input representation.</a:t>
            </a:r>
          </a:p>
          <a:p>
            <a:r>
              <a:rPr lang="en-US" b="1" dirty="0"/>
              <a:t>LSTM:</a:t>
            </a:r>
            <a:r>
              <a:rPr lang="en-US" dirty="0"/>
              <a:t> Suitable for sequential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Dataset Size:</a:t>
            </a:r>
            <a:r>
              <a:rPr lang="en-US" dirty="0"/>
              <a:t> Limited dataset may impact generalization.</a:t>
            </a:r>
          </a:p>
          <a:p>
            <a:r>
              <a:rPr lang="en-US" b="1" dirty="0"/>
              <a:t>Assumption of Sequential Patterns:</a:t>
            </a:r>
            <a:r>
              <a:rPr lang="en-US" dirty="0"/>
              <a:t> May not always hold true.</a:t>
            </a:r>
          </a:p>
          <a:p>
            <a:r>
              <a:rPr lang="en-US" b="1" dirty="0"/>
              <a:t>Static </a:t>
            </a:r>
            <a:r>
              <a:rPr lang="en-US" b="1" dirty="0" err="1"/>
              <a:t>Embeddings</a:t>
            </a:r>
            <a:r>
              <a:rPr lang="en-US" b="1" dirty="0"/>
              <a:t>:</a:t>
            </a:r>
            <a:r>
              <a:rPr lang="en-US" dirty="0"/>
              <a:t> Dynamic </a:t>
            </a:r>
            <a:r>
              <a:rPr lang="en-US" dirty="0" err="1"/>
              <a:t>embeddings</a:t>
            </a:r>
            <a:r>
              <a:rPr lang="en-US" dirty="0"/>
              <a:t> could improve accuracy.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82" y="1947267"/>
            <a:ext cx="7840718" cy="54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33851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4726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91439"/>
            <a:ext cx="3708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806" y="3891439"/>
            <a:ext cx="38363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7593806" y="446079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806" y="537150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Box 13"/>
          <p:cNvSpPr txBox="1"/>
          <p:nvPr/>
        </p:nvSpPr>
        <p:spPr>
          <a:xfrm>
            <a:off x="472966" y="703128"/>
            <a:ext cx="1415743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                           </a:t>
            </a:r>
            <a:r>
              <a:rPr lang="en-US" sz="4800" b="1" dirty="0" smtClean="0"/>
              <a:t>FUTURE DIRECTIONS</a:t>
            </a:r>
          </a:p>
          <a:p>
            <a:pPr algn="ctr"/>
            <a:endParaRPr lang="en-US" sz="4800" b="1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4424" y="2895116"/>
            <a:ext cx="6759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Work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r>
              <a:rPr lang="en-US" b="1" dirty="0"/>
              <a:t>Incorporate Additional Features:</a:t>
            </a:r>
            <a:r>
              <a:rPr lang="en-US" dirty="0"/>
              <a:t> Product categories, user demographics, temporal aspects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Hybrid Models:</a:t>
            </a:r>
            <a:r>
              <a:rPr lang="en-US" dirty="0"/>
              <a:t> Combine LSTM with collaborative filtering or content-based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Real-Time Recommendations:</a:t>
            </a:r>
            <a:r>
              <a:rPr lang="en-US" dirty="0"/>
              <a:t> Implement dynamic updates based on user interactions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A/B Testing:</a:t>
            </a:r>
            <a:r>
              <a:rPr lang="en-US" dirty="0"/>
              <a:t> Validate model effectiveness in a live environment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80" y="2216089"/>
            <a:ext cx="7092481" cy="50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3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434</Words>
  <Application>Microsoft Office PowerPoint</Application>
  <PresentationFormat>Custom</PresentationFormat>
  <Paragraphs>213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Gelasio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15</cp:revision>
  <dcterms:created xsi:type="dcterms:W3CDTF">2024-02-29T08:36:49Z</dcterms:created>
  <dcterms:modified xsi:type="dcterms:W3CDTF">2024-06-08T19:12:49Z</dcterms:modified>
</cp:coreProperties>
</file>