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0" r:id="rId15"/>
    <p:sldId id="281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64" d="100"/>
          <a:sy n="64" d="100"/>
        </p:scale>
        <p:origin x="145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0170DA-19B5-4D01-B32C-0ECBF41837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207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81B2D-BC86-412E-8076-55953D109E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B9661-0B3A-4E23-A5E2-39C50600DE1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680B7-A336-49E1-A517-B41D3ED8F8BD}" type="slidenum">
              <a:rPr lang="en-US" altLang="en-US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9624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14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1676400"/>
            <a:ext cx="18288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676400"/>
            <a:ext cx="53340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29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36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0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64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3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07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0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6764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438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5759D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59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59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5759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5759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5759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5759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5759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5759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5759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2338" y="3970338"/>
            <a:ext cx="5630862" cy="685800"/>
          </a:xfrm>
        </p:spPr>
        <p:txBody>
          <a:bodyPr/>
          <a:lstStyle/>
          <a:p>
            <a:r>
              <a:rPr lang="en-US" altLang="en-US" sz="3200" dirty="0"/>
              <a:t>What makes a movie click?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2338" y="4495800"/>
            <a:ext cx="5630862" cy="685800"/>
          </a:xfrm>
        </p:spPr>
        <p:txBody>
          <a:bodyPr/>
          <a:lstStyle/>
          <a:p>
            <a:r>
              <a:rPr lang="en-US" altLang="en-US" sz="2000" dirty="0"/>
              <a:t>Factors affecting success  and failure of movies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97898" y="6158345"/>
            <a:ext cx="56308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5759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5759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5759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5759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5759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5759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5759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5759D"/>
                </a:solidFill>
                <a:latin typeface="+mn-lt"/>
              </a:defRPr>
            </a:lvl9pPr>
          </a:lstStyle>
          <a:p>
            <a:r>
              <a:rPr lang="en-US" altLang="en-US" sz="2000" kern="0" dirty="0"/>
              <a:t>Shikha </a:t>
            </a:r>
            <a:r>
              <a:rPr lang="en-US" altLang="en-US" sz="2000" kern="0" dirty="0" err="1"/>
              <a:t>Chamoli</a:t>
            </a:r>
            <a:r>
              <a:rPr lang="en-US" altLang="en-US" sz="2000" kern="0" dirty="0"/>
              <a:t>, MSCS , </a:t>
            </a:r>
            <a:r>
              <a:rPr lang="en-US" altLang="en-US" sz="2000" kern="0"/>
              <a:t>IIT Chicago </a:t>
            </a:r>
            <a:endParaRPr lang="en-US" altLang="en-US" sz="2000" kern="0" dirty="0"/>
          </a:p>
          <a:p>
            <a:endParaRPr lang="en-US" altLang="en-US" sz="2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Identifying Factors: </a:t>
            </a:r>
            <a:r>
              <a:rPr lang="en-US" altLang="en-US" sz="2400" dirty="0"/>
              <a:t>Plot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Key Observations: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2000-10: Most important plots words are ring and wizard</a:t>
            </a:r>
          </a:p>
          <a:p>
            <a:pPr lvl="2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Its probably dominated by LOTR, and Harry Potter (both mega hits)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Post 2010 : </a:t>
            </a:r>
          </a:p>
          <a:p>
            <a:pPr lvl="2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Most popular plot is from comic books and </a:t>
            </a:r>
            <a:r>
              <a:rPr lang="en-US" altLang="ko-KR" sz="1200" dirty="0" err="1">
                <a:latin typeface="Verdana" pitchFamily="34" charset="0"/>
                <a:ea typeface="굴림" charset="-127"/>
              </a:rPr>
              <a:t>superheros</a:t>
            </a:r>
            <a:endParaRPr lang="en-US" altLang="ko-KR" sz="1200" dirty="0">
              <a:latin typeface="Verdana" pitchFamily="34" charset="0"/>
              <a:ea typeface="굴림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Terrorist plot has gained importance: Reflects fear in society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Popular among movie makers BUT Bad:</a:t>
            </a:r>
          </a:p>
          <a:p>
            <a:pPr lvl="2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Love, murder , death : People have had enough of these plots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78402"/>
              </p:ext>
            </p:extLst>
          </p:nvPr>
        </p:nvGraphicFramePr>
        <p:xfrm>
          <a:off x="1905000" y="1066800"/>
          <a:ext cx="2895600" cy="3303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5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Top Plots by Number of movies</a:t>
                      </a:r>
                      <a:endParaRPr lang="en-US" sz="11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Plot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Med_ROI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Med_NetProfit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numMovies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0.09726693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308707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1239558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0.02067494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682273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-0.1171151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-2057591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0.3522218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1727544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-0.1035104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-744000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66800"/>
            <a:ext cx="426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Identifying Factors: </a:t>
            </a:r>
            <a:r>
              <a:rPr lang="en-US" altLang="en-US" sz="2400" dirty="0"/>
              <a:t>Facebook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Key Observations: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Facebook didn’t exist before 2005, but people now can still vote for a 1960 movie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Activity in new movies are far more than those in old movies (non-linearity is clearly visible)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Further analysis in Model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Factor Model: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Genre and Plot both look important but to quantify its importance, I have created 2 factor</a:t>
            </a:r>
            <a:endParaRPr lang="en-US" altLang="ko-KR" sz="8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GenreRank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: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WghtAvg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of ROI of Movies in a given genre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PlotRank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: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WghtAvg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of ROI of  Movies with a given plot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Factor Correlations: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Use these to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eleminate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Correlated factors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Lack of inter factor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Correlations is good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86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Factor Model: Continued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Two Models 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Model 1 : for predicting ROI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Model 2 : for predicting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NetProfit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X Variables: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FB likes of director, actor , cast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Indicator variables for popular genres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PlotRank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GenreRank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Model 1 (Post dropping weak factors):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ROI ~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DirectorFb+isMusic+isFantasy+isHorror+plotRank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Model 2 (Post dropping weak factors):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~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DirectorFb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+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castTotalFb+isHorror+isFamily+genreRank+plotRank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969"/>
              </p:ext>
            </p:extLst>
          </p:nvPr>
        </p:nvGraphicFramePr>
        <p:xfrm>
          <a:off x="2057400" y="4876800"/>
          <a:ext cx="27559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R2=0.33</a:t>
                      </a:r>
                      <a:endParaRPr lang="en-US" sz="1100" b="0" i="1" u="none" strike="noStrike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F-stat 384</a:t>
                      </a:r>
                      <a:endParaRPr lang="en-US" sz="1100" b="0" i="1" u="none" strike="noStrike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-1.75E-01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2.82E+00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6.63E-02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 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5244"/>
              </p:ext>
            </p:extLst>
          </p:nvPr>
        </p:nvGraphicFramePr>
        <p:xfrm>
          <a:off x="5334000" y="4876800"/>
          <a:ext cx="2895600" cy="159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Model 2: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 = 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F-stat 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-6776650.7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961551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-7.048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8521.5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9.83E-11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1.75E-15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-4450913.3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2089053.7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6363528.9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2003254.7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31433483.2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7941473.8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39408330.5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1379601.8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 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0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Conclusion: Strategy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US remains the biggest market 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So make a movie for this market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English remains the most dominant language.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No point considering foreign language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High Budget 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For High Budget Project Stick to Genres like Family and Animations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These Genres have low ROI , but they do a lot more volume, and Net Profit is higher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Low Budget 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Stick to genres like Horror and Short films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These have high ROI but need less investment and are smaller scale projects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Once Decided on budget, and demography: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Use both the Regression Models to Optimally choose the plot , director and story line.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Use both the models to gain an insight on how much investment and ROI potential should be expected from any given existing project.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2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667000"/>
            <a:ext cx="3048000" cy="715963"/>
          </a:xfrm>
        </p:spPr>
        <p:txBody>
          <a:bodyPr/>
          <a:lstStyle/>
          <a:p>
            <a:r>
              <a:rPr lang="en-US" altLang="en-US" sz="4000" dirty="0"/>
              <a:t>Thank You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95600" y="4114800"/>
            <a:ext cx="472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5759D"/>
                </a:solidFill>
                <a:latin typeface="Microsoft Sans Serif" pitchFamily="34" charset="0"/>
              </a:defRPr>
            </a:lvl9pPr>
          </a:lstStyle>
          <a:p>
            <a:r>
              <a:rPr lang="en-US" altLang="en-US" sz="2000" kern="0" dirty="0"/>
              <a:t>Please also read a supplementary report that I am submitting with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412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Appendix: Reg1 : Residuals 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Plot1 : Y vs Fitted  : Shows model has strength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Plot2 :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Hist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of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Resid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: resembles normality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Plot3 : QQ plot of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resid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Close to normal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Plot4 : Should ideally be horizontal: Data not nice.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4400"/>
            <a:ext cx="480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Appendix: Reg1 : XY-plots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Plot1 : ROI vs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DirectorFB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Relation is weak (possibly the reason behind low R-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sq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DirectorFb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even if bounded has serious outlier problems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Plot2 :ROI vs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PlotRank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Mild Non linearity, but there is clear relationship.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89" y="914400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Appendix: Reg2 : Residuals 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Plot1 : Y vs Fitted  : Shows model has strength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Plot2 : Hist. of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Resid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: resembles normality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Plot3 : QQ plot of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resid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Close to normal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Plot4 : Should ideally be horizontal: Data not nice.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457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7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Appendix: Reg2 : XY-plots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Plot1 ,Plot2: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vs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DirectorFB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castTotalFb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likes: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Relation is weak (possibly the reason behind low R-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sq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Outliers remain problem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Plot2 :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vs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GenreRank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PlotRank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GenreRank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: Mild relationship. Weak factor.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PlotRank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: Some Non linearity, but clear relationship.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762000"/>
            <a:ext cx="457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245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dirty="0"/>
              <a:t>Outline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3041650"/>
            <a:ext cx="6705600" cy="328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Quantifying the success of a movie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Identifying the underlying factors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Demographic factors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Style factors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Genre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Plot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Factor Model: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Establishing a response variable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Verdana" pitchFamily="34" charset="0"/>
                <a:ea typeface="굴림" charset="-127"/>
              </a:rPr>
              <a:t>Objective : To explain the variance of the response variable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Verdana" pitchFamily="34" charset="0"/>
                <a:ea typeface="굴림" charset="-127"/>
              </a:rPr>
              <a:t>Identifying the shortcomings of the model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latin typeface="Verdana" pitchFamily="34" charset="0"/>
                <a:ea typeface="굴림" charset="-127"/>
              </a:rPr>
              <a:t>Conclusions: 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Verdana" pitchFamily="34" charset="0"/>
                <a:ea typeface="굴림" charset="-127"/>
              </a:rPr>
              <a:t>What Strategies to follow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>
                <a:latin typeface="Verdana" pitchFamily="34" charset="0"/>
                <a:ea typeface="굴림" charset="-127"/>
              </a:rPr>
              <a:t>What to avoid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Appendix: </a:t>
            </a:r>
            <a:r>
              <a:rPr lang="en-US" altLang="en-US" sz="4000" dirty="0" err="1"/>
              <a:t>Reg</a:t>
            </a:r>
            <a:r>
              <a:rPr lang="en-US" altLang="en-US" sz="4000" dirty="0"/>
              <a:t>: Key Remarks </a:t>
            </a:r>
            <a:endParaRPr lang="en-US" altLang="en-US" sz="24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most important factors (based on t-stat) is the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plotRank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One needs to have a good story line and plot.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ROI Model (by t-stat ):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Horror Genre: Most important Genre for high ROI,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Somewhat important in the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model too.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Net Profit Model (by t-stat):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Family Genre : Most Important Genre for high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NetProfit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Not important to ROI model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above conclusions are in sync with the genre and plot analysis done  earlier(Slide9,10)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Quality of data 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Over all quality of data is poor,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Deploying even more advance Datamining skills may not be of much help.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Data suffers from a lot of outliers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High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Fstat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of both models (ROI and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Shows that the regression models are valid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Near normal residual QQ plots in both regressions: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Further confirms that model assumptions are satisfied and model </a:t>
            </a:r>
            <a:r>
              <a:rPr lang="en-US" altLang="ko-KR" sz="1600">
                <a:latin typeface="Verdana" pitchFamily="34" charset="0"/>
                <a:ea typeface="굴림" charset="-127"/>
              </a:rPr>
              <a:t>is valid.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6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Quantifying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447800"/>
                <a:ext cx="6934200" cy="4267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2000" dirty="0">
                    <a:latin typeface="Verdana" pitchFamily="34" charset="0"/>
                    <a:ea typeface="굴림" charset="-127"/>
                  </a:rPr>
                  <a:t>Financial Measures: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Gross Revenue (gross) : A naïve measure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Net Profit = gross – budget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ko-KR" sz="1200" dirty="0">
                    <a:latin typeface="Verdana" pitchFamily="34" charset="0"/>
                    <a:ea typeface="굴림" charset="-127"/>
                  </a:rPr>
                  <a:t>Focusses on profitability of the investment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Return on Investment( ROI)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굴림" charset="-127"/>
                          </a:rPr>
                          <m:t>𝑔𝑟𝑜𝑠𝑠</m:t>
                        </m:r>
                        <m:r>
                          <a:rPr lang="en-US" altLang="ko-KR" sz="1600" b="0" i="1" smtClean="0">
                            <a:latin typeface="Cambria Math"/>
                            <a:ea typeface="굴림" charset="-127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/>
                            <a:ea typeface="굴림" charset="-127"/>
                          </a:rPr>
                          <m:t>𝑏𝑢𝑑𝑔𝑒𝑡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굴림" charset="-127"/>
                          </a:rPr>
                          <m:t>𝑏𝑢𝑑𝑔𝑒𝑡</m:t>
                        </m:r>
                      </m:den>
                    </m:f>
                  </m:oMath>
                </a14:m>
                <a:endParaRPr lang="en-US" altLang="ko-KR" sz="1600" b="0" dirty="0">
                  <a:latin typeface="Verdana" pitchFamily="34" charset="0"/>
                  <a:ea typeface="굴림" charset="-127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ko-KR" sz="1200" dirty="0">
                    <a:latin typeface="Verdana" pitchFamily="34" charset="0"/>
                    <a:ea typeface="굴림" charset="-127"/>
                  </a:rPr>
                  <a:t>Focusses on percentage returns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ko-KR" sz="1200" dirty="0">
                    <a:latin typeface="Verdana" pitchFamily="34" charset="0"/>
                    <a:ea typeface="굴림" charset="-127"/>
                  </a:rPr>
                  <a:t>Makes success comparable across time </a:t>
                </a:r>
                <a:endParaRPr lang="en-US" altLang="ko-KR" sz="1200" b="0" dirty="0">
                  <a:latin typeface="Verdana" pitchFamily="34" charset="0"/>
                  <a:ea typeface="굴림" charset="-127"/>
                </a:endParaRPr>
              </a:p>
              <a:p>
                <a:pPr lvl="1">
                  <a:lnSpc>
                    <a:spcPct val="80000"/>
                  </a:lnSpc>
                </a:pPr>
                <a:endParaRPr lang="en-US" altLang="ko-KR" sz="1600" dirty="0">
                  <a:latin typeface="Verdana" pitchFamily="34" charset="0"/>
                  <a:ea typeface="굴림" charset="-127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ko-KR" sz="2000" dirty="0">
                    <a:latin typeface="Verdana" pitchFamily="34" charset="0"/>
                    <a:ea typeface="굴림" charset="-127"/>
                  </a:rPr>
                  <a:t>Other Measures/Indicators: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err="1">
                    <a:latin typeface="Verdana" pitchFamily="34" charset="0"/>
                    <a:ea typeface="굴림" charset="-127"/>
                  </a:rPr>
                  <a:t>Imdb</a:t>
                </a: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 score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Number of Users Voted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Number of critique reviews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>
                    <a:latin typeface="Verdana" pitchFamily="34" charset="0"/>
                    <a:ea typeface="굴림" charset="-127"/>
                  </a:rPr>
                  <a:t>Number of user reviews</a:t>
                </a:r>
              </a:p>
              <a:p>
                <a:pPr>
                  <a:lnSpc>
                    <a:spcPct val="80000"/>
                  </a:lnSpc>
                </a:pPr>
                <a:endParaRPr lang="en-US" altLang="ko-KR" sz="2000" dirty="0">
                  <a:latin typeface="Verdana" pitchFamily="34" charset="0"/>
                  <a:ea typeface="굴림" charset="-127"/>
                </a:endParaRPr>
              </a:p>
              <a:p>
                <a:pPr>
                  <a:lnSpc>
                    <a:spcPct val="80000"/>
                  </a:lnSpc>
                </a:pPr>
                <a:endParaRPr lang="en-US" altLang="ko-KR" sz="2000" dirty="0">
                  <a:latin typeface="Verdana" pitchFamily="34" charset="0"/>
                  <a:ea typeface="굴림" charset="-127"/>
                </a:endParaRPr>
              </a:p>
              <a:p>
                <a:pPr>
                  <a:lnSpc>
                    <a:spcPct val="80000"/>
                  </a:lnSpc>
                </a:pPr>
                <a:endParaRPr lang="en-US" altLang="ko-KR" sz="2000" dirty="0">
                  <a:latin typeface="Verdana" pitchFamily="34" charset="0"/>
                  <a:ea typeface="굴림" charset="-127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447800"/>
                <a:ext cx="6934200" cy="4267200"/>
              </a:xfrm>
              <a:blipFill rotWithShape="1">
                <a:blip r:embed="rId4"/>
                <a:stretch>
                  <a:fillRect l="-879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Quantifying Success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4953000"/>
            <a:ext cx="6934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ROI &amp; Gross: Looks like right skewed with a thin tail.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Net Profit : </a:t>
            </a:r>
            <a:r>
              <a:rPr lang="en-US" altLang="ko-KR" sz="2000" dirty="0"/>
              <a:t>Looks normally distributed around 0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itchFamily="34" charset="0"/>
                <a:ea typeface="굴림" charset="-127"/>
              </a:rPr>
              <a:t>Imbd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Score: </a:t>
            </a:r>
            <a:r>
              <a:rPr lang="en-US" altLang="ko-KR" sz="2000" dirty="0"/>
              <a:t>Looks normally distributed around 6.5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6248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Quantifying Success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4953000"/>
            <a:ext cx="6934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Movie FB likes : No Information</a:t>
            </a: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itchFamily="34" charset="0"/>
                <a:ea typeface="굴림" charset="-127"/>
              </a:rPr>
              <a:t>NumVotedUsers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&amp;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numUserReviews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Has similar distribution to ROI</a:t>
            </a: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itchFamily="34" charset="0"/>
                <a:ea typeface="굴림" charset="-127"/>
              </a:rPr>
              <a:t>NumCriticReviews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Looks somewhat correlated to ROI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640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Quantifying Success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4953000"/>
            <a:ext cx="6934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Correlation Plot for various variables: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Establishes that ROI and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NetProfit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are indeed positively correlated with all the other indicators.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Confirms our observations of similar distributions in previous slides.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5257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Identifying Factors: </a:t>
            </a:r>
            <a:r>
              <a:rPr lang="en-US" altLang="en-US" sz="2400" dirty="0"/>
              <a:t>Demographics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Language: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Among 5043 data points, 3707 are of English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Other 37 languages have very small number of movies.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Statistical Conclusions:</a:t>
            </a:r>
          </a:p>
          <a:p>
            <a:pPr lvl="2">
              <a:lnSpc>
                <a:spcPct val="80000"/>
              </a:lnSpc>
            </a:pPr>
            <a:r>
              <a:rPr lang="en-US" altLang="ko-KR" sz="800" dirty="0">
                <a:latin typeface="Verdana" pitchFamily="34" charset="0"/>
                <a:ea typeface="굴림" charset="-127"/>
              </a:rPr>
              <a:t>Most conclusions will be dominated by English movies</a:t>
            </a:r>
          </a:p>
          <a:p>
            <a:pPr lvl="2">
              <a:lnSpc>
                <a:spcPct val="80000"/>
              </a:lnSpc>
            </a:pPr>
            <a:r>
              <a:rPr lang="en-US" altLang="ko-KR" sz="800" dirty="0">
                <a:latin typeface="Verdana" pitchFamily="34" charset="0"/>
                <a:ea typeface="굴림" charset="-127"/>
              </a:rPr>
              <a:t>Wouldn’t really apply to other language movies.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Country: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Among 5043 data points, 3074 are made in USA: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Other 116 countries have relatively small number of movies.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Statistical Conclusions:</a:t>
            </a:r>
          </a:p>
          <a:p>
            <a:pPr lvl="2">
              <a:lnSpc>
                <a:spcPct val="80000"/>
              </a:lnSpc>
            </a:pPr>
            <a:r>
              <a:rPr lang="en-US" altLang="ko-KR" sz="800" dirty="0">
                <a:latin typeface="Verdana" pitchFamily="34" charset="0"/>
                <a:ea typeface="굴림" charset="-127"/>
              </a:rPr>
              <a:t>Most conclusions will be dominated by American movies</a:t>
            </a:r>
          </a:p>
          <a:p>
            <a:pPr lvl="2">
              <a:lnSpc>
                <a:spcPct val="80000"/>
              </a:lnSpc>
            </a:pPr>
            <a:r>
              <a:rPr lang="en-US" altLang="ko-KR" sz="800" dirty="0">
                <a:latin typeface="Verdana" pitchFamily="34" charset="0"/>
                <a:ea typeface="굴림" charset="-127"/>
              </a:rPr>
              <a:t>Wouldn’t really apply to other language movies.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Content Rating: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GP and M are both (now) PG-13 standard which is of moderate impact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Verdana" pitchFamily="34" charset="0"/>
                <a:ea typeface="굴림" charset="-127"/>
              </a:rPr>
              <a:t>Data says, that these are the movies that do best business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22716"/>
              </p:ext>
            </p:extLst>
          </p:nvPr>
        </p:nvGraphicFramePr>
        <p:xfrm>
          <a:off x="3276600" y="3886200"/>
          <a:ext cx="2921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content_rating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Med_ROI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Med_NetProfit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0.3402045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13696761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3.3941449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11405307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Approved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4.0833333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26635000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5.0833333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36600000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6.408971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4231215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9.1543131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56054450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3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Identifying Factors: </a:t>
            </a:r>
            <a:r>
              <a:rPr lang="en-US" altLang="en-US" sz="2400" dirty="0"/>
              <a:t>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Color: Almost all data is for color movies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Duration: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Bulk of the movies are of length 90 to 150 mins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Longer (100-200) are slightly better (Net Profits wise)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Aspect Ratio: Mostly irrelevant,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has gradually changed over years.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3043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Identifying Factors: </a:t>
            </a:r>
            <a:r>
              <a:rPr lang="en-US" altLang="en-US" sz="2400" dirty="0"/>
              <a:t>Genre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43000"/>
            <a:ext cx="6934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Key Observations: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For high budget, Animation and Family are best (for business)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For constrained budget, Horror and Short Movies are best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Animations: Business wise this Genre has picked a lot after 2010, and as of now it is as big as Family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88829"/>
              </p:ext>
            </p:extLst>
          </p:nvPr>
        </p:nvGraphicFramePr>
        <p:xfrm>
          <a:off x="2133600" y="1065847"/>
          <a:ext cx="3200400" cy="1678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Top Genres By Net Profit</a:t>
                      </a:r>
                      <a:endParaRPr lang="en-US" sz="1100" b="0" i="1" u="none" strike="noStrike" dirty="0">
                        <a:solidFill>
                          <a:srgbClr val="538DD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Genre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Med_ROI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Med_NetProfit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numMovies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2853933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3946250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Fantasy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4976634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6753840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11571351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14008741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17535"/>
              </p:ext>
            </p:extLst>
          </p:nvPr>
        </p:nvGraphicFramePr>
        <p:xfrm>
          <a:off x="2133600" y="2819400"/>
          <a:ext cx="3200400" cy="1678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Top Genres By ROI</a:t>
                      </a:r>
                      <a:endParaRPr lang="en-US" sz="1100" b="0" i="1" u="none" strike="noStrike" dirty="0">
                        <a:solidFill>
                          <a:srgbClr val="538DD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Genre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Med_ROI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Med_NetProfit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numMovies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2690677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11571351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14008741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3946250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6753840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909267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16" y="1066800"/>
            <a:ext cx="357051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9641"/>
      </p:ext>
    </p:extLst>
  </p:cSld>
  <p:clrMapOvr>
    <a:masterClrMapping/>
  </p:clrMapOvr>
</p:sld>
</file>

<file path=ppt/theme/theme1.xml><?xml version="1.0" encoding="utf-8"?>
<a:theme xmlns:a="http://schemas.openxmlformats.org/drawingml/2006/main" name="shikhaPPT">
  <a:themeElements>
    <a:clrScheme name="powerpoint-template-24 5">
      <a:dk1>
        <a:srgbClr val="4D4D4D"/>
      </a:dk1>
      <a:lt1>
        <a:srgbClr val="FFFFFF"/>
      </a:lt1>
      <a:dk2>
        <a:srgbClr val="4D4D4D"/>
      </a:dk2>
      <a:lt2>
        <a:srgbClr val="114682"/>
      </a:lt2>
      <a:accent1>
        <a:srgbClr val="295B99"/>
      </a:accent1>
      <a:accent2>
        <a:srgbClr val="406DA6"/>
      </a:accent2>
      <a:accent3>
        <a:srgbClr val="FFFFFF"/>
      </a:accent3>
      <a:accent4>
        <a:srgbClr val="404040"/>
      </a:accent4>
      <a:accent5>
        <a:srgbClr val="ACB5CA"/>
      </a:accent5>
      <a:accent6>
        <a:srgbClr val="396296"/>
      </a:accent6>
      <a:hlink>
        <a:srgbClr val="5F84B5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shikhaPPT</Template>
  <TotalTime>206</TotalTime>
  <Words>1451</Words>
  <Application>Microsoft Office PowerPoint</Application>
  <PresentationFormat>On-screen Show (4:3)</PresentationFormat>
  <Paragraphs>550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굴림</vt:lpstr>
      <vt:lpstr>Arial</vt:lpstr>
      <vt:lpstr>Calibri</vt:lpstr>
      <vt:lpstr>Cambria Math</vt:lpstr>
      <vt:lpstr>Microsoft Sans Serif</vt:lpstr>
      <vt:lpstr>Verdana</vt:lpstr>
      <vt:lpstr>shikhaPPT</vt:lpstr>
      <vt:lpstr>What makes a movie click?</vt:lpstr>
      <vt:lpstr>Outline </vt:lpstr>
      <vt:lpstr>Quantifying Success</vt:lpstr>
      <vt:lpstr>Quantifying Success</vt:lpstr>
      <vt:lpstr>Quantifying Success</vt:lpstr>
      <vt:lpstr>Quantifying Success</vt:lpstr>
      <vt:lpstr>Identifying Factors: Demographics</vt:lpstr>
      <vt:lpstr>Identifying Factors: Style</vt:lpstr>
      <vt:lpstr>Identifying Factors: Genre</vt:lpstr>
      <vt:lpstr>Identifying Factors: Plot</vt:lpstr>
      <vt:lpstr>Identifying Factors: Facebook</vt:lpstr>
      <vt:lpstr>Factor Model:</vt:lpstr>
      <vt:lpstr>Factor Model: Continued</vt:lpstr>
      <vt:lpstr>Conclusion: Strategy</vt:lpstr>
      <vt:lpstr>Thank You</vt:lpstr>
      <vt:lpstr>Appendix: Reg1 : Residuals </vt:lpstr>
      <vt:lpstr>Appendix: Reg1 : XY-plots</vt:lpstr>
      <vt:lpstr>Appendix: Reg2 : Residuals </vt:lpstr>
      <vt:lpstr>Appendix: Reg2 : XY-plots</vt:lpstr>
      <vt:lpstr>Appendix: Reg: Key Remarks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movie click?</dc:title>
  <dc:creator>ritesh</dc:creator>
  <cp:lastModifiedBy>rohit</cp:lastModifiedBy>
  <cp:revision>35</cp:revision>
  <dcterms:created xsi:type="dcterms:W3CDTF">2017-04-27T20:19:14Z</dcterms:created>
  <dcterms:modified xsi:type="dcterms:W3CDTF">2017-06-02T05:04:42Z</dcterms:modified>
</cp:coreProperties>
</file>