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93" r:id="rId2"/>
    <p:sldId id="257" r:id="rId3"/>
    <p:sldId id="259" r:id="rId4"/>
    <p:sldId id="260" r:id="rId5"/>
    <p:sldId id="262" r:id="rId6"/>
    <p:sldId id="263" r:id="rId7"/>
    <p:sldId id="275" r:id="rId8"/>
    <p:sldId id="264" r:id="rId9"/>
    <p:sldId id="272" r:id="rId10"/>
    <p:sldId id="265" r:id="rId11"/>
    <p:sldId id="281" r:id="rId12"/>
    <p:sldId id="283" r:id="rId13"/>
    <p:sldId id="282" r:id="rId14"/>
    <p:sldId id="284" r:id="rId15"/>
    <p:sldId id="285" r:id="rId16"/>
    <p:sldId id="287" r:id="rId17"/>
    <p:sldId id="289" r:id="rId18"/>
    <p:sldId id="286" r:id="rId19"/>
    <p:sldId id="288" r:id="rId20"/>
    <p:sldId id="290" r:id="rId21"/>
    <p:sldId id="266" r:id="rId22"/>
    <p:sldId id="291" r:id="rId23"/>
    <p:sldId id="268" r:id="rId24"/>
    <p:sldId id="280" r:id="rId25"/>
    <p:sldId id="270" r:id="rId26"/>
    <p:sldId id="292" r:id="rId27"/>
    <p:sldId id="274" r:id="rId28"/>
    <p:sldId id="269" r:id="rId29"/>
    <p:sldId id="273" r:id="rId30"/>
    <p:sldId id="276" r:id="rId31"/>
    <p:sldId id="277" r:id="rId32"/>
    <p:sldId id="278" r:id="rId33"/>
    <p:sldId id="279" r:id="rId34"/>
    <p:sldId id="261" r:id="rId35"/>
    <p:sldId id="271" r:id="rId36"/>
  </p:sldIdLst>
  <p:sldSz cx="9144000" cy="5143500" type="screen16x9"/>
  <p:notesSz cx="6858000" cy="9144000"/>
  <p:embeddedFontLst>
    <p:embeddedFont>
      <p:font typeface="Century Gothic" panose="020B0502020202020204" pitchFamily="34" charset="0"/>
      <p:regular r:id="rId38"/>
      <p:bold r:id="rId39"/>
      <p:italic r:id="rId40"/>
      <p:boldItalic r:id="rId41"/>
    </p:embeddedFont>
    <p:embeddedFont>
      <p:font typeface="Microsoft Sans Serif" panose="020B0604020202020204" pitchFamily="34" charset="0"/>
      <p:regular r:id="rId42"/>
    </p:embeddedFont>
    <p:embeddedFont>
      <p:font typeface="Wingdings 3" panose="05040102010807070707" pitchFamily="18" charset="2"/>
      <p:regular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3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048589"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0"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642" name="Google Shape;203;g7529bc820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3" name="Google Shape;204;g7529bc820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048638" name="Google Shape;197;g7529bc820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9" name="Google Shape;198;g7529bc820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45f21a7f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45f21a7f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45f21a7f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45f21a7f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45f21a7fb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45f21a7f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45f21a7f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45f21a7f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45f21a7f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45f21a7f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1048646" name="Google Shape;209;g7529bc82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7" name="Google Shape;210;g7529bc82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048602" name="Google Shape;143;g7529bc82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3" name="Google Shape;144;g7529bc82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048606" name="Google Shape;149;g7529bc82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7" name="Google Shape;150;g7529bc82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048614" name="Google Shape;161;g7529bc82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5" name="Google Shape;162;g7529bc82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048618" name="Google Shape;167;g7529bc820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9" name="Google Shape;168;g7529bc820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048622" name="Google Shape;173;g7529bc820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74;g7529bc82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048626" name="Google Shape;179;g7529bc820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7" name="Google Shape;180;g7529bc820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048630" name="Google Shape;185;g7529bc820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1" name="Google Shape;186;g7529bc820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048634" name="Google Shape;191;g7529bc820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5" name="Google Shape;192;g7529bc820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31615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00195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50064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9896024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42220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3117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52946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8712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398143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1048593"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594"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a:endParaRPr/>
          </a:p>
        </p:txBody>
      </p:sp>
      <p:sp>
        <p:nvSpPr>
          <p:cNvPr id="1048595"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16741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48676"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lvl1pPr>
          </a:lstStyle>
          <a:p>
            <a:endParaRPr/>
          </a:p>
        </p:txBody>
      </p:sp>
      <p:sp>
        <p:nvSpPr>
          <p:cNvPr id="1048677"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90351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45968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5597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2097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9056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3931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03810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30796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74767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6/1/2020</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4180206"/>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archive.ics.uci.edu/ml/datasets/breast+cancer+wisconsin+(diagnostic)"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950C-1D0C-4D85-A0E8-C0148BF55236}"/>
              </a:ext>
            </a:extLst>
          </p:cNvPr>
          <p:cNvSpPr>
            <a:spLocks noGrp="1"/>
          </p:cNvSpPr>
          <p:nvPr>
            <p:ph type="title"/>
          </p:nvPr>
        </p:nvSpPr>
        <p:spPr/>
        <p:txBody>
          <a:bodyPr/>
          <a:lstStyle/>
          <a:p>
            <a:r>
              <a:rPr lang="en-IN" dirty="0"/>
              <a:t>                 MEDICAPS UNIVERSITY</a:t>
            </a:r>
          </a:p>
        </p:txBody>
      </p:sp>
      <p:sp>
        <p:nvSpPr>
          <p:cNvPr id="3" name="Content Placeholder 2">
            <a:extLst>
              <a:ext uri="{FF2B5EF4-FFF2-40B4-BE49-F238E27FC236}">
                <a16:creationId xmlns:a16="http://schemas.microsoft.com/office/drawing/2014/main" id="{14EB991E-6698-4B32-81E8-7DD5A8C478A6}"/>
              </a:ext>
            </a:extLst>
          </p:cNvPr>
          <p:cNvSpPr>
            <a:spLocks noGrp="1"/>
          </p:cNvSpPr>
          <p:nvPr>
            <p:ph idx="1"/>
          </p:nvPr>
        </p:nvSpPr>
        <p:spPr>
          <a:xfrm>
            <a:off x="255182" y="2848249"/>
            <a:ext cx="8668482" cy="2159686"/>
          </a:xfrm>
        </p:spPr>
        <p:txBody>
          <a:bodyPr>
            <a:normAutofit fontScale="85000" lnSpcReduction="20000"/>
          </a:bodyPr>
          <a:lstStyle/>
          <a:p>
            <a:pPr marL="0" indent="0">
              <a:buNone/>
            </a:pPr>
            <a:r>
              <a:rPr lang="en-IN" dirty="0"/>
              <a:t>                                               </a:t>
            </a:r>
            <a:r>
              <a:rPr lang="en-IN" sz="2400" b="1" i="1" dirty="0"/>
              <a:t>INTERNSHIP DONE FROM TCS </a:t>
            </a:r>
            <a:endParaRPr lang="en-IN" sz="2400" dirty="0"/>
          </a:p>
          <a:p>
            <a:pPr marL="0" indent="0" algn="r">
              <a:buNone/>
            </a:pPr>
            <a:r>
              <a:rPr lang="en-IN" dirty="0"/>
              <a:t>SUBMITTED BY:-</a:t>
            </a:r>
          </a:p>
          <a:p>
            <a:pPr marL="0" indent="0" algn="r">
              <a:buNone/>
            </a:pPr>
            <a:r>
              <a:rPr lang="en-IN" dirty="0"/>
              <a:t>Shikha Sharma (EN16CS301243)</a:t>
            </a:r>
          </a:p>
          <a:p>
            <a:pPr marL="0" indent="0" algn="r">
              <a:buNone/>
            </a:pPr>
            <a:r>
              <a:rPr lang="en-IN" dirty="0"/>
              <a:t>Shikhar Sharma (EN16CS301244)</a:t>
            </a:r>
          </a:p>
          <a:p>
            <a:pPr marL="0" indent="0" algn="r">
              <a:buNone/>
            </a:pPr>
            <a:r>
              <a:rPr lang="en-IN" dirty="0"/>
              <a:t>Shubham Trivedi (EN16CS301258)</a:t>
            </a:r>
          </a:p>
          <a:p>
            <a:pPr marL="0" indent="0" algn="r">
              <a:buNone/>
            </a:pPr>
            <a:r>
              <a:rPr lang="en-IN" dirty="0"/>
              <a:t>Yash Rathi (EN16CS301294)</a:t>
            </a:r>
          </a:p>
          <a:p>
            <a:pPr marL="0" indent="0" algn="r">
              <a:buNone/>
            </a:pPr>
            <a:r>
              <a:rPr lang="en-IN" dirty="0"/>
              <a:t>Yash Upadhyay (EN16CS301295)</a:t>
            </a:r>
          </a:p>
          <a:p>
            <a:pPr marL="0" indent="0" algn="r">
              <a:buNone/>
            </a:pPr>
            <a:r>
              <a:rPr lang="en-IN" dirty="0"/>
              <a:t> </a:t>
            </a:r>
          </a:p>
        </p:txBody>
      </p:sp>
      <p:pic>
        <p:nvPicPr>
          <p:cNvPr id="5" name="Picture 4">
            <a:extLst>
              <a:ext uri="{FF2B5EF4-FFF2-40B4-BE49-F238E27FC236}">
                <a16:creationId xmlns:a16="http://schemas.microsoft.com/office/drawing/2014/main" id="{E2DBC11A-9A0F-4835-8FAC-804A58853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583" y="1127051"/>
            <a:ext cx="2656060" cy="1329070"/>
          </a:xfrm>
          <a:prstGeom prst="rect">
            <a:avLst/>
          </a:prstGeom>
        </p:spPr>
      </p:pic>
    </p:spTree>
    <p:extLst>
      <p:ext uri="{BB962C8B-B14F-4D97-AF65-F5344CB8AC3E}">
        <p14:creationId xmlns:p14="http://schemas.microsoft.com/office/powerpoint/2010/main" val="1254167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048624" name="Google Shape;182;p21"/>
          <p:cNvSpPr txBox="1">
            <a:spLocks noGrp="1"/>
          </p:cNvSpPr>
          <p:nvPr>
            <p:ph type="title"/>
          </p:nvPr>
        </p:nvSpPr>
        <p:spPr>
          <a:xfrm>
            <a:off x="1297499" y="276447"/>
            <a:ext cx="7038900" cy="744324"/>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dirty="0"/>
              <a:t>Data Preprocessing </a:t>
            </a:r>
            <a:endParaRPr sz="3000" b="1" dirty="0"/>
          </a:p>
          <a:p>
            <a:pPr marL="0" lvl="0" indent="0" algn="l" rtl="0">
              <a:spcBef>
                <a:spcPts val="1600"/>
              </a:spcBef>
              <a:spcAft>
                <a:spcPts val="0"/>
              </a:spcAft>
              <a:buNone/>
            </a:pPr>
            <a:endParaRPr sz="3000" b="1" dirty="0"/>
          </a:p>
        </p:txBody>
      </p:sp>
      <p:sp>
        <p:nvSpPr>
          <p:cNvPr id="1048625" name="Google Shape;183;p21"/>
          <p:cNvSpPr txBox="1">
            <a:spLocks noGrp="1"/>
          </p:cNvSpPr>
          <p:nvPr>
            <p:ph type="body" idx="1"/>
          </p:nvPr>
        </p:nvSpPr>
        <p:spPr>
          <a:xfrm>
            <a:off x="414670" y="1222744"/>
            <a:ext cx="8888818" cy="3128415"/>
          </a:xfrm>
          <a:prstGeom prst="rect">
            <a:avLst/>
          </a:prstGeom>
        </p:spPr>
        <p:txBody>
          <a:bodyPr spcFirstLastPara="1" wrap="square" lIns="91425" tIns="91425" rIns="91425" bIns="91425" anchor="t" anchorCtr="0">
            <a:noAutofit/>
          </a:bodyPr>
          <a:lstStyle/>
          <a:p>
            <a:pPr marL="0" indent="0">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Data pre-processing as we know is what consumes 80% of time. The data pre-processing steps taken are-</a:t>
            </a:r>
          </a:p>
          <a:p>
            <a:pPr marL="0" indent="0">
              <a:lnSpc>
                <a:spcPct val="100000"/>
              </a:lnSpc>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1) Label Encoding of diagnosis column as it includes M and B for Malignant and Benign.</a:t>
            </a:r>
          </a:p>
          <a:p>
            <a:pPr marL="0" indent="0">
              <a:lnSpc>
                <a:spcPct val="100000"/>
              </a:lnSpc>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2) Using covariance matrix or we can say heatmap determine features relationship amongst each other.</a:t>
            </a:r>
          </a:p>
          <a:p>
            <a:pPr marL="0" indent="0">
              <a:lnSpc>
                <a:spcPts val="1600"/>
              </a:lnSpc>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3) Removing outliers using interquartile range and Imputing missing values</a:t>
            </a:r>
          </a:p>
          <a:p>
            <a:pPr marL="0" indent="0">
              <a:lnSpc>
                <a:spcPts val="1600"/>
              </a:lnSpc>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4) Normalizing the data using Minmax Scaler</a:t>
            </a:r>
          </a:p>
          <a:p>
            <a:pPr marL="0" indent="0">
              <a:lnSpc>
                <a:spcPts val="1600"/>
              </a:lnSpc>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5) Dimensionality Reduction using PCA</a:t>
            </a:r>
          </a:p>
          <a:p>
            <a:pPr marL="0" indent="0">
              <a:lnSpc>
                <a:spcPts val="1600"/>
              </a:lnSpc>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6) Splitting data into test and train</a:t>
            </a:r>
          </a:p>
          <a:p>
            <a:pPr marL="0" indent="0">
              <a:lnSpc>
                <a:spcPts val="1600"/>
              </a:lnSpc>
              <a:spcAft>
                <a:spcPts val="1600"/>
              </a:spcAft>
              <a:buNone/>
            </a:pP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D3E2-7C4C-4009-A0DD-042485FB9A9F}"/>
              </a:ext>
            </a:extLst>
          </p:cNvPr>
          <p:cNvSpPr>
            <a:spLocks noGrp="1"/>
          </p:cNvSpPr>
          <p:nvPr>
            <p:ph type="title"/>
          </p:nvPr>
        </p:nvSpPr>
        <p:spPr>
          <a:xfrm>
            <a:off x="484583" y="339538"/>
            <a:ext cx="7808811" cy="1050398"/>
          </a:xfrm>
        </p:spPr>
        <p:txBody>
          <a:bodyPr/>
          <a:lstStyle/>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Label Encoding of diagnosis column as it includes M and B for Malignant and Benign</a:t>
            </a:r>
            <a:endParaRPr lang="en-IN" dirty="0"/>
          </a:p>
        </p:txBody>
      </p:sp>
      <p:pic>
        <p:nvPicPr>
          <p:cNvPr id="5" name="Picture 4">
            <a:extLst>
              <a:ext uri="{FF2B5EF4-FFF2-40B4-BE49-F238E27FC236}">
                <a16:creationId xmlns:a16="http://schemas.microsoft.com/office/drawing/2014/main" id="{418BF8AA-B00D-435C-B7F8-BA6DD28EC8D5}"/>
              </a:ext>
            </a:extLst>
          </p:cNvPr>
          <p:cNvPicPr>
            <a:picLocks noChangeAspect="1"/>
          </p:cNvPicPr>
          <p:nvPr/>
        </p:nvPicPr>
        <p:blipFill>
          <a:blip r:embed="rId2"/>
          <a:stretch>
            <a:fillRect/>
          </a:stretch>
        </p:blipFill>
        <p:spPr>
          <a:xfrm>
            <a:off x="1711696" y="1641949"/>
            <a:ext cx="7038900" cy="3384248"/>
          </a:xfrm>
          <a:prstGeom prst="rect">
            <a:avLst/>
          </a:prstGeom>
        </p:spPr>
      </p:pic>
      <p:sp>
        <p:nvSpPr>
          <p:cNvPr id="8" name="Arrow: Left 7">
            <a:extLst>
              <a:ext uri="{FF2B5EF4-FFF2-40B4-BE49-F238E27FC236}">
                <a16:creationId xmlns:a16="http://schemas.microsoft.com/office/drawing/2014/main" id="{D74BB900-3185-4881-B1C5-3A5895209568}"/>
              </a:ext>
            </a:extLst>
          </p:cNvPr>
          <p:cNvSpPr/>
          <p:nvPr/>
        </p:nvSpPr>
        <p:spPr>
          <a:xfrm rot="10800000">
            <a:off x="1031357" y="2752503"/>
            <a:ext cx="1515467" cy="26714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40000"/>
                  <a:lumOff val="60000"/>
                </a:schemeClr>
              </a:solidFill>
            </a:endParaRPr>
          </a:p>
        </p:txBody>
      </p:sp>
      <p:sp>
        <p:nvSpPr>
          <p:cNvPr id="10" name="Rectangle 9">
            <a:extLst>
              <a:ext uri="{FF2B5EF4-FFF2-40B4-BE49-F238E27FC236}">
                <a16:creationId xmlns:a16="http://schemas.microsoft.com/office/drawing/2014/main" id="{0A88A6E0-2FED-45A2-8CE9-DCDB1CE61D1F}"/>
              </a:ext>
            </a:extLst>
          </p:cNvPr>
          <p:cNvSpPr/>
          <p:nvPr/>
        </p:nvSpPr>
        <p:spPr>
          <a:xfrm>
            <a:off x="2945219" y="3359888"/>
            <a:ext cx="510362" cy="1666309"/>
          </a:xfrm>
          <a:prstGeom prst="rect">
            <a:avLst/>
          </a:prstGeom>
          <a:noFill/>
          <a:ln w="57150">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1" name="TextBox 10">
            <a:extLst>
              <a:ext uri="{FF2B5EF4-FFF2-40B4-BE49-F238E27FC236}">
                <a16:creationId xmlns:a16="http://schemas.microsoft.com/office/drawing/2014/main" id="{7FB037C3-F58D-46D4-8252-C4EAF3B8604F}"/>
              </a:ext>
            </a:extLst>
          </p:cNvPr>
          <p:cNvSpPr txBox="1"/>
          <p:nvPr/>
        </p:nvSpPr>
        <p:spPr>
          <a:xfrm>
            <a:off x="0" y="2571750"/>
            <a:ext cx="1254641" cy="646331"/>
          </a:xfrm>
          <a:prstGeom prst="rect">
            <a:avLst/>
          </a:prstGeom>
          <a:noFill/>
        </p:spPr>
        <p:txBody>
          <a:bodyPr wrap="square" rtlCol="0">
            <a:spAutoFit/>
          </a:bodyPr>
          <a:lstStyle/>
          <a:p>
            <a:r>
              <a:rPr lang="en-IN" dirty="0">
                <a:solidFill>
                  <a:schemeClr val="accent1">
                    <a:lumMod val="60000"/>
                    <a:lumOff val="40000"/>
                  </a:schemeClr>
                </a:solidFill>
              </a:rPr>
              <a:t>Label Encoding</a:t>
            </a:r>
          </a:p>
        </p:txBody>
      </p:sp>
    </p:spTree>
    <p:extLst>
      <p:ext uri="{BB962C8B-B14F-4D97-AF65-F5344CB8AC3E}">
        <p14:creationId xmlns:p14="http://schemas.microsoft.com/office/powerpoint/2010/main" val="321732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672A-D113-4AB3-A901-8D701FF20C50}"/>
              </a:ext>
            </a:extLst>
          </p:cNvPr>
          <p:cNvSpPr>
            <a:spLocks noGrp="1"/>
          </p:cNvSpPr>
          <p:nvPr>
            <p:ph type="title"/>
          </p:nvPr>
        </p:nvSpPr>
        <p:spPr/>
        <p:txBody>
          <a:bodyPr/>
          <a:lstStyle/>
          <a:p>
            <a:r>
              <a:rPr lang="en-IN" dirty="0"/>
              <a:t>Scaling Data</a:t>
            </a:r>
          </a:p>
        </p:txBody>
      </p:sp>
      <p:pic>
        <p:nvPicPr>
          <p:cNvPr id="6" name="Picture 5">
            <a:extLst>
              <a:ext uri="{FF2B5EF4-FFF2-40B4-BE49-F238E27FC236}">
                <a16:creationId xmlns:a16="http://schemas.microsoft.com/office/drawing/2014/main" id="{840CB47A-E907-4572-8E6B-DEB551739A20}"/>
              </a:ext>
            </a:extLst>
          </p:cNvPr>
          <p:cNvPicPr>
            <a:picLocks noChangeAspect="1"/>
          </p:cNvPicPr>
          <p:nvPr/>
        </p:nvPicPr>
        <p:blipFill>
          <a:blip r:embed="rId2"/>
          <a:stretch>
            <a:fillRect/>
          </a:stretch>
        </p:blipFill>
        <p:spPr>
          <a:xfrm>
            <a:off x="1509823" y="1389936"/>
            <a:ext cx="7485321" cy="3213961"/>
          </a:xfrm>
          <a:prstGeom prst="rect">
            <a:avLst/>
          </a:prstGeom>
        </p:spPr>
      </p:pic>
      <p:sp>
        <p:nvSpPr>
          <p:cNvPr id="7" name="Arrow: Right 6">
            <a:extLst>
              <a:ext uri="{FF2B5EF4-FFF2-40B4-BE49-F238E27FC236}">
                <a16:creationId xmlns:a16="http://schemas.microsoft.com/office/drawing/2014/main" id="{9D74D1DF-6625-4AE0-88EC-A87108348716}"/>
              </a:ext>
            </a:extLst>
          </p:cNvPr>
          <p:cNvSpPr/>
          <p:nvPr/>
        </p:nvSpPr>
        <p:spPr>
          <a:xfrm>
            <a:off x="563526" y="2571750"/>
            <a:ext cx="1414130" cy="26714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0544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4D1F-3560-43A8-9167-5321C7231A5C}"/>
              </a:ext>
            </a:extLst>
          </p:cNvPr>
          <p:cNvSpPr>
            <a:spLocks noGrp="1"/>
          </p:cNvSpPr>
          <p:nvPr>
            <p:ph type="title"/>
          </p:nvPr>
        </p:nvSpPr>
        <p:spPr>
          <a:xfrm>
            <a:off x="159488" y="339538"/>
            <a:ext cx="8761228" cy="1648750"/>
          </a:xfrm>
        </p:spPr>
        <p:txBody>
          <a:bodyPr/>
          <a:lstStyle/>
          <a:p>
            <a:r>
              <a:rPr lang="en-IN" sz="3200" dirty="0">
                <a:latin typeface="Microsoft Sans Serif" panose="020B0604020202020204" pitchFamily="34" charset="0"/>
                <a:ea typeface="Microsoft Sans Serif" panose="020B0604020202020204" pitchFamily="34" charset="0"/>
                <a:cs typeface="Microsoft Sans Serif" panose="020B0604020202020204" pitchFamily="34" charset="0"/>
              </a:rPr>
              <a:t>Feature Selection using heatmap</a:t>
            </a:r>
            <a:endParaRPr lang="en-IN" dirty="0"/>
          </a:p>
        </p:txBody>
      </p:sp>
      <p:pic>
        <p:nvPicPr>
          <p:cNvPr id="6" name="Picture 5">
            <a:extLst>
              <a:ext uri="{FF2B5EF4-FFF2-40B4-BE49-F238E27FC236}">
                <a16:creationId xmlns:a16="http://schemas.microsoft.com/office/drawing/2014/main" id="{20204355-45C2-4918-8C29-A47FF5756BE5}"/>
              </a:ext>
            </a:extLst>
          </p:cNvPr>
          <p:cNvPicPr>
            <a:picLocks noChangeAspect="1"/>
          </p:cNvPicPr>
          <p:nvPr/>
        </p:nvPicPr>
        <p:blipFill>
          <a:blip r:embed="rId2"/>
          <a:stretch>
            <a:fillRect/>
          </a:stretch>
        </p:blipFill>
        <p:spPr>
          <a:xfrm>
            <a:off x="1172418" y="925736"/>
            <a:ext cx="7748298" cy="4186570"/>
          </a:xfrm>
          <a:prstGeom prst="rect">
            <a:avLst/>
          </a:prstGeom>
        </p:spPr>
      </p:pic>
    </p:spTree>
    <p:extLst>
      <p:ext uri="{BB962C8B-B14F-4D97-AF65-F5344CB8AC3E}">
        <p14:creationId xmlns:p14="http://schemas.microsoft.com/office/powerpoint/2010/main" val="190348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235C-6D13-4C99-AC82-D9D1C000642F}"/>
              </a:ext>
            </a:extLst>
          </p:cNvPr>
          <p:cNvSpPr>
            <a:spLocks noGrp="1"/>
          </p:cNvSpPr>
          <p:nvPr>
            <p:ph type="title"/>
          </p:nvPr>
        </p:nvSpPr>
        <p:spPr>
          <a:xfrm>
            <a:off x="388891" y="158785"/>
            <a:ext cx="7053542" cy="1050398"/>
          </a:xfrm>
        </p:spPr>
        <p:txBody>
          <a:bodyPr/>
          <a:lstStyle/>
          <a:p>
            <a:r>
              <a:rPr lang="en-IN" sz="3200" dirty="0">
                <a:latin typeface="Microsoft Sans Serif" panose="020B0604020202020204" pitchFamily="34" charset="0"/>
                <a:ea typeface="Microsoft Sans Serif" panose="020B0604020202020204" pitchFamily="34" charset="0"/>
                <a:cs typeface="Microsoft Sans Serif" panose="020B0604020202020204" pitchFamily="34" charset="0"/>
              </a:rPr>
              <a:t>Removing outliers</a:t>
            </a:r>
            <a:endParaRPr lang="en-IN" dirty="0"/>
          </a:p>
        </p:txBody>
      </p:sp>
      <p:pic>
        <p:nvPicPr>
          <p:cNvPr id="4" name="Picture 3">
            <a:extLst>
              <a:ext uri="{FF2B5EF4-FFF2-40B4-BE49-F238E27FC236}">
                <a16:creationId xmlns:a16="http://schemas.microsoft.com/office/drawing/2014/main" id="{6F0A426B-6E06-49E1-AFD9-286973B42921}"/>
              </a:ext>
            </a:extLst>
          </p:cNvPr>
          <p:cNvPicPr>
            <a:picLocks noChangeAspect="1"/>
          </p:cNvPicPr>
          <p:nvPr/>
        </p:nvPicPr>
        <p:blipFill>
          <a:blip r:embed="rId2"/>
          <a:stretch>
            <a:fillRect/>
          </a:stretch>
        </p:blipFill>
        <p:spPr>
          <a:xfrm>
            <a:off x="1531088" y="1707584"/>
            <a:ext cx="7538126" cy="1941494"/>
          </a:xfrm>
          <a:prstGeom prst="rect">
            <a:avLst/>
          </a:prstGeom>
        </p:spPr>
      </p:pic>
      <p:sp>
        <p:nvSpPr>
          <p:cNvPr id="7" name="Arrow: Right 6">
            <a:extLst>
              <a:ext uri="{FF2B5EF4-FFF2-40B4-BE49-F238E27FC236}">
                <a16:creationId xmlns:a16="http://schemas.microsoft.com/office/drawing/2014/main" id="{84D8A705-CAB6-4E49-994C-E79FD9F1CDD9}"/>
              </a:ext>
            </a:extLst>
          </p:cNvPr>
          <p:cNvSpPr/>
          <p:nvPr/>
        </p:nvSpPr>
        <p:spPr>
          <a:xfrm>
            <a:off x="505849" y="2046930"/>
            <a:ext cx="1025239" cy="21265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1CB8DAC-5412-490D-AF39-E60229CC695D}"/>
              </a:ext>
            </a:extLst>
          </p:cNvPr>
          <p:cNvSpPr txBox="1"/>
          <p:nvPr/>
        </p:nvSpPr>
        <p:spPr>
          <a:xfrm>
            <a:off x="0" y="1719265"/>
            <a:ext cx="1403140" cy="369332"/>
          </a:xfrm>
          <a:prstGeom prst="rect">
            <a:avLst/>
          </a:prstGeom>
          <a:noFill/>
        </p:spPr>
        <p:txBody>
          <a:bodyPr wrap="square" rtlCol="0">
            <a:spAutoFit/>
          </a:bodyPr>
          <a:lstStyle/>
          <a:p>
            <a:r>
              <a:rPr lang="en-IN" dirty="0">
                <a:solidFill>
                  <a:schemeClr val="accent1">
                    <a:lumMod val="60000"/>
                    <a:lumOff val="40000"/>
                  </a:schemeClr>
                </a:solidFill>
              </a:rPr>
              <a:t>Using IQR</a:t>
            </a:r>
          </a:p>
        </p:txBody>
      </p:sp>
    </p:spTree>
    <p:extLst>
      <p:ext uri="{BB962C8B-B14F-4D97-AF65-F5344CB8AC3E}">
        <p14:creationId xmlns:p14="http://schemas.microsoft.com/office/powerpoint/2010/main" val="278639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E77A9-1E40-45BE-8269-BA8F1CB2B6DC}"/>
              </a:ext>
            </a:extLst>
          </p:cNvPr>
          <p:cNvPicPr>
            <a:picLocks noChangeAspect="1"/>
          </p:cNvPicPr>
          <p:nvPr/>
        </p:nvPicPr>
        <p:blipFill>
          <a:blip r:embed="rId2"/>
          <a:stretch>
            <a:fillRect/>
          </a:stretch>
        </p:blipFill>
        <p:spPr>
          <a:xfrm>
            <a:off x="105701" y="360034"/>
            <a:ext cx="4296179" cy="2425696"/>
          </a:xfrm>
          <a:prstGeom prst="rect">
            <a:avLst/>
          </a:prstGeom>
        </p:spPr>
      </p:pic>
      <p:pic>
        <p:nvPicPr>
          <p:cNvPr id="6" name="Picture 5">
            <a:extLst>
              <a:ext uri="{FF2B5EF4-FFF2-40B4-BE49-F238E27FC236}">
                <a16:creationId xmlns:a16="http://schemas.microsoft.com/office/drawing/2014/main" id="{701A1A8F-CE23-4DB2-9977-9892CE1508CF}"/>
              </a:ext>
            </a:extLst>
          </p:cNvPr>
          <p:cNvPicPr>
            <a:picLocks noChangeAspect="1"/>
          </p:cNvPicPr>
          <p:nvPr/>
        </p:nvPicPr>
        <p:blipFill>
          <a:blip r:embed="rId3"/>
          <a:stretch>
            <a:fillRect/>
          </a:stretch>
        </p:blipFill>
        <p:spPr>
          <a:xfrm>
            <a:off x="4572000" y="2365745"/>
            <a:ext cx="4572000" cy="2589027"/>
          </a:xfrm>
          <a:prstGeom prst="rect">
            <a:avLst/>
          </a:prstGeom>
        </p:spPr>
      </p:pic>
      <p:sp>
        <p:nvSpPr>
          <p:cNvPr id="7" name="Arrow: Bent-Up 6">
            <a:extLst>
              <a:ext uri="{FF2B5EF4-FFF2-40B4-BE49-F238E27FC236}">
                <a16:creationId xmlns:a16="http://schemas.microsoft.com/office/drawing/2014/main" id="{24F43C32-539E-4586-A5C5-79461D9B7537}"/>
              </a:ext>
            </a:extLst>
          </p:cNvPr>
          <p:cNvSpPr/>
          <p:nvPr/>
        </p:nvSpPr>
        <p:spPr>
          <a:xfrm rot="5400000">
            <a:off x="2578394" y="2131828"/>
            <a:ext cx="1339703" cy="2647507"/>
          </a:xfrm>
          <a:prstGeom prst="bentUp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9803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91D-235E-4A0D-A73C-F17FE2ADFAEE}"/>
              </a:ext>
            </a:extLst>
          </p:cNvPr>
          <p:cNvSpPr>
            <a:spLocks noGrp="1"/>
          </p:cNvSpPr>
          <p:nvPr>
            <p:ph type="title"/>
          </p:nvPr>
        </p:nvSpPr>
        <p:spPr/>
        <p:txBody>
          <a:bodyPr/>
          <a:lstStyle/>
          <a:p>
            <a:r>
              <a:rPr lang="en-IN" dirty="0"/>
              <a:t>Dimensionality Reduction </a:t>
            </a:r>
          </a:p>
        </p:txBody>
      </p:sp>
      <p:pic>
        <p:nvPicPr>
          <p:cNvPr id="4" name="Picture 3">
            <a:extLst>
              <a:ext uri="{FF2B5EF4-FFF2-40B4-BE49-F238E27FC236}">
                <a16:creationId xmlns:a16="http://schemas.microsoft.com/office/drawing/2014/main" id="{B1C1E9BE-83C8-4943-A65E-81D0DBC7DC1F}"/>
              </a:ext>
            </a:extLst>
          </p:cNvPr>
          <p:cNvPicPr>
            <a:picLocks noChangeAspect="1"/>
          </p:cNvPicPr>
          <p:nvPr/>
        </p:nvPicPr>
        <p:blipFill>
          <a:blip r:embed="rId2"/>
          <a:stretch>
            <a:fillRect/>
          </a:stretch>
        </p:blipFill>
        <p:spPr>
          <a:xfrm>
            <a:off x="1967381" y="1633156"/>
            <a:ext cx="7053542" cy="3170806"/>
          </a:xfrm>
          <a:prstGeom prst="rect">
            <a:avLst/>
          </a:prstGeom>
        </p:spPr>
      </p:pic>
      <p:sp>
        <p:nvSpPr>
          <p:cNvPr id="5" name="Arrow: Left 4">
            <a:extLst>
              <a:ext uri="{FF2B5EF4-FFF2-40B4-BE49-F238E27FC236}">
                <a16:creationId xmlns:a16="http://schemas.microsoft.com/office/drawing/2014/main" id="{F4B9899A-F169-4F80-8BEA-6D47AB3EF66B}"/>
              </a:ext>
            </a:extLst>
          </p:cNvPr>
          <p:cNvSpPr/>
          <p:nvPr/>
        </p:nvSpPr>
        <p:spPr>
          <a:xfrm rot="10800000">
            <a:off x="808073" y="1977656"/>
            <a:ext cx="1913861" cy="29771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033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95FF-6748-4EEB-A4EE-B9C727072290}"/>
              </a:ext>
            </a:extLst>
          </p:cNvPr>
          <p:cNvSpPr>
            <a:spLocks noGrp="1"/>
          </p:cNvSpPr>
          <p:nvPr>
            <p:ph type="title"/>
          </p:nvPr>
        </p:nvSpPr>
        <p:spPr>
          <a:xfrm>
            <a:off x="666153" y="4473648"/>
            <a:ext cx="8024343" cy="1050398"/>
          </a:xfrm>
        </p:spPr>
        <p:txBody>
          <a:bodyPr/>
          <a:lstStyle/>
          <a:p>
            <a:r>
              <a:rPr lang="en-IN" dirty="0"/>
              <a:t>Scatterplot for principal components</a:t>
            </a:r>
          </a:p>
        </p:txBody>
      </p:sp>
      <p:pic>
        <p:nvPicPr>
          <p:cNvPr id="4" name="Picture 3">
            <a:extLst>
              <a:ext uri="{FF2B5EF4-FFF2-40B4-BE49-F238E27FC236}">
                <a16:creationId xmlns:a16="http://schemas.microsoft.com/office/drawing/2014/main" id="{02388208-838C-4DAB-8DF5-D8EE1787207F}"/>
              </a:ext>
            </a:extLst>
          </p:cNvPr>
          <p:cNvPicPr>
            <a:picLocks noChangeAspect="1"/>
          </p:cNvPicPr>
          <p:nvPr/>
        </p:nvPicPr>
        <p:blipFill>
          <a:blip r:embed="rId2"/>
          <a:stretch>
            <a:fillRect/>
          </a:stretch>
        </p:blipFill>
        <p:spPr>
          <a:xfrm>
            <a:off x="1934500" y="669852"/>
            <a:ext cx="5487650" cy="3094075"/>
          </a:xfrm>
          <a:prstGeom prst="rect">
            <a:avLst/>
          </a:prstGeom>
        </p:spPr>
      </p:pic>
      <p:sp>
        <p:nvSpPr>
          <p:cNvPr id="5" name="TextBox 4">
            <a:extLst>
              <a:ext uri="{FF2B5EF4-FFF2-40B4-BE49-F238E27FC236}">
                <a16:creationId xmlns:a16="http://schemas.microsoft.com/office/drawing/2014/main" id="{6CA1A00F-ABDA-4DE1-AD7C-E14AC4826A5D}"/>
              </a:ext>
            </a:extLst>
          </p:cNvPr>
          <p:cNvSpPr txBox="1"/>
          <p:nvPr/>
        </p:nvSpPr>
        <p:spPr>
          <a:xfrm>
            <a:off x="3944679" y="3763927"/>
            <a:ext cx="2105247" cy="276999"/>
          </a:xfrm>
          <a:prstGeom prst="rect">
            <a:avLst/>
          </a:prstGeom>
          <a:noFill/>
        </p:spPr>
        <p:txBody>
          <a:bodyPr wrap="square" rtlCol="0">
            <a:spAutoFit/>
          </a:bodyPr>
          <a:lstStyle/>
          <a:p>
            <a:r>
              <a:rPr lang="en-IN" sz="1200" dirty="0">
                <a:solidFill>
                  <a:schemeClr val="accent2">
                    <a:lumMod val="40000"/>
                    <a:lumOff val="60000"/>
                  </a:schemeClr>
                </a:solidFill>
              </a:rPr>
              <a:t>Principal Component 1</a:t>
            </a:r>
          </a:p>
        </p:txBody>
      </p:sp>
      <p:sp>
        <p:nvSpPr>
          <p:cNvPr id="6" name="TextBox 5">
            <a:extLst>
              <a:ext uri="{FF2B5EF4-FFF2-40B4-BE49-F238E27FC236}">
                <a16:creationId xmlns:a16="http://schemas.microsoft.com/office/drawing/2014/main" id="{8557D46B-911E-4DD4-8134-F3CF78821B63}"/>
              </a:ext>
            </a:extLst>
          </p:cNvPr>
          <p:cNvSpPr txBox="1"/>
          <p:nvPr/>
        </p:nvSpPr>
        <p:spPr>
          <a:xfrm rot="16200000">
            <a:off x="717074" y="1940164"/>
            <a:ext cx="2009554" cy="276999"/>
          </a:xfrm>
          <a:prstGeom prst="rect">
            <a:avLst/>
          </a:prstGeom>
          <a:noFill/>
        </p:spPr>
        <p:txBody>
          <a:bodyPr wrap="square" rtlCol="0">
            <a:spAutoFit/>
          </a:bodyPr>
          <a:lstStyle/>
          <a:p>
            <a:r>
              <a:rPr lang="en-IN" sz="1200" dirty="0">
                <a:solidFill>
                  <a:schemeClr val="accent2">
                    <a:lumMod val="40000"/>
                    <a:lumOff val="60000"/>
                  </a:schemeClr>
                </a:solidFill>
              </a:rPr>
              <a:t>Principal Component 2</a:t>
            </a:r>
          </a:p>
        </p:txBody>
      </p:sp>
    </p:spTree>
    <p:extLst>
      <p:ext uri="{BB962C8B-B14F-4D97-AF65-F5344CB8AC3E}">
        <p14:creationId xmlns:p14="http://schemas.microsoft.com/office/powerpoint/2010/main" val="309154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A95-B8E7-4650-9B31-39ED7722A76A}"/>
              </a:ext>
            </a:extLst>
          </p:cNvPr>
          <p:cNvSpPr>
            <a:spLocks noGrp="1"/>
          </p:cNvSpPr>
          <p:nvPr>
            <p:ph type="title"/>
          </p:nvPr>
        </p:nvSpPr>
        <p:spPr>
          <a:xfrm>
            <a:off x="173050" y="84356"/>
            <a:ext cx="7053542" cy="1050398"/>
          </a:xfrm>
        </p:spPr>
        <p:txBody>
          <a:bodyPr/>
          <a:lstStyle/>
          <a:p>
            <a:r>
              <a:rPr lang="en-IN" dirty="0"/>
              <a:t>Split Data Into Train Test Sets</a:t>
            </a:r>
          </a:p>
        </p:txBody>
      </p:sp>
      <p:pic>
        <p:nvPicPr>
          <p:cNvPr id="6" name="Picture 5">
            <a:extLst>
              <a:ext uri="{FF2B5EF4-FFF2-40B4-BE49-F238E27FC236}">
                <a16:creationId xmlns:a16="http://schemas.microsoft.com/office/drawing/2014/main" id="{5CB6F9F0-C4B3-46A0-904C-B01625E4E278}"/>
              </a:ext>
            </a:extLst>
          </p:cNvPr>
          <p:cNvPicPr>
            <a:picLocks noChangeAspect="1"/>
          </p:cNvPicPr>
          <p:nvPr/>
        </p:nvPicPr>
        <p:blipFill>
          <a:blip r:embed="rId2"/>
          <a:stretch>
            <a:fillRect/>
          </a:stretch>
        </p:blipFill>
        <p:spPr>
          <a:xfrm>
            <a:off x="1917408" y="864737"/>
            <a:ext cx="7152163" cy="4093535"/>
          </a:xfrm>
          <a:prstGeom prst="rect">
            <a:avLst/>
          </a:prstGeom>
        </p:spPr>
      </p:pic>
      <p:sp>
        <p:nvSpPr>
          <p:cNvPr id="7" name="Arrow: Right 6">
            <a:extLst>
              <a:ext uri="{FF2B5EF4-FFF2-40B4-BE49-F238E27FC236}">
                <a16:creationId xmlns:a16="http://schemas.microsoft.com/office/drawing/2014/main" id="{3F2CD68B-D500-41B2-B290-375FB126289C}"/>
              </a:ext>
            </a:extLst>
          </p:cNvPr>
          <p:cNvSpPr/>
          <p:nvPr/>
        </p:nvSpPr>
        <p:spPr>
          <a:xfrm>
            <a:off x="478465" y="911470"/>
            <a:ext cx="1438943" cy="4069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76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4C0E-CB14-4294-BB95-C852DBA9AF13}"/>
              </a:ext>
            </a:extLst>
          </p:cNvPr>
          <p:cNvSpPr>
            <a:spLocks noGrp="1"/>
          </p:cNvSpPr>
          <p:nvPr>
            <p:ph type="ctrTitle"/>
          </p:nvPr>
        </p:nvSpPr>
        <p:spPr>
          <a:xfrm>
            <a:off x="323956" y="403682"/>
            <a:ext cx="6619244" cy="817378"/>
          </a:xfrm>
        </p:spPr>
        <p:txBody>
          <a:bodyPr/>
          <a:lstStyle/>
          <a:p>
            <a:r>
              <a:rPr lang="en-IN" dirty="0"/>
              <a:t>SMOTE</a:t>
            </a:r>
          </a:p>
        </p:txBody>
      </p:sp>
      <p:sp>
        <p:nvSpPr>
          <p:cNvPr id="5" name="Subtitle 4">
            <a:extLst>
              <a:ext uri="{FF2B5EF4-FFF2-40B4-BE49-F238E27FC236}">
                <a16:creationId xmlns:a16="http://schemas.microsoft.com/office/drawing/2014/main" id="{89136FF3-4746-439B-B1B6-7EF633B7D6B0}"/>
              </a:ext>
            </a:extLst>
          </p:cNvPr>
          <p:cNvSpPr>
            <a:spLocks noGrp="1"/>
          </p:cNvSpPr>
          <p:nvPr>
            <p:ph type="subTitle" idx="1"/>
          </p:nvPr>
        </p:nvSpPr>
        <p:spPr>
          <a:xfrm>
            <a:off x="409015" y="1435259"/>
            <a:ext cx="8522333" cy="817378"/>
          </a:xfrm>
        </p:spPr>
        <p:txBody>
          <a:bodyPr/>
          <a:lstStyle/>
          <a:p>
            <a:r>
              <a:rPr lang="en-IN" dirty="0"/>
              <a:t>Synthetic Minority over-sampling technique used to handle imbalanced </a:t>
            </a:r>
            <a:r>
              <a:rPr lang="en-IN" dirty="0" err="1"/>
              <a:t>datA</a:t>
            </a:r>
            <a:endParaRPr lang="en-IN" dirty="0"/>
          </a:p>
        </p:txBody>
      </p:sp>
      <p:pic>
        <p:nvPicPr>
          <p:cNvPr id="4" name="Picture 3">
            <a:extLst>
              <a:ext uri="{FF2B5EF4-FFF2-40B4-BE49-F238E27FC236}">
                <a16:creationId xmlns:a16="http://schemas.microsoft.com/office/drawing/2014/main" id="{673A42FC-AA0C-4522-8221-BBC15E25A96F}"/>
              </a:ext>
            </a:extLst>
          </p:cNvPr>
          <p:cNvPicPr>
            <a:picLocks noChangeAspect="1"/>
          </p:cNvPicPr>
          <p:nvPr/>
        </p:nvPicPr>
        <p:blipFill>
          <a:blip r:embed="rId2"/>
          <a:stretch>
            <a:fillRect/>
          </a:stretch>
        </p:blipFill>
        <p:spPr>
          <a:xfrm>
            <a:off x="1143410" y="2252637"/>
            <a:ext cx="7053542" cy="2255568"/>
          </a:xfrm>
          <a:prstGeom prst="rect">
            <a:avLst/>
          </a:prstGeom>
        </p:spPr>
      </p:pic>
    </p:spTree>
    <p:extLst>
      <p:ext uri="{BB962C8B-B14F-4D97-AF65-F5344CB8AC3E}">
        <p14:creationId xmlns:p14="http://schemas.microsoft.com/office/powerpoint/2010/main" val="424863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048587" name="Google Shape;134;p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dirty="0"/>
              <a:t>Predictive Analytics for Breast Cancer Detection</a:t>
            </a:r>
            <a:endParaRPr sz="3600" b="1" dirty="0"/>
          </a:p>
        </p:txBody>
      </p:sp>
      <p:sp>
        <p:nvSpPr>
          <p:cNvPr id="1048588" name="Google Shape;135;p13"/>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spcBef>
                <a:spcPts val="1000"/>
              </a:spcBef>
              <a:spcAft>
                <a:spcPts val="1000"/>
              </a:spcAft>
              <a:buNone/>
            </a:pP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Team members and their roles: </a:t>
            </a:r>
          </a:p>
          <a:p>
            <a:pPr marL="342900" indent="-342900">
              <a:lnSpc>
                <a:spcPct val="100000"/>
              </a:lnSpc>
              <a:spcBef>
                <a:spcPts val="1000"/>
              </a:spcBef>
              <a:spcAft>
                <a:spcPts val="1000"/>
              </a:spcAft>
            </a:pP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Shubham Trivedi –Model Selection  </a:t>
            </a:r>
          </a:p>
          <a:p>
            <a:pPr marL="342900" indent="-342900">
              <a:lnSpc>
                <a:spcPct val="100000"/>
              </a:lnSpc>
              <a:spcBef>
                <a:spcPts val="1000"/>
              </a:spcBef>
              <a:spcAft>
                <a:spcPts val="1000"/>
              </a:spcAft>
            </a:pP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Shikhar Sharma -  Data Pre-processing</a:t>
            </a:r>
          </a:p>
          <a:p>
            <a:pPr marL="342900" indent="-342900">
              <a:lnSpc>
                <a:spcPct val="100000"/>
              </a:lnSpc>
              <a:spcBef>
                <a:spcPts val="1000"/>
              </a:spcBef>
              <a:spcAft>
                <a:spcPts val="1000"/>
              </a:spcAft>
            </a:pP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Shikha Sharma – Data Visualization and Flask workouts</a:t>
            </a:r>
          </a:p>
          <a:p>
            <a:pPr marL="342900" indent="-342900">
              <a:lnSpc>
                <a:spcPct val="100000"/>
              </a:lnSpc>
              <a:spcBef>
                <a:spcPts val="1000"/>
              </a:spcBef>
              <a:spcAft>
                <a:spcPts val="1000"/>
              </a:spcAft>
            </a:pP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Yash Upadhyay –Azure Model Deployment and model selection</a:t>
            </a:r>
          </a:p>
          <a:p>
            <a:pPr marL="342900" indent="-342900">
              <a:lnSpc>
                <a:spcPct val="100000"/>
              </a:lnSpc>
              <a:spcBef>
                <a:spcPts val="1000"/>
              </a:spcBef>
              <a:spcAft>
                <a:spcPts val="1000"/>
              </a:spcAft>
            </a:pP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Yash Rathi – Model Selection</a:t>
            </a: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BBB564-5C95-41CA-9C1F-45C37154289B}"/>
              </a:ext>
            </a:extLst>
          </p:cNvPr>
          <p:cNvPicPr>
            <a:picLocks noChangeAspect="1"/>
          </p:cNvPicPr>
          <p:nvPr/>
        </p:nvPicPr>
        <p:blipFill>
          <a:blip r:embed="rId2"/>
          <a:stretch>
            <a:fillRect/>
          </a:stretch>
        </p:blipFill>
        <p:spPr>
          <a:xfrm>
            <a:off x="63171" y="287992"/>
            <a:ext cx="3764549" cy="2736060"/>
          </a:xfrm>
          <a:prstGeom prst="rect">
            <a:avLst/>
          </a:prstGeom>
        </p:spPr>
      </p:pic>
      <p:pic>
        <p:nvPicPr>
          <p:cNvPr id="6" name="Picture 5">
            <a:extLst>
              <a:ext uri="{FF2B5EF4-FFF2-40B4-BE49-F238E27FC236}">
                <a16:creationId xmlns:a16="http://schemas.microsoft.com/office/drawing/2014/main" id="{F4D444DF-7E58-4988-AA1E-109920EAFC5E}"/>
              </a:ext>
            </a:extLst>
          </p:cNvPr>
          <p:cNvPicPr>
            <a:picLocks noChangeAspect="1"/>
          </p:cNvPicPr>
          <p:nvPr/>
        </p:nvPicPr>
        <p:blipFill>
          <a:blip r:embed="rId3"/>
          <a:stretch>
            <a:fillRect/>
          </a:stretch>
        </p:blipFill>
        <p:spPr>
          <a:xfrm>
            <a:off x="5064987" y="2346696"/>
            <a:ext cx="3930782" cy="2706116"/>
          </a:xfrm>
          <a:prstGeom prst="rect">
            <a:avLst/>
          </a:prstGeom>
        </p:spPr>
      </p:pic>
      <p:sp>
        <p:nvSpPr>
          <p:cNvPr id="7" name="Arrow: Bent-Up 6">
            <a:extLst>
              <a:ext uri="{FF2B5EF4-FFF2-40B4-BE49-F238E27FC236}">
                <a16:creationId xmlns:a16="http://schemas.microsoft.com/office/drawing/2014/main" id="{3E02BA95-14B4-422D-AD93-B0251BC9D8B8}"/>
              </a:ext>
            </a:extLst>
          </p:cNvPr>
          <p:cNvSpPr/>
          <p:nvPr/>
        </p:nvSpPr>
        <p:spPr>
          <a:xfrm rot="5400000">
            <a:off x="3074753" y="1911917"/>
            <a:ext cx="871871" cy="3108596"/>
          </a:xfrm>
          <a:prstGeom prst="bentUp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589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048628" name="Google Shape;18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dirty="0"/>
              <a:t>Model Creation</a:t>
            </a:r>
            <a:endParaRPr sz="3000" b="1" dirty="0"/>
          </a:p>
        </p:txBody>
      </p:sp>
      <p:sp>
        <p:nvSpPr>
          <p:cNvPr id="1048629" name="Google Shape;189;p22"/>
          <p:cNvSpPr txBox="1">
            <a:spLocks noGrp="1"/>
          </p:cNvSpPr>
          <p:nvPr>
            <p:ph type="body" idx="1"/>
          </p:nvPr>
        </p:nvSpPr>
        <p:spPr>
          <a:xfrm>
            <a:off x="648586" y="1307850"/>
            <a:ext cx="7687814" cy="3170900"/>
          </a:xfrm>
          <a:prstGeom prst="rect">
            <a:avLst/>
          </a:prstGeom>
        </p:spPr>
        <p:txBody>
          <a:bodyPr spcFirstLastPara="1" wrap="square" lIns="91425" tIns="91425" rIns="91425" bIns="91425" anchor="t" anchorCtr="0">
            <a:noAutofit/>
          </a:bodyPr>
          <a:lstStyle/>
          <a:p>
            <a:pPr marL="0" indent="0">
              <a:spcAft>
                <a:spcPts val="1600"/>
              </a:spcAft>
              <a:buNone/>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For model creation we had  many options available we used these models to determine which worked the best in our case-</a:t>
            </a:r>
          </a:p>
          <a:p>
            <a:pPr marL="285750" indent="-285750">
              <a:lnSpc>
                <a:spcPts val="1800"/>
              </a:lnSpc>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       Support Vector Machine</a:t>
            </a:r>
          </a:p>
          <a:p>
            <a:pPr marL="285750" indent="-285750">
              <a:lnSpc>
                <a:spcPts val="1800"/>
              </a:lnSpc>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       Naïve Bayes</a:t>
            </a:r>
          </a:p>
          <a:p>
            <a:pPr marL="285750" indent="-285750">
              <a:lnSpc>
                <a:spcPts val="1800"/>
              </a:lnSpc>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       Logistic Regression</a:t>
            </a:r>
          </a:p>
          <a:p>
            <a:pPr marL="285750" indent="-285750">
              <a:lnSpc>
                <a:spcPts val="1800"/>
              </a:lnSpc>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       Ada-boost</a:t>
            </a:r>
          </a:p>
          <a:p>
            <a:pPr marL="285750" indent="-285750">
              <a:lnSpc>
                <a:spcPts val="1800"/>
              </a:lnSpc>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       Decision Tree</a:t>
            </a:r>
          </a:p>
          <a:p>
            <a:pPr marL="285750" indent="-285750">
              <a:lnSpc>
                <a:spcPts val="1800"/>
              </a:lnSpc>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       Random Forest </a:t>
            </a:r>
          </a:p>
          <a:p>
            <a:pPr marL="0" indent="0">
              <a:spcAft>
                <a:spcPts val="1600"/>
              </a:spcAft>
              <a:buNone/>
            </a:pPr>
            <a:endParaRPr lang="en-I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F105C3-1F0F-4C9E-9F52-B74600E8BFAB}"/>
              </a:ext>
            </a:extLst>
          </p:cNvPr>
          <p:cNvSpPr>
            <a:spLocks noGrp="1"/>
          </p:cNvSpPr>
          <p:nvPr>
            <p:ph type="title"/>
          </p:nvPr>
        </p:nvSpPr>
        <p:spPr>
          <a:xfrm>
            <a:off x="484584" y="339538"/>
            <a:ext cx="7053542" cy="798146"/>
          </a:xfrm>
        </p:spPr>
        <p:txBody>
          <a:bodyPr/>
          <a:lstStyle/>
          <a:p>
            <a:r>
              <a:rPr lang="en-IN" dirty="0"/>
              <a:t>Model Accuracies</a:t>
            </a:r>
          </a:p>
        </p:txBody>
      </p:sp>
      <p:pic>
        <p:nvPicPr>
          <p:cNvPr id="7" name="Picture 6">
            <a:extLst>
              <a:ext uri="{FF2B5EF4-FFF2-40B4-BE49-F238E27FC236}">
                <a16:creationId xmlns:a16="http://schemas.microsoft.com/office/drawing/2014/main" id="{3F1EA3FF-75E5-4F4E-B724-C8518DD521F9}"/>
              </a:ext>
            </a:extLst>
          </p:cNvPr>
          <p:cNvPicPr>
            <a:picLocks noChangeAspect="1"/>
          </p:cNvPicPr>
          <p:nvPr/>
        </p:nvPicPr>
        <p:blipFill>
          <a:blip r:embed="rId2"/>
          <a:stretch>
            <a:fillRect/>
          </a:stretch>
        </p:blipFill>
        <p:spPr>
          <a:xfrm>
            <a:off x="2711303" y="1272978"/>
            <a:ext cx="5252484" cy="3609145"/>
          </a:xfrm>
          <a:prstGeom prst="rect">
            <a:avLst/>
          </a:prstGeom>
        </p:spPr>
      </p:pic>
      <p:sp>
        <p:nvSpPr>
          <p:cNvPr id="9" name="Rectangle 8">
            <a:extLst>
              <a:ext uri="{FF2B5EF4-FFF2-40B4-BE49-F238E27FC236}">
                <a16:creationId xmlns:a16="http://schemas.microsoft.com/office/drawing/2014/main" id="{18799845-1924-43A2-B81B-39879C959FF6}"/>
              </a:ext>
            </a:extLst>
          </p:cNvPr>
          <p:cNvSpPr/>
          <p:nvPr/>
        </p:nvSpPr>
        <p:spPr>
          <a:xfrm flipV="1">
            <a:off x="2626242" y="1658679"/>
            <a:ext cx="5337545" cy="414670"/>
          </a:xfrm>
          <a:prstGeom prst="rect">
            <a:avLst/>
          </a:prstGeom>
          <a:noFill/>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Arrow: Left 9">
            <a:extLst>
              <a:ext uri="{FF2B5EF4-FFF2-40B4-BE49-F238E27FC236}">
                <a16:creationId xmlns:a16="http://schemas.microsoft.com/office/drawing/2014/main" id="{0EF9B7EE-5512-4A17-96FB-E38D7CE0197B}"/>
              </a:ext>
            </a:extLst>
          </p:cNvPr>
          <p:cNvSpPr/>
          <p:nvPr/>
        </p:nvSpPr>
        <p:spPr>
          <a:xfrm rot="10800000">
            <a:off x="1180212" y="1738423"/>
            <a:ext cx="1446029" cy="2551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9051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048632" name="Google Shape;194;p23"/>
          <p:cNvSpPr txBox="1">
            <a:spLocks noGrp="1"/>
          </p:cNvSpPr>
          <p:nvPr>
            <p:ph type="title"/>
          </p:nvPr>
        </p:nvSpPr>
        <p:spPr>
          <a:xfrm>
            <a:off x="755239" y="412011"/>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dirty="0"/>
              <a:t>Hyper</a:t>
            </a:r>
            <a:r>
              <a:rPr lang="en-IN" sz="3000" b="1" dirty="0"/>
              <a:t>parameter Tuning</a:t>
            </a:r>
            <a:endParaRPr sz="3000" b="1" dirty="0"/>
          </a:p>
        </p:txBody>
      </p:sp>
      <p:sp>
        <p:nvSpPr>
          <p:cNvPr id="1048633" name="Google Shape;195;p23"/>
          <p:cNvSpPr txBox="1">
            <a:spLocks noGrp="1"/>
          </p:cNvSpPr>
          <p:nvPr>
            <p:ph type="body" idx="1"/>
          </p:nvPr>
        </p:nvSpPr>
        <p:spPr>
          <a:xfrm>
            <a:off x="318976" y="1701209"/>
            <a:ext cx="8506047" cy="2721935"/>
          </a:xfrm>
          <a:prstGeom prst="rect">
            <a:avLst/>
          </a:prstGeom>
        </p:spPr>
        <p:txBody>
          <a:bodyPr spcFirstLastPara="1" wrap="square" lIns="91425" tIns="91425" rIns="91425" bIns="91425" anchor="t" anchorCtr="0">
            <a:noAutofit/>
          </a:bodyPr>
          <a:lstStyle/>
          <a:p>
            <a:pPr marL="285750" indent="-285750">
              <a:spcAft>
                <a:spcPts val="1600"/>
              </a:spcAft>
            </a:pPr>
            <a:r>
              <a:rPr lang="en-IN" sz="1800" dirty="0"/>
              <a:t>Since parameter plays a major role in determining the accuracy of the model so its necessary to provide a value to parameter such that it increases the accuracy of the model.</a:t>
            </a:r>
          </a:p>
          <a:p>
            <a:pPr marL="285750" indent="-285750">
              <a:spcAft>
                <a:spcPts val="1600"/>
              </a:spcAft>
            </a:pPr>
            <a:r>
              <a:rPr lang="en-IN" sz="1800" dirty="0"/>
              <a:t>The best way of hyperparameter tuning is using GridSearch. We used GridSearchCV from sklearn.model_Selection for the purpose of hyperparameter tuning.</a:t>
            </a:r>
          </a:p>
          <a:p>
            <a:pPr marL="285750" indent="-285750">
              <a:spcAft>
                <a:spcPts val="1600"/>
              </a:spcAft>
            </a:pPr>
            <a:r>
              <a:rPr lang="en-IN" sz="1800" dirty="0"/>
              <a:t>In GridSearch we provide some parameters as candidates and the GridSearchCV provides the best estimators out of them.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E71D-7B7B-44A4-9AA3-C53B3814AB17}"/>
              </a:ext>
            </a:extLst>
          </p:cNvPr>
          <p:cNvSpPr>
            <a:spLocks noGrp="1"/>
          </p:cNvSpPr>
          <p:nvPr>
            <p:ph type="title"/>
          </p:nvPr>
        </p:nvSpPr>
        <p:spPr>
          <a:xfrm>
            <a:off x="329609" y="207700"/>
            <a:ext cx="7624019" cy="914100"/>
          </a:xfrm>
        </p:spPr>
        <p:txBody>
          <a:bodyPr/>
          <a:lstStyle/>
          <a:p>
            <a:r>
              <a:rPr lang="en-IN" sz="3600" dirty="0"/>
              <a:t>Pipelining</a:t>
            </a:r>
          </a:p>
        </p:txBody>
      </p:sp>
      <p:sp>
        <p:nvSpPr>
          <p:cNvPr id="3" name="Text Placeholder 2">
            <a:extLst>
              <a:ext uri="{FF2B5EF4-FFF2-40B4-BE49-F238E27FC236}">
                <a16:creationId xmlns:a16="http://schemas.microsoft.com/office/drawing/2014/main" id="{B73CD8EE-1E6A-45B5-BD08-171BEC4B9D14}"/>
              </a:ext>
            </a:extLst>
          </p:cNvPr>
          <p:cNvSpPr>
            <a:spLocks noGrp="1"/>
          </p:cNvSpPr>
          <p:nvPr>
            <p:ph type="body" idx="1"/>
          </p:nvPr>
        </p:nvSpPr>
        <p:spPr>
          <a:xfrm>
            <a:off x="435935" y="978195"/>
            <a:ext cx="7900465" cy="3500555"/>
          </a:xfrm>
        </p:spPr>
        <p:txBody>
          <a:bodyPr/>
          <a:lstStyle/>
          <a:p>
            <a:r>
              <a:rPr lang="en-IN" sz="1600" dirty="0"/>
              <a:t>Pipelining is the last step of our model  Pipelining can be build using  make_pipeline or passing steps to pipeline constructor.</a:t>
            </a:r>
          </a:p>
          <a:p>
            <a:pPr marL="146050" indent="0">
              <a:buNone/>
            </a:pPr>
            <a:endParaRPr lang="en-IN" dirty="0"/>
          </a:p>
          <a:p>
            <a:r>
              <a:rPr lang="en-IN" sz="1600" dirty="0"/>
              <a:t>A machine learning pipeline is used to help automate machine learning workflows. They operate by enabling a sequence of data to be transformed and correlated together in a model that can be tested and evaluated to achieve an outcome, whether positive or negative.</a:t>
            </a:r>
          </a:p>
          <a:p>
            <a:pPr marL="146050" indent="0">
              <a:buNone/>
            </a:pPr>
            <a:endParaRPr lang="en-IN" sz="1600" dirty="0"/>
          </a:p>
          <a:p>
            <a:r>
              <a:rPr lang="en-IN" sz="1600" dirty="0"/>
              <a:t>Machine learning (ML) pipelines consist of several steps to train a model. Machine learning pipelines are iterative as every step is repeated to continuously improve the accuracy of the model and achieve a successful algorithm. To build better machine learning models, and get the most value from them, accessible, scalable and durable storage solutions are imperative, paving the way for on-premises object storage.</a:t>
            </a:r>
          </a:p>
          <a:p>
            <a:endParaRPr lang="en-IN" dirty="0"/>
          </a:p>
        </p:txBody>
      </p:sp>
    </p:spTree>
    <p:extLst>
      <p:ext uri="{BB962C8B-B14F-4D97-AF65-F5344CB8AC3E}">
        <p14:creationId xmlns:p14="http://schemas.microsoft.com/office/powerpoint/2010/main" val="114282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640" name="Google Shape;206;p25"/>
          <p:cNvSpPr txBox="1">
            <a:spLocks noGrp="1"/>
          </p:cNvSpPr>
          <p:nvPr>
            <p:ph type="title"/>
          </p:nvPr>
        </p:nvSpPr>
        <p:spPr/>
        <p:txBody>
          <a:bodyPr/>
          <a:lstStyle/>
          <a:p>
            <a:pPr lvl="0"/>
            <a:r>
              <a:rPr lang="en-IN"/>
              <a:t>Web App Creation </a:t>
            </a:r>
          </a:p>
        </p:txBody>
      </p:sp>
      <p:sp>
        <p:nvSpPr>
          <p:cNvPr id="1048641" name="Google Shape;207;p25"/>
          <p:cNvSpPr txBox="1">
            <a:spLocks noGrp="1"/>
          </p:cNvSpPr>
          <p:nvPr>
            <p:ph type="body" idx="1"/>
          </p:nvPr>
        </p:nvSpPr>
        <p:spPr/>
        <p:txBody>
          <a:bodyPr/>
          <a:lstStyle/>
          <a:p>
            <a:pPr lvl="0"/>
            <a:r>
              <a:rPr lang="en-IN" sz="1800" dirty="0"/>
              <a:t>For web app creation we have used flask and pickle.</a:t>
            </a:r>
          </a:p>
          <a:p>
            <a:pPr lvl="0"/>
            <a:r>
              <a:rPr lang="en-IN" sz="1800" dirty="0"/>
              <a:t>Pickle is used to create our machine learning models dot </a:t>
            </a:r>
            <a:r>
              <a:rPr lang="en-IN" sz="1800" dirty="0" err="1"/>
              <a:t>pkl</a:t>
            </a:r>
            <a:r>
              <a:rPr lang="en-IN" sz="1800" dirty="0"/>
              <a:t> file which can further be used for prediction.</a:t>
            </a:r>
          </a:p>
          <a:p>
            <a:pPr lvl="0"/>
            <a:r>
              <a:rPr lang="en-IN" sz="1800" dirty="0"/>
              <a:t>Flask is used for linking our web app with model.</a:t>
            </a:r>
          </a:p>
          <a:p>
            <a:pPr lvl="0"/>
            <a:r>
              <a:rPr lang="en-IN" sz="1800" dirty="0"/>
              <a:t>Flask is used to take the data from user from front end and then provide that data to our model so that it can predict and further operations like what is to be shown to the user can be performed.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FAA0-70F8-49AF-A91E-7565D3D666FA}"/>
              </a:ext>
            </a:extLst>
          </p:cNvPr>
          <p:cNvSpPr>
            <a:spLocks noGrp="1"/>
          </p:cNvSpPr>
          <p:nvPr>
            <p:ph type="title"/>
          </p:nvPr>
        </p:nvSpPr>
        <p:spPr>
          <a:xfrm>
            <a:off x="191386" y="361852"/>
            <a:ext cx="7655916" cy="914100"/>
          </a:xfrm>
        </p:spPr>
        <p:txBody>
          <a:bodyPr/>
          <a:lstStyle/>
          <a:p>
            <a:r>
              <a:rPr lang="en-IN" sz="3200" dirty="0"/>
              <a:t>Flask File Structure</a:t>
            </a:r>
          </a:p>
        </p:txBody>
      </p:sp>
      <p:sp>
        <p:nvSpPr>
          <p:cNvPr id="3" name="Text Placeholder 2">
            <a:extLst>
              <a:ext uri="{FF2B5EF4-FFF2-40B4-BE49-F238E27FC236}">
                <a16:creationId xmlns:a16="http://schemas.microsoft.com/office/drawing/2014/main" id="{72A3DEEC-F9FF-41EC-9F66-1CD85FC28BF0}"/>
              </a:ext>
            </a:extLst>
          </p:cNvPr>
          <p:cNvSpPr>
            <a:spLocks noGrp="1"/>
          </p:cNvSpPr>
          <p:nvPr>
            <p:ph type="body" idx="1"/>
          </p:nvPr>
        </p:nvSpPr>
        <p:spPr>
          <a:xfrm>
            <a:off x="191386" y="1567550"/>
            <a:ext cx="8145014" cy="3312794"/>
          </a:xfrm>
        </p:spPr>
        <p:txBody>
          <a:bodyPr/>
          <a:lstStyle/>
          <a:p>
            <a:pPr marL="146050" indent="0">
              <a:buNone/>
            </a:pPr>
            <a:r>
              <a:rPr lang="en-IN" sz="1600" dirty="0"/>
              <a:t>The necessary elements are-</a:t>
            </a:r>
          </a:p>
          <a:p>
            <a:r>
              <a:rPr lang="en-IN" sz="1600" dirty="0"/>
              <a:t>Static Folder – Exists in the root directory. This contains all your static assets like </a:t>
            </a:r>
            <a:r>
              <a:rPr lang="en-IN" sz="1600" dirty="0" err="1"/>
              <a:t>css</a:t>
            </a:r>
            <a:r>
              <a:rPr lang="en-IN" sz="1600" dirty="0"/>
              <a:t> file, images , fonts.</a:t>
            </a:r>
          </a:p>
          <a:p>
            <a:r>
              <a:rPr lang="en-IN" sz="1600" dirty="0"/>
              <a:t>Template Folder – Exists in the root directory. It is the default location where all html files must be present.</a:t>
            </a:r>
          </a:p>
          <a:p>
            <a:r>
              <a:rPr lang="en-IN" sz="1600" dirty="0"/>
              <a:t>index.html- This is the first file which includes our form and where users interact</a:t>
            </a:r>
          </a:p>
          <a:p>
            <a:r>
              <a:rPr lang="en-IN" sz="1600" dirty="0"/>
              <a:t>app.py – Exists in the root directory this file acts as the link between user and our model.</a:t>
            </a:r>
          </a:p>
          <a:p>
            <a:r>
              <a:rPr lang="en-IN" sz="1600" dirty="0"/>
              <a:t>app.py takes the data from the user and give it to our pickle model file which then further provides the prediction </a:t>
            </a:r>
            <a:r>
              <a:rPr lang="en-IN" dirty="0"/>
              <a:t>results.      </a:t>
            </a:r>
          </a:p>
        </p:txBody>
      </p:sp>
    </p:spTree>
    <p:extLst>
      <p:ext uri="{BB962C8B-B14F-4D97-AF65-F5344CB8AC3E}">
        <p14:creationId xmlns:p14="http://schemas.microsoft.com/office/powerpoint/2010/main" val="859596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873F0D-CD9C-4C48-BD43-28463CC5BF46}"/>
              </a:ext>
            </a:extLst>
          </p:cNvPr>
          <p:cNvSpPr>
            <a:spLocks noGrp="1"/>
          </p:cNvSpPr>
          <p:nvPr>
            <p:ph type="body" idx="1"/>
          </p:nvPr>
        </p:nvSpPr>
        <p:spPr>
          <a:xfrm>
            <a:off x="1104000" y="201208"/>
            <a:ext cx="6936000" cy="523800"/>
          </a:xfrm>
        </p:spPr>
        <p:txBody>
          <a:bodyPr/>
          <a:lstStyle/>
          <a:p>
            <a:pPr algn="ct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Web App Screenshots</a:t>
            </a:r>
          </a:p>
        </p:txBody>
      </p:sp>
      <p:pic>
        <p:nvPicPr>
          <p:cNvPr id="6" name="Picture 5">
            <a:extLst>
              <a:ext uri="{FF2B5EF4-FFF2-40B4-BE49-F238E27FC236}">
                <a16:creationId xmlns:a16="http://schemas.microsoft.com/office/drawing/2014/main" id="{EB33E389-21A1-4AC6-BE8F-A2488C698FCA}"/>
              </a:ext>
            </a:extLst>
          </p:cNvPr>
          <p:cNvPicPr>
            <a:picLocks noChangeAspect="1"/>
          </p:cNvPicPr>
          <p:nvPr/>
        </p:nvPicPr>
        <p:blipFill>
          <a:blip r:embed="rId2"/>
          <a:stretch>
            <a:fillRect/>
          </a:stretch>
        </p:blipFill>
        <p:spPr>
          <a:xfrm>
            <a:off x="138224" y="923623"/>
            <a:ext cx="4550734" cy="3083600"/>
          </a:xfrm>
          <a:prstGeom prst="rect">
            <a:avLst/>
          </a:prstGeom>
        </p:spPr>
      </p:pic>
      <p:pic>
        <p:nvPicPr>
          <p:cNvPr id="8" name="Picture 7">
            <a:extLst>
              <a:ext uri="{FF2B5EF4-FFF2-40B4-BE49-F238E27FC236}">
                <a16:creationId xmlns:a16="http://schemas.microsoft.com/office/drawing/2014/main" id="{BA0D47E6-2072-478F-9BB7-FA234D8D88C2}"/>
              </a:ext>
            </a:extLst>
          </p:cNvPr>
          <p:cNvPicPr>
            <a:picLocks noChangeAspect="1"/>
          </p:cNvPicPr>
          <p:nvPr/>
        </p:nvPicPr>
        <p:blipFill>
          <a:blip r:embed="rId3"/>
          <a:stretch>
            <a:fillRect/>
          </a:stretch>
        </p:blipFill>
        <p:spPr>
          <a:xfrm>
            <a:off x="4805915" y="1858692"/>
            <a:ext cx="4199861" cy="3083600"/>
          </a:xfrm>
          <a:prstGeom prst="rect">
            <a:avLst/>
          </a:prstGeom>
        </p:spPr>
      </p:pic>
    </p:spTree>
    <p:extLst>
      <p:ext uri="{BB962C8B-B14F-4D97-AF65-F5344CB8AC3E}">
        <p14:creationId xmlns:p14="http://schemas.microsoft.com/office/powerpoint/2010/main" val="2494051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1048636" name="Google Shape;200;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t>Azure Deployment</a:t>
            </a:r>
            <a:endParaRPr sz="3000" b="1"/>
          </a:p>
          <a:p>
            <a:pPr marL="0" lvl="0" indent="0" algn="l" rtl="0">
              <a:spcBef>
                <a:spcPts val="1600"/>
              </a:spcBef>
              <a:spcAft>
                <a:spcPts val="0"/>
              </a:spcAft>
              <a:buNone/>
            </a:pPr>
            <a:endParaRPr sz="3000" b="1"/>
          </a:p>
        </p:txBody>
      </p:sp>
      <p:sp>
        <p:nvSpPr>
          <p:cNvPr id="1048637" name="Google Shape;201;p24"/>
          <p:cNvSpPr txBox="1">
            <a:spLocks noGrp="1"/>
          </p:cNvSpPr>
          <p:nvPr>
            <p:ph type="body" idx="1"/>
          </p:nvPr>
        </p:nvSpPr>
        <p:spPr>
          <a:xfrm>
            <a:off x="435935" y="1567550"/>
            <a:ext cx="8272130" cy="2911200"/>
          </a:xfrm>
          <a:prstGeom prst="rect">
            <a:avLst/>
          </a:prstGeom>
        </p:spPr>
        <p:txBody>
          <a:bodyPr spcFirstLastPara="1" wrap="square" lIns="91425" tIns="91425" rIns="91425" bIns="91425" anchor="t" anchorCtr="0">
            <a:noAutofit/>
          </a:bodyPr>
          <a:lstStyle/>
          <a:p>
            <a:pPr marL="285750" indent="-285750">
              <a:spcAft>
                <a:spcPts val="1600"/>
              </a:spcAft>
            </a:pPr>
            <a:r>
              <a:rPr lang="en-IN" sz="1800" dirty="0"/>
              <a:t>Microsoft Azure is one of the most suitable and easy to use platform for data pre-processing , applying model ,evaluation of model and also  to generate an API to be further used for prediction or analysis.</a:t>
            </a:r>
          </a:p>
          <a:p>
            <a:pPr marL="285750" indent="-285750">
              <a:spcAft>
                <a:spcPts val="1600"/>
              </a:spcAft>
            </a:pPr>
            <a:r>
              <a:rPr lang="en-IN" sz="1800" dirty="0"/>
              <a:t>Azure provides an drag and drop feature which makes it easier to use.</a:t>
            </a:r>
          </a:p>
          <a:p>
            <a:pPr marL="285750" indent="-285750">
              <a:spcAft>
                <a:spcPts val="1600"/>
              </a:spcAft>
            </a:pPr>
            <a:r>
              <a:rPr lang="en-IN" sz="1800" dirty="0"/>
              <a:t>To use azure for your machine learning perspectives firstly you need to create a resource group and then you need to create a machine learning studio classic  workspace then an experiment where we will be performing our workouts.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E22F-9BDD-416A-A282-5DF4DEECC187}"/>
              </a:ext>
            </a:extLst>
          </p:cNvPr>
          <p:cNvSpPr>
            <a:spLocks noGrp="1"/>
          </p:cNvSpPr>
          <p:nvPr>
            <p:ph type="title"/>
          </p:nvPr>
        </p:nvSpPr>
        <p:spPr>
          <a:xfrm>
            <a:off x="925361" y="202364"/>
            <a:ext cx="7038900" cy="541915"/>
          </a:xfrm>
        </p:spPr>
        <p:txBody>
          <a:bodyPr/>
          <a:lstStyle/>
          <a:p>
            <a:r>
              <a:rPr lang="en-IN" dirty="0"/>
              <a:t>Steps followed for Azure - </a:t>
            </a:r>
          </a:p>
        </p:txBody>
      </p:sp>
      <p:sp>
        <p:nvSpPr>
          <p:cNvPr id="3" name="Text Placeholder 2">
            <a:extLst>
              <a:ext uri="{FF2B5EF4-FFF2-40B4-BE49-F238E27FC236}">
                <a16:creationId xmlns:a16="http://schemas.microsoft.com/office/drawing/2014/main" id="{2F14E86A-9AF3-4E9B-AF5E-D59F84ECF667}"/>
              </a:ext>
            </a:extLst>
          </p:cNvPr>
          <p:cNvSpPr>
            <a:spLocks noGrp="1"/>
          </p:cNvSpPr>
          <p:nvPr>
            <p:ph type="body" idx="1"/>
          </p:nvPr>
        </p:nvSpPr>
        <p:spPr>
          <a:xfrm>
            <a:off x="1297500" y="906533"/>
            <a:ext cx="7038900" cy="3330434"/>
          </a:xfrm>
        </p:spPr>
        <p:txBody>
          <a:bodyPr/>
          <a:lstStyle/>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Import the dataset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Clean Missing values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Edit Metadata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Normalize data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Apply Train Test split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Model selection SVM in our case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Train your model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Score Model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Evaluate Model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For better accuracy perform hyperparameter tuning by providing a range of parameters </a:t>
            </a:r>
          </a:p>
          <a:p>
            <a:pPr>
              <a:lnSpc>
                <a:spcPct val="150000"/>
              </a:lnSpc>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Evaluate your model using request response and also using batch execution</a:t>
            </a:r>
          </a:p>
        </p:txBody>
      </p:sp>
    </p:spTree>
    <p:extLst>
      <p:ext uri="{BB962C8B-B14F-4D97-AF65-F5344CB8AC3E}">
        <p14:creationId xmlns:p14="http://schemas.microsoft.com/office/powerpoint/2010/main" val="341213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48600" name="Google Shape;146;p15"/>
          <p:cNvSpPr txBox="1">
            <a:spLocks noGrp="1"/>
          </p:cNvSpPr>
          <p:nvPr>
            <p:ph type="title"/>
          </p:nvPr>
        </p:nvSpPr>
        <p:spPr>
          <a:xfrm>
            <a:off x="1350662" y="461790"/>
            <a:ext cx="7038900" cy="7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700" b="1" dirty="0">
                <a:latin typeface="Microsoft Sans Serif" panose="020B0604020202020204" pitchFamily="34" charset="0"/>
                <a:ea typeface="Microsoft Sans Serif" panose="020B0604020202020204" pitchFamily="34" charset="0"/>
                <a:cs typeface="Microsoft Sans Serif" panose="020B0604020202020204" pitchFamily="34" charset="0"/>
              </a:rPr>
              <a:t>Introduction</a:t>
            </a:r>
            <a:endParaRPr sz="37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048601" name="Google Shape;147;p15"/>
          <p:cNvSpPr txBox="1">
            <a:spLocks noGrp="1"/>
          </p:cNvSpPr>
          <p:nvPr>
            <p:ph type="body" idx="1"/>
          </p:nvPr>
        </p:nvSpPr>
        <p:spPr>
          <a:xfrm>
            <a:off x="595423" y="1567550"/>
            <a:ext cx="8300777" cy="2911200"/>
          </a:xfrm>
          <a:prstGeom prst="rect">
            <a:avLst/>
          </a:prstGeom>
        </p:spPr>
        <p:txBody>
          <a:bodyPr spcFirstLastPara="1" wrap="square" lIns="91425" tIns="91425" rIns="91425" bIns="91425" anchor="t" anchorCtr="0">
            <a:noAutofit/>
          </a:bodyPr>
          <a:lstStyle/>
          <a:p>
            <a:pPr marL="342900" indent="-342900">
              <a:spcAft>
                <a:spcPts val="1000"/>
              </a:spcAft>
            </a:pPr>
            <a:r>
              <a:rPr lang="en-IN" sz="20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Breast cancer unarguably has been the very prominent disease amongst women as well as the next dangerous after lung cancer.</a:t>
            </a:r>
          </a:p>
          <a:p>
            <a:pPr marL="342900" indent="-342900">
              <a:spcAft>
                <a:spcPts val="1000"/>
              </a:spcAft>
            </a:pPr>
            <a:r>
              <a:rPr lang="en-IN" sz="20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So there’s an need to develop an automated system based on machine learning techniques to detect breast cancer early.</a:t>
            </a:r>
          </a:p>
          <a:p>
            <a:pPr marL="0" indent="0">
              <a:spcAft>
                <a:spcPts val="1000"/>
              </a:spcAft>
              <a:buNone/>
            </a:pPr>
            <a:endParaRPr sz="2000"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2" name="Google Shape;142;p14"/>
          <p:cNvPicPr preferRelativeResize="0"/>
          <p:nvPr/>
        </p:nvPicPr>
        <p:blipFill>
          <a:blip r:embed="rId3">
            <a:alphaModFix/>
          </a:blip>
          <a:stretch>
            <a:fillRect/>
          </a:stretch>
        </p:blipFill>
        <p:spPr>
          <a:xfrm>
            <a:off x="0" y="319088"/>
            <a:ext cx="9144000" cy="4505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15"/>
          <p:cNvPicPr preferRelativeResize="0"/>
          <p:nvPr/>
        </p:nvPicPr>
        <p:blipFill>
          <a:blip r:embed="rId3">
            <a:alphaModFix/>
          </a:blip>
          <a:stretch>
            <a:fillRect/>
          </a:stretch>
        </p:blipFill>
        <p:spPr>
          <a:xfrm>
            <a:off x="0" y="321883"/>
            <a:ext cx="9143999" cy="44997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6" name="Google Shape;156;p16"/>
          <p:cNvPicPr preferRelativeResize="0"/>
          <p:nvPr/>
        </p:nvPicPr>
        <p:blipFill>
          <a:blip r:embed="rId3">
            <a:alphaModFix/>
          </a:blip>
          <a:stretch>
            <a:fillRect/>
          </a:stretch>
        </p:blipFill>
        <p:spPr>
          <a:xfrm>
            <a:off x="0" y="305082"/>
            <a:ext cx="9143998" cy="45333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17"/>
          <p:cNvPicPr preferRelativeResize="0"/>
          <p:nvPr/>
        </p:nvPicPr>
        <p:blipFill>
          <a:blip r:embed="rId3">
            <a:alphaModFix/>
          </a:blip>
          <a:stretch>
            <a:fillRect/>
          </a:stretch>
        </p:blipFill>
        <p:spPr>
          <a:xfrm>
            <a:off x="0" y="211931"/>
            <a:ext cx="9144000" cy="47196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0" name="Google Shape;170;p18"/>
          <p:cNvPicPr preferRelativeResize="0"/>
          <p:nvPr/>
        </p:nvPicPr>
        <p:blipFill>
          <a:blip r:embed="rId3">
            <a:alphaModFix/>
          </a:blip>
          <a:stretch>
            <a:fillRect/>
          </a:stretch>
        </p:blipFill>
        <p:spPr>
          <a:xfrm>
            <a:off x="0" y="122038"/>
            <a:ext cx="9144001" cy="48994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1048644" name="Google Shape;212;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Future Scope</a:t>
            </a:r>
            <a:endParaRPr sz="3000" b="1"/>
          </a:p>
        </p:txBody>
      </p:sp>
      <p:sp>
        <p:nvSpPr>
          <p:cNvPr id="1048645" name="Google Shape;213;p26"/>
          <p:cNvSpPr txBox="1">
            <a:spLocks noGrp="1"/>
          </p:cNvSpPr>
          <p:nvPr>
            <p:ph type="body" idx="1"/>
          </p:nvPr>
        </p:nvSpPr>
        <p:spPr>
          <a:xfrm>
            <a:off x="860763" y="1669043"/>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800" dirty="0"/>
              <a:t>As far as future scope is concerned we are planning to move in to  predict </a:t>
            </a:r>
            <a:r>
              <a:rPr lang="en-IN" sz="1800" dirty="0" err="1"/>
              <a:t>histopathologically</a:t>
            </a:r>
            <a:r>
              <a:rPr lang="en-IN" sz="1800" dirty="0"/>
              <a:t> using an image rather than the data. </a:t>
            </a:r>
          </a:p>
          <a:p>
            <a:pPr marL="0" lvl="0" indent="0" algn="l" rtl="0">
              <a:spcBef>
                <a:spcPts val="0"/>
              </a:spcBef>
              <a:spcAft>
                <a:spcPts val="1600"/>
              </a:spcAft>
              <a:buNone/>
            </a:pPr>
            <a:r>
              <a:rPr lang="en-IN" sz="1800" dirty="0"/>
              <a:t>So it would be  a better approach and it would also help to lead us to learn some deep learning concepts and also we think moving this project to deep learning would provide better accuracy I would say not only say accuracy  instead I would say the </a:t>
            </a:r>
            <a:r>
              <a:rPr lang="en-IN" sz="1800" dirty="0" err="1"/>
              <a:t>the</a:t>
            </a:r>
            <a:r>
              <a:rPr lang="en-IN" sz="1800" dirty="0"/>
              <a:t> case where false predictions in case of true should be much less as it’s a sensitive matter.</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048604" name="Google Shape;15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700" b="1" dirty="0">
                <a:latin typeface="Microsoft Sans Serif" panose="020B0604020202020204" pitchFamily="34" charset="0"/>
                <a:ea typeface="Microsoft Sans Serif" panose="020B0604020202020204" pitchFamily="34" charset="0"/>
                <a:cs typeface="Microsoft Sans Serif" panose="020B0604020202020204" pitchFamily="34" charset="0"/>
              </a:rPr>
              <a:t>Project Objective:</a:t>
            </a:r>
            <a:endParaRPr sz="37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0"/>
              </a:spcAft>
              <a:buNone/>
            </a:pPr>
            <a:endParaRPr sz="3700" b="1" dirty="0"/>
          </a:p>
        </p:txBody>
      </p:sp>
      <p:sp>
        <p:nvSpPr>
          <p:cNvPr id="1048605" name="Google Shape;153;p16"/>
          <p:cNvSpPr txBox="1">
            <a:spLocks noGrp="1"/>
          </p:cNvSpPr>
          <p:nvPr>
            <p:ph type="body" idx="1"/>
          </p:nvPr>
        </p:nvSpPr>
        <p:spPr>
          <a:xfrm>
            <a:off x="372140" y="1307850"/>
            <a:ext cx="7964260" cy="3441900"/>
          </a:xfrm>
          <a:prstGeom prst="rect">
            <a:avLst/>
          </a:prstGeom>
        </p:spPr>
        <p:txBody>
          <a:bodyPr spcFirstLastPara="1" wrap="square" lIns="91425" tIns="91425" rIns="91425" bIns="91425" anchor="t" anchorCtr="0">
            <a:noAutofit/>
          </a:bodyPr>
          <a:lstStyle/>
          <a:p>
            <a:pPr marL="800100" indent="-342900">
              <a:spcAft>
                <a:spcPts val="1000"/>
              </a:spcAft>
            </a:pPr>
            <a:r>
              <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rPr>
              <a:t>Our project objective is to predict through data whether a person is having breast cancer or not that is Malignant or Benign.</a:t>
            </a:r>
          </a:p>
          <a:p>
            <a:pPr marL="800100" indent="-342900">
              <a:spcAft>
                <a:spcPts val="1000"/>
              </a:spcAft>
            </a:pPr>
            <a:r>
              <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rPr>
              <a:t>Also since such health issues need to be handled accurately we need to be more accurate with our results.</a:t>
            </a:r>
          </a:p>
          <a:p>
            <a:pPr marL="800100" indent="-342900">
              <a:spcAft>
                <a:spcPts val="1000"/>
              </a:spcAft>
            </a:pPr>
            <a:r>
              <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rPr>
              <a:t>It’s a two class classification problem</a:t>
            </a:r>
          </a:p>
          <a:p>
            <a:pPr marL="800100" indent="-342900">
              <a:spcAft>
                <a:spcPts val="1000"/>
              </a:spcAft>
            </a:pPr>
            <a:endParaRPr lang="en-IN" sz="2000" dirty="0"/>
          </a:p>
          <a:p>
            <a:pPr marL="800100" indent="-342900">
              <a:spcAft>
                <a:spcPts val="1000"/>
              </a:spcAft>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048612" name="Google Shape;16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700" b="1" dirty="0">
                <a:latin typeface="Microsoft Sans Serif" panose="020B0604020202020204" pitchFamily="34" charset="0"/>
                <a:ea typeface="Microsoft Sans Serif" panose="020B0604020202020204" pitchFamily="34" charset="0"/>
                <a:cs typeface="Microsoft Sans Serif" panose="020B0604020202020204" pitchFamily="34" charset="0"/>
              </a:rPr>
              <a:t>Plan of action:</a:t>
            </a:r>
            <a:endParaRPr sz="37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l" rtl="0">
              <a:spcBef>
                <a:spcPts val="0"/>
              </a:spcBef>
              <a:spcAft>
                <a:spcPts val="0"/>
              </a:spcAft>
              <a:buNone/>
            </a:pPr>
            <a:endParaRPr sz="3700" b="1" dirty="0"/>
          </a:p>
        </p:txBody>
      </p:sp>
      <p:sp>
        <p:nvSpPr>
          <p:cNvPr id="1048613" name="Google Shape;165;p18"/>
          <p:cNvSpPr txBox="1">
            <a:spLocks noGrp="1"/>
          </p:cNvSpPr>
          <p:nvPr>
            <p:ph type="body" idx="1"/>
          </p:nvPr>
        </p:nvSpPr>
        <p:spPr>
          <a:xfrm>
            <a:off x="1" y="1446875"/>
            <a:ext cx="8381650" cy="2911200"/>
          </a:xfrm>
          <a:prstGeom prst="rect">
            <a:avLst/>
          </a:prstGeom>
        </p:spPr>
        <p:txBody>
          <a:bodyPr spcFirstLastPara="1" wrap="square" lIns="91425" tIns="91425" rIns="91425" bIns="91425" anchor="t" anchorCtr="0">
            <a:noAutofit/>
          </a:bodyPr>
          <a:lstStyle/>
          <a:p>
            <a:pPr marL="742950" lvl="0" indent="-285750" algn="l" rtl="0">
              <a:lnSpc>
                <a:spcPct val="100000"/>
              </a:lnSpc>
              <a:spcBef>
                <a:spcPts val="1000"/>
              </a:spcBef>
              <a:spcAft>
                <a:spcPts val="0"/>
              </a:spcAft>
              <a:buFont typeface="Courier New" panose="02070309020205020404" pitchFamily="49" charset="0"/>
              <a:buChar char="o"/>
            </a:pPr>
            <a:r>
              <a:rPr lang="en-IN" sz="1800" dirty="0"/>
              <a:t>Data Gathering</a:t>
            </a:r>
          </a:p>
          <a:p>
            <a:pPr marL="742950" lvl="0" indent="-285750" algn="l" rtl="0">
              <a:lnSpc>
                <a:spcPct val="100000"/>
              </a:lnSpc>
              <a:spcBef>
                <a:spcPts val="1000"/>
              </a:spcBef>
              <a:spcAft>
                <a:spcPts val="0"/>
              </a:spcAft>
              <a:buFont typeface="Courier New" panose="02070309020205020404" pitchFamily="49" charset="0"/>
              <a:buChar char="o"/>
            </a:pPr>
            <a:r>
              <a:rPr lang="en-IN" sz="1800" dirty="0"/>
              <a:t>Data Pre-processing and Visualizations</a:t>
            </a:r>
          </a:p>
          <a:p>
            <a:pPr marL="742950" lvl="0" indent="-285750" algn="l" rtl="0">
              <a:lnSpc>
                <a:spcPct val="100000"/>
              </a:lnSpc>
              <a:spcBef>
                <a:spcPts val="1000"/>
              </a:spcBef>
              <a:spcAft>
                <a:spcPts val="0"/>
              </a:spcAft>
              <a:buFont typeface="Courier New" panose="02070309020205020404" pitchFamily="49" charset="0"/>
              <a:buChar char="o"/>
            </a:pPr>
            <a:r>
              <a:rPr lang="en-IN" sz="1800" dirty="0"/>
              <a:t>Model Selection</a:t>
            </a:r>
          </a:p>
          <a:p>
            <a:pPr marL="742950" lvl="0" indent="-285750" algn="l" rtl="0">
              <a:lnSpc>
                <a:spcPct val="100000"/>
              </a:lnSpc>
              <a:spcBef>
                <a:spcPts val="1000"/>
              </a:spcBef>
              <a:spcAft>
                <a:spcPts val="0"/>
              </a:spcAft>
              <a:buFont typeface="Courier New" panose="02070309020205020404" pitchFamily="49" charset="0"/>
              <a:buChar char="o"/>
            </a:pPr>
            <a:r>
              <a:rPr lang="en-IN" sz="1800" dirty="0"/>
              <a:t>Model Evaluation </a:t>
            </a:r>
          </a:p>
          <a:p>
            <a:pPr marL="742950" lvl="0" indent="-285750" algn="l" rtl="0">
              <a:lnSpc>
                <a:spcPct val="100000"/>
              </a:lnSpc>
              <a:spcBef>
                <a:spcPts val="1000"/>
              </a:spcBef>
              <a:spcAft>
                <a:spcPts val="0"/>
              </a:spcAft>
              <a:buFont typeface="Courier New" panose="02070309020205020404" pitchFamily="49" charset="0"/>
              <a:buChar char="o"/>
            </a:pPr>
            <a:r>
              <a:rPr lang="en-IN" sz="1800" dirty="0"/>
              <a:t>Web service deployment</a:t>
            </a:r>
          </a:p>
          <a:p>
            <a:pPr marL="742950" lvl="0" indent="-285750" algn="l" rtl="0">
              <a:lnSpc>
                <a:spcPct val="100000"/>
              </a:lnSpc>
              <a:spcBef>
                <a:spcPts val="1000"/>
              </a:spcBef>
              <a:spcAft>
                <a:spcPts val="0"/>
              </a:spcAft>
              <a:buFont typeface="Courier New" panose="02070309020205020404" pitchFamily="49" charset="0"/>
              <a:buChar char="o"/>
            </a:pPr>
            <a:r>
              <a:rPr lang="en-IN" sz="1800" dirty="0"/>
              <a:t>Azure Deployment</a:t>
            </a:r>
            <a:endParaRPr sz="1800" dirty="0"/>
          </a:p>
          <a:p>
            <a:pPr marL="742950" lvl="0" indent="-285750" algn="l" rtl="0">
              <a:lnSpc>
                <a:spcPct val="100000"/>
              </a:lnSpc>
              <a:spcBef>
                <a:spcPts val="1000"/>
              </a:spcBef>
              <a:spcAft>
                <a:spcPts val="0"/>
              </a:spcAft>
              <a:buFont typeface="Courier New" panose="02070309020205020404" pitchFamily="49" charset="0"/>
              <a:buChar char="o"/>
            </a:pPr>
            <a:endParaRPr sz="1800" dirty="0"/>
          </a:p>
          <a:p>
            <a:pPr marL="457200" lvl="0" indent="0" algn="l" rtl="0">
              <a:lnSpc>
                <a:spcPct val="100000"/>
              </a:lnSpc>
              <a:spcBef>
                <a:spcPts val="1000"/>
              </a:spcBef>
              <a:spcAft>
                <a:spcPts val="1000"/>
              </a:spcAft>
              <a:buNone/>
            </a:pPr>
            <a:endParaRPr sz="1800" dirty="0"/>
          </a:p>
        </p:txBody>
      </p:sp>
      <p:pic>
        <p:nvPicPr>
          <p:cNvPr id="3" name="Picture 2">
            <a:extLst>
              <a:ext uri="{FF2B5EF4-FFF2-40B4-BE49-F238E27FC236}">
                <a16:creationId xmlns:a16="http://schemas.microsoft.com/office/drawing/2014/main" id="{B9AF59B1-298B-461B-B96E-BB2645B2EEE8}"/>
              </a:ext>
            </a:extLst>
          </p:cNvPr>
          <p:cNvPicPr>
            <a:picLocks noChangeAspect="1"/>
          </p:cNvPicPr>
          <p:nvPr/>
        </p:nvPicPr>
        <p:blipFill>
          <a:blip r:embed="rId3"/>
          <a:stretch>
            <a:fillRect/>
          </a:stretch>
        </p:blipFill>
        <p:spPr>
          <a:xfrm>
            <a:off x="4862200" y="527599"/>
            <a:ext cx="3789947" cy="5011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048616" name="Google Shape;17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dirty="0">
                <a:latin typeface="Microsoft Sans Serif" panose="020B0604020202020204" pitchFamily="34" charset="0"/>
                <a:ea typeface="Microsoft Sans Serif" panose="020B0604020202020204" pitchFamily="34" charset="0"/>
                <a:cs typeface="Microsoft Sans Serif" panose="020B0604020202020204" pitchFamily="34" charset="0"/>
              </a:rPr>
              <a:t>Initialization and data gathering</a:t>
            </a:r>
            <a:endParaRPr sz="30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048617" name="Google Shape;171;p19"/>
          <p:cNvSpPr txBox="1">
            <a:spLocks noGrp="1"/>
          </p:cNvSpPr>
          <p:nvPr>
            <p:ph type="body" idx="1"/>
          </p:nvPr>
        </p:nvSpPr>
        <p:spPr>
          <a:xfrm>
            <a:off x="744279" y="1488558"/>
            <a:ext cx="7592121" cy="2990192"/>
          </a:xfrm>
          <a:prstGeom prst="rect">
            <a:avLst/>
          </a:prstGeom>
        </p:spPr>
        <p:txBody>
          <a:bodyPr spcFirstLastPara="1" wrap="square" lIns="91425" tIns="91425" rIns="91425" bIns="91425" anchor="t" anchorCtr="0">
            <a:noAutofit/>
          </a:bodyPr>
          <a:lstStyle/>
          <a:p>
            <a:pPr marL="285750" indent="-285750">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For starting our project the first motto was to identify a dataset which can be used for training the model.</a:t>
            </a:r>
          </a:p>
          <a:p>
            <a:pPr marL="285750" indent="-285750">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For searching dataset we referred to research papers and the data which was suggested was “Wisconsin Breast Cancer Diagnostic Dataset”  collected from UCI Learning Repository</a:t>
            </a:r>
          </a:p>
          <a:p>
            <a:pPr marL="285750" indent="-285750">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Wisconsin Breast Cancer dataset is for diagnostic purposes  which includes 32 features or we can say columns and 569 instances. </a:t>
            </a:r>
            <a:r>
              <a:rPr lang="en-IN" sz="1800" dirty="0">
                <a:hlinkClick r:id="rId3"/>
              </a:rPr>
              <a:t>http://archive.ics.uci.edu/ml/datasets/breast+cancer+wisconsin+(diagnostic)</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5750" indent="-285750">
              <a:spcAft>
                <a:spcPts val="1600"/>
              </a:spcAft>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3C7A95-3D03-4E03-A3CA-56FEEEA4FABD}"/>
              </a:ext>
            </a:extLst>
          </p:cNvPr>
          <p:cNvPicPr>
            <a:picLocks noChangeAspect="1"/>
          </p:cNvPicPr>
          <p:nvPr/>
        </p:nvPicPr>
        <p:blipFill>
          <a:blip r:embed="rId2"/>
          <a:stretch>
            <a:fillRect/>
          </a:stretch>
        </p:blipFill>
        <p:spPr>
          <a:xfrm>
            <a:off x="1648673" y="-75757"/>
            <a:ext cx="6134359" cy="5295014"/>
          </a:xfrm>
          <a:prstGeom prst="rect">
            <a:avLst/>
          </a:prstGeom>
        </p:spPr>
      </p:pic>
      <p:sp>
        <p:nvSpPr>
          <p:cNvPr id="6" name="Title 5">
            <a:extLst>
              <a:ext uri="{FF2B5EF4-FFF2-40B4-BE49-F238E27FC236}">
                <a16:creationId xmlns:a16="http://schemas.microsoft.com/office/drawing/2014/main" id="{E113CE8F-91F8-4C92-8C3A-BD377D085AB3}"/>
              </a:ext>
            </a:extLst>
          </p:cNvPr>
          <p:cNvSpPr>
            <a:spLocks noGrp="1"/>
          </p:cNvSpPr>
          <p:nvPr>
            <p:ph type="title"/>
          </p:nvPr>
        </p:nvSpPr>
        <p:spPr>
          <a:xfrm>
            <a:off x="1924821" y="3955657"/>
            <a:ext cx="7038900" cy="914100"/>
          </a:xfrm>
        </p:spPr>
        <p:txBody>
          <a:bodyPr/>
          <a:lstStyle/>
          <a:p>
            <a:pPr algn="r"/>
            <a:br>
              <a:rPr lang="en-IN" dirty="0"/>
            </a:br>
            <a:r>
              <a:rPr lang="en-IN" dirty="0"/>
              <a:t>Features of Dataset</a:t>
            </a:r>
          </a:p>
        </p:txBody>
      </p:sp>
    </p:spTree>
    <p:extLst>
      <p:ext uri="{BB962C8B-B14F-4D97-AF65-F5344CB8AC3E}">
        <p14:creationId xmlns:p14="http://schemas.microsoft.com/office/powerpoint/2010/main" val="9916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048620" name="Google Shape;17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dirty="0">
                <a:latin typeface="Microsoft Sans Serif" panose="020B0604020202020204" pitchFamily="34" charset="0"/>
                <a:ea typeface="Microsoft Sans Serif" panose="020B0604020202020204" pitchFamily="34" charset="0"/>
                <a:cs typeface="Microsoft Sans Serif" panose="020B0604020202020204" pitchFamily="34" charset="0"/>
              </a:rPr>
              <a:t>Data analysis</a:t>
            </a:r>
            <a:endParaRPr sz="30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048621" name="Google Shape;177;p20"/>
          <p:cNvSpPr txBox="1">
            <a:spLocks noGrp="1"/>
          </p:cNvSpPr>
          <p:nvPr>
            <p:ph type="body" idx="1"/>
          </p:nvPr>
        </p:nvSpPr>
        <p:spPr>
          <a:xfrm>
            <a:off x="903767" y="1307850"/>
            <a:ext cx="7432633" cy="3170900"/>
          </a:xfrm>
          <a:prstGeom prst="rect">
            <a:avLst/>
          </a:prstGeom>
        </p:spPr>
        <p:txBody>
          <a:bodyPr spcFirstLastPara="1" wrap="square" lIns="91425" tIns="91425" rIns="91425" bIns="91425" anchor="t" anchorCtr="0">
            <a:noAutofit/>
          </a:bodyPr>
          <a:lstStyle/>
          <a:p>
            <a:pPr marL="285750" indent="-285750">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The dataset includes 33 columns out of which diagnosis is the target variable and the rest are the features which are used to diagnose cancer</a:t>
            </a:r>
          </a:p>
          <a:p>
            <a:pPr marL="285750" indent="-285750">
              <a:spcAft>
                <a:spcPts val="1600"/>
              </a:spcAft>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The other features are – radius, area, perimeter, concavity, texture, fractal dimension, compactness, concave points , smoothness, symmetry and the features include their mean , se, and worst figures.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1E54-4597-42DC-B198-ABB1E037DE72}"/>
              </a:ext>
            </a:extLst>
          </p:cNvPr>
          <p:cNvSpPr>
            <a:spLocks noGrp="1"/>
          </p:cNvSpPr>
          <p:nvPr>
            <p:ph type="title"/>
          </p:nvPr>
        </p:nvSpPr>
        <p:spPr/>
        <p:txBody>
          <a:bodyPr/>
          <a:lstStyle/>
          <a:p>
            <a:r>
              <a:rPr lang="en-IN" sz="3000" b="1" dirty="0"/>
              <a:t>Data</a:t>
            </a:r>
            <a:r>
              <a:rPr lang="en-IN" b="1" dirty="0"/>
              <a:t> </a:t>
            </a:r>
            <a:r>
              <a:rPr lang="en-IN" sz="3000" b="1" dirty="0"/>
              <a:t>Visualization</a:t>
            </a:r>
          </a:p>
        </p:txBody>
      </p:sp>
      <p:sp>
        <p:nvSpPr>
          <p:cNvPr id="3" name="Text Placeholder 2">
            <a:extLst>
              <a:ext uri="{FF2B5EF4-FFF2-40B4-BE49-F238E27FC236}">
                <a16:creationId xmlns:a16="http://schemas.microsoft.com/office/drawing/2014/main" id="{21EE9FBB-4C04-4AE1-AECF-A4498DAD1DEB}"/>
              </a:ext>
            </a:extLst>
          </p:cNvPr>
          <p:cNvSpPr>
            <a:spLocks noGrp="1"/>
          </p:cNvSpPr>
          <p:nvPr>
            <p:ph type="body" idx="1"/>
          </p:nvPr>
        </p:nvSpPr>
        <p:spPr>
          <a:xfrm>
            <a:off x="616687" y="1124093"/>
            <a:ext cx="8081219" cy="3625657"/>
          </a:xfrm>
        </p:spPr>
        <p:txBody>
          <a:bodyPr/>
          <a:lstStyle/>
          <a:p>
            <a:pPr>
              <a:lnSpc>
                <a:spcPct val="150000"/>
              </a:lnSpc>
              <a:buFont typeface="Wingdings" panose="05000000000000000000" pitchFamily="2" charset="2"/>
              <a:buChar char="§"/>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We have used boxplot to determine the outliers in the data</a:t>
            </a:r>
          </a:p>
          <a:p>
            <a:pPr>
              <a:lnSpc>
                <a:spcPct val="150000"/>
              </a:lnSpc>
              <a:buFont typeface="Wingdings" panose="05000000000000000000" pitchFamily="2" charset="2"/>
              <a:buChar char="§"/>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Heatmap to determine the covariance of features among themselves and also the target variables.</a:t>
            </a:r>
          </a:p>
          <a:p>
            <a:pPr>
              <a:lnSpc>
                <a:spcPct val="150000"/>
              </a:lnSpc>
              <a:buFont typeface="Wingdings" panose="05000000000000000000" pitchFamily="2" charset="2"/>
              <a:buChar char="§"/>
            </a:pPr>
            <a:r>
              <a:rPr lang="en-IN" sz="1800" dirty="0" err="1">
                <a:latin typeface="Microsoft Sans Serif" panose="020B0604020202020204" pitchFamily="34" charset="0"/>
                <a:ea typeface="Microsoft Sans Serif" panose="020B0604020202020204" pitchFamily="34" charset="0"/>
                <a:cs typeface="Microsoft Sans Serif" panose="020B0604020202020204" pitchFamily="34" charset="0"/>
              </a:rPr>
              <a:t>Dist</a:t>
            </a: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-plot to get an idea of distribution of features hued with respect with target variable</a:t>
            </a:r>
          </a:p>
          <a:p>
            <a:pPr>
              <a:lnSpc>
                <a:spcPct val="150000"/>
              </a:lnSpc>
              <a:buFont typeface="Wingdings" panose="05000000000000000000" pitchFamily="2" charset="2"/>
              <a:buChar char="§"/>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Count-plot corresponding to target variable</a:t>
            </a:r>
          </a:p>
          <a:p>
            <a:pPr>
              <a:lnSpc>
                <a:spcPct val="150000"/>
              </a:lnSpc>
              <a:buFont typeface="Wingdings" panose="05000000000000000000" pitchFamily="2" charset="2"/>
              <a:buChar char="§"/>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Scatter plot to determine correlation between variables.</a:t>
            </a:r>
          </a:p>
          <a:p>
            <a:pPr>
              <a:lnSpc>
                <a:spcPct val="150000"/>
              </a:lnSpc>
              <a:buFont typeface="Wingdings" panose="05000000000000000000" pitchFamily="2" charset="2"/>
              <a:buChar char="§"/>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Bar plot to determine the correlation between variables.</a:t>
            </a:r>
          </a:p>
          <a:p>
            <a:pPr>
              <a:lnSpc>
                <a:spcPct val="150000"/>
              </a:lnSpc>
              <a:buFont typeface="Wingdings" panose="05000000000000000000" pitchFamily="2" charset="2"/>
              <a:buChar char="§"/>
            </a:pPr>
            <a:r>
              <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rPr>
              <a:t>Missing values plot to know the missing values.</a:t>
            </a:r>
          </a:p>
          <a:p>
            <a:pPr>
              <a:lnSpc>
                <a:spcPct val="150000"/>
              </a:lnSpc>
              <a:buFont typeface="Wingdings" panose="05000000000000000000" pitchFamily="2" charset="2"/>
              <a:buChar char="§"/>
            </a:pP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sz="1800" dirty="0"/>
          </a:p>
        </p:txBody>
      </p:sp>
    </p:spTree>
    <p:extLst>
      <p:ext uri="{BB962C8B-B14F-4D97-AF65-F5344CB8AC3E}">
        <p14:creationId xmlns:p14="http://schemas.microsoft.com/office/powerpoint/2010/main" val="24507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2719</TotalTime>
  <Words>1285</Words>
  <Application>Microsoft Office PowerPoint</Application>
  <PresentationFormat>On-screen Show (16:9)</PresentationFormat>
  <Paragraphs>118</Paragraphs>
  <Slides>35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Wingdings 3</vt:lpstr>
      <vt:lpstr>Century Gothic</vt:lpstr>
      <vt:lpstr>Microsoft Sans Serif</vt:lpstr>
      <vt:lpstr>Courier New</vt:lpstr>
      <vt:lpstr>Wingdings</vt:lpstr>
      <vt:lpstr>Arial</vt:lpstr>
      <vt:lpstr>Ion</vt:lpstr>
      <vt:lpstr>                 MEDICAPS UNIVERSITY</vt:lpstr>
      <vt:lpstr>Predictive Analytics for Breast Cancer Detection</vt:lpstr>
      <vt:lpstr>Introduction</vt:lpstr>
      <vt:lpstr>Project Objective: </vt:lpstr>
      <vt:lpstr>Plan of action: </vt:lpstr>
      <vt:lpstr>Initialization and data gathering</vt:lpstr>
      <vt:lpstr> Features of Dataset</vt:lpstr>
      <vt:lpstr>Data analysis</vt:lpstr>
      <vt:lpstr>Data Visualization</vt:lpstr>
      <vt:lpstr>Data Preprocessing  </vt:lpstr>
      <vt:lpstr>Label Encoding of diagnosis column as it includes M and B for Malignant and Benign</vt:lpstr>
      <vt:lpstr>Scaling Data</vt:lpstr>
      <vt:lpstr>Feature Selection using heatmap</vt:lpstr>
      <vt:lpstr>Removing outliers</vt:lpstr>
      <vt:lpstr>PowerPoint Presentation</vt:lpstr>
      <vt:lpstr>Dimensionality Reduction </vt:lpstr>
      <vt:lpstr>Scatterplot for principal components</vt:lpstr>
      <vt:lpstr>Split Data Into Train Test Sets</vt:lpstr>
      <vt:lpstr>SMOTE</vt:lpstr>
      <vt:lpstr>PowerPoint Presentation</vt:lpstr>
      <vt:lpstr>Model Creation</vt:lpstr>
      <vt:lpstr>Model Accuracies</vt:lpstr>
      <vt:lpstr>Hyperparameter Tuning</vt:lpstr>
      <vt:lpstr>Pipelining</vt:lpstr>
      <vt:lpstr>Web App Creation </vt:lpstr>
      <vt:lpstr>Flask File Structure</vt:lpstr>
      <vt:lpstr>PowerPoint Presentation</vt:lpstr>
      <vt:lpstr>Azure Deployment </vt:lpstr>
      <vt:lpstr>Steps followed for Azure - </vt:lpstr>
      <vt:lpstr>PowerPoint Presentation</vt:lpstr>
      <vt:lpstr>PowerPoint Presentation</vt:lpstr>
      <vt:lpstr>PowerPoint Presentation</vt:lpstr>
      <vt:lpstr>PowerPoint Presentation</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c:title>
  <dc:creator>Redmi Note 5 Pro</dc:creator>
  <cp:lastModifiedBy>Shikha Sharma</cp:lastModifiedBy>
  <cp:revision>64</cp:revision>
  <dcterms:created xsi:type="dcterms:W3CDTF">2020-04-28T07:15:14Z</dcterms:created>
  <dcterms:modified xsi:type="dcterms:W3CDTF">2020-06-01T03:10:30Z</dcterms:modified>
</cp:coreProperties>
</file>