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81700" y="4508500"/>
            <a:ext cx="104295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hyperlink" Target="http://www.unclefed.com/IRS-Forms/1995-1991/1994TaxRateSchedules.pdf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7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850900" y="1270000"/>
            <a:ext cx="11303000" cy="1574800"/>
          </a:xfrm>
          <a:prstGeom prst="rect">
            <a:avLst/>
          </a:prstGeom>
        </p:spPr>
        <p:txBody>
          <a:bodyPr anchor="ctr"/>
          <a:lstStyle>
            <a:lvl1pPr algn="ctr">
              <a:defRPr sz="7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Big Data Xpress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850900" y="4864100"/>
            <a:ext cx="11408909" cy="1834684"/>
          </a:xfrm>
          <a:prstGeom prst="rect">
            <a:avLst/>
          </a:prstGeom>
        </p:spPr>
        <p:txBody>
          <a:bodyPr/>
          <a:lstStyle/>
          <a:p>
            <a:pPr lvl="0" algn="ctr" defTabSz="306937">
              <a:defRPr sz="1800">
                <a:solidFill>
                  <a:srgbClr val="000000"/>
                </a:solidFill>
                <a:effectLst/>
              </a:defRPr>
            </a:pPr>
            <a:r>
              <a:rPr sz="2812">
                <a:solidFill>
                  <a:srgbClr val="FFFFFF"/>
                </a:solidFill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Ajinkya Rode       	Harshit Shah	            Ninad Ingale	         Shikha Soni</a:t>
            </a:r>
            <a:endParaRPr sz="2812">
              <a:solidFill>
                <a:srgbClr val="FFFFFF"/>
              </a:solidFill>
              <a:effectLst>
                <a:outerShdw sx="100000" sy="100000" kx="0" ky="0" algn="b" rotWithShape="0" blurRad="37592" dist="28194" dir="5400000">
                  <a:srgbClr val="000000"/>
                </a:outerShdw>
              </a:effectLst>
              <a:latin typeface="Helvetica"/>
              <a:ea typeface="Helvetica"/>
              <a:cs typeface="Helvetica"/>
              <a:sym typeface="Helvetica"/>
            </a:endParaRPr>
          </a:p>
          <a:p>
            <a:pPr lvl="0" algn="ctr" defTabSz="306937">
              <a:defRPr sz="1800">
                <a:solidFill>
                  <a:srgbClr val="000000"/>
                </a:solidFill>
                <a:effectLst/>
              </a:defRPr>
            </a:pPr>
            <a:r>
              <a:rPr sz="2812">
                <a:solidFill>
                  <a:srgbClr val="FFFFFF"/>
                </a:solidFill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Computer Science</a:t>
            </a:r>
            <a:endParaRPr sz="2812">
              <a:solidFill>
                <a:srgbClr val="FFFFFF"/>
              </a:solidFill>
              <a:effectLst>
                <a:outerShdw sx="100000" sy="100000" kx="0" ky="0" algn="b" rotWithShape="0" blurRad="37592" dist="28194" dir="5400000">
                  <a:srgbClr val="000000"/>
                </a:outerShdw>
              </a:effectLst>
              <a:latin typeface="Helvetica"/>
              <a:ea typeface="Helvetica"/>
              <a:cs typeface="Helvetica"/>
              <a:sym typeface="Helvetica"/>
            </a:endParaRPr>
          </a:p>
          <a:p>
            <a:pPr lvl="0" algn="ctr" defTabSz="306937">
              <a:defRPr sz="1800">
                <a:solidFill>
                  <a:srgbClr val="000000"/>
                </a:solidFill>
                <a:effectLst/>
              </a:defRPr>
            </a:pPr>
            <a:r>
              <a:rPr sz="2812">
                <a:solidFill>
                  <a:srgbClr val="FFFFFF"/>
                </a:solidFill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Rochester Institute of Technology</a:t>
            </a:r>
          </a:p>
        </p:txBody>
      </p:sp>
      <p:sp>
        <p:nvSpPr>
          <p:cNvPr id="35" name="Shape 35"/>
          <p:cNvSpPr/>
          <p:nvPr/>
        </p:nvSpPr>
        <p:spPr>
          <a:xfrm>
            <a:off x="977900" y="2921000"/>
            <a:ext cx="10840450" cy="107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79044">
              <a:defRPr sz="639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396">
                <a:solidFill>
                  <a:srgbClr val="FFFFFF"/>
                </a:solidFill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rPr>
              <a:t>Census - Income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idx="1"/>
          </p:nvPr>
        </p:nvSpPr>
        <p:spPr>
          <a:xfrm>
            <a:off x="787400" y="1752600"/>
            <a:ext cx="11430000" cy="7010400"/>
          </a:xfrm>
          <a:prstGeom prst="rect">
            <a:avLst/>
          </a:prstGeom>
        </p:spPr>
        <p:txBody>
          <a:bodyPr/>
          <a:lstStyle/>
          <a:p>
            <a:pPr lvl="0" marL="381381" indent="-381381" defTabSz="350870">
              <a:spcBef>
                <a:spcPts val="24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458">
                <a:solidFill>
                  <a:srgbClr val="FFFFFF"/>
                </a:solidFill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rPr>
              <a:t>age:</a:t>
            </a:r>
            <a:endParaRPr sz="3458">
              <a:solidFill>
                <a:srgbClr val="FFFFFF"/>
              </a:solidFill>
              <a:effectLst>
                <a:outerShdw sx="100000" sy="100000" kx="0" ky="0" algn="b" rotWithShape="0" blurRad="46228" dist="34671" dir="5400000">
                  <a:srgbClr val="000000"/>
                </a:outerShdw>
              </a:effectLst>
            </a:endParaRPr>
          </a:p>
          <a:p>
            <a:pPr lvl="2" marL="800900" indent="-266966" defTabSz="350870">
              <a:spcBef>
                <a:spcPts val="2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458">
                <a:solidFill>
                  <a:srgbClr val="FFFFFF"/>
                </a:solidFill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rPr>
              <a:t>18, 27, 58, 65</a:t>
            </a:r>
            <a:endParaRPr sz="3458">
              <a:solidFill>
                <a:srgbClr val="FFFFFF"/>
              </a:solidFill>
              <a:effectLst>
                <a:outerShdw sx="100000" sy="100000" kx="0" ky="0" algn="b" rotWithShape="0" blurRad="46228" dist="34671" dir="5400000">
                  <a:srgbClr val="000000"/>
                </a:outerShdw>
              </a:effectLst>
            </a:endParaRPr>
          </a:p>
          <a:p>
            <a:pPr lvl="0" marL="381381" indent="-381381" defTabSz="350870">
              <a:spcBef>
                <a:spcPts val="2400"/>
              </a:spcBef>
              <a:buSzPct val="100000"/>
              <a:buAutoNum type="arabicPeriod" startAt="2"/>
              <a:defRPr sz="1800">
                <a:solidFill>
                  <a:srgbClr val="000000"/>
                </a:solidFill>
                <a:effectLst/>
              </a:defRPr>
            </a:pPr>
            <a:r>
              <a:rPr sz="3458">
                <a:solidFill>
                  <a:srgbClr val="FFFFFF"/>
                </a:solidFill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rPr>
              <a:t>education:</a:t>
            </a:r>
            <a:endParaRPr sz="3458">
              <a:solidFill>
                <a:srgbClr val="FFFFFF"/>
              </a:solidFill>
              <a:effectLst>
                <a:outerShdw sx="100000" sy="100000" kx="0" ky="0" algn="b" rotWithShape="0" blurRad="46228" dist="34671" dir="5400000">
                  <a:srgbClr val="000000"/>
                </a:outerShdw>
              </a:effectLst>
            </a:endParaRPr>
          </a:p>
          <a:p>
            <a:pPr lvl="2" marL="800900" indent="-266966" defTabSz="350870">
              <a:spcBef>
                <a:spcPts val="2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458">
                <a:solidFill>
                  <a:srgbClr val="FFFFFF"/>
                </a:solidFill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rPr>
              <a:t>School Level, Bachelor’s Degree, Master’s-Doctorate Degree</a:t>
            </a:r>
            <a:endParaRPr sz="3458">
              <a:solidFill>
                <a:srgbClr val="FFFFFF"/>
              </a:solidFill>
              <a:effectLst>
                <a:outerShdw sx="100000" sy="100000" kx="0" ky="0" algn="b" rotWithShape="0" blurRad="46228" dist="34671" dir="5400000">
                  <a:srgbClr val="000000"/>
                </a:outerShdw>
              </a:effectLst>
            </a:endParaRPr>
          </a:p>
          <a:p>
            <a:pPr lvl="0" marL="381381" indent="-381381" defTabSz="350870">
              <a:spcBef>
                <a:spcPts val="2400"/>
              </a:spcBef>
              <a:buSzPct val="100000"/>
              <a:buAutoNum type="arabicPeriod" startAt="3"/>
              <a:defRPr sz="1800">
                <a:solidFill>
                  <a:srgbClr val="000000"/>
                </a:solidFill>
                <a:effectLst/>
              </a:defRPr>
            </a:pPr>
            <a:r>
              <a:rPr sz="3458">
                <a:solidFill>
                  <a:srgbClr val="FFFFFF"/>
                </a:solidFill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rPr>
              <a:t>citizenship: </a:t>
            </a:r>
            <a:endParaRPr sz="3458">
              <a:solidFill>
                <a:srgbClr val="FFFFFF"/>
              </a:solidFill>
              <a:effectLst>
                <a:outerShdw sx="100000" sy="100000" kx="0" ky="0" algn="b" rotWithShape="0" blurRad="46228" dist="34671" dir="5400000">
                  <a:srgbClr val="000000"/>
                </a:outerShdw>
              </a:effectLst>
            </a:endParaRPr>
          </a:p>
          <a:p>
            <a:pPr lvl="2" marL="800900" indent="-266966" defTabSz="350870">
              <a:spcBef>
                <a:spcPts val="2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458">
                <a:solidFill>
                  <a:srgbClr val="FFFFFF"/>
                </a:solidFill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rPr>
              <a:t>US Citizen, Not a US Citizen</a:t>
            </a:r>
            <a:endParaRPr sz="3458">
              <a:solidFill>
                <a:srgbClr val="FFFFFF"/>
              </a:solidFill>
              <a:effectLst>
                <a:outerShdw sx="100000" sy="100000" kx="0" ky="0" algn="b" rotWithShape="0" blurRad="46228" dist="34671" dir="5400000">
                  <a:srgbClr val="000000"/>
                </a:outerShdw>
              </a:effectLst>
            </a:endParaRPr>
          </a:p>
          <a:p>
            <a:pPr lvl="0" marL="381381" indent="-381381" defTabSz="350870">
              <a:spcBef>
                <a:spcPts val="2400"/>
              </a:spcBef>
              <a:buSzPct val="100000"/>
              <a:buAutoNum type="arabicPeriod" startAt="4"/>
              <a:defRPr sz="1800">
                <a:solidFill>
                  <a:srgbClr val="000000"/>
                </a:solidFill>
                <a:effectLst/>
              </a:defRPr>
            </a:pPr>
            <a:r>
              <a:rPr sz="3458">
                <a:solidFill>
                  <a:srgbClr val="FFFFFF"/>
                </a:solidFill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rPr>
              <a:t>marital_status:</a:t>
            </a:r>
            <a:endParaRPr sz="3458">
              <a:solidFill>
                <a:srgbClr val="FFFFFF"/>
              </a:solidFill>
              <a:effectLst>
                <a:outerShdw sx="100000" sy="100000" kx="0" ky="0" algn="b" rotWithShape="0" blurRad="46228" dist="34671" dir="5400000">
                  <a:srgbClr val="000000"/>
                </a:outerShdw>
              </a:effectLst>
            </a:endParaRPr>
          </a:p>
          <a:p>
            <a:pPr lvl="2" marL="800900" indent="-266966" defTabSz="350870">
              <a:spcBef>
                <a:spcPts val="2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458">
                <a:solidFill>
                  <a:srgbClr val="FFFFFF"/>
                </a:solidFill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rPr>
              <a:t>Married, Unmarried</a:t>
            </a:r>
          </a:p>
        </p:txBody>
      </p:sp>
      <p:sp>
        <p:nvSpPr>
          <p:cNvPr id="62" name="Shape 62"/>
          <p:cNvSpPr/>
          <p:nvPr/>
        </p:nvSpPr>
        <p:spPr>
          <a:xfrm>
            <a:off x="3530599" y="381586"/>
            <a:ext cx="5155583" cy="80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Groupings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4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863" y="1373168"/>
            <a:ext cx="12557074" cy="7209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787400" y="254000"/>
            <a:ext cx="11295578" cy="1161951"/>
          </a:xfrm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352673" y="1560615"/>
            <a:ext cx="12248630" cy="7573665"/>
          </a:xfrm>
          <a:prstGeom prst="rect">
            <a:avLst/>
          </a:prstGeom>
        </p:spPr>
        <p:txBody>
          <a:bodyPr/>
          <a:lstStyle/>
          <a:p>
            <a:pPr lvl="0" marL="262254" indent="-262254" defTabSz="344677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Accuracy: </a:t>
            </a:r>
            <a:r>
              <a:rPr b="1"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74.547</a:t>
            </a:r>
            <a: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endParaRPr sz="2359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No of Instances used: </a:t>
            </a:r>
            <a:r>
              <a:rPr b="1"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6070</a:t>
            </a:r>
            <a:endParaRPr sz="2359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Correctly Classified Instances: </a:t>
            </a:r>
            <a:r>
              <a:rPr b="1"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4525</a:t>
            </a:r>
            <a:b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359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ages below 18 &amp; above 58 -&gt; unemployed</a:t>
            </a:r>
            <a:endParaRPr sz="2359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Females:</a:t>
            </a:r>
            <a:b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   age &gt; 27 &amp; unmarried -&gt; unemployed</a:t>
            </a:r>
            <a:endParaRPr sz="2359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69747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35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non US citizens -&gt; employed if Masters/doctorate degree, while others are</a:t>
            </a:r>
            <a:br>
              <a:rPr sz="235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35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unemployed.</a:t>
            </a:r>
            <a:br>
              <a:rPr sz="235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359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Males:</a:t>
            </a:r>
            <a:br>
              <a:rPr sz="2359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359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69747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35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age greater than 27 -&gt; employed</a:t>
            </a:r>
            <a:endParaRPr sz="2359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69747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35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age &lt;= 27 and &gt; 18, -&gt; if married – employed, while unmarried -&gt; Masters/Doctorate </a:t>
            </a:r>
            <a:br>
              <a:rPr sz="235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35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degree -employed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90727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Preferred Gender in Industry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The columns used for this classification are age, education, sex and industry_code.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This was done to find out gender preferences of the industries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Why Groupings?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787400" y="1625600"/>
            <a:ext cx="11430000" cy="7010400"/>
          </a:xfrm>
          <a:prstGeom prst="rect">
            <a:avLst/>
          </a:prstGeom>
        </p:spPr>
        <p:txBody>
          <a:bodyPr/>
          <a:lstStyle/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age: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 marL="880110" indent="-293369" defTabSz="385572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18, 27, 58, 65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2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education: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 marL="880110" indent="-293369" defTabSz="385572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School Level, Bachelor’s Degree, Master’s-Doctorate Degree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3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industry_code: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 marL="880110" indent="-293369" defTabSz="385572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Divided total 23 industries into 5 groups</a:t>
            </a:r>
          </a:p>
        </p:txBody>
      </p:sp>
      <p:sp>
        <p:nvSpPr>
          <p:cNvPr id="73" name="Shape 73"/>
          <p:cNvSpPr/>
          <p:nvPr/>
        </p:nvSpPr>
        <p:spPr>
          <a:xfrm>
            <a:off x="3530599" y="381586"/>
            <a:ext cx="5155583" cy="80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Groupings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76" name="image5.jpg" descr="C:\Users\Harshit\Desktop\h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0" y="1066800"/>
            <a:ext cx="121920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Industries Group1</a:t>
            </a:r>
          </a:p>
        </p:txBody>
      </p:sp>
      <p:pic>
        <p:nvPicPr>
          <p:cNvPr id="79" name="image6.jpg" descr="C:\Users\Harshit\Desktop\h2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99" y="1168400"/>
            <a:ext cx="12750801" cy="739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787400" y="254000"/>
            <a:ext cx="11430000" cy="1763123"/>
          </a:xfrm>
          <a:prstGeom prst="rect">
            <a:avLst/>
          </a:prstGeom>
        </p:spPr>
        <p:txBody>
          <a:bodyPr anchor="ctr"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296335" y="2418161"/>
            <a:ext cx="12413697" cy="6677766"/>
          </a:xfrm>
          <a:prstGeom prst="rect">
            <a:avLst/>
          </a:prstGeom>
        </p:spPr>
        <p:txBody>
          <a:bodyPr anchor="ctr"/>
          <a:lstStyle/>
          <a:p>
            <a:pPr lvl="0" marL="262254" indent="-262254" defTabSz="344677">
              <a:spcBef>
                <a:spcPts val="21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Accuracy: </a:t>
            </a:r>
            <a:r>
              <a:rPr b="1"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61.9847%</a:t>
            </a:r>
            <a:endParaRPr sz="2241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No of Instances used: </a:t>
            </a:r>
            <a:r>
              <a:rPr b="1"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41265</a:t>
            </a:r>
            <a:endParaRPr sz="2241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Correctly Classified Instances: </a:t>
            </a:r>
            <a:r>
              <a:rPr b="1"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25578</a:t>
            </a:r>
            <a:r>
              <a:rPr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241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2241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Manufacturing- non Durable/ Durable goods: Prefers only Males in industry. </a:t>
            </a:r>
            <a:endParaRPr sz="2241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Retail trade: </a:t>
            </a:r>
            <a:br>
              <a:rPr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Education-&gt; School Level 	</a:t>
            </a:r>
            <a:endParaRPr sz="2241">
              <a:solidFill>
                <a:srgbClr val="FFFFFF"/>
              </a:solidFill>
              <a:effectLst>
                <a:outerShdw sx="100000" sy="100000" kx="0" ky="0" algn="b" rotWithShape="0" blurRad="29971" dist="2247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defTabSz="269747"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age-&gt; &lt;18 and &lt;27, Females</a:t>
            </a:r>
            <a:endParaRPr sz="224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defTabSz="269747"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age-&gt; &gt;18 and &gt;27, Males</a:t>
            </a:r>
            <a:endParaRPr sz="224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defTabSz="269747"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Education-&gt;Bachelors</a:t>
            </a:r>
            <a:endParaRPr sz="224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defTabSz="269747"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age&lt;27-&gt;Females</a:t>
            </a:r>
            <a:endParaRPr sz="224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defTabSz="269747"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age&gt;27-&gt;Males </a:t>
            </a:r>
            <a:endParaRPr sz="224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defTabSz="269747"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Education-&gt; Masters and Doctorate -&gt; Males</a:t>
            </a:r>
            <a:endParaRPr sz="224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62254" indent="-262254" defTabSz="344677">
              <a:spcBef>
                <a:spcPts val="21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Education:</a:t>
            </a:r>
            <a:r>
              <a:rPr b="1"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sz="2241">
                <a:solidFill>
                  <a:srgbClr val="FFFFFF"/>
                </a:solidFill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This industry only prefers the female population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7.png"/>
          <p:cNvPicPr/>
          <p:nvPr/>
        </p:nvPicPr>
        <p:blipFill>
          <a:blip r:embed="rId2">
            <a:extLst/>
          </a:blip>
          <a:srcRect l="0" t="17510" r="0" b="16731"/>
          <a:stretch>
            <a:fillRect/>
          </a:stretch>
        </p:blipFill>
        <p:spPr>
          <a:xfrm>
            <a:off x="0" y="457199"/>
            <a:ext cx="6578724" cy="4391248"/>
          </a:xfrm>
          <a:prstGeom prst="rect">
            <a:avLst/>
          </a:prstGeom>
          <a:ln w="38100" cap="sq">
            <a:solidFill/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5" name="image8.png"/>
          <p:cNvPicPr/>
          <p:nvPr/>
        </p:nvPicPr>
        <p:blipFill>
          <a:blip r:embed="rId3">
            <a:extLst/>
          </a:blip>
          <a:srcRect l="0" t="19455" r="0" b="18677"/>
          <a:stretch>
            <a:fillRect/>
          </a:stretch>
        </p:blipFill>
        <p:spPr>
          <a:xfrm>
            <a:off x="6654948" y="457199"/>
            <a:ext cx="6349852" cy="4391581"/>
          </a:xfrm>
          <a:prstGeom prst="rect">
            <a:avLst/>
          </a:prstGeom>
          <a:ln w="38100" cap="sq">
            <a:solidFill/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6" name="image9.png"/>
          <p:cNvPicPr/>
          <p:nvPr/>
        </p:nvPicPr>
        <p:blipFill>
          <a:blip r:embed="rId4">
            <a:extLst/>
          </a:blip>
          <a:srcRect l="0" t="24903" r="0" b="22568"/>
          <a:stretch>
            <a:fillRect/>
          </a:stretch>
        </p:blipFill>
        <p:spPr>
          <a:xfrm>
            <a:off x="0" y="4906640"/>
            <a:ext cx="6578600" cy="4313560"/>
          </a:xfrm>
          <a:prstGeom prst="rect">
            <a:avLst/>
          </a:prstGeom>
          <a:ln w="38100" cap="sq">
            <a:solidFill/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7" name="image10.png"/>
          <p:cNvPicPr/>
          <p:nvPr/>
        </p:nvPicPr>
        <p:blipFill>
          <a:blip r:embed="rId5">
            <a:extLst/>
          </a:blip>
          <a:srcRect l="0" t="31907" r="0" b="27237"/>
          <a:stretch>
            <a:fillRect/>
          </a:stretch>
        </p:blipFill>
        <p:spPr>
          <a:xfrm>
            <a:off x="6654800" y="4906621"/>
            <a:ext cx="6350000" cy="4313580"/>
          </a:xfrm>
          <a:prstGeom prst="rect">
            <a:avLst/>
          </a:prstGeom>
          <a:ln w="38100" cap="sq">
            <a:solidFill/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Income Tax Analysis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Income tax is calculated on the basis of :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buSzPct val="45000"/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Wage per hour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buSzPct val="45000"/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Weeks worked in a year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buSzPct val="45000"/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Tax filer status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Agenda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48">
                <a:solidFill>
                  <a:srgbClr val="FFFFFF"/>
                </a:solidFill>
                <a:effectLst>
                  <a:outerShdw sx="100000" sy="100000" kx="0" ky="0" algn="b" rotWithShape="0" blurRad="48768" dist="36576" dir="5400000">
                    <a:srgbClr val="000000"/>
                  </a:outerShdw>
                </a:effectLst>
              </a:rPr>
              <a:t>Introduction</a:t>
            </a:r>
            <a:endParaRPr sz="3648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48">
                <a:solidFill>
                  <a:srgbClr val="FFFFFF"/>
                </a:solidFill>
                <a:effectLst>
                  <a:outerShdw sx="100000" sy="100000" kx="0" ky="0" algn="b" rotWithShape="0" blurRad="48768" dist="36576" dir="5400000">
                    <a:srgbClr val="000000"/>
                  </a:outerShdw>
                </a:effectLst>
              </a:rPr>
              <a:t>Data Cleaning</a:t>
            </a:r>
            <a:endParaRPr sz="3648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48">
                <a:solidFill>
                  <a:srgbClr val="FFFFFF"/>
                </a:solidFill>
                <a:effectLst>
                  <a:outerShdw sx="100000" sy="100000" kx="0" ky="0" algn="b" rotWithShape="0" blurRad="48768" dist="36576" dir="5400000">
                    <a:srgbClr val="000000"/>
                  </a:outerShdw>
                </a:effectLst>
              </a:rPr>
              <a:t>Schema Design</a:t>
            </a:r>
            <a:endParaRPr sz="3648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48">
                <a:solidFill>
                  <a:srgbClr val="FFFFFF"/>
                </a:solidFill>
                <a:effectLst>
                  <a:outerShdw sx="100000" sy="100000" kx="0" ky="0" algn="b" rotWithShape="0" blurRad="48768" dist="36576" dir="5400000">
                    <a:srgbClr val="000000"/>
                  </a:outerShdw>
                </a:effectLst>
              </a:rPr>
              <a:t>Analysis &amp; Hypotheses</a:t>
            </a:r>
            <a:endParaRPr sz="3648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48">
                <a:solidFill>
                  <a:srgbClr val="FFFFFF"/>
                </a:solidFill>
                <a:effectLst>
                  <a:outerShdw sx="100000" sy="100000" kx="0" ky="0" algn="b" rotWithShape="0" blurRad="48768" dist="36576" dir="5400000">
                    <a:srgbClr val="000000"/>
                  </a:outerShdw>
                </a:effectLst>
              </a:rPr>
              <a:t>Lessons Learned</a:t>
            </a:r>
            <a:endParaRPr sz="3648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48">
                <a:solidFill>
                  <a:srgbClr val="FFFFFF"/>
                </a:solidFill>
                <a:effectLst>
                  <a:outerShdw sx="100000" sy="100000" kx="0" ky="0" algn="b" rotWithShape="0" blurRad="48768" dist="36576" dir="5400000">
                    <a:srgbClr val="000000"/>
                  </a:outerShdw>
                </a:effectLst>
              </a:rPr>
              <a:t>Future Work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9179" indent="-289179" defTabSz="266044">
              <a:spcBef>
                <a:spcPts val="18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  <a:t>wage_phour :</a:t>
            </a:r>
            <a:endParaRPr sz="2622">
              <a:solidFill>
                <a:srgbClr val="FFFFFF"/>
              </a:solidFill>
              <a:effectLst>
                <a:outerShdw sx="100000" sy="100000" kx="0" ky="0" algn="b" rotWithShape="0" blurRad="35052" dist="26289" dir="5400000">
                  <a:srgbClr val="000000"/>
                </a:outerShdw>
              </a:effectLst>
            </a:endParaRPr>
          </a:p>
          <a:p>
            <a:pPr lvl="2" marL="607275" indent="-202425" defTabSz="266044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  <a:t>wage per hour</a:t>
            </a:r>
            <a:endParaRPr sz="2622">
              <a:solidFill>
                <a:srgbClr val="FFFFFF"/>
              </a:solidFill>
              <a:effectLst>
                <a:outerShdw sx="100000" sy="100000" kx="0" ky="0" algn="b" rotWithShape="0" blurRad="35052" dist="26289" dir="5400000">
                  <a:srgbClr val="000000"/>
                </a:outerShdw>
              </a:effectLst>
            </a:endParaRPr>
          </a:p>
          <a:p>
            <a:pPr lvl="0" marL="289179" indent="-289179" defTabSz="266044">
              <a:spcBef>
                <a:spcPts val="1800"/>
              </a:spcBef>
              <a:buSzPct val="100000"/>
              <a:buAutoNum type="arabicPeriod" startAt="2"/>
              <a:defRPr sz="1800">
                <a:solidFill>
                  <a:srgbClr val="000000"/>
                </a:solidFill>
                <a:effectLst/>
              </a:defRPr>
            </a:pPr>
            <a: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  <a:t>weeks_year :</a:t>
            </a:r>
            <a:endParaRPr sz="2622">
              <a:solidFill>
                <a:srgbClr val="FFFFFF"/>
              </a:solidFill>
              <a:effectLst>
                <a:outerShdw sx="100000" sy="100000" kx="0" ky="0" algn="b" rotWithShape="0" blurRad="35052" dist="26289" dir="5400000">
                  <a:srgbClr val="000000"/>
                </a:outerShdw>
              </a:effectLst>
            </a:endParaRPr>
          </a:p>
          <a:p>
            <a:pPr lvl="2" marL="607275" indent="-202425" defTabSz="266044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  <a:t>weeks worked in a year</a:t>
            </a:r>
            <a:endParaRPr sz="2622">
              <a:solidFill>
                <a:srgbClr val="FFFFFF"/>
              </a:solidFill>
              <a:effectLst>
                <a:outerShdw sx="100000" sy="100000" kx="0" ky="0" algn="b" rotWithShape="0" blurRad="35052" dist="26289" dir="5400000">
                  <a:srgbClr val="000000"/>
                </a:outerShdw>
              </a:effectLst>
            </a:endParaRPr>
          </a:p>
          <a:p>
            <a:pPr lvl="0" marL="289179" indent="-289179" defTabSz="266044">
              <a:spcBef>
                <a:spcPts val="1800"/>
              </a:spcBef>
              <a:buSzPct val="100000"/>
              <a:buAutoNum type="arabicPeriod" startAt="3"/>
              <a:defRPr sz="1800">
                <a:solidFill>
                  <a:srgbClr val="000000"/>
                </a:solidFill>
                <a:effectLst/>
              </a:defRPr>
            </a:pPr>
            <a: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  <a:t>tax_filer_status:</a:t>
            </a:r>
            <a:endParaRPr sz="2622">
              <a:solidFill>
                <a:srgbClr val="FFFFFF"/>
              </a:solidFill>
              <a:effectLst>
                <a:outerShdw sx="100000" sy="100000" kx="0" ky="0" algn="b" rotWithShape="0" blurRad="35052" dist="26289" dir="5400000">
                  <a:srgbClr val="000000"/>
                </a:outerShdw>
              </a:effectLst>
            </a:endParaRPr>
          </a:p>
          <a:p>
            <a:pPr lvl="2" marL="607275" indent="-202425" defTabSz="266044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  <a:t>based on age and marital status</a:t>
            </a:r>
            <a:endParaRPr sz="2622">
              <a:solidFill>
                <a:srgbClr val="FFFFFF"/>
              </a:solidFill>
              <a:effectLst>
                <a:outerShdw sx="100000" sy="100000" kx="0" ky="0" algn="b" rotWithShape="0" blurRad="35052" dist="26289" dir="5400000">
                  <a:srgbClr val="000000"/>
                </a:outerShdw>
              </a:effectLst>
            </a:endParaRPr>
          </a:p>
          <a:p>
            <a:pPr lvl="0" marL="289179" indent="-289179" defTabSz="266044">
              <a:spcBef>
                <a:spcPts val="1800"/>
              </a:spcBef>
              <a:buSzPct val="100000"/>
              <a:buAutoNum type="arabicPeriod" startAt="4"/>
              <a:defRPr sz="1800">
                <a:solidFill>
                  <a:srgbClr val="000000"/>
                </a:solidFill>
                <a:effectLst/>
              </a:defRPr>
            </a:pPr>
            <a: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  <a:t>Formula used :</a:t>
            </a:r>
            <a:endParaRPr sz="2622">
              <a:solidFill>
                <a:srgbClr val="FFFFFF"/>
              </a:solidFill>
              <a:effectLst>
                <a:outerShdw sx="100000" sy="100000" kx="0" ky="0" algn="b" rotWithShape="0" blurRad="35052" dist="26289" dir="5400000">
                  <a:srgbClr val="000000"/>
                </a:outerShdw>
              </a:effectLst>
            </a:endParaRPr>
          </a:p>
          <a:p>
            <a:pPr lvl="2" marL="607275" indent="-202425" defTabSz="266044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  <a:t> Annual income = wage_hour * weeks_year * 40</a:t>
            </a:r>
            <a:endParaRPr sz="2622">
              <a:solidFill>
                <a:srgbClr val="FFFFFF"/>
              </a:solidFill>
              <a:effectLst>
                <a:outerShdw sx="100000" sy="100000" kx="0" ky="0" algn="b" rotWithShape="0" blurRad="35052" dist="26289" dir="5400000">
                  <a:srgbClr val="000000"/>
                </a:outerShdw>
              </a:effectLst>
            </a:endParaRPr>
          </a:p>
          <a:p>
            <a:pPr lvl="2" marL="607275" indent="-202425" defTabSz="266044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  <a:t>Tax calculation rules :</a:t>
            </a:r>
            <a:b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</a:br>
            <a:br>
              <a:rPr sz="2622">
                <a:solidFill>
                  <a:srgbClr val="FFFF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</a:rPr>
            </a:br>
            <a:r>
              <a:rPr sz="2622">
                <a:solidFill>
                  <a:srgbClr val="0096FF"/>
                </a:solidFill>
                <a:effectLst>
                  <a:outerShdw sx="100000" sy="100000" kx="0" ky="0" algn="b" rotWithShape="0" blurRad="35052" dist="26289" dir="5400000">
                    <a:srgbClr val="000000"/>
                  </a:outerShdw>
                </a:effectLst>
                <a:hlinkClick r:id="rId3" invalidUrl="" action="" tgtFrame="" tooltip="" history="1" highlightClick="0" endSnd="0"/>
              </a:rPr>
              <a:t>http://www.unclefed.com/IRS-Forms/1995-1991/1994TaxRateSchedules.pdf</a:t>
            </a:r>
          </a:p>
        </p:txBody>
      </p:sp>
      <p:sp>
        <p:nvSpPr>
          <p:cNvPr id="93" name="Shape 93"/>
          <p:cNvSpPr/>
          <p:nvPr/>
        </p:nvSpPr>
        <p:spPr>
          <a:xfrm>
            <a:off x="2610163" y="340744"/>
            <a:ext cx="8039711" cy="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Description of Columns used :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455">
                <a:solidFill>
                  <a:srgbClr val="FFFFFF"/>
                </a:solidFill>
                <a:effectLst>
                  <a:outerShdw sx="100000" sy="100000" kx="0" ky="0" algn="b" rotWithShape="0" blurRad="48768" dist="36576" dir="5400000">
                    <a:srgbClr val="000000"/>
                  </a:outerShdw>
                </a:effectLst>
              </a:rPr>
              <a:t>Conditions for calculating Tax based on Annual Income and Tax Filer Status</a:t>
            </a:r>
            <a:endParaRPr sz="3455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3455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3455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3455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3455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3455">
              <a:solidFill>
                <a:srgbClr val="FFFFFF"/>
              </a:solidFill>
              <a:effectLst>
                <a:outerShdw sx="100000" sy="100000" kx="0" ky="0" algn="b" rotWithShape="0" blurRad="48768" dist="36576" dir="5400000">
                  <a:srgbClr val="000000"/>
                </a:outerShdw>
              </a:effectLst>
            </a:endParaRPr>
          </a:p>
          <a:p>
            <a:pPr lvl="0" marL="426719" indent="-426719" defTabSz="560831">
              <a:spcBef>
                <a:spcPts val="34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455">
                <a:solidFill>
                  <a:srgbClr val="FFFFFF"/>
                </a:solidFill>
                <a:effectLst>
                  <a:outerShdw sx="100000" sy="100000" kx="0" ky="0" algn="b" rotWithShape="0" blurRad="48768" dist="36576" dir="5400000">
                    <a:srgbClr val="000000"/>
                  </a:outerShdw>
                </a:effectLst>
              </a:rPr>
              <a:t>	</a:t>
            </a:r>
          </a:p>
        </p:txBody>
      </p:sp>
      <p:pic>
        <p:nvPicPr>
          <p:cNvPr id="96" name="image15.jpg" descr="C:\Users\Harshit\Desktop\Tax_Formula(2)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4600" y="2971800"/>
            <a:ext cx="10515600" cy="548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6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34" y="2188735"/>
            <a:ext cx="12750466" cy="6228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"/>
          </p:nvPr>
        </p:nvSpPr>
        <p:spPr>
          <a:xfrm>
            <a:off x="787400" y="3131311"/>
            <a:ext cx="11430000" cy="5250689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The most tax paying tax group is ‘Joint both under 65'. 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The targeted population is for the Tax Filer Status “Joint both Under 65” and “Single”</a:t>
            </a:r>
          </a:p>
        </p:txBody>
      </p:sp>
      <p:sp>
        <p:nvSpPr>
          <p:cNvPr id="101" name="Shape 101"/>
          <p:cNvSpPr/>
          <p:nvPr>
            <p:ph type="title" idx="4294967295"/>
          </p:nvPr>
        </p:nvSpPr>
        <p:spPr>
          <a:xfrm>
            <a:off x="787400" y="254000"/>
            <a:ext cx="11430000" cy="1763123"/>
          </a:xfrm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Results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537462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Region wise Development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3379" indent="-373379" defTabSz="490727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191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Analysis for different industries based on significant population in that industry.</a:t>
            </a:r>
            <a:endParaRPr sz="3191">
              <a:solidFill>
                <a:srgbClr val="FFFFFF"/>
              </a:solidFill>
              <a:effectLst>
                <a:outerShdw sx="100000" sy="100000" kx="0" ky="0" algn="b" rotWithShape="0" blurRad="42672" dist="3200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73379" indent="-373379" defTabSz="490727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191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Columns used: </a:t>
            </a:r>
            <a:br>
              <a:rPr sz="3191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sz="3191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3191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-industry_code, occupation_code, state_curr_residence, curr_region</a:t>
            </a:r>
            <a:endParaRPr sz="3191">
              <a:solidFill>
                <a:srgbClr val="FFFFFF"/>
              </a:solidFill>
              <a:effectLst>
                <a:outerShdw sx="100000" sy="100000" kx="0" ky="0" algn="b" rotWithShape="0" blurRad="42672" dist="3200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73379" indent="-373379" defTabSz="490727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191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Columns added: </a:t>
            </a:r>
            <a:br>
              <a:rPr sz="3191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sz="3191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3191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- state_curr_residence, curr_region</a:t>
            </a:r>
            <a:br>
              <a:rPr sz="3191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2719993" y="340744"/>
            <a:ext cx="7566052" cy="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Groupings / Columns added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787400" y="1625600"/>
            <a:ext cx="11430000" cy="7010400"/>
          </a:xfrm>
          <a:prstGeom prst="rect">
            <a:avLst/>
          </a:prstGeom>
        </p:spPr>
        <p:txBody>
          <a:bodyPr/>
          <a:lstStyle/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state_curr_residence: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 marL="880110" indent="-293369" defTabSz="385572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48 distinct stated added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2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curr_region: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 marL="880110" indent="-293369" defTabSz="385572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divided the states into four regions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Grouping: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- Region wise four groups: North, South, East,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                                          West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ndustry_West.png"/>
          <p:cNvPicPr/>
          <p:nvPr/>
        </p:nvPicPr>
        <p:blipFill>
          <a:blip r:embed="rId2">
            <a:extLst/>
          </a:blip>
          <a:srcRect l="216" t="0" r="216" b="0"/>
          <a:stretch>
            <a:fillRect/>
          </a:stretch>
        </p:blipFill>
        <p:spPr>
          <a:xfrm>
            <a:off x="450686" y="1463976"/>
            <a:ext cx="12103424" cy="7635718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10" name="Shape 110"/>
          <p:cNvSpPr/>
          <p:nvPr/>
        </p:nvSpPr>
        <p:spPr>
          <a:xfrm>
            <a:off x="1549400" y="314157"/>
            <a:ext cx="10134600" cy="80781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Region wise Industries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 idx="4294967295"/>
          </p:nvPr>
        </p:nvSpPr>
        <p:spPr>
          <a:xfrm>
            <a:off x="787400" y="254000"/>
            <a:ext cx="11430000" cy="1763123"/>
          </a:xfrm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Most populated industry : Retail trade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We further drill down in this industry for occupations in all regions.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Western_Occupat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683" y="1339238"/>
            <a:ext cx="12533434" cy="780674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16" name="Shape 116"/>
          <p:cNvSpPr/>
          <p:nvPr/>
        </p:nvSpPr>
        <p:spPr>
          <a:xfrm>
            <a:off x="1039924" y="444780"/>
            <a:ext cx="10924953" cy="6471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Region wise Occupation : “Retail trade”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idx="1"/>
          </p:nvPr>
        </p:nvSpPr>
        <p:spPr>
          <a:xfrm>
            <a:off x="787400" y="2335054"/>
            <a:ext cx="11430000" cy="6046946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The most influential industry in terms of development in the entire country is “Retail trade”.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It was analyzed on the basis of the bar graph that Sales is the occupation major occupation for that industry. 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</a:p>
        </p:txBody>
      </p:sp>
      <p:sp>
        <p:nvSpPr>
          <p:cNvPr id="119" name="Shape 119"/>
          <p:cNvSpPr/>
          <p:nvPr>
            <p:ph type="title" idx="4294967295"/>
          </p:nvPr>
        </p:nvSpPr>
        <p:spPr>
          <a:xfrm>
            <a:off x="787400" y="254000"/>
            <a:ext cx="11430000" cy="1763123"/>
          </a:xfrm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Results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Introduction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1105" indent="-421105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Why we chose this data?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21105" indent="-421105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Attributes &amp; Instances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21105" indent="-421105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Tools used: R, Weka, PSQL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90727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Industry wise Average Income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Average annual income is analyzed on the basis of :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 marL="1111250" indent="-22225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Wages per hour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 marL="1111250" indent="-22225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sex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 marL="1111250" indent="-22225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industry codes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 marL="1111250" indent="-22225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annual_income_in_terms_of_100K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spcBef>
                <a:spcPts val="4200"/>
              </a:spcBef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Description of columns added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Columns added: 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annual_income_in_terms_of_100K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Formula used :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annual_income_in_terms_of_100K = wage_hour*weeks_year*40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79" y="1401402"/>
            <a:ext cx="12377242" cy="7800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body" idx="1"/>
          </p:nvPr>
        </p:nvSpPr>
        <p:spPr>
          <a:xfrm>
            <a:off x="787400" y="2273075"/>
            <a:ext cx="11430000" cy="61089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Industries like Agriculture, Forestry, and Private household services have males with higher average annual income. </a:t>
            </a:r>
          </a:p>
        </p:txBody>
      </p:sp>
      <p:sp>
        <p:nvSpPr>
          <p:cNvPr id="130" name="Shape 130"/>
          <p:cNvSpPr/>
          <p:nvPr>
            <p:ph type="title" idx="4294967295"/>
          </p:nvPr>
        </p:nvSpPr>
        <p:spPr>
          <a:xfrm>
            <a:off x="787400" y="254000"/>
            <a:ext cx="11430000" cy="1763123"/>
          </a:xfrm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Results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90727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Age wise education for gender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5604" indent="-395604" defTabSz="519937">
              <a:spcBef>
                <a:spcPts val="32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82">
                <a:solidFill>
                  <a:srgbClr val="FFFFFF"/>
                </a:solidFill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Columns used:</a:t>
            </a:r>
            <a:endParaRPr sz="3382">
              <a:solidFill>
                <a:srgbClr val="FFFFFF"/>
              </a:solidFill>
              <a:effectLst>
                <a:outerShdw sx="100000" sy="100000" kx="0" ky="0" algn="b" rotWithShape="0" blurRad="45212" dist="3390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95604" indent="-395604" defTabSz="40690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b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age, education, sex</a:t>
            </a:r>
            <a:endParaRPr sz="267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95604" indent="-395604" defTabSz="519937">
              <a:spcBef>
                <a:spcPts val="32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82">
                <a:solidFill>
                  <a:srgbClr val="FFFFFF"/>
                </a:solidFill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Groupings:</a:t>
            </a:r>
            <a:endParaRPr sz="3382">
              <a:solidFill>
                <a:srgbClr val="FFFFFF"/>
              </a:solidFill>
              <a:effectLst>
                <a:outerShdw sx="100000" sy="100000" kx="0" ky="0" algn="b" rotWithShape="0" blurRad="45212" dist="33909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95604" indent="-395604" defTabSz="40690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b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age: 18, 27, 58, 65</a:t>
            </a:r>
            <a:b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education: `PreSchool-Kindergarten',`Elementary School </a:t>
            </a:r>
            <a:b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(1st-4th grade)', 'Middle School (5th-8th grade)',    </a:t>
            </a:r>
            <a:b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'High School(9th-12th grade)', 'College or </a:t>
            </a:r>
            <a:b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University (Bachelor's Degree)', 'College or  </a:t>
            </a:r>
            <a:b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University (Master"s-Doctorate Degree)', </a:t>
            </a:r>
            <a:b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6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'Vocational-Associates Degree'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17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871" y="1778000"/>
            <a:ext cx="12423058" cy="7219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Result :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-  age &lt;=18 -&gt; limited till high school, middle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                       school and vocational-associate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                       degree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-  Majority -&gt; studied till either high school or 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                     completed their bachelor's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-  age &lt;= 58 &amp; &gt; 27 -&gt; majority people and in all  </a:t>
            </a:r>
            <a:br>
              <a: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education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Lessons Learnt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6715" indent="-386715" defTabSz="508254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06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Grouping instances with similar values gives a better classification.</a:t>
            </a:r>
            <a:endParaRPr sz="3306">
              <a:solidFill>
                <a:srgbClr val="FFFFFF"/>
              </a:solidFill>
              <a:effectLst>
                <a:outerShdw sx="100000" sy="100000" kx="0" ky="0" algn="b" rotWithShape="0" blurRad="44196" dist="33147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86715" indent="-386715" defTabSz="508254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06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Irrelevant instances give lesser accurate results, thus proper data cleaning is an important step in data analysis.</a:t>
            </a:r>
            <a:endParaRPr sz="3306">
              <a:solidFill>
                <a:srgbClr val="FFFFFF"/>
              </a:solidFill>
              <a:effectLst>
                <a:outerShdw sx="100000" sy="100000" kx="0" ky="0" algn="b" rotWithShape="0" blurRad="44196" dist="33147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86715" indent="-386715" defTabSz="508254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06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Correct dataset selection is the base of any project</a:t>
            </a:r>
            <a:endParaRPr sz="3306">
              <a:solidFill>
                <a:srgbClr val="FFFFFF"/>
              </a:solidFill>
              <a:effectLst>
                <a:outerShdw sx="100000" sy="100000" kx="0" ky="0" algn="b" rotWithShape="0" blurRad="44196" dist="33147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86715" indent="-386715" defTabSz="508254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06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For performing SQL operations, use any database management system tools rather than machine learning analysis tools.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Future Work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We can make UI for getting predictions.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Testing on the model can be done.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Regression on tesing can be done.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 Cleaning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11 attributes removed using Excel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100,000 instances removed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Important attributes with “Not in universe” data.</a:t>
            </a:r>
            <a:b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( industry_code, occupation_code, wage_phour, weeks_year 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2369" y="3430389"/>
            <a:ext cx="6959828" cy="399179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Why removed?</a:t>
            </a:r>
          </a:p>
        </p:txBody>
      </p:sp>
      <p:pic>
        <p:nvPicPr>
          <p:cNvPr id="48" name="image3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7197" y="3365500"/>
            <a:ext cx="4044080" cy="4121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Schema Design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8940" indent="-408940" defTabSz="537463">
              <a:lnSpc>
                <a:spcPct val="80000"/>
              </a:lnSpc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Person 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(</a:t>
            </a:r>
            <a:r>
              <a:rPr sz="2300" u="sng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p_id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, age, education, marital_status, race, hispanic_origin, sex, labor_union,</a:t>
            </a:r>
            <a:b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</a:b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unemployment_reason, region_prev_residence, state_prev_residence, household_family_stat, live_in_house, citizenship, self_employed, veteran_benets, cob_father, cob_mother, cob_self ) </a:t>
            </a:r>
            <a:endParaRPr sz="2760">
              <a:solidFill>
                <a:srgbClr val="FFFFFF"/>
              </a:solidFill>
              <a:effectLst>
                <a:outerShdw sx="100000" sy="100000" kx="0" ky="0" algn="b" rotWithShape="0" blurRad="46736" dist="35052" dir="5400000">
                  <a:srgbClr val="000000"/>
                </a:outerShdw>
              </a:effectLst>
            </a:endParaRPr>
          </a:p>
          <a:p>
            <a:pPr lvl="0" marL="408940" indent="-408940" defTabSz="537463">
              <a:lnSpc>
                <a:spcPct val="80000"/>
              </a:lnSpc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Employment</a:t>
            </a:r>
            <a:r>
              <a:rPr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 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(</a:t>
            </a:r>
            <a:r>
              <a:rPr sz="2300" u="sng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employee_id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, class_worker, wage_phour, industry_code, occupation_code, employment_status, no_persons_worked, weeks_year)</a:t>
            </a:r>
            <a:endParaRPr sz="2760">
              <a:solidFill>
                <a:srgbClr val="FFFFFF"/>
              </a:solidFill>
              <a:effectLst>
                <a:outerShdw sx="100000" sy="100000" kx="0" ky="0" algn="b" rotWithShape="0" blurRad="46736" dist="35052" dir="5400000">
                  <a:srgbClr val="000000"/>
                </a:outerShdw>
              </a:effectLst>
            </a:endParaRPr>
          </a:p>
          <a:p>
            <a:pPr lvl="0" marL="408940" indent="-408940" defTabSz="537463">
              <a:lnSpc>
                <a:spcPct val="80000"/>
              </a:lnSpc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Person_Employed</a:t>
            </a:r>
            <a:r>
              <a:rPr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 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(</a:t>
            </a:r>
            <a:r>
              <a:rPr sz="2300" u="sng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p_id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, </a:t>
            </a:r>
            <a:r>
              <a:rPr sz="2300" u="sng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employee_id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)</a:t>
            </a:r>
            <a:r>
              <a:rPr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 </a:t>
            </a:r>
            <a:endParaRPr sz="2760">
              <a:solidFill>
                <a:srgbClr val="FFFFFF"/>
              </a:solidFill>
              <a:effectLst>
                <a:outerShdw sx="100000" sy="100000" kx="0" ky="0" algn="b" rotWithShape="0" blurRad="46736" dist="35052" dir="5400000">
                  <a:srgbClr val="000000"/>
                </a:outerShdw>
              </a:effectLst>
            </a:endParaRPr>
          </a:p>
          <a:p>
            <a:pPr lvl="0" marL="408940" indent="-408940" defTabSz="537463">
              <a:lnSpc>
                <a:spcPct val="80000"/>
              </a:lnSpc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Education</a:t>
            </a:r>
            <a:r>
              <a:rPr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 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(</a:t>
            </a:r>
            <a:r>
              <a:rPr sz="2300" u="sng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education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, </a:t>
            </a:r>
            <a:r>
              <a:rPr sz="2300" u="sng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edu_high_qual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)</a:t>
            </a:r>
            <a:endParaRPr sz="2760">
              <a:solidFill>
                <a:srgbClr val="FFFFFF"/>
              </a:solidFill>
              <a:effectLst>
                <a:outerShdw sx="100000" sy="100000" kx="0" ky="0" algn="b" rotWithShape="0" blurRad="46736" dist="35052" dir="5400000">
                  <a:srgbClr val="000000"/>
                </a:outerShdw>
              </a:effectLst>
            </a:endParaRPr>
          </a:p>
          <a:p>
            <a:pPr lvl="0" marL="408940" indent="-408940" defTabSz="537463">
              <a:lnSpc>
                <a:spcPct val="80000"/>
              </a:lnSpc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Monetary</a:t>
            </a:r>
            <a:r>
              <a:rPr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 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(</a:t>
            </a:r>
            <a:r>
              <a:rPr sz="2300" u="sng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m_id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, capital_gain, capital_loss, dividend_stock, tax_status)</a:t>
            </a:r>
            <a:endParaRPr sz="2760">
              <a:solidFill>
                <a:srgbClr val="FFFFFF"/>
              </a:solidFill>
              <a:effectLst>
                <a:outerShdw sx="100000" sy="100000" kx="0" ky="0" algn="b" rotWithShape="0" blurRad="46736" dist="35052" dir="5400000">
                  <a:srgbClr val="000000"/>
                </a:outerShdw>
              </a:effectLst>
            </a:endParaRPr>
          </a:p>
          <a:p>
            <a:pPr lvl="0" marL="408940" indent="-408940" defTabSz="537463">
              <a:lnSpc>
                <a:spcPct val="80000"/>
              </a:lnSpc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Person_Monetary</a:t>
            </a:r>
            <a:r>
              <a:rPr sz="276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 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(</a:t>
            </a:r>
            <a:r>
              <a:rPr sz="2300" u="sng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p_id</a:t>
            </a:r>
            <a:r>
              <a:rPr sz="2300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, m_id)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Weka for Classification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55599" indent="-355599" defTabSz="467359">
              <a:lnSpc>
                <a:spcPct val="90000"/>
              </a:lnSpc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3040">
              <a:solidFill>
                <a:srgbClr val="FFFFFF"/>
              </a:solidFill>
              <a:effectLst>
                <a:outerShdw sx="100000" sy="100000" kx="0" ky="0" algn="b" rotWithShape="0" blurRad="40640" dist="30480" dir="5400000">
                  <a:srgbClr val="000000"/>
                </a:outerShdw>
              </a:effectLst>
            </a:endParaRPr>
          </a:p>
          <a:p>
            <a:pPr lvl="0" marL="355599" indent="-355599" defTabSz="467359">
              <a:lnSpc>
                <a:spcPct val="90000"/>
              </a:lnSpc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040">
                <a:solidFill>
                  <a:srgbClr val="FFFFFF"/>
                </a:solidFill>
                <a:effectLst>
                  <a:outerShdw sx="100000" sy="100000" kx="0" ky="0" algn="b" rotWithShape="0" blurRad="40640" dist="30480" dir="5400000">
                    <a:srgbClr val="000000"/>
                  </a:outerShdw>
                </a:effectLst>
              </a:rPr>
              <a:t>Open source for data mining</a:t>
            </a:r>
            <a:endParaRPr sz="3040">
              <a:solidFill>
                <a:srgbClr val="FFFFFF"/>
              </a:solidFill>
              <a:effectLst>
                <a:outerShdw sx="100000" sy="100000" kx="0" ky="0" algn="b" rotWithShape="0" blurRad="40640" dist="30480" dir="5400000">
                  <a:srgbClr val="000000"/>
                </a:outerShdw>
              </a:effectLst>
            </a:endParaRPr>
          </a:p>
          <a:p>
            <a:pPr lvl="0" marL="355599" indent="-355599" defTabSz="467359">
              <a:lnSpc>
                <a:spcPct val="90000"/>
              </a:lnSpc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040">
                <a:solidFill>
                  <a:srgbClr val="FFFFFF"/>
                </a:solidFill>
                <a:effectLst>
                  <a:outerShdw sx="100000" sy="100000" kx="0" ky="0" algn="b" rotWithShape="0" blurRad="40640" dist="30480" dir="5400000">
                    <a:srgbClr val="000000"/>
                  </a:outerShdw>
                </a:effectLst>
              </a:rPr>
              <a:t>J48:</a:t>
            </a:r>
            <a:endParaRPr sz="3040">
              <a:solidFill>
                <a:srgbClr val="FFFFFF"/>
              </a:solidFill>
              <a:effectLst>
                <a:outerShdw sx="100000" sy="100000" kx="0" ky="0" algn="b" rotWithShape="0" blurRad="40640" dist="30480" dir="5400000">
                  <a:srgbClr val="000000"/>
                </a:outerShdw>
              </a:effectLst>
            </a:endParaRPr>
          </a:p>
          <a:p>
            <a:pPr lvl="0" marL="355600" indent="-355600" defTabSz="467359">
              <a:lnSpc>
                <a:spcPct val="90000"/>
              </a:lnSpc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040">
                <a:solidFill>
                  <a:srgbClr val="FFFFFF"/>
                </a:solidFill>
                <a:effectLst>
                  <a:outerShdw sx="100000" sy="100000" kx="0" ky="0" algn="b" rotWithShape="0" blurRad="40640" dist="30480" dir="5400000">
                    <a:srgbClr val="000000"/>
                  </a:outerShdw>
                </a:effectLst>
              </a:rPr>
              <a:t>	- It is easy to understand by the end user.</a:t>
            </a:r>
            <a:endParaRPr sz="3040">
              <a:solidFill>
                <a:srgbClr val="FFFFFF"/>
              </a:solidFill>
              <a:effectLst>
                <a:outerShdw sx="100000" sy="100000" kx="0" ky="0" algn="b" rotWithShape="0" blurRad="40640" dist="30480" dir="5400000">
                  <a:srgbClr val="000000"/>
                </a:outerShdw>
              </a:effectLst>
            </a:endParaRPr>
          </a:p>
          <a:p>
            <a:pPr lvl="0" marL="355600" indent="-355600" defTabSz="467359">
              <a:lnSpc>
                <a:spcPct val="90000"/>
              </a:lnSpc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040">
                <a:solidFill>
                  <a:srgbClr val="FFFFFF"/>
                </a:solidFill>
                <a:effectLst>
                  <a:outerShdw sx="100000" sy="100000" kx="0" ky="0" algn="b" rotWithShape="0" blurRad="40640" dist="30480" dir="5400000">
                    <a:srgbClr val="000000"/>
                  </a:outerShdw>
                </a:effectLst>
              </a:rPr>
              <a:t>    - It can handle a variety of input data: Nominal, </a:t>
            </a:r>
            <a:br>
              <a:rPr sz="3040">
                <a:solidFill>
                  <a:srgbClr val="FFFFFF"/>
                </a:solidFill>
                <a:effectLst>
                  <a:outerShdw sx="100000" sy="100000" kx="0" ky="0" algn="b" rotWithShape="0" blurRad="40640" dist="30480" dir="5400000">
                    <a:srgbClr val="000000"/>
                  </a:outerShdw>
                </a:effectLst>
              </a:rPr>
            </a:br>
            <a:r>
              <a:rPr sz="3040">
                <a:solidFill>
                  <a:srgbClr val="FFFFFF"/>
                </a:solidFill>
                <a:effectLst>
                  <a:outerShdw sx="100000" sy="100000" kx="0" ky="0" algn="b" rotWithShape="0" blurRad="40640" dist="30480" dir="5400000">
                    <a:srgbClr val="000000"/>
                  </a:outerShdw>
                </a:effectLst>
              </a:rPr>
              <a:t>	  Numeric and Textual</a:t>
            </a:r>
            <a:endParaRPr sz="3040">
              <a:solidFill>
                <a:srgbClr val="FFFFFF"/>
              </a:solidFill>
              <a:effectLst>
                <a:outerShdw sx="100000" sy="100000" kx="0" ky="0" algn="b" rotWithShape="0" blurRad="40640" dist="30480" dir="5400000">
                  <a:srgbClr val="000000"/>
                </a:outerShdw>
              </a:effectLst>
            </a:endParaRPr>
          </a:p>
          <a:p>
            <a:pPr lvl="0" marL="355600" indent="-355600" defTabSz="467359">
              <a:lnSpc>
                <a:spcPct val="90000"/>
              </a:lnSpc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040">
                <a:solidFill>
                  <a:srgbClr val="FFFFFF"/>
                </a:solidFill>
                <a:effectLst>
                  <a:outerShdw sx="100000" sy="100000" kx="0" ky="0" algn="b" rotWithShape="0" blurRad="40640" dist="30480" dir="5400000">
                    <a:srgbClr val="000000"/>
                  </a:outerShdw>
                </a:effectLst>
              </a:rPr>
              <a:t>    - Able to process erroneous datasets or missing values</a:t>
            </a:r>
            <a:endParaRPr sz="3040">
              <a:solidFill>
                <a:srgbClr val="FFFFFF"/>
              </a:solidFill>
              <a:effectLst>
                <a:outerShdw sx="100000" sy="100000" kx="0" ky="0" algn="b" rotWithShape="0" blurRad="40640" dist="30480" dir="5400000">
                  <a:srgbClr val="000000"/>
                </a:outerShdw>
              </a:effectLst>
            </a:endParaRPr>
          </a:p>
          <a:p>
            <a:pPr lvl="0" marL="355599" indent="-355599" defTabSz="467359">
              <a:lnSpc>
                <a:spcPct val="90000"/>
              </a:lnSpc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040">
                <a:solidFill>
                  <a:srgbClr val="FFFFFF"/>
                </a:solidFill>
                <a:effectLst>
                  <a:outerShdw sx="100000" sy="100000" kx="0" ky="0" algn="b" rotWithShape="0" blurRad="40640" dist="30480" dir="5400000">
                    <a:srgbClr val="000000"/>
                  </a:outerShdw>
                </a:effectLst>
              </a:rPr>
              <a:t>Disadvantage: Runs slow for large data sets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body" idx="1"/>
          </p:nvPr>
        </p:nvSpPr>
        <p:spPr>
          <a:xfrm>
            <a:off x="660400" y="2133600"/>
            <a:ext cx="11430000" cy="5715000"/>
          </a:xfrm>
          <a:prstGeom prst="rect">
            <a:avLst/>
          </a:prstGeom>
        </p:spPr>
        <p:txBody>
          <a:bodyPr/>
          <a:lstStyle>
            <a:lvl1pPr algn="ctr">
              <a:buSzTx/>
              <a:buNone/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Analysis &amp; Hypotheses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Employment Status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660400" y="2768600"/>
            <a:ext cx="11735819" cy="6398455"/>
          </a:xfrm>
          <a:prstGeom prst="rect">
            <a:avLst/>
          </a:prstGeom>
        </p:spPr>
        <p:txBody>
          <a:bodyPr/>
          <a:lstStyle/>
          <a:p>
            <a:pPr lvl="0" marL="337820" indent="-337820" defTabSz="443991">
              <a:lnSpc>
                <a:spcPct val="90000"/>
              </a:lnSpc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Columns used:</a:t>
            </a:r>
            <a:b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  - age, education, sex, citizenship, marital status,</a:t>
            </a:r>
            <a:b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    employment status</a:t>
            </a:r>
            <a:endParaRPr sz="2888">
              <a:solidFill>
                <a:srgbClr val="FFFFFF"/>
              </a:solidFill>
              <a:effectLst>
                <a:outerShdw sx="100000" sy="100000" kx="0" ky="0" algn="b" rotWithShape="0" blurRad="38608" dist="28956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37820" indent="-337820" defTabSz="443991">
              <a:lnSpc>
                <a:spcPct val="90000"/>
              </a:lnSpc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Groupings:</a:t>
            </a:r>
            <a:b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  - To minimize tree and get accurate result</a:t>
            </a:r>
            <a:endParaRPr sz="2888">
              <a:solidFill>
                <a:srgbClr val="FFFFFF"/>
              </a:solidFill>
              <a:effectLst>
                <a:outerShdw sx="100000" sy="100000" kx="0" ky="0" algn="b" rotWithShape="0" blurRad="38608" dist="28956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37820" indent="-337820" defTabSz="443991">
              <a:lnSpc>
                <a:spcPct val="90000"/>
              </a:lnSpc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How ‘employment Status’ column value selected:</a:t>
            </a:r>
            <a:b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888">
              <a:solidFill>
                <a:srgbClr val="FFFFFF"/>
              </a:solidFill>
              <a:effectLst>
                <a:outerShdw sx="100000" sy="100000" kx="0" ky="0" algn="b" rotWithShape="0" blurRad="38608" dist="28956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37820" indent="-337820" defTabSz="347472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88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- Employed  if ‘New entrant’ or ‘Re-entrant’</a:t>
            </a:r>
            <a:endParaRPr sz="2888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37820" indent="-337820" defTabSz="347472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88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- else ‘Unemployed’ for all values</a:t>
            </a:r>
            <a:endParaRPr sz="2888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13359" indent="-213359" defTabSz="347472">
              <a:spcBef>
                <a:spcPts val="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2888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337820" indent="-337820" defTabSz="443991">
              <a:lnSpc>
                <a:spcPct val="90000"/>
              </a:lnSpc>
              <a:spcBef>
                <a:spcPts val="27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88">
                <a:solidFill>
                  <a:srgbClr val="FFFFFF"/>
                </a:solidFill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