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Average"/>
      <p:regular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6" roundtripDataSignature="AMtx7mitxMmeEHpO0BhrSWbxX5DWheqN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Average-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1024857db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2f1024857db_0_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1024857db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f1024857db_0_2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1024857db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2f1024857db_0_2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1024857db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f1024857db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7fbf0db021_0_1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7fbf0db021_0_1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7fbf0db021_0_1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7fbf0db021_0_1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f11d4e036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f11d4e036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g2f1024857db_0_149"/>
          <p:cNvGrpSpPr/>
          <p:nvPr/>
        </p:nvGrpSpPr>
        <p:grpSpPr>
          <a:xfrm>
            <a:off x="4350279" y="2855377"/>
            <a:ext cx="443589" cy="105632"/>
            <a:chOff x="4137525" y="2915950"/>
            <a:chExt cx="869100" cy="207000"/>
          </a:xfrm>
        </p:grpSpPr>
        <p:sp>
          <p:nvSpPr>
            <p:cNvPr id="11" name="Google Shape;11;g2f1024857db_0_149"/>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g2f1024857db_0_149"/>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2f1024857db_0_149"/>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g2f1024857db_0_149"/>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g2f1024857db_0_149"/>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g2f1024857db_0_14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g2f1024857db_0_189"/>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g2f1024857db_0_189"/>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g2f1024857db_0_18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g2f1024857db_0_19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2f1024857db_0_157"/>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2f1024857db_0_15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2f1024857db_0_16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g2f1024857db_0_1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2f1024857db_0_16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2f1024857db_0_16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g2f1024857db_0_16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2f1024857db_0_16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2f1024857db_0_16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2f1024857db_0_16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g2f1024857db_0_16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2f1024857db_0_172"/>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2f1024857db_0_172"/>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2f1024857db_0_17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g2f1024857db_0_176"/>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g2f1024857db_0_17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2f1024857db_0_17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g2f1024857db_0_17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g2f1024857db_0_17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g2f1024857db_0_17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g2f1024857db_0_17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g2f1024857db_0_17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g2f1024857db_0_186"/>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g2f1024857db_0_18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g2f1024857db_0_1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g2f1024857db_0_1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g2f1024857db_0_14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arxiv.org/abs/1706.03762" TargetMode="Externa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24.png"/><Relationship Id="rId5"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08333"/>
              <a:buNone/>
            </a:pPr>
            <a:r>
              <a:t/>
            </a:r>
            <a:endParaRPr/>
          </a:p>
          <a:p>
            <a:pPr indent="0" lvl="0" marL="0" rtl="0" algn="ctr">
              <a:lnSpc>
                <a:spcPct val="100000"/>
              </a:lnSpc>
              <a:spcBef>
                <a:spcPts val="0"/>
              </a:spcBef>
              <a:spcAft>
                <a:spcPts val="0"/>
              </a:spcAft>
              <a:buSzPct val="108333"/>
              <a:buNone/>
            </a:pPr>
            <a:r>
              <a:rPr lang="en-GB"/>
              <a:t>NLP Project(CS 6120)</a:t>
            </a:r>
            <a:endParaRPr/>
          </a:p>
          <a:p>
            <a:pPr indent="0" lvl="0" marL="0" rtl="0" algn="ctr">
              <a:lnSpc>
                <a:spcPct val="100000"/>
              </a:lnSpc>
              <a:spcBef>
                <a:spcPts val="0"/>
              </a:spcBef>
              <a:spcAft>
                <a:spcPts val="0"/>
              </a:spcAft>
              <a:buSzPct val="108333"/>
              <a:buNone/>
            </a:pPr>
            <a:r>
              <a:rPr lang="en-GB"/>
              <a:t>LyricLab</a:t>
            </a:r>
            <a:endParaRPr/>
          </a:p>
        </p:txBody>
      </p:sp>
      <p:sp>
        <p:nvSpPr>
          <p:cNvPr id="60" name="Google Shape;60;p1"/>
          <p:cNvSpPr txBox="1"/>
          <p:nvPr>
            <p:ph idx="1" type="subTitle"/>
          </p:nvPr>
        </p:nvSpPr>
        <p:spPr>
          <a:xfrm>
            <a:off x="671250" y="3174875"/>
            <a:ext cx="7801500" cy="1166100"/>
          </a:xfrm>
          <a:prstGeom prst="rect">
            <a:avLst/>
          </a:prstGeom>
          <a:noFill/>
          <a:ln>
            <a:noFill/>
          </a:ln>
        </p:spPr>
        <p:txBody>
          <a:bodyPr anchorCtr="0" anchor="t" bIns="91425" lIns="91425" spcFirstLastPara="1" rIns="91425" wrap="square" tIns="91425">
            <a:normAutofit fontScale="55000" lnSpcReduction="10000"/>
          </a:bodyPr>
          <a:lstStyle/>
          <a:p>
            <a:pPr indent="0" lvl="0" marL="0" rtl="0" algn="ctr">
              <a:lnSpc>
                <a:spcPct val="100000"/>
              </a:lnSpc>
              <a:spcBef>
                <a:spcPts val="0"/>
              </a:spcBef>
              <a:spcAft>
                <a:spcPts val="0"/>
              </a:spcAft>
              <a:buSzPct val="133333"/>
              <a:buNone/>
            </a:pPr>
            <a:r>
              <a:rPr lang="en-GB">
                <a:solidFill>
                  <a:schemeClr val="dk2"/>
                </a:solidFill>
              </a:rPr>
              <a:t>Krishna Venkatesh, Laasya Anantha Prasad, Shikha Tiwari</a:t>
            </a:r>
            <a:endParaRPr>
              <a:solidFill>
                <a:schemeClr val="dk2"/>
              </a:solidFill>
            </a:endParaRPr>
          </a:p>
          <a:p>
            <a:pPr indent="0" lvl="0" marL="0" rtl="0" algn="ctr">
              <a:lnSpc>
                <a:spcPct val="100000"/>
              </a:lnSpc>
              <a:spcBef>
                <a:spcPts val="0"/>
              </a:spcBef>
              <a:spcAft>
                <a:spcPts val="0"/>
              </a:spcAft>
              <a:buSzPct val="133333"/>
              <a:buNone/>
            </a:pPr>
            <a:r>
              <a:t/>
            </a:r>
            <a:endParaRPr>
              <a:solidFill>
                <a:schemeClr val="dk2"/>
              </a:solidFill>
            </a:endParaRPr>
          </a:p>
          <a:p>
            <a:pPr indent="0" lvl="0" marL="0" rtl="0" algn="ctr">
              <a:lnSpc>
                <a:spcPct val="100000"/>
              </a:lnSpc>
              <a:spcBef>
                <a:spcPts val="0"/>
              </a:spcBef>
              <a:spcAft>
                <a:spcPts val="0"/>
              </a:spcAft>
              <a:buSzPct val="133333"/>
              <a:buNone/>
            </a:pPr>
            <a:r>
              <a:rPr lang="en-GB">
                <a:solidFill>
                  <a:schemeClr val="dk2"/>
                </a:solidFill>
              </a:rPr>
              <a:t>Link to Presentation : https://drive.google.com/file/d/1q0IES2qRtYMugqhekxcLgN8RspQirEj_/view?usp=share_link</a:t>
            </a:r>
            <a:endParaRPr>
              <a:solidFill>
                <a:schemeClr val="dk2"/>
              </a:solidFill>
            </a:endParaRPr>
          </a:p>
          <a:p>
            <a:pPr indent="0" lvl="0" marL="0" rtl="0" algn="ctr">
              <a:lnSpc>
                <a:spcPct val="100000"/>
              </a:lnSpc>
              <a:spcBef>
                <a:spcPts val="0"/>
              </a:spcBef>
              <a:spcAft>
                <a:spcPts val="0"/>
              </a:spcAft>
              <a:buSzPct val="143149"/>
              <a:buNone/>
            </a:pPr>
            <a:r>
              <a:t/>
            </a:r>
            <a:endParaRPr sz="1956">
              <a:solidFill>
                <a:schemeClr val="dk2"/>
              </a:solidFill>
            </a:endParaRPr>
          </a:p>
          <a:p>
            <a:pPr indent="0" lvl="0" marL="0" rtl="0" algn="ctr">
              <a:lnSpc>
                <a:spcPct val="100000"/>
              </a:lnSpc>
              <a:spcBef>
                <a:spcPts val="0"/>
              </a:spcBef>
              <a:spcAft>
                <a:spcPts val="0"/>
              </a:spcAft>
              <a:buSzPct val="133333"/>
              <a:buNone/>
            </a:pPr>
            <a:r>
              <a:t/>
            </a:r>
            <a:endParaRPr>
              <a:solidFill>
                <a:schemeClr val="dk2"/>
              </a:solidFill>
            </a:endParaRPr>
          </a:p>
          <a:p>
            <a:pPr indent="0" lvl="0" marL="0" rtl="0" algn="ctr">
              <a:lnSpc>
                <a:spcPct val="100000"/>
              </a:lnSpc>
              <a:spcBef>
                <a:spcPts val="0"/>
              </a:spcBef>
              <a:spcAft>
                <a:spcPts val="0"/>
              </a:spcAft>
              <a:buSzPct val="133333"/>
              <a:buNone/>
            </a:pPr>
            <a:r>
              <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GB"/>
              <a:t>What models were used, how does it work?</a:t>
            </a:r>
            <a:endParaRPr/>
          </a:p>
        </p:txBody>
      </p:sp>
      <p:sp>
        <p:nvSpPr>
          <p:cNvPr id="126" name="Google Shape;126;p13"/>
          <p:cNvSpPr txBox="1"/>
          <p:nvPr>
            <p:ph idx="1" type="body"/>
          </p:nvPr>
        </p:nvSpPr>
        <p:spPr>
          <a:xfrm>
            <a:off x="311700" y="1152475"/>
            <a:ext cx="46164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t/>
            </a:r>
            <a:endParaRPr/>
          </a:p>
          <a:p>
            <a:pPr indent="0" lvl="0" marL="0" rtl="0" algn="just">
              <a:spcBef>
                <a:spcPts val="0"/>
              </a:spcBef>
              <a:spcAft>
                <a:spcPts val="0"/>
              </a:spcAft>
              <a:buNone/>
            </a:pPr>
            <a:r>
              <a:rPr b="1" lang="en-GB" sz="1100"/>
              <a:t>RNN - LSTM</a:t>
            </a:r>
            <a:endParaRPr b="1" sz="1100"/>
          </a:p>
          <a:p>
            <a:pPr indent="-349250" lvl="0" marL="457200" rtl="0" algn="just">
              <a:spcBef>
                <a:spcPts val="0"/>
              </a:spcBef>
              <a:spcAft>
                <a:spcPts val="0"/>
              </a:spcAft>
              <a:buSzPts val="1900"/>
              <a:buChar char="●"/>
            </a:pPr>
            <a:r>
              <a:rPr b="1" lang="en-GB" sz="1200"/>
              <a:t>Model Architecture</a:t>
            </a:r>
            <a:r>
              <a:rPr lang="en-GB" sz="1200"/>
              <a:t> - The model begins with an </a:t>
            </a:r>
            <a:r>
              <a:rPr b="1" lang="en-GB" sz="1200"/>
              <a:t>Embedding layer</a:t>
            </a:r>
            <a:r>
              <a:rPr lang="en-GB" sz="1200"/>
              <a:t> that converts word indices into dense vectors of fixed size. This is followed by a </a:t>
            </a:r>
            <a:r>
              <a:rPr b="1" lang="en-GB" sz="1200"/>
              <a:t>Bidirectional LSTM layer</a:t>
            </a:r>
            <a:r>
              <a:rPr lang="en-GB" sz="1200"/>
              <a:t>, which processes the sequences in both forward and backward directions to capture dependencies from both ends. Finally, a </a:t>
            </a:r>
            <a:r>
              <a:rPr b="1" lang="en-GB" sz="1200"/>
              <a:t>Dense layer</a:t>
            </a:r>
            <a:r>
              <a:rPr lang="en-GB" sz="1200"/>
              <a:t> is used to produce the output, representing the probability distribution over the vocabulary for the next word in the sequence.</a:t>
            </a:r>
            <a:endParaRPr sz="1200"/>
          </a:p>
          <a:p>
            <a:pPr indent="-349250" lvl="0" marL="457200" rtl="0" algn="just">
              <a:lnSpc>
                <a:spcPct val="115000"/>
              </a:lnSpc>
              <a:spcBef>
                <a:spcPts val="0"/>
              </a:spcBef>
              <a:spcAft>
                <a:spcPts val="0"/>
              </a:spcAft>
              <a:buSzPts val="1900"/>
              <a:buChar char="●"/>
            </a:pPr>
            <a:r>
              <a:rPr b="1" lang="en-GB" sz="1200"/>
              <a:t>Activation Function</a:t>
            </a:r>
            <a:r>
              <a:rPr lang="en-GB" sz="1200"/>
              <a:t> - The output of the Dense layer is passed through a </a:t>
            </a:r>
            <a:r>
              <a:rPr b="1" lang="en-GB" sz="1200"/>
              <a:t>Softmax activation function</a:t>
            </a:r>
            <a:r>
              <a:rPr lang="en-GB" sz="1200"/>
              <a:t> to produce probabilities. The model is optimized using the </a:t>
            </a:r>
            <a:r>
              <a:rPr b="1" lang="en-GB" sz="1200"/>
              <a:t>Adam optimizer</a:t>
            </a:r>
            <a:r>
              <a:rPr lang="en-GB" sz="1200"/>
              <a:t>.</a:t>
            </a:r>
            <a:endParaRPr sz="1900"/>
          </a:p>
          <a:p>
            <a:pPr indent="0" lvl="0" marL="0" rtl="0" algn="l">
              <a:lnSpc>
                <a:spcPct val="115000"/>
              </a:lnSpc>
              <a:spcBef>
                <a:spcPts val="1200"/>
              </a:spcBef>
              <a:spcAft>
                <a:spcPts val="1200"/>
              </a:spcAft>
              <a:buSzPts val="1800"/>
              <a:buNone/>
            </a:pPr>
            <a:r>
              <a:t/>
            </a:r>
            <a:endParaRPr/>
          </a:p>
        </p:txBody>
      </p:sp>
      <p:pic>
        <p:nvPicPr>
          <p:cNvPr id="127" name="Google Shape;127;p13"/>
          <p:cNvPicPr preferRelativeResize="0"/>
          <p:nvPr/>
        </p:nvPicPr>
        <p:blipFill>
          <a:blip r:embed="rId3">
            <a:alphaModFix/>
          </a:blip>
          <a:stretch>
            <a:fillRect/>
          </a:stretch>
        </p:blipFill>
        <p:spPr>
          <a:xfrm>
            <a:off x="5054325" y="1485674"/>
            <a:ext cx="3937275" cy="2598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GB"/>
              <a:t>What models were used, how does it work?</a:t>
            </a:r>
            <a:endParaRPr/>
          </a:p>
        </p:txBody>
      </p:sp>
      <p:sp>
        <p:nvSpPr>
          <p:cNvPr id="133" name="Google Shape;133;p15"/>
          <p:cNvSpPr txBox="1"/>
          <p:nvPr>
            <p:ph idx="1" type="body"/>
          </p:nvPr>
        </p:nvSpPr>
        <p:spPr>
          <a:xfrm>
            <a:off x="354300" y="1152475"/>
            <a:ext cx="5069400" cy="3416400"/>
          </a:xfrm>
          <a:prstGeom prst="rect">
            <a:avLst/>
          </a:prstGeom>
          <a:noFill/>
          <a:ln>
            <a:noFill/>
          </a:ln>
        </p:spPr>
        <p:txBody>
          <a:bodyPr anchorCtr="0" anchor="t" bIns="91425" lIns="91425" spcFirstLastPara="1" rIns="91425" wrap="square" tIns="91425">
            <a:normAutofit fontScale="40000"/>
          </a:bodyPr>
          <a:lstStyle/>
          <a:p>
            <a:pPr indent="0" lvl="0" marL="0" rtl="0" algn="l">
              <a:lnSpc>
                <a:spcPct val="115000"/>
              </a:lnSpc>
              <a:spcBef>
                <a:spcPts val="0"/>
              </a:spcBef>
              <a:spcAft>
                <a:spcPts val="0"/>
              </a:spcAft>
              <a:buSzPct val="44695"/>
              <a:buNone/>
            </a:pPr>
            <a:r>
              <a:rPr lang="en-GB" sz="4027"/>
              <a:t>RNN - LSTM - Evaluation</a:t>
            </a:r>
            <a:endParaRPr sz="4027"/>
          </a:p>
          <a:p>
            <a:pPr indent="0" lvl="0" marL="0" rtl="0" algn="just">
              <a:lnSpc>
                <a:spcPct val="115000"/>
              </a:lnSpc>
              <a:spcBef>
                <a:spcPts val="0"/>
              </a:spcBef>
              <a:spcAft>
                <a:spcPts val="0"/>
              </a:spcAft>
              <a:buSzPct val="100000"/>
              <a:buNone/>
            </a:pPr>
            <a:r>
              <a:t/>
            </a:r>
            <a:endParaRPr/>
          </a:p>
          <a:p>
            <a:pPr indent="0" lvl="0" marL="0" rtl="0" algn="just">
              <a:lnSpc>
                <a:spcPct val="135714"/>
              </a:lnSpc>
              <a:spcBef>
                <a:spcPts val="0"/>
              </a:spcBef>
              <a:spcAft>
                <a:spcPts val="0"/>
              </a:spcAft>
              <a:buNone/>
            </a:pPr>
            <a:r>
              <a:rPr lang="en-GB" sz="2266">
                <a:solidFill>
                  <a:srgbClr val="FDAC54"/>
                </a:solidFill>
              </a:rPr>
              <a:t>-</a:t>
            </a:r>
            <a:r>
              <a:rPr b="1" lang="en-GB" sz="2266">
                <a:solidFill>
                  <a:srgbClr val="C9D1D9"/>
                </a:solidFill>
              </a:rPr>
              <a:t>Early Epochs:</a:t>
            </a:r>
            <a:endParaRPr b="1" sz="2266">
              <a:solidFill>
                <a:srgbClr val="C9D1D9"/>
              </a:solidFill>
            </a:endParaRPr>
          </a:p>
          <a:p>
            <a:pPr indent="0" lvl="0" marL="0" rtl="0" algn="just">
              <a:lnSpc>
                <a:spcPct val="135714"/>
              </a:lnSpc>
              <a:spcBef>
                <a:spcPts val="0"/>
              </a:spcBef>
              <a:spcAft>
                <a:spcPts val="0"/>
              </a:spcAft>
              <a:buNone/>
            </a:pPr>
            <a:r>
              <a:rPr lang="en-GB" sz="2266">
                <a:solidFill>
                  <a:srgbClr val="C9D1D9"/>
                </a:solidFill>
              </a:rPr>
              <a:t>  </a:t>
            </a:r>
            <a:r>
              <a:rPr lang="en-GB" sz="2266">
                <a:solidFill>
                  <a:srgbClr val="FDAC54"/>
                </a:solidFill>
              </a:rPr>
              <a:t>-</a:t>
            </a:r>
            <a:r>
              <a:rPr lang="en-GB" sz="2266">
                <a:solidFill>
                  <a:srgbClr val="C9D1D9"/>
                </a:solidFill>
              </a:rPr>
              <a:t> The model improves both in training and validation metrics, indicating good learning.</a:t>
            </a:r>
            <a:endParaRPr sz="2266">
              <a:solidFill>
                <a:srgbClr val="C9D1D9"/>
              </a:solidFill>
            </a:endParaRPr>
          </a:p>
          <a:p>
            <a:pPr indent="0" lvl="0" marL="0" rtl="0" algn="just">
              <a:lnSpc>
                <a:spcPct val="135714"/>
              </a:lnSpc>
              <a:spcBef>
                <a:spcPts val="0"/>
              </a:spcBef>
              <a:spcAft>
                <a:spcPts val="0"/>
              </a:spcAft>
              <a:buNone/>
            </a:pPr>
            <a:r>
              <a:t/>
            </a:r>
            <a:endParaRPr sz="2266">
              <a:solidFill>
                <a:srgbClr val="C9D1D9"/>
              </a:solidFill>
            </a:endParaRPr>
          </a:p>
          <a:p>
            <a:pPr indent="0" lvl="0" marL="0" rtl="0" algn="just">
              <a:lnSpc>
                <a:spcPct val="135714"/>
              </a:lnSpc>
              <a:spcBef>
                <a:spcPts val="0"/>
              </a:spcBef>
              <a:spcAft>
                <a:spcPts val="0"/>
              </a:spcAft>
              <a:buNone/>
            </a:pPr>
            <a:r>
              <a:rPr lang="en-GB" sz="2266">
                <a:solidFill>
                  <a:srgbClr val="FDAC54"/>
                </a:solidFill>
              </a:rPr>
              <a:t>-</a:t>
            </a:r>
            <a:r>
              <a:rPr lang="en-GB" sz="2266">
                <a:solidFill>
                  <a:srgbClr val="C9D1D9"/>
                </a:solidFill>
              </a:rPr>
              <a:t> </a:t>
            </a:r>
            <a:r>
              <a:rPr b="1" lang="en-GB" sz="2266">
                <a:solidFill>
                  <a:srgbClr val="C9D1D9"/>
                </a:solidFill>
              </a:rPr>
              <a:t>Later Epochs:</a:t>
            </a:r>
            <a:endParaRPr b="1" sz="2266">
              <a:solidFill>
                <a:srgbClr val="C9D1D9"/>
              </a:solidFill>
            </a:endParaRPr>
          </a:p>
          <a:p>
            <a:pPr indent="0" lvl="0" marL="0" rtl="0" algn="just">
              <a:lnSpc>
                <a:spcPct val="135714"/>
              </a:lnSpc>
              <a:spcBef>
                <a:spcPts val="0"/>
              </a:spcBef>
              <a:spcAft>
                <a:spcPts val="0"/>
              </a:spcAft>
              <a:buNone/>
            </a:pPr>
            <a:r>
              <a:rPr lang="en-GB" sz="2266">
                <a:solidFill>
                  <a:srgbClr val="C9D1D9"/>
                </a:solidFill>
              </a:rPr>
              <a:t>  </a:t>
            </a:r>
            <a:r>
              <a:rPr lang="en-GB" sz="2266">
                <a:solidFill>
                  <a:srgbClr val="FDAC54"/>
                </a:solidFill>
              </a:rPr>
              <a:t>-</a:t>
            </a:r>
            <a:r>
              <a:rPr lang="en-GB" sz="2266">
                <a:solidFill>
                  <a:srgbClr val="C9D1D9"/>
                </a:solidFill>
              </a:rPr>
              <a:t> Training loss continues to decrease, and training accuracy continues to increase, while validation metrics (loss and accuracy) do not show corresponding improvements.</a:t>
            </a:r>
            <a:endParaRPr sz="2266">
              <a:solidFill>
                <a:srgbClr val="C9D1D9"/>
              </a:solidFill>
            </a:endParaRPr>
          </a:p>
          <a:p>
            <a:pPr indent="0" lvl="0" marL="0" rtl="0" algn="just">
              <a:lnSpc>
                <a:spcPct val="135714"/>
              </a:lnSpc>
              <a:spcBef>
                <a:spcPts val="0"/>
              </a:spcBef>
              <a:spcAft>
                <a:spcPts val="0"/>
              </a:spcAft>
              <a:buNone/>
            </a:pPr>
            <a:r>
              <a:t/>
            </a:r>
            <a:endParaRPr sz="2266">
              <a:solidFill>
                <a:srgbClr val="C9D1D9"/>
              </a:solidFill>
            </a:endParaRPr>
          </a:p>
          <a:p>
            <a:pPr indent="0" lvl="0" marL="0" rtl="0" algn="just">
              <a:lnSpc>
                <a:spcPct val="135714"/>
              </a:lnSpc>
              <a:spcBef>
                <a:spcPts val="0"/>
              </a:spcBef>
              <a:spcAft>
                <a:spcPts val="0"/>
              </a:spcAft>
              <a:buNone/>
            </a:pPr>
            <a:r>
              <a:rPr lang="en-GB" sz="2266">
                <a:solidFill>
                  <a:srgbClr val="C9D1D9"/>
                </a:solidFill>
              </a:rPr>
              <a:t>The model appears to be </a:t>
            </a:r>
            <a:r>
              <a:rPr b="1" lang="en-GB" sz="2266">
                <a:solidFill>
                  <a:srgbClr val="C9D1D9"/>
                </a:solidFill>
              </a:rPr>
              <a:t>overfitting </a:t>
            </a:r>
            <a:r>
              <a:rPr lang="en-GB" sz="2266">
                <a:solidFill>
                  <a:srgbClr val="C9D1D9"/>
                </a:solidFill>
              </a:rPr>
              <a:t>the training data:</a:t>
            </a:r>
            <a:endParaRPr sz="2266">
              <a:solidFill>
                <a:srgbClr val="C9D1D9"/>
              </a:solidFill>
            </a:endParaRPr>
          </a:p>
          <a:p>
            <a:pPr indent="0" lvl="0" marL="0" rtl="0" algn="just">
              <a:lnSpc>
                <a:spcPct val="135714"/>
              </a:lnSpc>
              <a:spcBef>
                <a:spcPts val="0"/>
              </a:spcBef>
              <a:spcAft>
                <a:spcPts val="0"/>
              </a:spcAft>
              <a:buNone/>
            </a:pPr>
            <a:r>
              <a:rPr lang="en-GB" sz="2266">
                <a:solidFill>
                  <a:srgbClr val="FDAC54"/>
                </a:solidFill>
              </a:rPr>
              <a:t>-</a:t>
            </a:r>
            <a:r>
              <a:rPr lang="en-GB" sz="2266">
                <a:solidFill>
                  <a:srgbClr val="C9D1D9"/>
                </a:solidFill>
              </a:rPr>
              <a:t> The model performs very well on the training data (high training accuracy and low training loss).</a:t>
            </a:r>
            <a:endParaRPr sz="2266">
              <a:solidFill>
                <a:srgbClr val="C9D1D9"/>
              </a:solidFill>
            </a:endParaRPr>
          </a:p>
          <a:p>
            <a:pPr indent="0" lvl="0" marL="0" rtl="0" algn="just">
              <a:lnSpc>
                <a:spcPct val="135714"/>
              </a:lnSpc>
              <a:spcBef>
                <a:spcPts val="0"/>
              </a:spcBef>
              <a:spcAft>
                <a:spcPts val="0"/>
              </a:spcAft>
              <a:buNone/>
            </a:pPr>
            <a:r>
              <a:rPr lang="en-GB" sz="2266">
                <a:solidFill>
                  <a:srgbClr val="FDAC54"/>
                </a:solidFill>
              </a:rPr>
              <a:t>-</a:t>
            </a:r>
            <a:r>
              <a:rPr lang="en-GB" sz="2266">
                <a:solidFill>
                  <a:srgbClr val="C9D1D9"/>
                </a:solidFill>
              </a:rPr>
              <a:t> Validation loss fluctuates and does not continue to improve after a certain number of epochs.</a:t>
            </a:r>
            <a:endParaRPr sz="2266">
              <a:solidFill>
                <a:srgbClr val="C9D1D9"/>
              </a:solidFill>
            </a:endParaRPr>
          </a:p>
          <a:p>
            <a:pPr indent="0" lvl="0" marL="0" rtl="0" algn="just">
              <a:lnSpc>
                <a:spcPct val="135714"/>
              </a:lnSpc>
              <a:spcBef>
                <a:spcPts val="0"/>
              </a:spcBef>
              <a:spcAft>
                <a:spcPts val="0"/>
              </a:spcAft>
              <a:buNone/>
            </a:pPr>
            <a:r>
              <a:rPr lang="en-GB" sz="2266">
                <a:solidFill>
                  <a:srgbClr val="FDAC54"/>
                </a:solidFill>
              </a:rPr>
              <a:t>-</a:t>
            </a:r>
            <a:r>
              <a:rPr lang="en-GB" sz="2266">
                <a:solidFill>
                  <a:srgbClr val="C9D1D9"/>
                </a:solidFill>
              </a:rPr>
              <a:t> Validation accuracy plateaus and does not show significant improvement, indicating that the model's performance on unseen data does not improve as it continues to train</a:t>
            </a:r>
            <a:endParaRPr sz="2266">
              <a:solidFill>
                <a:srgbClr val="C9D1D9"/>
              </a:solidFill>
            </a:endParaRPr>
          </a:p>
          <a:p>
            <a:pPr indent="0" lvl="0" marL="0" rtl="0" algn="l">
              <a:lnSpc>
                <a:spcPct val="115000"/>
              </a:lnSpc>
              <a:spcBef>
                <a:spcPts val="1200"/>
              </a:spcBef>
              <a:spcAft>
                <a:spcPts val="1200"/>
              </a:spcAft>
              <a:buSzPct val="100000"/>
              <a:buNone/>
            </a:pPr>
            <a:r>
              <a:t/>
            </a:r>
            <a:endParaRPr/>
          </a:p>
        </p:txBody>
      </p:sp>
      <p:pic>
        <p:nvPicPr>
          <p:cNvPr id="134" name="Google Shape;134;p15"/>
          <p:cNvPicPr preferRelativeResize="0"/>
          <p:nvPr/>
        </p:nvPicPr>
        <p:blipFill>
          <a:blip r:embed="rId3">
            <a:alphaModFix/>
          </a:blip>
          <a:stretch>
            <a:fillRect/>
          </a:stretch>
        </p:blipFill>
        <p:spPr>
          <a:xfrm>
            <a:off x="5484250" y="1644625"/>
            <a:ext cx="3425450" cy="2432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f1024857db_0_2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GB"/>
              <a:t>What models were used, how does it work?</a:t>
            </a:r>
            <a:endParaRPr/>
          </a:p>
        </p:txBody>
      </p:sp>
      <p:sp>
        <p:nvSpPr>
          <p:cNvPr id="140" name="Google Shape;140;g2f1024857db_0_215"/>
          <p:cNvSpPr txBox="1"/>
          <p:nvPr>
            <p:ph idx="1" type="body"/>
          </p:nvPr>
        </p:nvSpPr>
        <p:spPr>
          <a:xfrm>
            <a:off x="354300" y="1152475"/>
            <a:ext cx="46281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RNN - LSTM Evaluation</a:t>
            </a:r>
            <a:endParaRPr/>
          </a:p>
          <a:p>
            <a:pPr indent="0" lvl="0" marL="0" rtl="0" algn="just">
              <a:lnSpc>
                <a:spcPct val="115000"/>
              </a:lnSpc>
              <a:spcBef>
                <a:spcPts val="0"/>
              </a:spcBef>
              <a:spcAft>
                <a:spcPts val="0"/>
              </a:spcAft>
              <a:buSzPts val="1800"/>
              <a:buNone/>
            </a:pPr>
            <a:r>
              <a:t/>
            </a:r>
            <a:endParaRPr/>
          </a:p>
          <a:p>
            <a:pPr indent="-323850" lvl="0" marL="457200" rtl="0" algn="just">
              <a:lnSpc>
                <a:spcPct val="115000"/>
              </a:lnSpc>
              <a:spcBef>
                <a:spcPts val="0"/>
              </a:spcBef>
              <a:spcAft>
                <a:spcPts val="0"/>
              </a:spcAft>
              <a:buSzPts val="1500"/>
              <a:buChar char="●"/>
            </a:pPr>
            <a:r>
              <a:rPr lang="en-GB" sz="1500"/>
              <a:t>Word Cloud Analysis</a:t>
            </a:r>
            <a:endParaRPr sz="1500">
              <a:solidFill>
                <a:srgbClr val="C9D1D9"/>
              </a:solidFill>
            </a:endParaRPr>
          </a:p>
          <a:p>
            <a:pPr indent="0" lvl="0" marL="0" rtl="0" algn="just">
              <a:lnSpc>
                <a:spcPct val="115000"/>
              </a:lnSpc>
              <a:spcBef>
                <a:spcPts val="1200"/>
              </a:spcBef>
              <a:spcAft>
                <a:spcPts val="1200"/>
              </a:spcAft>
              <a:buSzPts val="1800"/>
              <a:buNone/>
            </a:pPr>
            <a:r>
              <a:rPr lang="en-GB" sz="1500"/>
              <a:t>The word cloud shows the frequency of words in the song lyrics, with larger words like "know," "love," "I'm," and "cause" appearing more often. Common themes include emotions and relationships, indicated by words such as "feel," "heart," and "time." This visual representation highlights the focus on personal and emotional content in the lyrics.</a:t>
            </a:r>
            <a:endParaRPr sz="1500"/>
          </a:p>
        </p:txBody>
      </p:sp>
      <p:pic>
        <p:nvPicPr>
          <p:cNvPr id="141" name="Google Shape;141;g2f1024857db_0_215"/>
          <p:cNvPicPr preferRelativeResize="0"/>
          <p:nvPr/>
        </p:nvPicPr>
        <p:blipFill>
          <a:blip r:embed="rId3">
            <a:alphaModFix/>
          </a:blip>
          <a:stretch>
            <a:fillRect/>
          </a:stretch>
        </p:blipFill>
        <p:spPr>
          <a:xfrm>
            <a:off x="5423700" y="1563499"/>
            <a:ext cx="3583549" cy="19132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f1024857db_0_2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GB"/>
              <a:t>What models were used, how does it work?</a:t>
            </a:r>
            <a:endParaRPr/>
          </a:p>
          <a:p>
            <a:pPr indent="0" lvl="0" marL="0" rtl="0" algn="l">
              <a:lnSpc>
                <a:spcPct val="100000"/>
              </a:lnSpc>
              <a:spcBef>
                <a:spcPts val="0"/>
              </a:spcBef>
              <a:spcAft>
                <a:spcPts val="0"/>
              </a:spcAft>
              <a:buSzPct val="103703"/>
              <a:buNone/>
            </a:pPr>
            <a:r>
              <a:t/>
            </a:r>
            <a:endParaRPr/>
          </a:p>
        </p:txBody>
      </p:sp>
      <p:sp>
        <p:nvSpPr>
          <p:cNvPr id="147" name="Google Shape;147;g2f1024857db_0_222"/>
          <p:cNvSpPr txBox="1"/>
          <p:nvPr>
            <p:ph idx="1" type="body"/>
          </p:nvPr>
        </p:nvSpPr>
        <p:spPr>
          <a:xfrm>
            <a:off x="311700" y="1152475"/>
            <a:ext cx="4132500" cy="34164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l">
              <a:lnSpc>
                <a:spcPct val="115000"/>
              </a:lnSpc>
              <a:spcBef>
                <a:spcPts val="0"/>
              </a:spcBef>
              <a:spcAft>
                <a:spcPts val="0"/>
              </a:spcAft>
              <a:buSzPct val="100000"/>
              <a:buNone/>
            </a:pPr>
            <a:r>
              <a:rPr lang="en-GB"/>
              <a:t>RNN LSTM - Text generation (Example) - Evaluation</a:t>
            </a:r>
            <a:endParaRPr/>
          </a:p>
          <a:p>
            <a:pPr indent="0" lvl="0" marL="0" rtl="0" algn="l">
              <a:lnSpc>
                <a:spcPct val="115000"/>
              </a:lnSpc>
              <a:spcBef>
                <a:spcPts val="1200"/>
              </a:spcBef>
              <a:spcAft>
                <a:spcPts val="0"/>
              </a:spcAft>
              <a:buSzPct val="171428"/>
              <a:buNone/>
            </a:pPr>
            <a:r>
              <a:rPr lang="en-GB" sz="1050">
                <a:solidFill>
                  <a:srgbClr val="C9D1D9"/>
                </a:solidFill>
                <a:latin typeface="Courier New"/>
                <a:ea typeface="Courier New"/>
                <a:cs typeface="Courier New"/>
                <a:sym typeface="Courier New"/>
              </a:rPr>
              <a:t>Lyrics Generated: six years old broke leg running brother friends tasted sweet perfume mountain grass rolled younger take back found heart broke made friends lost years ive seen roaring fields long know ive grown cant wait go home im way driving 90 country lanes singing tiny dancer miss way make feel real watched sunset castle hill fifteen years old smoking handrolled cigarettes running law backfields getting drunk friends first kiss friday night dont reckon right younger take back found weekend jobs got paid wed buy cheap spirits drink straight friends thrown long oh weve grown cant wait go home im way driving 90 country lanes singing tiny dancer miss way make feel real watched sunset castle hill castle hill castle hill one friend left sell clothes one works coast one two kids lives alone ones brother overdosed ones already second wife ones barely getting people raised cant wait go home im way still remember old country lanes know answers miss way make feel real watched sunset castle hill castle hill castle hill</a:t>
            </a:r>
            <a:endParaRPr sz="1050">
              <a:solidFill>
                <a:srgbClr val="C9D1D9"/>
              </a:solidFill>
              <a:latin typeface="Courier New"/>
              <a:ea typeface="Courier New"/>
              <a:cs typeface="Courier New"/>
              <a:sym typeface="Courier New"/>
            </a:endParaRPr>
          </a:p>
          <a:p>
            <a:pPr indent="0" lvl="0" marL="0" rtl="0" algn="l">
              <a:lnSpc>
                <a:spcPct val="115000"/>
              </a:lnSpc>
              <a:spcBef>
                <a:spcPts val="1200"/>
              </a:spcBef>
              <a:spcAft>
                <a:spcPts val="1200"/>
              </a:spcAft>
              <a:buSzPct val="171428"/>
              <a:buNone/>
            </a:pPr>
            <a:r>
              <a:rPr lang="en-GB" sz="1050">
                <a:solidFill>
                  <a:srgbClr val="C9D1D9"/>
                </a:solidFill>
                <a:latin typeface="Courier New"/>
                <a:ea typeface="Courier New"/>
                <a:cs typeface="Courier New"/>
                <a:sym typeface="Courier New"/>
              </a:rPr>
              <a:t>Perplexity: 363.9658749098659</a:t>
            </a:r>
            <a:endParaRPr/>
          </a:p>
        </p:txBody>
      </p:sp>
      <p:pic>
        <p:nvPicPr>
          <p:cNvPr id="148" name="Google Shape;148;g2f1024857db_0_222"/>
          <p:cNvPicPr preferRelativeResize="0"/>
          <p:nvPr/>
        </p:nvPicPr>
        <p:blipFill>
          <a:blip r:embed="rId3">
            <a:alphaModFix/>
          </a:blip>
          <a:stretch>
            <a:fillRect/>
          </a:stretch>
        </p:blipFill>
        <p:spPr>
          <a:xfrm>
            <a:off x="4347575" y="1760700"/>
            <a:ext cx="4694699" cy="2447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f1024857db_0_2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GB"/>
              <a:t>What models were used, how does it work?</a:t>
            </a:r>
            <a:endParaRPr/>
          </a:p>
          <a:p>
            <a:pPr indent="0" lvl="0" marL="0" rtl="0" algn="l">
              <a:lnSpc>
                <a:spcPct val="100000"/>
              </a:lnSpc>
              <a:spcBef>
                <a:spcPts val="0"/>
              </a:spcBef>
              <a:spcAft>
                <a:spcPts val="0"/>
              </a:spcAft>
              <a:buSzPct val="103703"/>
              <a:buNone/>
            </a:pPr>
            <a:r>
              <a:t/>
            </a:r>
            <a:endParaRPr/>
          </a:p>
        </p:txBody>
      </p:sp>
      <p:sp>
        <p:nvSpPr>
          <p:cNvPr id="154" name="Google Shape;154;g2f1024857db_0_228"/>
          <p:cNvSpPr txBox="1"/>
          <p:nvPr>
            <p:ph idx="1" type="body"/>
          </p:nvPr>
        </p:nvSpPr>
        <p:spPr>
          <a:xfrm>
            <a:off x="311700" y="1152475"/>
            <a:ext cx="51300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RNN LSTM - Rouge Scores- Evaluation</a:t>
            </a:r>
            <a:endParaRPr/>
          </a:p>
          <a:p>
            <a:pPr indent="0" lvl="0" marL="0" rtl="0" algn="just">
              <a:lnSpc>
                <a:spcPct val="115000"/>
              </a:lnSpc>
              <a:spcBef>
                <a:spcPts val="1200"/>
              </a:spcBef>
              <a:spcAft>
                <a:spcPts val="1200"/>
              </a:spcAft>
              <a:buSzPts val="1800"/>
              <a:buNone/>
            </a:pPr>
            <a:r>
              <a:rPr lang="en-GB" sz="1450">
                <a:solidFill>
                  <a:srgbClr val="C9D1D9"/>
                </a:solidFill>
              </a:rPr>
              <a:t>The ROUGE scores indicate the generated text captures key words and sequences from the reference text effectively. With a high ROUGE-1 (0.6252) and ROUGE-L (0.6167), it shows good overlap of individual words and sequence structure, but the moderate ROUGE-2 (0.1957) suggests room for improvement in capturing specific two-word phrases. Overall, the generated text is quite similar to the reference in terms of word choice and structure.</a:t>
            </a:r>
            <a:endParaRPr sz="2200"/>
          </a:p>
        </p:txBody>
      </p:sp>
      <p:pic>
        <p:nvPicPr>
          <p:cNvPr id="155" name="Google Shape;155;g2f1024857db_0_228"/>
          <p:cNvPicPr preferRelativeResize="0"/>
          <p:nvPr/>
        </p:nvPicPr>
        <p:blipFill>
          <a:blip r:embed="rId3">
            <a:alphaModFix/>
          </a:blip>
          <a:stretch>
            <a:fillRect/>
          </a:stretch>
        </p:blipFill>
        <p:spPr>
          <a:xfrm>
            <a:off x="6783125" y="2012938"/>
            <a:ext cx="1333500" cy="866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f1024857db_0_2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GB"/>
              <a:t>Enhancements for RNN-LSTM</a:t>
            </a:r>
            <a:endParaRPr/>
          </a:p>
          <a:p>
            <a:pPr indent="0" lvl="0" marL="0" rtl="0" algn="l">
              <a:lnSpc>
                <a:spcPct val="100000"/>
              </a:lnSpc>
              <a:spcBef>
                <a:spcPts val="0"/>
              </a:spcBef>
              <a:spcAft>
                <a:spcPts val="0"/>
              </a:spcAft>
              <a:buSzPct val="103703"/>
              <a:buNone/>
            </a:pPr>
            <a:r>
              <a:t/>
            </a:r>
            <a:endParaRPr/>
          </a:p>
        </p:txBody>
      </p:sp>
      <p:sp>
        <p:nvSpPr>
          <p:cNvPr id="161" name="Google Shape;161;g2f1024857db_0_236"/>
          <p:cNvSpPr txBox="1"/>
          <p:nvPr>
            <p:ph idx="1" type="body"/>
          </p:nvPr>
        </p:nvSpPr>
        <p:spPr>
          <a:xfrm>
            <a:off x="311700" y="1116450"/>
            <a:ext cx="8520600" cy="3416400"/>
          </a:xfrm>
          <a:prstGeom prst="rect">
            <a:avLst/>
          </a:prstGeom>
          <a:noFill/>
          <a:ln>
            <a:noFill/>
          </a:ln>
        </p:spPr>
        <p:txBody>
          <a:bodyPr anchorCtr="0" anchor="t" bIns="91425" lIns="91425" spcFirstLastPara="1" rIns="91425" wrap="square" tIns="91425">
            <a:normAutofit/>
          </a:bodyPr>
          <a:lstStyle/>
          <a:p>
            <a:pPr indent="0" lvl="0" marL="457200" rtl="0" algn="l">
              <a:spcBef>
                <a:spcPts val="1200"/>
              </a:spcBef>
              <a:spcAft>
                <a:spcPts val="0"/>
              </a:spcAft>
              <a:buNone/>
            </a:pPr>
            <a:r>
              <a:t/>
            </a:r>
            <a:endParaRPr sz="1100"/>
          </a:p>
          <a:p>
            <a:pPr indent="0" lvl="0" marL="0" rtl="0" algn="l">
              <a:spcBef>
                <a:spcPts val="1200"/>
              </a:spcBef>
              <a:spcAft>
                <a:spcPts val="0"/>
              </a:spcAft>
              <a:buNone/>
            </a:pPr>
            <a:r>
              <a:rPr b="1" lang="en-GB" sz="1100"/>
              <a:t>Model Architecture Improvements</a:t>
            </a:r>
            <a:r>
              <a:rPr lang="en-GB" sz="1100"/>
              <a:t>:</a:t>
            </a:r>
            <a:endParaRPr sz="1100"/>
          </a:p>
          <a:p>
            <a:pPr indent="-298450" lvl="0" marL="457200" rtl="0" algn="l">
              <a:spcBef>
                <a:spcPts val="1200"/>
              </a:spcBef>
              <a:spcAft>
                <a:spcPts val="0"/>
              </a:spcAft>
              <a:buClr>
                <a:schemeClr val="accent3"/>
              </a:buClr>
              <a:buSzPts val="1100"/>
              <a:buFont typeface="Average"/>
              <a:buChar char="●"/>
            </a:pPr>
            <a:r>
              <a:rPr lang="en-GB" sz="1100"/>
              <a:t>Experiment with more complex architectures such as Transformer-based models (e.g., BERT or GPT) for better performance.</a:t>
            </a:r>
            <a:endParaRPr sz="1100"/>
          </a:p>
          <a:p>
            <a:pPr indent="-298450" lvl="0" marL="457200" rtl="0" algn="l">
              <a:spcBef>
                <a:spcPts val="0"/>
              </a:spcBef>
              <a:spcAft>
                <a:spcPts val="0"/>
              </a:spcAft>
              <a:buClr>
                <a:schemeClr val="accent3"/>
              </a:buClr>
              <a:buSzPts val="1100"/>
              <a:buFont typeface="Average"/>
              <a:buChar char="●"/>
            </a:pPr>
            <a:r>
              <a:rPr lang="en-GB" sz="1100"/>
              <a:t>Add additional layers or use different types of RNNs (e.g., GRU) to enhance the model's learning capacity.</a:t>
            </a:r>
            <a:endParaRPr sz="1100"/>
          </a:p>
          <a:p>
            <a:pPr indent="0" lvl="0" marL="0" rtl="0" algn="l">
              <a:spcBef>
                <a:spcPts val="1200"/>
              </a:spcBef>
              <a:spcAft>
                <a:spcPts val="0"/>
              </a:spcAft>
              <a:buNone/>
            </a:pPr>
            <a:r>
              <a:rPr b="1" lang="en-GB" sz="1100"/>
              <a:t>Enhanced Training and Evaluation</a:t>
            </a:r>
            <a:r>
              <a:rPr lang="en-GB" sz="1100"/>
              <a:t>:</a:t>
            </a:r>
            <a:endParaRPr sz="1100"/>
          </a:p>
          <a:p>
            <a:pPr indent="-298450" lvl="0" marL="457200" rtl="0" algn="l">
              <a:spcBef>
                <a:spcPts val="1200"/>
              </a:spcBef>
              <a:spcAft>
                <a:spcPts val="0"/>
              </a:spcAft>
              <a:buClr>
                <a:schemeClr val="accent3"/>
              </a:buClr>
              <a:buSzPts val="1100"/>
              <a:buFont typeface="Average"/>
              <a:buChar char="●"/>
            </a:pPr>
            <a:r>
              <a:rPr lang="en-GB" sz="1100"/>
              <a:t>Implement hyperparameter tuning (e.g., using grid search or Bayesian optimization) to find the optimal parameters for the model.</a:t>
            </a:r>
            <a:endParaRPr sz="1100"/>
          </a:p>
          <a:p>
            <a:pPr indent="-298450" lvl="0" marL="457200" rtl="0" algn="l">
              <a:spcBef>
                <a:spcPts val="0"/>
              </a:spcBef>
              <a:spcAft>
                <a:spcPts val="0"/>
              </a:spcAft>
              <a:buClr>
                <a:schemeClr val="accent3"/>
              </a:buClr>
              <a:buSzPts val="1100"/>
              <a:buFont typeface="Average"/>
              <a:buChar char="●"/>
            </a:pPr>
            <a:r>
              <a:rPr lang="en-GB" sz="1100"/>
              <a:t>Incorporate additional evaluation metrics (e.g., BLEU score for text generation) and perform cross-validation to better assess model performance.</a:t>
            </a:r>
            <a:endParaRPr sz="1100"/>
          </a:p>
          <a:p>
            <a:pPr indent="0" lvl="0" marL="0" rtl="0" algn="just">
              <a:lnSpc>
                <a:spcPct val="115000"/>
              </a:lnSpc>
              <a:spcBef>
                <a:spcPts val="1200"/>
              </a:spcBef>
              <a:spcAft>
                <a:spcPts val="120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GB"/>
              <a:t>GPT2 Transformer based model</a:t>
            </a:r>
            <a:endParaRPr/>
          </a:p>
        </p:txBody>
      </p:sp>
      <p:sp>
        <p:nvSpPr>
          <p:cNvPr id="167" name="Google Shape;167;p17"/>
          <p:cNvSpPr txBox="1"/>
          <p:nvPr>
            <p:ph idx="1" type="body"/>
          </p:nvPr>
        </p:nvSpPr>
        <p:spPr>
          <a:xfrm>
            <a:off x="311700" y="1152475"/>
            <a:ext cx="5394000" cy="37470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SzPct val="100000"/>
              <a:buNone/>
            </a:pPr>
            <a:r>
              <a:rPr lang="en-GB">
                <a:solidFill>
                  <a:schemeClr val="dk2"/>
                </a:solidFill>
              </a:rPr>
              <a:t>GPT-2 is a </a:t>
            </a:r>
            <a:r>
              <a:rPr lang="en-GB">
                <a:solidFill>
                  <a:schemeClr val="dk2"/>
                </a:solidFill>
                <a:uFill>
                  <a:noFill/>
                </a:uFill>
                <a:hlinkClick r:id="rId3">
                  <a:extLst>
                    <a:ext uri="{A12FA001-AC4F-418D-AE19-62706E023703}">
                      <ahyp:hlinkClr val="tx"/>
                    </a:ext>
                  </a:extLst>
                </a:hlinkClick>
              </a:rPr>
              <a:t>Transformer</a:t>
            </a:r>
            <a:r>
              <a:rPr lang="en-GB">
                <a:solidFill>
                  <a:schemeClr val="dk2"/>
                </a:solidFill>
              </a:rPr>
              <a:t>-based model trained for language modelling</a:t>
            </a:r>
            <a:endParaRPr>
              <a:solidFill>
                <a:schemeClr val="dk2"/>
              </a:solidFill>
            </a:endParaRPr>
          </a:p>
          <a:p>
            <a:pPr indent="0" lvl="0" marL="0" rtl="0" algn="l">
              <a:lnSpc>
                <a:spcPct val="115000"/>
              </a:lnSpc>
              <a:spcBef>
                <a:spcPts val="0"/>
              </a:spcBef>
              <a:spcAft>
                <a:spcPts val="0"/>
              </a:spcAft>
              <a:buSzPct val="100000"/>
              <a:buNone/>
            </a:pPr>
            <a:r>
              <a:t/>
            </a:r>
            <a:endParaRPr>
              <a:solidFill>
                <a:schemeClr val="dk2"/>
              </a:solidFill>
            </a:endParaRPr>
          </a:p>
          <a:p>
            <a:pPr indent="0" lvl="0" marL="0" rtl="0" algn="l">
              <a:lnSpc>
                <a:spcPct val="115000"/>
              </a:lnSpc>
              <a:spcBef>
                <a:spcPts val="0"/>
              </a:spcBef>
              <a:spcAft>
                <a:spcPts val="0"/>
              </a:spcAft>
              <a:buSzPct val="100000"/>
              <a:buNone/>
            </a:pPr>
            <a:r>
              <a:rPr lang="en-GB">
                <a:solidFill>
                  <a:schemeClr val="dk2"/>
                </a:solidFill>
              </a:rPr>
              <a:t>Unlike RNNs and LSTMs, transformers process data in parallel and capture relationships between all elements in a sequence simultaneously.</a:t>
            </a:r>
            <a:endParaRPr>
              <a:solidFill>
                <a:schemeClr val="dk2"/>
              </a:solidFill>
            </a:endParaRPr>
          </a:p>
          <a:p>
            <a:pPr indent="0" lvl="0" marL="0" rtl="0" algn="l">
              <a:lnSpc>
                <a:spcPct val="115000"/>
              </a:lnSpc>
              <a:spcBef>
                <a:spcPts val="0"/>
              </a:spcBef>
              <a:spcAft>
                <a:spcPts val="0"/>
              </a:spcAft>
              <a:buSzPct val="100000"/>
              <a:buNone/>
            </a:pPr>
            <a:r>
              <a:t/>
            </a:r>
            <a:endParaRPr>
              <a:solidFill>
                <a:schemeClr val="dk2"/>
              </a:solidFill>
            </a:endParaRPr>
          </a:p>
          <a:p>
            <a:pPr indent="0" lvl="0" marL="0" rtl="0" algn="l">
              <a:lnSpc>
                <a:spcPct val="115000"/>
              </a:lnSpc>
              <a:spcBef>
                <a:spcPts val="0"/>
              </a:spcBef>
              <a:spcAft>
                <a:spcPts val="0"/>
              </a:spcAft>
              <a:buSzPct val="100000"/>
              <a:buNone/>
            </a:pPr>
            <a:r>
              <a:rPr lang="en-GB">
                <a:solidFill>
                  <a:schemeClr val="dk2"/>
                </a:solidFill>
              </a:rPr>
              <a:t>Transformers do not rely on recurrence but instead operate on self-attention.</a:t>
            </a:r>
            <a:endParaRPr>
              <a:solidFill>
                <a:schemeClr val="dk2"/>
              </a:solidFill>
            </a:endParaRPr>
          </a:p>
          <a:p>
            <a:pPr indent="0" lvl="0" marL="0" rtl="0" algn="l">
              <a:lnSpc>
                <a:spcPct val="115000"/>
              </a:lnSpc>
              <a:spcBef>
                <a:spcPts val="0"/>
              </a:spcBef>
              <a:spcAft>
                <a:spcPts val="0"/>
              </a:spcAft>
              <a:buSzPct val="100000"/>
              <a:buNone/>
            </a:pPr>
            <a:r>
              <a:t/>
            </a:r>
            <a:endParaRPr>
              <a:solidFill>
                <a:schemeClr val="dk2"/>
              </a:solidFill>
            </a:endParaRPr>
          </a:p>
          <a:p>
            <a:pPr indent="0" lvl="0" marL="0" rtl="0" algn="l">
              <a:lnSpc>
                <a:spcPct val="115000"/>
              </a:lnSpc>
              <a:spcBef>
                <a:spcPts val="0"/>
              </a:spcBef>
              <a:spcAft>
                <a:spcPts val="0"/>
              </a:spcAft>
              <a:buSzPct val="100000"/>
              <a:buNone/>
            </a:pPr>
            <a:r>
              <a:rPr lang="en-GB">
                <a:solidFill>
                  <a:schemeClr val="dk2"/>
                </a:solidFill>
              </a:rPr>
              <a:t>Self-attention allows the model to weigh the importance of different input tokens when making predictions, enabling it to capture long-range dependencies without the need for sequential processing. </a:t>
            </a:r>
            <a:endParaRPr>
              <a:solidFill>
                <a:schemeClr val="dk2"/>
              </a:solidFill>
            </a:endParaRPr>
          </a:p>
          <a:p>
            <a:pPr indent="0" lvl="0" marL="0" rtl="0" algn="l">
              <a:lnSpc>
                <a:spcPct val="115000"/>
              </a:lnSpc>
              <a:spcBef>
                <a:spcPts val="0"/>
              </a:spcBef>
              <a:spcAft>
                <a:spcPts val="0"/>
              </a:spcAft>
              <a:buSzPct val="100000"/>
              <a:buNone/>
            </a:pPr>
            <a:r>
              <a:t/>
            </a:r>
            <a:endParaRPr>
              <a:solidFill>
                <a:schemeClr val="dk2"/>
              </a:solidFill>
            </a:endParaRPr>
          </a:p>
          <a:p>
            <a:pPr indent="0" lvl="0" marL="0" rtl="0" algn="l">
              <a:lnSpc>
                <a:spcPct val="115000"/>
              </a:lnSpc>
              <a:spcBef>
                <a:spcPts val="0"/>
              </a:spcBef>
              <a:spcAft>
                <a:spcPts val="0"/>
              </a:spcAft>
              <a:buSzPct val="100000"/>
              <a:buNone/>
            </a:pPr>
            <a:r>
              <a:rPr lang="en-GB">
                <a:solidFill>
                  <a:schemeClr val="dk2"/>
                </a:solidFill>
              </a:rPr>
              <a:t>Transformers Architecture-</a:t>
            </a:r>
            <a:endParaRPr>
              <a:solidFill>
                <a:schemeClr val="dk2"/>
              </a:solidFill>
            </a:endParaRPr>
          </a:p>
          <a:p>
            <a:pPr indent="0" lvl="0" marL="0" rtl="0" algn="l">
              <a:lnSpc>
                <a:spcPct val="90000"/>
              </a:lnSpc>
              <a:spcBef>
                <a:spcPts val="0"/>
              </a:spcBef>
              <a:spcAft>
                <a:spcPts val="0"/>
              </a:spcAft>
              <a:buNone/>
            </a:pPr>
            <a:r>
              <a:rPr lang="en-GB" sz="1662">
                <a:solidFill>
                  <a:schemeClr val="dk2"/>
                </a:solidFill>
              </a:rPr>
              <a:t>Encoder </a:t>
            </a:r>
            <a:endParaRPr sz="1662">
              <a:solidFill>
                <a:schemeClr val="dk2"/>
              </a:solidFill>
            </a:endParaRPr>
          </a:p>
          <a:p>
            <a:pPr indent="-288115" lvl="2" marL="1371600" rtl="0" algn="l">
              <a:lnSpc>
                <a:spcPct val="90000"/>
              </a:lnSpc>
              <a:spcBef>
                <a:spcPts val="0"/>
              </a:spcBef>
              <a:spcAft>
                <a:spcPts val="0"/>
              </a:spcAft>
              <a:buClr>
                <a:schemeClr val="dk2"/>
              </a:buClr>
              <a:buSzPct val="100074"/>
              <a:buChar char="■"/>
            </a:pPr>
            <a:r>
              <a:rPr lang="en-GB" sz="1338">
                <a:solidFill>
                  <a:schemeClr val="dk2"/>
                </a:solidFill>
              </a:rPr>
              <a:t>multi-head self attention</a:t>
            </a:r>
            <a:endParaRPr sz="1338">
              <a:solidFill>
                <a:schemeClr val="dk2"/>
              </a:solidFill>
            </a:endParaRPr>
          </a:p>
          <a:p>
            <a:pPr indent="-288115" lvl="2" marL="1371600" rtl="0" algn="l">
              <a:lnSpc>
                <a:spcPct val="90000"/>
              </a:lnSpc>
              <a:spcBef>
                <a:spcPts val="0"/>
              </a:spcBef>
              <a:spcAft>
                <a:spcPts val="0"/>
              </a:spcAft>
              <a:buClr>
                <a:schemeClr val="dk2"/>
              </a:buClr>
              <a:buSzPct val="100074"/>
              <a:buChar char="■"/>
            </a:pPr>
            <a:r>
              <a:rPr lang="en-GB" sz="1338">
                <a:solidFill>
                  <a:schemeClr val="dk2"/>
                </a:solidFill>
              </a:rPr>
              <a:t>Position embedding</a:t>
            </a:r>
            <a:endParaRPr sz="1338">
              <a:solidFill>
                <a:schemeClr val="dk2"/>
              </a:solidFill>
            </a:endParaRPr>
          </a:p>
          <a:p>
            <a:pPr indent="-288115" lvl="2" marL="1371600" rtl="0" algn="l">
              <a:lnSpc>
                <a:spcPct val="90000"/>
              </a:lnSpc>
              <a:spcBef>
                <a:spcPts val="0"/>
              </a:spcBef>
              <a:spcAft>
                <a:spcPts val="0"/>
              </a:spcAft>
              <a:buClr>
                <a:schemeClr val="dk2"/>
              </a:buClr>
              <a:buSzPct val="100074"/>
              <a:buChar char="■"/>
            </a:pPr>
            <a:r>
              <a:rPr lang="en-GB" sz="1338">
                <a:solidFill>
                  <a:schemeClr val="dk2"/>
                </a:solidFill>
              </a:rPr>
              <a:t>Feedforward network</a:t>
            </a:r>
            <a:endParaRPr sz="1338">
              <a:solidFill>
                <a:schemeClr val="dk2"/>
              </a:solidFill>
            </a:endParaRPr>
          </a:p>
          <a:p>
            <a:pPr indent="-288114" lvl="2" marL="1371600" rtl="0" algn="l">
              <a:lnSpc>
                <a:spcPct val="90000"/>
              </a:lnSpc>
              <a:spcBef>
                <a:spcPts val="0"/>
              </a:spcBef>
              <a:spcAft>
                <a:spcPts val="0"/>
              </a:spcAft>
              <a:buClr>
                <a:schemeClr val="dk2"/>
              </a:buClr>
              <a:buSzPct val="100074"/>
              <a:buChar char="■"/>
            </a:pPr>
            <a:r>
              <a:rPr lang="en-GB" sz="1338">
                <a:solidFill>
                  <a:schemeClr val="dk2"/>
                </a:solidFill>
              </a:rPr>
              <a:t>Non-linearity and normalization in-between</a:t>
            </a:r>
            <a:endParaRPr sz="1338">
              <a:solidFill>
                <a:schemeClr val="dk2"/>
              </a:solidFill>
            </a:endParaRPr>
          </a:p>
          <a:p>
            <a:pPr indent="0" lvl="0" marL="0" rtl="0" algn="l">
              <a:lnSpc>
                <a:spcPct val="90000"/>
              </a:lnSpc>
              <a:spcBef>
                <a:spcPts val="0"/>
              </a:spcBef>
              <a:spcAft>
                <a:spcPts val="0"/>
              </a:spcAft>
              <a:buNone/>
            </a:pPr>
            <a:r>
              <a:rPr lang="en-GB" sz="1550">
                <a:solidFill>
                  <a:schemeClr val="dk2"/>
                </a:solidFill>
              </a:rPr>
              <a:t>Decoder</a:t>
            </a:r>
            <a:endParaRPr sz="1550">
              <a:solidFill>
                <a:schemeClr val="dk2"/>
              </a:solidFill>
            </a:endParaRPr>
          </a:p>
          <a:p>
            <a:pPr indent="-281939" lvl="2" marL="1371600" rtl="0" algn="l">
              <a:lnSpc>
                <a:spcPct val="90000"/>
              </a:lnSpc>
              <a:spcBef>
                <a:spcPts val="0"/>
              </a:spcBef>
              <a:spcAft>
                <a:spcPts val="0"/>
              </a:spcAft>
              <a:buClr>
                <a:schemeClr val="dk2"/>
              </a:buClr>
              <a:buSzPct val="100000"/>
              <a:buChar char="■"/>
            </a:pPr>
            <a:r>
              <a:rPr lang="en-GB" sz="1200">
                <a:solidFill>
                  <a:schemeClr val="dk2"/>
                </a:solidFill>
              </a:rPr>
              <a:t>Multi-head cross attention</a:t>
            </a:r>
            <a:endParaRPr sz="1200">
              <a:solidFill>
                <a:schemeClr val="dk2"/>
              </a:solidFill>
            </a:endParaRPr>
          </a:p>
          <a:p>
            <a:pPr indent="-281939" lvl="2" marL="1371600" rtl="0" algn="l">
              <a:lnSpc>
                <a:spcPct val="90000"/>
              </a:lnSpc>
              <a:spcBef>
                <a:spcPts val="0"/>
              </a:spcBef>
              <a:spcAft>
                <a:spcPts val="0"/>
              </a:spcAft>
              <a:buClr>
                <a:schemeClr val="dk2"/>
              </a:buClr>
              <a:buSzPct val="100000"/>
              <a:buChar char="■"/>
            </a:pPr>
            <a:r>
              <a:rPr lang="en-GB" sz="1200">
                <a:solidFill>
                  <a:schemeClr val="dk2"/>
                </a:solidFill>
              </a:rPr>
              <a:t>And others in the encoder</a:t>
            </a:r>
            <a:endParaRPr sz="1200">
              <a:solidFill>
                <a:schemeClr val="dk2"/>
              </a:solidFill>
            </a:endParaRPr>
          </a:p>
          <a:p>
            <a:pPr indent="0" lvl="0" marL="1371600" rtl="0" algn="l">
              <a:lnSpc>
                <a:spcPct val="115000"/>
              </a:lnSpc>
              <a:spcBef>
                <a:spcPts val="0"/>
              </a:spcBef>
              <a:spcAft>
                <a:spcPts val="1200"/>
              </a:spcAft>
              <a:buSzPct val="75000"/>
              <a:buNone/>
            </a:pPr>
            <a:r>
              <a:t/>
            </a:r>
            <a:endParaRPr sz="2400">
              <a:solidFill>
                <a:srgbClr val="000000"/>
              </a:solidFill>
            </a:endParaRPr>
          </a:p>
        </p:txBody>
      </p:sp>
      <p:pic>
        <p:nvPicPr>
          <p:cNvPr id="168" name="Google Shape;168;p17"/>
          <p:cNvPicPr preferRelativeResize="0"/>
          <p:nvPr/>
        </p:nvPicPr>
        <p:blipFill rotWithShape="1">
          <a:blip r:embed="rId4">
            <a:alphaModFix/>
          </a:blip>
          <a:srcRect b="0" l="0" r="0" t="0"/>
          <a:stretch/>
        </p:blipFill>
        <p:spPr>
          <a:xfrm>
            <a:off x="5937452" y="1017725"/>
            <a:ext cx="2971000" cy="3474149"/>
          </a:xfrm>
          <a:prstGeom prst="rect">
            <a:avLst/>
          </a:prstGeom>
          <a:noFill/>
          <a:ln>
            <a:noFill/>
          </a:ln>
        </p:spPr>
      </p:pic>
      <p:sp>
        <p:nvSpPr>
          <p:cNvPr id="169" name="Google Shape;169;p17"/>
          <p:cNvSpPr txBox="1"/>
          <p:nvPr/>
        </p:nvSpPr>
        <p:spPr>
          <a:xfrm>
            <a:off x="6591825" y="4628125"/>
            <a:ext cx="17112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chemeClr val="lt2"/>
                </a:solidFill>
                <a:latin typeface="Arial"/>
                <a:ea typeface="Arial"/>
                <a:cs typeface="Arial"/>
                <a:sym typeface="Arial"/>
              </a:rPr>
              <a:t>Transformer Architecture</a:t>
            </a:r>
            <a:endParaRPr b="0" i="0" sz="1000" u="none" cap="none" strike="noStrike">
              <a:solidFill>
                <a:schemeClr val="lt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GB"/>
              <a:t>Fine Tuning GPT2 Model</a:t>
            </a:r>
            <a:endParaRPr/>
          </a:p>
          <a:p>
            <a:pPr indent="0" lvl="0" marL="0" rtl="0" algn="l">
              <a:lnSpc>
                <a:spcPct val="100000"/>
              </a:lnSpc>
              <a:spcBef>
                <a:spcPts val="0"/>
              </a:spcBef>
              <a:spcAft>
                <a:spcPts val="0"/>
              </a:spcAft>
              <a:buSzPct val="103703"/>
              <a:buNone/>
            </a:pPr>
            <a:r>
              <a:t/>
            </a:r>
            <a:endParaRPr/>
          </a:p>
        </p:txBody>
      </p:sp>
      <p:sp>
        <p:nvSpPr>
          <p:cNvPr id="175" name="Google Shape;175;p18"/>
          <p:cNvSpPr txBox="1"/>
          <p:nvPr>
            <p:ph idx="1" type="body"/>
          </p:nvPr>
        </p:nvSpPr>
        <p:spPr>
          <a:xfrm>
            <a:off x="311700" y="1152475"/>
            <a:ext cx="7599900" cy="3445200"/>
          </a:xfrm>
          <a:prstGeom prst="rect">
            <a:avLst/>
          </a:prstGeom>
          <a:noFill/>
          <a:ln>
            <a:noFill/>
          </a:ln>
        </p:spPr>
        <p:txBody>
          <a:bodyPr anchorCtr="0" anchor="t" bIns="91425" lIns="91425" spcFirstLastPara="1" rIns="91425" wrap="square" tIns="91425">
            <a:noAutofit/>
          </a:bodyPr>
          <a:lstStyle/>
          <a:p>
            <a:pPr indent="0" lvl="0" marL="0" marR="0" rtl="0" algn="l">
              <a:lnSpc>
                <a:spcPct val="95000"/>
              </a:lnSpc>
              <a:spcBef>
                <a:spcPts val="1200"/>
              </a:spcBef>
              <a:spcAft>
                <a:spcPts val="0"/>
              </a:spcAft>
              <a:buNone/>
            </a:pPr>
            <a:r>
              <a:rPr lang="en-GB" sz="1400"/>
              <a:t> Training and validation datasets-</a:t>
            </a:r>
            <a:endParaRPr sz="1338">
              <a:solidFill>
                <a:srgbClr val="999999"/>
              </a:solidFill>
            </a:endParaRPr>
          </a:p>
          <a:p>
            <a:pPr indent="0" lvl="0" marL="0" rtl="0" algn="l">
              <a:lnSpc>
                <a:spcPct val="95000"/>
              </a:lnSpc>
              <a:spcBef>
                <a:spcPts val="0"/>
              </a:spcBef>
              <a:spcAft>
                <a:spcPts val="0"/>
              </a:spcAft>
              <a:buSzPts val="1800"/>
              <a:buNone/>
            </a:pPr>
            <a:r>
              <a:t/>
            </a:r>
            <a:endParaRPr sz="1100"/>
          </a:p>
          <a:p>
            <a:pPr indent="0" lvl="0" marL="0" rtl="0" algn="l">
              <a:lnSpc>
                <a:spcPct val="95000"/>
              </a:lnSpc>
              <a:spcBef>
                <a:spcPts val="0"/>
              </a:spcBef>
              <a:spcAft>
                <a:spcPts val="0"/>
              </a:spcAft>
              <a:buSzPts val="1800"/>
              <a:buNone/>
            </a:pPr>
            <a:r>
              <a:t/>
            </a:r>
            <a:endParaRPr/>
          </a:p>
          <a:p>
            <a:pPr indent="0" lvl="0" marL="0" rtl="0" algn="l">
              <a:lnSpc>
                <a:spcPct val="95000"/>
              </a:lnSpc>
              <a:spcBef>
                <a:spcPts val="1200"/>
              </a:spcBef>
              <a:spcAft>
                <a:spcPts val="0"/>
              </a:spcAft>
              <a:buSzPts val="1800"/>
              <a:buNone/>
            </a:pPr>
            <a:r>
              <a:t/>
            </a:r>
            <a:endParaRPr/>
          </a:p>
          <a:p>
            <a:pPr indent="0" lvl="0" marL="0" rtl="0" algn="l">
              <a:lnSpc>
                <a:spcPct val="95000"/>
              </a:lnSpc>
              <a:spcBef>
                <a:spcPts val="1200"/>
              </a:spcBef>
              <a:spcAft>
                <a:spcPts val="0"/>
              </a:spcAft>
              <a:buSzPts val="1800"/>
              <a:buNone/>
            </a:pPr>
            <a:r>
              <a:t/>
            </a:r>
            <a:endParaRPr/>
          </a:p>
          <a:p>
            <a:pPr indent="-304800" lvl="0" marL="457200" rtl="0" algn="l">
              <a:spcBef>
                <a:spcPts val="1200"/>
              </a:spcBef>
              <a:spcAft>
                <a:spcPts val="0"/>
              </a:spcAft>
              <a:buClr>
                <a:srgbClr val="212121"/>
              </a:buClr>
              <a:buSzPts val="1200"/>
              <a:buFont typeface="Roboto"/>
              <a:buChar char="●"/>
            </a:pPr>
            <a:r>
              <a:rPr lang="en-GB" sz="1400"/>
              <a:t>We can see dataset is fairly small, which might impact the performance and generalization ability of model.</a:t>
            </a:r>
            <a:endParaRPr sz="1400"/>
          </a:p>
          <a:p>
            <a:pPr indent="-304800" lvl="0" marL="457200" rtl="0" algn="l">
              <a:spcBef>
                <a:spcPts val="0"/>
              </a:spcBef>
              <a:spcAft>
                <a:spcPts val="0"/>
              </a:spcAft>
              <a:buClr>
                <a:srgbClr val="212121"/>
              </a:buClr>
              <a:buSzPts val="1200"/>
              <a:buFont typeface="Roboto"/>
              <a:buChar char="●"/>
            </a:pPr>
            <a:r>
              <a:rPr lang="en-GB" sz="1400"/>
              <a:t>Utilizing pretrained models like GPT-2, can significantly help because they have already been trained on large corpora. Fine-tuning such models on small dataset can yield better results than training from scratch.</a:t>
            </a:r>
            <a:endParaRPr sz="1200">
              <a:solidFill>
                <a:srgbClr val="212121"/>
              </a:solidFill>
              <a:latin typeface="Roboto"/>
              <a:ea typeface="Roboto"/>
              <a:cs typeface="Roboto"/>
              <a:sym typeface="Roboto"/>
            </a:endParaRPr>
          </a:p>
          <a:p>
            <a:pPr indent="0" lvl="0" marL="0" rtl="0" algn="l">
              <a:lnSpc>
                <a:spcPct val="95000"/>
              </a:lnSpc>
              <a:spcBef>
                <a:spcPts val="500"/>
              </a:spcBef>
              <a:spcAft>
                <a:spcPts val="1200"/>
              </a:spcAft>
              <a:buSzPts val="1800"/>
              <a:buNone/>
            </a:pPr>
            <a:r>
              <a:t/>
            </a:r>
            <a:endParaRPr/>
          </a:p>
        </p:txBody>
      </p:sp>
      <p:sp>
        <p:nvSpPr>
          <p:cNvPr id="176" name="Google Shape;176;p18"/>
          <p:cNvSpPr txBox="1"/>
          <p:nvPr/>
        </p:nvSpPr>
        <p:spPr>
          <a:xfrm>
            <a:off x="6612200" y="4505900"/>
            <a:ext cx="19758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lt2"/>
                </a:solidFill>
                <a:latin typeface="Arial"/>
                <a:ea typeface="Arial"/>
                <a:cs typeface="Arial"/>
                <a:sym typeface="Arial"/>
              </a:rPr>
              <a:t>GPT-2 Architecture</a:t>
            </a:r>
            <a:endParaRPr b="0" i="0" sz="1200" u="none" cap="none" strike="noStrike">
              <a:solidFill>
                <a:schemeClr val="lt2"/>
              </a:solidFill>
              <a:latin typeface="Arial"/>
              <a:ea typeface="Arial"/>
              <a:cs typeface="Arial"/>
              <a:sym typeface="Arial"/>
            </a:endParaRPr>
          </a:p>
        </p:txBody>
      </p:sp>
      <p:pic>
        <p:nvPicPr>
          <p:cNvPr id="177" name="Google Shape;177;p18"/>
          <p:cNvPicPr preferRelativeResize="0"/>
          <p:nvPr/>
        </p:nvPicPr>
        <p:blipFill>
          <a:blip r:embed="rId3">
            <a:alphaModFix/>
          </a:blip>
          <a:stretch>
            <a:fillRect/>
          </a:stretch>
        </p:blipFill>
        <p:spPr>
          <a:xfrm>
            <a:off x="1139875" y="1569950"/>
            <a:ext cx="4257326" cy="956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GB"/>
              <a:t>Flow of GPT2 Model</a:t>
            </a:r>
            <a:endParaRPr/>
          </a:p>
        </p:txBody>
      </p:sp>
      <p:sp>
        <p:nvSpPr>
          <p:cNvPr id="183" name="Google Shape;183;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457200" marR="0" rtl="0" algn="just">
              <a:lnSpc>
                <a:spcPct val="115000"/>
              </a:lnSpc>
              <a:spcBef>
                <a:spcPts val="0"/>
              </a:spcBef>
              <a:spcAft>
                <a:spcPts val="0"/>
              </a:spcAft>
              <a:buNone/>
            </a:pPr>
            <a:r>
              <a:t/>
            </a:r>
            <a:endParaRPr sz="1600">
              <a:latin typeface="Roboto"/>
              <a:ea typeface="Roboto"/>
              <a:cs typeface="Roboto"/>
              <a:sym typeface="Roboto"/>
            </a:endParaRPr>
          </a:p>
          <a:p>
            <a:pPr indent="0" lvl="0" marL="0" rtl="0" algn="just">
              <a:lnSpc>
                <a:spcPct val="115000"/>
              </a:lnSpc>
              <a:spcBef>
                <a:spcPts val="0"/>
              </a:spcBef>
              <a:spcAft>
                <a:spcPts val="0"/>
              </a:spcAft>
              <a:buSzPts val="1800"/>
              <a:buNone/>
            </a:pPr>
            <a:r>
              <a:rPr lang="en-GB"/>
              <a:t>	</a:t>
            </a:r>
            <a:r>
              <a:rPr lang="en-GB" sz="1400"/>
              <a:t>	</a:t>
            </a:r>
            <a:endParaRPr/>
          </a:p>
        </p:txBody>
      </p:sp>
      <p:grpSp>
        <p:nvGrpSpPr>
          <p:cNvPr id="184" name="Google Shape;184;p19"/>
          <p:cNvGrpSpPr/>
          <p:nvPr/>
        </p:nvGrpSpPr>
        <p:grpSpPr>
          <a:xfrm>
            <a:off x="0" y="1189989"/>
            <a:ext cx="2214600" cy="3217636"/>
            <a:chOff x="0" y="1189989"/>
            <a:chExt cx="2214600" cy="3217636"/>
          </a:xfrm>
        </p:grpSpPr>
        <p:sp>
          <p:nvSpPr>
            <p:cNvPr id="185" name="Google Shape;185;p19"/>
            <p:cNvSpPr/>
            <p:nvPr/>
          </p:nvSpPr>
          <p:spPr>
            <a:xfrm>
              <a:off x="0" y="1189989"/>
              <a:ext cx="2214600" cy="669000"/>
            </a:xfrm>
            <a:prstGeom prst="homePlate">
              <a:avLst>
                <a:gd fmla="val 50000" name="adj"/>
              </a:avLst>
            </a:prstGeom>
            <a:solidFill>
              <a:srgbClr val="155B5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Prepare Data</a:t>
              </a:r>
              <a:endParaRPr>
                <a:solidFill>
                  <a:srgbClr val="FFFFFF"/>
                </a:solidFill>
                <a:latin typeface="Roboto"/>
                <a:ea typeface="Roboto"/>
                <a:cs typeface="Roboto"/>
                <a:sym typeface="Roboto"/>
              </a:endParaRPr>
            </a:p>
          </p:txBody>
        </p:sp>
        <p:sp>
          <p:nvSpPr>
            <p:cNvPr id="186" name="Google Shape;186;p19"/>
            <p:cNvSpPr txBox="1"/>
            <p:nvPr/>
          </p:nvSpPr>
          <p:spPr>
            <a:xfrm>
              <a:off x="2950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chemeClr val="dk2"/>
                  </a:solidFill>
                  <a:latin typeface="Average"/>
                  <a:ea typeface="Average"/>
                  <a:cs typeface="Average"/>
                  <a:sym typeface="Average"/>
                </a:rPr>
                <a:t>Import necessary libraries and loading the data to be used to train - ed_sheeran_lyrics</a:t>
              </a:r>
              <a:endParaRPr sz="1100">
                <a:solidFill>
                  <a:schemeClr val="dk2"/>
                </a:solidFill>
                <a:latin typeface="Average"/>
                <a:ea typeface="Average"/>
                <a:cs typeface="Average"/>
                <a:sym typeface="Average"/>
              </a:endParaRPr>
            </a:p>
            <a:p>
              <a:pPr indent="0" lvl="0" marL="0" rtl="0" algn="l">
                <a:lnSpc>
                  <a:spcPct val="115000"/>
                </a:lnSpc>
                <a:spcBef>
                  <a:spcPts val="0"/>
                </a:spcBef>
                <a:spcAft>
                  <a:spcPts val="0"/>
                </a:spcAft>
                <a:buNone/>
              </a:pPr>
              <a:r>
                <a:t/>
              </a:r>
              <a:endParaRPr sz="1100">
                <a:solidFill>
                  <a:schemeClr val="dk2"/>
                </a:solidFill>
                <a:latin typeface="Average"/>
                <a:ea typeface="Average"/>
                <a:cs typeface="Average"/>
                <a:sym typeface="Average"/>
              </a:endParaRPr>
            </a:p>
            <a:p>
              <a:pPr indent="0" lvl="0" marL="0" rtl="0" algn="l">
                <a:lnSpc>
                  <a:spcPct val="115000"/>
                </a:lnSpc>
                <a:spcBef>
                  <a:spcPts val="0"/>
                </a:spcBef>
                <a:spcAft>
                  <a:spcPts val="0"/>
                </a:spcAft>
                <a:buNone/>
              </a:pPr>
              <a:r>
                <a:rPr lang="en-GB" sz="1100">
                  <a:solidFill>
                    <a:schemeClr val="dk2"/>
                  </a:solidFill>
                  <a:latin typeface="Average"/>
                  <a:ea typeface="Average"/>
                  <a:cs typeface="Average"/>
                  <a:sym typeface="Average"/>
                </a:rPr>
                <a:t>Perform preprocessing on the lyrics data , clean it , drop any NA values.</a:t>
              </a:r>
              <a:endParaRPr sz="1100">
                <a:solidFill>
                  <a:schemeClr val="dk2"/>
                </a:solidFill>
                <a:latin typeface="Average"/>
                <a:ea typeface="Average"/>
                <a:cs typeface="Average"/>
                <a:sym typeface="Average"/>
              </a:endParaRPr>
            </a:p>
            <a:p>
              <a:pPr indent="0" lvl="0" marL="0" rtl="0" algn="l">
                <a:lnSpc>
                  <a:spcPct val="115000"/>
                </a:lnSpc>
                <a:spcBef>
                  <a:spcPts val="0"/>
                </a:spcBef>
                <a:spcAft>
                  <a:spcPts val="0"/>
                </a:spcAft>
                <a:buNone/>
              </a:pPr>
              <a:r>
                <a:t/>
              </a:r>
              <a:endParaRPr sz="1100">
                <a:solidFill>
                  <a:schemeClr val="dk2"/>
                </a:solidFill>
                <a:latin typeface="Average"/>
                <a:ea typeface="Average"/>
                <a:cs typeface="Average"/>
                <a:sym typeface="Average"/>
              </a:endParaRPr>
            </a:p>
            <a:p>
              <a:pPr indent="0" lvl="0" marL="0" rtl="0" algn="l">
                <a:lnSpc>
                  <a:spcPct val="115000"/>
                </a:lnSpc>
                <a:spcBef>
                  <a:spcPts val="0"/>
                </a:spcBef>
                <a:spcAft>
                  <a:spcPts val="0"/>
                </a:spcAft>
                <a:buNone/>
              </a:pPr>
              <a:r>
                <a:rPr lang="en-GB" sz="1100">
                  <a:solidFill>
                    <a:schemeClr val="dk2"/>
                  </a:solidFill>
                  <a:latin typeface="Average"/>
                  <a:ea typeface="Average"/>
                  <a:cs typeface="Average"/>
                  <a:sym typeface="Average"/>
                </a:rPr>
                <a:t>Tokenize lyrics</a:t>
              </a:r>
              <a:endParaRPr sz="3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t/>
              </a:r>
              <a:endParaRPr sz="1100">
                <a:latin typeface="Roboto"/>
                <a:ea typeface="Roboto"/>
                <a:cs typeface="Roboto"/>
                <a:sym typeface="Roboto"/>
              </a:endParaRPr>
            </a:p>
          </p:txBody>
        </p:sp>
      </p:grpSp>
      <p:grpSp>
        <p:nvGrpSpPr>
          <p:cNvPr id="187" name="Google Shape;187;p19"/>
          <p:cNvGrpSpPr/>
          <p:nvPr/>
        </p:nvGrpSpPr>
        <p:grpSpPr>
          <a:xfrm>
            <a:off x="1838325" y="1189775"/>
            <a:ext cx="2064000" cy="3217850"/>
            <a:chOff x="1838325" y="1189775"/>
            <a:chExt cx="2064000" cy="3217850"/>
          </a:xfrm>
        </p:grpSpPr>
        <p:sp>
          <p:nvSpPr>
            <p:cNvPr id="188" name="Google Shape;188;p19"/>
            <p:cNvSpPr/>
            <p:nvPr/>
          </p:nvSpPr>
          <p:spPr>
            <a:xfrm>
              <a:off x="1838325" y="1189775"/>
              <a:ext cx="2064000" cy="669000"/>
            </a:xfrm>
            <a:prstGeom prst="chevron">
              <a:avLst>
                <a:gd fmla="val 50000" name="adj"/>
              </a:avLst>
            </a:prstGeom>
            <a:solidFill>
              <a:srgbClr val="1B786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Tokenization and dataset </a:t>
              </a:r>
              <a:r>
                <a:rPr lang="en-GB">
                  <a:solidFill>
                    <a:srgbClr val="FFFFFF"/>
                  </a:solidFill>
                  <a:latin typeface="Roboto"/>
                  <a:ea typeface="Roboto"/>
                  <a:cs typeface="Roboto"/>
                  <a:sym typeface="Roboto"/>
                </a:rPr>
                <a:t>preparation</a:t>
              </a:r>
              <a:endParaRPr>
                <a:solidFill>
                  <a:srgbClr val="FFFFFF"/>
                </a:solidFill>
                <a:latin typeface="Roboto"/>
                <a:ea typeface="Roboto"/>
                <a:cs typeface="Roboto"/>
                <a:sym typeface="Roboto"/>
              </a:endParaRPr>
            </a:p>
          </p:txBody>
        </p:sp>
        <p:sp>
          <p:nvSpPr>
            <p:cNvPr id="189" name="Google Shape;189;p19"/>
            <p:cNvSpPr txBox="1"/>
            <p:nvPr/>
          </p:nvSpPr>
          <p:spPr>
            <a:xfrm>
              <a:off x="20172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chemeClr val="dk2"/>
                  </a:solidFill>
                  <a:latin typeface="Average"/>
                  <a:ea typeface="Average"/>
                  <a:cs typeface="Average"/>
                  <a:sym typeface="Average"/>
                </a:rPr>
                <a:t>Initialize GPT-2 tokenizer</a:t>
              </a:r>
              <a:endParaRPr sz="1100">
                <a:solidFill>
                  <a:schemeClr val="dk2"/>
                </a:solidFill>
                <a:latin typeface="Average"/>
                <a:ea typeface="Average"/>
                <a:cs typeface="Average"/>
                <a:sym typeface="Average"/>
              </a:endParaRPr>
            </a:p>
            <a:p>
              <a:pPr indent="0" lvl="0" marL="0" rtl="0" algn="l">
                <a:lnSpc>
                  <a:spcPct val="115000"/>
                </a:lnSpc>
                <a:spcBef>
                  <a:spcPts val="0"/>
                </a:spcBef>
                <a:spcAft>
                  <a:spcPts val="0"/>
                </a:spcAft>
                <a:buNone/>
              </a:pPr>
              <a:r>
                <a:t/>
              </a:r>
              <a:endParaRPr sz="1100">
                <a:solidFill>
                  <a:schemeClr val="dk2"/>
                </a:solidFill>
                <a:latin typeface="Average"/>
                <a:ea typeface="Average"/>
                <a:cs typeface="Average"/>
                <a:sym typeface="Average"/>
              </a:endParaRPr>
            </a:p>
            <a:p>
              <a:pPr indent="0" lvl="0" marL="0" rtl="0" algn="l">
                <a:lnSpc>
                  <a:spcPct val="115000"/>
                </a:lnSpc>
                <a:spcBef>
                  <a:spcPts val="0"/>
                </a:spcBef>
                <a:spcAft>
                  <a:spcPts val="0"/>
                </a:spcAft>
                <a:buNone/>
              </a:pPr>
              <a:r>
                <a:rPr lang="en-GB" sz="1100">
                  <a:solidFill>
                    <a:schemeClr val="dk2"/>
                  </a:solidFill>
                  <a:latin typeface="Average"/>
                  <a:ea typeface="Average"/>
                  <a:cs typeface="Average"/>
                  <a:sym typeface="Average"/>
                </a:rPr>
                <a:t>Define “GPT2Dataset” class for encoding text and preparing input IDs and attention masks.</a:t>
              </a:r>
              <a:endParaRPr sz="1100">
                <a:solidFill>
                  <a:schemeClr val="dk2"/>
                </a:solidFill>
                <a:latin typeface="Average"/>
                <a:ea typeface="Average"/>
                <a:cs typeface="Average"/>
                <a:sym typeface="Average"/>
              </a:endParaRPr>
            </a:p>
            <a:p>
              <a:pPr indent="0" lvl="0" marL="0" rtl="0" algn="l">
                <a:lnSpc>
                  <a:spcPct val="115000"/>
                </a:lnSpc>
                <a:spcBef>
                  <a:spcPts val="0"/>
                </a:spcBef>
                <a:spcAft>
                  <a:spcPts val="0"/>
                </a:spcAft>
                <a:buNone/>
              </a:pPr>
              <a:r>
                <a:t/>
              </a:r>
              <a:endParaRPr sz="1100">
                <a:solidFill>
                  <a:schemeClr val="dk2"/>
                </a:solidFill>
                <a:latin typeface="Average"/>
                <a:ea typeface="Average"/>
                <a:cs typeface="Average"/>
                <a:sym typeface="Average"/>
              </a:endParaRPr>
            </a:p>
            <a:p>
              <a:pPr indent="0" lvl="0" marL="0" rtl="0" algn="l">
                <a:lnSpc>
                  <a:spcPct val="115000"/>
                </a:lnSpc>
                <a:spcBef>
                  <a:spcPts val="0"/>
                </a:spcBef>
                <a:spcAft>
                  <a:spcPts val="0"/>
                </a:spcAft>
                <a:buNone/>
              </a:pPr>
              <a:r>
                <a:rPr lang="en-GB" sz="1100">
                  <a:solidFill>
                    <a:schemeClr val="dk2"/>
                  </a:solidFill>
                  <a:latin typeface="Average"/>
                  <a:ea typeface="Average"/>
                  <a:cs typeface="Average"/>
                  <a:sym typeface="Average"/>
                </a:rPr>
                <a:t>Split the dataset into training and validation sets and creating data loader with appropriate samplers and batch sizes.</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t/>
              </a:r>
              <a:endParaRPr sz="1100">
                <a:latin typeface="Roboto"/>
                <a:ea typeface="Roboto"/>
                <a:cs typeface="Roboto"/>
                <a:sym typeface="Roboto"/>
              </a:endParaRPr>
            </a:p>
          </p:txBody>
        </p:sp>
      </p:grpSp>
      <p:grpSp>
        <p:nvGrpSpPr>
          <p:cNvPr id="190" name="Google Shape;190;p19"/>
          <p:cNvGrpSpPr/>
          <p:nvPr/>
        </p:nvGrpSpPr>
        <p:grpSpPr>
          <a:xfrm>
            <a:off x="3516750" y="1189775"/>
            <a:ext cx="2064000" cy="3217850"/>
            <a:chOff x="3516750" y="1189775"/>
            <a:chExt cx="2064000" cy="3217850"/>
          </a:xfrm>
        </p:grpSpPr>
        <p:sp>
          <p:nvSpPr>
            <p:cNvPr id="191" name="Google Shape;191;p19"/>
            <p:cNvSpPr/>
            <p:nvPr/>
          </p:nvSpPr>
          <p:spPr>
            <a:xfrm>
              <a:off x="3516750" y="1189775"/>
              <a:ext cx="2064000" cy="669000"/>
            </a:xfrm>
            <a:prstGeom prst="chevron">
              <a:avLst>
                <a:gd fmla="val 50000" name="adj"/>
              </a:avLst>
            </a:prstGeom>
            <a:solidFill>
              <a:srgbClr val="1D7E7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Model Configuration</a:t>
              </a:r>
              <a:endParaRPr>
                <a:solidFill>
                  <a:srgbClr val="FFFFFF"/>
                </a:solidFill>
                <a:latin typeface="Roboto"/>
                <a:ea typeface="Roboto"/>
                <a:cs typeface="Roboto"/>
                <a:sym typeface="Roboto"/>
              </a:endParaRPr>
            </a:p>
          </p:txBody>
        </p:sp>
        <p:sp>
          <p:nvSpPr>
            <p:cNvPr id="192" name="Google Shape;192;p19"/>
            <p:cNvSpPr txBox="1"/>
            <p:nvPr/>
          </p:nvSpPr>
          <p:spPr>
            <a:xfrm>
              <a:off x="37394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chemeClr val="dk2"/>
                  </a:solidFill>
                  <a:latin typeface="Average"/>
                  <a:ea typeface="Average"/>
                  <a:cs typeface="Average"/>
                  <a:sym typeface="Average"/>
                </a:rPr>
                <a:t>Load GPT-2 Model</a:t>
              </a:r>
              <a:endParaRPr sz="1100">
                <a:solidFill>
                  <a:schemeClr val="dk2"/>
                </a:solidFill>
                <a:latin typeface="Average"/>
                <a:ea typeface="Average"/>
                <a:cs typeface="Average"/>
                <a:sym typeface="Average"/>
              </a:endParaRPr>
            </a:p>
            <a:p>
              <a:pPr indent="0" lvl="0" marL="0" rtl="0" algn="l">
                <a:lnSpc>
                  <a:spcPct val="115000"/>
                </a:lnSpc>
                <a:spcBef>
                  <a:spcPts val="0"/>
                </a:spcBef>
                <a:spcAft>
                  <a:spcPts val="0"/>
                </a:spcAft>
                <a:buNone/>
              </a:pPr>
              <a:r>
                <a:t/>
              </a:r>
              <a:endParaRPr sz="1100">
                <a:solidFill>
                  <a:schemeClr val="dk2"/>
                </a:solidFill>
                <a:latin typeface="Average"/>
                <a:ea typeface="Average"/>
                <a:cs typeface="Average"/>
                <a:sym typeface="Average"/>
              </a:endParaRPr>
            </a:p>
            <a:p>
              <a:pPr indent="0" lvl="0" marL="0" rtl="0" algn="l">
                <a:lnSpc>
                  <a:spcPct val="115000"/>
                </a:lnSpc>
                <a:spcBef>
                  <a:spcPts val="0"/>
                </a:spcBef>
                <a:spcAft>
                  <a:spcPts val="0"/>
                </a:spcAft>
                <a:buNone/>
              </a:pPr>
              <a:r>
                <a:rPr lang="en-GB" sz="1100">
                  <a:solidFill>
                    <a:schemeClr val="dk2"/>
                  </a:solidFill>
                  <a:latin typeface="Average"/>
                  <a:ea typeface="Average"/>
                  <a:cs typeface="Average"/>
                  <a:sym typeface="Average"/>
                </a:rPr>
                <a:t>Define Hyperparameter- we have </a:t>
              </a:r>
              <a:r>
                <a:rPr lang="en-GB" sz="1100">
                  <a:solidFill>
                    <a:schemeClr val="dk2"/>
                  </a:solidFill>
                  <a:latin typeface="Average"/>
                  <a:ea typeface="Average"/>
                  <a:cs typeface="Average"/>
                  <a:sym typeface="Average"/>
                </a:rPr>
                <a:t>performed</a:t>
              </a:r>
              <a:r>
                <a:rPr lang="en-GB" sz="1100">
                  <a:solidFill>
                    <a:schemeClr val="dk2"/>
                  </a:solidFill>
                  <a:latin typeface="Average"/>
                  <a:ea typeface="Average"/>
                  <a:cs typeface="Average"/>
                  <a:sym typeface="Average"/>
                </a:rPr>
                <a:t> for multiple configuration of hyperparameter experimenting over multiple epochs and learning rate.</a:t>
              </a:r>
              <a:endParaRPr sz="1100">
                <a:solidFill>
                  <a:schemeClr val="dk2"/>
                </a:solidFill>
                <a:latin typeface="Average"/>
                <a:ea typeface="Average"/>
                <a:cs typeface="Average"/>
                <a:sym typeface="Average"/>
              </a:endParaRPr>
            </a:p>
            <a:p>
              <a:pPr indent="0" lvl="0" marL="0" rtl="0" algn="l">
                <a:lnSpc>
                  <a:spcPct val="115000"/>
                </a:lnSpc>
                <a:spcBef>
                  <a:spcPts val="0"/>
                </a:spcBef>
                <a:spcAft>
                  <a:spcPts val="0"/>
                </a:spcAft>
                <a:buNone/>
              </a:pPr>
              <a:r>
                <a:t/>
              </a:r>
              <a:endParaRPr sz="1100">
                <a:solidFill>
                  <a:schemeClr val="dk2"/>
                </a:solidFill>
                <a:latin typeface="Average"/>
                <a:ea typeface="Average"/>
                <a:cs typeface="Average"/>
                <a:sym typeface="Average"/>
              </a:endParaRPr>
            </a:p>
            <a:p>
              <a:pPr indent="0" lvl="0" marL="0" rtl="0" algn="l">
                <a:lnSpc>
                  <a:spcPct val="115000"/>
                </a:lnSpc>
                <a:spcBef>
                  <a:spcPts val="0"/>
                </a:spcBef>
                <a:spcAft>
                  <a:spcPts val="0"/>
                </a:spcAft>
                <a:buNone/>
              </a:pPr>
              <a:r>
                <a:rPr lang="en-GB" sz="1100">
                  <a:solidFill>
                    <a:schemeClr val="dk2"/>
                  </a:solidFill>
                  <a:latin typeface="Average"/>
                  <a:ea typeface="Average"/>
                  <a:cs typeface="Average"/>
                  <a:sym typeface="Average"/>
                </a:rPr>
                <a:t>Define optimizer and scheduler.</a:t>
              </a:r>
              <a:endParaRPr sz="1000"/>
            </a:p>
            <a:p>
              <a:pPr indent="0" lvl="0" marL="0" rtl="0" algn="l">
                <a:lnSpc>
                  <a:spcPct val="115000"/>
                </a:lnSpc>
                <a:spcBef>
                  <a:spcPts val="0"/>
                </a:spcBef>
                <a:spcAft>
                  <a:spcPts val="0"/>
                </a:spcAft>
                <a:buNone/>
              </a:pPr>
              <a:r>
                <a:t/>
              </a:r>
              <a:endParaRPr sz="1000"/>
            </a:p>
          </p:txBody>
        </p:sp>
      </p:grpSp>
      <p:grpSp>
        <p:nvGrpSpPr>
          <p:cNvPr id="193" name="Google Shape;193;p19"/>
          <p:cNvGrpSpPr/>
          <p:nvPr/>
        </p:nvGrpSpPr>
        <p:grpSpPr>
          <a:xfrm>
            <a:off x="6874025" y="1189775"/>
            <a:ext cx="2064000" cy="3217850"/>
            <a:chOff x="6874025" y="1189775"/>
            <a:chExt cx="2064000" cy="3217850"/>
          </a:xfrm>
        </p:grpSpPr>
        <p:sp>
          <p:nvSpPr>
            <p:cNvPr id="194" name="Google Shape;194;p19"/>
            <p:cNvSpPr/>
            <p:nvPr/>
          </p:nvSpPr>
          <p:spPr>
            <a:xfrm>
              <a:off x="6874025" y="1189775"/>
              <a:ext cx="2064000" cy="669000"/>
            </a:xfrm>
            <a:prstGeom prst="chevron">
              <a:avLst>
                <a:gd fmla="val 50000" name="adj"/>
              </a:avLst>
            </a:prstGeom>
            <a:solidFill>
              <a:srgbClr val="249C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Generate text</a:t>
              </a:r>
              <a:endParaRPr>
                <a:solidFill>
                  <a:srgbClr val="FFFFFF"/>
                </a:solidFill>
                <a:latin typeface="Roboto"/>
                <a:ea typeface="Roboto"/>
                <a:cs typeface="Roboto"/>
                <a:sym typeface="Roboto"/>
              </a:endParaRPr>
            </a:p>
          </p:txBody>
        </p:sp>
        <p:sp>
          <p:nvSpPr>
            <p:cNvPr id="195" name="Google Shape;195;p19"/>
            <p:cNvSpPr txBox="1"/>
            <p:nvPr/>
          </p:nvSpPr>
          <p:spPr>
            <a:xfrm>
              <a:off x="71838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chemeClr val="dk2"/>
                  </a:solidFill>
                  <a:latin typeface="Average"/>
                  <a:ea typeface="Average"/>
                  <a:cs typeface="Average"/>
                  <a:sym typeface="Average"/>
                </a:rPr>
                <a:t>Use the trained model to generate text.</a:t>
              </a:r>
              <a:endParaRPr sz="1100">
                <a:solidFill>
                  <a:schemeClr val="dk2"/>
                </a:solidFill>
                <a:latin typeface="Average"/>
                <a:ea typeface="Average"/>
                <a:cs typeface="Average"/>
                <a:sym typeface="Average"/>
              </a:endParaRPr>
            </a:p>
            <a:p>
              <a:pPr indent="0" lvl="0" marL="0" rtl="0" algn="l">
                <a:lnSpc>
                  <a:spcPct val="115000"/>
                </a:lnSpc>
                <a:spcBef>
                  <a:spcPts val="0"/>
                </a:spcBef>
                <a:spcAft>
                  <a:spcPts val="0"/>
                </a:spcAft>
                <a:buNone/>
              </a:pPr>
              <a:r>
                <a:t/>
              </a:r>
              <a:endParaRPr sz="1100">
                <a:solidFill>
                  <a:schemeClr val="dk2"/>
                </a:solidFill>
                <a:latin typeface="Average"/>
                <a:ea typeface="Average"/>
                <a:cs typeface="Average"/>
                <a:sym typeface="Average"/>
              </a:endParaRPr>
            </a:p>
            <a:p>
              <a:pPr indent="0" lvl="0" marL="0" rtl="0" algn="l">
                <a:lnSpc>
                  <a:spcPct val="115000"/>
                </a:lnSpc>
                <a:spcBef>
                  <a:spcPts val="0"/>
                </a:spcBef>
                <a:spcAft>
                  <a:spcPts val="0"/>
                </a:spcAft>
                <a:buNone/>
              </a:pPr>
              <a:r>
                <a:rPr lang="en-GB" sz="1100">
                  <a:solidFill>
                    <a:schemeClr val="dk2"/>
                  </a:solidFill>
                  <a:latin typeface="Average"/>
                  <a:ea typeface="Average"/>
                  <a:cs typeface="Average"/>
                  <a:sym typeface="Average"/>
                </a:rPr>
                <a:t>Load model and tokenizer.</a:t>
              </a:r>
              <a:endParaRPr sz="1100">
                <a:solidFill>
                  <a:schemeClr val="dk2"/>
                </a:solidFill>
                <a:latin typeface="Average"/>
                <a:ea typeface="Average"/>
                <a:cs typeface="Average"/>
                <a:sym typeface="Average"/>
              </a:endParaRPr>
            </a:p>
            <a:p>
              <a:pPr indent="0" lvl="0" marL="0" rtl="0" algn="l">
                <a:lnSpc>
                  <a:spcPct val="115000"/>
                </a:lnSpc>
                <a:spcBef>
                  <a:spcPts val="0"/>
                </a:spcBef>
                <a:spcAft>
                  <a:spcPts val="0"/>
                </a:spcAft>
                <a:buNone/>
              </a:pPr>
              <a:r>
                <a:t/>
              </a:r>
              <a:endParaRPr sz="1100">
                <a:solidFill>
                  <a:schemeClr val="dk2"/>
                </a:solidFill>
                <a:latin typeface="Average"/>
                <a:ea typeface="Average"/>
                <a:cs typeface="Average"/>
                <a:sym typeface="Average"/>
              </a:endParaRPr>
            </a:p>
            <a:p>
              <a:pPr indent="0" lvl="0" marL="0" rtl="0" algn="l">
                <a:lnSpc>
                  <a:spcPct val="115000"/>
                </a:lnSpc>
                <a:spcBef>
                  <a:spcPts val="0"/>
                </a:spcBef>
                <a:spcAft>
                  <a:spcPts val="0"/>
                </a:spcAft>
                <a:buNone/>
              </a:pPr>
              <a:r>
                <a:rPr lang="en-GB" sz="1100">
                  <a:solidFill>
                    <a:schemeClr val="dk2"/>
                  </a:solidFill>
                  <a:latin typeface="Average"/>
                  <a:ea typeface="Average"/>
                  <a:cs typeface="Average"/>
                  <a:sym typeface="Average"/>
                </a:rPr>
                <a:t>Generate sample text based on a prompt.</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p:txBody>
        </p:sp>
      </p:grpSp>
      <p:grpSp>
        <p:nvGrpSpPr>
          <p:cNvPr id="196" name="Google Shape;196;p19"/>
          <p:cNvGrpSpPr/>
          <p:nvPr/>
        </p:nvGrpSpPr>
        <p:grpSpPr>
          <a:xfrm>
            <a:off x="5195350" y="1189775"/>
            <a:ext cx="2064000" cy="3217850"/>
            <a:chOff x="5195350" y="1189775"/>
            <a:chExt cx="2064000" cy="3217850"/>
          </a:xfrm>
        </p:grpSpPr>
        <p:sp>
          <p:nvSpPr>
            <p:cNvPr id="197" name="Google Shape;197;p19"/>
            <p:cNvSpPr/>
            <p:nvPr/>
          </p:nvSpPr>
          <p:spPr>
            <a:xfrm>
              <a:off x="5195350" y="1189775"/>
              <a:ext cx="2064000" cy="669000"/>
            </a:xfrm>
            <a:prstGeom prst="chevron">
              <a:avLst>
                <a:gd fmla="val 50000" name="adj"/>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Model Training</a:t>
              </a:r>
              <a:endParaRPr>
                <a:solidFill>
                  <a:srgbClr val="FFFFFF"/>
                </a:solidFill>
                <a:latin typeface="Roboto"/>
                <a:ea typeface="Roboto"/>
                <a:cs typeface="Roboto"/>
                <a:sym typeface="Roboto"/>
              </a:endParaRPr>
            </a:p>
          </p:txBody>
        </p:sp>
        <p:sp>
          <p:nvSpPr>
            <p:cNvPr id="198" name="Google Shape;198;p19"/>
            <p:cNvSpPr txBox="1"/>
            <p:nvPr/>
          </p:nvSpPr>
          <p:spPr>
            <a:xfrm>
              <a:off x="54616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chemeClr val="dk2"/>
                  </a:solidFill>
                  <a:latin typeface="Average"/>
                  <a:ea typeface="Average"/>
                  <a:cs typeface="Average"/>
                  <a:sym typeface="Average"/>
                </a:rPr>
                <a:t>Training Loop</a:t>
              </a:r>
              <a:endParaRPr sz="1100">
                <a:solidFill>
                  <a:schemeClr val="dk2"/>
                </a:solidFill>
                <a:latin typeface="Average"/>
                <a:ea typeface="Average"/>
                <a:cs typeface="Average"/>
                <a:sym typeface="Average"/>
              </a:endParaRPr>
            </a:p>
            <a:p>
              <a:pPr indent="0" lvl="0" marL="0" rtl="0" algn="l">
                <a:lnSpc>
                  <a:spcPct val="115000"/>
                </a:lnSpc>
                <a:spcBef>
                  <a:spcPts val="0"/>
                </a:spcBef>
                <a:spcAft>
                  <a:spcPts val="0"/>
                </a:spcAft>
                <a:buNone/>
              </a:pPr>
              <a:r>
                <a:rPr lang="en-GB" sz="1100">
                  <a:solidFill>
                    <a:schemeClr val="dk2"/>
                  </a:solidFill>
                  <a:latin typeface="Average"/>
                  <a:ea typeface="Average"/>
                  <a:cs typeface="Average"/>
                  <a:sym typeface="Average"/>
                </a:rPr>
                <a:t>Set model to training mode, iterate over training batches.</a:t>
              </a:r>
              <a:endParaRPr sz="1100">
                <a:solidFill>
                  <a:schemeClr val="dk2"/>
                </a:solidFill>
                <a:latin typeface="Average"/>
                <a:ea typeface="Average"/>
                <a:cs typeface="Average"/>
                <a:sym typeface="Average"/>
              </a:endParaRPr>
            </a:p>
            <a:p>
              <a:pPr indent="0" lvl="0" marL="0" rtl="0" algn="l">
                <a:lnSpc>
                  <a:spcPct val="115000"/>
                </a:lnSpc>
                <a:spcBef>
                  <a:spcPts val="0"/>
                </a:spcBef>
                <a:spcAft>
                  <a:spcPts val="0"/>
                </a:spcAft>
                <a:buNone/>
              </a:pPr>
              <a:r>
                <a:t/>
              </a:r>
              <a:endParaRPr sz="1100">
                <a:solidFill>
                  <a:schemeClr val="dk2"/>
                </a:solidFill>
                <a:latin typeface="Average"/>
                <a:ea typeface="Average"/>
                <a:cs typeface="Average"/>
                <a:sym typeface="Average"/>
              </a:endParaRPr>
            </a:p>
            <a:p>
              <a:pPr indent="0" lvl="0" marL="0" rtl="0" algn="l">
                <a:lnSpc>
                  <a:spcPct val="115000"/>
                </a:lnSpc>
                <a:spcBef>
                  <a:spcPts val="0"/>
                </a:spcBef>
                <a:spcAft>
                  <a:spcPts val="0"/>
                </a:spcAft>
                <a:buNone/>
              </a:pPr>
              <a:r>
                <a:rPr lang="en-GB" sz="1100">
                  <a:solidFill>
                    <a:schemeClr val="dk2"/>
                  </a:solidFill>
                  <a:latin typeface="Average"/>
                  <a:ea typeface="Average"/>
                  <a:cs typeface="Average"/>
                  <a:sym typeface="Average"/>
                </a:rPr>
                <a:t>Move data to GPU, compute loss, perform backpropagation, and update weights.</a:t>
              </a:r>
              <a:endParaRPr sz="1100">
                <a:solidFill>
                  <a:schemeClr val="dk2"/>
                </a:solidFill>
                <a:latin typeface="Average"/>
                <a:ea typeface="Average"/>
                <a:cs typeface="Average"/>
                <a:sym typeface="Average"/>
              </a:endParaRPr>
            </a:p>
            <a:p>
              <a:pPr indent="0" lvl="0" marL="0" rtl="0" algn="l">
                <a:lnSpc>
                  <a:spcPct val="115000"/>
                </a:lnSpc>
                <a:spcBef>
                  <a:spcPts val="0"/>
                </a:spcBef>
                <a:spcAft>
                  <a:spcPts val="0"/>
                </a:spcAft>
                <a:buNone/>
              </a:pPr>
              <a:r>
                <a:t/>
              </a:r>
              <a:endParaRPr sz="1100">
                <a:solidFill>
                  <a:schemeClr val="dk2"/>
                </a:solidFill>
                <a:latin typeface="Average"/>
                <a:ea typeface="Average"/>
                <a:cs typeface="Average"/>
                <a:sym typeface="Average"/>
              </a:endParaRPr>
            </a:p>
            <a:p>
              <a:pPr indent="0" lvl="0" marL="0" rtl="0" algn="l">
                <a:lnSpc>
                  <a:spcPct val="115000"/>
                </a:lnSpc>
                <a:spcBef>
                  <a:spcPts val="0"/>
                </a:spcBef>
                <a:spcAft>
                  <a:spcPts val="0"/>
                </a:spcAft>
                <a:buNone/>
              </a:pPr>
              <a:r>
                <a:rPr lang="en-GB" sz="1100">
                  <a:solidFill>
                    <a:schemeClr val="dk2"/>
                  </a:solidFill>
                  <a:latin typeface="Average"/>
                  <a:ea typeface="Average"/>
                  <a:cs typeface="Average"/>
                  <a:sym typeface="Average"/>
                </a:rPr>
                <a:t>Validation Loop</a:t>
              </a:r>
              <a:endParaRPr sz="1100">
                <a:solidFill>
                  <a:schemeClr val="dk2"/>
                </a:solidFill>
                <a:latin typeface="Average"/>
                <a:ea typeface="Average"/>
                <a:cs typeface="Average"/>
                <a:sym typeface="Average"/>
              </a:endParaRPr>
            </a:p>
            <a:p>
              <a:pPr indent="0" lvl="0" marL="0" rtl="0" algn="l">
                <a:lnSpc>
                  <a:spcPct val="115000"/>
                </a:lnSpc>
                <a:spcBef>
                  <a:spcPts val="0"/>
                </a:spcBef>
                <a:spcAft>
                  <a:spcPts val="0"/>
                </a:spcAft>
                <a:buNone/>
              </a:pPr>
              <a:r>
                <a:rPr lang="en-GB" sz="1100">
                  <a:solidFill>
                    <a:schemeClr val="dk2"/>
                  </a:solidFill>
                  <a:latin typeface="Average"/>
                  <a:ea typeface="Average"/>
                  <a:cs typeface="Average"/>
                  <a:sym typeface="Average"/>
                </a:rPr>
                <a:t>Set model to evaluation mode, Iterate over validation batches and compute validation loss </a:t>
              </a:r>
              <a:endParaRPr sz="9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7fbf0db021_0_14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Output of GPT2 Model</a:t>
            </a:r>
            <a:endParaRPr/>
          </a:p>
        </p:txBody>
      </p:sp>
      <p:sp>
        <p:nvSpPr>
          <p:cNvPr id="204" name="Google Shape;204;g27fbf0db021_0_1417"/>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Sample text generated from trained GPT2 Model -</a:t>
            </a:r>
            <a:endParaRPr/>
          </a:p>
        </p:txBody>
      </p:sp>
      <p:pic>
        <p:nvPicPr>
          <p:cNvPr id="205" name="Google Shape;205;g27fbf0db021_0_1417"/>
          <p:cNvPicPr preferRelativeResize="0"/>
          <p:nvPr/>
        </p:nvPicPr>
        <p:blipFill>
          <a:blip r:embed="rId3">
            <a:alphaModFix/>
          </a:blip>
          <a:stretch>
            <a:fillRect/>
          </a:stretch>
        </p:blipFill>
        <p:spPr>
          <a:xfrm>
            <a:off x="376450" y="2447525"/>
            <a:ext cx="4942802" cy="753300"/>
          </a:xfrm>
          <a:prstGeom prst="rect">
            <a:avLst/>
          </a:prstGeom>
          <a:noFill/>
          <a:ln>
            <a:noFill/>
          </a:ln>
        </p:spPr>
      </p:pic>
      <p:pic>
        <p:nvPicPr>
          <p:cNvPr id="206" name="Google Shape;206;g27fbf0db021_0_1417"/>
          <p:cNvPicPr preferRelativeResize="0"/>
          <p:nvPr/>
        </p:nvPicPr>
        <p:blipFill>
          <a:blip r:embed="rId4">
            <a:alphaModFix/>
          </a:blip>
          <a:stretch>
            <a:fillRect/>
          </a:stretch>
        </p:blipFill>
        <p:spPr>
          <a:xfrm>
            <a:off x="5506150" y="1202600"/>
            <a:ext cx="3440451" cy="37558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GB"/>
              <a:t>Main Goal : </a:t>
            </a:r>
            <a:endParaRPr/>
          </a:p>
        </p:txBody>
      </p:sp>
      <p:sp>
        <p:nvSpPr>
          <p:cNvPr id="66" name="Google Shape;66;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Using natural language processing (NLP) to generate song lyrics, machine learning algorithms are trained on massive song lyrics datasets to identify recurring themes, patterns, and structures in songwriting.</a:t>
            </a:r>
            <a:endParaRPr/>
          </a:p>
          <a:p>
            <a:pPr indent="-342900" lvl="0" marL="457200" rtl="0" algn="l">
              <a:spcBef>
                <a:spcPts val="0"/>
              </a:spcBef>
              <a:spcAft>
                <a:spcPts val="0"/>
              </a:spcAft>
              <a:buSzPts val="1800"/>
              <a:buChar char="●"/>
            </a:pPr>
            <a:r>
              <a:rPr lang="en-GB"/>
              <a:t>Primary objective: Develop text generation models using Naive Bayes To create new lyrics, Ngram, Transformers, and Recurrent Neural Networks (RNNs) are frequently utilized.</a:t>
            </a:r>
            <a:endParaRPr/>
          </a:p>
          <a:p>
            <a:pPr indent="-342900" lvl="0" marL="457200" rtl="0" algn="l">
              <a:spcBef>
                <a:spcPts val="0"/>
              </a:spcBef>
              <a:spcAft>
                <a:spcPts val="0"/>
              </a:spcAft>
              <a:buSzPts val="1800"/>
              <a:buChar char="●"/>
            </a:pPr>
            <a:r>
              <a:rPr lang="en-GB"/>
              <a:t>Examine and contrast lyric generating language models.</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7fbf0db021_0_14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GPT2 Model</a:t>
            </a:r>
            <a:endParaRPr/>
          </a:p>
        </p:txBody>
      </p:sp>
      <p:sp>
        <p:nvSpPr>
          <p:cNvPr id="212" name="Google Shape;212;g27fbf0db021_0_14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3" name="Google Shape;213;g27fbf0db021_0_1425"/>
          <p:cNvPicPr preferRelativeResize="0"/>
          <p:nvPr/>
        </p:nvPicPr>
        <p:blipFill>
          <a:blip r:embed="rId3">
            <a:alphaModFix/>
          </a:blip>
          <a:stretch>
            <a:fillRect/>
          </a:stretch>
        </p:blipFill>
        <p:spPr>
          <a:xfrm>
            <a:off x="397800" y="1252675"/>
            <a:ext cx="5198999" cy="3215999"/>
          </a:xfrm>
          <a:prstGeom prst="rect">
            <a:avLst/>
          </a:prstGeom>
          <a:noFill/>
          <a:ln>
            <a:noFill/>
          </a:ln>
        </p:spPr>
      </p:pic>
      <p:pic>
        <p:nvPicPr>
          <p:cNvPr id="214" name="Google Shape;214;g27fbf0db021_0_1425"/>
          <p:cNvPicPr preferRelativeResize="0"/>
          <p:nvPr/>
        </p:nvPicPr>
        <p:blipFill>
          <a:blip r:embed="rId4">
            <a:alphaModFix/>
          </a:blip>
          <a:stretch>
            <a:fillRect/>
          </a:stretch>
        </p:blipFill>
        <p:spPr>
          <a:xfrm>
            <a:off x="6503375" y="1211875"/>
            <a:ext cx="2243824" cy="2340475"/>
          </a:xfrm>
          <a:prstGeom prst="rect">
            <a:avLst/>
          </a:prstGeom>
          <a:noFill/>
          <a:ln>
            <a:noFill/>
          </a:ln>
        </p:spPr>
      </p:pic>
      <p:pic>
        <p:nvPicPr>
          <p:cNvPr id="215" name="Google Shape;215;g27fbf0db021_0_1425"/>
          <p:cNvPicPr preferRelativeResize="0"/>
          <p:nvPr/>
        </p:nvPicPr>
        <p:blipFill>
          <a:blip r:embed="rId5">
            <a:alphaModFix/>
          </a:blip>
          <a:stretch>
            <a:fillRect/>
          </a:stretch>
        </p:blipFill>
        <p:spPr>
          <a:xfrm>
            <a:off x="5670800" y="1492375"/>
            <a:ext cx="832575" cy="2059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f11d4e0365_1_5"/>
          <p:cNvSpPr txBox="1"/>
          <p:nvPr>
            <p:ph type="title"/>
          </p:nvPr>
        </p:nvSpPr>
        <p:spPr>
          <a:xfrm>
            <a:off x="311700" y="204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GPT2 Model</a:t>
            </a:r>
            <a:endParaRPr/>
          </a:p>
        </p:txBody>
      </p:sp>
      <p:sp>
        <p:nvSpPr>
          <p:cNvPr id="221" name="Google Shape;221;g2f11d4e0365_1_5"/>
          <p:cNvSpPr txBox="1"/>
          <p:nvPr>
            <p:ph idx="1" type="body"/>
          </p:nvPr>
        </p:nvSpPr>
        <p:spPr>
          <a:xfrm>
            <a:off x="311700" y="675450"/>
            <a:ext cx="8615400" cy="4227600"/>
          </a:xfrm>
          <a:prstGeom prst="rect">
            <a:avLst/>
          </a:prstGeom>
        </p:spPr>
        <p:txBody>
          <a:bodyPr anchorCtr="0" anchor="t" bIns="91425" lIns="91425" spcFirstLastPara="1" rIns="91425" wrap="square" tIns="91425">
            <a:normAutofit fontScale="55000" lnSpcReduction="20000"/>
          </a:bodyPr>
          <a:lstStyle/>
          <a:p>
            <a:pPr indent="-291465" lvl="0" marL="457200" rtl="0" algn="l">
              <a:spcBef>
                <a:spcPts val="0"/>
              </a:spcBef>
              <a:spcAft>
                <a:spcPts val="0"/>
              </a:spcAft>
              <a:buSzPct val="80249"/>
              <a:buAutoNum type="arabicPeriod"/>
            </a:pPr>
            <a:r>
              <a:rPr b="1" lang="en-GB" sz="2243"/>
              <a:t>Perplexity -</a:t>
            </a:r>
            <a:endParaRPr b="1"/>
          </a:p>
          <a:p>
            <a:pPr indent="0" lvl="0" marL="457200" rtl="0" algn="l">
              <a:spcBef>
                <a:spcPts val="1200"/>
              </a:spcBef>
              <a:spcAft>
                <a:spcPts val="0"/>
              </a:spcAft>
              <a:buNone/>
            </a:pPr>
            <a:r>
              <a:rPr lang="en-GB" sz="2243"/>
              <a:t>Validation Perplexity: 2.426796710223497 and Train Perplexity: 1.1086199390533467</a:t>
            </a:r>
            <a:endParaRPr sz="1681">
              <a:solidFill>
                <a:srgbClr val="212121"/>
              </a:solidFill>
              <a:highlight>
                <a:srgbClr val="FFFFFF"/>
              </a:highlight>
              <a:latin typeface="Courier New"/>
              <a:ea typeface="Courier New"/>
              <a:cs typeface="Courier New"/>
              <a:sym typeface="Courier New"/>
            </a:endParaRPr>
          </a:p>
          <a:p>
            <a:pPr indent="0" lvl="0" marL="457200" rtl="0" algn="l">
              <a:spcBef>
                <a:spcPts val="1200"/>
              </a:spcBef>
              <a:spcAft>
                <a:spcPts val="0"/>
              </a:spcAft>
              <a:buNone/>
            </a:pPr>
            <a:r>
              <a:rPr lang="en-GB" sz="2243"/>
              <a:t>Lower perplexity generally means better performance, indicating that the model predicts the data more accurately. A significant difference between training and validation perplexity might indicate overfitting or issues with the model’s generalization capability.</a:t>
            </a:r>
            <a:endParaRPr sz="2243"/>
          </a:p>
          <a:p>
            <a:pPr indent="-291465" lvl="0" marL="457200" rtl="0" algn="l">
              <a:spcBef>
                <a:spcPts val="1200"/>
              </a:spcBef>
              <a:spcAft>
                <a:spcPts val="0"/>
              </a:spcAft>
              <a:buSzPct val="80249"/>
              <a:buAutoNum type="arabicPeriod"/>
            </a:pPr>
            <a:r>
              <a:rPr b="1" lang="en-GB" sz="2243"/>
              <a:t>Cosine Similarity</a:t>
            </a:r>
            <a:r>
              <a:rPr b="1" lang="en-GB" sz="2243"/>
              <a:t> </a:t>
            </a:r>
            <a:r>
              <a:rPr b="1" lang="en-GB" sz="2243"/>
              <a:t>- </a:t>
            </a:r>
            <a:r>
              <a:rPr lang="en-GB" sz="2243"/>
              <a:t>Cosine Similarity: 0.7358</a:t>
            </a:r>
            <a:endParaRPr sz="2243"/>
          </a:p>
          <a:p>
            <a:pPr indent="0" lvl="0" marL="0" rtl="0" algn="l">
              <a:spcBef>
                <a:spcPts val="1200"/>
              </a:spcBef>
              <a:spcAft>
                <a:spcPts val="0"/>
              </a:spcAft>
              <a:buNone/>
            </a:pPr>
            <a:r>
              <a:rPr lang="en-GB" sz="2243"/>
              <a:t>	The cosine similarity score of 0.7358 indicates a notable degree of semantic similarity between the two sentences.</a:t>
            </a:r>
            <a:endParaRPr sz="2243"/>
          </a:p>
          <a:p>
            <a:pPr indent="-291465" lvl="0" marL="457200" rtl="0" algn="l">
              <a:spcBef>
                <a:spcPts val="1200"/>
              </a:spcBef>
              <a:spcAft>
                <a:spcPts val="0"/>
              </a:spcAft>
              <a:buSzPct val="80249"/>
              <a:buAutoNum type="arabicPeriod"/>
            </a:pPr>
            <a:r>
              <a:rPr b="1" lang="en-GB" sz="2243"/>
              <a:t>ROUGE Score </a:t>
            </a:r>
            <a:r>
              <a:rPr lang="en-GB" sz="2243"/>
              <a:t>- ROUGE Scores: {'rouge1': 0.0311284046692607, 'rouge2': 0.0, 'rougeL': 0.0311284046692607} </a:t>
            </a:r>
            <a:endParaRPr sz="2243"/>
          </a:p>
          <a:p>
            <a:pPr indent="0" lvl="0" marL="457200" rtl="0" algn="l">
              <a:spcBef>
                <a:spcPts val="1200"/>
              </a:spcBef>
              <a:spcAft>
                <a:spcPts val="0"/>
              </a:spcAft>
              <a:buNone/>
            </a:pPr>
            <a:r>
              <a:rPr lang="en-GB" sz="2243"/>
              <a:t>The low ROUGE scores suggest that the generated text is quite different from the reference text in terms of both word and phrase overlap, as well as the sequence of words. But since both are different lyrics and we got cosine similarity good means they are similar to each other but since rouge score is less suggesting they are different song lyrics.</a:t>
            </a:r>
            <a:endParaRPr sz="1822"/>
          </a:p>
          <a:p>
            <a:pPr indent="0" lvl="0" marL="0" rtl="0" algn="l">
              <a:spcBef>
                <a:spcPts val="1200"/>
              </a:spcBef>
              <a:spcAft>
                <a:spcPts val="0"/>
              </a:spcAft>
              <a:buNone/>
            </a:pPr>
            <a:r>
              <a:rPr lang="en-GB" sz="1822"/>
              <a:t>	</a:t>
            </a:r>
            <a:endParaRPr sz="1822"/>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sz="1100">
              <a:solidFill>
                <a:srgbClr val="212121"/>
              </a:solidFill>
              <a:highlight>
                <a:srgbClr val="FFFFFF"/>
              </a:highlight>
              <a:latin typeface="Courier New"/>
              <a:ea typeface="Courier New"/>
              <a:cs typeface="Courier New"/>
              <a:sym typeface="Courier New"/>
            </a:endParaRPr>
          </a:p>
        </p:txBody>
      </p:sp>
      <p:pic>
        <p:nvPicPr>
          <p:cNvPr id="222" name="Google Shape;222;g2f11d4e0365_1_5"/>
          <p:cNvPicPr preferRelativeResize="0"/>
          <p:nvPr/>
        </p:nvPicPr>
        <p:blipFill>
          <a:blip r:embed="rId3">
            <a:alphaModFix/>
          </a:blip>
          <a:stretch>
            <a:fillRect/>
          </a:stretch>
        </p:blipFill>
        <p:spPr>
          <a:xfrm>
            <a:off x="904013" y="3700463"/>
            <a:ext cx="7335977" cy="1304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GB"/>
              <a:t>Limitations</a:t>
            </a:r>
            <a:endParaRPr/>
          </a:p>
        </p:txBody>
      </p:sp>
      <p:sp>
        <p:nvSpPr>
          <p:cNvPr id="228" name="Google Shape;228;p25"/>
          <p:cNvSpPr txBox="1"/>
          <p:nvPr>
            <p:ph idx="1" type="body"/>
          </p:nvPr>
        </p:nvSpPr>
        <p:spPr>
          <a:xfrm>
            <a:off x="311700" y="1101825"/>
            <a:ext cx="8520600" cy="34863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946"/>
              <a:buNone/>
            </a:pPr>
            <a:r>
              <a:t/>
            </a:r>
            <a:endParaRPr/>
          </a:p>
          <a:p>
            <a:pPr indent="-342900" lvl="0" marL="457200" rtl="0" algn="l">
              <a:spcBef>
                <a:spcPts val="0"/>
              </a:spcBef>
              <a:spcAft>
                <a:spcPts val="0"/>
              </a:spcAft>
              <a:buSzPts val="1800"/>
              <a:buAutoNum type="arabicPeriod"/>
            </a:pPr>
            <a:r>
              <a:rPr lang="en-GB"/>
              <a:t>NGram language models </a:t>
            </a:r>
            <a:endParaRPr/>
          </a:p>
          <a:p>
            <a:pPr indent="-342900" lvl="0" marL="914400" rtl="0" algn="l">
              <a:spcBef>
                <a:spcPts val="0"/>
              </a:spcBef>
              <a:spcAft>
                <a:spcPts val="0"/>
              </a:spcAft>
              <a:buSzPts val="1800"/>
              <a:buChar char="●"/>
            </a:pPr>
            <a:r>
              <a:rPr lang="en-GB"/>
              <a:t>Insufficient context, scant data, inability to process new information, absence of semantics, and set length.</a:t>
            </a:r>
            <a:endParaRPr/>
          </a:p>
          <a:p>
            <a:pPr indent="-342900" lvl="0" marL="457200" rtl="0" algn="l">
              <a:spcBef>
                <a:spcPts val="0"/>
              </a:spcBef>
              <a:spcAft>
                <a:spcPts val="0"/>
              </a:spcAft>
              <a:buSzPts val="1800"/>
              <a:buAutoNum type="arabicPeriod"/>
            </a:pPr>
            <a:r>
              <a:rPr lang="en-GB"/>
              <a:t>RNN Long Short-Term Memory </a:t>
            </a:r>
            <a:endParaRPr/>
          </a:p>
          <a:p>
            <a:pPr indent="-342900" lvl="0" marL="914400" rtl="0" algn="l">
              <a:spcBef>
                <a:spcPts val="0"/>
              </a:spcBef>
              <a:spcAft>
                <a:spcPts val="0"/>
              </a:spcAft>
              <a:buSzPts val="1800"/>
              <a:buChar char="●"/>
            </a:pPr>
            <a:r>
              <a:rPr lang="en-GB"/>
              <a:t>Attempt to produce writing that has a logical overall structure. </a:t>
            </a:r>
            <a:endParaRPr/>
          </a:p>
          <a:p>
            <a:pPr indent="-342900" lvl="0" marL="914400" rtl="0" algn="l">
              <a:spcBef>
                <a:spcPts val="0"/>
              </a:spcBef>
              <a:spcAft>
                <a:spcPts val="0"/>
              </a:spcAft>
              <a:buSzPts val="1800"/>
              <a:buChar char="●"/>
            </a:pPr>
            <a:r>
              <a:rPr lang="en-GB"/>
              <a:t>Could produce text that is repeated.</a:t>
            </a:r>
            <a:endParaRPr/>
          </a:p>
          <a:p>
            <a:pPr indent="-342900" lvl="0" marL="914400" rtl="0" algn="l">
              <a:spcBef>
                <a:spcPts val="0"/>
              </a:spcBef>
              <a:spcAft>
                <a:spcPts val="0"/>
              </a:spcAft>
              <a:buSzPts val="1800"/>
              <a:buChar char="●"/>
            </a:pPr>
            <a:r>
              <a:rPr lang="en-GB"/>
              <a:t>May produce writing with a small vocabulary</a:t>
            </a:r>
            <a:endParaRPr/>
          </a:p>
          <a:p>
            <a:pPr indent="-342900" lvl="0" marL="457200" rtl="0" algn="l">
              <a:spcBef>
                <a:spcPts val="0"/>
              </a:spcBef>
              <a:spcAft>
                <a:spcPts val="0"/>
              </a:spcAft>
              <a:buSzPts val="1800"/>
              <a:buAutoNum type="arabicPeriod"/>
            </a:pPr>
            <a:r>
              <a:rPr lang="en-GB"/>
              <a:t>Model GPT-2 transformer </a:t>
            </a:r>
            <a:endParaRPr/>
          </a:p>
          <a:p>
            <a:pPr indent="-342900" lvl="0" marL="914400" rtl="0" algn="l">
              <a:spcBef>
                <a:spcPts val="0"/>
              </a:spcBef>
              <a:spcAft>
                <a:spcPts val="0"/>
              </a:spcAft>
              <a:buSzPts val="1800"/>
              <a:buChar char="●"/>
            </a:pPr>
            <a:r>
              <a:rPr lang="en-GB"/>
              <a:t>Dimensions and processing needs</a:t>
            </a:r>
            <a:endParaRPr/>
          </a:p>
          <a:p>
            <a:pPr indent="-342900" lvl="0" marL="914400" rtl="0" algn="l">
              <a:spcBef>
                <a:spcPts val="0"/>
              </a:spcBef>
              <a:spcAft>
                <a:spcPts val="0"/>
              </a:spcAft>
              <a:buSzPts val="1800"/>
              <a:buChar char="●"/>
            </a:pPr>
            <a:r>
              <a:rPr lang="en-GB"/>
              <a:t>Possibility of creating language that is biased</a:t>
            </a:r>
            <a:endParaRPr/>
          </a:p>
          <a:p>
            <a:pPr indent="-342900" lvl="0" marL="914400" rtl="0" algn="l">
              <a:spcBef>
                <a:spcPts val="0"/>
              </a:spcBef>
              <a:spcAft>
                <a:spcPts val="0"/>
              </a:spcAft>
              <a:buSzPts val="1800"/>
              <a:buChar char="●"/>
            </a:pPr>
            <a:r>
              <a:rPr lang="en-GB"/>
              <a:t>Difficulty coming up with lengthy, cohesive language portions.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800"/>
              <a:buNone/>
            </a:pPr>
            <a:r>
              <a:t/>
            </a:r>
            <a:endParaRPr/>
          </a:p>
          <a:p>
            <a:pPr indent="0" lvl="0" marL="0" rtl="0" algn="ctr">
              <a:lnSpc>
                <a:spcPct val="115000"/>
              </a:lnSpc>
              <a:spcBef>
                <a:spcPts val="1200"/>
              </a:spcBef>
              <a:spcAft>
                <a:spcPts val="0"/>
              </a:spcAft>
              <a:buSzPts val="1800"/>
              <a:buNone/>
            </a:pPr>
            <a:r>
              <a:t/>
            </a:r>
            <a:endParaRPr/>
          </a:p>
          <a:p>
            <a:pPr indent="0" lvl="0" marL="0" rtl="0" algn="ctr">
              <a:lnSpc>
                <a:spcPct val="115000"/>
              </a:lnSpc>
              <a:spcBef>
                <a:spcPts val="1200"/>
              </a:spcBef>
              <a:spcAft>
                <a:spcPts val="0"/>
              </a:spcAft>
              <a:buSzPts val="1800"/>
              <a:buNone/>
            </a:pPr>
            <a:r>
              <a:t/>
            </a:r>
            <a:endParaRPr/>
          </a:p>
          <a:p>
            <a:pPr indent="0" lvl="0" marL="2743200" rtl="0" algn="l">
              <a:lnSpc>
                <a:spcPct val="115000"/>
              </a:lnSpc>
              <a:spcBef>
                <a:spcPts val="1200"/>
              </a:spcBef>
              <a:spcAft>
                <a:spcPts val="1200"/>
              </a:spcAft>
              <a:buSzPts val="1800"/>
              <a:buNone/>
            </a:pPr>
            <a:r>
              <a:rPr b="1" lang="en-GB" sz="3100"/>
              <a:t>   THANK YOU</a:t>
            </a:r>
            <a:endParaRPr b="1"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GB"/>
              <a:t>Tasks in hand : </a:t>
            </a:r>
            <a:endParaRPr/>
          </a:p>
        </p:txBody>
      </p:sp>
      <p:sp>
        <p:nvSpPr>
          <p:cNvPr id="72" name="Google Shape;72;p3"/>
          <p:cNvSpPr txBox="1"/>
          <p:nvPr>
            <p:ph idx="1" type="body"/>
          </p:nvPr>
        </p:nvSpPr>
        <p:spPr>
          <a:xfrm>
            <a:off x="311700" y="1152475"/>
            <a:ext cx="8520600" cy="341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The task for this project is to generate lyrics similar to Ed Sheeran’s songs. </a:t>
            </a:r>
            <a:endParaRPr/>
          </a:p>
          <a:p>
            <a:pPr indent="-342900" lvl="0" marL="457200" rtl="0" algn="l">
              <a:lnSpc>
                <a:spcPct val="115000"/>
              </a:lnSpc>
              <a:spcBef>
                <a:spcPts val="0"/>
              </a:spcBef>
              <a:spcAft>
                <a:spcPts val="0"/>
              </a:spcAft>
              <a:buSzPts val="1800"/>
              <a:buChar char="●"/>
            </a:pPr>
            <a:r>
              <a:rPr lang="en-GB"/>
              <a:t>We trained 3 different models for lyrics generation and compared and contrasted between them -  </a:t>
            </a:r>
            <a:r>
              <a:rPr lang="en-GB"/>
              <a:t>N Gram</a:t>
            </a:r>
            <a:r>
              <a:rPr lang="en-GB"/>
              <a:t> language Model, RNN and Transformers</a:t>
            </a:r>
            <a:endParaRPr/>
          </a:p>
          <a:p>
            <a:pPr indent="-342900" lvl="0" marL="457200" rtl="0" algn="l">
              <a:lnSpc>
                <a:spcPct val="115000"/>
              </a:lnSpc>
              <a:spcBef>
                <a:spcPts val="0"/>
              </a:spcBef>
              <a:spcAft>
                <a:spcPts val="0"/>
              </a:spcAft>
              <a:buSzPts val="1800"/>
              <a:buChar char="●"/>
            </a:pPr>
            <a:r>
              <a:rPr lang="en-GB"/>
              <a:t>Build trigram probability Graph to predict next word in the sentence. Calculate perplexity and score</a:t>
            </a:r>
            <a:endParaRPr/>
          </a:p>
          <a:p>
            <a:pPr indent="-342900" lvl="0" marL="457200" rtl="0" algn="l">
              <a:lnSpc>
                <a:spcPct val="115000"/>
              </a:lnSpc>
              <a:spcBef>
                <a:spcPts val="0"/>
              </a:spcBef>
              <a:spcAft>
                <a:spcPts val="0"/>
              </a:spcAft>
              <a:buSzPts val="1800"/>
              <a:buChar char="●"/>
            </a:pPr>
            <a:r>
              <a:rPr lang="en-GB"/>
              <a:t>Build RNN LSTM model for next word generation</a:t>
            </a:r>
            <a:endParaRPr/>
          </a:p>
          <a:p>
            <a:pPr indent="-342900" lvl="0" marL="457200" rtl="0" algn="l">
              <a:lnSpc>
                <a:spcPct val="115000"/>
              </a:lnSpc>
              <a:spcBef>
                <a:spcPts val="0"/>
              </a:spcBef>
              <a:spcAft>
                <a:spcPts val="0"/>
              </a:spcAft>
              <a:buSzPts val="1800"/>
              <a:buChar char="●"/>
            </a:pPr>
            <a:r>
              <a:rPr lang="en-GB"/>
              <a:t>Train GPT-2 transformer on same dataset to compare the results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GB"/>
              <a:t>What is the data? </a:t>
            </a:r>
            <a:endParaRPr/>
          </a:p>
        </p:txBody>
      </p:sp>
      <p:sp>
        <p:nvSpPr>
          <p:cNvPr id="78" name="Google Shape;78;p4"/>
          <p:cNvSpPr txBox="1"/>
          <p:nvPr>
            <p:ph idx="1" type="body"/>
          </p:nvPr>
        </p:nvSpPr>
        <p:spPr>
          <a:xfrm>
            <a:off x="311700" y="922825"/>
            <a:ext cx="7688700" cy="372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571"/>
              <a:buNone/>
            </a:pPr>
            <a:r>
              <a:t/>
            </a:r>
            <a:endParaRPr sz="1100">
              <a:solidFill>
                <a:schemeClr val="dk2"/>
              </a:solidFill>
            </a:endParaRPr>
          </a:p>
          <a:p>
            <a:pPr indent="-323850" lvl="0" marL="457200" rtl="0" algn="just">
              <a:spcBef>
                <a:spcPts val="1200"/>
              </a:spcBef>
              <a:spcAft>
                <a:spcPts val="0"/>
              </a:spcAft>
              <a:buClr>
                <a:schemeClr val="dk2"/>
              </a:buClr>
              <a:buSzPts val="1500"/>
              <a:buChar char="●"/>
            </a:pPr>
            <a:r>
              <a:rPr lang="en-GB" sz="1500">
                <a:solidFill>
                  <a:schemeClr val="dk2"/>
                </a:solidFill>
              </a:rPr>
              <a:t>The Ed Sheeran dataset consists of 179 rows and 3 columns. </a:t>
            </a:r>
            <a:endParaRPr sz="1500">
              <a:solidFill>
                <a:schemeClr val="dk2"/>
              </a:solidFill>
            </a:endParaRPr>
          </a:p>
          <a:p>
            <a:pPr indent="-323850" lvl="0" marL="457200" rtl="0" algn="just">
              <a:spcBef>
                <a:spcPts val="0"/>
              </a:spcBef>
              <a:spcAft>
                <a:spcPts val="0"/>
              </a:spcAft>
              <a:buClr>
                <a:schemeClr val="dk2"/>
              </a:buClr>
              <a:buSzPts val="1500"/>
              <a:buChar char="●"/>
            </a:pPr>
            <a:r>
              <a:rPr lang="en-GB" sz="1500">
                <a:solidFill>
                  <a:schemeClr val="dk2"/>
                </a:solidFill>
              </a:rPr>
              <a:t>The dataset contains 111 unique songs. </a:t>
            </a:r>
            <a:endParaRPr sz="1500">
              <a:solidFill>
                <a:schemeClr val="dk2"/>
              </a:solidFill>
            </a:endParaRPr>
          </a:p>
          <a:p>
            <a:pPr indent="-323850" lvl="0" marL="457200" rtl="0" algn="just">
              <a:spcBef>
                <a:spcPts val="0"/>
              </a:spcBef>
              <a:spcAft>
                <a:spcPts val="0"/>
              </a:spcAft>
              <a:buClr>
                <a:schemeClr val="dk2"/>
              </a:buClr>
              <a:buSzPts val="1500"/>
              <a:buChar char="●"/>
            </a:pPr>
            <a:r>
              <a:rPr lang="en-GB" sz="1500">
                <a:solidFill>
                  <a:schemeClr val="dk2"/>
                </a:solidFill>
              </a:rPr>
              <a:t>The total vocabulary size, which refers to the number of unique words used across all songs, is 4,632. </a:t>
            </a:r>
            <a:endParaRPr sz="1500">
              <a:solidFill>
                <a:schemeClr val="dk2"/>
              </a:solidFill>
            </a:endParaRPr>
          </a:p>
          <a:p>
            <a:pPr indent="-323850" lvl="0" marL="457200" rtl="0" algn="just">
              <a:spcBef>
                <a:spcPts val="0"/>
              </a:spcBef>
              <a:spcAft>
                <a:spcPts val="0"/>
              </a:spcAft>
              <a:buClr>
                <a:schemeClr val="dk2"/>
              </a:buClr>
              <a:buSzPts val="1500"/>
              <a:buChar char="●"/>
            </a:pPr>
            <a:r>
              <a:rPr lang="en-GB" sz="1500">
                <a:solidFill>
                  <a:schemeClr val="dk2"/>
                </a:solidFill>
              </a:rPr>
              <a:t>The total number of tokens, which represents the total count of all words used in the lyrics, is 62,012.</a:t>
            </a:r>
            <a:endParaRPr sz="1500">
              <a:solidFill>
                <a:schemeClr val="dk2"/>
              </a:solidFill>
            </a:endParaRPr>
          </a:p>
          <a:p>
            <a:pPr indent="0" lvl="0" marL="0" rtl="0" algn="l">
              <a:spcBef>
                <a:spcPts val="1200"/>
              </a:spcBef>
              <a:spcAft>
                <a:spcPts val="0"/>
              </a:spcAft>
              <a:buNone/>
            </a:pPr>
            <a:r>
              <a:t/>
            </a:r>
            <a:endParaRPr sz="1100">
              <a:solidFill>
                <a:schemeClr val="dk2"/>
              </a:solidFill>
            </a:endParaRPr>
          </a:p>
          <a:p>
            <a:pPr indent="0" lvl="0" marL="457200" rtl="0" algn="l">
              <a:lnSpc>
                <a:spcPct val="115000"/>
              </a:lnSpc>
              <a:spcBef>
                <a:spcPts val="1200"/>
              </a:spcBef>
              <a:spcAft>
                <a:spcPts val="0"/>
              </a:spcAft>
              <a:buNone/>
            </a:pPr>
            <a:r>
              <a:t/>
            </a:r>
            <a:endParaRPr sz="1100">
              <a:solidFill>
                <a:schemeClr val="dk2"/>
              </a:solidFill>
            </a:endParaRPr>
          </a:p>
        </p:txBody>
      </p:sp>
      <p:pic>
        <p:nvPicPr>
          <p:cNvPr id="79" name="Google Shape;79;p4"/>
          <p:cNvPicPr preferRelativeResize="0"/>
          <p:nvPr/>
        </p:nvPicPr>
        <p:blipFill>
          <a:blip r:embed="rId3">
            <a:alphaModFix/>
          </a:blip>
          <a:stretch>
            <a:fillRect/>
          </a:stretch>
        </p:blipFill>
        <p:spPr>
          <a:xfrm>
            <a:off x="397451" y="3089275"/>
            <a:ext cx="8434849" cy="1481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GB"/>
              <a:t>What models were used, how does it work?</a:t>
            </a:r>
            <a:endParaRPr/>
          </a:p>
        </p:txBody>
      </p:sp>
      <p:sp>
        <p:nvSpPr>
          <p:cNvPr id="85" name="Google Shape;8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b="1" lang="en-GB"/>
              <a:t>NGram Language Model - </a:t>
            </a:r>
            <a:endParaRPr b="1"/>
          </a:p>
          <a:p>
            <a:pPr indent="-342900" lvl="0" marL="457200" rtl="0" algn="l">
              <a:lnSpc>
                <a:spcPct val="115000"/>
              </a:lnSpc>
              <a:spcBef>
                <a:spcPts val="1200"/>
              </a:spcBef>
              <a:spcAft>
                <a:spcPts val="0"/>
              </a:spcAft>
              <a:buSzPts val="1800"/>
              <a:buChar char="●"/>
            </a:pPr>
            <a:r>
              <a:rPr lang="en-GB"/>
              <a:t>An n-gram language model is a statistical model used to predict the probability of a word given the preceding n-1 words in a sequence of text. </a:t>
            </a:r>
            <a:endParaRPr/>
          </a:p>
          <a:p>
            <a:pPr indent="-342900" lvl="0" marL="457200" rtl="0" algn="l">
              <a:lnSpc>
                <a:spcPct val="115000"/>
              </a:lnSpc>
              <a:spcBef>
                <a:spcPts val="1200"/>
              </a:spcBef>
              <a:spcAft>
                <a:spcPts val="0"/>
              </a:spcAft>
              <a:buSzPts val="1800"/>
              <a:buChar char="●"/>
            </a:pPr>
            <a:r>
              <a:rPr lang="en-GB"/>
              <a:t>P(w|h) is the probability of a word w given some history h. Let sentence be “its water is so transparent that”. The prob is given by - </a:t>
            </a:r>
            <a:endParaRPr/>
          </a:p>
          <a:p>
            <a:pPr indent="-342900" lvl="0" marL="457200" rtl="0" algn="l">
              <a:spcBef>
                <a:spcPts val="1200"/>
              </a:spcBef>
              <a:spcAft>
                <a:spcPts val="0"/>
              </a:spcAft>
              <a:buSzPts val="1800"/>
              <a:buChar char="●"/>
            </a:pPr>
            <a:r>
              <a:rPr lang="en-GB"/>
              <a:t>Probability graph for every trigram was calculated using Bayes rule (for trigram)</a:t>
            </a:r>
            <a:endParaRPr/>
          </a:p>
          <a:p>
            <a:pPr indent="0" lvl="0" marL="45720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pic>
        <p:nvPicPr>
          <p:cNvPr id="86" name="Google Shape;86;p6"/>
          <p:cNvPicPr preferRelativeResize="0"/>
          <p:nvPr/>
        </p:nvPicPr>
        <p:blipFill rotWithShape="1">
          <a:blip r:embed="rId3">
            <a:alphaModFix/>
          </a:blip>
          <a:srcRect b="0" l="8472" r="7894" t="0"/>
          <a:stretch/>
        </p:blipFill>
        <p:spPr>
          <a:xfrm>
            <a:off x="761175" y="3710150"/>
            <a:ext cx="3486825" cy="1164500"/>
          </a:xfrm>
          <a:prstGeom prst="rect">
            <a:avLst/>
          </a:prstGeom>
          <a:noFill/>
          <a:ln>
            <a:noFill/>
          </a:ln>
        </p:spPr>
      </p:pic>
      <p:pic>
        <p:nvPicPr>
          <p:cNvPr id="87" name="Google Shape;87;p6"/>
          <p:cNvPicPr preferRelativeResize="0"/>
          <p:nvPr/>
        </p:nvPicPr>
        <p:blipFill rotWithShape="1">
          <a:blip r:embed="rId4">
            <a:alphaModFix/>
          </a:blip>
          <a:srcRect b="0" l="11365" r="9820" t="16163"/>
          <a:stretch/>
        </p:blipFill>
        <p:spPr>
          <a:xfrm>
            <a:off x="5312438" y="4360850"/>
            <a:ext cx="2034275" cy="543000"/>
          </a:xfrm>
          <a:prstGeom prst="rect">
            <a:avLst/>
          </a:prstGeom>
          <a:noFill/>
          <a:ln>
            <a:noFill/>
          </a:ln>
        </p:spPr>
      </p:pic>
      <p:pic>
        <p:nvPicPr>
          <p:cNvPr id="88" name="Google Shape;88;p6"/>
          <p:cNvPicPr preferRelativeResize="0"/>
          <p:nvPr/>
        </p:nvPicPr>
        <p:blipFill rotWithShape="1">
          <a:blip r:embed="rId5">
            <a:alphaModFix/>
          </a:blip>
          <a:srcRect b="23699" l="2319" r="2992" t="12332"/>
          <a:stretch/>
        </p:blipFill>
        <p:spPr>
          <a:xfrm>
            <a:off x="4421700" y="3710150"/>
            <a:ext cx="3815751" cy="543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GB"/>
              <a:t>What models were used, how does it work?</a:t>
            </a:r>
            <a:endParaRPr/>
          </a:p>
        </p:txBody>
      </p:sp>
      <p:sp>
        <p:nvSpPr>
          <p:cNvPr id="94" name="Google Shape;94;p8"/>
          <p:cNvSpPr txBox="1"/>
          <p:nvPr>
            <p:ph idx="1" type="body"/>
          </p:nvPr>
        </p:nvSpPr>
        <p:spPr>
          <a:xfrm>
            <a:off x="311700" y="1107450"/>
            <a:ext cx="8155800" cy="1242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GB"/>
              <a:t>Naive Bayes N-Gram Language Model - </a:t>
            </a:r>
            <a:endParaRPr b="1"/>
          </a:p>
          <a:p>
            <a:pPr indent="-342900" lvl="0" marL="457200" rtl="0" algn="l">
              <a:lnSpc>
                <a:spcPct val="115000"/>
              </a:lnSpc>
              <a:spcBef>
                <a:spcPts val="1200"/>
              </a:spcBef>
              <a:spcAft>
                <a:spcPts val="0"/>
              </a:spcAft>
              <a:buSzPts val="1800"/>
              <a:buChar char="●"/>
            </a:pPr>
            <a:r>
              <a:rPr lang="en-GB"/>
              <a:t>Probability graph for every trigram was calculated using Bayes rule</a:t>
            </a:r>
            <a:endParaRPr/>
          </a:p>
        </p:txBody>
      </p:sp>
      <p:pic>
        <p:nvPicPr>
          <p:cNvPr id="95" name="Google Shape;95;p8"/>
          <p:cNvPicPr preferRelativeResize="0"/>
          <p:nvPr/>
        </p:nvPicPr>
        <p:blipFill rotWithShape="1">
          <a:blip r:embed="rId3">
            <a:alphaModFix/>
          </a:blip>
          <a:srcRect b="0" l="0" r="60660" t="0"/>
          <a:stretch/>
        </p:blipFill>
        <p:spPr>
          <a:xfrm>
            <a:off x="613400" y="2259200"/>
            <a:ext cx="6518651" cy="811050"/>
          </a:xfrm>
          <a:prstGeom prst="rect">
            <a:avLst/>
          </a:prstGeom>
          <a:noFill/>
          <a:ln>
            <a:noFill/>
          </a:ln>
        </p:spPr>
      </p:pic>
      <p:pic>
        <p:nvPicPr>
          <p:cNvPr id="96" name="Google Shape;96;p8"/>
          <p:cNvPicPr preferRelativeResize="0"/>
          <p:nvPr/>
        </p:nvPicPr>
        <p:blipFill>
          <a:blip r:embed="rId4">
            <a:alphaModFix/>
          </a:blip>
          <a:stretch>
            <a:fillRect/>
          </a:stretch>
        </p:blipFill>
        <p:spPr>
          <a:xfrm>
            <a:off x="613400" y="3157225"/>
            <a:ext cx="7353574" cy="1311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GB"/>
              <a:t>Results - Score and Accuracy</a:t>
            </a:r>
            <a:endParaRPr/>
          </a:p>
        </p:txBody>
      </p:sp>
      <p:sp>
        <p:nvSpPr>
          <p:cNvPr id="102" name="Google Shape;102;p22"/>
          <p:cNvSpPr txBox="1"/>
          <p:nvPr>
            <p:ph idx="1" type="body"/>
          </p:nvPr>
        </p:nvSpPr>
        <p:spPr>
          <a:xfrm>
            <a:off x="311700" y="1121425"/>
            <a:ext cx="36540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solidFill>
                  <a:schemeClr val="dk1"/>
                </a:solidFill>
              </a:rPr>
              <a:t>Naive Bayes Trigram Language Model</a:t>
            </a:r>
            <a:endParaRPr>
              <a:solidFill>
                <a:schemeClr val="dk1"/>
              </a:solidFill>
            </a:endParaRPr>
          </a:p>
          <a:p>
            <a:pPr indent="-342900" lvl="0" marL="457200" rtl="0" algn="l">
              <a:lnSpc>
                <a:spcPct val="115000"/>
              </a:lnSpc>
              <a:spcBef>
                <a:spcPts val="1200"/>
              </a:spcBef>
              <a:spcAft>
                <a:spcPts val="0"/>
              </a:spcAft>
              <a:buClr>
                <a:schemeClr val="dk1"/>
              </a:buClr>
              <a:buSzPts val="1800"/>
              <a:buChar char="●"/>
            </a:pPr>
            <a:r>
              <a:rPr lang="en-GB">
                <a:solidFill>
                  <a:schemeClr val="dk1"/>
                </a:solidFill>
              </a:rPr>
              <a:t>Average perplexity around 800</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High perplexity due to small sized dataset, less variability</a:t>
            </a:r>
            <a:endParaRPr>
              <a:solidFill>
                <a:schemeClr val="dk1"/>
              </a:solidFill>
            </a:endParaRPr>
          </a:p>
          <a:p>
            <a:pPr indent="0" lvl="0" marL="0" rtl="0" algn="l">
              <a:lnSpc>
                <a:spcPct val="115000"/>
              </a:lnSpc>
              <a:spcBef>
                <a:spcPts val="1200"/>
              </a:spcBef>
              <a:spcAft>
                <a:spcPts val="1200"/>
              </a:spcAft>
              <a:buSzPts val="1800"/>
              <a:buNone/>
            </a:pPr>
            <a:r>
              <a:t/>
            </a:r>
            <a:endParaRPr/>
          </a:p>
        </p:txBody>
      </p:sp>
      <p:pic>
        <p:nvPicPr>
          <p:cNvPr id="103" name="Google Shape;103;p22"/>
          <p:cNvPicPr preferRelativeResize="0"/>
          <p:nvPr/>
        </p:nvPicPr>
        <p:blipFill rotWithShape="1">
          <a:blip r:embed="rId3">
            <a:alphaModFix/>
          </a:blip>
          <a:srcRect b="0" l="0" r="41978" t="31492"/>
          <a:stretch/>
        </p:blipFill>
        <p:spPr>
          <a:xfrm>
            <a:off x="4818800" y="129050"/>
            <a:ext cx="4013501" cy="1776849"/>
          </a:xfrm>
          <a:prstGeom prst="rect">
            <a:avLst/>
          </a:prstGeom>
          <a:noFill/>
          <a:ln>
            <a:noFill/>
          </a:ln>
        </p:spPr>
      </p:pic>
      <p:pic>
        <p:nvPicPr>
          <p:cNvPr id="104" name="Google Shape;104;p22"/>
          <p:cNvPicPr preferRelativeResize="0"/>
          <p:nvPr/>
        </p:nvPicPr>
        <p:blipFill>
          <a:blip r:embed="rId4">
            <a:alphaModFix/>
          </a:blip>
          <a:stretch>
            <a:fillRect/>
          </a:stretch>
        </p:blipFill>
        <p:spPr>
          <a:xfrm>
            <a:off x="5786699" y="2039650"/>
            <a:ext cx="3045599" cy="1810525"/>
          </a:xfrm>
          <a:prstGeom prst="rect">
            <a:avLst/>
          </a:prstGeom>
          <a:noFill/>
          <a:ln>
            <a:noFill/>
          </a:ln>
        </p:spPr>
      </p:pic>
      <p:pic>
        <p:nvPicPr>
          <p:cNvPr id="105" name="Google Shape;105;p22"/>
          <p:cNvPicPr preferRelativeResize="0"/>
          <p:nvPr/>
        </p:nvPicPr>
        <p:blipFill rotWithShape="1">
          <a:blip r:embed="rId5">
            <a:alphaModFix/>
          </a:blip>
          <a:srcRect b="16655" l="-940" r="14673" t="6522"/>
          <a:stretch/>
        </p:blipFill>
        <p:spPr>
          <a:xfrm>
            <a:off x="6574650" y="4576025"/>
            <a:ext cx="2283250" cy="365700"/>
          </a:xfrm>
          <a:prstGeom prst="rect">
            <a:avLst/>
          </a:prstGeom>
          <a:noFill/>
          <a:ln>
            <a:noFill/>
          </a:ln>
        </p:spPr>
      </p:pic>
      <p:pic>
        <p:nvPicPr>
          <p:cNvPr id="106" name="Google Shape;106;p22"/>
          <p:cNvPicPr preferRelativeResize="0"/>
          <p:nvPr/>
        </p:nvPicPr>
        <p:blipFill>
          <a:blip r:embed="rId6">
            <a:alphaModFix/>
          </a:blip>
          <a:stretch>
            <a:fillRect/>
          </a:stretch>
        </p:blipFill>
        <p:spPr>
          <a:xfrm>
            <a:off x="5820275" y="3948650"/>
            <a:ext cx="3012025" cy="528900"/>
          </a:xfrm>
          <a:prstGeom prst="rect">
            <a:avLst/>
          </a:prstGeom>
          <a:noFill/>
          <a:ln>
            <a:noFill/>
          </a:ln>
        </p:spPr>
      </p:pic>
      <p:pic>
        <p:nvPicPr>
          <p:cNvPr id="107" name="Google Shape;107;p22"/>
          <p:cNvPicPr preferRelativeResize="0"/>
          <p:nvPr/>
        </p:nvPicPr>
        <p:blipFill>
          <a:blip r:embed="rId7">
            <a:alphaModFix/>
          </a:blip>
          <a:stretch>
            <a:fillRect/>
          </a:stretch>
        </p:blipFill>
        <p:spPr>
          <a:xfrm>
            <a:off x="532425" y="3199350"/>
            <a:ext cx="2952400" cy="1170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GB"/>
              <a:t>What models were used, how does it work?</a:t>
            </a:r>
            <a:endParaRPr/>
          </a:p>
        </p:txBody>
      </p:sp>
      <p:sp>
        <p:nvSpPr>
          <p:cNvPr id="113" name="Google Shape;113;p10"/>
          <p:cNvSpPr txBox="1"/>
          <p:nvPr>
            <p:ph idx="1" type="body"/>
          </p:nvPr>
        </p:nvSpPr>
        <p:spPr>
          <a:xfrm>
            <a:off x="311700" y="1218450"/>
            <a:ext cx="4382400" cy="2706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08108"/>
              <a:buNone/>
            </a:pPr>
            <a:r>
              <a:t/>
            </a:r>
            <a:endParaRPr/>
          </a:p>
          <a:p>
            <a:pPr indent="0" lvl="0" marL="0" rtl="0" algn="l">
              <a:lnSpc>
                <a:spcPct val="115000"/>
              </a:lnSpc>
              <a:spcBef>
                <a:spcPts val="0"/>
              </a:spcBef>
              <a:spcAft>
                <a:spcPts val="0"/>
              </a:spcAft>
              <a:buSzPct val="27027"/>
              <a:buNone/>
            </a:pPr>
            <a:r>
              <a:rPr lang="en-GB" sz="7200"/>
              <a:t>RNN - LSTM</a:t>
            </a:r>
            <a:endParaRPr sz="7200"/>
          </a:p>
          <a:p>
            <a:pPr indent="-342899" lvl="0" marL="457200" rtl="0" algn="l">
              <a:lnSpc>
                <a:spcPct val="115000"/>
              </a:lnSpc>
              <a:spcBef>
                <a:spcPts val="1200"/>
              </a:spcBef>
              <a:spcAft>
                <a:spcPts val="0"/>
              </a:spcAft>
              <a:buSzPct val="100000"/>
              <a:buChar char="●"/>
            </a:pPr>
            <a:r>
              <a:rPr lang="en-GB" sz="7200"/>
              <a:t>RNNs are often used for lyrics generation because they can capture the sequential dependencies between words. </a:t>
            </a:r>
            <a:endParaRPr sz="7200"/>
          </a:p>
          <a:p>
            <a:pPr indent="-342899" lvl="0" marL="457200" rtl="0" algn="l">
              <a:lnSpc>
                <a:spcPct val="115000"/>
              </a:lnSpc>
              <a:spcBef>
                <a:spcPts val="0"/>
              </a:spcBef>
              <a:spcAft>
                <a:spcPts val="0"/>
              </a:spcAft>
              <a:buSzPct val="100000"/>
              <a:buChar char="●"/>
            </a:pPr>
            <a:r>
              <a:rPr lang="en-GB" sz="7200"/>
              <a:t>The model takes a sequence of words as input and generates a sequence of words that follows it.</a:t>
            </a:r>
            <a:endParaRPr sz="7200"/>
          </a:p>
          <a:p>
            <a:pPr indent="0" lvl="0" marL="0" rtl="0" algn="l">
              <a:lnSpc>
                <a:spcPct val="115000"/>
              </a:lnSpc>
              <a:spcBef>
                <a:spcPts val="1200"/>
              </a:spcBef>
              <a:spcAft>
                <a:spcPts val="1200"/>
              </a:spcAft>
              <a:buSzPct val="108108"/>
              <a:buNone/>
            </a:pPr>
            <a:r>
              <a:t/>
            </a:r>
            <a:endParaRPr/>
          </a:p>
        </p:txBody>
      </p:sp>
      <p:pic>
        <p:nvPicPr>
          <p:cNvPr id="114" name="Google Shape;114;p10"/>
          <p:cNvPicPr preferRelativeResize="0"/>
          <p:nvPr/>
        </p:nvPicPr>
        <p:blipFill>
          <a:blip r:embed="rId3">
            <a:alphaModFix/>
          </a:blip>
          <a:stretch>
            <a:fillRect/>
          </a:stretch>
        </p:blipFill>
        <p:spPr>
          <a:xfrm>
            <a:off x="4757075" y="1665575"/>
            <a:ext cx="3974050" cy="2360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GB"/>
              <a:t>What models were used, how does it work?</a:t>
            </a:r>
            <a:endParaRPr/>
          </a:p>
        </p:txBody>
      </p:sp>
      <p:sp>
        <p:nvSpPr>
          <p:cNvPr id="120" name="Google Shape;120;p11"/>
          <p:cNvSpPr txBox="1"/>
          <p:nvPr>
            <p:ph idx="1" type="body"/>
          </p:nvPr>
        </p:nvSpPr>
        <p:spPr>
          <a:xfrm>
            <a:off x="311700" y="1152475"/>
            <a:ext cx="81270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0000"/>
              <a:buNone/>
            </a:pPr>
            <a:r>
              <a:rPr lang="en-GB"/>
              <a:t>RNN - LSTM</a:t>
            </a:r>
            <a:endParaRPr/>
          </a:p>
          <a:p>
            <a:pPr indent="-334327" lvl="0" marL="457200" rtl="0" algn="l">
              <a:lnSpc>
                <a:spcPct val="115000"/>
              </a:lnSpc>
              <a:spcBef>
                <a:spcPts val="1200"/>
              </a:spcBef>
              <a:spcAft>
                <a:spcPts val="0"/>
              </a:spcAft>
              <a:buSzPct val="100000"/>
              <a:buChar char="●"/>
            </a:pPr>
            <a:r>
              <a:rPr lang="en-GB"/>
              <a:t>The dataset has been divided into smaller segments, with each segment containing 7 words. This means the data has been organized into sequences of 7 words each, which are then inputted into the RNN network.</a:t>
            </a:r>
            <a:endParaRPr>
              <a:solidFill>
                <a:srgbClr val="FF0000"/>
              </a:solidFill>
            </a:endParaRPr>
          </a:p>
          <a:p>
            <a:pPr indent="0" lvl="0" marL="0" rtl="0" algn="l">
              <a:lnSpc>
                <a:spcPct val="115000"/>
              </a:lnSpc>
              <a:spcBef>
                <a:spcPts val="1200"/>
              </a:spcBef>
              <a:spcAft>
                <a:spcPts val="0"/>
              </a:spcAft>
              <a:buSzPct val="171428"/>
              <a:buNone/>
            </a:pPr>
            <a:r>
              <a:rPr lang="en-GB" sz="1050">
                <a:solidFill>
                  <a:srgbClr val="C9D1D9"/>
                </a:solidFill>
                <a:latin typeface="Courier New"/>
                <a:ea typeface="Courier New"/>
                <a:cs typeface="Courier New"/>
                <a:sym typeface="Courier New"/>
              </a:rPr>
              <a:t>Train [['ill', 'take', 'ya', 'id', 'rather', 'stay', 'sofa'], ['youre', 'strumming', 'heart', 'strings', 'like', 'grade', 'eight'], ['im', 'love', 'shape', 'one', 'week', 'let', 'story'], ['need', 'man', 'dont', 'need', 'need', 'man', 'dont'], ['live', 'life', 'like', 'youre', 'giving', 'cause', 'act'], ['grass', 'listening', 'favorite', 'song', 'saw', 'dress', 'looking'], ['hold', 'tonight', 'would', 'stop', 'trying', 'fall', 'love'], ['oh', 'give', 'love', 'oh', 'give', 'love', 'give'], ['hallelujah', 'angel', 'shape', 'mum', 'fell', 'youd', 'holding'], ['warm', 'hands', 'gold', 'always', 'cold', 'womans', 'hands']] </a:t>
            </a:r>
            <a:endParaRPr sz="1050">
              <a:solidFill>
                <a:srgbClr val="C9D1D9"/>
              </a:solidFill>
              <a:latin typeface="Courier New"/>
              <a:ea typeface="Courier New"/>
              <a:cs typeface="Courier New"/>
              <a:sym typeface="Courier New"/>
            </a:endParaRPr>
          </a:p>
          <a:p>
            <a:pPr indent="0" lvl="0" marL="0" rtl="0" algn="l">
              <a:lnSpc>
                <a:spcPct val="115000"/>
              </a:lnSpc>
              <a:spcBef>
                <a:spcPts val="1200"/>
              </a:spcBef>
              <a:spcAft>
                <a:spcPts val="1200"/>
              </a:spcAft>
              <a:buSzPct val="171428"/>
              <a:buNone/>
            </a:pPr>
            <a:r>
              <a:rPr lang="en-GB" sz="1050">
                <a:solidFill>
                  <a:srgbClr val="C9D1D9"/>
                </a:solidFill>
                <a:latin typeface="Courier New"/>
                <a:ea typeface="Courier New"/>
                <a:cs typeface="Courier New"/>
                <a:sym typeface="Courier New"/>
              </a:rPr>
              <a:t> Test [['someone', 'else', 'ive', 'got', 'save', 'blame', 'someone'], ['man', 'dont', 'need', 'need', 'man', 'dont', 'need'], ['road', 'say', 'go', 'would', 'stop', 'everything', 'oh'], ['forever', 'could', 'stay', 'tell', 'im', 'wrong', 'tell'], ['last', 'thing', 'see', 'want', 'know', 'enough', 'cause'], ['act', 'like', 'go', 'ahead', 'live', 'go', 'tear'], ['need', 'man', 'dont', 'need', 'need', 'man', 'dont'], ['mmy', 'mmy', 'give', 'love', 'lover', 'mmy', 'mmy'], ['friend', 'left', 'sell', 'clothes', 'one', 'works', 'coast'], ['thats', 'okay', 'baby', 'words', 'bleed', 'inside', 'pages']]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