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70" r:id="rId4"/>
    <p:sldId id="264" r:id="rId5"/>
    <p:sldId id="269" r:id="rId6"/>
    <p:sldId id="295" r:id="rId7"/>
    <p:sldId id="272" r:id="rId8"/>
    <p:sldId id="274" r:id="rId9"/>
    <p:sldId id="273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300" r:id="rId23"/>
    <p:sldId id="293" r:id="rId24"/>
    <p:sldId id="291" r:id="rId25"/>
    <p:sldId id="298" r:id="rId26"/>
    <p:sldId id="299" r:id="rId27"/>
    <p:sldId id="294" r:id="rId28"/>
    <p:sldId id="266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003DF-2D66-4D5E-BA89-D50D3BE1E660}" v="328" dt="2024-12-09T16:36:21.110"/>
    <p1510:client id="{451FB7A1-5A0A-37E8-4E22-1B6EEDE0F7A8}" v="379" dt="2024-12-09T18:03:07.871"/>
    <p1510:client id="{809A0452-A3EA-15AC-A221-EAC54936137A}" v="391" dt="2024-12-09T18:03:17.817"/>
    <p1510:client id="{B1D78272-ABC5-4E3B-8087-C69D0E94DD30}" v="746" dt="2024-12-09T15:27:18.481"/>
    <p1510:client id="{DAB433EB-04CC-4ACA-A856-1B708D4001ED}" v="285" dt="2024-12-09T18:16:29.116"/>
    <p1510:client id="{DC7577D8-8077-7A29-E909-D8558C946EFB}" v="31" dt="2024-12-09T10:45:30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3025A-D0E4-4767-BE66-BC011587AC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7BA9D0-E5B1-4138-8FD5-AA8C902F71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>
              <a:latin typeface="Aptos Display" panose="020F0302020204030204"/>
            </a:rPr>
            <a:t>Radial Chart:</a:t>
          </a:r>
          <a:r>
            <a:rPr lang="en-US" sz="2400">
              <a:latin typeface="Aptos Display" panose="020F0302020204030204"/>
            </a:rPr>
            <a:t> </a:t>
          </a:r>
          <a:r>
            <a:rPr lang="en-US" sz="2400">
              <a:latin typeface="Calibri"/>
              <a:ea typeface="Calibri"/>
              <a:cs typeface="Calibri"/>
            </a:rPr>
            <a:t>Visualizes multivariate relationships to uncover trends and discrepancies in workplace dynamics.</a:t>
          </a:r>
        </a:p>
      </dgm:t>
    </dgm:pt>
    <dgm:pt modelId="{E6C2F16E-272A-4E74-ABC1-17886479A418}" type="parTrans" cxnId="{FB63A2AC-5442-455C-9102-6855249ED26D}">
      <dgm:prSet/>
      <dgm:spPr/>
      <dgm:t>
        <a:bodyPr/>
        <a:lstStyle/>
        <a:p>
          <a:endParaRPr lang="en-US"/>
        </a:p>
      </dgm:t>
    </dgm:pt>
    <dgm:pt modelId="{C86CBEB8-81B6-4FFA-87DA-A2BA6938C213}" type="sibTrans" cxnId="{FB63A2AC-5442-455C-9102-6855249ED26D}">
      <dgm:prSet phldrT="03"/>
      <dgm:spPr/>
      <dgm:t>
        <a:bodyPr/>
        <a:lstStyle/>
        <a:p>
          <a:endParaRPr lang="en-US"/>
        </a:p>
      </dgm:t>
    </dgm:pt>
    <dgm:pt modelId="{8C8FE6F3-E1CB-4EE7-ABD9-F6EAADD2A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 panose="020F0302020204030204"/>
            </a:rPr>
            <a:t>Geo-Map:</a:t>
          </a:r>
          <a:r>
            <a:rPr lang="en-US" b="0">
              <a:latin typeface="Aptos Display" panose="020F0302020204030204"/>
            </a:rPr>
            <a:t> </a:t>
          </a:r>
          <a:r>
            <a:rPr lang="en-US" b="0">
              <a:latin typeface="Calibri"/>
              <a:ea typeface="Calibri"/>
              <a:cs typeface="Calibri"/>
            </a:rPr>
            <a:t>Maps regional disparities in treatment accessibility, emphasizing global patterns and gaps for </a:t>
          </a:r>
          <a:r>
            <a:rPr lang="en-US" b="0">
              <a:latin typeface="Aptos Display" panose="020F0302020204030204"/>
            </a:rPr>
            <a:t>targeted action.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F5AFB902-D72D-408E-885E-E5E45CFA0995}" type="parTrans" cxnId="{A967F485-C5D0-44A6-9D2F-C64351427003}">
      <dgm:prSet/>
      <dgm:spPr/>
      <dgm:t>
        <a:bodyPr/>
        <a:lstStyle/>
        <a:p>
          <a:endParaRPr lang="en-IN"/>
        </a:p>
      </dgm:t>
    </dgm:pt>
    <dgm:pt modelId="{6EF7DFFB-35B9-47EF-BE1C-C6C399D2A6DB}" type="sibTrans" cxnId="{A967F485-C5D0-44A6-9D2F-C64351427003}">
      <dgm:prSet phldrT="01"/>
      <dgm:spPr/>
      <dgm:t>
        <a:bodyPr/>
        <a:lstStyle/>
        <a:p>
          <a:endParaRPr lang="en-IN"/>
        </a:p>
      </dgm:t>
    </dgm:pt>
    <dgm:pt modelId="{0DE356F2-7476-4327-AF85-A94974DD90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 panose="020F0302020204030204"/>
            </a:rPr>
            <a:t>Grouped Bar Chart</a:t>
          </a:r>
          <a:r>
            <a:rPr lang="en-US" b="1"/>
            <a:t>:</a:t>
          </a:r>
          <a:r>
            <a:rPr lang="en-US" b="0"/>
            <a:t> </a:t>
          </a:r>
          <a:r>
            <a:rPr lang="en-US" b="0">
              <a:latin typeface="Calibri"/>
              <a:ea typeface="Calibri"/>
              <a:cs typeface="Calibri"/>
            </a:rPr>
            <a:t>Clearly compares diverse response categories across workplace topics to highlight patterns and actionable insights.</a:t>
          </a:r>
          <a:endParaRPr lang="en-US"/>
        </a:p>
      </dgm:t>
    </dgm:pt>
    <dgm:pt modelId="{6ABE98DA-8F8E-4A79-8C63-F7728EFA5B7F}" type="parTrans" cxnId="{41BB608E-1217-4B86-887C-945B1097053B}">
      <dgm:prSet/>
      <dgm:spPr/>
      <dgm:t>
        <a:bodyPr/>
        <a:lstStyle/>
        <a:p>
          <a:endParaRPr lang="en-IN"/>
        </a:p>
      </dgm:t>
    </dgm:pt>
    <dgm:pt modelId="{12C073DF-E864-43E9-A260-62610739B92A}" type="sibTrans" cxnId="{41BB608E-1217-4B86-887C-945B1097053B}">
      <dgm:prSet phldrT="02"/>
      <dgm:spPr/>
      <dgm:t>
        <a:bodyPr/>
        <a:lstStyle/>
        <a:p>
          <a:endParaRPr lang="en-IN"/>
        </a:p>
      </dgm:t>
    </dgm:pt>
    <dgm:pt modelId="{5BA390B0-D16A-46C2-8E24-FBD51332B80C}" type="pres">
      <dgm:prSet presAssocID="{8FB3025A-D0E4-4767-BE66-BC011587ACE7}" presName="root" presStyleCnt="0">
        <dgm:presLayoutVars>
          <dgm:dir/>
          <dgm:resizeHandles val="exact"/>
        </dgm:presLayoutVars>
      </dgm:prSet>
      <dgm:spPr/>
    </dgm:pt>
    <dgm:pt modelId="{94AC17C7-544A-4EC7-A212-696D6F4261E9}" type="pres">
      <dgm:prSet presAssocID="{8C8FE6F3-E1CB-4EE7-ABD9-F6EAADD2AE04}" presName="compNode" presStyleCnt="0"/>
      <dgm:spPr/>
    </dgm:pt>
    <dgm:pt modelId="{E181807A-3E13-451E-BCD4-265392DC77A5}" type="pres">
      <dgm:prSet presAssocID="{8C8FE6F3-E1CB-4EE7-ABD9-F6EAADD2AE04}" presName="bgRect" presStyleLbl="bgShp" presStyleIdx="0" presStyleCnt="3"/>
      <dgm:spPr/>
    </dgm:pt>
    <dgm:pt modelId="{638356B0-1967-464E-A8B7-683D72C5E4E6}" type="pres">
      <dgm:prSet presAssocID="{8C8FE6F3-E1CB-4EE7-ABD9-F6EAADD2AE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C21D9C2-D795-4014-9354-7F71DA68FB96}" type="pres">
      <dgm:prSet presAssocID="{8C8FE6F3-E1CB-4EE7-ABD9-F6EAADD2AE04}" presName="spaceRect" presStyleCnt="0"/>
      <dgm:spPr/>
    </dgm:pt>
    <dgm:pt modelId="{8C4CFE9B-5AF4-4F8A-A55D-8F40DA2B6A5E}" type="pres">
      <dgm:prSet presAssocID="{8C8FE6F3-E1CB-4EE7-ABD9-F6EAADD2AE04}" presName="parTx" presStyleLbl="revTx" presStyleIdx="0" presStyleCnt="3">
        <dgm:presLayoutVars>
          <dgm:chMax val="0"/>
          <dgm:chPref val="0"/>
        </dgm:presLayoutVars>
      </dgm:prSet>
      <dgm:spPr/>
    </dgm:pt>
    <dgm:pt modelId="{AFB534A0-0872-43B7-A987-493BF9BFD0A5}" type="pres">
      <dgm:prSet presAssocID="{6EF7DFFB-35B9-47EF-BE1C-C6C399D2A6DB}" presName="sibTrans" presStyleCnt="0"/>
      <dgm:spPr/>
    </dgm:pt>
    <dgm:pt modelId="{4D117BB8-CE12-4F5E-BC67-AB288DAEDBFC}" type="pres">
      <dgm:prSet presAssocID="{0DE356F2-7476-4327-AF85-A94974DD9028}" presName="compNode" presStyleCnt="0"/>
      <dgm:spPr/>
    </dgm:pt>
    <dgm:pt modelId="{774A70EE-3BE3-4E30-9F8B-F16DF8AD8D8F}" type="pres">
      <dgm:prSet presAssocID="{0DE356F2-7476-4327-AF85-A94974DD9028}" presName="bgRect" presStyleLbl="bgShp" presStyleIdx="1" presStyleCnt="3"/>
      <dgm:spPr/>
    </dgm:pt>
    <dgm:pt modelId="{5AFD9367-47A6-4C9B-8ADD-3DDB095BA186}" type="pres">
      <dgm:prSet presAssocID="{0DE356F2-7476-4327-AF85-A94974DD90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9942C1E0-3F6B-4BE1-BE2F-50FDEEC4EBB0}" type="pres">
      <dgm:prSet presAssocID="{0DE356F2-7476-4327-AF85-A94974DD9028}" presName="spaceRect" presStyleCnt="0"/>
      <dgm:spPr/>
    </dgm:pt>
    <dgm:pt modelId="{D1DF1322-749E-416A-B489-66887CC1049F}" type="pres">
      <dgm:prSet presAssocID="{0DE356F2-7476-4327-AF85-A94974DD9028}" presName="parTx" presStyleLbl="revTx" presStyleIdx="1" presStyleCnt="3">
        <dgm:presLayoutVars>
          <dgm:chMax val="0"/>
          <dgm:chPref val="0"/>
        </dgm:presLayoutVars>
      </dgm:prSet>
      <dgm:spPr/>
    </dgm:pt>
    <dgm:pt modelId="{18BE0434-20B3-4E03-97D7-F4E587E384F8}" type="pres">
      <dgm:prSet presAssocID="{12C073DF-E864-43E9-A260-62610739B92A}" presName="sibTrans" presStyleCnt="0"/>
      <dgm:spPr/>
    </dgm:pt>
    <dgm:pt modelId="{B045B4F8-C8AF-424B-9BF7-90F1A4E7C398}" type="pres">
      <dgm:prSet presAssocID="{E07BA9D0-E5B1-4138-8FD5-AA8C902F71A4}" presName="compNode" presStyleCnt="0"/>
      <dgm:spPr/>
    </dgm:pt>
    <dgm:pt modelId="{E2F6060C-7A16-4B3E-BDF2-820E41866078}" type="pres">
      <dgm:prSet presAssocID="{E07BA9D0-E5B1-4138-8FD5-AA8C902F71A4}" presName="bgRect" presStyleLbl="bgShp" presStyleIdx="2" presStyleCnt="3" custLinFactNeighborX="-20580" custLinFactNeighborY="9106"/>
      <dgm:spPr/>
    </dgm:pt>
    <dgm:pt modelId="{71A1335D-5CB2-40F9-9742-C9BA8A33BA80}" type="pres">
      <dgm:prSet presAssocID="{E07BA9D0-E5B1-4138-8FD5-AA8C902F71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2B80B96-3793-4AF1-A380-5B3A7A6EB35E}" type="pres">
      <dgm:prSet presAssocID="{E07BA9D0-E5B1-4138-8FD5-AA8C902F71A4}" presName="spaceRect" presStyleCnt="0"/>
      <dgm:spPr/>
    </dgm:pt>
    <dgm:pt modelId="{F1BF4D36-6950-47E2-8495-E96FD28BF9DE}" type="pres">
      <dgm:prSet presAssocID="{E07BA9D0-E5B1-4138-8FD5-AA8C902F71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3AC91C-80E4-498A-92BB-78EC1C720065}" type="presOf" srcId="{0DE356F2-7476-4327-AF85-A94974DD9028}" destId="{D1DF1322-749E-416A-B489-66887CC1049F}" srcOrd="0" destOrd="0" presId="urn:microsoft.com/office/officeart/2018/2/layout/IconVerticalSolidList"/>
    <dgm:cxn modelId="{60AA793E-17A5-4DFD-BC86-570F16B26E55}" type="presOf" srcId="{E07BA9D0-E5B1-4138-8FD5-AA8C902F71A4}" destId="{F1BF4D36-6950-47E2-8495-E96FD28BF9DE}" srcOrd="0" destOrd="0" presId="urn:microsoft.com/office/officeart/2018/2/layout/IconVerticalSolidList"/>
    <dgm:cxn modelId="{8B1BE86A-470C-4E4B-817F-D748853AD438}" type="presOf" srcId="{8FB3025A-D0E4-4767-BE66-BC011587ACE7}" destId="{5BA390B0-D16A-46C2-8E24-FBD51332B80C}" srcOrd="0" destOrd="0" presId="urn:microsoft.com/office/officeart/2018/2/layout/IconVerticalSolidList"/>
    <dgm:cxn modelId="{A967F485-C5D0-44A6-9D2F-C64351427003}" srcId="{8FB3025A-D0E4-4767-BE66-BC011587ACE7}" destId="{8C8FE6F3-E1CB-4EE7-ABD9-F6EAADD2AE04}" srcOrd="0" destOrd="0" parTransId="{F5AFB902-D72D-408E-885E-E5E45CFA0995}" sibTransId="{6EF7DFFB-35B9-47EF-BE1C-C6C399D2A6DB}"/>
    <dgm:cxn modelId="{41BB608E-1217-4B86-887C-945B1097053B}" srcId="{8FB3025A-D0E4-4767-BE66-BC011587ACE7}" destId="{0DE356F2-7476-4327-AF85-A94974DD9028}" srcOrd="1" destOrd="0" parTransId="{6ABE98DA-8F8E-4A79-8C63-F7728EFA5B7F}" sibTransId="{12C073DF-E864-43E9-A260-62610739B92A}"/>
    <dgm:cxn modelId="{105F91A6-81FB-4784-8126-2CCE70AFDAF0}" type="presOf" srcId="{8C8FE6F3-E1CB-4EE7-ABD9-F6EAADD2AE04}" destId="{8C4CFE9B-5AF4-4F8A-A55D-8F40DA2B6A5E}" srcOrd="0" destOrd="0" presId="urn:microsoft.com/office/officeart/2018/2/layout/IconVerticalSolidList"/>
    <dgm:cxn modelId="{FB63A2AC-5442-455C-9102-6855249ED26D}" srcId="{8FB3025A-D0E4-4767-BE66-BC011587ACE7}" destId="{E07BA9D0-E5B1-4138-8FD5-AA8C902F71A4}" srcOrd="2" destOrd="0" parTransId="{E6C2F16E-272A-4E74-ABC1-17886479A418}" sibTransId="{C86CBEB8-81B6-4FFA-87DA-A2BA6938C213}"/>
    <dgm:cxn modelId="{0419D739-B43D-4328-AFC5-C7CBC84A0AB1}" type="presParOf" srcId="{5BA390B0-D16A-46C2-8E24-FBD51332B80C}" destId="{94AC17C7-544A-4EC7-A212-696D6F4261E9}" srcOrd="0" destOrd="0" presId="urn:microsoft.com/office/officeart/2018/2/layout/IconVerticalSolidList"/>
    <dgm:cxn modelId="{C7BFD943-332B-4C1A-9420-63B92FEEC7E3}" type="presParOf" srcId="{94AC17C7-544A-4EC7-A212-696D6F4261E9}" destId="{E181807A-3E13-451E-BCD4-265392DC77A5}" srcOrd="0" destOrd="0" presId="urn:microsoft.com/office/officeart/2018/2/layout/IconVerticalSolidList"/>
    <dgm:cxn modelId="{A2DC419A-7DFF-4D49-8944-5402A0F7CEA4}" type="presParOf" srcId="{94AC17C7-544A-4EC7-A212-696D6F4261E9}" destId="{638356B0-1967-464E-A8B7-683D72C5E4E6}" srcOrd="1" destOrd="0" presId="urn:microsoft.com/office/officeart/2018/2/layout/IconVerticalSolidList"/>
    <dgm:cxn modelId="{9BD83CDE-1F51-4AB7-A5BD-6E8F5E131568}" type="presParOf" srcId="{94AC17C7-544A-4EC7-A212-696D6F4261E9}" destId="{6C21D9C2-D795-4014-9354-7F71DA68FB96}" srcOrd="2" destOrd="0" presId="urn:microsoft.com/office/officeart/2018/2/layout/IconVerticalSolidList"/>
    <dgm:cxn modelId="{388AA162-7F19-43EC-BA26-C2134F51FCBF}" type="presParOf" srcId="{94AC17C7-544A-4EC7-A212-696D6F4261E9}" destId="{8C4CFE9B-5AF4-4F8A-A55D-8F40DA2B6A5E}" srcOrd="3" destOrd="0" presId="urn:microsoft.com/office/officeart/2018/2/layout/IconVerticalSolidList"/>
    <dgm:cxn modelId="{3DCB0C8B-8663-4600-A414-86CB9620A723}" type="presParOf" srcId="{5BA390B0-D16A-46C2-8E24-FBD51332B80C}" destId="{AFB534A0-0872-43B7-A987-493BF9BFD0A5}" srcOrd="1" destOrd="0" presId="urn:microsoft.com/office/officeart/2018/2/layout/IconVerticalSolidList"/>
    <dgm:cxn modelId="{393E6FBD-D81A-42D5-8578-04D6FDACB9D5}" type="presParOf" srcId="{5BA390B0-D16A-46C2-8E24-FBD51332B80C}" destId="{4D117BB8-CE12-4F5E-BC67-AB288DAEDBFC}" srcOrd="2" destOrd="0" presId="urn:microsoft.com/office/officeart/2018/2/layout/IconVerticalSolidList"/>
    <dgm:cxn modelId="{ED431BB3-2560-4981-9CE3-5B3C5F7C789A}" type="presParOf" srcId="{4D117BB8-CE12-4F5E-BC67-AB288DAEDBFC}" destId="{774A70EE-3BE3-4E30-9F8B-F16DF8AD8D8F}" srcOrd="0" destOrd="0" presId="urn:microsoft.com/office/officeart/2018/2/layout/IconVerticalSolidList"/>
    <dgm:cxn modelId="{B5FC35B9-2E3D-4929-8ED1-B9D6743849E3}" type="presParOf" srcId="{4D117BB8-CE12-4F5E-BC67-AB288DAEDBFC}" destId="{5AFD9367-47A6-4C9B-8ADD-3DDB095BA186}" srcOrd="1" destOrd="0" presId="urn:microsoft.com/office/officeart/2018/2/layout/IconVerticalSolidList"/>
    <dgm:cxn modelId="{6B35FC6F-4A6F-46A0-BA0B-2C390ECC6C20}" type="presParOf" srcId="{4D117BB8-CE12-4F5E-BC67-AB288DAEDBFC}" destId="{9942C1E0-3F6B-4BE1-BE2F-50FDEEC4EBB0}" srcOrd="2" destOrd="0" presId="urn:microsoft.com/office/officeart/2018/2/layout/IconVerticalSolidList"/>
    <dgm:cxn modelId="{34B33F8C-F737-4BCD-8059-7831EDCFEAE0}" type="presParOf" srcId="{4D117BB8-CE12-4F5E-BC67-AB288DAEDBFC}" destId="{D1DF1322-749E-416A-B489-66887CC1049F}" srcOrd="3" destOrd="0" presId="urn:microsoft.com/office/officeart/2018/2/layout/IconVerticalSolidList"/>
    <dgm:cxn modelId="{E6AB3C9B-9C82-4FC8-848F-82A8EF53C62C}" type="presParOf" srcId="{5BA390B0-D16A-46C2-8E24-FBD51332B80C}" destId="{18BE0434-20B3-4E03-97D7-F4E587E384F8}" srcOrd="3" destOrd="0" presId="urn:microsoft.com/office/officeart/2018/2/layout/IconVerticalSolidList"/>
    <dgm:cxn modelId="{F67B365E-2960-467D-A83E-A13E463BA67B}" type="presParOf" srcId="{5BA390B0-D16A-46C2-8E24-FBD51332B80C}" destId="{B045B4F8-C8AF-424B-9BF7-90F1A4E7C398}" srcOrd="4" destOrd="0" presId="urn:microsoft.com/office/officeart/2018/2/layout/IconVerticalSolidList"/>
    <dgm:cxn modelId="{72E8FC5D-93FA-4C07-A85A-1F801DE3D186}" type="presParOf" srcId="{B045B4F8-C8AF-424B-9BF7-90F1A4E7C398}" destId="{E2F6060C-7A16-4B3E-BDF2-820E41866078}" srcOrd="0" destOrd="0" presId="urn:microsoft.com/office/officeart/2018/2/layout/IconVerticalSolidList"/>
    <dgm:cxn modelId="{8C4AE247-A474-48EB-B2CA-71DB238BADBB}" type="presParOf" srcId="{B045B4F8-C8AF-424B-9BF7-90F1A4E7C398}" destId="{71A1335D-5CB2-40F9-9742-C9BA8A33BA80}" srcOrd="1" destOrd="0" presId="urn:microsoft.com/office/officeart/2018/2/layout/IconVerticalSolidList"/>
    <dgm:cxn modelId="{FDE905A6-44F6-42AF-8762-46C3A5CEB01E}" type="presParOf" srcId="{B045B4F8-C8AF-424B-9BF7-90F1A4E7C398}" destId="{B2B80B96-3793-4AF1-A380-5B3A7A6EB35E}" srcOrd="2" destOrd="0" presId="urn:microsoft.com/office/officeart/2018/2/layout/IconVerticalSolidList"/>
    <dgm:cxn modelId="{B9F75A69-BF10-42BF-A157-A2DD065E020F}" type="presParOf" srcId="{B045B4F8-C8AF-424B-9BF7-90F1A4E7C398}" destId="{F1BF4D36-6950-47E2-8495-E96FD28BF9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32B50-F891-417E-A052-5EB66D7FB9F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E68AA0-254C-4EC8-A194-EAD95C15365C}">
      <dgm:prSet/>
      <dgm:spPr/>
      <dgm:t>
        <a:bodyPr/>
        <a:lstStyle/>
        <a:p>
          <a:r>
            <a:rPr lang="en-US" dirty="0">
              <a:latin typeface="Corbel"/>
            </a:rPr>
            <a:t>Enhance </a:t>
          </a:r>
          <a:r>
            <a:rPr lang="en-US" b="1" dirty="0">
              <a:latin typeface="Corbel"/>
            </a:rPr>
            <a:t>inclusivity</a:t>
          </a:r>
          <a:r>
            <a:rPr lang="en-US" dirty="0">
              <a:latin typeface="Corbel"/>
            </a:rPr>
            <a:t> and communication about resources.</a:t>
          </a:r>
        </a:p>
      </dgm:t>
    </dgm:pt>
    <dgm:pt modelId="{E46D2109-22D8-4939-9817-646EFA1183E9}" type="parTrans" cxnId="{F04EE1B8-EA35-4897-B5CC-742AC04F2FB4}">
      <dgm:prSet/>
      <dgm:spPr/>
      <dgm:t>
        <a:bodyPr/>
        <a:lstStyle/>
        <a:p>
          <a:endParaRPr lang="en-US"/>
        </a:p>
      </dgm:t>
    </dgm:pt>
    <dgm:pt modelId="{1F58673A-36F0-4670-97E8-79B60F07A4B3}" type="sibTrans" cxnId="{F04EE1B8-EA35-4897-B5CC-742AC04F2FB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DFC900-79D4-4A97-BD98-20C483536CBE}">
      <dgm:prSet/>
      <dgm:spPr/>
      <dgm:t>
        <a:bodyPr/>
        <a:lstStyle/>
        <a:p>
          <a:r>
            <a:rPr lang="en-US" dirty="0">
              <a:latin typeface="Corbel"/>
            </a:rPr>
            <a:t>Address </a:t>
          </a:r>
          <a:r>
            <a:rPr lang="en-US" b="1" dirty="0">
              <a:latin typeface="Corbel"/>
            </a:rPr>
            <a:t>gender-specific barriers</a:t>
          </a:r>
          <a:r>
            <a:rPr lang="en-US" dirty="0">
              <a:latin typeface="Corbel"/>
            </a:rPr>
            <a:t> in workplace policies.</a:t>
          </a:r>
        </a:p>
      </dgm:t>
    </dgm:pt>
    <dgm:pt modelId="{79E357AB-D26B-47DC-8DD3-15DE430104AF}" type="parTrans" cxnId="{A125A0E5-2153-494E-B3CB-01179E10BA42}">
      <dgm:prSet/>
      <dgm:spPr/>
      <dgm:t>
        <a:bodyPr/>
        <a:lstStyle/>
        <a:p>
          <a:endParaRPr lang="en-US"/>
        </a:p>
      </dgm:t>
    </dgm:pt>
    <dgm:pt modelId="{81B727A8-6984-449A-8DFB-E9EBE9F2F1C9}" type="sibTrans" cxnId="{A125A0E5-2153-494E-B3CB-01179E10BA4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10F24D-3900-4F7B-87C8-7E2988926262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Normalize </a:t>
          </a:r>
          <a:r>
            <a:rPr lang="en-US" b="1" dirty="0">
              <a:latin typeface="Corbel" panose="020B0503020204020204"/>
            </a:rPr>
            <a:t>mental health discussions</a:t>
          </a:r>
          <a:r>
            <a:rPr lang="en-US" dirty="0">
              <a:latin typeface="Corbel" panose="020B0503020204020204"/>
            </a:rPr>
            <a:t> to combat stigma.</a:t>
          </a:r>
        </a:p>
      </dgm:t>
    </dgm:pt>
    <dgm:pt modelId="{A7FE17FE-DFD0-42D2-A25D-CFD985C38B51}" type="parTrans" cxnId="{2E7F0D69-614B-4CBF-9E34-AC1BAD7BD02A}">
      <dgm:prSet/>
      <dgm:spPr/>
      <dgm:t>
        <a:bodyPr/>
        <a:lstStyle/>
        <a:p>
          <a:endParaRPr lang="en-US"/>
        </a:p>
      </dgm:t>
    </dgm:pt>
    <dgm:pt modelId="{08028F66-5647-4A64-9E83-5028F13694F3}" type="sibTrans" cxnId="{2E7F0D69-614B-4CBF-9E34-AC1BAD7BD0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33E1919-CACE-4CE6-BC94-55283F66C3BB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Redesign wellness programs to meet employee needs effectively.</a:t>
          </a:r>
        </a:p>
      </dgm:t>
    </dgm:pt>
    <dgm:pt modelId="{4417CD63-A082-4601-B605-0E9339CB56BA}" type="parTrans" cxnId="{EA2FBA25-96DC-4E2C-AC80-B74DE04E8186}">
      <dgm:prSet/>
      <dgm:spPr/>
      <dgm:t>
        <a:bodyPr/>
        <a:lstStyle/>
        <a:p>
          <a:endParaRPr lang="en-US"/>
        </a:p>
      </dgm:t>
    </dgm:pt>
    <dgm:pt modelId="{BC3C54C5-0969-4FE9-B095-84349C9D2361}" type="sibTrans" cxnId="{EA2FBA25-96DC-4E2C-AC80-B74DE04E818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EADE573-F672-4527-9057-772561AC6BDF}" type="pres">
      <dgm:prSet presAssocID="{F3332B50-F891-417E-A052-5EB66D7FB9F1}" presName="Name0" presStyleCnt="0">
        <dgm:presLayoutVars>
          <dgm:animLvl val="lvl"/>
          <dgm:resizeHandles val="exact"/>
        </dgm:presLayoutVars>
      </dgm:prSet>
      <dgm:spPr/>
    </dgm:pt>
    <dgm:pt modelId="{10D6F512-99A0-4BA1-8B91-3348CAB92295}" type="pres">
      <dgm:prSet presAssocID="{BAE68AA0-254C-4EC8-A194-EAD95C15365C}" presName="compositeNode" presStyleCnt="0">
        <dgm:presLayoutVars>
          <dgm:bulletEnabled val="1"/>
        </dgm:presLayoutVars>
      </dgm:prSet>
      <dgm:spPr/>
    </dgm:pt>
    <dgm:pt modelId="{C71BC6ED-5194-422A-A918-63EE1E51D1C5}" type="pres">
      <dgm:prSet presAssocID="{BAE68AA0-254C-4EC8-A194-EAD95C15365C}" presName="bgRect" presStyleLbl="bgAccFollowNode1" presStyleIdx="0" presStyleCnt="4"/>
      <dgm:spPr/>
    </dgm:pt>
    <dgm:pt modelId="{4B5A33F1-80B0-474C-83EA-CB529500CD9F}" type="pres">
      <dgm:prSet presAssocID="{1F58673A-36F0-4670-97E8-79B60F07A4B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3E70F52-0305-4A87-80C6-6B7571BAD487}" type="pres">
      <dgm:prSet presAssocID="{BAE68AA0-254C-4EC8-A194-EAD95C15365C}" presName="bottomLine" presStyleLbl="alignNode1" presStyleIdx="1" presStyleCnt="8">
        <dgm:presLayoutVars/>
      </dgm:prSet>
      <dgm:spPr/>
    </dgm:pt>
    <dgm:pt modelId="{69CA02E4-0E33-43D8-9FA9-4975F6444E3B}" type="pres">
      <dgm:prSet presAssocID="{BAE68AA0-254C-4EC8-A194-EAD95C15365C}" presName="nodeText" presStyleLbl="bgAccFollowNode1" presStyleIdx="0" presStyleCnt="4">
        <dgm:presLayoutVars>
          <dgm:bulletEnabled val="1"/>
        </dgm:presLayoutVars>
      </dgm:prSet>
      <dgm:spPr/>
    </dgm:pt>
    <dgm:pt modelId="{57222711-88D8-4525-8ABD-A10A3C968D2F}" type="pres">
      <dgm:prSet presAssocID="{1F58673A-36F0-4670-97E8-79B60F07A4B3}" presName="sibTrans" presStyleCnt="0"/>
      <dgm:spPr/>
    </dgm:pt>
    <dgm:pt modelId="{E8207889-A285-4623-9697-63CF385CB059}" type="pres">
      <dgm:prSet presAssocID="{F4DFC900-79D4-4A97-BD98-20C483536CBE}" presName="compositeNode" presStyleCnt="0">
        <dgm:presLayoutVars>
          <dgm:bulletEnabled val="1"/>
        </dgm:presLayoutVars>
      </dgm:prSet>
      <dgm:spPr/>
    </dgm:pt>
    <dgm:pt modelId="{B37B1234-62FA-4964-BDDD-D5D85D89E665}" type="pres">
      <dgm:prSet presAssocID="{F4DFC900-79D4-4A97-BD98-20C483536CBE}" presName="bgRect" presStyleLbl="bgAccFollowNode1" presStyleIdx="1" presStyleCnt="4"/>
      <dgm:spPr/>
    </dgm:pt>
    <dgm:pt modelId="{01E9742E-2722-4C97-955A-E8B47863258C}" type="pres">
      <dgm:prSet presAssocID="{81B727A8-6984-449A-8DFB-E9EBE9F2F1C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DF1471A-1AF9-427C-8DB0-7A873A86FCF3}" type="pres">
      <dgm:prSet presAssocID="{F4DFC900-79D4-4A97-BD98-20C483536CBE}" presName="bottomLine" presStyleLbl="alignNode1" presStyleIdx="3" presStyleCnt="8">
        <dgm:presLayoutVars/>
      </dgm:prSet>
      <dgm:spPr/>
    </dgm:pt>
    <dgm:pt modelId="{A2672A42-48A6-4A37-B832-AF381E32733A}" type="pres">
      <dgm:prSet presAssocID="{F4DFC900-79D4-4A97-BD98-20C483536CBE}" presName="nodeText" presStyleLbl="bgAccFollowNode1" presStyleIdx="1" presStyleCnt="4">
        <dgm:presLayoutVars>
          <dgm:bulletEnabled val="1"/>
        </dgm:presLayoutVars>
      </dgm:prSet>
      <dgm:spPr/>
    </dgm:pt>
    <dgm:pt modelId="{ADA20FC3-BDAE-4B78-A477-AF291C7D7BF0}" type="pres">
      <dgm:prSet presAssocID="{81B727A8-6984-449A-8DFB-E9EBE9F2F1C9}" presName="sibTrans" presStyleCnt="0"/>
      <dgm:spPr/>
    </dgm:pt>
    <dgm:pt modelId="{3AC04770-D6C6-43DD-82A4-C4956062EC2E}" type="pres">
      <dgm:prSet presAssocID="{0510F24D-3900-4F7B-87C8-7E2988926262}" presName="compositeNode" presStyleCnt="0">
        <dgm:presLayoutVars>
          <dgm:bulletEnabled val="1"/>
        </dgm:presLayoutVars>
      </dgm:prSet>
      <dgm:spPr/>
    </dgm:pt>
    <dgm:pt modelId="{4103FB4B-3CE1-4387-893F-4842FB1C246D}" type="pres">
      <dgm:prSet presAssocID="{0510F24D-3900-4F7B-87C8-7E2988926262}" presName="bgRect" presStyleLbl="bgAccFollowNode1" presStyleIdx="2" presStyleCnt="4"/>
      <dgm:spPr/>
    </dgm:pt>
    <dgm:pt modelId="{04AB8DD3-EE70-4FA5-B0C7-6D9CC662DDB7}" type="pres">
      <dgm:prSet presAssocID="{08028F66-5647-4A64-9E83-5028F13694F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AEB35F9-4707-43B3-8CC6-81665537554A}" type="pres">
      <dgm:prSet presAssocID="{0510F24D-3900-4F7B-87C8-7E2988926262}" presName="bottomLine" presStyleLbl="alignNode1" presStyleIdx="5" presStyleCnt="8">
        <dgm:presLayoutVars/>
      </dgm:prSet>
      <dgm:spPr/>
    </dgm:pt>
    <dgm:pt modelId="{9A4F8F23-B08B-4CF0-8033-0D4AE912E36E}" type="pres">
      <dgm:prSet presAssocID="{0510F24D-3900-4F7B-87C8-7E2988926262}" presName="nodeText" presStyleLbl="bgAccFollowNode1" presStyleIdx="2" presStyleCnt="4">
        <dgm:presLayoutVars>
          <dgm:bulletEnabled val="1"/>
        </dgm:presLayoutVars>
      </dgm:prSet>
      <dgm:spPr/>
    </dgm:pt>
    <dgm:pt modelId="{B6D59762-E697-4C57-BB88-9DE5AC392AAF}" type="pres">
      <dgm:prSet presAssocID="{08028F66-5647-4A64-9E83-5028F13694F3}" presName="sibTrans" presStyleCnt="0"/>
      <dgm:spPr/>
    </dgm:pt>
    <dgm:pt modelId="{25C21B9B-910E-400D-966F-8F66D1ADE339}" type="pres">
      <dgm:prSet presAssocID="{933E1919-CACE-4CE6-BC94-55283F66C3BB}" presName="compositeNode" presStyleCnt="0">
        <dgm:presLayoutVars>
          <dgm:bulletEnabled val="1"/>
        </dgm:presLayoutVars>
      </dgm:prSet>
      <dgm:spPr/>
    </dgm:pt>
    <dgm:pt modelId="{729C2F88-85A3-491B-A088-AA5DAA461F66}" type="pres">
      <dgm:prSet presAssocID="{933E1919-CACE-4CE6-BC94-55283F66C3BB}" presName="bgRect" presStyleLbl="bgAccFollowNode1" presStyleIdx="3" presStyleCnt="4"/>
      <dgm:spPr/>
    </dgm:pt>
    <dgm:pt modelId="{0596CB44-C07E-430A-8FE9-4C6C6A7D30C9}" type="pres">
      <dgm:prSet presAssocID="{BC3C54C5-0969-4FE9-B095-84349C9D236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0ECABDE-EE47-424D-A885-0CD0C9854E64}" type="pres">
      <dgm:prSet presAssocID="{933E1919-CACE-4CE6-BC94-55283F66C3BB}" presName="bottomLine" presStyleLbl="alignNode1" presStyleIdx="7" presStyleCnt="8">
        <dgm:presLayoutVars/>
      </dgm:prSet>
      <dgm:spPr/>
    </dgm:pt>
    <dgm:pt modelId="{6B0D61B1-0F24-4736-B374-CE505537792C}" type="pres">
      <dgm:prSet presAssocID="{933E1919-CACE-4CE6-BC94-55283F66C3B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606F70E-2FCA-4072-8E7A-199D3B06DD99}" type="presOf" srcId="{0510F24D-3900-4F7B-87C8-7E2988926262}" destId="{4103FB4B-3CE1-4387-893F-4842FB1C246D}" srcOrd="0" destOrd="0" presId="urn:microsoft.com/office/officeart/2016/7/layout/BasicLinearProcessNumbered"/>
    <dgm:cxn modelId="{EA2FBA25-96DC-4E2C-AC80-B74DE04E8186}" srcId="{F3332B50-F891-417E-A052-5EB66D7FB9F1}" destId="{933E1919-CACE-4CE6-BC94-55283F66C3BB}" srcOrd="3" destOrd="0" parTransId="{4417CD63-A082-4601-B605-0E9339CB56BA}" sibTransId="{BC3C54C5-0969-4FE9-B095-84349C9D2361}"/>
    <dgm:cxn modelId="{2E7F0D69-614B-4CBF-9E34-AC1BAD7BD02A}" srcId="{F3332B50-F891-417E-A052-5EB66D7FB9F1}" destId="{0510F24D-3900-4F7B-87C8-7E2988926262}" srcOrd="2" destOrd="0" parTransId="{A7FE17FE-DFD0-42D2-A25D-CFD985C38B51}" sibTransId="{08028F66-5647-4A64-9E83-5028F13694F3}"/>
    <dgm:cxn modelId="{2B343169-4F1C-4E60-9FE6-7A260C44177A}" type="presOf" srcId="{F4DFC900-79D4-4A97-BD98-20C483536CBE}" destId="{B37B1234-62FA-4964-BDDD-D5D85D89E665}" srcOrd="0" destOrd="0" presId="urn:microsoft.com/office/officeart/2016/7/layout/BasicLinearProcessNumbered"/>
    <dgm:cxn modelId="{B3AB9872-1A0F-49D7-8158-1CFD1DD06981}" type="presOf" srcId="{933E1919-CACE-4CE6-BC94-55283F66C3BB}" destId="{729C2F88-85A3-491B-A088-AA5DAA461F66}" srcOrd="0" destOrd="0" presId="urn:microsoft.com/office/officeart/2016/7/layout/BasicLinearProcessNumbered"/>
    <dgm:cxn modelId="{14F3757F-C44D-4073-8814-7462656A3E39}" type="presOf" srcId="{933E1919-CACE-4CE6-BC94-55283F66C3BB}" destId="{6B0D61B1-0F24-4736-B374-CE505537792C}" srcOrd="1" destOrd="0" presId="urn:microsoft.com/office/officeart/2016/7/layout/BasicLinearProcessNumbered"/>
    <dgm:cxn modelId="{DE304394-4536-4051-A334-259025F2011E}" type="presOf" srcId="{0510F24D-3900-4F7B-87C8-7E2988926262}" destId="{9A4F8F23-B08B-4CF0-8033-0D4AE912E36E}" srcOrd="1" destOrd="0" presId="urn:microsoft.com/office/officeart/2016/7/layout/BasicLinearProcessNumbered"/>
    <dgm:cxn modelId="{03775794-A04E-406D-8895-4FF3D38060A5}" type="presOf" srcId="{BAE68AA0-254C-4EC8-A194-EAD95C15365C}" destId="{69CA02E4-0E33-43D8-9FA9-4975F6444E3B}" srcOrd="1" destOrd="0" presId="urn:microsoft.com/office/officeart/2016/7/layout/BasicLinearProcessNumbered"/>
    <dgm:cxn modelId="{C36B6297-2C39-4CBB-854C-BBC295FE80E5}" type="presOf" srcId="{81B727A8-6984-449A-8DFB-E9EBE9F2F1C9}" destId="{01E9742E-2722-4C97-955A-E8B47863258C}" srcOrd="0" destOrd="0" presId="urn:microsoft.com/office/officeart/2016/7/layout/BasicLinearProcessNumbered"/>
    <dgm:cxn modelId="{3A5F44A7-2ED4-4362-A1CA-14E7FD181A37}" type="presOf" srcId="{BAE68AA0-254C-4EC8-A194-EAD95C15365C}" destId="{C71BC6ED-5194-422A-A918-63EE1E51D1C5}" srcOrd="0" destOrd="0" presId="urn:microsoft.com/office/officeart/2016/7/layout/BasicLinearProcessNumbered"/>
    <dgm:cxn modelId="{28C4EAA7-181A-4778-B7DD-9D2AF875572C}" type="presOf" srcId="{1F58673A-36F0-4670-97E8-79B60F07A4B3}" destId="{4B5A33F1-80B0-474C-83EA-CB529500CD9F}" srcOrd="0" destOrd="0" presId="urn:microsoft.com/office/officeart/2016/7/layout/BasicLinearProcessNumbered"/>
    <dgm:cxn modelId="{F04EE1B8-EA35-4897-B5CC-742AC04F2FB4}" srcId="{F3332B50-F891-417E-A052-5EB66D7FB9F1}" destId="{BAE68AA0-254C-4EC8-A194-EAD95C15365C}" srcOrd="0" destOrd="0" parTransId="{E46D2109-22D8-4939-9817-646EFA1183E9}" sibTransId="{1F58673A-36F0-4670-97E8-79B60F07A4B3}"/>
    <dgm:cxn modelId="{7465C2BC-EBC0-4656-818A-DCC2FC12697C}" type="presOf" srcId="{08028F66-5647-4A64-9E83-5028F13694F3}" destId="{04AB8DD3-EE70-4FA5-B0C7-6D9CC662DDB7}" srcOrd="0" destOrd="0" presId="urn:microsoft.com/office/officeart/2016/7/layout/BasicLinearProcessNumbered"/>
    <dgm:cxn modelId="{7159FFC0-EE5C-47B1-9E04-5E2061EBCC16}" type="presOf" srcId="{F3332B50-F891-417E-A052-5EB66D7FB9F1}" destId="{0EADE573-F672-4527-9057-772561AC6BDF}" srcOrd="0" destOrd="0" presId="urn:microsoft.com/office/officeart/2016/7/layout/BasicLinearProcessNumbered"/>
    <dgm:cxn modelId="{8A6D70CB-AAA1-4C69-91F1-EE2B3C99343D}" type="presOf" srcId="{F4DFC900-79D4-4A97-BD98-20C483536CBE}" destId="{A2672A42-48A6-4A37-B832-AF381E32733A}" srcOrd="1" destOrd="0" presId="urn:microsoft.com/office/officeart/2016/7/layout/BasicLinearProcessNumbered"/>
    <dgm:cxn modelId="{A125A0E5-2153-494E-B3CB-01179E10BA42}" srcId="{F3332B50-F891-417E-A052-5EB66D7FB9F1}" destId="{F4DFC900-79D4-4A97-BD98-20C483536CBE}" srcOrd="1" destOrd="0" parTransId="{79E357AB-D26B-47DC-8DD3-15DE430104AF}" sibTransId="{81B727A8-6984-449A-8DFB-E9EBE9F2F1C9}"/>
    <dgm:cxn modelId="{DC5A5BEF-9FB6-4D75-9B0C-34D9FA275F45}" type="presOf" srcId="{BC3C54C5-0969-4FE9-B095-84349C9D2361}" destId="{0596CB44-C07E-430A-8FE9-4C6C6A7D30C9}" srcOrd="0" destOrd="0" presId="urn:microsoft.com/office/officeart/2016/7/layout/BasicLinearProcessNumbered"/>
    <dgm:cxn modelId="{43EA662A-532B-4349-9A09-255EA73136D9}" type="presParOf" srcId="{0EADE573-F672-4527-9057-772561AC6BDF}" destId="{10D6F512-99A0-4BA1-8B91-3348CAB92295}" srcOrd="0" destOrd="0" presId="urn:microsoft.com/office/officeart/2016/7/layout/BasicLinearProcessNumbered"/>
    <dgm:cxn modelId="{44DD8BB2-BAD8-426B-86B6-4F1DF48BE78F}" type="presParOf" srcId="{10D6F512-99A0-4BA1-8B91-3348CAB92295}" destId="{C71BC6ED-5194-422A-A918-63EE1E51D1C5}" srcOrd="0" destOrd="0" presId="urn:microsoft.com/office/officeart/2016/7/layout/BasicLinearProcessNumbered"/>
    <dgm:cxn modelId="{D1C2D2F4-C1A1-454F-8D91-4CDD62B54BDA}" type="presParOf" srcId="{10D6F512-99A0-4BA1-8B91-3348CAB92295}" destId="{4B5A33F1-80B0-474C-83EA-CB529500CD9F}" srcOrd="1" destOrd="0" presId="urn:microsoft.com/office/officeart/2016/7/layout/BasicLinearProcessNumbered"/>
    <dgm:cxn modelId="{F1093594-050B-44B8-99C8-CD1D2AF94EE5}" type="presParOf" srcId="{10D6F512-99A0-4BA1-8B91-3348CAB92295}" destId="{C3E70F52-0305-4A87-80C6-6B7571BAD487}" srcOrd="2" destOrd="0" presId="urn:microsoft.com/office/officeart/2016/7/layout/BasicLinearProcessNumbered"/>
    <dgm:cxn modelId="{745B1D60-5E47-4876-B77F-1F76EBC9BF69}" type="presParOf" srcId="{10D6F512-99A0-4BA1-8B91-3348CAB92295}" destId="{69CA02E4-0E33-43D8-9FA9-4975F6444E3B}" srcOrd="3" destOrd="0" presId="urn:microsoft.com/office/officeart/2016/7/layout/BasicLinearProcessNumbered"/>
    <dgm:cxn modelId="{580EC965-BCDD-4A4F-8D35-7F5D7BFC4AFB}" type="presParOf" srcId="{0EADE573-F672-4527-9057-772561AC6BDF}" destId="{57222711-88D8-4525-8ABD-A10A3C968D2F}" srcOrd="1" destOrd="0" presId="urn:microsoft.com/office/officeart/2016/7/layout/BasicLinearProcessNumbered"/>
    <dgm:cxn modelId="{ADAC4DB7-9321-4689-82A4-2D15A1CBFFF0}" type="presParOf" srcId="{0EADE573-F672-4527-9057-772561AC6BDF}" destId="{E8207889-A285-4623-9697-63CF385CB059}" srcOrd="2" destOrd="0" presId="urn:microsoft.com/office/officeart/2016/7/layout/BasicLinearProcessNumbered"/>
    <dgm:cxn modelId="{E229134F-A564-49C2-BAEA-A22882A3B4BA}" type="presParOf" srcId="{E8207889-A285-4623-9697-63CF385CB059}" destId="{B37B1234-62FA-4964-BDDD-D5D85D89E665}" srcOrd="0" destOrd="0" presId="urn:microsoft.com/office/officeart/2016/7/layout/BasicLinearProcessNumbered"/>
    <dgm:cxn modelId="{C2ADD4D1-418F-4576-B4D2-492D887424B9}" type="presParOf" srcId="{E8207889-A285-4623-9697-63CF385CB059}" destId="{01E9742E-2722-4C97-955A-E8B47863258C}" srcOrd="1" destOrd="0" presId="urn:microsoft.com/office/officeart/2016/7/layout/BasicLinearProcessNumbered"/>
    <dgm:cxn modelId="{D6A715DD-D5F8-495A-A9F7-C0F86DD69A9F}" type="presParOf" srcId="{E8207889-A285-4623-9697-63CF385CB059}" destId="{FDF1471A-1AF9-427C-8DB0-7A873A86FCF3}" srcOrd="2" destOrd="0" presId="urn:microsoft.com/office/officeart/2016/7/layout/BasicLinearProcessNumbered"/>
    <dgm:cxn modelId="{EF9DECB0-AA70-4F5D-9E5E-B67A47A1B893}" type="presParOf" srcId="{E8207889-A285-4623-9697-63CF385CB059}" destId="{A2672A42-48A6-4A37-B832-AF381E32733A}" srcOrd="3" destOrd="0" presId="urn:microsoft.com/office/officeart/2016/7/layout/BasicLinearProcessNumbered"/>
    <dgm:cxn modelId="{13CB333A-877B-4EA0-93D4-F450B344DD8B}" type="presParOf" srcId="{0EADE573-F672-4527-9057-772561AC6BDF}" destId="{ADA20FC3-BDAE-4B78-A477-AF291C7D7BF0}" srcOrd="3" destOrd="0" presId="urn:microsoft.com/office/officeart/2016/7/layout/BasicLinearProcessNumbered"/>
    <dgm:cxn modelId="{22C4EFE3-62B3-4213-B3B5-5B2DE0249526}" type="presParOf" srcId="{0EADE573-F672-4527-9057-772561AC6BDF}" destId="{3AC04770-D6C6-43DD-82A4-C4956062EC2E}" srcOrd="4" destOrd="0" presId="urn:microsoft.com/office/officeart/2016/7/layout/BasicLinearProcessNumbered"/>
    <dgm:cxn modelId="{8E98FD8D-D511-4C7F-9B84-F0F89D977533}" type="presParOf" srcId="{3AC04770-D6C6-43DD-82A4-C4956062EC2E}" destId="{4103FB4B-3CE1-4387-893F-4842FB1C246D}" srcOrd="0" destOrd="0" presId="urn:microsoft.com/office/officeart/2016/7/layout/BasicLinearProcessNumbered"/>
    <dgm:cxn modelId="{57C93DCF-6C9E-4488-B582-D9BD14B5075B}" type="presParOf" srcId="{3AC04770-D6C6-43DD-82A4-C4956062EC2E}" destId="{04AB8DD3-EE70-4FA5-B0C7-6D9CC662DDB7}" srcOrd="1" destOrd="0" presId="urn:microsoft.com/office/officeart/2016/7/layout/BasicLinearProcessNumbered"/>
    <dgm:cxn modelId="{49FB6D95-1B10-4A4D-A34D-430245B7FB7B}" type="presParOf" srcId="{3AC04770-D6C6-43DD-82A4-C4956062EC2E}" destId="{9AEB35F9-4707-43B3-8CC6-81665537554A}" srcOrd="2" destOrd="0" presId="urn:microsoft.com/office/officeart/2016/7/layout/BasicLinearProcessNumbered"/>
    <dgm:cxn modelId="{FB494007-740F-49AA-9084-38BB77CB150B}" type="presParOf" srcId="{3AC04770-D6C6-43DD-82A4-C4956062EC2E}" destId="{9A4F8F23-B08B-4CF0-8033-0D4AE912E36E}" srcOrd="3" destOrd="0" presId="urn:microsoft.com/office/officeart/2016/7/layout/BasicLinearProcessNumbered"/>
    <dgm:cxn modelId="{2B27AB76-4D09-4430-9B10-6C24B3F375D7}" type="presParOf" srcId="{0EADE573-F672-4527-9057-772561AC6BDF}" destId="{B6D59762-E697-4C57-BB88-9DE5AC392AAF}" srcOrd="5" destOrd="0" presId="urn:microsoft.com/office/officeart/2016/7/layout/BasicLinearProcessNumbered"/>
    <dgm:cxn modelId="{E5D1C0EC-F7B7-4A51-A203-43EAA5AD8333}" type="presParOf" srcId="{0EADE573-F672-4527-9057-772561AC6BDF}" destId="{25C21B9B-910E-400D-966F-8F66D1ADE339}" srcOrd="6" destOrd="0" presId="urn:microsoft.com/office/officeart/2016/7/layout/BasicLinearProcessNumbered"/>
    <dgm:cxn modelId="{15CBFC51-050C-43CB-B049-9E63186138A4}" type="presParOf" srcId="{25C21B9B-910E-400D-966F-8F66D1ADE339}" destId="{729C2F88-85A3-491B-A088-AA5DAA461F66}" srcOrd="0" destOrd="0" presId="urn:microsoft.com/office/officeart/2016/7/layout/BasicLinearProcessNumbered"/>
    <dgm:cxn modelId="{00A05C2F-C005-4D3D-8643-6B2CC540FFC0}" type="presParOf" srcId="{25C21B9B-910E-400D-966F-8F66D1ADE339}" destId="{0596CB44-C07E-430A-8FE9-4C6C6A7D30C9}" srcOrd="1" destOrd="0" presId="urn:microsoft.com/office/officeart/2016/7/layout/BasicLinearProcessNumbered"/>
    <dgm:cxn modelId="{4F68A82F-CD14-487A-8CA1-B9EA8470CBCA}" type="presParOf" srcId="{25C21B9B-910E-400D-966F-8F66D1ADE339}" destId="{90ECABDE-EE47-424D-A885-0CD0C9854E64}" srcOrd="2" destOrd="0" presId="urn:microsoft.com/office/officeart/2016/7/layout/BasicLinearProcessNumbered"/>
    <dgm:cxn modelId="{11C5E812-96C2-4246-9A77-56DE5BFDD007}" type="presParOf" srcId="{25C21B9B-910E-400D-966F-8F66D1ADE339}" destId="{6B0D61B1-0F24-4736-B374-CE50553779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88C2D-AC46-4067-B072-EE657B6B9E3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09ACA-6F4B-46D0-9B6A-F77C0D3F5FA9}">
      <dgm:prSet/>
      <dgm:spPr/>
      <dgm:t>
        <a:bodyPr/>
        <a:lstStyle/>
        <a:p>
          <a:r>
            <a:rPr lang="en-US" b="1" i="0" baseline="0"/>
            <a:t>Reduce Mental Health Stigma:</a:t>
          </a:r>
          <a:r>
            <a:rPr lang="en-US" b="0" i="0" baseline="0"/>
            <a:t> Implement awareness campaigns to educate and normalize mental health discussions.</a:t>
          </a:r>
          <a:endParaRPr lang="en-US"/>
        </a:p>
      </dgm:t>
    </dgm:pt>
    <dgm:pt modelId="{07B8A8B3-CC33-4FF2-BC45-120C82C9AF52}" type="parTrans" cxnId="{43582250-6D3B-49FE-BF5C-41E7DDD0F025}">
      <dgm:prSet/>
      <dgm:spPr/>
      <dgm:t>
        <a:bodyPr/>
        <a:lstStyle/>
        <a:p>
          <a:endParaRPr lang="en-US"/>
        </a:p>
      </dgm:t>
    </dgm:pt>
    <dgm:pt modelId="{3B5D89AB-C22B-4634-BBE2-7011BE9D13A9}" type="sibTrans" cxnId="{43582250-6D3B-49FE-BF5C-41E7DDD0F02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FF51C6-0D1C-4F38-996F-80353AAEB539}">
      <dgm:prSet/>
      <dgm:spPr/>
      <dgm:t>
        <a:bodyPr/>
        <a:lstStyle/>
        <a:p>
          <a:r>
            <a:rPr lang="en-US" b="1" i="0" baseline="0"/>
            <a:t>Foster Trust Between Employees and Supervisors:</a:t>
          </a:r>
          <a:r>
            <a:rPr lang="en-US" b="0" i="0" baseline="0"/>
            <a:t> Build stronger relationships to create a supportive environment.</a:t>
          </a:r>
          <a:endParaRPr lang="en-US"/>
        </a:p>
      </dgm:t>
    </dgm:pt>
    <dgm:pt modelId="{5F54818B-A28D-4FD4-9D9B-CAC5630B6D80}" type="parTrans" cxnId="{3F44062A-D121-4170-A328-18A9C2BE895D}">
      <dgm:prSet/>
      <dgm:spPr/>
      <dgm:t>
        <a:bodyPr/>
        <a:lstStyle/>
        <a:p>
          <a:endParaRPr lang="en-US"/>
        </a:p>
      </dgm:t>
    </dgm:pt>
    <dgm:pt modelId="{F1338ED2-A328-4D2C-B248-AAFAB417B71C}" type="sibTrans" cxnId="{3F44062A-D121-4170-A328-18A9C2BE895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7F35AAA-0C23-459C-9174-CADEE3474BF9}">
      <dgm:prSet/>
      <dgm:spPr/>
      <dgm:t>
        <a:bodyPr/>
        <a:lstStyle/>
        <a:p>
          <a:r>
            <a:rPr lang="en-US" b="1" i="0" baseline="0"/>
            <a:t>Clearly Communicate Policies on Health Disclosures:</a:t>
          </a:r>
          <a:r>
            <a:rPr lang="en-US" b="0" i="0" baseline="0"/>
            <a:t> Ensure transparency about how health-related information is handled.</a:t>
          </a:r>
          <a:endParaRPr lang="en-US"/>
        </a:p>
      </dgm:t>
    </dgm:pt>
    <dgm:pt modelId="{8EC3F3BB-8250-4398-8D88-81E4AA306BE3}" type="parTrans" cxnId="{67009A11-835E-47FE-8178-697556B8D546}">
      <dgm:prSet/>
      <dgm:spPr/>
      <dgm:t>
        <a:bodyPr/>
        <a:lstStyle/>
        <a:p>
          <a:endParaRPr lang="en-US"/>
        </a:p>
      </dgm:t>
    </dgm:pt>
    <dgm:pt modelId="{E7DC51DE-746C-4A25-9387-BF8C91B859D0}" type="sibTrans" cxnId="{67009A11-835E-47FE-8178-697556B8D54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79C1FB-5201-4BA3-80BD-265824D04D56}">
      <dgm:prSet/>
      <dgm:spPr/>
      <dgm:t>
        <a:bodyPr/>
        <a:lstStyle/>
        <a:p>
          <a:r>
            <a:rPr lang="en-US" b="1" i="0" baseline="0"/>
            <a:t>Encourage Open and Supportive Workplace Culture:</a:t>
          </a:r>
          <a:r>
            <a:rPr lang="en-US" b="0" i="0" baseline="0"/>
            <a:t> Cultivate a space where employees feel comfortable discussing mental health without fear of judgment.</a:t>
          </a:r>
          <a:endParaRPr lang="en-US"/>
        </a:p>
      </dgm:t>
    </dgm:pt>
    <dgm:pt modelId="{743B3F4D-4FAB-4378-9285-9E8157690089}" type="parTrans" cxnId="{9434B31E-DE64-4573-9ACF-2374B36F4053}">
      <dgm:prSet/>
      <dgm:spPr/>
      <dgm:t>
        <a:bodyPr/>
        <a:lstStyle/>
        <a:p>
          <a:endParaRPr lang="en-US"/>
        </a:p>
      </dgm:t>
    </dgm:pt>
    <dgm:pt modelId="{189DD299-3B85-47F9-91E3-C3E7093339AD}" type="sibTrans" cxnId="{9434B31E-DE64-4573-9ACF-2374B36F405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E6D757B-A186-4768-A6DE-AC595CE5D4E6}">
      <dgm:prSet/>
      <dgm:spPr/>
      <dgm:t>
        <a:bodyPr/>
        <a:lstStyle/>
        <a:p>
          <a:r>
            <a:rPr lang="en-US" b="1" i="0" baseline="0"/>
            <a:t>Enhance Workplace Trust:</a:t>
          </a:r>
          <a:r>
            <a:rPr lang="en-US" b="0" i="0" baseline="0"/>
            <a:t> Strengthen the foundation of trust across all organizational levels.</a:t>
          </a:r>
          <a:endParaRPr lang="en-US"/>
        </a:p>
      </dgm:t>
    </dgm:pt>
    <dgm:pt modelId="{48D3CB74-D4B3-4BE8-AD56-4EAB2F404C5B}" type="parTrans" cxnId="{5695A51E-B093-4B14-9DD4-006BBECE985C}">
      <dgm:prSet/>
      <dgm:spPr/>
      <dgm:t>
        <a:bodyPr/>
        <a:lstStyle/>
        <a:p>
          <a:endParaRPr lang="en-US"/>
        </a:p>
      </dgm:t>
    </dgm:pt>
    <dgm:pt modelId="{B6B2F8B5-142C-44D2-9A14-BE062CC5D5E3}" type="sibTrans" cxnId="{5695A51E-B093-4B14-9DD4-006BBECE985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6C1839C-5176-4382-B071-68AEECD0B9D7}">
      <dgm:prSet/>
      <dgm:spPr/>
      <dgm:t>
        <a:bodyPr/>
        <a:lstStyle/>
        <a:p>
          <a:r>
            <a:rPr lang="en-US" b="1" i="0" baseline="0"/>
            <a:t>Improve Communication on Health Disclosure Policies:</a:t>
          </a:r>
          <a:r>
            <a:rPr lang="en-US" b="0" i="0" baseline="0"/>
            <a:t> Ensure employees understand their rights and available resources for health-related concerns. </a:t>
          </a:r>
          <a:endParaRPr lang="en-US"/>
        </a:p>
      </dgm:t>
    </dgm:pt>
    <dgm:pt modelId="{47BACAF2-519B-42B0-86BF-255661F42A01}" type="parTrans" cxnId="{E82AC331-4D7B-451E-B6A4-926D4EB7FA9B}">
      <dgm:prSet/>
      <dgm:spPr/>
      <dgm:t>
        <a:bodyPr/>
        <a:lstStyle/>
        <a:p>
          <a:endParaRPr lang="en-US"/>
        </a:p>
      </dgm:t>
    </dgm:pt>
    <dgm:pt modelId="{03684613-0E99-46EB-8924-D69D633EE5C9}" type="sibTrans" cxnId="{E82AC331-4D7B-451E-B6A4-926D4EB7FA9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C9FD816-3135-47AC-89C8-E281D1C08166}" type="pres">
      <dgm:prSet presAssocID="{3CD88C2D-AC46-4067-B072-EE657B6B9E39}" presName="Name0" presStyleCnt="0">
        <dgm:presLayoutVars>
          <dgm:animLvl val="lvl"/>
          <dgm:resizeHandles val="exact"/>
        </dgm:presLayoutVars>
      </dgm:prSet>
      <dgm:spPr/>
    </dgm:pt>
    <dgm:pt modelId="{8D2F9809-BDF7-4039-BFD0-23B09A60515E}" type="pres">
      <dgm:prSet presAssocID="{94B09ACA-6F4B-46D0-9B6A-F77C0D3F5FA9}" presName="compositeNode" presStyleCnt="0">
        <dgm:presLayoutVars>
          <dgm:bulletEnabled val="1"/>
        </dgm:presLayoutVars>
      </dgm:prSet>
      <dgm:spPr/>
    </dgm:pt>
    <dgm:pt modelId="{0FF84415-422F-4EF1-9F6C-83B3157D85FE}" type="pres">
      <dgm:prSet presAssocID="{94B09ACA-6F4B-46D0-9B6A-F77C0D3F5FA9}" presName="bgRect" presStyleLbl="bgAccFollowNode1" presStyleIdx="0" presStyleCnt="6"/>
      <dgm:spPr/>
    </dgm:pt>
    <dgm:pt modelId="{8D56A7F4-A683-4E78-9466-DB0EBCAEB682}" type="pres">
      <dgm:prSet presAssocID="{3B5D89AB-C22B-4634-BBE2-7011BE9D13A9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8C95A5A2-7EC4-4904-9F44-27246B80C066}" type="pres">
      <dgm:prSet presAssocID="{94B09ACA-6F4B-46D0-9B6A-F77C0D3F5FA9}" presName="bottomLine" presStyleLbl="alignNode1" presStyleIdx="1" presStyleCnt="12">
        <dgm:presLayoutVars/>
      </dgm:prSet>
      <dgm:spPr/>
    </dgm:pt>
    <dgm:pt modelId="{396403AB-E6B6-437A-BE19-1CAFC4EC7498}" type="pres">
      <dgm:prSet presAssocID="{94B09ACA-6F4B-46D0-9B6A-F77C0D3F5FA9}" presName="nodeText" presStyleLbl="bgAccFollowNode1" presStyleIdx="0" presStyleCnt="6">
        <dgm:presLayoutVars>
          <dgm:bulletEnabled val="1"/>
        </dgm:presLayoutVars>
      </dgm:prSet>
      <dgm:spPr/>
    </dgm:pt>
    <dgm:pt modelId="{80900CAB-9667-4C02-B3BB-BCB4C9C26A0F}" type="pres">
      <dgm:prSet presAssocID="{3B5D89AB-C22B-4634-BBE2-7011BE9D13A9}" presName="sibTrans" presStyleCnt="0"/>
      <dgm:spPr/>
    </dgm:pt>
    <dgm:pt modelId="{40BE9AC9-1E6E-4EB7-983A-D9A0BFBE985E}" type="pres">
      <dgm:prSet presAssocID="{D9FF51C6-0D1C-4F38-996F-80353AAEB539}" presName="compositeNode" presStyleCnt="0">
        <dgm:presLayoutVars>
          <dgm:bulletEnabled val="1"/>
        </dgm:presLayoutVars>
      </dgm:prSet>
      <dgm:spPr/>
    </dgm:pt>
    <dgm:pt modelId="{93F948D3-8F48-4691-8A1A-07408AD58782}" type="pres">
      <dgm:prSet presAssocID="{D9FF51C6-0D1C-4F38-996F-80353AAEB539}" presName="bgRect" presStyleLbl="bgAccFollowNode1" presStyleIdx="1" presStyleCnt="6"/>
      <dgm:spPr/>
    </dgm:pt>
    <dgm:pt modelId="{15E57904-DABF-436C-B50C-F19C3ECD6394}" type="pres">
      <dgm:prSet presAssocID="{F1338ED2-A328-4D2C-B248-AAFAB417B71C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EC28B645-2929-4842-804F-DF1FB5962D03}" type="pres">
      <dgm:prSet presAssocID="{D9FF51C6-0D1C-4F38-996F-80353AAEB539}" presName="bottomLine" presStyleLbl="alignNode1" presStyleIdx="3" presStyleCnt="12">
        <dgm:presLayoutVars/>
      </dgm:prSet>
      <dgm:spPr/>
    </dgm:pt>
    <dgm:pt modelId="{4D083A5E-A44A-41C9-85A6-43173D809358}" type="pres">
      <dgm:prSet presAssocID="{D9FF51C6-0D1C-4F38-996F-80353AAEB539}" presName="nodeText" presStyleLbl="bgAccFollowNode1" presStyleIdx="1" presStyleCnt="6">
        <dgm:presLayoutVars>
          <dgm:bulletEnabled val="1"/>
        </dgm:presLayoutVars>
      </dgm:prSet>
      <dgm:spPr/>
    </dgm:pt>
    <dgm:pt modelId="{F6057178-16EC-4500-8DB0-0039DAC1FC46}" type="pres">
      <dgm:prSet presAssocID="{F1338ED2-A328-4D2C-B248-AAFAB417B71C}" presName="sibTrans" presStyleCnt="0"/>
      <dgm:spPr/>
    </dgm:pt>
    <dgm:pt modelId="{D967883D-CE3F-4C1F-B1BB-CE339855F39D}" type="pres">
      <dgm:prSet presAssocID="{D7F35AAA-0C23-459C-9174-CADEE3474BF9}" presName="compositeNode" presStyleCnt="0">
        <dgm:presLayoutVars>
          <dgm:bulletEnabled val="1"/>
        </dgm:presLayoutVars>
      </dgm:prSet>
      <dgm:spPr/>
    </dgm:pt>
    <dgm:pt modelId="{9EC47980-3A81-479C-94AA-D2C1B9324EFB}" type="pres">
      <dgm:prSet presAssocID="{D7F35AAA-0C23-459C-9174-CADEE3474BF9}" presName="bgRect" presStyleLbl="bgAccFollowNode1" presStyleIdx="2" presStyleCnt="6"/>
      <dgm:spPr/>
    </dgm:pt>
    <dgm:pt modelId="{AAE181DF-F05D-4511-9226-699D447E3DD4}" type="pres">
      <dgm:prSet presAssocID="{E7DC51DE-746C-4A25-9387-BF8C91B859D0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77A55D22-FD84-48FA-A7D8-DE8373E3AE53}" type="pres">
      <dgm:prSet presAssocID="{D7F35AAA-0C23-459C-9174-CADEE3474BF9}" presName="bottomLine" presStyleLbl="alignNode1" presStyleIdx="5" presStyleCnt="12">
        <dgm:presLayoutVars/>
      </dgm:prSet>
      <dgm:spPr/>
    </dgm:pt>
    <dgm:pt modelId="{482BFC17-4E80-4C97-BD72-102A623D9A6E}" type="pres">
      <dgm:prSet presAssocID="{D7F35AAA-0C23-459C-9174-CADEE3474BF9}" presName="nodeText" presStyleLbl="bgAccFollowNode1" presStyleIdx="2" presStyleCnt="6">
        <dgm:presLayoutVars>
          <dgm:bulletEnabled val="1"/>
        </dgm:presLayoutVars>
      </dgm:prSet>
      <dgm:spPr/>
    </dgm:pt>
    <dgm:pt modelId="{F4570B8D-E01A-4133-A398-B53DE6E42858}" type="pres">
      <dgm:prSet presAssocID="{E7DC51DE-746C-4A25-9387-BF8C91B859D0}" presName="sibTrans" presStyleCnt="0"/>
      <dgm:spPr/>
    </dgm:pt>
    <dgm:pt modelId="{123839FC-E376-4EE8-AC49-87D8C9E6EE36}" type="pres">
      <dgm:prSet presAssocID="{A479C1FB-5201-4BA3-80BD-265824D04D56}" presName="compositeNode" presStyleCnt="0">
        <dgm:presLayoutVars>
          <dgm:bulletEnabled val="1"/>
        </dgm:presLayoutVars>
      </dgm:prSet>
      <dgm:spPr/>
    </dgm:pt>
    <dgm:pt modelId="{C94EAF97-5A98-4561-A9FA-265941F16F43}" type="pres">
      <dgm:prSet presAssocID="{A479C1FB-5201-4BA3-80BD-265824D04D56}" presName="bgRect" presStyleLbl="bgAccFollowNode1" presStyleIdx="3" presStyleCnt="6"/>
      <dgm:spPr/>
    </dgm:pt>
    <dgm:pt modelId="{DD144070-A2BB-493F-B94D-31AC285B27F2}" type="pres">
      <dgm:prSet presAssocID="{189DD299-3B85-47F9-91E3-C3E7093339AD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7C067F68-309D-445D-9CD9-450A086871AA}" type="pres">
      <dgm:prSet presAssocID="{A479C1FB-5201-4BA3-80BD-265824D04D56}" presName="bottomLine" presStyleLbl="alignNode1" presStyleIdx="7" presStyleCnt="12">
        <dgm:presLayoutVars/>
      </dgm:prSet>
      <dgm:spPr/>
    </dgm:pt>
    <dgm:pt modelId="{F90F4E2E-02CC-4A48-ACE8-68FD6F1CC229}" type="pres">
      <dgm:prSet presAssocID="{A479C1FB-5201-4BA3-80BD-265824D04D56}" presName="nodeText" presStyleLbl="bgAccFollowNode1" presStyleIdx="3" presStyleCnt="6">
        <dgm:presLayoutVars>
          <dgm:bulletEnabled val="1"/>
        </dgm:presLayoutVars>
      </dgm:prSet>
      <dgm:spPr/>
    </dgm:pt>
    <dgm:pt modelId="{9639E408-7CC1-4A64-814F-39228C33080E}" type="pres">
      <dgm:prSet presAssocID="{189DD299-3B85-47F9-91E3-C3E7093339AD}" presName="sibTrans" presStyleCnt="0"/>
      <dgm:spPr/>
    </dgm:pt>
    <dgm:pt modelId="{D371D82D-1254-43BB-A1B6-6A5888915486}" type="pres">
      <dgm:prSet presAssocID="{EE6D757B-A186-4768-A6DE-AC595CE5D4E6}" presName="compositeNode" presStyleCnt="0">
        <dgm:presLayoutVars>
          <dgm:bulletEnabled val="1"/>
        </dgm:presLayoutVars>
      </dgm:prSet>
      <dgm:spPr/>
    </dgm:pt>
    <dgm:pt modelId="{035B759F-9359-4500-8282-8271F2A37D80}" type="pres">
      <dgm:prSet presAssocID="{EE6D757B-A186-4768-A6DE-AC595CE5D4E6}" presName="bgRect" presStyleLbl="bgAccFollowNode1" presStyleIdx="4" presStyleCnt="6"/>
      <dgm:spPr/>
    </dgm:pt>
    <dgm:pt modelId="{E7514030-AD6B-4766-9DA3-87224847A4CA}" type="pres">
      <dgm:prSet presAssocID="{B6B2F8B5-142C-44D2-9A14-BE062CC5D5E3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87C1DA81-D352-421A-B755-184BAD88C917}" type="pres">
      <dgm:prSet presAssocID="{EE6D757B-A186-4768-A6DE-AC595CE5D4E6}" presName="bottomLine" presStyleLbl="alignNode1" presStyleIdx="9" presStyleCnt="12">
        <dgm:presLayoutVars/>
      </dgm:prSet>
      <dgm:spPr/>
    </dgm:pt>
    <dgm:pt modelId="{60F1BF08-D928-43CB-8FDE-322A7573A8AB}" type="pres">
      <dgm:prSet presAssocID="{EE6D757B-A186-4768-A6DE-AC595CE5D4E6}" presName="nodeText" presStyleLbl="bgAccFollowNode1" presStyleIdx="4" presStyleCnt="6">
        <dgm:presLayoutVars>
          <dgm:bulletEnabled val="1"/>
        </dgm:presLayoutVars>
      </dgm:prSet>
      <dgm:spPr/>
    </dgm:pt>
    <dgm:pt modelId="{3E5ABD67-FDCA-4EC6-858A-6678FF6190CF}" type="pres">
      <dgm:prSet presAssocID="{B6B2F8B5-142C-44D2-9A14-BE062CC5D5E3}" presName="sibTrans" presStyleCnt="0"/>
      <dgm:spPr/>
    </dgm:pt>
    <dgm:pt modelId="{8FAD380C-4D1B-4B3C-88BA-C38358DB83D8}" type="pres">
      <dgm:prSet presAssocID="{C6C1839C-5176-4382-B071-68AEECD0B9D7}" presName="compositeNode" presStyleCnt="0">
        <dgm:presLayoutVars>
          <dgm:bulletEnabled val="1"/>
        </dgm:presLayoutVars>
      </dgm:prSet>
      <dgm:spPr/>
    </dgm:pt>
    <dgm:pt modelId="{4F631943-0E33-4C02-9516-6AE370DC8D79}" type="pres">
      <dgm:prSet presAssocID="{C6C1839C-5176-4382-B071-68AEECD0B9D7}" presName="bgRect" presStyleLbl="bgAccFollowNode1" presStyleIdx="5" presStyleCnt="6"/>
      <dgm:spPr/>
    </dgm:pt>
    <dgm:pt modelId="{A604FD59-9831-430E-90AA-BC7D258E6A7E}" type="pres">
      <dgm:prSet presAssocID="{03684613-0E99-46EB-8924-D69D633EE5C9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D067AD67-B349-44A4-A060-51CA621C73BB}" type="pres">
      <dgm:prSet presAssocID="{C6C1839C-5176-4382-B071-68AEECD0B9D7}" presName="bottomLine" presStyleLbl="alignNode1" presStyleIdx="11" presStyleCnt="12">
        <dgm:presLayoutVars/>
      </dgm:prSet>
      <dgm:spPr/>
    </dgm:pt>
    <dgm:pt modelId="{B505A6D2-4BDA-45F2-9663-376FA541898D}" type="pres">
      <dgm:prSet presAssocID="{C6C1839C-5176-4382-B071-68AEECD0B9D7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B5451E0B-6194-44CB-809B-CA019345BE65}" type="presOf" srcId="{189DD299-3B85-47F9-91E3-C3E7093339AD}" destId="{DD144070-A2BB-493F-B94D-31AC285B27F2}" srcOrd="0" destOrd="0" presId="urn:microsoft.com/office/officeart/2016/7/layout/BasicLinearProcessNumbered"/>
    <dgm:cxn modelId="{4D280211-C82F-4F13-811B-B35D3FCF8929}" type="presOf" srcId="{94B09ACA-6F4B-46D0-9B6A-F77C0D3F5FA9}" destId="{0FF84415-422F-4EF1-9F6C-83B3157D85FE}" srcOrd="0" destOrd="0" presId="urn:microsoft.com/office/officeart/2016/7/layout/BasicLinearProcessNumbered"/>
    <dgm:cxn modelId="{67009A11-835E-47FE-8178-697556B8D546}" srcId="{3CD88C2D-AC46-4067-B072-EE657B6B9E39}" destId="{D7F35AAA-0C23-459C-9174-CADEE3474BF9}" srcOrd="2" destOrd="0" parTransId="{8EC3F3BB-8250-4398-8D88-81E4AA306BE3}" sibTransId="{E7DC51DE-746C-4A25-9387-BF8C91B859D0}"/>
    <dgm:cxn modelId="{2B632815-13C2-4445-A0C5-69BB3BBE1B4F}" type="presOf" srcId="{03684613-0E99-46EB-8924-D69D633EE5C9}" destId="{A604FD59-9831-430E-90AA-BC7D258E6A7E}" srcOrd="0" destOrd="0" presId="urn:microsoft.com/office/officeart/2016/7/layout/BasicLinearProcessNumbered"/>
    <dgm:cxn modelId="{5695A51E-B093-4B14-9DD4-006BBECE985C}" srcId="{3CD88C2D-AC46-4067-B072-EE657B6B9E39}" destId="{EE6D757B-A186-4768-A6DE-AC595CE5D4E6}" srcOrd="4" destOrd="0" parTransId="{48D3CB74-D4B3-4BE8-AD56-4EAB2F404C5B}" sibTransId="{B6B2F8B5-142C-44D2-9A14-BE062CC5D5E3}"/>
    <dgm:cxn modelId="{9434B31E-DE64-4573-9ACF-2374B36F4053}" srcId="{3CD88C2D-AC46-4067-B072-EE657B6B9E39}" destId="{A479C1FB-5201-4BA3-80BD-265824D04D56}" srcOrd="3" destOrd="0" parTransId="{743B3F4D-4FAB-4378-9285-9E8157690089}" sibTransId="{189DD299-3B85-47F9-91E3-C3E7093339AD}"/>
    <dgm:cxn modelId="{3F44062A-D121-4170-A328-18A9C2BE895D}" srcId="{3CD88C2D-AC46-4067-B072-EE657B6B9E39}" destId="{D9FF51C6-0D1C-4F38-996F-80353AAEB539}" srcOrd="1" destOrd="0" parTransId="{5F54818B-A28D-4FD4-9D9B-CAC5630B6D80}" sibTransId="{F1338ED2-A328-4D2C-B248-AAFAB417B71C}"/>
    <dgm:cxn modelId="{E82AC331-4D7B-451E-B6A4-926D4EB7FA9B}" srcId="{3CD88C2D-AC46-4067-B072-EE657B6B9E39}" destId="{C6C1839C-5176-4382-B071-68AEECD0B9D7}" srcOrd="5" destOrd="0" parTransId="{47BACAF2-519B-42B0-86BF-255661F42A01}" sibTransId="{03684613-0E99-46EB-8924-D69D633EE5C9}"/>
    <dgm:cxn modelId="{A207EF5B-C67A-4E43-B2C5-4820C7781A62}" type="presOf" srcId="{E7DC51DE-746C-4A25-9387-BF8C91B859D0}" destId="{AAE181DF-F05D-4511-9226-699D447E3DD4}" srcOrd="0" destOrd="0" presId="urn:microsoft.com/office/officeart/2016/7/layout/BasicLinearProcessNumbered"/>
    <dgm:cxn modelId="{9E4DA065-BBB2-4CD2-8233-A05E140C307A}" type="presOf" srcId="{F1338ED2-A328-4D2C-B248-AAFAB417B71C}" destId="{15E57904-DABF-436C-B50C-F19C3ECD6394}" srcOrd="0" destOrd="0" presId="urn:microsoft.com/office/officeart/2016/7/layout/BasicLinearProcessNumbered"/>
    <dgm:cxn modelId="{DE2EF868-A6FE-4B9B-8DF9-848E4FE1C8A4}" type="presOf" srcId="{EE6D757B-A186-4768-A6DE-AC595CE5D4E6}" destId="{035B759F-9359-4500-8282-8271F2A37D80}" srcOrd="0" destOrd="0" presId="urn:microsoft.com/office/officeart/2016/7/layout/BasicLinearProcessNumbered"/>
    <dgm:cxn modelId="{619B0C50-AB0F-4BC3-99DE-48C60CAF6399}" type="presOf" srcId="{EE6D757B-A186-4768-A6DE-AC595CE5D4E6}" destId="{60F1BF08-D928-43CB-8FDE-322A7573A8AB}" srcOrd="1" destOrd="0" presId="urn:microsoft.com/office/officeart/2016/7/layout/BasicLinearProcessNumbered"/>
    <dgm:cxn modelId="{43582250-6D3B-49FE-BF5C-41E7DDD0F025}" srcId="{3CD88C2D-AC46-4067-B072-EE657B6B9E39}" destId="{94B09ACA-6F4B-46D0-9B6A-F77C0D3F5FA9}" srcOrd="0" destOrd="0" parTransId="{07B8A8B3-CC33-4FF2-BC45-120C82C9AF52}" sibTransId="{3B5D89AB-C22B-4634-BBE2-7011BE9D13A9}"/>
    <dgm:cxn modelId="{F5C39E53-ABA1-4325-9DB4-18729D0AFC83}" type="presOf" srcId="{D7F35AAA-0C23-459C-9174-CADEE3474BF9}" destId="{9EC47980-3A81-479C-94AA-D2C1B9324EFB}" srcOrd="0" destOrd="0" presId="urn:microsoft.com/office/officeart/2016/7/layout/BasicLinearProcessNumbered"/>
    <dgm:cxn modelId="{AD43E65A-B580-404E-A5E0-23F55531E532}" type="presOf" srcId="{C6C1839C-5176-4382-B071-68AEECD0B9D7}" destId="{4F631943-0E33-4C02-9516-6AE370DC8D79}" srcOrd="0" destOrd="0" presId="urn:microsoft.com/office/officeart/2016/7/layout/BasicLinearProcessNumbered"/>
    <dgm:cxn modelId="{64096B80-5D24-4D01-81FB-0C64BE50B31B}" type="presOf" srcId="{C6C1839C-5176-4382-B071-68AEECD0B9D7}" destId="{B505A6D2-4BDA-45F2-9663-376FA541898D}" srcOrd="1" destOrd="0" presId="urn:microsoft.com/office/officeart/2016/7/layout/BasicLinearProcessNumbered"/>
    <dgm:cxn modelId="{5B988899-FF62-479B-B000-E868D0122227}" type="presOf" srcId="{A479C1FB-5201-4BA3-80BD-265824D04D56}" destId="{C94EAF97-5A98-4561-A9FA-265941F16F43}" srcOrd="0" destOrd="0" presId="urn:microsoft.com/office/officeart/2016/7/layout/BasicLinearProcessNumbered"/>
    <dgm:cxn modelId="{627F14C1-130C-4A9A-9A9B-5E874A41C90E}" type="presOf" srcId="{D7F35AAA-0C23-459C-9174-CADEE3474BF9}" destId="{482BFC17-4E80-4C97-BD72-102A623D9A6E}" srcOrd="1" destOrd="0" presId="urn:microsoft.com/office/officeart/2016/7/layout/BasicLinearProcessNumbered"/>
    <dgm:cxn modelId="{915078C3-4E1B-4AAE-969C-240821039093}" type="presOf" srcId="{3B5D89AB-C22B-4634-BBE2-7011BE9D13A9}" destId="{8D56A7F4-A683-4E78-9466-DB0EBCAEB682}" srcOrd="0" destOrd="0" presId="urn:microsoft.com/office/officeart/2016/7/layout/BasicLinearProcessNumbered"/>
    <dgm:cxn modelId="{5D058BC5-F996-4C8B-B4CD-D89B7B2D73B1}" type="presOf" srcId="{B6B2F8B5-142C-44D2-9A14-BE062CC5D5E3}" destId="{E7514030-AD6B-4766-9DA3-87224847A4CA}" srcOrd="0" destOrd="0" presId="urn:microsoft.com/office/officeart/2016/7/layout/BasicLinearProcessNumbered"/>
    <dgm:cxn modelId="{919257D7-9E57-4BC7-9347-6878EAE1DC56}" type="presOf" srcId="{D9FF51C6-0D1C-4F38-996F-80353AAEB539}" destId="{93F948D3-8F48-4691-8A1A-07408AD58782}" srcOrd="0" destOrd="0" presId="urn:microsoft.com/office/officeart/2016/7/layout/BasicLinearProcessNumbered"/>
    <dgm:cxn modelId="{9A0C46DE-3EFD-4574-AF78-45AF50A21FF6}" type="presOf" srcId="{3CD88C2D-AC46-4067-B072-EE657B6B9E39}" destId="{7C9FD816-3135-47AC-89C8-E281D1C08166}" srcOrd="0" destOrd="0" presId="urn:microsoft.com/office/officeart/2016/7/layout/BasicLinearProcessNumbered"/>
    <dgm:cxn modelId="{A4F769F7-EB5D-4BFB-93CD-72B3204EF9A7}" type="presOf" srcId="{A479C1FB-5201-4BA3-80BD-265824D04D56}" destId="{F90F4E2E-02CC-4A48-ACE8-68FD6F1CC229}" srcOrd="1" destOrd="0" presId="urn:microsoft.com/office/officeart/2016/7/layout/BasicLinearProcessNumbered"/>
    <dgm:cxn modelId="{EEECE3FA-9175-43F8-B75B-13A756B90631}" type="presOf" srcId="{D9FF51C6-0D1C-4F38-996F-80353AAEB539}" destId="{4D083A5E-A44A-41C9-85A6-43173D809358}" srcOrd="1" destOrd="0" presId="urn:microsoft.com/office/officeart/2016/7/layout/BasicLinearProcessNumbered"/>
    <dgm:cxn modelId="{FA8F85FF-69D8-4895-8056-594805D0B17A}" type="presOf" srcId="{94B09ACA-6F4B-46D0-9B6A-F77C0D3F5FA9}" destId="{396403AB-E6B6-437A-BE19-1CAFC4EC7498}" srcOrd="1" destOrd="0" presId="urn:microsoft.com/office/officeart/2016/7/layout/BasicLinearProcessNumbered"/>
    <dgm:cxn modelId="{D059A1D7-4EF2-4D6F-ABEC-E114603937A5}" type="presParOf" srcId="{7C9FD816-3135-47AC-89C8-E281D1C08166}" destId="{8D2F9809-BDF7-4039-BFD0-23B09A60515E}" srcOrd="0" destOrd="0" presId="urn:microsoft.com/office/officeart/2016/7/layout/BasicLinearProcessNumbered"/>
    <dgm:cxn modelId="{D24EAF40-774C-4AEB-9459-6EF97CE469DB}" type="presParOf" srcId="{8D2F9809-BDF7-4039-BFD0-23B09A60515E}" destId="{0FF84415-422F-4EF1-9F6C-83B3157D85FE}" srcOrd="0" destOrd="0" presId="urn:microsoft.com/office/officeart/2016/7/layout/BasicLinearProcessNumbered"/>
    <dgm:cxn modelId="{FA6EC82E-196C-452E-83B6-FF2517997EDD}" type="presParOf" srcId="{8D2F9809-BDF7-4039-BFD0-23B09A60515E}" destId="{8D56A7F4-A683-4E78-9466-DB0EBCAEB682}" srcOrd="1" destOrd="0" presId="urn:microsoft.com/office/officeart/2016/7/layout/BasicLinearProcessNumbered"/>
    <dgm:cxn modelId="{4DCDA8C8-CDF1-4864-A167-16041DE45822}" type="presParOf" srcId="{8D2F9809-BDF7-4039-BFD0-23B09A60515E}" destId="{8C95A5A2-7EC4-4904-9F44-27246B80C066}" srcOrd="2" destOrd="0" presId="urn:microsoft.com/office/officeart/2016/7/layout/BasicLinearProcessNumbered"/>
    <dgm:cxn modelId="{353DA0CF-1133-4B67-B168-46908878927E}" type="presParOf" srcId="{8D2F9809-BDF7-4039-BFD0-23B09A60515E}" destId="{396403AB-E6B6-437A-BE19-1CAFC4EC7498}" srcOrd="3" destOrd="0" presId="urn:microsoft.com/office/officeart/2016/7/layout/BasicLinearProcessNumbered"/>
    <dgm:cxn modelId="{9E9B5914-1015-4EFD-A646-127148AAADD6}" type="presParOf" srcId="{7C9FD816-3135-47AC-89C8-E281D1C08166}" destId="{80900CAB-9667-4C02-B3BB-BCB4C9C26A0F}" srcOrd="1" destOrd="0" presId="urn:microsoft.com/office/officeart/2016/7/layout/BasicLinearProcessNumbered"/>
    <dgm:cxn modelId="{F4189387-7386-4BA8-A728-958D151BC713}" type="presParOf" srcId="{7C9FD816-3135-47AC-89C8-E281D1C08166}" destId="{40BE9AC9-1E6E-4EB7-983A-D9A0BFBE985E}" srcOrd="2" destOrd="0" presId="urn:microsoft.com/office/officeart/2016/7/layout/BasicLinearProcessNumbered"/>
    <dgm:cxn modelId="{6CC27FAC-1FCF-4F6F-AFFF-87F08E0EBDA7}" type="presParOf" srcId="{40BE9AC9-1E6E-4EB7-983A-D9A0BFBE985E}" destId="{93F948D3-8F48-4691-8A1A-07408AD58782}" srcOrd="0" destOrd="0" presId="urn:microsoft.com/office/officeart/2016/7/layout/BasicLinearProcessNumbered"/>
    <dgm:cxn modelId="{D4BA766F-614E-4A8B-AB3A-953FA16CEE81}" type="presParOf" srcId="{40BE9AC9-1E6E-4EB7-983A-D9A0BFBE985E}" destId="{15E57904-DABF-436C-B50C-F19C3ECD6394}" srcOrd="1" destOrd="0" presId="urn:microsoft.com/office/officeart/2016/7/layout/BasicLinearProcessNumbered"/>
    <dgm:cxn modelId="{0B1D39CD-AAF1-47F4-87D2-49A621146A0D}" type="presParOf" srcId="{40BE9AC9-1E6E-4EB7-983A-D9A0BFBE985E}" destId="{EC28B645-2929-4842-804F-DF1FB5962D03}" srcOrd="2" destOrd="0" presId="urn:microsoft.com/office/officeart/2016/7/layout/BasicLinearProcessNumbered"/>
    <dgm:cxn modelId="{714561C9-F748-4CAD-A913-355777B8EE77}" type="presParOf" srcId="{40BE9AC9-1E6E-4EB7-983A-D9A0BFBE985E}" destId="{4D083A5E-A44A-41C9-85A6-43173D809358}" srcOrd="3" destOrd="0" presId="urn:microsoft.com/office/officeart/2016/7/layout/BasicLinearProcessNumbered"/>
    <dgm:cxn modelId="{3487B406-A2ED-4006-BC43-8B70FA49D808}" type="presParOf" srcId="{7C9FD816-3135-47AC-89C8-E281D1C08166}" destId="{F6057178-16EC-4500-8DB0-0039DAC1FC46}" srcOrd="3" destOrd="0" presId="urn:microsoft.com/office/officeart/2016/7/layout/BasicLinearProcessNumbered"/>
    <dgm:cxn modelId="{8ACC8218-F96E-4529-8480-4881585843D9}" type="presParOf" srcId="{7C9FD816-3135-47AC-89C8-E281D1C08166}" destId="{D967883D-CE3F-4C1F-B1BB-CE339855F39D}" srcOrd="4" destOrd="0" presId="urn:microsoft.com/office/officeart/2016/7/layout/BasicLinearProcessNumbered"/>
    <dgm:cxn modelId="{A7285BB5-0F88-4989-A884-7D1785CB74B7}" type="presParOf" srcId="{D967883D-CE3F-4C1F-B1BB-CE339855F39D}" destId="{9EC47980-3A81-479C-94AA-D2C1B9324EFB}" srcOrd="0" destOrd="0" presId="urn:microsoft.com/office/officeart/2016/7/layout/BasicLinearProcessNumbered"/>
    <dgm:cxn modelId="{36ED6FA4-6FB6-4106-AE4B-78868264EAD9}" type="presParOf" srcId="{D967883D-CE3F-4C1F-B1BB-CE339855F39D}" destId="{AAE181DF-F05D-4511-9226-699D447E3DD4}" srcOrd="1" destOrd="0" presId="urn:microsoft.com/office/officeart/2016/7/layout/BasicLinearProcessNumbered"/>
    <dgm:cxn modelId="{E9DA6E78-612D-45DF-8FB6-2E004238E86F}" type="presParOf" srcId="{D967883D-CE3F-4C1F-B1BB-CE339855F39D}" destId="{77A55D22-FD84-48FA-A7D8-DE8373E3AE53}" srcOrd="2" destOrd="0" presId="urn:microsoft.com/office/officeart/2016/7/layout/BasicLinearProcessNumbered"/>
    <dgm:cxn modelId="{41C228EA-0DA2-4326-851F-B378A4F973A6}" type="presParOf" srcId="{D967883D-CE3F-4C1F-B1BB-CE339855F39D}" destId="{482BFC17-4E80-4C97-BD72-102A623D9A6E}" srcOrd="3" destOrd="0" presId="urn:microsoft.com/office/officeart/2016/7/layout/BasicLinearProcessNumbered"/>
    <dgm:cxn modelId="{5604FBE9-57F7-4B6F-826F-DCCE25937573}" type="presParOf" srcId="{7C9FD816-3135-47AC-89C8-E281D1C08166}" destId="{F4570B8D-E01A-4133-A398-B53DE6E42858}" srcOrd="5" destOrd="0" presId="urn:microsoft.com/office/officeart/2016/7/layout/BasicLinearProcessNumbered"/>
    <dgm:cxn modelId="{7A82D928-A067-4D8C-9DDD-10CC9A243745}" type="presParOf" srcId="{7C9FD816-3135-47AC-89C8-E281D1C08166}" destId="{123839FC-E376-4EE8-AC49-87D8C9E6EE36}" srcOrd="6" destOrd="0" presId="urn:microsoft.com/office/officeart/2016/7/layout/BasicLinearProcessNumbered"/>
    <dgm:cxn modelId="{3BB2C0DC-FA18-4B9C-B06C-04E3F7619EE3}" type="presParOf" srcId="{123839FC-E376-4EE8-AC49-87D8C9E6EE36}" destId="{C94EAF97-5A98-4561-A9FA-265941F16F43}" srcOrd="0" destOrd="0" presId="urn:microsoft.com/office/officeart/2016/7/layout/BasicLinearProcessNumbered"/>
    <dgm:cxn modelId="{DF1BEC67-57F3-4009-A0F6-7A47C6BFC692}" type="presParOf" srcId="{123839FC-E376-4EE8-AC49-87D8C9E6EE36}" destId="{DD144070-A2BB-493F-B94D-31AC285B27F2}" srcOrd="1" destOrd="0" presId="urn:microsoft.com/office/officeart/2016/7/layout/BasicLinearProcessNumbered"/>
    <dgm:cxn modelId="{10E1F61E-8E9C-4A71-90D5-F169279CE22C}" type="presParOf" srcId="{123839FC-E376-4EE8-AC49-87D8C9E6EE36}" destId="{7C067F68-309D-445D-9CD9-450A086871AA}" srcOrd="2" destOrd="0" presId="urn:microsoft.com/office/officeart/2016/7/layout/BasicLinearProcessNumbered"/>
    <dgm:cxn modelId="{F1ADA801-501D-497D-9BF3-EB1E2E302A4B}" type="presParOf" srcId="{123839FC-E376-4EE8-AC49-87D8C9E6EE36}" destId="{F90F4E2E-02CC-4A48-ACE8-68FD6F1CC229}" srcOrd="3" destOrd="0" presId="urn:microsoft.com/office/officeart/2016/7/layout/BasicLinearProcessNumbered"/>
    <dgm:cxn modelId="{D932B30E-810D-4011-9182-A5062C314A08}" type="presParOf" srcId="{7C9FD816-3135-47AC-89C8-E281D1C08166}" destId="{9639E408-7CC1-4A64-814F-39228C33080E}" srcOrd="7" destOrd="0" presId="urn:microsoft.com/office/officeart/2016/7/layout/BasicLinearProcessNumbered"/>
    <dgm:cxn modelId="{C23605AE-1D22-443C-91AC-8D73FC97DFD5}" type="presParOf" srcId="{7C9FD816-3135-47AC-89C8-E281D1C08166}" destId="{D371D82D-1254-43BB-A1B6-6A5888915486}" srcOrd="8" destOrd="0" presId="urn:microsoft.com/office/officeart/2016/7/layout/BasicLinearProcessNumbered"/>
    <dgm:cxn modelId="{170EEFF2-5B22-4733-8A4F-868D1C47A88D}" type="presParOf" srcId="{D371D82D-1254-43BB-A1B6-6A5888915486}" destId="{035B759F-9359-4500-8282-8271F2A37D80}" srcOrd="0" destOrd="0" presId="urn:microsoft.com/office/officeart/2016/7/layout/BasicLinearProcessNumbered"/>
    <dgm:cxn modelId="{5AF03984-458B-4F49-9687-218808EAF657}" type="presParOf" srcId="{D371D82D-1254-43BB-A1B6-6A5888915486}" destId="{E7514030-AD6B-4766-9DA3-87224847A4CA}" srcOrd="1" destOrd="0" presId="urn:microsoft.com/office/officeart/2016/7/layout/BasicLinearProcessNumbered"/>
    <dgm:cxn modelId="{86C8ABA3-20A5-47D9-BA4A-8BC10FF40919}" type="presParOf" srcId="{D371D82D-1254-43BB-A1B6-6A5888915486}" destId="{87C1DA81-D352-421A-B755-184BAD88C917}" srcOrd="2" destOrd="0" presId="urn:microsoft.com/office/officeart/2016/7/layout/BasicLinearProcessNumbered"/>
    <dgm:cxn modelId="{D2BA16A3-C314-4687-AE29-72F99D633DFD}" type="presParOf" srcId="{D371D82D-1254-43BB-A1B6-6A5888915486}" destId="{60F1BF08-D928-43CB-8FDE-322A7573A8AB}" srcOrd="3" destOrd="0" presId="urn:microsoft.com/office/officeart/2016/7/layout/BasicLinearProcessNumbered"/>
    <dgm:cxn modelId="{D1CA550B-DA15-4F2B-B13E-F31DC3FBDF8E}" type="presParOf" srcId="{7C9FD816-3135-47AC-89C8-E281D1C08166}" destId="{3E5ABD67-FDCA-4EC6-858A-6678FF6190CF}" srcOrd="9" destOrd="0" presId="urn:microsoft.com/office/officeart/2016/7/layout/BasicLinearProcessNumbered"/>
    <dgm:cxn modelId="{5683A641-F4AD-44DF-B1AF-0A3ADA4D2474}" type="presParOf" srcId="{7C9FD816-3135-47AC-89C8-E281D1C08166}" destId="{8FAD380C-4D1B-4B3C-88BA-C38358DB83D8}" srcOrd="10" destOrd="0" presId="urn:microsoft.com/office/officeart/2016/7/layout/BasicLinearProcessNumbered"/>
    <dgm:cxn modelId="{5A6633DF-D4A4-4BD8-8D43-90817160FFBB}" type="presParOf" srcId="{8FAD380C-4D1B-4B3C-88BA-C38358DB83D8}" destId="{4F631943-0E33-4C02-9516-6AE370DC8D79}" srcOrd="0" destOrd="0" presId="urn:microsoft.com/office/officeart/2016/7/layout/BasicLinearProcessNumbered"/>
    <dgm:cxn modelId="{3A8469AE-D546-4255-BE61-1693DCDA67CA}" type="presParOf" srcId="{8FAD380C-4D1B-4B3C-88BA-C38358DB83D8}" destId="{A604FD59-9831-430E-90AA-BC7D258E6A7E}" srcOrd="1" destOrd="0" presId="urn:microsoft.com/office/officeart/2016/7/layout/BasicLinearProcessNumbered"/>
    <dgm:cxn modelId="{41CF4336-9DC6-4F4C-952E-1BB6B97B4670}" type="presParOf" srcId="{8FAD380C-4D1B-4B3C-88BA-C38358DB83D8}" destId="{D067AD67-B349-44A4-A060-51CA621C73BB}" srcOrd="2" destOrd="0" presId="urn:microsoft.com/office/officeart/2016/7/layout/BasicLinearProcessNumbered"/>
    <dgm:cxn modelId="{53FBE7EC-B78F-46C3-97DF-196CE7AEA5C7}" type="presParOf" srcId="{8FAD380C-4D1B-4B3C-88BA-C38358DB83D8}" destId="{B505A6D2-4BDA-45F2-9663-376FA54189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332B50-F891-417E-A052-5EB66D7FB9F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68AA0-254C-4EC8-A194-EAD95C15365C}">
      <dgm:prSet/>
      <dgm:spPr/>
      <dgm:t>
        <a:bodyPr/>
        <a:lstStyle/>
        <a:p>
          <a:pPr algn="l"/>
          <a:r>
            <a:rPr lang="en-US" b="0">
              <a:solidFill>
                <a:schemeClr val="tx1"/>
              </a:solidFill>
              <a:latin typeface="Aptos Display"/>
              <a:cs typeface="Arial"/>
            </a:rPr>
            <a:t>Increase Mental Health Resources and Treatment Accessibility in </a:t>
          </a:r>
          <a:r>
            <a:rPr lang="en-US">
              <a:solidFill>
                <a:schemeClr val="tx1"/>
              </a:solidFill>
              <a:latin typeface="Aptos Display"/>
              <a:cs typeface="Arial"/>
            </a:rPr>
            <a:t>Underserved Regions: Expand the availability of care where it is needed most.</a:t>
          </a:r>
          <a:endParaRPr lang="en-US"/>
        </a:p>
      </dgm:t>
    </dgm:pt>
    <dgm:pt modelId="{E46D2109-22D8-4939-9817-646EFA1183E9}" type="parTrans" cxnId="{F04EE1B8-EA35-4897-B5CC-742AC04F2FB4}">
      <dgm:prSet/>
      <dgm:spPr/>
      <dgm:t>
        <a:bodyPr/>
        <a:lstStyle/>
        <a:p>
          <a:endParaRPr lang="en-US"/>
        </a:p>
      </dgm:t>
    </dgm:pt>
    <dgm:pt modelId="{1F58673A-36F0-4670-97E8-79B60F07A4B3}" type="sibTrans" cxnId="{F04EE1B8-EA35-4897-B5CC-742AC04F2FB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510F24D-3900-4F7B-87C8-7E2988926262}">
      <dgm:prSet/>
      <dgm:spPr/>
      <dgm:t>
        <a:bodyPr/>
        <a:lstStyle/>
        <a:p>
          <a:pPr algn="l"/>
          <a:r>
            <a:rPr lang="en-US" b="0">
              <a:solidFill>
                <a:schemeClr val="tx1"/>
              </a:solidFill>
              <a:latin typeface="Aptos Display"/>
              <a:cs typeface="Arial"/>
            </a:rPr>
            <a:t>Promote Global Awareness of Mental Health Challenges: Create awareness initiatives to address mental health disparities worldwide</a:t>
          </a:r>
          <a:r>
            <a:rPr lang="en-US">
              <a:solidFill>
                <a:schemeClr val="tx1"/>
              </a:solidFill>
              <a:latin typeface="Aptos Display"/>
              <a:cs typeface="Arial"/>
            </a:rPr>
            <a:t>.</a:t>
          </a:r>
          <a:endParaRPr lang="en-US">
            <a:latin typeface="Aptos Display"/>
          </a:endParaRPr>
        </a:p>
      </dgm:t>
    </dgm:pt>
    <dgm:pt modelId="{A7FE17FE-DFD0-42D2-A25D-CFD985C38B51}" type="parTrans" cxnId="{2E7F0D69-614B-4CBF-9E34-AC1BAD7BD02A}">
      <dgm:prSet/>
      <dgm:spPr/>
      <dgm:t>
        <a:bodyPr/>
        <a:lstStyle/>
        <a:p>
          <a:endParaRPr lang="en-US"/>
        </a:p>
      </dgm:t>
    </dgm:pt>
    <dgm:pt modelId="{08028F66-5647-4A64-9E83-5028F13694F3}" type="sibTrans" cxnId="{2E7F0D69-614B-4CBF-9E34-AC1BAD7BD02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33E1919-CACE-4CE6-BC94-55283F66C3BB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Aptos Display"/>
              <a:cs typeface="Arial"/>
            </a:rPr>
            <a:t>Foster International Collaboration to Bridge Gaps in Mental Health Care: Collaborate </a:t>
          </a:r>
          <a:r>
            <a:rPr lang="en-US">
              <a:solidFill>
                <a:schemeClr val="tx1"/>
              </a:solidFill>
              <a:latin typeface="Aptos Display"/>
              <a:cs typeface="Arial"/>
            </a:rPr>
            <a:t>globally to improve access to </a:t>
          </a:r>
          <a:r>
            <a:rPr lang="en-US">
              <a:latin typeface="Aptos Display"/>
              <a:cs typeface="Arial"/>
            </a:rPr>
            <a:t>mental heal</a:t>
          </a:r>
          <a:endParaRPr lang="en-US"/>
        </a:p>
      </dgm:t>
    </dgm:pt>
    <dgm:pt modelId="{4417CD63-A082-4601-B605-0E9339CB56BA}" type="parTrans" cxnId="{EA2FBA25-96DC-4E2C-AC80-B74DE04E8186}">
      <dgm:prSet/>
      <dgm:spPr/>
      <dgm:t>
        <a:bodyPr/>
        <a:lstStyle/>
        <a:p>
          <a:endParaRPr lang="en-US"/>
        </a:p>
      </dgm:t>
    </dgm:pt>
    <dgm:pt modelId="{BC3C54C5-0969-4FE9-B095-84349C9D2361}" type="sibTrans" cxnId="{EA2FBA25-96DC-4E2C-AC80-B74DE04E818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EADE573-F672-4527-9057-772561AC6BDF}" type="pres">
      <dgm:prSet presAssocID="{F3332B50-F891-417E-A052-5EB66D7FB9F1}" presName="Name0" presStyleCnt="0">
        <dgm:presLayoutVars>
          <dgm:animLvl val="lvl"/>
          <dgm:resizeHandles val="exact"/>
        </dgm:presLayoutVars>
      </dgm:prSet>
      <dgm:spPr/>
    </dgm:pt>
    <dgm:pt modelId="{10D6F512-99A0-4BA1-8B91-3348CAB92295}" type="pres">
      <dgm:prSet presAssocID="{BAE68AA0-254C-4EC8-A194-EAD95C15365C}" presName="compositeNode" presStyleCnt="0">
        <dgm:presLayoutVars>
          <dgm:bulletEnabled val="1"/>
        </dgm:presLayoutVars>
      </dgm:prSet>
      <dgm:spPr/>
    </dgm:pt>
    <dgm:pt modelId="{C71BC6ED-5194-422A-A918-63EE1E51D1C5}" type="pres">
      <dgm:prSet presAssocID="{BAE68AA0-254C-4EC8-A194-EAD95C15365C}" presName="bgRect" presStyleLbl="bgAccFollowNode1" presStyleIdx="0" presStyleCnt="3"/>
      <dgm:spPr/>
    </dgm:pt>
    <dgm:pt modelId="{4B5A33F1-80B0-474C-83EA-CB529500CD9F}" type="pres">
      <dgm:prSet presAssocID="{1F58673A-36F0-4670-97E8-79B60F07A4B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3E70F52-0305-4A87-80C6-6B7571BAD487}" type="pres">
      <dgm:prSet presAssocID="{BAE68AA0-254C-4EC8-A194-EAD95C15365C}" presName="bottomLine" presStyleLbl="alignNode1" presStyleIdx="1" presStyleCnt="6">
        <dgm:presLayoutVars/>
      </dgm:prSet>
      <dgm:spPr/>
    </dgm:pt>
    <dgm:pt modelId="{69CA02E4-0E33-43D8-9FA9-4975F6444E3B}" type="pres">
      <dgm:prSet presAssocID="{BAE68AA0-254C-4EC8-A194-EAD95C15365C}" presName="nodeText" presStyleLbl="bgAccFollowNode1" presStyleIdx="0" presStyleCnt="3">
        <dgm:presLayoutVars>
          <dgm:bulletEnabled val="1"/>
        </dgm:presLayoutVars>
      </dgm:prSet>
      <dgm:spPr/>
    </dgm:pt>
    <dgm:pt modelId="{57222711-88D8-4525-8ABD-A10A3C968D2F}" type="pres">
      <dgm:prSet presAssocID="{1F58673A-36F0-4670-97E8-79B60F07A4B3}" presName="sibTrans" presStyleCnt="0"/>
      <dgm:spPr/>
    </dgm:pt>
    <dgm:pt modelId="{3AC04770-D6C6-43DD-82A4-C4956062EC2E}" type="pres">
      <dgm:prSet presAssocID="{0510F24D-3900-4F7B-87C8-7E2988926262}" presName="compositeNode" presStyleCnt="0">
        <dgm:presLayoutVars>
          <dgm:bulletEnabled val="1"/>
        </dgm:presLayoutVars>
      </dgm:prSet>
      <dgm:spPr/>
    </dgm:pt>
    <dgm:pt modelId="{4103FB4B-3CE1-4387-893F-4842FB1C246D}" type="pres">
      <dgm:prSet presAssocID="{0510F24D-3900-4F7B-87C8-7E2988926262}" presName="bgRect" presStyleLbl="bgAccFollowNode1" presStyleIdx="1" presStyleCnt="3"/>
      <dgm:spPr/>
    </dgm:pt>
    <dgm:pt modelId="{04AB8DD3-EE70-4FA5-B0C7-6D9CC662DDB7}" type="pres">
      <dgm:prSet presAssocID="{08028F66-5647-4A64-9E83-5028F13694F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AEB35F9-4707-43B3-8CC6-81665537554A}" type="pres">
      <dgm:prSet presAssocID="{0510F24D-3900-4F7B-87C8-7E2988926262}" presName="bottomLine" presStyleLbl="alignNode1" presStyleIdx="3" presStyleCnt="6">
        <dgm:presLayoutVars/>
      </dgm:prSet>
      <dgm:spPr/>
    </dgm:pt>
    <dgm:pt modelId="{9A4F8F23-B08B-4CF0-8033-0D4AE912E36E}" type="pres">
      <dgm:prSet presAssocID="{0510F24D-3900-4F7B-87C8-7E2988926262}" presName="nodeText" presStyleLbl="bgAccFollowNode1" presStyleIdx="1" presStyleCnt="3">
        <dgm:presLayoutVars>
          <dgm:bulletEnabled val="1"/>
        </dgm:presLayoutVars>
      </dgm:prSet>
      <dgm:spPr/>
    </dgm:pt>
    <dgm:pt modelId="{B6D59762-E697-4C57-BB88-9DE5AC392AAF}" type="pres">
      <dgm:prSet presAssocID="{08028F66-5647-4A64-9E83-5028F13694F3}" presName="sibTrans" presStyleCnt="0"/>
      <dgm:spPr/>
    </dgm:pt>
    <dgm:pt modelId="{25C21B9B-910E-400D-966F-8F66D1ADE339}" type="pres">
      <dgm:prSet presAssocID="{933E1919-CACE-4CE6-BC94-55283F66C3BB}" presName="compositeNode" presStyleCnt="0">
        <dgm:presLayoutVars>
          <dgm:bulletEnabled val="1"/>
        </dgm:presLayoutVars>
      </dgm:prSet>
      <dgm:spPr/>
    </dgm:pt>
    <dgm:pt modelId="{729C2F88-85A3-491B-A088-AA5DAA461F66}" type="pres">
      <dgm:prSet presAssocID="{933E1919-CACE-4CE6-BC94-55283F66C3BB}" presName="bgRect" presStyleLbl="bgAccFollowNode1" presStyleIdx="2" presStyleCnt="3"/>
      <dgm:spPr/>
    </dgm:pt>
    <dgm:pt modelId="{0596CB44-C07E-430A-8FE9-4C6C6A7D30C9}" type="pres">
      <dgm:prSet presAssocID="{BC3C54C5-0969-4FE9-B095-84349C9D23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0ECABDE-EE47-424D-A885-0CD0C9854E64}" type="pres">
      <dgm:prSet presAssocID="{933E1919-CACE-4CE6-BC94-55283F66C3BB}" presName="bottomLine" presStyleLbl="alignNode1" presStyleIdx="5" presStyleCnt="6">
        <dgm:presLayoutVars/>
      </dgm:prSet>
      <dgm:spPr/>
    </dgm:pt>
    <dgm:pt modelId="{6B0D61B1-0F24-4736-B374-CE505537792C}" type="pres">
      <dgm:prSet presAssocID="{933E1919-CACE-4CE6-BC94-55283F66C3B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606F70E-2FCA-4072-8E7A-199D3B06DD99}" type="presOf" srcId="{0510F24D-3900-4F7B-87C8-7E2988926262}" destId="{4103FB4B-3CE1-4387-893F-4842FB1C246D}" srcOrd="0" destOrd="0" presId="urn:microsoft.com/office/officeart/2016/7/layout/BasicLinearProcessNumbered"/>
    <dgm:cxn modelId="{EA2FBA25-96DC-4E2C-AC80-B74DE04E8186}" srcId="{F3332B50-F891-417E-A052-5EB66D7FB9F1}" destId="{933E1919-CACE-4CE6-BC94-55283F66C3BB}" srcOrd="2" destOrd="0" parTransId="{4417CD63-A082-4601-B605-0E9339CB56BA}" sibTransId="{BC3C54C5-0969-4FE9-B095-84349C9D2361}"/>
    <dgm:cxn modelId="{2E7F0D69-614B-4CBF-9E34-AC1BAD7BD02A}" srcId="{F3332B50-F891-417E-A052-5EB66D7FB9F1}" destId="{0510F24D-3900-4F7B-87C8-7E2988926262}" srcOrd="1" destOrd="0" parTransId="{A7FE17FE-DFD0-42D2-A25D-CFD985C38B51}" sibTransId="{08028F66-5647-4A64-9E83-5028F13694F3}"/>
    <dgm:cxn modelId="{B3AB9872-1A0F-49D7-8158-1CFD1DD06981}" type="presOf" srcId="{933E1919-CACE-4CE6-BC94-55283F66C3BB}" destId="{729C2F88-85A3-491B-A088-AA5DAA461F66}" srcOrd="0" destOrd="0" presId="urn:microsoft.com/office/officeart/2016/7/layout/BasicLinearProcessNumbered"/>
    <dgm:cxn modelId="{14F3757F-C44D-4073-8814-7462656A3E39}" type="presOf" srcId="{933E1919-CACE-4CE6-BC94-55283F66C3BB}" destId="{6B0D61B1-0F24-4736-B374-CE505537792C}" srcOrd="1" destOrd="0" presId="urn:microsoft.com/office/officeart/2016/7/layout/BasicLinearProcessNumbered"/>
    <dgm:cxn modelId="{DE304394-4536-4051-A334-259025F2011E}" type="presOf" srcId="{0510F24D-3900-4F7B-87C8-7E2988926262}" destId="{9A4F8F23-B08B-4CF0-8033-0D4AE912E36E}" srcOrd="1" destOrd="0" presId="urn:microsoft.com/office/officeart/2016/7/layout/BasicLinearProcessNumbered"/>
    <dgm:cxn modelId="{03775794-A04E-406D-8895-4FF3D38060A5}" type="presOf" srcId="{BAE68AA0-254C-4EC8-A194-EAD95C15365C}" destId="{69CA02E4-0E33-43D8-9FA9-4975F6444E3B}" srcOrd="1" destOrd="0" presId="urn:microsoft.com/office/officeart/2016/7/layout/BasicLinearProcessNumbered"/>
    <dgm:cxn modelId="{3A5F44A7-2ED4-4362-A1CA-14E7FD181A37}" type="presOf" srcId="{BAE68AA0-254C-4EC8-A194-EAD95C15365C}" destId="{C71BC6ED-5194-422A-A918-63EE1E51D1C5}" srcOrd="0" destOrd="0" presId="urn:microsoft.com/office/officeart/2016/7/layout/BasicLinearProcessNumbered"/>
    <dgm:cxn modelId="{28C4EAA7-181A-4778-B7DD-9D2AF875572C}" type="presOf" srcId="{1F58673A-36F0-4670-97E8-79B60F07A4B3}" destId="{4B5A33F1-80B0-474C-83EA-CB529500CD9F}" srcOrd="0" destOrd="0" presId="urn:microsoft.com/office/officeart/2016/7/layout/BasicLinearProcessNumbered"/>
    <dgm:cxn modelId="{F04EE1B8-EA35-4897-B5CC-742AC04F2FB4}" srcId="{F3332B50-F891-417E-A052-5EB66D7FB9F1}" destId="{BAE68AA0-254C-4EC8-A194-EAD95C15365C}" srcOrd="0" destOrd="0" parTransId="{E46D2109-22D8-4939-9817-646EFA1183E9}" sibTransId="{1F58673A-36F0-4670-97E8-79B60F07A4B3}"/>
    <dgm:cxn modelId="{7465C2BC-EBC0-4656-818A-DCC2FC12697C}" type="presOf" srcId="{08028F66-5647-4A64-9E83-5028F13694F3}" destId="{04AB8DD3-EE70-4FA5-B0C7-6D9CC662DDB7}" srcOrd="0" destOrd="0" presId="urn:microsoft.com/office/officeart/2016/7/layout/BasicLinearProcessNumbered"/>
    <dgm:cxn modelId="{7159FFC0-EE5C-47B1-9E04-5E2061EBCC16}" type="presOf" srcId="{F3332B50-F891-417E-A052-5EB66D7FB9F1}" destId="{0EADE573-F672-4527-9057-772561AC6BDF}" srcOrd="0" destOrd="0" presId="urn:microsoft.com/office/officeart/2016/7/layout/BasicLinearProcessNumbered"/>
    <dgm:cxn modelId="{DC5A5BEF-9FB6-4D75-9B0C-34D9FA275F45}" type="presOf" srcId="{BC3C54C5-0969-4FE9-B095-84349C9D2361}" destId="{0596CB44-C07E-430A-8FE9-4C6C6A7D30C9}" srcOrd="0" destOrd="0" presId="urn:microsoft.com/office/officeart/2016/7/layout/BasicLinearProcessNumbered"/>
    <dgm:cxn modelId="{43EA662A-532B-4349-9A09-255EA73136D9}" type="presParOf" srcId="{0EADE573-F672-4527-9057-772561AC6BDF}" destId="{10D6F512-99A0-4BA1-8B91-3348CAB92295}" srcOrd="0" destOrd="0" presId="urn:microsoft.com/office/officeart/2016/7/layout/BasicLinearProcessNumbered"/>
    <dgm:cxn modelId="{44DD8BB2-BAD8-426B-86B6-4F1DF48BE78F}" type="presParOf" srcId="{10D6F512-99A0-4BA1-8B91-3348CAB92295}" destId="{C71BC6ED-5194-422A-A918-63EE1E51D1C5}" srcOrd="0" destOrd="0" presId="urn:microsoft.com/office/officeart/2016/7/layout/BasicLinearProcessNumbered"/>
    <dgm:cxn modelId="{D1C2D2F4-C1A1-454F-8D91-4CDD62B54BDA}" type="presParOf" srcId="{10D6F512-99A0-4BA1-8B91-3348CAB92295}" destId="{4B5A33F1-80B0-474C-83EA-CB529500CD9F}" srcOrd="1" destOrd="0" presId="urn:microsoft.com/office/officeart/2016/7/layout/BasicLinearProcessNumbered"/>
    <dgm:cxn modelId="{F1093594-050B-44B8-99C8-CD1D2AF94EE5}" type="presParOf" srcId="{10D6F512-99A0-4BA1-8B91-3348CAB92295}" destId="{C3E70F52-0305-4A87-80C6-6B7571BAD487}" srcOrd="2" destOrd="0" presId="urn:microsoft.com/office/officeart/2016/7/layout/BasicLinearProcessNumbered"/>
    <dgm:cxn modelId="{745B1D60-5E47-4876-B77F-1F76EBC9BF69}" type="presParOf" srcId="{10D6F512-99A0-4BA1-8B91-3348CAB92295}" destId="{69CA02E4-0E33-43D8-9FA9-4975F6444E3B}" srcOrd="3" destOrd="0" presId="urn:microsoft.com/office/officeart/2016/7/layout/BasicLinearProcessNumbered"/>
    <dgm:cxn modelId="{580EC965-BCDD-4A4F-8D35-7F5D7BFC4AFB}" type="presParOf" srcId="{0EADE573-F672-4527-9057-772561AC6BDF}" destId="{57222711-88D8-4525-8ABD-A10A3C968D2F}" srcOrd="1" destOrd="0" presId="urn:microsoft.com/office/officeart/2016/7/layout/BasicLinearProcessNumbered"/>
    <dgm:cxn modelId="{22C4EFE3-62B3-4213-B3B5-5B2DE0249526}" type="presParOf" srcId="{0EADE573-F672-4527-9057-772561AC6BDF}" destId="{3AC04770-D6C6-43DD-82A4-C4956062EC2E}" srcOrd="2" destOrd="0" presId="urn:microsoft.com/office/officeart/2016/7/layout/BasicLinearProcessNumbered"/>
    <dgm:cxn modelId="{8E98FD8D-D511-4C7F-9B84-F0F89D977533}" type="presParOf" srcId="{3AC04770-D6C6-43DD-82A4-C4956062EC2E}" destId="{4103FB4B-3CE1-4387-893F-4842FB1C246D}" srcOrd="0" destOrd="0" presId="urn:microsoft.com/office/officeart/2016/7/layout/BasicLinearProcessNumbered"/>
    <dgm:cxn modelId="{57C93DCF-6C9E-4488-B582-D9BD14B5075B}" type="presParOf" srcId="{3AC04770-D6C6-43DD-82A4-C4956062EC2E}" destId="{04AB8DD3-EE70-4FA5-B0C7-6D9CC662DDB7}" srcOrd="1" destOrd="0" presId="urn:microsoft.com/office/officeart/2016/7/layout/BasicLinearProcessNumbered"/>
    <dgm:cxn modelId="{49FB6D95-1B10-4A4D-A34D-430245B7FB7B}" type="presParOf" srcId="{3AC04770-D6C6-43DD-82A4-C4956062EC2E}" destId="{9AEB35F9-4707-43B3-8CC6-81665537554A}" srcOrd="2" destOrd="0" presId="urn:microsoft.com/office/officeart/2016/7/layout/BasicLinearProcessNumbered"/>
    <dgm:cxn modelId="{FB494007-740F-49AA-9084-38BB77CB150B}" type="presParOf" srcId="{3AC04770-D6C6-43DD-82A4-C4956062EC2E}" destId="{9A4F8F23-B08B-4CF0-8033-0D4AE912E36E}" srcOrd="3" destOrd="0" presId="urn:microsoft.com/office/officeart/2016/7/layout/BasicLinearProcessNumbered"/>
    <dgm:cxn modelId="{2B27AB76-4D09-4430-9B10-6C24B3F375D7}" type="presParOf" srcId="{0EADE573-F672-4527-9057-772561AC6BDF}" destId="{B6D59762-E697-4C57-BB88-9DE5AC392AAF}" srcOrd="3" destOrd="0" presId="urn:microsoft.com/office/officeart/2016/7/layout/BasicLinearProcessNumbered"/>
    <dgm:cxn modelId="{E5D1C0EC-F7B7-4A51-A203-43EAA5AD8333}" type="presParOf" srcId="{0EADE573-F672-4527-9057-772561AC6BDF}" destId="{25C21B9B-910E-400D-966F-8F66D1ADE339}" srcOrd="4" destOrd="0" presId="urn:microsoft.com/office/officeart/2016/7/layout/BasicLinearProcessNumbered"/>
    <dgm:cxn modelId="{15CBFC51-050C-43CB-B049-9E63186138A4}" type="presParOf" srcId="{25C21B9B-910E-400D-966F-8F66D1ADE339}" destId="{729C2F88-85A3-491B-A088-AA5DAA461F66}" srcOrd="0" destOrd="0" presId="urn:microsoft.com/office/officeart/2016/7/layout/BasicLinearProcessNumbered"/>
    <dgm:cxn modelId="{00A05C2F-C005-4D3D-8643-6B2CC540FFC0}" type="presParOf" srcId="{25C21B9B-910E-400D-966F-8F66D1ADE339}" destId="{0596CB44-C07E-430A-8FE9-4C6C6A7D30C9}" srcOrd="1" destOrd="0" presId="urn:microsoft.com/office/officeart/2016/7/layout/BasicLinearProcessNumbered"/>
    <dgm:cxn modelId="{4F68A82F-CD14-487A-8CA1-B9EA8470CBCA}" type="presParOf" srcId="{25C21B9B-910E-400D-966F-8F66D1ADE339}" destId="{90ECABDE-EE47-424D-A885-0CD0C9854E64}" srcOrd="2" destOrd="0" presId="urn:microsoft.com/office/officeart/2016/7/layout/BasicLinearProcessNumbered"/>
    <dgm:cxn modelId="{11C5E812-96C2-4246-9A77-56DE5BFDD007}" type="presParOf" srcId="{25C21B9B-910E-400D-966F-8F66D1ADE339}" destId="{6B0D61B1-0F24-4736-B374-CE50553779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1807A-3E13-451E-BCD4-265392DC77A5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356B0-1967-464E-A8B7-683D72C5E4E6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CFE9B-5AF4-4F8A-A55D-8F40DA2B6A5E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F0302020204030204"/>
            </a:rPr>
            <a:t>Geo-Map:</a:t>
          </a:r>
          <a:r>
            <a:rPr lang="en-US" sz="2400" b="0" kern="1200">
              <a:latin typeface="Aptos Display" panose="020F0302020204030204"/>
            </a:rPr>
            <a:t> </a:t>
          </a:r>
          <a:r>
            <a:rPr lang="en-US" sz="2400" b="0" kern="1200">
              <a:latin typeface="Calibri"/>
              <a:ea typeface="Calibri"/>
              <a:cs typeface="Calibri"/>
            </a:rPr>
            <a:t>Maps regional disparities in treatment accessibility, emphasizing global patterns and gaps for </a:t>
          </a:r>
          <a:r>
            <a:rPr lang="en-US" sz="2400" b="0" kern="1200">
              <a:latin typeface="Aptos Display" panose="020F0302020204030204"/>
            </a:rPr>
            <a:t>targeted action.</a:t>
          </a:r>
          <a:endParaRPr lang="en-US" sz="2400" b="1" kern="1200">
            <a:latin typeface="Calibri"/>
            <a:ea typeface="Calibri"/>
            <a:cs typeface="Calibri"/>
          </a:endParaRPr>
        </a:p>
      </dsp:txBody>
      <dsp:txXfrm>
        <a:off x="1435988" y="531"/>
        <a:ext cx="9079611" cy="1243280"/>
      </dsp:txXfrm>
    </dsp:sp>
    <dsp:sp modelId="{774A70EE-3BE3-4E30-9F8B-F16DF8AD8D8F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D9367-47A6-4C9B-8ADD-3DDB095BA186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F1322-749E-416A-B489-66887CC1049F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F0302020204030204"/>
            </a:rPr>
            <a:t>Grouped Bar Chart</a:t>
          </a:r>
          <a:r>
            <a:rPr lang="en-US" sz="2400" b="1" kern="1200"/>
            <a:t>:</a:t>
          </a:r>
          <a:r>
            <a:rPr lang="en-US" sz="2400" b="0" kern="1200"/>
            <a:t> </a:t>
          </a:r>
          <a:r>
            <a:rPr lang="en-US" sz="2400" b="0" kern="1200">
              <a:latin typeface="Calibri"/>
              <a:ea typeface="Calibri"/>
              <a:cs typeface="Calibri"/>
            </a:rPr>
            <a:t>Clearly compares diverse response categories across workplace topics to highlight patterns and actionable insights.</a:t>
          </a:r>
          <a:endParaRPr lang="en-US" sz="2400" kern="1200"/>
        </a:p>
      </dsp:txBody>
      <dsp:txXfrm>
        <a:off x="1435988" y="1554631"/>
        <a:ext cx="9079611" cy="1243280"/>
      </dsp:txXfrm>
    </dsp:sp>
    <dsp:sp modelId="{E2F6060C-7A16-4B3E-BDF2-820E41866078}">
      <dsp:nvSpPr>
        <dsp:cNvPr id="0" name=""/>
        <dsp:cNvSpPr/>
      </dsp:nvSpPr>
      <dsp:spPr>
        <a:xfrm>
          <a:off x="0" y="3109263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1335D-5CB2-40F9-9742-C9BA8A33BA8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4D36-6950-47E2-8495-E96FD28BF9DE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F0302020204030204"/>
            </a:rPr>
            <a:t>Radial Chart:</a:t>
          </a:r>
          <a:r>
            <a:rPr lang="en-US" sz="2400" kern="1200">
              <a:latin typeface="Aptos Display" panose="020F0302020204030204"/>
            </a:rPr>
            <a:t> </a:t>
          </a:r>
          <a:r>
            <a:rPr lang="en-US" sz="2400" kern="1200">
              <a:latin typeface="Calibri"/>
              <a:ea typeface="Calibri"/>
              <a:cs typeface="Calibri"/>
            </a:rPr>
            <a:t>Visualizes multivariate relationships to uncover trends and discrepancies in workplace dynamics.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C6ED-5194-422A-A918-63EE1E51D1C5}">
      <dsp:nvSpPr>
        <dsp:cNvPr id="0" name=""/>
        <dsp:cNvSpPr/>
      </dsp:nvSpPr>
      <dsp:spPr>
        <a:xfrm>
          <a:off x="3455" y="918138"/>
          <a:ext cx="2740967" cy="3837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96" tIns="330200" rIns="21369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rbel"/>
            </a:rPr>
            <a:t>Enhance </a:t>
          </a:r>
          <a:r>
            <a:rPr lang="en-US" sz="2300" b="1" kern="1200" dirty="0">
              <a:latin typeface="Corbel"/>
            </a:rPr>
            <a:t>inclusivity</a:t>
          </a:r>
          <a:r>
            <a:rPr lang="en-US" sz="2300" kern="1200" dirty="0">
              <a:latin typeface="Corbel"/>
            </a:rPr>
            <a:t> and communication about resources.</a:t>
          </a:r>
        </a:p>
      </dsp:txBody>
      <dsp:txXfrm>
        <a:off x="3455" y="2376333"/>
        <a:ext cx="2740967" cy="2302412"/>
      </dsp:txXfrm>
    </dsp:sp>
    <dsp:sp modelId="{4B5A33F1-80B0-474C-83EA-CB529500CD9F}">
      <dsp:nvSpPr>
        <dsp:cNvPr id="0" name=""/>
        <dsp:cNvSpPr/>
      </dsp:nvSpPr>
      <dsp:spPr>
        <a:xfrm>
          <a:off x="798335" y="1301873"/>
          <a:ext cx="1151206" cy="1151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53" tIns="12700" rIns="897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66925" y="1470463"/>
        <a:ext cx="814026" cy="814026"/>
      </dsp:txXfrm>
    </dsp:sp>
    <dsp:sp modelId="{C3E70F52-0305-4A87-80C6-6B7571BAD487}">
      <dsp:nvSpPr>
        <dsp:cNvPr id="0" name=""/>
        <dsp:cNvSpPr/>
      </dsp:nvSpPr>
      <dsp:spPr>
        <a:xfrm>
          <a:off x="3455" y="4755420"/>
          <a:ext cx="274096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B1234-62FA-4964-BDDD-D5D85D89E665}">
      <dsp:nvSpPr>
        <dsp:cNvPr id="0" name=""/>
        <dsp:cNvSpPr/>
      </dsp:nvSpPr>
      <dsp:spPr>
        <a:xfrm>
          <a:off x="3018518" y="918138"/>
          <a:ext cx="2740967" cy="3837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96" tIns="330200" rIns="21369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rbel"/>
            </a:rPr>
            <a:t>Address </a:t>
          </a:r>
          <a:r>
            <a:rPr lang="en-US" sz="2300" b="1" kern="1200" dirty="0">
              <a:latin typeface="Corbel"/>
            </a:rPr>
            <a:t>gender-specific barriers</a:t>
          </a:r>
          <a:r>
            <a:rPr lang="en-US" sz="2300" kern="1200" dirty="0">
              <a:latin typeface="Corbel"/>
            </a:rPr>
            <a:t> in workplace policies.</a:t>
          </a:r>
        </a:p>
      </dsp:txBody>
      <dsp:txXfrm>
        <a:off x="3018518" y="2376333"/>
        <a:ext cx="2740967" cy="2302412"/>
      </dsp:txXfrm>
    </dsp:sp>
    <dsp:sp modelId="{01E9742E-2722-4C97-955A-E8B47863258C}">
      <dsp:nvSpPr>
        <dsp:cNvPr id="0" name=""/>
        <dsp:cNvSpPr/>
      </dsp:nvSpPr>
      <dsp:spPr>
        <a:xfrm>
          <a:off x="3813399" y="1301873"/>
          <a:ext cx="1151206" cy="1151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53" tIns="12700" rIns="897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81989" y="1470463"/>
        <a:ext cx="814026" cy="814026"/>
      </dsp:txXfrm>
    </dsp:sp>
    <dsp:sp modelId="{FDF1471A-1AF9-427C-8DB0-7A873A86FCF3}">
      <dsp:nvSpPr>
        <dsp:cNvPr id="0" name=""/>
        <dsp:cNvSpPr/>
      </dsp:nvSpPr>
      <dsp:spPr>
        <a:xfrm>
          <a:off x="3018518" y="4755420"/>
          <a:ext cx="274096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FB4B-3CE1-4387-893F-4842FB1C246D}">
      <dsp:nvSpPr>
        <dsp:cNvPr id="0" name=""/>
        <dsp:cNvSpPr/>
      </dsp:nvSpPr>
      <dsp:spPr>
        <a:xfrm>
          <a:off x="6033582" y="918138"/>
          <a:ext cx="2740967" cy="3837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96" tIns="330200" rIns="21369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rbel" panose="020B0503020204020204"/>
            </a:rPr>
            <a:t>Normalize </a:t>
          </a:r>
          <a:r>
            <a:rPr lang="en-US" sz="2300" b="1" kern="1200" dirty="0">
              <a:latin typeface="Corbel" panose="020B0503020204020204"/>
            </a:rPr>
            <a:t>mental health discussions</a:t>
          </a:r>
          <a:r>
            <a:rPr lang="en-US" sz="2300" kern="1200" dirty="0">
              <a:latin typeface="Corbel" panose="020B0503020204020204"/>
            </a:rPr>
            <a:t> to combat stigma.</a:t>
          </a:r>
        </a:p>
      </dsp:txBody>
      <dsp:txXfrm>
        <a:off x="6033582" y="2376333"/>
        <a:ext cx="2740967" cy="2302412"/>
      </dsp:txXfrm>
    </dsp:sp>
    <dsp:sp modelId="{04AB8DD3-EE70-4FA5-B0C7-6D9CC662DDB7}">
      <dsp:nvSpPr>
        <dsp:cNvPr id="0" name=""/>
        <dsp:cNvSpPr/>
      </dsp:nvSpPr>
      <dsp:spPr>
        <a:xfrm>
          <a:off x="6828463" y="1301873"/>
          <a:ext cx="1151206" cy="1151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53" tIns="12700" rIns="897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997053" y="1470463"/>
        <a:ext cx="814026" cy="814026"/>
      </dsp:txXfrm>
    </dsp:sp>
    <dsp:sp modelId="{9AEB35F9-4707-43B3-8CC6-81665537554A}">
      <dsp:nvSpPr>
        <dsp:cNvPr id="0" name=""/>
        <dsp:cNvSpPr/>
      </dsp:nvSpPr>
      <dsp:spPr>
        <a:xfrm>
          <a:off x="6033582" y="4755420"/>
          <a:ext cx="274096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2F88-85A3-491B-A088-AA5DAA461F66}">
      <dsp:nvSpPr>
        <dsp:cNvPr id="0" name=""/>
        <dsp:cNvSpPr/>
      </dsp:nvSpPr>
      <dsp:spPr>
        <a:xfrm>
          <a:off x="9048646" y="918138"/>
          <a:ext cx="2740967" cy="3837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96" tIns="330200" rIns="21369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orbel" panose="020B0503020204020204"/>
            </a:rPr>
            <a:t>Redesign wellness programs to meet employee needs effectively.</a:t>
          </a:r>
        </a:p>
      </dsp:txBody>
      <dsp:txXfrm>
        <a:off x="9048646" y="2376333"/>
        <a:ext cx="2740967" cy="2302412"/>
      </dsp:txXfrm>
    </dsp:sp>
    <dsp:sp modelId="{0596CB44-C07E-430A-8FE9-4C6C6A7D30C9}">
      <dsp:nvSpPr>
        <dsp:cNvPr id="0" name=""/>
        <dsp:cNvSpPr/>
      </dsp:nvSpPr>
      <dsp:spPr>
        <a:xfrm>
          <a:off x="9843527" y="1301873"/>
          <a:ext cx="1151206" cy="1151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53" tIns="12700" rIns="897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10012117" y="1470463"/>
        <a:ext cx="814026" cy="814026"/>
      </dsp:txXfrm>
    </dsp:sp>
    <dsp:sp modelId="{90ECABDE-EE47-424D-A885-0CD0C9854E64}">
      <dsp:nvSpPr>
        <dsp:cNvPr id="0" name=""/>
        <dsp:cNvSpPr/>
      </dsp:nvSpPr>
      <dsp:spPr>
        <a:xfrm>
          <a:off x="9048646" y="4755420"/>
          <a:ext cx="274096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84415-422F-4EF1-9F6C-83B3157D85FE}">
      <dsp:nvSpPr>
        <dsp:cNvPr id="0" name=""/>
        <dsp:cNvSpPr/>
      </dsp:nvSpPr>
      <dsp:spPr>
        <a:xfrm>
          <a:off x="1454" y="8927300"/>
          <a:ext cx="1832834" cy="2565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95" tIns="330200" rIns="14289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Reduce Mental Health Stigma:</a:t>
          </a:r>
          <a:r>
            <a:rPr lang="en-US" sz="1100" b="0" i="0" kern="1200" baseline="0"/>
            <a:t> Implement awareness campaigns to educate and normalize mental health discussions.</a:t>
          </a:r>
          <a:endParaRPr lang="en-US" sz="1100" kern="1200"/>
        </a:p>
      </dsp:txBody>
      <dsp:txXfrm>
        <a:off x="1454" y="9902368"/>
        <a:ext cx="1832834" cy="1539581"/>
      </dsp:txXfrm>
    </dsp:sp>
    <dsp:sp modelId="{8D56A7F4-A683-4E78-9466-DB0EBCAEB682}">
      <dsp:nvSpPr>
        <dsp:cNvPr id="0" name=""/>
        <dsp:cNvSpPr/>
      </dsp:nvSpPr>
      <dsp:spPr>
        <a:xfrm>
          <a:off x="532976" y="9183897"/>
          <a:ext cx="769790" cy="769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16" tIns="12700" rIns="6001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45709" y="9296630"/>
        <a:ext cx="544324" cy="544324"/>
      </dsp:txXfrm>
    </dsp:sp>
    <dsp:sp modelId="{8C95A5A2-7EC4-4904-9F44-27246B80C066}">
      <dsp:nvSpPr>
        <dsp:cNvPr id="0" name=""/>
        <dsp:cNvSpPr/>
      </dsp:nvSpPr>
      <dsp:spPr>
        <a:xfrm>
          <a:off x="1454" y="11493197"/>
          <a:ext cx="18328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948D3-8F48-4691-8A1A-07408AD58782}">
      <dsp:nvSpPr>
        <dsp:cNvPr id="0" name=""/>
        <dsp:cNvSpPr/>
      </dsp:nvSpPr>
      <dsp:spPr>
        <a:xfrm>
          <a:off x="2017572" y="8927300"/>
          <a:ext cx="1832834" cy="2565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95" tIns="330200" rIns="14289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Foster Trust Between Employees and Supervisors:</a:t>
          </a:r>
          <a:r>
            <a:rPr lang="en-US" sz="1100" b="0" i="0" kern="1200" baseline="0"/>
            <a:t> Build stronger relationships to create a supportive environment.</a:t>
          </a:r>
          <a:endParaRPr lang="en-US" sz="1100" kern="1200"/>
        </a:p>
      </dsp:txBody>
      <dsp:txXfrm>
        <a:off x="2017572" y="9902368"/>
        <a:ext cx="1832834" cy="1539581"/>
      </dsp:txXfrm>
    </dsp:sp>
    <dsp:sp modelId="{15E57904-DABF-436C-B50C-F19C3ECD6394}">
      <dsp:nvSpPr>
        <dsp:cNvPr id="0" name=""/>
        <dsp:cNvSpPr/>
      </dsp:nvSpPr>
      <dsp:spPr>
        <a:xfrm>
          <a:off x="2549094" y="9183897"/>
          <a:ext cx="769790" cy="769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16" tIns="12700" rIns="6001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61827" y="9296630"/>
        <a:ext cx="544324" cy="544324"/>
      </dsp:txXfrm>
    </dsp:sp>
    <dsp:sp modelId="{EC28B645-2929-4842-804F-DF1FB5962D03}">
      <dsp:nvSpPr>
        <dsp:cNvPr id="0" name=""/>
        <dsp:cNvSpPr/>
      </dsp:nvSpPr>
      <dsp:spPr>
        <a:xfrm>
          <a:off x="2017572" y="11493197"/>
          <a:ext cx="18328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7980-3A81-479C-94AA-D2C1B9324EFB}">
      <dsp:nvSpPr>
        <dsp:cNvPr id="0" name=""/>
        <dsp:cNvSpPr/>
      </dsp:nvSpPr>
      <dsp:spPr>
        <a:xfrm>
          <a:off x="4033690" y="8927300"/>
          <a:ext cx="1832834" cy="2565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95" tIns="330200" rIns="14289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Clearly Communicate Policies on Health Disclosures:</a:t>
          </a:r>
          <a:r>
            <a:rPr lang="en-US" sz="1100" b="0" i="0" kern="1200" baseline="0"/>
            <a:t> Ensure transparency about how health-related information is handled.</a:t>
          </a:r>
          <a:endParaRPr lang="en-US" sz="1100" kern="1200"/>
        </a:p>
      </dsp:txBody>
      <dsp:txXfrm>
        <a:off x="4033690" y="9902368"/>
        <a:ext cx="1832834" cy="1539581"/>
      </dsp:txXfrm>
    </dsp:sp>
    <dsp:sp modelId="{AAE181DF-F05D-4511-9226-699D447E3DD4}">
      <dsp:nvSpPr>
        <dsp:cNvPr id="0" name=""/>
        <dsp:cNvSpPr/>
      </dsp:nvSpPr>
      <dsp:spPr>
        <a:xfrm>
          <a:off x="4565212" y="9183897"/>
          <a:ext cx="769790" cy="769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16" tIns="12700" rIns="6001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77945" y="9296630"/>
        <a:ext cx="544324" cy="544324"/>
      </dsp:txXfrm>
    </dsp:sp>
    <dsp:sp modelId="{77A55D22-FD84-48FA-A7D8-DE8373E3AE53}">
      <dsp:nvSpPr>
        <dsp:cNvPr id="0" name=""/>
        <dsp:cNvSpPr/>
      </dsp:nvSpPr>
      <dsp:spPr>
        <a:xfrm>
          <a:off x="4033690" y="11493197"/>
          <a:ext cx="18328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EAF97-5A98-4561-A9FA-265941F16F43}">
      <dsp:nvSpPr>
        <dsp:cNvPr id="0" name=""/>
        <dsp:cNvSpPr/>
      </dsp:nvSpPr>
      <dsp:spPr>
        <a:xfrm>
          <a:off x="6049808" y="8927300"/>
          <a:ext cx="1832834" cy="2565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95" tIns="330200" rIns="14289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Encourage Open and Supportive Workplace Culture:</a:t>
          </a:r>
          <a:r>
            <a:rPr lang="en-US" sz="1100" b="0" i="0" kern="1200" baseline="0"/>
            <a:t> Cultivate a space where employees feel comfortable discussing mental health without fear of judgment.</a:t>
          </a:r>
          <a:endParaRPr lang="en-US" sz="1100" kern="1200"/>
        </a:p>
      </dsp:txBody>
      <dsp:txXfrm>
        <a:off x="6049808" y="9902368"/>
        <a:ext cx="1832834" cy="1539581"/>
      </dsp:txXfrm>
    </dsp:sp>
    <dsp:sp modelId="{DD144070-A2BB-493F-B94D-31AC285B27F2}">
      <dsp:nvSpPr>
        <dsp:cNvPr id="0" name=""/>
        <dsp:cNvSpPr/>
      </dsp:nvSpPr>
      <dsp:spPr>
        <a:xfrm>
          <a:off x="6581330" y="9183897"/>
          <a:ext cx="769790" cy="769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16" tIns="12700" rIns="6001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694063" y="9296630"/>
        <a:ext cx="544324" cy="544324"/>
      </dsp:txXfrm>
    </dsp:sp>
    <dsp:sp modelId="{7C067F68-309D-445D-9CD9-450A086871AA}">
      <dsp:nvSpPr>
        <dsp:cNvPr id="0" name=""/>
        <dsp:cNvSpPr/>
      </dsp:nvSpPr>
      <dsp:spPr>
        <a:xfrm>
          <a:off x="6049808" y="11493197"/>
          <a:ext cx="18328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B759F-9359-4500-8282-8271F2A37D80}">
      <dsp:nvSpPr>
        <dsp:cNvPr id="0" name=""/>
        <dsp:cNvSpPr/>
      </dsp:nvSpPr>
      <dsp:spPr>
        <a:xfrm>
          <a:off x="8065926" y="8927300"/>
          <a:ext cx="1832834" cy="2565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95" tIns="330200" rIns="14289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Enhance Workplace Trust:</a:t>
          </a:r>
          <a:r>
            <a:rPr lang="en-US" sz="1100" b="0" i="0" kern="1200" baseline="0"/>
            <a:t> Strengthen the foundation of trust across all organizational levels.</a:t>
          </a:r>
          <a:endParaRPr lang="en-US" sz="1100" kern="1200"/>
        </a:p>
      </dsp:txBody>
      <dsp:txXfrm>
        <a:off x="8065926" y="9902368"/>
        <a:ext cx="1832834" cy="1539581"/>
      </dsp:txXfrm>
    </dsp:sp>
    <dsp:sp modelId="{E7514030-AD6B-4766-9DA3-87224847A4CA}">
      <dsp:nvSpPr>
        <dsp:cNvPr id="0" name=""/>
        <dsp:cNvSpPr/>
      </dsp:nvSpPr>
      <dsp:spPr>
        <a:xfrm>
          <a:off x="8597448" y="9183897"/>
          <a:ext cx="769790" cy="769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16" tIns="12700" rIns="6001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710181" y="9296630"/>
        <a:ext cx="544324" cy="544324"/>
      </dsp:txXfrm>
    </dsp:sp>
    <dsp:sp modelId="{87C1DA81-D352-421A-B755-184BAD88C917}">
      <dsp:nvSpPr>
        <dsp:cNvPr id="0" name=""/>
        <dsp:cNvSpPr/>
      </dsp:nvSpPr>
      <dsp:spPr>
        <a:xfrm>
          <a:off x="8065926" y="11493197"/>
          <a:ext cx="18328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31943-0E33-4C02-9516-6AE370DC8D79}">
      <dsp:nvSpPr>
        <dsp:cNvPr id="0" name=""/>
        <dsp:cNvSpPr/>
      </dsp:nvSpPr>
      <dsp:spPr>
        <a:xfrm>
          <a:off x="10082044" y="8927300"/>
          <a:ext cx="1832834" cy="2565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95" tIns="330200" rIns="14289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Improve Communication on Health Disclosure Policies:</a:t>
          </a:r>
          <a:r>
            <a:rPr lang="en-US" sz="1100" b="0" i="0" kern="1200" baseline="0"/>
            <a:t> Ensure employees understand their rights and available resources for health-related concerns. </a:t>
          </a:r>
          <a:endParaRPr lang="en-US" sz="1100" kern="1200"/>
        </a:p>
      </dsp:txBody>
      <dsp:txXfrm>
        <a:off x="10082044" y="9902368"/>
        <a:ext cx="1832834" cy="1539581"/>
      </dsp:txXfrm>
    </dsp:sp>
    <dsp:sp modelId="{A604FD59-9831-430E-90AA-BC7D258E6A7E}">
      <dsp:nvSpPr>
        <dsp:cNvPr id="0" name=""/>
        <dsp:cNvSpPr/>
      </dsp:nvSpPr>
      <dsp:spPr>
        <a:xfrm>
          <a:off x="10613566" y="9183897"/>
          <a:ext cx="769790" cy="769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16" tIns="12700" rIns="6001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6</a:t>
          </a:r>
        </a:p>
      </dsp:txBody>
      <dsp:txXfrm>
        <a:off x="10726299" y="9296630"/>
        <a:ext cx="544324" cy="544324"/>
      </dsp:txXfrm>
    </dsp:sp>
    <dsp:sp modelId="{D067AD67-B349-44A4-A060-51CA621C73BB}">
      <dsp:nvSpPr>
        <dsp:cNvPr id="0" name=""/>
        <dsp:cNvSpPr/>
      </dsp:nvSpPr>
      <dsp:spPr>
        <a:xfrm>
          <a:off x="10082044" y="11493197"/>
          <a:ext cx="18328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C6ED-5194-422A-A918-63EE1E51D1C5}">
      <dsp:nvSpPr>
        <dsp:cNvPr id="0" name=""/>
        <dsp:cNvSpPr/>
      </dsp:nvSpPr>
      <dsp:spPr>
        <a:xfrm>
          <a:off x="0" y="257081"/>
          <a:ext cx="3685334" cy="51594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323" tIns="330200" rIns="2873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tx1"/>
              </a:solidFill>
              <a:latin typeface="Aptos Display"/>
              <a:cs typeface="Arial"/>
            </a:rPr>
            <a:t>Increase Mental Health Resources and Treatment Accessibility in </a:t>
          </a:r>
          <a:r>
            <a:rPr lang="en-US" sz="2400" kern="1200">
              <a:solidFill>
                <a:schemeClr val="tx1"/>
              </a:solidFill>
              <a:latin typeface="Aptos Display"/>
              <a:cs typeface="Arial"/>
            </a:rPr>
            <a:t>Underserved Regions: Expand the availability of care where it is needed most.</a:t>
          </a:r>
          <a:endParaRPr lang="en-US" sz="2400" kern="1200"/>
        </a:p>
      </dsp:txBody>
      <dsp:txXfrm>
        <a:off x="0" y="2217679"/>
        <a:ext cx="3685334" cy="3095680"/>
      </dsp:txXfrm>
    </dsp:sp>
    <dsp:sp modelId="{4B5A33F1-80B0-474C-83EA-CB529500CD9F}">
      <dsp:nvSpPr>
        <dsp:cNvPr id="0" name=""/>
        <dsp:cNvSpPr/>
      </dsp:nvSpPr>
      <dsp:spPr>
        <a:xfrm>
          <a:off x="1068746" y="773028"/>
          <a:ext cx="1547840" cy="1547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76" tIns="12700" rIns="1206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5422" y="999704"/>
        <a:ext cx="1094488" cy="1094488"/>
      </dsp:txXfrm>
    </dsp:sp>
    <dsp:sp modelId="{C3E70F52-0305-4A87-80C6-6B7571BAD487}">
      <dsp:nvSpPr>
        <dsp:cNvPr id="0" name=""/>
        <dsp:cNvSpPr/>
      </dsp:nvSpPr>
      <dsp:spPr>
        <a:xfrm>
          <a:off x="0" y="5416477"/>
          <a:ext cx="36853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FB4B-3CE1-4387-893F-4842FB1C246D}">
      <dsp:nvSpPr>
        <dsp:cNvPr id="0" name=""/>
        <dsp:cNvSpPr/>
      </dsp:nvSpPr>
      <dsp:spPr>
        <a:xfrm>
          <a:off x="4053867" y="257081"/>
          <a:ext cx="3685334" cy="51594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323" tIns="330200" rIns="2873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tx1"/>
              </a:solidFill>
              <a:latin typeface="Aptos Display"/>
              <a:cs typeface="Arial"/>
            </a:rPr>
            <a:t>Promote Global Awareness of Mental Health Challenges: Create awareness initiatives to address mental health disparities worldwide</a:t>
          </a:r>
          <a:r>
            <a:rPr lang="en-US" sz="2400" kern="1200">
              <a:solidFill>
                <a:schemeClr val="tx1"/>
              </a:solidFill>
              <a:latin typeface="Aptos Display"/>
              <a:cs typeface="Arial"/>
            </a:rPr>
            <a:t>.</a:t>
          </a:r>
          <a:endParaRPr lang="en-US" sz="2400" kern="1200">
            <a:latin typeface="Aptos Display"/>
          </a:endParaRPr>
        </a:p>
      </dsp:txBody>
      <dsp:txXfrm>
        <a:off x="4053867" y="2217679"/>
        <a:ext cx="3685334" cy="3095680"/>
      </dsp:txXfrm>
    </dsp:sp>
    <dsp:sp modelId="{04AB8DD3-EE70-4FA5-B0C7-6D9CC662DDB7}">
      <dsp:nvSpPr>
        <dsp:cNvPr id="0" name=""/>
        <dsp:cNvSpPr/>
      </dsp:nvSpPr>
      <dsp:spPr>
        <a:xfrm>
          <a:off x="5122614" y="773028"/>
          <a:ext cx="1547840" cy="1547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76" tIns="12700" rIns="1206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349290" y="999704"/>
        <a:ext cx="1094488" cy="1094488"/>
      </dsp:txXfrm>
    </dsp:sp>
    <dsp:sp modelId="{9AEB35F9-4707-43B3-8CC6-81665537554A}">
      <dsp:nvSpPr>
        <dsp:cNvPr id="0" name=""/>
        <dsp:cNvSpPr/>
      </dsp:nvSpPr>
      <dsp:spPr>
        <a:xfrm>
          <a:off x="4053867" y="5416477"/>
          <a:ext cx="36853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2F88-85A3-491B-A088-AA5DAA461F66}">
      <dsp:nvSpPr>
        <dsp:cNvPr id="0" name=""/>
        <dsp:cNvSpPr/>
      </dsp:nvSpPr>
      <dsp:spPr>
        <a:xfrm>
          <a:off x="8107734" y="257081"/>
          <a:ext cx="3685334" cy="51594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323" tIns="330200" rIns="2873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tx1"/>
              </a:solidFill>
              <a:latin typeface="Aptos Display"/>
              <a:cs typeface="Arial"/>
            </a:rPr>
            <a:t>Foster International Collaboration to Bridge Gaps in Mental Health Care: Collaborate </a:t>
          </a:r>
          <a:r>
            <a:rPr lang="en-US" sz="2400" kern="1200">
              <a:solidFill>
                <a:schemeClr val="tx1"/>
              </a:solidFill>
              <a:latin typeface="Aptos Display"/>
              <a:cs typeface="Arial"/>
            </a:rPr>
            <a:t>globally to improve access to </a:t>
          </a:r>
          <a:r>
            <a:rPr lang="en-US" sz="2400" kern="1200">
              <a:latin typeface="Aptos Display"/>
              <a:cs typeface="Arial"/>
            </a:rPr>
            <a:t>mental heal</a:t>
          </a:r>
          <a:endParaRPr lang="en-US" sz="2400" kern="1200"/>
        </a:p>
      </dsp:txBody>
      <dsp:txXfrm>
        <a:off x="8107734" y="2217679"/>
        <a:ext cx="3685334" cy="3095680"/>
      </dsp:txXfrm>
    </dsp:sp>
    <dsp:sp modelId="{0596CB44-C07E-430A-8FE9-4C6C6A7D30C9}">
      <dsp:nvSpPr>
        <dsp:cNvPr id="0" name=""/>
        <dsp:cNvSpPr/>
      </dsp:nvSpPr>
      <dsp:spPr>
        <a:xfrm>
          <a:off x="9176481" y="773028"/>
          <a:ext cx="1547840" cy="1547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76" tIns="12700" rIns="12067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403157" y="999704"/>
        <a:ext cx="1094488" cy="1094488"/>
      </dsp:txXfrm>
    </dsp:sp>
    <dsp:sp modelId="{90ECABDE-EE47-424D-A885-0CD0C9854E64}">
      <dsp:nvSpPr>
        <dsp:cNvPr id="0" name=""/>
        <dsp:cNvSpPr/>
      </dsp:nvSpPr>
      <dsp:spPr>
        <a:xfrm>
          <a:off x="8107734" y="5416477"/>
          <a:ext cx="36853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3js.org/getting-started" TargetMode="External"/><Relationship Id="rId5" Type="http://schemas.openxmlformats.org/officeDocument/2006/relationships/hyperlink" Target="https://osmi.typeform.com/report/Fja7Jb9K/t5F4sKEyeGhGgU7V" TargetMode="External"/><Relationship Id="rId4" Type="http://schemas.openxmlformats.org/officeDocument/2006/relationships/hyperlink" Target="https://mhanational.org/sites/default/files/Mind%20the%20Workplace%20-%20MHA%20Workplace%20Health%20Survey%202021%202.12.21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80B35-67AB-5C29-C5B9-D972F56D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630" y="5965121"/>
            <a:ext cx="5567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 Project </a:t>
            </a:r>
            <a:r>
              <a:rPr lang="en-US" sz="4000" dirty="0">
                <a:solidFill>
                  <a:schemeClr val="tx2"/>
                </a:solidFill>
              </a:rPr>
              <a:t>Presentation</a:t>
            </a:r>
            <a:endParaRPr lang="en-US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A1FB29-515B-0DDD-BCAE-C2F42D8BD471}"/>
              </a:ext>
            </a:extLst>
          </p:cNvPr>
          <p:cNvSpPr txBox="1">
            <a:spLocks/>
          </p:cNvSpPr>
          <p:nvPr/>
        </p:nvSpPr>
        <p:spPr>
          <a:xfrm>
            <a:off x="6879290" y="3892376"/>
            <a:ext cx="4805691" cy="20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By:</a:t>
            </a: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u="sng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Group No – 5</a:t>
            </a: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Shikha Chandel</a:t>
            </a: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(801365577)</a:t>
            </a: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Satvik Nayak</a:t>
            </a: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(801405756)</a:t>
            </a: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>
              <a:buNone/>
            </a:pPr>
            <a:r>
              <a:rPr lang="en-US" sz="2400" b="1">
                <a:solidFill>
                  <a:schemeClr val="tx2"/>
                </a:solidFill>
              </a:rPr>
              <a:t>Shailesh Kumar</a:t>
            </a:r>
            <a:r>
              <a:rPr lang="en-US" sz="2400">
                <a:solidFill>
                  <a:schemeClr val="tx2"/>
                </a:solidFill>
              </a:rPr>
              <a:t> (801433241)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</a:endParaRPr>
          </a:p>
        </p:txBody>
      </p:sp>
      <p:pic>
        <p:nvPicPr>
          <p:cNvPr id="22" name="Graphic 21" descr="Connections with solid fill">
            <a:extLst>
              <a:ext uri="{FF2B5EF4-FFF2-40B4-BE49-F238E27FC236}">
                <a16:creationId xmlns:a16="http://schemas.microsoft.com/office/drawing/2014/main" id="{E3CEE234-913B-B7F4-5397-52EF803E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80" y="1356481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6C0B6D9C-FCEF-820C-2040-96240CEB76CF}"/>
              </a:ext>
            </a:extLst>
          </p:cNvPr>
          <p:cNvSpPr txBox="1">
            <a:spLocks/>
          </p:cNvSpPr>
          <p:nvPr/>
        </p:nvSpPr>
        <p:spPr>
          <a:xfrm>
            <a:off x="5980544" y="1096788"/>
            <a:ext cx="5980546" cy="1822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i="1">
                <a:ea typeface="+mj-lt"/>
                <a:cs typeface="+mj-lt"/>
              </a:rPr>
              <a:t>Exploring Workplace Dynamics: A Visual Analysis of Stress, Work-Life Balance, and Mental Health Resources</a:t>
            </a: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34843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63B93B5A-88BE-270E-BDA9-8BA53318CE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1504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Wellness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High rejection or inaccessibility rates.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Misaligned with male employees' needs.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0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Female Employee Data - Challenges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55" y="1975072"/>
            <a:ext cx="4697600" cy="3567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Access to Resources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Limited access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Benefits.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Care options.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Wellness programs.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High "No" and "Not Eligible" responses.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52183F8-A296-1569-3C52-E487823D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697" b="1"/>
          <a:stretch/>
        </p:blipFill>
        <p:spPr>
          <a:xfrm>
            <a:off x="5707463" y="808789"/>
            <a:ext cx="6495121" cy="46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6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Female Employee Data - Challenges</a:t>
            </a:r>
            <a:endParaRPr lang="en-US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131954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Leave Policies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Many report health-related leave as: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"Somewhat Difficult" or "Difficult."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Some find it "Somewhat Easy."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Barriers influenced by workplace policies or cultural norms.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52183F8-A296-1569-3C52-E487823D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04" y="1277262"/>
            <a:ext cx="6214846" cy="37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Female Employee Data - Challenges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244013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Seeking Help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Hesitation to utilize resources due to: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Societal stigma.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Workplace cultures discouraging mental health discussions.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52183F8-A296-1569-3C52-E487823D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04" y="1128366"/>
            <a:ext cx="6197328" cy="37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-694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Gender Comparison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55" y="2983601"/>
            <a:ext cx="4428659" cy="32990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Male vs. Female Challenges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/>
              <a:t>Common Barriers</a:t>
            </a:r>
            <a:r>
              <a:rPr lang="en-US" sz="20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Limited access to benefits and wellness programs.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Hesitation to seek professional help.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/>
              <a:t>Differences</a:t>
            </a:r>
            <a:r>
              <a:rPr lang="en-US" sz="20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Females face more difficulty in: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800"/>
              <a:t>Taking leave for health reasons.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Males face more difficulty in: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Accessing and engaging with resources.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52183F8-A296-1569-3C52-E487823D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04" y="1198435"/>
            <a:ext cx="6179811" cy="37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76E99-53FB-7D32-A2D4-282CD4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5" t="23278" r="5850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86171-1601-DB7C-2116-346B9E8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1" y="39140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Recommendations</a:t>
            </a:r>
            <a:endParaRPr lang="en-US" dirty="0"/>
          </a:p>
        </p:txBody>
      </p:sp>
      <p:graphicFrame>
        <p:nvGraphicFramePr>
          <p:cNvPr id="21" name="Picture Placeholder 2">
            <a:extLst>
              <a:ext uri="{FF2B5EF4-FFF2-40B4-BE49-F238E27FC236}">
                <a16:creationId xmlns:a16="http://schemas.microsoft.com/office/drawing/2014/main" id="{1FA12560-72D7-4FC8-FB51-D4FB02611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516010"/>
              </p:ext>
            </p:extLst>
          </p:nvPr>
        </p:nvGraphicFramePr>
        <p:xfrm>
          <a:off x="199465" y="1181480"/>
          <a:ext cx="11793069" cy="567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70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Male Participants - Key Insights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448" y="29836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Mental vs. Physical Health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Male participants are more comfortable acknowledging physical health concerns than mental health.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Stronger "Yes" responses for physical health indicate: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Stigma around mental health persists.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D95171-A209-6D16-73C0-97347F26A3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3" r="703"/>
          <a:stretch/>
        </p:blipFill>
        <p:spPr>
          <a:xfrm>
            <a:off x="5698704" y="883265"/>
            <a:ext cx="6162293" cy="48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8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Male Participants - Key Insights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07" y="3429776"/>
            <a:ext cx="4282984" cy="33240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Comfort with Discussing Health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Coworkers: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Higher proportion of "Maybe" and "Yes" responses.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Indicates relative comfort in discussing health matters.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Supervisors: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Larger share of "No" responses.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Workplace hierarchies may discourage openness.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D95171-A209-6D16-73C0-97347F26A3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3" r="703"/>
          <a:stretch/>
        </p:blipFill>
        <p:spPr>
          <a:xfrm>
            <a:off x="5692770" y="813478"/>
            <a:ext cx="6223604" cy="49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Male Participants - Key Insights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3431836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Perceived Consequences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"No" Responses: Most do not anticipate direct negative outcomes.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"Maybe" Responses: Significant uncertainty remains due to: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Lack of clear workplace policies.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Limited communication about health disclosures.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D95171-A209-6D16-73C0-97347F26A3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3" r="703"/>
          <a:stretch/>
        </p:blipFill>
        <p:spPr>
          <a:xfrm>
            <a:off x="5701529" y="872528"/>
            <a:ext cx="6185179" cy="48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Female Participants - Key Insights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3308572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Mental vs. Physical Health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Female participants demonstrate balanced acknowledgment of both mental and physical health.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"Maybe" Responses highlight lingering hesitation and stigma around mental health.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32F6-FE3C-7E94-4899-8ACD4FC7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770" y="756954"/>
            <a:ext cx="6153535" cy="5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4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B7362-28A5-479C-439A-8D0D84CB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 New Roman"/>
                <a:cs typeface="Arial"/>
              </a:rPr>
              <a:t>Introduction</a:t>
            </a:r>
          </a:p>
        </p:txBody>
      </p:sp>
      <p:sp>
        <p:nvSpPr>
          <p:cNvPr id="116" name="Content Placeholder 93">
            <a:extLst>
              <a:ext uri="{FF2B5EF4-FFF2-40B4-BE49-F238E27FC236}">
                <a16:creationId xmlns:a16="http://schemas.microsoft.com/office/drawing/2014/main" id="{204393FD-D6A7-6731-51EE-FC4CFC31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High stress, work-life imbalance, and limited mental health support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Negative impact on employee satisfaction, productivity, and organizational culture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Addressing mental health gaps in the workplace</a:t>
            </a:r>
          </a:p>
          <a:p>
            <a:r>
              <a:rPr lang="en-US" sz="2400">
                <a:ea typeface="+mn-lt"/>
                <a:cs typeface="+mn-lt"/>
              </a:rPr>
              <a:t>Identifying areas for improvement in mental health accessibility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Providing actionable recommendations for enhancing workplace culture</a:t>
            </a:r>
            <a:endParaRPr lang="en-US" sz="24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6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Female Participants - Key Insights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3431837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Comfort with Discussing Health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Coworkers: Higher "Yes" and "Maybe" responses, indicating: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Greater comfort in peer discussions.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Supervisors: Lower comfort due to perceived authority barriers.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32F6-FE3C-7E94-4899-8ACD4FC7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04" y="677562"/>
            <a:ext cx="6162293" cy="50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6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Female Participants - Key Insights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4003336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Perceived Consequences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Mixed responses across "Yes," "No," and "Maybe" in categories like: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Mental health consequence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err="1"/>
              <a:t>Obs</a:t>
            </a:r>
            <a:r>
              <a:rPr lang="en-US" sz="2000"/>
              <a:t> consequence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Uncertainty attributed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Unclear workplace policies.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Inconsistent support systems.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32F6-FE3C-7E94-4899-8ACD4FC7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19148"/>
            <a:ext cx="5628018" cy="45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F29D-A2B7-625F-ADDB-429410B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27" y="778840"/>
            <a:ext cx="10912598" cy="933486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ea typeface="+mj-lt"/>
                <a:cs typeface="+mj-lt"/>
              </a:rPr>
              <a:t>Gender Comparison - Insights &amp; Trends</a:t>
            </a:r>
            <a:endParaRPr lang="en-US" b="1" dirty="0"/>
          </a:p>
        </p:txBody>
      </p:sp>
      <p:sp>
        <p:nvSpPr>
          <p:cNvPr id="1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24">
            <a:extLst>
              <a:ext uri="{FF2B5EF4-FFF2-40B4-BE49-F238E27FC236}">
                <a16:creationId xmlns:a16="http://schemas.microsoft.com/office/drawing/2014/main" id="{EF80A659-1109-8C25-AF85-93B0D357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96" y="1715638"/>
            <a:ext cx="10373360" cy="3914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b="1" dirty="0">
                <a:ea typeface="+mn-lt"/>
                <a:cs typeface="+mn-lt"/>
              </a:rPr>
              <a:t>Similarities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Both genders acknowledge physical health more than mental health.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Comfort in discussing health is greater with coworkers than supervisors.</a:t>
            </a: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Differences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Females:</a:t>
            </a:r>
            <a:endParaRPr lang="en-US" dirty="0"/>
          </a:p>
          <a:p>
            <a:pPr lvl="2">
              <a:buFont typeface="Wingdings"/>
              <a:buChar char="§"/>
            </a:pPr>
            <a:r>
              <a:rPr lang="en-US" dirty="0"/>
              <a:t>Show a more balanced acknowledgment of mental and physical health.</a:t>
            </a:r>
          </a:p>
          <a:p>
            <a:pPr lvl="2">
              <a:buFont typeface="Wingdings"/>
              <a:buChar char="§"/>
            </a:pPr>
            <a:r>
              <a:rPr lang="en-US" sz="2000" dirty="0"/>
              <a:t>Slightly more openness toward health acknowledgment.</a:t>
            </a:r>
            <a:endParaRPr lang="en-US" sz="2400" dirty="0"/>
          </a:p>
          <a:p>
            <a:pPr lvl="1" indent="-285750"/>
            <a:r>
              <a:rPr lang="en-US" sz="2000" dirty="0"/>
              <a:t>Males: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Exhibit higher "No" responses for comfort with supervisors. </a:t>
            </a:r>
          </a:p>
        </p:txBody>
      </p:sp>
    </p:spTree>
    <p:extLst>
      <p:ext uri="{BB962C8B-B14F-4D97-AF65-F5344CB8AC3E}">
        <p14:creationId xmlns:p14="http://schemas.microsoft.com/office/powerpoint/2010/main" val="297683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Aptos"/>
              </a:rPr>
              <a:t>Recommendation</a:t>
            </a:r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F745486-B410-1018-E2B9-9BA96A8B4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12927"/>
              </p:ext>
            </p:extLst>
          </p:nvPr>
        </p:nvGraphicFramePr>
        <p:xfrm>
          <a:off x="143436" y="-6276224"/>
          <a:ext cx="11916334" cy="2042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30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Key Features of the Geo Map</a:t>
            </a:r>
            <a:endParaRPr lang="en-US" sz="3700"/>
          </a:p>
        </p:txBody>
      </p:sp>
      <p:pic>
        <p:nvPicPr>
          <p:cNvPr id="4" name="Picture 3" descr="A map of the world with red and green circles&#10;&#10;Description automatically generated">
            <a:extLst>
              <a:ext uri="{FF2B5EF4-FFF2-40B4-BE49-F238E27FC236}">
                <a16:creationId xmlns:a16="http://schemas.microsoft.com/office/drawing/2014/main" id="{5AAD06D6-CBB6-1ADD-119C-F1E0AF0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92" b="8014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6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1735" y="6862033"/>
            <a:ext cx="7950978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"More Treated" (Green): Regions where employees are undertaking mental health treatment.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sz="2000"/>
              <a:t>"More Untreated" (Red): Regions where employees are not undertaking mental health treatment.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No Data (Gray): Regions lacking sufficient data.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338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Key Features of the Geo Map</a:t>
            </a:r>
            <a:endParaRPr lang="en-US" sz="3700"/>
          </a:p>
        </p:txBody>
      </p:sp>
      <p:pic>
        <p:nvPicPr>
          <p:cNvPr id="4" name="Picture 3" descr="A map of the world with red and green circles&#10;&#10;Description automatically generated">
            <a:extLst>
              <a:ext uri="{FF2B5EF4-FFF2-40B4-BE49-F238E27FC236}">
                <a16:creationId xmlns:a16="http://schemas.microsoft.com/office/drawing/2014/main" id="{5AAD06D6-CBB6-1ADD-119C-F1E0AF0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92" b="8014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6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794" y="4777740"/>
            <a:ext cx="7950978" cy="7013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Global Disparities in Mental Health Treatment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High variability in treatment access across regions.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Underserved Regions: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South America, Africa, and parts of Asia require urgent attention.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0110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76E99-53FB-7D32-A2D4-282CD4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5" t="23278" r="5850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86171-1601-DB7C-2116-346B9E8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Recommendations</a:t>
            </a:r>
            <a:endParaRPr lang="en-US"/>
          </a:p>
        </p:txBody>
      </p:sp>
      <p:graphicFrame>
        <p:nvGraphicFramePr>
          <p:cNvPr id="21" name="Picture Placeholder 2">
            <a:extLst>
              <a:ext uri="{FF2B5EF4-FFF2-40B4-BE49-F238E27FC236}">
                <a16:creationId xmlns:a16="http://schemas.microsoft.com/office/drawing/2014/main" id="{1FA12560-72D7-4FC8-FB51-D4FB02611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142041"/>
              </p:ext>
            </p:extLst>
          </p:nvPr>
        </p:nvGraphicFramePr>
        <p:xfrm>
          <a:off x="199465" y="1523066"/>
          <a:ext cx="11793069" cy="567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767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76A44-0449-F868-726B-9E6CF8ED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CD78-200D-C1E8-1C50-9BA1DD9D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Gender and Global Disparities:</a:t>
            </a:r>
            <a:r>
              <a:rPr lang="en-US" sz="2400">
                <a:ea typeface="+mn-lt"/>
                <a:cs typeface="+mn-lt"/>
              </a:rPr>
              <a:t> Significant gaps exist in mental health acknowledgment, treatment, and workplace support, with gender and regional differences in access and stigma.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Need for Inclusive Policies:</a:t>
            </a:r>
            <a:r>
              <a:rPr lang="en-US" sz="2400">
                <a:ea typeface="+mn-lt"/>
                <a:cs typeface="+mn-lt"/>
              </a:rPr>
              <a:t> Both workplace and global efforts are necessary to improve accessibility, reduce stigma, and foster open communication about mental health.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Call to Action:</a:t>
            </a:r>
            <a:r>
              <a:rPr lang="en-US" sz="2400">
                <a:ea typeface="+mn-lt"/>
                <a:cs typeface="+mn-lt"/>
              </a:rPr>
              <a:t> Prioritize mental health through education, awareness campaigns, and targeted interventions to create more supportive, inclusive, and equitable environments.</a:t>
            </a:r>
            <a:endParaRPr lang="en-US" sz="24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3453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9C38C45A-2FC3-7E57-92F7-01F65DE4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690054"/>
            <a:ext cx="5474323" cy="547432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06B81-C8F2-D9DC-5D0C-AC806A5B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917120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2EBA-C1E6-6836-2ECA-377E63CA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481519"/>
            <a:ext cx="4114773" cy="1893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  <a:hlinkClick r:id="rId4"/>
              </a:rPr>
              <a:t>https://mhanational.org/sites/default/files/Mind%20the%20Workplace%20-%20MHA%20Workplace%20Health%20Survey%202021%202.12.21.pdf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5"/>
              </a:rPr>
              <a:t>https://osmi.typeform.com/report/Fja7Jb9K/t5F4sKEyeGhGgU7V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6"/>
              </a:rPr>
              <a:t>https://d3js.org/getting-started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827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DA139-6B27-5CFF-72FF-4E0ACC41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243" y="2784800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kern="1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6367A6F-2CD6-8BFC-44EF-DF998403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40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794C-5761-9745-21AA-9D0A2F6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Dataset Overview: OSMI Health (2017-2022)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967B-8514-320F-560A-A41C2738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Source</a:t>
            </a:r>
            <a:r>
              <a:rPr lang="en-US" sz="2400">
                <a:ea typeface="+mn-lt"/>
                <a:cs typeface="+mn-lt"/>
              </a:rPr>
              <a:t>: Open Sourcing Mental Illness (OSMI Health)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Timeframe</a:t>
            </a:r>
            <a:r>
              <a:rPr lang="en-US" sz="2400">
                <a:ea typeface="+mn-lt"/>
                <a:cs typeface="+mn-lt"/>
              </a:rPr>
              <a:t>: 2017-2022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Purpose</a:t>
            </a:r>
            <a:r>
              <a:rPr lang="en-US" sz="2400">
                <a:ea typeface="+mn-lt"/>
                <a:cs typeface="+mn-lt"/>
              </a:rPr>
              <a:t>: Sentiment analysis of employees' perspectives on mental health in the workplace.</a:t>
            </a:r>
          </a:p>
          <a:p>
            <a:endParaRPr lang="en-US" sz="2400">
              <a:latin typeface="Aptos" panose="020B0004020202020204"/>
              <a:ea typeface="Source Sans Pro"/>
            </a:endParaRPr>
          </a:p>
          <a:p>
            <a:endParaRPr lang="en-US" sz="2400">
              <a:latin typeface="Aptos" panose="020B0004020202020204"/>
              <a:ea typeface="Source Sans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CC5D9-FE5C-0C2B-7BCE-0A8624DE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Mental Health Benefits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i="1">
                <a:ea typeface="+mn-lt"/>
                <a:cs typeface="+mn-lt"/>
              </a:rPr>
              <a:t>Does your employer provide mental health benefits as part of healthcare coverage?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Resources for Awareness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i="1">
                <a:ea typeface="+mn-lt"/>
                <a:cs typeface="+mn-lt"/>
              </a:rPr>
              <a:t>Does your employer offer resources to learn more about mental health disorders and options for seeking help?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Comfort Level with Discussions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i="1">
                <a:ea typeface="+mn-lt"/>
                <a:cs typeface="+mn-lt"/>
              </a:rPr>
              <a:t>Would you feel more comfortable talking to your coworkers about your physical health or your mental health?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55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F29D-A2B7-625F-ADDB-429410B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Visualization Design</a:t>
            </a:r>
            <a:endParaRPr lang="en-US" sz="520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566A1F3-6FB3-F9B5-B144-674FA8EAA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343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97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F29D-A2B7-625F-ADDB-429410B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ea typeface="+mj-lt"/>
                <a:cs typeface="+mj-lt"/>
              </a:rPr>
              <a:t>Data Preprocessing Challenges &amp; Solutions</a:t>
            </a:r>
            <a:endParaRPr lang="en-US" sz="3700"/>
          </a:p>
        </p:txBody>
      </p:sp>
      <p:sp>
        <p:nvSpPr>
          <p:cNvPr id="1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24">
            <a:extLst>
              <a:ext uri="{FF2B5EF4-FFF2-40B4-BE49-F238E27FC236}">
                <a16:creationId xmlns:a16="http://schemas.microsoft.com/office/drawing/2014/main" id="{EF80A659-1109-8C25-AF85-93B0D357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2292176"/>
            <a:ext cx="10414000" cy="3329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Column Naming Standardization</a:t>
            </a:r>
            <a:r>
              <a:rPr lang="en-US" sz="2400">
                <a:ea typeface="+mn-lt"/>
                <a:cs typeface="+mn-lt"/>
              </a:rPr>
              <a:t>: Merged datasets had varying naming conventions. Standardized column names for clarity (e.g., "What is your age?" to "Age").</a:t>
            </a:r>
          </a:p>
          <a:p>
            <a:r>
              <a:rPr lang="en-US" sz="2400" b="1">
                <a:ea typeface="+mn-lt"/>
                <a:cs typeface="+mn-lt"/>
              </a:rPr>
              <a:t>Sentiment Analysis Alignment</a:t>
            </a:r>
            <a:r>
              <a:rPr lang="en-US" sz="2400">
                <a:ea typeface="+mn-lt"/>
                <a:cs typeface="+mn-lt"/>
              </a:rPr>
              <a:t>: Combined similar values from repeated sentiment analysis questions to ensure dataset integrity.</a:t>
            </a:r>
          </a:p>
          <a:p>
            <a:r>
              <a:rPr lang="en-US" sz="2400" b="1">
                <a:ea typeface="+mn-lt"/>
                <a:cs typeface="+mn-lt"/>
              </a:rPr>
              <a:t>Data Cleaning &amp; Harmonization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Standardized gender entries (e.g., "M", "Male" to "Male").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Reclassified ambiguous responses like "I don’t know" to "Maybe."</a:t>
            </a:r>
            <a:endParaRPr lang="en-US" sz="24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100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F29D-A2B7-625F-ADDB-429410B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/>
            <a:r>
              <a:rPr lang="en-US" sz="3700" b="1"/>
              <a:t>Geospatial &amp; Data Structure Refinement</a:t>
            </a:r>
            <a:endParaRPr lang="en-US" sz="3700"/>
          </a:p>
          <a:p>
            <a:pPr marL="285750" indent="-285750" algn="ctr">
              <a:buFont typeface="Arial"/>
              <a:buChar char="•"/>
            </a:pPr>
            <a:endParaRPr lang="en-US" sz="3700"/>
          </a:p>
          <a:p>
            <a:pPr algn="ctr"/>
            <a:endParaRPr lang="en-US" sz="3700"/>
          </a:p>
        </p:txBody>
      </p:sp>
      <p:sp>
        <p:nvSpPr>
          <p:cNvPr id="1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24">
            <a:extLst>
              <a:ext uri="{FF2B5EF4-FFF2-40B4-BE49-F238E27FC236}">
                <a16:creationId xmlns:a16="http://schemas.microsoft.com/office/drawing/2014/main" id="{EF80A659-1109-8C25-AF85-93B0D357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706880"/>
            <a:ext cx="10373360" cy="391469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Geospatial Data Adjustments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r>
              <a:rPr lang="en-US" sz="2800">
                <a:ea typeface="+mn-lt"/>
                <a:cs typeface="+mn-lt"/>
              </a:rPr>
              <a:t>Harmonized country names for mapping (e.g., "United States of America" to "USA").</a:t>
            </a:r>
          </a:p>
          <a:p>
            <a:pPr lvl="1"/>
            <a:r>
              <a:rPr lang="en-US" sz="2800">
                <a:ea typeface="+mn-lt"/>
                <a:cs typeface="+mn-lt"/>
              </a:rPr>
              <a:t>Integrated data seamlessly with geospatial tools using JSON files.</a:t>
            </a:r>
          </a:p>
          <a:p>
            <a:r>
              <a:rPr lang="en-US" b="1">
                <a:ea typeface="+mn-lt"/>
                <a:cs typeface="+mn-lt"/>
              </a:rPr>
              <a:t>Versatile Dataset for Analysis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r>
              <a:rPr lang="en-US" sz="2800">
                <a:ea typeface="+mn-lt"/>
                <a:cs typeface="+mn-lt"/>
              </a:rPr>
              <a:t>Included demographic, workplace, and mental health-related variables.</a:t>
            </a:r>
            <a:endParaRPr lang="en-US" sz="2800"/>
          </a:p>
          <a:p>
            <a:pPr lvl="1"/>
            <a:r>
              <a:rPr lang="en-US" sz="2800">
                <a:ea typeface="+mn-lt"/>
                <a:cs typeface="+mn-lt"/>
              </a:rPr>
              <a:t>Transformed into a structured resource for in-depth analysis and data-driven decision-making.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6272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63B93B5A-88BE-270E-BDA9-8BA53318CE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1504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78" name="Rectangle 27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438" y="391401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Male Employee Data -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38" y="2504270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Access to Resources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Lack of access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Mental health benefits.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Care options.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Wellness programs</a:t>
            </a:r>
            <a:r>
              <a:rPr lang="en-US" sz="2000" b="1"/>
              <a:t>.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High "No" and "Not Eligible" responses.</a:t>
            </a:r>
          </a:p>
        </p:txBody>
      </p:sp>
    </p:spTree>
    <p:extLst>
      <p:ext uri="{BB962C8B-B14F-4D97-AF65-F5344CB8AC3E}">
        <p14:creationId xmlns:p14="http://schemas.microsoft.com/office/powerpoint/2010/main" val="340712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63B93B5A-88BE-270E-BDA9-8BA53318CE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1504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5" y="408918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/>
            <a:r>
              <a:rPr lang="en-US" sz="4000" b="1"/>
              <a:t>Leave Policies</a:t>
            </a:r>
            <a:endParaRPr lang="en-US" sz="4000"/>
          </a:p>
          <a:p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855" y="2311580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/>
              <a:t>Mixed experiences with requesting leave: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800"/>
              <a:t>Some find it easy.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800"/>
              <a:t>Many report it as "Difficult".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800"/>
              <a:t>Potentially influenced by workplace policies or cultural norms.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268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63B93B5A-88BE-270E-BDA9-8BA53318CE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1504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07E-ACC1-F81C-D068-A253913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Hesitation to Seek Help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ECE-7E38-F979-93A2-0EC51AB4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Evident reluctance to seek professional help.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Likely influenced by: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Societal stigma.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Workplace judgment.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38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Final Project Presentation</vt:lpstr>
      <vt:lpstr>Introduction</vt:lpstr>
      <vt:lpstr>Dataset Overview: OSMI Health (2017-2022)</vt:lpstr>
      <vt:lpstr>Visualization Design</vt:lpstr>
      <vt:lpstr>Data Preprocessing Challenges &amp; Solutions</vt:lpstr>
      <vt:lpstr>Geospatial &amp; Data Structure Refinement  </vt:lpstr>
      <vt:lpstr>Male Employee Data - Challenges</vt:lpstr>
      <vt:lpstr>Leave Policies </vt:lpstr>
      <vt:lpstr>Hesitation to Seek Help</vt:lpstr>
      <vt:lpstr>Wellness Programs</vt:lpstr>
      <vt:lpstr>Female Employee Data - Challenges</vt:lpstr>
      <vt:lpstr>Female Employee Data - Challenges</vt:lpstr>
      <vt:lpstr>Female Employee Data - Challenges</vt:lpstr>
      <vt:lpstr>Gender Comparison </vt:lpstr>
      <vt:lpstr>Recommendations</vt:lpstr>
      <vt:lpstr>Male Participants - Key Insights</vt:lpstr>
      <vt:lpstr>Male Participants - Key Insights</vt:lpstr>
      <vt:lpstr>Male Participants - Key Insights</vt:lpstr>
      <vt:lpstr>Female Participants - Key Insights</vt:lpstr>
      <vt:lpstr>Female Participants - Key Insights</vt:lpstr>
      <vt:lpstr>Female Participants - Key Insights</vt:lpstr>
      <vt:lpstr>Gender Comparison - Insights &amp; Trends</vt:lpstr>
      <vt:lpstr>Recommendation</vt:lpstr>
      <vt:lpstr>Key Features of the Geo Map</vt:lpstr>
      <vt:lpstr>Key Features of the Geo Map</vt:lpstr>
      <vt:lpstr>Recommendations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155</cp:revision>
  <dcterms:created xsi:type="dcterms:W3CDTF">2013-07-15T20:26:40Z</dcterms:created>
  <dcterms:modified xsi:type="dcterms:W3CDTF">2024-12-09T18:17:17Z</dcterms:modified>
</cp:coreProperties>
</file>