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il3LEWslXUTJCvhVzQg7sG0YX9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0" descr="Droplets-SD-Title-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 name="Google Shape;14;p10"/>
          <p:cNvSpPr txBox="1">
            <a:spLocks noGrp="1"/>
          </p:cNvSpPr>
          <p:nvPr>
            <p:ph type="ctrTitle"/>
          </p:nvPr>
        </p:nvSpPr>
        <p:spPr>
          <a:xfrm>
            <a:off x="1313259" y="1300786"/>
            <a:ext cx="6517482" cy="250921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0"/>
          <p:cNvSpPr txBox="1">
            <a:spLocks noGrp="1"/>
          </p:cNvSpPr>
          <p:nvPr>
            <p:ph type="subTitle" idx="1"/>
          </p:nvPr>
        </p:nvSpPr>
        <p:spPr>
          <a:xfrm>
            <a:off x="1313259" y="3886201"/>
            <a:ext cx="6517482" cy="1371599"/>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6" name="Google Shape;16;p10"/>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pic>
        <p:nvPicPr>
          <p:cNvPr id="77" name="Google Shape;77;p19"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8" name="Google Shape;78;p19"/>
          <p:cNvSpPr txBox="1">
            <a:spLocks noGrp="1"/>
          </p:cNvSpPr>
          <p:nvPr>
            <p:ph type="title"/>
          </p:nvPr>
        </p:nvSpPr>
        <p:spPr>
          <a:xfrm>
            <a:off x="685332" y="609600"/>
            <a:ext cx="4129618" cy="20232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a:spLocks noGrp="1"/>
          </p:cNvSpPr>
          <p:nvPr>
            <p:ph type="pic" idx="2"/>
          </p:nvPr>
        </p:nvSpPr>
        <p:spPr>
          <a:xfrm>
            <a:off x="5004270" y="609601"/>
            <a:ext cx="3005851" cy="5181600"/>
          </a:xfrm>
          <a:prstGeom prst="roundRect">
            <a:avLst>
              <a:gd name="adj" fmla="val 4943"/>
            </a:avLst>
          </a:prstGeom>
          <a:noFill/>
          <a:ln w="82550" cap="sq" cmpd="sng">
            <a:solidFill>
              <a:srgbClr val="CBD7E6"/>
            </a:solidFill>
            <a:prstDash val="solid"/>
            <a:miter lim="800000"/>
            <a:headEnd type="none" w="sm" len="sm"/>
            <a:tailEnd type="none" w="sm" len="sm"/>
          </a:ln>
        </p:spPr>
      </p:sp>
      <p:sp>
        <p:nvSpPr>
          <p:cNvPr id="80" name="Google Shape;80;p19"/>
          <p:cNvSpPr txBox="1">
            <a:spLocks noGrp="1"/>
          </p:cNvSpPr>
          <p:nvPr>
            <p:ph type="body" idx="1"/>
          </p:nvPr>
        </p:nvSpPr>
        <p:spPr>
          <a:xfrm>
            <a:off x="685346" y="2632853"/>
            <a:ext cx="4129604" cy="315834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1" name="Google Shape;81;p1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4"/>
        <p:cNvGrpSpPr/>
        <p:nvPr/>
      </p:nvGrpSpPr>
      <p:grpSpPr>
        <a:xfrm>
          <a:off x="0" y="0"/>
          <a:ext cx="0" cy="0"/>
          <a:chOff x="0" y="0"/>
          <a:chExt cx="0" cy="0"/>
        </a:xfrm>
      </p:grpSpPr>
      <p:pic>
        <p:nvPicPr>
          <p:cNvPr id="85" name="Google Shape;85;p20"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86" name="Google Shape;86;p20"/>
          <p:cNvSpPr txBox="1">
            <a:spLocks noGrp="1"/>
          </p:cNvSpPr>
          <p:nvPr>
            <p:ph type="title"/>
          </p:nvPr>
        </p:nvSpPr>
        <p:spPr>
          <a:xfrm>
            <a:off x="685346" y="4289374"/>
            <a:ext cx="7773324" cy="81161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0"/>
          <p:cNvSpPr>
            <a:spLocks noGrp="1"/>
          </p:cNvSpPr>
          <p:nvPr>
            <p:ph type="pic" idx="2"/>
          </p:nvPr>
        </p:nvSpPr>
        <p:spPr>
          <a:xfrm>
            <a:off x="888558" y="698261"/>
            <a:ext cx="7366899" cy="3214136"/>
          </a:xfrm>
          <a:prstGeom prst="roundRect">
            <a:avLst>
              <a:gd name="adj" fmla="val 4944"/>
            </a:avLst>
          </a:prstGeom>
          <a:noFill/>
          <a:ln w="82550" cap="sq" cmpd="sng">
            <a:solidFill>
              <a:srgbClr val="CBD7E6"/>
            </a:solidFill>
            <a:prstDash val="solid"/>
            <a:miter lim="800000"/>
            <a:headEnd type="none" w="sm" len="sm"/>
            <a:tailEnd type="none" w="sm" len="sm"/>
          </a:ln>
        </p:spPr>
      </p:sp>
      <p:sp>
        <p:nvSpPr>
          <p:cNvPr id="88" name="Google Shape;88;p20"/>
          <p:cNvSpPr txBox="1">
            <a:spLocks noGrp="1"/>
          </p:cNvSpPr>
          <p:nvPr>
            <p:ph type="body" idx="1"/>
          </p:nvPr>
        </p:nvSpPr>
        <p:spPr>
          <a:xfrm>
            <a:off x="685331" y="5108728"/>
            <a:ext cx="7773339"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9" name="Google Shape;89;p20"/>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pic>
        <p:nvPicPr>
          <p:cNvPr id="93" name="Google Shape;93;p21"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94" name="Google Shape;94;p21"/>
          <p:cNvSpPr txBox="1">
            <a:spLocks noGrp="1"/>
          </p:cNvSpPr>
          <p:nvPr>
            <p:ph type="title"/>
          </p:nvPr>
        </p:nvSpPr>
        <p:spPr>
          <a:xfrm>
            <a:off x="685331" y="609600"/>
            <a:ext cx="7773339" cy="34272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body" idx="1"/>
          </p:nvPr>
        </p:nvSpPr>
        <p:spPr>
          <a:xfrm>
            <a:off x="685331" y="4204821"/>
            <a:ext cx="7773339"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6" name="Google Shape;96;p21"/>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1"/>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pic>
        <p:nvPicPr>
          <p:cNvPr id="100" name="Google Shape;100;p22"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01" name="Google Shape;101;p22"/>
          <p:cNvSpPr txBox="1">
            <a:spLocks noGrp="1"/>
          </p:cNvSpPr>
          <p:nvPr>
            <p:ph type="title"/>
          </p:nvPr>
        </p:nvSpPr>
        <p:spPr>
          <a:xfrm>
            <a:off x="1084659" y="872588"/>
            <a:ext cx="6977064" cy="272991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2"/>
          <p:cNvSpPr txBox="1">
            <a:spLocks noGrp="1"/>
          </p:cNvSpPr>
          <p:nvPr>
            <p:ph type="body" idx="1"/>
          </p:nvPr>
        </p:nvSpPr>
        <p:spPr>
          <a:xfrm>
            <a:off x="1290484" y="3610032"/>
            <a:ext cx="6564224" cy="5947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3" name="Google Shape;103;p22"/>
          <p:cNvSpPr txBox="1">
            <a:spLocks noGrp="1"/>
          </p:cNvSpPr>
          <p:nvPr>
            <p:ph type="body" idx="2"/>
          </p:nvPr>
        </p:nvSpPr>
        <p:spPr>
          <a:xfrm>
            <a:off x="685331" y="4372797"/>
            <a:ext cx="7773339" cy="1421053"/>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04" name="Google Shape;104;p22"/>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2"/>
          <p:cNvSpPr txBox="1"/>
          <p:nvPr/>
        </p:nvSpPr>
        <p:spPr>
          <a:xfrm>
            <a:off x="737626" y="887859"/>
            <a:ext cx="546888"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a:p>
        </p:txBody>
      </p:sp>
      <p:sp>
        <p:nvSpPr>
          <p:cNvPr id="108" name="Google Shape;108;p22"/>
          <p:cNvSpPr txBox="1"/>
          <p:nvPr/>
        </p:nvSpPr>
        <p:spPr>
          <a:xfrm>
            <a:off x="7850130" y="3120015"/>
            <a:ext cx="553641"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i="0" u="none" strike="noStrike"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pic>
        <p:nvPicPr>
          <p:cNvPr id="110" name="Google Shape;110;p2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1" name="Google Shape;111;p23"/>
          <p:cNvSpPr txBox="1">
            <a:spLocks noGrp="1"/>
          </p:cNvSpPr>
          <p:nvPr>
            <p:ph type="title"/>
          </p:nvPr>
        </p:nvSpPr>
        <p:spPr>
          <a:xfrm>
            <a:off x="685331" y="2138722"/>
            <a:ext cx="7773339"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3"/>
          <p:cNvSpPr txBox="1">
            <a:spLocks noGrp="1"/>
          </p:cNvSpPr>
          <p:nvPr>
            <p:ph type="body" idx="1"/>
          </p:nvPr>
        </p:nvSpPr>
        <p:spPr>
          <a:xfrm>
            <a:off x="685331" y="4662335"/>
            <a:ext cx="7773339"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113" name="Google Shape;113;p23"/>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3"/>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6"/>
        <p:cNvGrpSpPr/>
        <p:nvPr/>
      </p:nvGrpSpPr>
      <p:grpSpPr>
        <a:xfrm>
          <a:off x="0" y="0"/>
          <a:ext cx="0" cy="0"/>
          <a:chOff x="0" y="0"/>
          <a:chExt cx="0" cy="0"/>
        </a:xfrm>
      </p:grpSpPr>
      <p:pic>
        <p:nvPicPr>
          <p:cNvPr id="117" name="Google Shape;117;p24"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18" name="Google Shape;118;p24"/>
          <p:cNvSpPr txBox="1">
            <a:spLocks noGrp="1"/>
          </p:cNvSpPr>
          <p:nvPr>
            <p:ph type="title"/>
          </p:nvPr>
        </p:nvSpPr>
        <p:spPr>
          <a:xfrm>
            <a:off x="685331" y="609600"/>
            <a:ext cx="7773339" cy="16050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24"/>
          <p:cNvSpPr txBox="1">
            <a:spLocks noGrp="1"/>
          </p:cNvSpPr>
          <p:nvPr>
            <p:ph type="body" idx="1"/>
          </p:nvPr>
        </p:nvSpPr>
        <p:spPr>
          <a:xfrm>
            <a:off x="685331" y="2367093"/>
            <a:ext cx="2474232"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0" name="Google Shape;120;p24"/>
          <p:cNvSpPr txBox="1">
            <a:spLocks noGrp="1"/>
          </p:cNvSpPr>
          <p:nvPr>
            <p:ph type="body" idx="2"/>
          </p:nvPr>
        </p:nvSpPr>
        <p:spPr>
          <a:xfrm>
            <a:off x="685331" y="2943356"/>
            <a:ext cx="2474232"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1" name="Google Shape;121;p24"/>
          <p:cNvSpPr txBox="1">
            <a:spLocks noGrp="1"/>
          </p:cNvSpPr>
          <p:nvPr>
            <p:ph type="body" idx="3"/>
          </p:nvPr>
        </p:nvSpPr>
        <p:spPr>
          <a:xfrm>
            <a:off x="3339292" y="2367093"/>
            <a:ext cx="246864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2" name="Google Shape;122;p24"/>
          <p:cNvSpPr txBox="1">
            <a:spLocks noGrp="1"/>
          </p:cNvSpPr>
          <p:nvPr>
            <p:ph type="body" idx="4"/>
          </p:nvPr>
        </p:nvSpPr>
        <p:spPr>
          <a:xfrm>
            <a:off x="3331012" y="2943356"/>
            <a:ext cx="2477513"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3" name="Google Shape;123;p24"/>
          <p:cNvSpPr txBox="1">
            <a:spLocks noGrp="1"/>
          </p:cNvSpPr>
          <p:nvPr>
            <p:ph type="body" idx="5"/>
          </p:nvPr>
        </p:nvSpPr>
        <p:spPr>
          <a:xfrm>
            <a:off x="5979974" y="2367093"/>
            <a:ext cx="2478696"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400"/>
              <a:buNone/>
              <a:defRPr sz="24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24" name="Google Shape;124;p24"/>
          <p:cNvSpPr txBox="1">
            <a:spLocks noGrp="1"/>
          </p:cNvSpPr>
          <p:nvPr>
            <p:ph type="body" idx="6"/>
          </p:nvPr>
        </p:nvSpPr>
        <p:spPr>
          <a:xfrm>
            <a:off x="5979974" y="2943356"/>
            <a:ext cx="2478696" cy="2847845"/>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25" name="Google Shape;125;p2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8"/>
        <p:cNvGrpSpPr/>
        <p:nvPr/>
      </p:nvGrpSpPr>
      <p:grpSpPr>
        <a:xfrm>
          <a:off x="0" y="0"/>
          <a:ext cx="0" cy="0"/>
          <a:chOff x="0" y="0"/>
          <a:chExt cx="0" cy="0"/>
        </a:xfrm>
      </p:grpSpPr>
      <p:pic>
        <p:nvPicPr>
          <p:cNvPr id="129" name="Google Shape;129;p2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30" name="Google Shape;130;p25"/>
          <p:cNvSpPr txBox="1">
            <a:spLocks noGrp="1"/>
          </p:cNvSpPr>
          <p:nvPr>
            <p:ph type="title"/>
          </p:nvPr>
        </p:nvSpPr>
        <p:spPr>
          <a:xfrm>
            <a:off x="685331" y="610772"/>
            <a:ext cx="7773339" cy="16039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body" idx="1"/>
          </p:nvPr>
        </p:nvSpPr>
        <p:spPr>
          <a:xfrm>
            <a:off x="685331" y="4204820"/>
            <a:ext cx="2472307"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2" name="Google Shape;132;p25"/>
          <p:cNvSpPr>
            <a:spLocks noGrp="1"/>
          </p:cNvSpPr>
          <p:nvPr>
            <p:ph type="pic" idx="2"/>
          </p:nvPr>
        </p:nvSpPr>
        <p:spPr>
          <a:xfrm>
            <a:off x="685331" y="2367093"/>
            <a:ext cx="2472307" cy="1524000"/>
          </a:xfrm>
          <a:prstGeom prst="roundRect">
            <a:avLst>
              <a:gd name="adj" fmla="val 9363"/>
            </a:avLst>
          </a:prstGeom>
          <a:noFill/>
          <a:ln w="82550" cap="sq" cmpd="sng">
            <a:solidFill>
              <a:srgbClr val="CBD7E6"/>
            </a:solidFill>
            <a:prstDash val="solid"/>
            <a:miter lim="800000"/>
            <a:headEnd type="none" w="sm" len="sm"/>
            <a:tailEnd type="none" w="sm" len="sm"/>
          </a:ln>
        </p:spPr>
      </p:sp>
      <p:sp>
        <p:nvSpPr>
          <p:cNvPr id="133" name="Google Shape;133;p25"/>
          <p:cNvSpPr txBox="1">
            <a:spLocks noGrp="1"/>
          </p:cNvSpPr>
          <p:nvPr>
            <p:ph type="body" idx="3"/>
          </p:nvPr>
        </p:nvSpPr>
        <p:spPr>
          <a:xfrm>
            <a:off x="685331" y="4781082"/>
            <a:ext cx="2472307" cy="101011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4" name="Google Shape;134;p25"/>
          <p:cNvSpPr txBox="1">
            <a:spLocks noGrp="1"/>
          </p:cNvSpPr>
          <p:nvPr>
            <p:ph type="body" idx="4"/>
          </p:nvPr>
        </p:nvSpPr>
        <p:spPr>
          <a:xfrm>
            <a:off x="3332069" y="4204820"/>
            <a:ext cx="247637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5" name="Google Shape;135;p25"/>
          <p:cNvSpPr>
            <a:spLocks noGrp="1"/>
          </p:cNvSpPr>
          <p:nvPr>
            <p:ph type="pic" idx="5"/>
          </p:nvPr>
        </p:nvSpPr>
        <p:spPr>
          <a:xfrm>
            <a:off x="3331011" y="2367093"/>
            <a:ext cx="2477514" cy="1524000"/>
          </a:xfrm>
          <a:prstGeom prst="roundRect">
            <a:avLst>
              <a:gd name="adj" fmla="val 8841"/>
            </a:avLst>
          </a:prstGeom>
          <a:noFill/>
          <a:ln w="82550" cap="sq" cmpd="sng">
            <a:solidFill>
              <a:srgbClr val="CBD7E6"/>
            </a:solidFill>
            <a:prstDash val="solid"/>
            <a:miter lim="800000"/>
            <a:headEnd type="none" w="sm" len="sm"/>
            <a:tailEnd type="none" w="sm" len="sm"/>
          </a:ln>
        </p:spPr>
      </p:sp>
      <p:sp>
        <p:nvSpPr>
          <p:cNvPr id="136" name="Google Shape;136;p25"/>
          <p:cNvSpPr txBox="1">
            <a:spLocks noGrp="1"/>
          </p:cNvSpPr>
          <p:nvPr>
            <p:ph type="body" idx="6"/>
          </p:nvPr>
        </p:nvSpPr>
        <p:spPr>
          <a:xfrm>
            <a:off x="3331011" y="4781081"/>
            <a:ext cx="2477514" cy="101011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37" name="Google Shape;137;p25"/>
          <p:cNvSpPr txBox="1">
            <a:spLocks noGrp="1"/>
          </p:cNvSpPr>
          <p:nvPr>
            <p:ph type="body" idx="7"/>
          </p:nvPr>
        </p:nvSpPr>
        <p:spPr>
          <a:xfrm>
            <a:off x="5979974" y="4204820"/>
            <a:ext cx="2475511" cy="576262"/>
          </a:xfrm>
          <a:prstGeom prst="rect">
            <a:avLst/>
          </a:prstGeom>
          <a:noFill/>
          <a:ln>
            <a:noFill/>
          </a:ln>
        </p:spPr>
        <p:txBody>
          <a:bodyPr spcFirstLastPara="1" wrap="square" lIns="91425" tIns="45700" rIns="91425" bIns="45700" anchor="b" anchorCtr="0">
            <a:noAutofit/>
          </a:bodyPr>
          <a:lstStyle>
            <a:lvl1pPr marL="457200" lvl="0" indent="-228600" algn="ctr">
              <a:lnSpc>
                <a:spcPct val="75000"/>
              </a:lnSpc>
              <a:spcBef>
                <a:spcPts val="1000"/>
              </a:spcBef>
              <a:spcAft>
                <a:spcPts val="0"/>
              </a:spcAft>
              <a:buSzPts val="2200"/>
              <a:buNone/>
              <a:defRPr sz="22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138" name="Google Shape;138;p25"/>
          <p:cNvSpPr>
            <a:spLocks noGrp="1"/>
          </p:cNvSpPr>
          <p:nvPr>
            <p:ph type="pic" idx="8"/>
          </p:nvPr>
        </p:nvSpPr>
        <p:spPr>
          <a:xfrm>
            <a:off x="5979974" y="2367093"/>
            <a:ext cx="2478696" cy="1524000"/>
          </a:xfrm>
          <a:prstGeom prst="roundRect">
            <a:avLst>
              <a:gd name="adj" fmla="val 8841"/>
            </a:avLst>
          </a:prstGeom>
          <a:noFill/>
          <a:ln w="82550" cap="sq" cmpd="sng">
            <a:solidFill>
              <a:srgbClr val="CBD7E6"/>
            </a:solidFill>
            <a:prstDash val="solid"/>
            <a:miter lim="800000"/>
            <a:headEnd type="none" w="sm" len="sm"/>
            <a:tailEnd type="none" w="sm" len="sm"/>
          </a:ln>
        </p:spPr>
      </p:sp>
      <p:sp>
        <p:nvSpPr>
          <p:cNvPr id="139" name="Google Shape;139;p25"/>
          <p:cNvSpPr txBox="1">
            <a:spLocks noGrp="1"/>
          </p:cNvSpPr>
          <p:nvPr>
            <p:ph type="body" idx="9"/>
          </p:nvPr>
        </p:nvSpPr>
        <p:spPr>
          <a:xfrm>
            <a:off x="5979880" y="4781079"/>
            <a:ext cx="2478790" cy="101012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400"/>
              <a:buNone/>
              <a:defRPr sz="1400"/>
            </a:lvl1pPr>
            <a:lvl2pPr marL="914400" lvl="1" indent="-228600" algn="l">
              <a:lnSpc>
                <a:spcPct val="120000"/>
              </a:lnSpc>
              <a:spcBef>
                <a:spcPts val="500"/>
              </a:spcBef>
              <a:spcAft>
                <a:spcPts val="0"/>
              </a:spcAft>
              <a:buSzPts val="1200"/>
              <a:buNone/>
              <a:defRPr sz="1200"/>
            </a:lvl2pPr>
            <a:lvl3pPr marL="1371600" lvl="2" indent="-228600" algn="l">
              <a:lnSpc>
                <a:spcPct val="120000"/>
              </a:lnSpc>
              <a:spcBef>
                <a:spcPts val="500"/>
              </a:spcBef>
              <a:spcAft>
                <a:spcPts val="0"/>
              </a:spcAft>
              <a:buSzPts val="1000"/>
              <a:buNone/>
              <a:defRPr sz="1000"/>
            </a:lvl3pPr>
            <a:lvl4pPr marL="1828800" lvl="3" indent="-228600" algn="l">
              <a:lnSpc>
                <a:spcPct val="120000"/>
              </a:lnSpc>
              <a:spcBef>
                <a:spcPts val="500"/>
              </a:spcBef>
              <a:spcAft>
                <a:spcPts val="0"/>
              </a:spcAft>
              <a:buSzPts val="900"/>
              <a:buNone/>
              <a:defRPr sz="900"/>
            </a:lvl4pPr>
            <a:lvl5pPr marL="2286000" lvl="4" indent="-228600" algn="l">
              <a:lnSpc>
                <a:spcPct val="120000"/>
              </a:lnSpc>
              <a:spcBef>
                <a:spcPts val="500"/>
              </a:spcBef>
              <a:spcAft>
                <a:spcPts val="0"/>
              </a:spcAft>
              <a:buSzPts val="900"/>
              <a:buNone/>
              <a:defRPr sz="900"/>
            </a:lvl5pPr>
            <a:lvl6pPr marL="2743200" lvl="5" indent="-228600" algn="l">
              <a:lnSpc>
                <a:spcPct val="120000"/>
              </a:lnSpc>
              <a:spcBef>
                <a:spcPts val="500"/>
              </a:spcBef>
              <a:spcAft>
                <a:spcPts val="0"/>
              </a:spcAft>
              <a:buSzPts val="900"/>
              <a:buNone/>
              <a:defRPr sz="900"/>
            </a:lvl6pPr>
            <a:lvl7pPr marL="3200400" lvl="6" indent="-228600" algn="l">
              <a:lnSpc>
                <a:spcPct val="120000"/>
              </a:lnSpc>
              <a:spcBef>
                <a:spcPts val="500"/>
              </a:spcBef>
              <a:spcAft>
                <a:spcPts val="0"/>
              </a:spcAft>
              <a:buSzPts val="900"/>
              <a:buNone/>
              <a:defRPr sz="900"/>
            </a:lvl7pPr>
            <a:lvl8pPr marL="3657600" lvl="7" indent="-228600" algn="l">
              <a:lnSpc>
                <a:spcPct val="120000"/>
              </a:lnSpc>
              <a:spcBef>
                <a:spcPts val="500"/>
              </a:spcBef>
              <a:spcAft>
                <a:spcPts val="0"/>
              </a:spcAft>
              <a:buSzPts val="900"/>
              <a:buNone/>
              <a:defRPr sz="900"/>
            </a:lvl8pPr>
            <a:lvl9pPr marL="4114800" lvl="8" indent="-228600" algn="l">
              <a:lnSpc>
                <a:spcPct val="120000"/>
              </a:lnSpc>
              <a:spcBef>
                <a:spcPts val="500"/>
              </a:spcBef>
              <a:spcAft>
                <a:spcPts val="0"/>
              </a:spcAft>
              <a:buSzPts val="900"/>
              <a:buNone/>
              <a:defRPr sz="900"/>
            </a:lvl9pPr>
          </a:lstStyle>
          <a:p>
            <a:endParaRPr/>
          </a:p>
        </p:txBody>
      </p:sp>
      <p:sp>
        <p:nvSpPr>
          <p:cNvPr id="140" name="Google Shape;140;p2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pic>
        <p:nvPicPr>
          <p:cNvPr id="144" name="Google Shape;144;p26"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45" name="Google Shape;145;p2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6"/>
          <p:cNvSpPr txBox="1">
            <a:spLocks noGrp="1"/>
          </p:cNvSpPr>
          <p:nvPr>
            <p:ph type="body" idx="1"/>
          </p:nvPr>
        </p:nvSpPr>
        <p:spPr>
          <a:xfrm rot="5400000">
            <a:off x="2859947" y="192478"/>
            <a:ext cx="3424107" cy="777333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47" name="Google Shape;147;p2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pic>
        <p:nvPicPr>
          <p:cNvPr id="151" name="Google Shape;151;p2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2" name="Google Shape;152;p27"/>
          <p:cNvSpPr txBox="1">
            <a:spLocks noGrp="1"/>
          </p:cNvSpPr>
          <p:nvPr>
            <p:ph type="title"/>
          </p:nvPr>
        </p:nvSpPr>
        <p:spPr>
          <a:xfrm rot="5400000">
            <a:off x="4910373" y="2242904"/>
            <a:ext cx="5181599" cy="19149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7"/>
          <p:cNvSpPr txBox="1">
            <a:spLocks noGrp="1"/>
          </p:cNvSpPr>
          <p:nvPr>
            <p:ph type="body" idx="1"/>
          </p:nvPr>
        </p:nvSpPr>
        <p:spPr>
          <a:xfrm rot="5400000">
            <a:off x="966553" y="328380"/>
            <a:ext cx="5181599" cy="574404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154" name="Google Shape;154;p2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9"/>
        <p:cNvGrpSpPr/>
        <p:nvPr/>
      </p:nvGrpSpPr>
      <p:grpSpPr>
        <a:xfrm>
          <a:off x="0" y="0"/>
          <a:ext cx="0" cy="0"/>
          <a:chOff x="0" y="0"/>
          <a:chExt cx="0" cy="0"/>
        </a:xfrm>
      </p:grpSpPr>
      <p:sp>
        <p:nvSpPr>
          <p:cNvPr id="20" name="Google Shape;20;p11"/>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1"/>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2" name="Google Shape;22;p11"/>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pic>
        <p:nvPicPr>
          <p:cNvPr id="26" name="Google Shape;26;p12"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7" name="Google Shape;27;p12"/>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2"/>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pic>
        <p:nvPicPr>
          <p:cNvPr id="32" name="Google Shape;32;p13"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3" name="Google Shape;33;p13"/>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body" idx="1"/>
          </p:nvPr>
        </p:nvSpPr>
        <p:spPr>
          <a:xfrm>
            <a:off x="685330" y="2367093"/>
            <a:ext cx="777287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5" name="Google Shape;35;p13"/>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pic>
        <p:nvPicPr>
          <p:cNvPr id="39" name="Google Shape;39;p14"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0" name="Google Shape;40;p14"/>
          <p:cNvSpPr txBox="1">
            <a:spLocks noGrp="1"/>
          </p:cNvSpPr>
          <p:nvPr>
            <p:ph type="title"/>
          </p:nvPr>
        </p:nvSpPr>
        <p:spPr>
          <a:xfrm>
            <a:off x="685331" y="828564"/>
            <a:ext cx="7763814" cy="273681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685331" y="3657458"/>
            <a:ext cx="7763814" cy="13681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2" name="Google Shape;42;p14"/>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pic>
        <p:nvPicPr>
          <p:cNvPr id="46" name="Google Shape;46;p15"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7" name="Google Shape;47;p15"/>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685330" y="2367093"/>
            <a:ext cx="382952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15"/>
          <p:cNvSpPr txBox="1">
            <a:spLocks noGrp="1"/>
          </p:cNvSpPr>
          <p:nvPr>
            <p:ph type="body" idx="2"/>
          </p:nvPr>
        </p:nvSpPr>
        <p:spPr>
          <a:xfrm>
            <a:off x="4629150" y="2367093"/>
            <a:ext cx="3829050" cy="34241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0" name="Google Shape;50;p15"/>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16"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55" name="Google Shape;55;p16"/>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859746" y="2371018"/>
            <a:ext cx="3655106"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7" name="Google Shape;57;p16"/>
          <p:cNvSpPr txBox="1">
            <a:spLocks noGrp="1"/>
          </p:cNvSpPr>
          <p:nvPr>
            <p:ph type="body" idx="2"/>
          </p:nvPr>
        </p:nvSpPr>
        <p:spPr>
          <a:xfrm>
            <a:off x="685331" y="3051013"/>
            <a:ext cx="3829520"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8" name="Google Shape;58;p16"/>
          <p:cNvSpPr txBox="1">
            <a:spLocks noGrp="1"/>
          </p:cNvSpPr>
          <p:nvPr>
            <p:ph type="body" idx="3"/>
          </p:nvPr>
        </p:nvSpPr>
        <p:spPr>
          <a:xfrm>
            <a:off x="4797317" y="2371018"/>
            <a:ext cx="3661353" cy="679994"/>
          </a:xfrm>
          <a:prstGeom prst="rect">
            <a:avLst/>
          </a:prstGeom>
          <a:noFill/>
          <a:ln>
            <a:noFill/>
          </a:ln>
        </p:spPr>
        <p:txBody>
          <a:bodyPr spcFirstLastPara="1" wrap="square" lIns="91425" tIns="45700" rIns="91425" bIns="45700" anchor="b" anchorCtr="0">
            <a:noAutofit/>
          </a:bodyPr>
          <a:lstStyle>
            <a:lvl1pPr marL="457200" lvl="0" indent="-228600" algn="l">
              <a:lnSpc>
                <a:spcPct val="75000"/>
              </a:lnSpc>
              <a:spcBef>
                <a:spcPts val="1000"/>
              </a:spcBef>
              <a:spcAft>
                <a:spcPts val="0"/>
              </a:spcAft>
              <a:buSzPts val="2600"/>
              <a:buNone/>
              <a:defRPr sz="2600" b="0">
                <a:solidFill>
                  <a:schemeClr val="dk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9" name="Google Shape;59;p16"/>
          <p:cNvSpPr txBox="1">
            <a:spLocks noGrp="1"/>
          </p:cNvSpPr>
          <p:nvPr>
            <p:ph type="body" idx="4"/>
          </p:nvPr>
        </p:nvSpPr>
        <p:spPr>
          <a:xfrm>
            <a:off x="4629150" y="3051013"/>
            <a:ext cx="3829051" cy="274018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0" name="Google Shape;60;p16"/>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6"/>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7"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65" name="Google Shape;65;p17"/>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pic>
        <p:nvPicPr>
          <p:cNvPr id="69" name="Google Shape;69;p18" descr="Droplets-SD-Content-R1d.pn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70" name="Google Shape;70;p18"/>
          <p:cNvSpPr txBox="1">
            <a:spLocks noGrp="1"/>
          </p:cNvSpPr>
          <p:nvPr>
            <p:ph type="title"/>
          </p:nvPr>
        </p:nvSpPr>
        <p:spPr>
          <a:xfrm>
            <a:off x="685331" y="609600"/>
            <a:ext cx="2951766"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8"/>
          <p:cNvSpPr txBox="1">
            <a:spLocks noGrp="1"/>
          </p:cNvSpPr>
          <p:nvPr>
            <p:ph type="body" idx="1"/>
          </p:nvPr>
        </p:nvSpPr>
        <p:spPr>
          <a:xfrm>
            <a:off x="3808547" y="609601"/>
            <a:ext cx="4650122" cy="51815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2" name="Google Shape;72;p18"/>
          <p:cNvSpPr txBox="1">
            <a:spLocks noGrp="1"/>
          </p:cNvSpPr>
          <p:nvPr>
            <p:ph type="body" idx="2"/>
          </p:nvPr>
        </p:nvSpPr>
        <p:spPr>
          <a:xfrm>
            <a:off x="685331" y="2632852"/>
            <a:ext cx="2951767" cy="315834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3" name="Google Shape;73;p18"/>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AC7EE"/>
            </a:gs>
            <a:gs pos="100000">
              <a:srgbClr val="87ABDA"/>
            </a:gs>
          </a:gsLst>
          <a:lin ang="5400000" scaled="0"/>
        </a:gradFill>
        <a:effectLst/>
      </p:bgPr>
    </p:bg>
    <p:spTree>
      <p:nvGrpSpPr>
        <p:cNvPr id="1" name="Shape 5"/>
        <p:cNvGrpSpPr/>
        <p:nvPr/>
      </p:nvGrpSpPr>
      <p:grpSpPr>
        <a:xfrm>
          <a:off x="0" y="0"/>
          <a:ext cx="0" cy="0"/>
          <a:chOff x="0" y="0"/>
          <a:chExt cx="0" cy="0"/>
        </a:xfrm>
      </p:grpSpPr>
      <p:pic>
        <p:nvPicPr>
          <p:cNvPr id="6" name="Google Shape;6;p9" descr="\\DROBO-FS\QuickDrops\JB\PPTX NG\Droplets\LightingOverlay.png"/>
          <p:cNvPicPr preferRelativeResize="0"/>
          <p:nvPr/>
        </p:nvPicPr>
        <p:blipFill rotWithShape="1">
          <a:blip r:embed="rId20">
            <a:alphaModFix amt="80000"/>
          </a:blip>
          <a:srcRect/>
          <a:stretch/>
        </p:blipFill>
        <p:spPr>
          <a:xfrm>
            <a:off x="1" y="-1"/>
            <a:ext cx="9144002" cy="6858001"/>
          </a:xfrm>
          <a:prstGeom prst="rect">
            <a:avLst/>
          </a:prstGeom>
          <a:noFill/>
          <a:ln>
            <a:noFill/>
          </a:ln>
        </p:spPr>
      </p:pic>
      <p:sp>
        <p:nvSpPr>
          <p:cNvPr id="7" name="Google Shape;7;p9"/>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9"/>
          <p:cNvSpPr txBox="1">
            <a:spLocks noGrp="1"/>
          </p:cNvSpPr>
          <p:nvPr>
            <p:ph type="body" idx="1"/>
          </p:nvPr>
        </p:nvSpPr>
        <p:spPr>
          <a:xfrm>
            <a:off x="685331" y="2367094"/>
            <a:ext cx="7773339" cy="3424107"/>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1pPr>
            <a:lvl2pPr marL="914400" marR="0" lvl="1"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2pPr>
            <a:lvl3pPr marL="1371600" marR="0" lvl="2"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Twentieth Century"/>
                <a:ea typeface="Twentieth Century"/>
                <a:cs typeface="Twentieth Century"/>
                <a:sym typeface="Twentieth Century"/>
              </a:defRPr>
            </a:lvl3pPr>
            <a:lvl4pPr marL="1828800" marR="0" lvl="3"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4pPr>
            <a:lvl5pPr marL="2286000" marR="0" lvl="4"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5pPr>
            <a:lvl6pPr marL="2743200" marR="0" lvl="5"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9" name="Google Shape;9;p9"/>
          <p:cNvSpPr txBox="1">
            <a:spLocks noGrp="1"/>
          </p:cNvSpPr>
          <p:nvPr>
            <p:ph type="dt" idx="10"/>
          </p:nvPr>
        </p:nvSpPr>
        <p:spPr>
          <a:xfrm>
            <a:off x="5759053" y="5883276"/>
            <a:ext cx="20574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9"/>
          <p:cNvSpPr txBox="1">
            <a:spLocks noGrp="1"/>
          </p:cNvSpPr>
          <p:nvPr>
            <p:ph type="ftr" idx="11"/>
          </p:nvPr>
        </p:nvSpPr>
        <p:spPr>
          <a:xfrm>
            <a:off x="685331" y="5883276"/>
            <a:ext cx="50046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9"/>
          <p:cNvSpPr txBox="1">
            <a:spLocks noGrp="1"/>
          </p:cNvSpPr>
          <p:nvPr>
            <p:ph type="sldNum" idx="12"/>
          </p:nvPr>
        </p:nvSpPr>
        <p:spPr>
          <a:xfrm>
            <a:off x="7885509" y="5883276"/>
            <a:ext cx="57316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1pPr>
            <a:lvl2pPr marL="0" marR="0" lvl="1"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2pPr>
            <a:lvl3pPr marL="0" marR="0" lvl="2"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3pPr>
            <a:lvl4pPr marL="0" marR="0" lvl="3"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4pPr>
            <a:lvl5pPr marL="0" marR="0" lvl="4"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5pPr>
            <a:lvl6pPr marL="0" marR="0" lvl="5"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6pPr>
            <a:lvl7pPr marL="0" marR="0" lvl="6"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7pPr>
            <a:lvl8pPr marL="0" marR="0" lvl="7"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8pPr>
            <a:lvl9pPr marL="0" marR="0" lvl="8" indent="0" algn="r" rtl="0">
              <a:spcBef>
                <a:spcPts val="0"/>
              </a:spcBef>
              <a:buNone/>
              <a:defRPr sz="1000" b="0" i="0" u="none" strike="noStrike" cap="none">
                <a:solidFill>
                  <a:schemeClr val="dk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
          <p:cNvSpPr txBox="1">
            <a:spLocks noGrp="1"/>
          </p:cNvSpPr>
          <p:nvPr>
            <p:ph type="ctrTitle"/>
          </p:nvPr>
        </p:nvSpPr>
        <p:spPr>
          <a:xfrm>
            <a:off x="724162" y="1797386"/>
            <a:ext cx="8142900" cy="1206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Twentieth Century"/>
              <a:buNone/>
            </a:pPr>
            <a:r>
              <a:rPr lang="en-US"/>
              <a:t>TITLE: AIRCRAFT BIRD STRIKES DASHBOARD </a:t>
            </a:r>
            <a:endParaRPr/>
          </a:p>
        </p:txBody>
      </p:sp>
      <p:sp>
        <p:nvSpPr>
          <p:cNvPr id="162" name="Google Shape;162;p1"/>
          <p:cNvSpPr txBox="1">
            <a:spLocks noGrp="1"/>
          </p:cNvSpPr>
          <p:nvPr>
            <p:ph type="subTitle" idx="1"/>
          </p:nvPr>
        </p:nvSpPr>
        <p:spPr>
          <a:xfrm>
            <a:off x="1313259" y="3151631"/>
            <a:ext cx="6517500" cy="922200"/>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3000"/>
              <a:buNone/>
            </a:pPr>
            <a:r>
              <a:rPr lang="en-US" sz="3000">
                <a:solidFill>
                  <a:srgbClr val="1D3E5E"/>
                </a:solidFill>
                <a:latin typeface="Times New Roman"/>
                <a:ea typeface="Times New Roman"/>
                <a:cs typeface="Times New Roman"/>
                <a:sym typeface="Times New Roman"/>
              </a:rPr>
              <a:t>UNIFIED MENTOR </a:t>
            </a:r>
            <a:endParaRPr sz="3000">
              <a:solidFill>
                <a:srgbClr val="1D3E5E"/>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a:spLocks noGrp="1"/>
          </p:cNvSpPr>
          <p:nvPr>
            <p:ph type="title"/>
          </p:nvPr>
        </p:nvSpPr>
        <p:spPr>
          <a:xfrm>
            <a:off x="685332" y="618518"/>
            <a:ext cx="7773338" cy="159617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a:t>DASHBOARD</a:t>
            </a:r>
            <a:br>
              <a:rPr lang="en-US"/>
            </a:br>
            <a:endParaRPr/>
          </a:p>
        </p:txBody>
      </p:sp>
      <p:sp>
        <p:nvSpPr>
          <p:cNvPr id="168" name="Google Shape;168;p2"/>
          <p:cNvSpPr txBox="1">
            <a:spLocks noGrp="1"/>
          </p:cNvSpPr>
          <p:nvPr>
            <p:ph type="body" idx="1"/>
          </p:nvPr>
        </p:nvSpPr>
        <p:spPr>
          <a:xfrm>
            <a:off x="685331" y="1663262"/>
            <a:ext cx="7773339" cy="412793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r>
              <a:rPr lang="en-US" dirty="0"/>
              <a:t>PAGE 1</a:t>
            </a:r>
            <a:endParaRPr dirty="0"/>
          </a:p>
        </p:txBody>
      </p:sp>
      <p:pic>
        <p:nvPicPr>
          <p:cNvPr id="169" name="Google Shape;169;p2" descr="page_1.png"/>
          <p:cNvPicPr preferRelativeResize="0"/>
          <p:nvPr/>
        </p:nvPicPr>
        <p:blipFill rotWithShape="1">
          <a:blip r:embed="rId3">
            <a:alphaModFix/>
          </a:blip>
          <a:srcRect/>
          <a:stretch/>
        </p:blipFill>
        <p:spPr>
          <a:xfrm>
            <a:off x="685332" y="2497773"/>
            <a:ext cx="7883227" cy="35180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
          <p:cNvSpPr txBox="1">
            <a:spLocks noGrp="1"/>
          </p:cNvSpPr>
          <p:nvPr>
            <p:ph type="title"/>
          </p:nvPr>
        </p:nvSpPr>
        <p:spPr>
          <a:xfrm>
            <a:off x="457200" y="274618"/>
            <a:ext cx="8229600" cy="524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b="1"/>
              <a:t>               </a:t>
            </a:r>
            <a:r>
              <a:rPr lang="en-US" sz="2200" b="1" u="sng"/>
              <a:t>AIRCRAFT ENGINE TYPE AND PILOT</a:t>
            </a:r>
            <a:br>
              <a:rPr lang="en-US" b="1"/>
            </a:br>
            <a:r>
              <a:rPr lang="en-US" b="1"/>
              <a:t> </a:t>
            </a:r>
            <a:br>
              <a:rPr lang="en-US" sz="2200" b="1">
                <a:latin typeface="Times New Roman"/>
                <a:ea typeface="Times New Roman"/>
                <a:cs typeface="Times New Roman"/>
                <a:sym typeface="Times New Roman"/>
              </a:rPr>
            </a:br>
            <a:r>
              <a:rPr lang="en-US" sz="2200" b="1">
                <a:latin typeface="Times New Roman"/>
                <a:ea typeface="Times New Roman"/>
                <a:cs typeface="Times New Roman"/>
                <a:sym typeface="Times New Roman"/>
              </a:rPr>
              <a:t>CHART CONTENT</a:t>
            </a:r>
            <a:r>
              <a:rPr lang="en-US" sz="2200">
                <a:latin typeface="Times New Roman"/>
                <a:ea typeface="Times New Roman"/>
                <a:cs typeface="Times New Roman"/>
                <a:sym typeface="Times New Roman"/>
              </a:rPr>
              <a:t>: DISPLAYS THE RELATIONSHIP BETWEEN THE NUMBER OF AIRCRAFT ENGINES AND WHETHER PILOTS WERE WARNED ABOUT WILDLIFE.</a:t>
            </a:r>
            <a:endParaRPr sz="22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600"/>
              <a:buFont typeface="Twentieth Century"/>
              <a:buNone/>
            </a:pPr>
            <a:endParaRPr sz="220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600"/>
              <a:buFont typeface="Twentieth Century"/>
              <a:buNone/>
            </a:pPr>
            <a:br>
              <a:rPr lang="en-US" sz="2200">
                <a:latin typeface="Times New Roman"/>
                <a:ea typeface="Times New Roman"/>
                <a:cs typeface="Times New Roman"/>
                <a:sym typeface="Times New Roman"/>
              </a:rPr>
            </a:br>
            <a:r>
              <a:rPr lang="en-US" sz="2200" b="1">
                <a:latin typeface="Times New Roman"/>
                <a:ea typeface="Times New Roman"/>
                <a:cs typeface="Times New Roman"/>
                <a:sym typeface="Times New Roman"/>
              </a:rPr>
              <a:t>INSIGHTS</a:t>
            </a:r>
            <a:r>
              <a:rPr lang="en-US" sz="2200">
                <a:latin typeface="Times New Roman"/>
                <a:ea typeface="Times New Roman"/>
                <a:cs typeface="Times New Roman"/>
                <a:sym typeface="Times New Roman"/>
              </a:rPr>
              <a:t>:</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A SIGNIFICANT PERCENTAGE OF WILDLIFE STRIKES OCCURRED WITHOUT PRIOR WARNINGS TO PILOTS.</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TWO-ENGINE AIRCRAFT SEEM TO DOMINATE IN THESE CASES.</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457200" y="274651"/>
            <a:ext cx="8229600" cy="498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Twentieth Century"/>
              <a:buNone/>
            </a:pPr>
            <a:r>
              <a:rPr lang="en-US" sz="2200" b="1"/>
              <a:t>                             </a:t>
            </a:r>
            <a:endParaRPr sz="2200" b="1"/>
          </a:p>
          <a:p>
            <a:pPr marL="0" lvl="0" indent="0" algn="l" rtl="0">
              <a:lnSpc>
                <a:spcPct val="90000"/>
              </a:lnSpc>
              <a:spcBef>
                <a:spcPts val="0"/>
              </a:spcBef>
              <a:spcAft>
                <a:spcPts val="0"/>
              </a:spcAft>
              <a:buClr>
                <a:schemeClr val="dk1"/>
              </a:buClr>
              <a:buSzPts val="2200"/>
              <a:buFont typeface="Twentieth Century"/>
              <a:buNone/>
            </a:pPr>
            <a:r>
              <a:rPr lang="en-US" sz="2200" b="1"/>
              <a:t>                 </a:t>
            </a:r>
            <a:endParaRPr sz="2200" b="1"/>
          </a:p>
          <a:p>
            <a:pPr marL="0" lvl="0" indent="0" algn="l" rtl="0">
              <a:lnSpc>
                <a:spcPct val="90000"/>
              </a:lnSpc>
              <a:spcBef>
                <a:spcPts val="0"/>
              </a:spcBef>
              <a:spcAft>
                <a:spcPts val="0"/>
              </a:spcAft>
              <a:buClr>
                <a:schemeClr val="dk1"/>
              </a:buClr>
              <a:buSzPts val="2200"/>
              <a:buFont typeface="Twentieth Century"/>
              <a:buNone/>
            </a:pPr>
            <a:r>
              <a:rPr lang="en-US" sz="2200" b="1"/>
              <a:t>                  </a:t>
            </a:r>
            <a:r>
              <a:rPr lang="en-US" sz="2200" b="1" u="sng"/>
              <a:t>WILDLIFE STRIKES BY AIRPORT AND DAMAGE</a:t>
            </a:r>
            <a:br>
              <a:rPr lang="en-US" b="1"/>
            </a:br>
            <a:br>
              <a:rPr lang="en-US" b="1"/>
            </a:br>
            <a:r>
              <a:rPr lang="en-US" sz="2200" b="1"/>
              <a:t>CHART CONTENT</a:t>
            </a:r>
            <a:r>
              <a:rPr lang="en-US" sz="2200"/>
              <a:t>: HIGHLIGHTS THE DISTRIBUTION OF WILDLIFE STRIKES ACROSS AIRPORTS AND THE DAMAGE CAUSED.</a:t>
            </a:r>
            <a:endParaRPr sz="2200"/>
          </a:p>
          <a:p>
            <a:pPr marL="0" lvl="0" indent="0" algn="l" rtl="0">
              <a:lnSpc>
                <a:spcPct val="90000"/>
              </a:lnSpc>
              <a:spcBef>
                <a:spcPts val="0"/>
              </a:spcBef>
              <a:spcAft>
                <a:spcPts val="0"/>
              </a:spcAft>
              <a:buClr>
                <a:schemeClr val="dk1"/>
              </a:buClr>
              <a:buSzPts val="2200"/>
              <a:buFont typeface="Twentieth Century"/>
              <a:buNone/>
            </a:pPr>
            <a:br>
              <a:rPr lang="en-US" sz="2200"/>
            </a:br>
            <a:r>
              <a:rPr lang="en-US" sz="2200" b="1"/>
              <a:t>INSIGHTS</a:t>
            </a:r>
            <a:r>
              <a:rPr lang="en-US" sz="2200"/>
              <a:t>:</a:t>
            </a:r>
            <a:br>
              <a:rPr lang="en-US" sz="2200"/>
            </a:br>
            <a:r>
              <a:rPr lang="en-US" sz="2200"/>
              <a:t>MAJOR AIRPORTS LIKE DALLAS AND SACRAMENTO SHOW A HIGHER NUMBER OF INCIDENTS.</a:t>
            </a:r>
            <a:br>
              <a:rPr lang="en-US" sz="2200"/>
            </a:br>
            <a:r>
              <a:rPr lang="en-US" sz="2200"/>
              <a:t>STRIKES CAUSING DAMAGE ARE LESS FREQUENT THAN THOSE CAUSING NO DAMAGE.</a:t>
            </a:r>
            <a:br>
              <a:rPr lang="en-US" sz="2200"/>
            </a:b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5"/>
          <p:cNvSpPr txBox="1">
            <a:spLocks noGrp="1"/>
          </p:cNvSpPr>
          <p:nvPr>
            <p:ph type="title"/>
          </p:nvPr>
        </p:nvSpPr>
        <p:spPr>
          <a:xfrm>
            <a:off x="457200" y="274625"/>
            <a:ext cx="8229600" cy="510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Twentieth Century"/>
              <a:buNone/>
            </a:pPr>
            <a:r>
              <a:rPr lang="en-US" sz="2200" b="1"/>
              <a:t>                           </a:t>
            </a:r>
            <a:endParaRPr sz="2200" b="1"/>
          </a:p>
          <a:p>
            <a:pPr marL="0" lvl="0" indent="0" algn="l" rtl="0">
              <a:lnSpc>
                <a:spcPct val="90000"/>
              </a:lnSpc>
              <a:spcBef>
                <a:spcPts val="0"/>
              </a:spcBef>
              <a:spcAft>
                <a:spcPts val="0"/>
              </a:spcAft>
              <a:buClr>
                <a:schemeClr val="dk1"/>
              </a:buClr>
              <a:buSzPts val="2200"/>
              <a:buFont typeface="Twentieth Century"/>
              <a:buNone/>
            </a:pPr>
            <a:r>
              <a:rPr lang="en-US" sz="2200" b="1"/>
              <a:t>                                </a:t>
            </a:r>
            <a:r>
              <a:rPr lang="en-US" sz="2200" b="1" u="sng"/>
              <a:t>WILDLIFE STRIKES BY SPECIES</a:t>
            </a:r>
            <a:endParaRPr sz="2200" b="1" u="sng"/>
          </a:p>
          <a:p>
            <a:pPr marL="0" lvl="0" indent="0" algn="l" rtl="0">
              <a:lnSpc>
                <a:spcPct val="90000"/>
              </a:lnSpc>
              <a:spcBef>
                <a:spcPts val="0"/>
              </a:spcBef>
              <a:spcAft>
                <a:spcPts val="0"/>
              </a:spcAft>
              <a:buClr>
                <a:schemeClr val="dk1"/>
              </a:buClr>
              <a:buSzPts val="2200"/>
              <a:buFont typeface="Twentieth Century"/>
              <a:buNone/>
            </a:pPr>
            <a:br>
              <a:rPr lang="en-US" sz="2200" b="1"/>
            </a:br>
            <a:br>
              <a:rPr lang="en-US" sz="2200" b="1"/>
            </a:br>
            <a:r>
              <a:rPr lang="en-US" sz="2200" b="1"/>
              <a:t>CHART CONTENT</a:t>
            </a:r>
            <a:r>
              <a:rPr lang="en-US" sz="2200"/>
              <a:t>: SHOWS THE SPECIES INVOLVED IN WILDLIFE STRIKES AND THEIR FREQUENCY.</a:t>
            </a:r>
            <a:endParaRPr sz="2200"/>
          </a:p>
          <a:p>
            <a:pPr marL="0" lvl="0" indent="0" algn="l" rtl="0">
              <a:lnSpc>
                <a:spcPct val="90000"/>
              </a:lnSpc>
              <a:spcBef>
                <a:spcPts val="0"/>
              </a:spcBef>
              <a:spcAft>
                <a:spcPts val="0"/>
              </a:spcAft>
              <a:buClr>
                <a:schemeClr val="dk1"/>
              </a:buClr>
              <a:buSzPts val="2200"/>
              <a:buFont typeface="Twentieth Century"/>
              <a:buNone/>
            </a:pPr>
            <a:br>
              <a:rPr lang="en-US" sz="2200"/>
            </a:br>
            <a:r>
              <a:rPr lang="en-US" sz="2200" b="1"/>
              <a:t>INSIGHTS</a:t>
            </a:r>
            <a:r>
              <a:rPr lang="en-US" sz="2200"/>
              <a:t>:</a:t>
            </a:r>
            <a:br>
              <a:rPr lang="en-US" sz="2200"/>
            </a:br>
            <a:r>
              <a:rPr lang="en-US" sz="2200"/>
              <a:t>MOST STRIKES INVOLVE UNIDENTIFIED BIRD SPECIES, FOLLOWED BY EUROPEAN STARLINGS AND ROCK PIGEONS.</a:t>
            </a:r>
            <a:br>
              <a:rPr lang="en-US" sz="2200"/>
            </a:br>
            <a:r>
              <a:rPr lang="en-US" sz="2200"/>
              <a:t>LARGER SPECIES, SUCH AS CANADA GEESE, ARE A SIGNIFICANT CONCERN.</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457200" y="589722"/>
            <a:ext cx="8229600" cy="513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Twentieth Century"/>
              <a:buNone/>
            </a:pPr>
            <a:r>
              <a:rPr lang="en-US" sz="2200" b="1"/>
              <a:t>                </a:t>
            </a:r>
            <a:r>
              <a:rPr lang="en-US" sz="2200" b="1" u="sng"/>
              <a:t>COST OF WILDLIFE STRIKES BY FLIGHT IMPACT</a:t>
            </a:r>
            <a:br>
              <a:rPr lang="en-US" sz="2200" b="1"/>
            </a:br>
            <a:br>
              <a:rPr lang="en-US" sz="2200" b="1"/>
            </a:br>
            <a:r>
              <a:rPr lang="en-US" sz="2200" b="1"/>
              <a:t>CHART CONTENT</a:t>
            </a:r>
            <a:r>
              <a:rPr lang="en-US" sz="2200"/>
              <a:t>: ANALYZES COSTS ASSOCIATED WITH VARIOUS FLIGHT IMPACTS LIKE PRECAUTIONARY LANDINGS OR ABORTED TAKE-OFFS.</a:t>
            </a:r>
            <a:endParaRPr sz="2200"/>
          </a:p>
          <a:p>
            <a:pPr marL="0" lvl="0" indent="0" algn="l" rtl="0">
              <a:lnSpc>
                <a:spcPct val="90000"/>
              </a:lnSpc>
              <a:spcBef>
                <a:spcPts val="0"/>
              </a:spcBef>
              <a:spcAft>
                <a:spcPts val="0"/>
              </a:spcAft>
              <a:buClr>
                <a:schemeClr val="dk1"/>
              </a:buClr>
              <a:buSzPts val="2200"/>
              <a:buFont typeface="Twentieth Century"/>
              <a:buNone/>
            </a:pPr>
            <a:br>
              <a:rPr lang="en-US" sz="2200"/>
            </a:br>
            <a:r>
              <a:rPr lang="en-US" sz="2200" b="1"/>
              <a:t>INSIGHTS</a:t>
            </a:r>
            <a:r>
              <a:rPr lang="en-US" sz="2200"/>
              <a:t>:</a:t>
            </a:r>
            <a:br>
              <a:rPr lang="en-US" sz="2200"/>
            </a:br>
            <a:r>
              <a:rPr lang="en-US" sz="2200"/>
              <a:t>PRECAUTIONARY LANDINGS ACCOUNT FOR THE HIGHEST COSTS, FOLLOWED BY ENGINE SHUTDOWN INCIDENTS.</a:t>
            </a:r>
            <a:br>
              <a:rPr lang="en-US" sz="2200"/>
            </a:br>
            <a:r>
              <a:rPr lang="en-US" sz="2200"/>
              <a:t>MINIMAL COSTS ARE ASSOCIATED WITH ABORTED TAKE-OFFS.</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1097280" y="957153"/>
            <a:ext cx="8229600" cy="7501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wentieth Century"/>
              <a:buNone/>
            </a:pPr>
            <a:r>
              <a:rPr lang="en-US" sz="2000" dirty="0"/>
              <a:t>PAGE 2</a:t>
            </a:r>
            <a:endParaRPr sz="2000" dirty="0"/>
          </a:p>
        </p:txBody>
      </p:sp>
      <p:pic>
        <p:nvPicPr>
          <p:cNvPr id="195" name="Google Shape;195;p7"/>
          <p:cNvPicPr preferRelativeResize="0"/>
          <p:nvPr/>
        </p:nvPicPr>
        <p:blipFill>
          <a:blip r:embed="rId3">
            <a:alphaModFix/>
          </a:blip>
          <a:stretch>
            <a:fillRect/>
          </a:stretch>
        </p:blipFill>
        <p:spPr>
          <a:xfrm>
            <a:off x="1204912" y="1707274"/>
            <a:ext cx="6734175" cy="390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457200" y="1034562"/>
            <a:ext cx="8229600" cy="4620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wentieth Century"/>
              <a:buNone/>
            </a:pPr>
            <a:r>
              <a:rPr lang="en-US" sz="2200" b="1"/>
              <a:t>                                                  </a:t>
            </a:r>
            <a:endParaRPr sz="2200" b="1"/>
          </a:p>
          <a:p>
            <a:pPr marL="0" lvl="0" indent="0" algn="l" rtl="0">
              <a:lnSpc>
                <a:spcPct val="90000"/>
              </a:lnSpc>
              <a:spcBef>
                <a:spcPts val="0"/>
              </a:spcBef>
              <a:spcAft>
                <a:spcPts val="0"/>
              </a:spcAft>
              <a:buClr>
                <a:schemeClr val="dk1"/>
              </a:buClr>
              <a:buSzPct val="100000"/>
              <a:buFont typeface="Twentieth Century"/>
              <a:buNone/>
            </a:pPr>
            <a:r>
              <a:rPr lang="en-US" sz="2200" b="1"/>
              <a:t>                                         </a:t>
            </a:r>
            <a:r>
              <a:rPr lang="en-US" sz="2200" b="1" u="sng"/>
              <a:t>ACTIONABLE INSIGHTS</a:t>
            </a:r>
            <a:endParaRPr sz="2200" b="1" u="sng"/>
          </a:p>
          <a:p>
            <a:pPr marL="0" lvl="0" indent="0" algn="l" rtl="0">
              <a:lnSpc>
                <a:spcPct val="90000"/>
              </a:lnSpc>
              <a:spcBef>
                <a:spcPts val="0"/>
              </a:spcBef>
              <a:spcAft>
                <a:spcPts val="0"/>
              </a:spcAft>
              <a:buClr>
                <a:schemeClr val="dk1"/>
              </a:buClr>
              <a:buSzPct val="100000"/>
              <a:buFont typeface="Twentieth Century"/>
              <a:buNone/>
            </a:pPr>
            <a:br>
              <a:rPr lang="en-US" sz="2200" b="1"/>
            </a:br>
            <a:r>
              <a:rPr lang="en-US" sz="2200" b="1"/>
              <a:t>TARGETED MITIGATION</a:t>
            </a:r>
            <a:r>
              <a:rPr lang="en-US" sz="2200"/>
              <a:t>:</a:t>
            </a:r>
            <a:br>
              <a:rPr lang="en-US" sz="2200"/>
            </a:br>
            <a:r>
              <a:rPr lang="en-US" sz="2200"/>
              <a:t>AIRPORTS WITH HIGHER STRIKE FREQUENCIES SHOULD FOCUS ON WILDLIFE MANAGEMENT STRATEGIES LIKE HABITAT MODIFICATION OR AVIAN RADAR SYSTEMS.</a:t>
            </a:r>
            <a:br>
              <a:rPr lang="en-US" sz="2200"/>
            </a:br>
            <a:r>
              <a:rPr lang="en-US" sz="2200"/>
              <a:t>STRATEGIES COULD INCLUDE REDUCING ATTRACTANTS (E.G., OPEN WATER OR FOOD SOURCES) NEAR RUNWAYS.</a:t>
            </a:r>
            <a:br>
              <a:rPr lang="en-US" sz="2200"/>
            </a:br>
            <a:r>
              <a:rPr lang="en-US" sz="2200" b="1"/>
              <a:t>DAMAGE MITIGATION</a:t>
            </a:r>
            <a:r>
              <a:rPr lang="en-US" sz="2200"/>
              <a:t>:</a:t>
            </a:r>
            <a:br>
              <a:rPr lang="en-US" sz="2200"/>
            </a:br>
            <a:r>
              <a:rPr lang="en-US" sz="2200"/>
              <a:t>WHILE MOST STRIKES DON'T CAUSE DAMAGE, EFFORTS SHOULD PRIORITIZE PREVENTING STRIKES INVOLVING LARGER SPECIES, AS THEY ARE MORE LIKELY TO RESULT IN DAMAGE.</a:t>
            </a:r>
            <a:br>
              <a:rPr lang="en-US" sz="2200"/>
            </a:br>
            <a:r>
              <a:rPr lang="en-US" sz="2200" b="1"/>
              <a:t>DATA-DRIVEN PRIORITIZATION</a:t>
            </a:r>
            <a:r>
              <a:rPr lang="en-US" sz="2200"/>
              <a:t>:</a:t>
            </a:r>
            <a:br>
              <a:rPr lang="en-US" sz="2200"/>
            </a:br>
            <a:r>
              <a:rPr lang="en-US" sz="2200"/>
              <a:t>ALLOCATE RESOURCES TO HIGH-RISK AIRPORTS AND TIMES (SEASONAL MIGRATIONS) TO ENHANCE PREVENTATIVE MEASURES.</a:t>
            </a:r>
            <a:br>
              <a:rPr lang="en-US"/>
            </a:br>
            <a:endParaRPr/>
          </a:p>
        </p:txBody>
      </p:sp>
    </p:spTree>
  </p:cSld>
  <p:clrMapOvr>
    <a:masterClrMapping/>
  </p:clrMapOvr>
</p:sld>
</file>

<file path=ppt/theme/theme1.xml><?xml version="1.0" encoding="utf-8"?>
<a:theme xmlns:a="http://schemas.openxmlformats.org/drawingml/2006/main" name="Droplet">
  <a:themeElements>
    <a:clrScheme name="Droplet">
      <a:dk1>
        <a:srgbClr val="000000"/>
      </a:dk1>
      <a:lt1>
        <a:srgbClr val="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On-screen Show (4:3)</PresentationFormat>
  <Paragraphs>21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Twentieth Century</vt:lpstr>
      <vt:lpstr>Droplet</vt:lpstr>
      <vt:lpstr>TITLE: AIRCRAFT BIRD STRIKES DASHBOARD </vt:lpstr>
      <vt:lpstr>DASHBOARD </vt:lpstr>
      <vt:lpstr>               AIRCRAFT ENGINE TYPE AND PILOT   CHART CONTENT: DISPLAYS THE RELATIONSHIP BETWEEN THE NUMBER OF AIRCRAFT ENGINES AND WHETHER PILOTS WERE WARNED ABOUT WILDLIFE.   INSIGHTS: A SIGNIFICANT PERCENTAGE OF WILDLIFE STRIKES OCCURRED WITHOUT PRIOR WARNINGS TO PILOTS. TWO-ENGINE AIRCRAFT SEEM TO DOMINATE IN THESE CASES. </vt:lpstr>
      <vt:lpstr>                                                                  WILDLIFE STRIKES BY AIRPORT AND DAMAGE  CHART CONTENT: HIGHLIGHTS THE DISTRIBUTION OF WILDLIFE STRIKES ACROSS AIRPORTS AND THE DAMAGE CAUSED.  INSIGHTS: MAJOR AIRPORTS LIKE DALLAS AND SACRAMENTO SHOW A HIGHER NUMBER OF INCIDENTS. STRIKES CAUSING DAMAGE ARE LESS FREQUENT THAN THOSE CAUSING NO DAMAGE. </vt:lpstr>
      <vt:lpstr>                                                            WILDLIFE STRIKES BY SPECIES   CHART CONTENT: SHOWS THE SPECIES INVOLVED IN WILDLIFE STRIKES AND THEIR FREQUENCY.  INSIGHTS: MOST STRIKES INVOLVE UNIDENTIFIED BIRD SPECIES, FOLLOWED BY EUROPEAN STARLINGS AND ROCK PIGEONS. LARGER SPECIES, SUCH AS CANADA GEESE, ARE A SIGNIFICANT CONCERN. </vt:lpstr>
      <vt:lpstr>                COST OF WILDLIFE STRIKES BY FLIGHT IMPACT  CHART CONTENT: ANALYZES COSTS ASSOCIATED WITH VARIOUS FLIGHT IMPACTS LIKE PRECAUTIONARY LANDINGS OR ABORTED TAKE-OFFS.  INSIGHTS: PRECAUTIONARY LANDINGS ACCOUNT FOR THE HIGHEST COSTS, FOLLOWED BY ENGINE SHUTDOWN INCIDENTS. MINIMAL COSTS ARE ASSOCIATED WITH ABORTED TAKE-OFFS. </vt:lpstr>
      <vt:lpstr>PAGE 2</vt:lpstr>
      <vt:lpstr>                                                                                            ACTIONABLE INSIGHTS  TARGETED MITIGATION: AIRPORTS WITH HIGHER STRIKE FREQUENCIES SHOULD FOCUS ON WILDLIFE MANAGEMENT STRATEGIES LIKE HABITAT MODIFICATION OR AVIAN RADAR SYSTEMS. STRATEGIES COULD INCLUDE REDUCING ATTRACTANTS (E.G., OPEN WATER OR FOOD SOURCES) NEAR RUNWAYS. DAMAGE MITIGATION: WHILE MOST STRIKES DON'T CAUSE DAMAGE, EFFORTS SHOULD PRIORITIZE PREVENTING STRIKES INVOLVING LARGER SPECIES, AS THEY ARE MORE LIKELY TO RESULT IN DAMAGE. DATA-DRIVEN PRIORITIZATION: ALLOCATE RESOURCES TO HIGH-RISK AIRPORTS AND TIMES (SEASONAL MIGRATIONS) TO ENHANCE PREVENTATIVE MEASURES.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AIRCRAFT BIRD STRIKES DASHBOARD </dc:title>
  <cp:lastModifiedBy>Shikha karmokar</cp:lastModifiedBy>
  <cp:revision>1</cp:revision>
  <dcterms:created xsi:type="dcterms:W3CDTF">2013-01-27T09:14:16Z</dcterms:created>
  <dcterms:modified xsi:type="dcterms:W3CDTF">2025-01-24T10:19:56Z</dcterms:modified>
</cp:coreProperties>
</file>