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</p:sldMasterIdLst>
  <p:notesMasterIdLst>
    <p:notesMasterId r:id="rId12"/>
  </p:notesMasterIdLst>
  <p:sldIdLst>
    <p:sldId id="294" r:id="rId4"/>
    <p:sldId id="284" r:id="rId5"/>
    <p:sldId id="299" r:id="rId6"/>
    <p:sldId id="298" r:id="rId7"/>
    <p:sldId id="300" r:id="rId8"/>
    <p:sldId id="301" r:id="rId9"/>
    <p:sldId id="302" r:id="rId10"/>
    <p:sldId id="283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6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BF5DE-90D3-446D-BD2C-9DED6B868ADE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5E9E9-48E2-4F37-B14F-0168174D9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2606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76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566000" y="1440000"/>
            <a:ext cx="6768000" cy="54000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566000" y="1440000"/>
            <a:ext cx="6768000" cy="54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60000" y="252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6000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376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0000" y="42606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60000" y="42606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6376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6000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566000" y="1440000"/>
            <a:ext cx="6768000" cy="540000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566000" y="1440000"/>
            <a:ext cx="6768000" cy="54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9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8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7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918000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3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91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98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31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252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54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42606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440000"/>
            <a:ext cx="447948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260600"/>
            <a:ext cx="9180000" cy="257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2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8A91CE3-68EA-42E9-A2D0-117A14F2D156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D8DF080-EA87-4408-BB9D-29DB83695545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144" y="944661"/>
            <a:ext cx="9020879" cy="567035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/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4661"/>
            <a:ext cx="10080625" cy="5670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354" y="3635272"/>
            <a:ext cx="5047914" cy="8760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Text Processing in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7FFC2B-9687-4014-87CB-46DEBD2EBFC0}"/>
              </a:ext>
            </a:extLst>
          </p:cNvPr>
          <p:cNvSpPr txBox="1">
            <a:spLocks/>
          </p:cNvSpPr>
          <p:nvPr/>
        </p:nvSpPr>
        <p:spPr>
          <a:xfrm>
            <a:off x="6865580" y="5927575"/>
            <a:ext cx="3215045" cy="1183378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6026">
              <a:spcBef>
                <a:spcPts val="827"/>
              </a:spcBef>
            </a:pPr>
            <a:r>
              <a:rPr lang="en-US" sz="1984" dirty="0">
                <a:solidFill>
                  <a:prstClr val="black"/>
                </a:solidFill>
                <a:latin typeface="Calibri" panose="020F0502020204030204"/>
              </a:rPr>
              <a:t>Deepesh Hada</a:t>
            </a:r>
          </a:p>
          <a:p>
            <a:pPr defTabSz="756026">
              <a:spcBef>
                <a:spcPts val="827"/>
              </a:spcBef>
            </a:pPr>
            <a:r>
              <a:rPr lang="en-US" sz="1984" dirty="0">
                <a:solidFill>
                  <a:prstClr val="black"/>
                </a:solidFill>
                <a:latin typeface="Calibri" panose="020F0502020204030204"/>
              </a:rPr>
              <a:t>Shikhar Bharadwaj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55D33-7C8E-411C-9C3D-D9BCA092D2ED}"/>
              </a:ext>
            </a:extLst>
          </p:cNvPr>
          <p:cNvSpPr txBox="1"/>
          <p:nvPr/>
        </p:nvSpPr>
        <p:spPr>
          <a:xfrm>
            <a:off x="3413404" y="2510531"/>
            <a:ext cx="2980358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6026"/>
            <a:endParaRPr lang="en-US" sz="248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C8B5E-DFD4-40EE-9B74-96E195AD4AA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93814" y="293896"/>
            <a:ext cx="1002960" cy="955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69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3" y="1779280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Text Cleaning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Tokenization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Stop words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Text Normalization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Removing URLs/HTML tags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Emoticons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POS Tagging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Chunking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NER Tagging</a:t>
            </a:r>
          </a:p>
        </p:txBody>
      </p:sp>
    </p:spTree>
    <p:extLst>
      <p:ext uri="{BB962C8B-B14F-4D97-AF65-F5344CB8AC3E}">
        <p14:creationId xmlns:p14="http://schemas.microsoft.com/office/powerpoint/2010/main" val="395428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2" y="1358689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Process of segmenting a piece of text into smaller units called tokens.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tokens can later be used to create a dictionary of words.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Example:</a:t>
            </a:r>
            <a:r>
              <a:rPr lang="en-US" sz="2400" dirty="0"/>
              <a:t> I have a can opener, but I can’t open these cans.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Word Token:</a:t>
            </a:r>
            <a:r>
              <a:rPr lang="en-US" sz="2000" dirty="0"/>
              <a:t> An occurrence of a word (11 tokens).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Word Type:</a:t>
            </a:r>
            <a:r>
              <a:rPr lang="en-US" sz="2000" dirty="0"/>
              <a:t> </a:t>
            </a:r>
            <a:r>
              <a:rPr lang="en-US" sz="2000" i="1" dirty="0"/>
              <a:t>Unique</a:t>
            </a:r>
            <a:r>
              <a:rPr lang="en-US" sz="2000" dirty="0"/>
              <a:t> tokens (10).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Issues:</a:t>
            </a:r>
          </a:p>
          <a:p>
            <a:pPr marL="8352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69" dirty="0"/>
              <a:t>What’re, I’m, shouldn’t            What are, I am, should not?</a:t>
            </a:r>
          </a:p>
          <a:p>
            <a:pPr marL="8352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69" dirty="0"/>
              <a:t>San </a:t>
            </a:r>
            <a:r>
              <a:rPr lang="en-US" sz="2069" dirty="0" err="1"/>
              <a:t>Fransisco</a:t>
            </a:r>
            <a:r>
              <a:rPr lang="en-US" sz="2069" dirty="0"/>
              <a:t>            one token or two?</a:t>
            </a:r>
          </a:p>
          <a:p>
            <a:pPr marL="8352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69" dirty="0" err="1"/>
              <a:t>m.p.h</a:t>
            </a:r>
            <a:r>
              <a:rPr lang="en-US" sz="2069" dirty="0"/>
              <a:t>            three tokens or one?</a:t>
            </a:r>
          </a:p>
          <a:p>
            <a:pPr marL="835213" lvl="1" indent="-457200">
              <a:lnSpc>
                <a:spcPct val="150000"/>
              </a:lnSpc>
              <a:buFont typeface="+mj-lt"/>
              <a:buAutoNum type="arabicPeriod"/>
            </a:pPr>
            <a:endParaRPr lang="en-US" sz="2069" dirty="0"/>
          </a:p>
          <a:p>
            <a:pPr marL="378013" lvl="1" indent="0">
              <a:lnSpc>
                <a:spcPct val="150000"/>
              </a:lnSpc>
              <a:buNone/>
            </a:pPr>
            <a:endParaRPr lang="en-US" sz="20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69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2C680C-61E4-419B-8980-713E06546CF5}"/>
              </a:ext>
            </a:extLst>
          </p:cNvPr>
          <p:cNvCxnSpPr/>
          <p:nvPr/>
        </p:nvCxnSpPr>
        <p:spPr>
          <a:xfrm>
            <a:off x="4277533" y="5793786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F840A-88FF-4A4D-928F-5F9905427396}"/>
              </a:ext>
            </a:extLst>
          </p:cNvPr>
          <p:cNvCxnSpPr/>
          <p:nvPr/>
        </p:nvCxnSpPr>
        <p:spPr>
          <a:xfrm>
            <a:off x="2430651" y="6847665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FB47B5-5A23-465B-8C3F-051BD029C3E8}"/>
              </a:ext>
            </a:extLst>
          </p:cNvPr>
          <p:cNvCxnSpPr/>
          <p:nvPr/>
        </p:nvCxnSpPr>
        <p:spPr>
          <a:xfrm>
            <a:off x="3221065" y="6318150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2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2" y="1779280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Stop words</a:t>
            </a:r>
            <a:r>
              <a:rPr lang="en-US" sz="2400" dirty="0"/>
              <a:t> are a set of commonly used words.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Often removed from the corpus before training models as they occur in abundance, providing little to no unique information that can be used for classification or clustering.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English, </a:t>
            </a:r>
            <a:r>
              <a:rPr lang="en-US" sz="2400" b="1" i="1" dirty="0"/>
              <a:t>the</a:t>
            </a:r>
            <a:r>
              <a:rPr lang="en-US" sz="2400" dirty="0"/>
              <a:t>, </a:t>
            </a:r>
            <a:r>
              <a:rPr lang="en-US" sz="2400" b="1" i="1" dirty="0"/>
              <a:t>is</a:t>
            </a:r>
            <a:r>
              <a:rPr lang="en-US" sz="2400" dirty="0"/>
              <a:t> and </a:t>
            </a:r>
            <a:r>
              <a:rPr lang="en-US" sz="2400" b="1" i="1" dirty="0" err="1"/>
              <a:t>and</a:t>
            </a:r>
            <a:r>
              <a:rPr lang="en-US" sz="2400" dirty="0"/>
              <a:t> would easily qualify as stop words.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These words, just like punctuations, help just in maintaining the structure and do not contribute much to the meaning of a sentence. </a:t>
            </a:r>
          </a:p>
        </p:txBody>
      </p:sp>
    </p:spTree>
    <p:extLst>
      <p:ext uri="{BB962C8B-B14F-4D97-AF65-F5344CB8AC3E}">
        <p14:creationId xmlns:p14="http://schemas.microsoft.com/office/powerpoint/2010/main" val="230261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Word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49" y="1610909"/>
            <a:ext cx="8694539" cy="5377912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For grammatical reasons, a corpus usually contains different forms (inflections) of the same root. It is desirable that the search for one of these words returns the other words in the set.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Goal: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to reduce words to their inflectional and sometimes derivationally related forms.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Examples: </a:t>
            </a:r>
          </a:p>
          <a:p>
            <a:pPr marL="835213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69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am, are, is         be</a:t>
            </a:r>
          </a:p>
          <a:p>
            <a:pPr marL="835213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69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car, cars, car's, cars’          car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Stemming and Lemmatization are used for Word Normalization.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44C458-4877-4C76-B3FB-290635391AA1}"/>
              </a:ext>
            </a:extLst>
          </p:cNvPr>
          <p:cNvCxnSpPr/>
          <p:nvPr/>
        </p:nvCxnSpPr>
        <p:spPr>
          <a:xfrm>
            <a:off x="2727702" y="5220345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BC133-BDD1-457D-81B4-A7AFA21E8D0E}"/>
              </a:ext>
            </a:extLst>
          </p:cNvPr>
          <p:cNvCxnSpPr/>
          <p:nvPr/>
        </p:nvCxnSpPr>
        <p:spPr>
          <a:xfrm>
            <a:off x="3750590" y="5698206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8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2" y="1779280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Stemming</a:t>
            </a:r>
            <a:r>
              <a:rPr lang="en-US" sz="2400" dirty="0"/>
              <a:t> is the process of reducing inﬂection in words to their root forms, such as mapping a group of words to the same stem even if the stem itself is not a valid word in the language.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Hence, stemming words in a sentence may result in words that are not actual English words: a drawback.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However, stemming is much faster than </a:t>
            </a:r>
            <a:r>
              <a:rPr lang="en-US" sz="2400" b="1" dirty="0"/>
              <a:t>Lemmatization</a:t>
            </a:r>
            <a:r>
              <a:rPr lang="en-US" sz="2400" dirty="0"/>
              <a:t> as it has a rule-based algorithm (Porter’s algorithm).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Example:</a:t>
            </a:r>
            <a:r>
              <a:rPr lang="en-US" sz="2400" dirty="0"/>
              <a:t>  </a:t>
            </a:r>
            <a:r>
              <a:rPr lang="en-US" sz="2400" i="1" dirty="0"/>
              <a:t>argue</a:t>
            </a:r>
            <a:r>
              <a:rPr lang="en-US" sz="2400" dirty="0"/>
              <a:t>, </a:t>
            </a:r>
            <a:r>
              <a:rPr lang="en-US" sz="2400" i="1" dirty="0"/>
              <a:t>argued</a:t>
            </a:r>
            <a:r>
              <a:rPr lang="en-US" sz="2400" dirty="0"/>
              <a:t>, </a:t>
            </a:r>
            <a:r>
              <a:rPr lang="en-US" sz="2400" i="1" dirty="0"/>
              <a:t>argues </a:t>
            </a:r>
            <a:r>
              <a:rPr lang="en-US" sz="2400" dirty="0"/>
              <a:t>and </a:t>
            </a:r>
            <a:r>
              <a:rPr lang="en-US" sz="2400" i="1" dirty="0"/>
              <a:t>arguing </a:t>
            </a:r>
            <a:r>
              <a:rPr lang="en-US" sz="2400" dirty="0"/>
              <a:t>are reduced to the stem </a:t>
            </a:r>
            <a:r>
              <a:rPr lang="en-US" sz="2400" b="1" i="1" dirty="0" err="1"/>
              <a:t>argu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77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B6E-2B3B-4240-9DDD-9566C1D6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837381"/>
          </a:xfrm>
        </p:spPr>
        <p:txBody>
          <a:bodyPr>
            <a:normAutofit/>
          </a:bodyPr>
          <a:lstStyle/>
          <a:p>
            <a:r>
              <a:rPr lang="en-US" sz="4400" dirty="0"/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D28A-A614-417F-9732-EA1F29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2" y="1779280"/>
            <a:ext cx="8694539" cy="537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Lemmatization</a:t>
            </a:r>
            <a:r>
              <a:rPr lang="en-US" sz="2400" dirty="0"/>
              <a:t>, unlike Stemming, reduces the inﬂected words to their respective roots (lemmas), while also ensuring that the root word belongs to the language.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lemma (root word) is the dictionary form of a set of words.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Because lemmatization returns an actual word of the language, the algorithm is a bit more complex and consequently, slower than stemming.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Example:</a:t>
            </a:r>
            <a:r>
              <a:rPr lang="en-US" sz="2400" dirty="0"/>
              <a:t> </a:t>
            </a:r>
            <a:r>
              <a:rPr lang="en-US" sz="2400" i="1" dirty="0"/>
              <a:t>runs</a:t>
            </a:r>
            <a:r>
              <a:rPr lang="en-US" sz="2400" dirty="0"/>
              <a:t>, </a:t>
            </a:r>
            <a:r>
              <a:rPr lang="en-US" sz="2400" i="1" dirty="0"/>
              <a:t>running</a:t>
            </a:r>
            <a:r>
              <a:rPr lang="en-US" sz="2400" dirty="0"/>
              <a:t>, </a:t>
            </a:r>
            <a:r>
              <a:rPr lang="en-US" sz="2400" i="1" dirty="0"/>
              <a:t>ran </a:t>
            </a:r>
            <a:r>
              <a:rPr lang="en-US" sz="2400" dirty="0"/>
              <a:t>are all forms of the word </a:t>
            </a:r>
            <a:r>
              <a:rPr lang="en-US" sz="2400" b="1" i="1" dirty="0"/>
              <a:t>run</a:t>
            </a:r>
            <a:r>
              <a:rPr lang="en-US" sz="2400" dirty="0"/>
              <a:t>, and hence, </a:t>
            </a:r>
            <a:r>
              <a:rPr lang="en-US" sz="2400" i="1" dirty="0"/>
              <a:t>run</a:t>
            </a:r>
            <a:r>
              <a:rPr lang="en-US" sz="2400" dirty="0"/>
              <a:t> is the lemma of all these words. </a:t>
            </a:r>
          </a:p>
        </p:txBody>
      </p:sp>
    </p:spTree>
    <p:extLst>
      <p:ext uri="{BB962C8B-B14F-4D97-AF65-F5344CB8AC3E}">
        <p14:creationId xmlns:p14="http://schemas.microsoft.com/office/powerpoint/2010/main" val="382542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144" y="944661"/>
            <a:ext cx="9020879" cy="567035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4661"/>
            <a:ext cx="10080625" cy="5670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355" y="3199105"/>
            <a:ext cx="5047914" cy="935537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6712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478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Source Sans Pro Black</vt:lpstr>
      <vt:lpstr>Source Sans Pro Light</vt:lpstr>
      <vt:lpstr>Source Sans Pro Semibold</vt:lpstr>
      <vt:lpstr>Symbol</vt:lpstr>
      <vt:lpstr>Times New Roman</vt:lpstr>
      <vt:lpstr>Wingdings</vt:lpstr>
      <vt:lpstr>Office Theme</vt:lpstr>
      <vt:lpstr>Office Theme</vt:lpstr>
      <vt:lpstr>1_Office Theme</vt:lpstr>
      <vt:lpstr>Text Processing in Python</vt:lpstr>
      <vt:lpstr>Contents</vt:lpstr>
      <vt:lpstr>Tokenization</vt:lpstr>
      <vt:lpstr>Stop words</vt:lpstr>
      <vt:lpstr>Word Normalization</vt:lpstr>
      <vt:lpstr>Stemming</vt:lpstr>
      <vt:lpstr>Lemmatization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Learning</dc:title>
  <dc:creator>Deepesh Virendra Hada</dc:creator>
  <cp:lastModifiedBy>Deepesh Virendra Hada</cp:lastModifiedBy>
  <cp:revision>28</cp:revision>
  <dcterms:created xsi:type="dcterms:W3CDTF">2020-06-09T04:55:41Z</dcterms:created>
  <dcterms:modified xsi:type="dcterms:W3CDTF">2020-06-30T06:31:11Z</dcterms:modified>
</cp:coreProperties>
</file>