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tmp" ContentType="image/p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1" r:id="rId9"/>
    <p:sldId id="272" r:id="rId10"/>
    <p:sldId id="261" r:id="rId11"/>
    <p:sldId id="265" r:id="rId12"/>
    <p:sldId id="263" r:id="rId13"/>
    <p:sldId id="266" r:id="rId14"/>
    <p:sldId id="267" r:id="rId15"/>
    <p:sldId id="27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71" autoAdjust="0"/>
  </p:normalViewPr>
  <p:slideViewPr>
    <p:cSldViewPr>
      <p:cViewPr varScale="1">
        <p:scale>
          <a:sx n="97" d="100"/>
          <a:sy n="97" d="100"/>
        </p:scale>
        <p:origin x="-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09888-2249-43E3-846A-B66E6562197D}" type="datetimeFigureOut">
              <a:rPr lang="en-US" smtClean="0"/>
              <a:t>3/23/13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E2E9-D760-40CB-963F-4DF97ABE9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 – Geographic information systems , molecular studies </a:t>
            </a:r>
          </a:p>
          <a:p>
            <a:r>
              <a:rPr lang="en-US" dirty="0" smtClean="0"/>
              <a:t>Tetrahedral mesh generation using </a:t>
            </a:r>
            <a:r>
              <a:rPr lang="en-US" dirty="0" err="1" smtClean="0"/>
              <a:t>delaunay</a:t>
            </a:r>
            <a:r>
              <a:rPr lang="en-US" dirty="0" smtClean="0"/>
              <a:t> triangulations</a:t>
            </a:r>
            <a:r>
              <a:rPr lang="en-US" baseline="0" dirty="0" smtClean="0"/>
              <a:t> are used in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E2E9-D760-40CB-963F-4DF97ABE9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Pram – parallel random access machine set of processors</a:t>
            </a:r>
            <a:r>
              <a:rPr lang="en-US" baseline="0" dirty="0" smtClean="0"/>
              <a:t> connected to a shared memory </a:t>
            </a:r>
          </a:p>
          <a:p>
            <a:r>
              <a:rPr lang="en-US" baseline="0" dirty="0" smtClean="0"/>
              <a:t>Crew pram –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E2E9-D760-40CB-963F-4DF97ABE92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E2E9-D760-40CB-963F-4DF97ABE9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hash</a:t>
            </a:r>
            <a:r>
              <a:rPr lang="en-US" baseline="0" dirty="0" smtClean="0"/>
              <a:t> because more than one record may have same key . So a unique hash function cannot be assigned to each record.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E2E9-D760-40CB-963F-4DF97ABE9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has many applications</a:t>
            </a:r>
            <a:r>
              <a:rPr lang="en-US" baseline="0" dirty="0" smtClean="0"/>
              <a:t> in computer graphics – to find an approximate location of an object as a very simple descriptor of its shape. </a:t>
            </a:r>
          </a:p>
          <a:p>
            <a:r>
              <a:rPr lang="en-US" baseline="0" dirty="0" smtClean="0"/>
              <a:t>GIS – In case of a natural disaster emergency planners may easily calculate the emergency response times using GIS. </a:t>
            </a:r>
          </a:p>
          <a:p>
            <a:r>
              <a:rPr lang="en-US" baseline="0" dirty="0" smtClean="0"/>
              <a:t>Visual pattern recognition – detecting car plates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E2E9-D760-40CB-963F-4DF97ABE92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ge_searching" TargetMode="External"/><Relationship Id="rId4" Type="http://schemas.openxmlformats.org/officeDocument/2006/relationships/hyperlink" Target="http://www.cs.ucsb.edu/~suri/cs235/RangeSearching.pdf" TargetMode="External"/><Relationship Id="rId5" Type="http://schemas.openxmlformats.org/officeDocument/2006/relationships/hyperlink" Target="http://people.csail.mit.edu/indyk/6.838-old/handouts/lec5.pdf" TargetMode="External"/><Relationship Id="rId6" Type="http://schemas.openxmlformats.org/officeDocument/2006/relationships/hyperlink" Target="http://www.win.tue.nl/~awolff/teaching/2009/2IL55/pdf/v05.pdf" TargetMode="External"/><Relationship Id="rId7" Type="http://schemas.openxmlformats.org/officeDocument/2006/relationships/hyperlink" Target="http://2011.cccg.ca/PDFschedule/papers/paper106.pdf" TargetMode="External"/><Relationship Id="rId8" Type="http://schemas.openxmlformats.org/officeDocument/2006/relationships/hyperlink" Target="http://www.cs.arizona.edu/classes/cs437/fall12/Lecture5.prn.pdf" TargetMode="External"/><Relationship Id="rId9" Type="http://schemas.openxmlformats.org/officeDocument/2006/relationships/hyperlink" Target="http://www.cs.wustl.edu/~pless/506/l11w.html" TargetMode="External"/><Relationship Id="rId10" Type="http://schemas.openxmlformats.org/officeDocument/2006/relationships/hyperlink" Target="http://en.wikipedia.org/wiki/Convex_h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princeton.edu/courses/archive/fall05/cos226/lectures/geosearch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Algorithms in</a:t>
            </a:r>
            <a:br>
              <a:rPr lang="en-US" dirty="0" smtClean="0"/>
            </a:br>
            <a:r>
              <a:rPr lang="en-US" dirty="0" smtClean="0"/>
              <a:t>Computational Geometry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Savitha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Parur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Venkitachalam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Convex Hull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 set of points in a plane P , convex hull is the largest convex polygon whose vertices are all in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67000"/>
            <a:ext cx="6159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3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Brute force</a:t>
            </a:r>
          </a:p>
          <a:p>
            <a:r>
              <a:rPr lang="en-US" sz="2800" dirty="0" smtClean="0"/>
              <a:t>Divide and Conquer</a:t>
            </a:r>
          </a:p>
          <a:p>
            <a:r>
              <a:rPr lang="en-US" sz="2800" dirty="0" smtClean="0"/>
              <a:t>Graham Scan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2000" dirty="0"/>
              <a:t>S</a:t>
            </a:r>
            <a:r>
              <a:rPr lang="en-US" sz="2000" dirty="0" smtClean="0"/>
              <a:t>elect the left most point  as pivot 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Sort the rest of the points  by polar angles  with respect to the pivot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/>
              <a:t> March around this points and build the hull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Add edges when left turn and backtrack when right</a:t>
            </a:r>
          </a:p>
          <a:p>
            <a:pPr lvl="2">
              <a:buFont typeface="Wingdings" pitchFamily="2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72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Parallel Algorithm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                  </a:t>
            </a:r>
            <a:r>
              <a:rPr lang="en-US" sz="2400" u="sng" dirty="0" smtClean="0"/>
              <a:t>Divide and Conquer </a:t>
            </a:r>
          </a:p>
          <a:p>
            <a:r>
              <a:rPr lang="en-US" sz="2400" dirty="0" smtClean="0"/>
              <a:t>Divide the plane containing the points among the processors</a:t>
            </a:r>
          </a:p>
          <a:p>
            <a:r>
              <a:rPr lang="en-US" sz="2400" dirty="0" smtClean="0"/>
              <a:t>Sequentially find the local convex hull </a:t>
            </a:r>
          </a:p>
          <a:p>
            <a:r>
              <a:rPr lang="en-US" sz="2400" dirty="0" smtClean="0"/>
              <a:t>Merge the convex hull from neighboring processors  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78020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Merging the hulls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505200" cy="2209800"/>
          </a:xfrm>
        </p:spPr>
      </p:pic>
      <p:sp>
        <p:nvSpPr>
          <p:cNvPr id="14" name="TextBox 13"/>
          <p:cNvSpPr txBox="1"/>
          <p:nvPr/>
        </p:nvSpPr>
        <p:spPr>
          <a:xfrm>
            <a:off x="1752600" y="4724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4191000"/>
            <a:ext cx="746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Find the tangent lines between the Hulls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Delete all edges with in tangent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1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Processor Communication Phases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02056" y="1714358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2397456" y="1409274"/>
            <a:ext cx="1981200" cy="68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397456" y="2095358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2397456" y="2095358"/>
            <a:ext cx="1981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78656" y="1123524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80931" y="1809608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80931" y="2571608"/>
            <a:ext cx="1828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56563" y="3733800"/>
            <a:ext cx="1340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19400" y="372527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69156" y="372527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P2	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86000" y="4000500"/>
            <a:ext cx="1295400" cy="78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24600" y="372527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P3	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52013" y="4789227"/>
            <a:ext cx="1340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cxnSp>
        <p:nvCxnSpPr>
          <p:cNvPr id="1041" name="Straight Arrow Connector 1040"/>
          <p:cNvCxnSpPr/>
          <p:nvPr/>
        </p:nvCxnSpPr>
        <p:spPr>
          <a:xfrm flipH="1">
            <a:off x="1681515" y="4255825"/>
            <a:ext cx="4550" cy="52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75981" y="4789227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P2	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288506" y="4267200"/>
            <a:ext cx="4550" cy="52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753100" y="3989125"/>
            <a:ext cx="1295400" cy="78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61112" y="5944169"/>
            <a:ext cx="134089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cxnSp>
        <p:nvCxnSpPr>
          <p:cNvPr id="1043" name="Straight Arrow Connector 1042"/>
          <p:cNvCxnSpPr>
            <a:stCxn id="51" idx="2"/>
            <a:endCxn id="57" idx="0"/>
          </p:cNvCxnSpPr>
          <p:nvPr/>
        </p:nvCxnSpPr>
        <p:spPr>
          <a:xfrm>
            <a:off x="1722460" y="5322627"/>
            <a:ext cx="9099" cy="6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133600" y="5239034"/>
            <a:ext cx="2435556" cy="70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112352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056" y="3276600"/>
            <a:ext cx="385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u="sng" dirty="0">
                <a:hlinkClick r:id="rId2"/>
              </a:rPr>
              <a:t>http://www.cs.princeton.edu/courses/archive/fall05/cos226/lectures/geosearch.pdf</a:t>
            </a:r>
            <a:endParaRPr lang="en-US" sz="1500" dirty="0"/>
          </a:p>
          <a:p>
            <a:r>
              <a:rPr lang="en-US" sz="1500" u="sng" dirty="0">
                <a:hlinkClick r:id="rId3"/>
              </a:rPr>
              <a:t>http://en.wikipedia.org/wiki/Range_searching</a:t>
            </a:r>
            <a:endParaRPr lang="en-US" sz="1500" dirty="0"/>
          </a:p>
          <a:p>
            <a:r>
              <a:rPr lang="en-US" sz="1500" u="sng" dirty="0">
                <a:hlinkClick r:id="rId4"/>
              </a:rPr>
              <a:t>http://www.cs.ucsb.edu/~suri/cs235/RangeSearching.pdf</a:t>
            </a:r>
            <a:endParaRPr lang="en-US" sz="1500" dirty="0"/>
          </a:p>
          <a:p>
            <a:r>
              <a:rPr lang="en-US" sz="1500" u="sng" dirty="0">
                <a:hlinkClick r:id="rId5"/>
              </a:rPr>
              <a:t>http://people.csail.mit.edu/indyk/6.838-old/handouts/lec5.pdf</a:t>
            </a:r>
            <a:endParaRPr lang="en-US" sz="1500" dirty="0"/>
          </a:p>
          <a:p>
            <a:r>
              <a:rPr lang="en-US" sz="1500" u="sng" dirty="0">
                <a:hlinkClick r:id="rId6"/>
              </a:rPr>
              <a:t>http://www.win.tue.nl/~awolff/teaching/2009/2IL55/pdf/v05.pdf</a:t>
            </a:r>
            <a:endParaRPr lang="en-US" sz="1500" dirty="0"/>
          </a:p>
          <a:p>
            <a:r>
              <a:rPr lang="en-US" sz="1500" u="sng" dirty="0">
                <a:hlinkClick r:id="rId7"/>
              </a:rPr>
              <a:t>http://2011.cccg.ca/PDFschedule/papers/paper106.pdf</a:t>
            </a:r>
            <a:endParaRPr lang="en-US" sz="1500" dirty="0"/>
          </a:p>
          <a:p>
            <a:r>
              <a:rPr lang="en-US" sz="1500" u="sng" dirty="0">
                <a:hlinkClick r:id="rId8"/>
              </a:rPr>
              <a:t>http://www.cs.arizona.edu/classes/cs437/fall12/Lecture5.prn.pdf</a:t>
            </a:r>
            <a:endParaRPr lang="en-US" sz="1500" dirty="0"/>
          </a:p>
          <a:p>
            <a:r>
              <a:rPr lang="en-US" sz="1500" u="sng" dirty="0">
                <a:hlinkClick r:id="rId9"/>
              </a:rPr>
              <a:t>http://www.cs.wustl.edu/~</a:t>
            </a:r>
            <a:r>
              <a:rPr lang="en-US" sz="1500" u="sng" dirty="0" smtClean="0">
                <a:hlinkClick r:id="rId9"/>
              </a:rPr>
              <a:t>pless/506/l11w.html</a:t>
            </a:r>
            <a:endParaRPr lang="en-US" sz="1500" u="sng" dirty="0" smtClean="0"/>
          </a:p>
          <a:p>
            <a:r>
              <a:rPr lang="en-US" sz="1500" dirty="0">
                <a:hlinkClick r:id="rId10"/>
              </a:rPr>
              <a:t>http://</a:t>
            </a:r>
            <a:r>
              <a:rPr lang="en-US" sz="1500" dirty="0" smtClean="0">
                <a:hlinkClick r:id="rId10"/>
              </a:rPr>
              <a:t>en.wikipedia.org/wiki/Convex_hull</a:t>
            </a:r>
            <a:endParaRPr lang="en-US" sz="1500" dirty="0" smtClean="0"/>
          </a:p>
          <a:p>
            <a:endParaRPr lang="en-US" sz="1500" dirty="0"/>
          </a:p>
          <a:p>
            <a:r>
              <a:rPr lang="en-US" sz="1500" dirty="0"/>
              <a:t>Parallel Computational Geometry – </a:t>
            </a:r>
            <a:r>
              <a:rPr lang="en-US" sz="1500" dirty="0" err="1"/>
              <a:t>Aggarwal</a:t>
            </a:r>
            <a:r>
              <a:rPr lang="en-US" sz="1500" dirty="0"/>
              <a:t>. A; </a:t>
            </a:r>
            <a:r>
              <a:rPr lang="en-US" sz="1500" dirty="0" err="1"/>
              <a:t>O'Dunlaing</a:t>
            </a:r>
            <a:r>
              <a:rPr lang="en-US" sz="1500" dirty="0"/>
              <a:t>. C; </a:t>
            </a:r>
            <a:r>
              <a:rPr lang="en-US" sz="1500" dirty="0" err="1"/>
              <a:t>Yap.C</a:t>
            </a:r>
            <a:endParaRPr lang="en-US" sz="1500" dirty="0"/>
          </a:p>
          <a:p>
            <a:r>
              <a:rPr lang="en-US" sz="1500" dirty="0"/>
              <a:t>Parallel Processing and Applied Mathematics: 5th International Conference, PPAM 2003, Czestochowa, Poland, September 7-10, 2003. Revised </a:t>
            </a:r>
            <a:r>
              <a:rPr lang="en-US" sz="1500" dirty="0" smtClean="0"/>
              <a:t>Paper</a:t>
            </a:r>
          </a:p>
          <a:p>
            <a:r>
              <a:rPr lang="en-US" sz="1500" dirty="0" smtClean="0"/>
              <a:t>Computational </a:t>
            </a:r>
            <a:r>
              <a:rPr lang="en-US" sz="1500" dirty="0"/>
              <a:t>Geometry - Algorithms and Applications - Mark de Berg, TU Eindhoven  , </a:t>
            </a:r>
            <a:r>
              <a:rPr lang="en-US" sz="1500" dirty="0" err="1"/>
              <a:t>Otfried</a:t>
            </a:r>
            <a:r>
              <a:rPr lang="en-US" sz="1500" dirty="0"/>
              <a:t> Cheong, KAIST  ,Marc van </a:t>
            </a:r>
            <a:r>
              <a:rPr lang="en-US" sz="1500" dirty="0" err="1"/>
              <a:t>Kreveld</a:t>
            </a:r>
            <a:r>
              <a:rPr lang="en-US" sz="1500" dirty="0"/>
              <a:t>, Mark </a:t>
            </a:r>
            <a:r>
              <a:rPr lang="en-US" sz="1500" dirty="0" err="1" smtClean="0"/>
              <a:t>Overmars</a:t>
            </a:r>
            <a:endParaRPr lang="en-US" sz="1500" dirty="0" smtClean="0"/>
          </a:p>
          <a:p>
            <a:r>
              <a:rPr lang="en-US" sz="1500" dirty="0" smtClean="0"/>
              <a:t>Parallel Computational Geometry  </a:t>
            </a:r>
            <a:r>
              <a:rPr lang="en-US" sz="1500" dirty="0" err="1" smtClean="0"/>
              <a:t>Selim</a:t>
            </a:r>
            <a:r>
              <a:rPr lang="en-US" sz="1500" dirty="0" smtClean="0"/>
              <a:t> </a:t>
            </a:r>
            <a:r>
              <a:rPr lang="en-US" sz="1500" dirty="0" err="1" smtClean="0"/>
              <a:t>G.Akl</a:t>
            </a:r>
            <a:r>
              <a:rPr lang="en-US" sz="1500" dirty="0" smtClean="0"/>
              <a:t>  ,Kelly  </a:t>
            </a:r>
            <a:r>
              <a:rPr lang="en-US" sz="1500" dirty="0" err="1" smtClean="0"/>
              <a:t>A.Lyons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4135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Computational Geometry Introduction</a:t>
            </a:r>
          </a:p>
          <a:p>
            <a:r>
              <a:rPr lang="en-US" sz="2800" dirty="0" smtClean="0"/>
              <a:t>Serial and Parallel Algorithm for Orthogonal Range searching</a:t>
            </a:r>
          </a:p>
          <a:p>
            <a:r>
              <a:rPr lang="en-US" sz="2800" dirty="0"/>
              <a:t>Serial and Parallel Algorithms for Convex Hull </a:t>
            </a:r>
            <a:endParaRPr lang="en-US" sz="2800" dirty="0" smtClean="0"/>
          </a:p>
          <a:p>
            <a:r>
              <a:rPr lang="en-US" sz="2800" dirty="0" smtClean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057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Computational Geometry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 of problems which can be stated in terms of geometry</a:t>
            </a:r>
          </a:p>
          <a:p>
            <a:r>
              <a:rPr lang="en-US" sz="2400" dirty="0" smtClean="0"/>
              <a:t>Applications in Geographic information systems , Computer Graphics , Searching a Database , Robotics ,</a:t>
            </a:r>
            <a:r>
              <a:rPr lang="en-US" sz="2400" dirty="0"/>
              <a:t> </a:t>
            </a:r>
            <a:r>
              <a:rPr lang="en-US" sz="2400" dirty="0" smtClean="0"/>
              <a:t>Tetrahedral mesh generation , Design of VLSI circuits. </a:t>
            </a:r>
          </a:p>
          <a:p>
            <a:r>
              <a:rPr lang="en-US" sz="2400" dirty="0" smtClean="0"/>
              <a:t>Examples </a:t>
            </a:r>
          </a:p>
          <a:p>
            <a:pPr lvl="2">
              <a:buFont typeface="Wingdings" pitchFamily="2" charset="2"/>
              <a:buChar char="Ø"/>
            </a:pPr>
            <a:r>
              <a:rPr lang="en-US" sz="1900" dirty="0" smtClean="0"/>
              <a:t> Convex Hull</a:t>
            </a:r>
          </a:p>
          <a:p>
            <a:pPr lvl="2">
              <a:buFont typeface="Wingdings" pitchFamily="2" charset="2"/>
              <a:buChar char="Ø"/>
            </a:pPr>
            <a:r>
              <a:rPr lang="en-US" sz="1900" dirty="0" smtClean="0"/>
              <a:t> Delaunay triangulation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900" dirty="0" smtClean="0"/>
              <a:t> Range Searching</a:t>
            </a:r>
          </a:p>
          <a:p>
            <a:pPr lvl="2">
              <a:buFont typeface="Wingdings" pitchFamily="2" charset="2"/>
              <a:buChar char="Ø"/>
            </a:pPr>
            <a:r>
              <a:rPr lang="en-US" sz="1900" dirty="0" smtClean="0"/>
              <a:t> Nearest Neighbor</a:t>
            </a:r>
          </a:p>
          <a:p>
            <a:pPr marL="914400" lvl="2" indent="0">
              <a:buNone/>
            </a:pPr>
            <a:endParaRPr lang="en-US" sz="1900" dirty="0" smtClean="0"/>
          </a:p>
          <a:p>
            <a:pPr marL="914400" lvl="2" indent="0">
              <a:buNone/>
            </a:pPr>
            <a:endParaRPr lang="en-US" sz="1900" dirty="0" smtClean="0"/>
          </a:p>
          <a:p>
            <a:pPr marL="914400" lvl="2" indent="0">
              <a:buNone/>
            </a:pPr>
            <a:endParaRPr lang="en-US" sz="1900" dirty="0" smtClean="0"/>
          </a:p>
          <a:p>
            <a:pPr marL="914400" lvl="2" indent="0">
              <a:buNone/>
            </a:pPr>
            <a:endParaRPr lang="en-US" sz="1900" dirty="0" smtClean="0"/>
          </a:p>
          <a:p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8938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Parallel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Why Parallel?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mostly used in online applications where short response times are a necessity      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Often requires large amount of data to be processed</a:t>
            </a:r>
          </a:p>
          <a:p>
            <a:r>
              <a:rPr lang="en-US" sz="2400" dirty="0" smtClean="0"/>
              <a:t>Parallel Models used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PRAM </a:t>
            </a:r>
            <a:r>
              <a:rPr lang="en-US" sz="2400" dirty="0"/>
              <a:t>and </a:t>
            </a:r>
            <a:r>
              <a:rPr lang="en-US" sz="2400" dirty="0" smtClean="0"/>
              <a:t>CREW-PRAM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Hypercube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Mesh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Linear array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Mesh of trees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Pyramid 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marL="857250" lvl="2" indent="0">
              <a:buNone/>
            </a:pPr>
            <a:endParaRPr lang="en-US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233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Orthogonal Range Searching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Preprocess a set of data such that it answers the range queries in an efficient way</a:t>
            </a:r>
          </a:p>
          <a:p>
            <a:r>
              <a:rPr lang="en-US" sz="2400" dirty="0" smtClean="0"/>
              <a:t>Records in the data base can be viewed in a multi dimensional space</a:t>
            </a:r>
          </a:p>
          <a:p>
            <a:r>
              <a:rPr lang="en-US" sz="2400" dirty="0" smtClean="0"/>
              <a:t>Divide the data into geometric subsets like set of rectangles , triangles or circles. </a:t>
            </a:r>
          </a:p>
          <a:p>
            <a:endParaRPr lang="en-US" sz="2400" dirty="0"/>
          </a:p>
        </p:txBody>
      </p:sp>
      <p:pic>
        <p:nvPicPr>
          <p:cNvPr id="19" name="Picture 18" descr="http://www.cs.ucsb.edu/~suri/cs235/RangeSearching.pdf - Windows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9" t="29508" r="25962" b="4526"/>
          <a:stretch/>
        </p:blipFill>
        <p:spPr>
          <a:xfrm>
            <a:off x="3886200" y="3657600"/>
            <a:ext cx="3886200" cy="28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 D range searching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the data and store it in a balanced binary search tree </a:t>
            </a:r>
          </a:p>
          <a:p>
            <a:r>
              <a:rPr lang="en-US" sz="2400" dirty="0" smtClean="0"/>
              <a:t>Input  - range tree and range [x , x’]</a:t>
            </a:r>
          </a:p>
          <a:p>
            <a:r>
              <a:rPr lang="en-US" sz="2400" dirty="0" smtClean="0"/>
              <a:t>Output – all points in the range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0"/>
            <a:ext cx="5943600" cy="27432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6246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2D range searching - Preprocessing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 smtClean="0"/>
              <a:t>Query is based on the range [x-x’] [y-y’]</a:t>
            </a:r>
          </a:p>
          <a:p>
            <a:r>
              <a:rPr lang="en-US" sz="2400" dirty="0" smtClean="0"/>
              <a:t>Data space is divided into subsets using the median of X and Y coordinates alternatively</a:t>
            </a:r>
          </a:p>
          <a:p>
            <a:r>
              <a:rPr lang="en-US" sz="2400" dirty="0" smtClean="0"/>
              <a:t>A KD – tree can be used to store the subsets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 descr="ldc.usb.ve/~vtheok/cursos/ci6322/referencia/Computational Geometry - Algorithms and Applications, 3rd Ed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7" t="23446" r="9487" b="33211"/>
          <a:stretch/>
        </p:blipFill>
        <p:spPr>
          <a:xfrm>
            <a:off x="838200" y="3188676"/>
            <a:ext cx="7315200" cy="29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2D Orthogonal Query searching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dirty="0" smtClean="0"/>
              <a:t>Input – The root of KD tree , Range (x-x’)(y-y’)</a:t>
            </a:r>
          </a:p>
          <a:p>
            <a:r>
              <a:rPr lang="en-US" sz="2000" dirty="0" smtClean="0"/>
              <a:t>Output – Set of points in the range</a:t>
            </a:r>
          </a:p>
          <a:p>
            <a:r>
              <a:rPr lang="en-US" sz="2000" dirty="0" smtClean="0"/>
              <a:t>Start from the root node.</a:t>
            </a:r>
          </a:p>
          <a:p>
            <a:r>
              <a:rPr lang="en-US" sz="2000" dirty="0" smtClean="0"/>
              <a:t>If the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fully contained in the range report the whole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r>
              <a:rPr lang="en-US" sz="2000" dirty="0" smtClean="0"/>
              <a:t>If the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intersects the range then  scan the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6858000" cy="32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arallel Approach – </a:t>
            </a:r>
            <a:br>
              <a:rPr lang="en-US" sz="3200" dirty="0" smtClean="0"/>
            </a:br>
            <a:r>
              <a:rPr lang="en-US" sz="3200" dirty="0" smtClean="0"/>
              <a:t>K Windows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Preprocessing partition the database among the processors</a:t>
            </a:r>
          </a:p>
          <a:p>
            <a:r>
              <a:rPr lang="en-US" sz="2400" dirty="0" smtClean="0"/>
              <a:t>Each processor builds local KD-tree on the set of data it owns</a:t>
            </a:r>
          </a:p>
          <a:p>
            <a:r>
              <a:rPr lang="en-US" sz="2400" dirty="0" smtClean="0"/>
              <a:t>Each processor performs the range search on its local KD-tree</a:t>
            </a:r>
          </a:p>
          <a:p>
            <a:r>
              <a:rPr lang="en-US" sz="2400" dirty="0" smtClean="0"/>
              <a:t>Load balancing could be used when one processor has data disjoint of the range</a:t>
            </a:r>
          </a:p>
          <a:p>
            <a:r>
              <a:rPr lang="en-US" sz="2400" dirty="0" smtClean="0"/>
              <a:t>Server combines the result from all the processors</a:t>
            </a:r>
          </a:p>
          <a:p>
            <a:r>
              <a:rPr lang="en-US" sz="2400" dirty="0" smtClean="0"/>
              <a:t>Does not require much communication among the processors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2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843</Words>
  <Application>Microsoft Macintosh PowerPoint</Application>
  <PresentationFormat>On-screen Show (4:3)</PresentationFormat>
  <Paragraphs>138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Parallel Algorithms in Computational Geometry  </vt:lpstr>
      <vt:lpstr>Agenda</vt:lpstr>
      <vt:lpstr>Computational Geometry  </vt:lpstr>
      <vt:lpstr>Parallel Algorithms</vt:lpstr>
      <vt:lpstr>Orthogonal Range Searching</vt:lpstr>
      <vt:lpstr>1 D range searching</vt:lpstr>
      <vt:lpstr>2D range searching - Preprocessing</vt:lpstr>
      <vt:lpstr>2D Orthogonal Query searching</vt:lpstr>
      <vt:lpstr>Parallel Approach –  K Windows Algorithm</vt:lpstr>
      <vt:lpstr>Convex Hull</vt:lpstr>
      <vt:lpstr>Serial Algorithms</vt:lpstr>
      <vt:lpstr>Parallel Algorithm </vt:lpstr>
      <vt:lpstr>Merging the hulls</vt:lpstr>
      <vt:lpstr>Processor Communication Phases</vt:lpstr>
      <vt:lpstr>References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 in Computational Geometry  </dc:title>
  <dc:creator>Savitha</dc:creator>
  <cp:lastModifiedBy>Microsoft Office User</cp:lastModifiedBy>
  <cp:revision>86</cp:revision>
  <dcterms:created xsi:type="dcterms:W3CDTF">2006-08-16T00:00:00Z</dcterms:created>
  <dcterms:modified xsi:type="dcterms:W3CDTF">2013-03-24T01:21:18Z</dcterms:modified>
</cp:coreProperties>
</file>