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6"/>
  </p:notesMasterIdLst>
  <p:handoutMasterIdLst>
    <p:handoutMasterId r:id="rId27"/>
  </p:handoutMasterIdLst>
  <p:sldIdLst>
    <p:sldId id="359" r:id="rId5"/>
    <p:sldId id="267" r:id="rId6"/>
    <p:sldId id="360" r:id="rId7"/>
    <p:sldId id="270" r:id="rId8"/>
    <p:sldId id="396" r:id="rId9"/>
    <p:sldId id="399" r:id="rId10"/>
    <p:sldId id="398" r:id="rId11"/>
    <p:sldId id="409" r:id="rId12"/>
    <p:sldId id="408" r:id="rId13"/>
    <p:sldId id="397" r:id="rId14"/>
    <p:sldId id="400" r:id="rId15"/>
    <p:sldId id="401" r:id="rId16"/>
    <p:sldId id="402" r:id="rId17"/>
    <p:sldId id="403" r:id="rId18"/>
    <p:sldId id="405" r:id="rId19"/>
    <p:sldId id="404" r:id="rId20"/>
    <p:sldId id="406" r:id="rId21"/>
    <p:sldId id="407" r:id="rId22"/>
    <p:sldId id="411" r:id="rId23"/>
    <p:sldId id="410" r:id="rId24"/>
    <p:sldId id="395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cDcqrFUfun/riXuTHUveAA" hashData="D68Tierrt0mICcRdtSpJiXJRN7M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A3800"/>
    <a:srgbClr val="A3E0FF"/>
    <a:srgbClr val="FFFF99"/>
    <a:srgbClr val="FFCCCC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78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5000/JSPDemo/index.jsp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JSP Basics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Life Cycle with a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6537325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2286000"/>
            <a:ext cx="8931166" cy="400484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Black" pitchFamily="34" charset="0"/>
              </a:rPr>
              <a:t>WEB CONTAINER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9296" y="168658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 logins </a:t>
            </a:r>
          </a:p>
          <a:p>
            <a:r>
              <a:rPr lang="en-US" sz="1400" dirty="0" smtClean="0"/>
              <a:t>Into </a:t>
            </a:r>
            <a:r>
              <a:rPr lang="en-US" sz="1400" dirty="0" err="1" smtClean="0"/>
              <a:t>mypay</a:t>
            </a:r>
            <a:r>
              <a:rPr lang="en-US" sz="1400" dirty="0" smtClean="0"/>
              <a:t> site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000" y="2758440"/>
            <a:ext cx="1463040" cy="3657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CTSMypay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.jsp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828800" y="3395246"/>
            <a:ext cx="1920240" cy="5486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CTSMypay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_jsp.java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(Servlet)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782554" y="4233446"/>
            <a:ext cx="2011680" cy="365760"/>
          </a:xfrm>
          <a:prstGeom prst="roundRect">
            <a:avLst/>
          </a:prstGeom>
          <a:solidFill>
            <a:srgbClr val="C775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err="1" smtClean="0">
                <a:latin typeface="Arial" charset="0"/>
              </a:rPr>
              <a:t>CTSMypay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_jsp.class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67012" y="4995446"/>
            <a:ext cx="1645920" cy="365760"/>
          </a:xfrm>
          <a:prstGeom prst="roundRect">
            <a:avLst/>
          </a:prstGeom>
          <a:solidFill>
            <a:srgbClr val="97B4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instantiation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3962400" y="4511040"/>
            <a:ext cx="1645920" cy="365760"/>
          </a:xfrm>
          <a:prstGeom prst="roundRect">
            <a:avLst/>
          </a:prstGeom>
          <a:solidFill>
            <a:srgbClr val="C5A7B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initialization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054366" y="3505200"/>
            <a:ext cx="1463040" cy="36576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74301" y="5132145"/>
            <a:ext cx="1350499" cy="3542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destroy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37" name="Picture 36" descr="imagesCA92Z1J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850" y="1600200"/>
            <a:ext cx="411480" cy="685800"/>
          </a:xfrm>
          <a:prstGeom prst="rect">
            <a:avLst/>
          </a:prstGeom>
        </p:spPr>
      </p:pic>
      <p:sp>
        <p:nvSpPr>
          <p:cNvPr id="38" name="Arc 37"/>
          <p:cNvSpPr/>
          <p:nvPr/>
        </p:nvSpPr>
        <p:spPr>
          <a:xfrm>
            <a:off x="1082566" y="2895600"/>
            <a:ext cx="1524000" cy="990600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2400" y="31606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container translates the JSP into a servlet Java file</a:t>
            </a:r>
          </a:p>
        </p:txBody>
      </p:sp>
      <p:cxnSp>
        <p:nvCxnSpPr>
          <p:cNvPr id="41" name="Straight Arrow Connector 40"/>
          <p:cNvCxnSpPr>
            <a:stCxn id="13" idx="2"/>
            <a:endCxn id="14" idx="0"/>
          </p:cNvCxnSpPr>
          <p:nvPr/>
        </p:nvCxnSpPr>
        <p:spPr>
          <a:xfrm flipH="1">
            <a:off x="2788394" y="3943886"/>
            <a:ext cx="526" cy="289560"/>
          </a:xfrm>
          <a:prstGeom prst="straightConnector1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" y="40750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container compiles the servlet Java into a class file.</a:t>
            </a:r>
          </a:p>
        </p:txBody>
      </p:sp>
      <p:cxnSp>
        <p:nvCxnSpPr>
          <p:cNvPr id="43" name="Straight Arrow Connector 42"/>
          <p:cNvCxnSpPr>
            <a:stCxn id="14" idx="2"/>
            <a:endCxn id="18" idx="0"/>
          </p:cNvCxnSpPr>
          <p:nvPr/>
        </p:nvCxnSpPr>
        <p:spPr>
          <a:xfrm>
            <a:off x="2788394" y="4599206"/>
            <a:ext cx="1578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50656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container invokes </a:t>
            </a:r>
            <a:r>
              <a:rPr lang="en-US" sz="1400" dirty="0" smtClean="0">
                <a:solidFill>
                  <a:srgbClr val="C00000"/>
                </a:solidFill>
              </a:rPr>
              <a:t>jspInit()  </a:t>
            </a:r>
            <a:r>
              <a:rPr lang="en-US" sz="1400" dirty="0" smtClean="0"/>
              <a:t>and instantiates the class.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91000" y="5204936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container initializes the servlet</a:t>
            </a:r>
          </a:p>
        </p:txBody>
      </p:sp>
      <p:cxnSp>
        <p:nvCxnSpPr>
          <p:cNvPr id="52" name="Shape 51"/>
          <p:cNvCxnSpPr>
            <a:stCxn id="18" idx="3"/>
            <a:endCxn id="19" idx="2"/>
          </p:cNvCxnSpPr>
          <p:nvPr/>
        </p:nvCxnSpPr>
        <p:spPr>
          <a:xfrm flipV="1">
            <a:off x="3612932" y="4876800"/>
            <a:ext cx="1172428" cy="301526"/>
          </a:xfrm>
          <a:prstGeom prst="bentConnector2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19" idx="0"/>
            <a:endCxn id="20" idx="2"/>
          </p:cNvCxnSpPr>
          <p:nvPr/>
        </p:nvCxnSpPr>
        <p:spPr>
          <a:xfrm rot="5400000" flipH="1" flipV="1">
            <a:off x="4465583" y="4190737"/>
            <a:ext cx="640080" cy="52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3581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container invokes the _</a:t>
            </a:r>
            <a:r>
              <a:rPr lang="en-US" sz="1400" dirty="0" err="1" smtClean="0">
                <a:solidFill>
                  <a:srgbClr val="C00000"/>
                </a:solidFill>
              </a:rPr>
              <a:t>jspservice</a:t>
            </a:r>
            <a:r>
              <a:rPr lang="en-US" sz="1400" dirty="0" smtClean="0">
                <a:solidFill>
                  <a:srgbClr val="C00000"/>
                </a:solidFill>
              </a:rPr>
              <a:t>()</a:t>
            </a:r>
            <a:r>
              <a:rPr lang="en-US" sz="1400" dirty="0" smtClean="0"/>
              <a:t> for Jack’s request.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86200" y="2667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 sent back to Jack</a:t>
            </a:r>
          </a:p>
        </p:txBody>
      </p:sp>
      <p:sp>
        <p:nvSpPr>
          <p:cNvPr id="63" name="Freeform 62"/>
          <p:cNvSpPr/>
          <p:nvPr/>
        </p:nvSpPr>
        <p:spPr>
          <a:xfrm>
            <a:off x="1481959" y="2191407"/>
            <a:ext cx="3166241" cy="1313793"/>
          </a:xfrm>
          <a:custGeom>
            <a:avLst/>
            <a:gdLst>
              <a:gd name="connsiteX0" fmla="*/ 3373820 w 3373820"/>
              <a:gd name="connsiteY0" fmla="*/ 1466193 h 1466193"/>
              <a:gd name="connsiteX1" fmla="*/ 0 w 3373820"/>
              <a:gd name="connsiteY1" fmla="*/ 0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3820" h="1466193">
                <a:moveTo>
                  <a:pt x="3373820" y="1466193"/>
                </a:move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81800" y="24748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Tim Logs in the container invokes only the service method.</a:t>
            </a:r>
          </a:p>
        </p:txBody>
      </p:sp>
      <p:sp>
        <p:nvSpPr>
          <p:cNvPr id="67" name="Freeform 66"/>
          <p:cNvSpPr/>
          <p:nvPr/>
        </p:nvSpPr>
        <p:spPr>
          <a:xfrm>
            <a:off x="5486400" y="2081048"/>
            <a:ext cx="1250731" cy="1576552"/>
          </a:xfrm>
          <a:custGeom>
            <a:avLst/>
            <a:gdLst>
              <a:gd name="connsiteX0" fmla="*/ 1072055 w 1250731"/>
              <a:gd name="connsiteY0" fmla="*/ 0 h 1576552"/>
              <a:gd name="connsiteX1" fmla="*/ 1072055 w 1250731"/>
              <a:gd name="connsiteY1" fmla="*/ 1119352 h 1576552"/>
              <a:gd name="connsiteX2" fmla="*/ 0 w 1250731"/>
              <a:gd name="connsiteY2" fmla="*/ 1576552 h 15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31" h="1576552">
                <a:moveTo>
                  <a:pt x="1072055" y="0"/>
                </a:moveTo>
                <a:cubicBezTo>
                  <a:pt x="1161393" y="428296"/>
                  <a:pt x="1250731" y="856593"/>
                  <a:pt x="1072055" y="1119352"/>
                </a:cubicBezTo>
                <a:cubicBezTo>
                  <a:pt x="893379" y="1382111"/>
                  <a:pt x="446689" y="1479331"/>
                  <a:pt x="0" y="1576552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imagesCAS7JV8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1524000"/>
            <a:ext cx="433388" cy="74765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629400" y="160020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 logins </a:t>
            </a:r>
          </a:p>
          <a:p>
            <a:r>
              <a:rPr lang="en-US" sz="1400" dirty="0" smtClean="0"/>
              <a:t>Into </a:t>
            </a:r>
            <a:r>
              <a:rPr lang="en-US" sz="1400" dirty="0" err="1" smtClean="0"/>
              <a:t>mypay</a:t>
            </a:r>
            <a:r>
              <a:rPr lang="en-US" sz="1400" dirty="0" smtClean="0"/>
              <a:t> site</a:t>
            </a:r>
            <a:endParaRPr lang="en-US" sz="1400" dirty="0"/>
          </a:p>
        </p:txBody>
      </p:sp>
      <p:sp>
        <p:nvSpPr>
          <p:cNvPr id="70" name="Freeform 69"/>
          <p:cNvSpPr/>
          <p:nvPr/>
        </p:nvSpPr>
        <p:spPr>
          <a:xfrm>
            <a:off x="5562600" y="3809999"/>
            <a:ext cx="1828800" cy="1310641"/>
          </a:xfrm>
          <a:custGeom>
            <a:avLst/>
            <a:gdLst>
              <a:gd name="connsiteX0" fmla="*/ 0 w 1981200"/>
              <a:gd name="connsiteY0" fmla="*/ 15766 h 1529255"/>
              <a:gd name="connsiteX1" fmla="*/ 1655379 w 1981200"/>
              <a:gd name="connsiteY1" fmla="*/ 252248 h 1529255"/>
              <a:gd name="connsiteX2" fmla="*/ 1954924 w 1981200"/>
              <a:gd name="connsiteY2" fmla="*/ 1529255 h 152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529255">
                <a:moveTo>
                  <a:pt x="0" y="15766"/>
                </a:moveTo>
                <a:cubicBezTo>
                  <a:pt x="664779" y="7883"/>
                  <a:pt x="1329558" y="0"/>
                  <a:pt x="1655379" y="252248"/>
                </a:cubicBezTo>
                <a:cubicBezTo>
                  <a:pt x="1981200" y="504496"/>
                  <a:pt x="1954924" y="1529255"/>
                  <a:pt x="1954924" y="1529255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02064" y="3657600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application is uninstalled the </a:t>
            </a:r>
            <a:r>
              <a:rPr lang="en-US" sz="1400" dirty="0" smtClean="0">
                <a:solidFill>
                  <a:srgbClr val="C00000"/>
                </a:solidFill>
              </a:rPr>
              <a:t>destroy()</a:t>
            </a:r>
            <a:r>
              <a:rPr lang="en-US" sz="1400" dirty="0" smtClean="0"/>
              <a:t> method of the JSP will be invoked</a:t>
            </a:r>
          </a:p>
        </p:txBody>
      </p:sp>
      <p:cxnSp>
        <p:nvCxnSpPr>
          <p:cNvPr id="73" name="Straight Arrow Connector 72"/>
          <p:cNvCxnSpPr>
            <a:stCxn id="37" idx="2"/>
            <a:endCxn id="12" idx="0"/>
          </p:cNvCxnSpPr>
          <p:nvPr/>
        </p:nvCxnSpPr>
        <p:spPr>
          <a:xfrm>
            <a:off x="1111590" y="2286000"/>
            <a:ext cx="930" cy="472440"/>
          </a:xfrm>
          <a:prstGeom prst="straightConnector1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502166" y="1981200"/>
            <a:ext cx="1760482" cy="1844565"/>
          </a:xfrm>
          <a:custGeom>
            <a:avLst/>
            <a:gdLst>
              <a:gd name="connsiteX0" fmla="*/ 0 w 1760482"/>
              <a:gd name="connsiteY0" fmla="*/ 1702676 h 1844565"/>
              <a:gd name="connsiteX1" fmla="*/ 1529255 w 1760482"/>
              <a:gd name="connsiteY1" fmla="*/ 1560786 h 1844565"/>
              <a:gd name="connsiteX2" fmla="*/ 1387365 w 1760482"/>
              <a:gd name="connsiteY2" fmla="*/ 0 h 184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482" h="1844565">
                <a:moveTo>
                  <a:pt x="0" y="1702676"/>
                </a:moveTo>
                <a:cubicBezTo>
                  <a:pt x="649014" y="1773620"/>
                  <a:pt x="1298028" y="1844565"/>
                  <a:pt x="1529255" y="1560786"/>
                </a:cubicBezTo>
                <a:cubicBezTo>
                  <a:pt x="1760482" y="1277007"/>
                  <a:pt x="1416268" y="254876"/>
                  <a:pt x="1387365" y="0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62800" y="3124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 sent back to Tim.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0" grpId="0" animBg="1"/>
      <p:bldP spid="38" grpId="1" animBg="1"/>
      <p:bldP spid="39" grpId="0"/>
      <p:bldP spid="42" grpId="0"/>
      <p:bldP spid="49" grpId="1"/>
      <p:bldP spid="50" grpId="0"/>
      <p:bldP spid="60" grpId="0"/>
      <p:bldP spid="61" grpId="1"/>
      <p:bldP spid="63" grpId="0" animBg="1"/>
      <p:bldP spid="64" grpId="1"/>
      <p:bldP spid="67" grpId="0" animBg="1"/>
      <p:bldP spid="69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JSP Jump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Here we will create a web application with a simple </a:t>
            </a:r>
            <a:r>
              <a:rPr lang="en-US" sz="2000" b="0" dirty="0" err="1" smtClean="0"/>
              <a:t>jsp</a:t>
            </a:r>
            <a:r>
              <a:rPr lang="en-US" sz="2000" b="0" dirty="0" smtClean="0"/>
              <a:t> page which prints a message “</a:t>
            </a:r>
            <a:r>
              <a:rPr lang="en-US" sz="2000" dirty="0" smtClean="0">
                <a:solidFill>
                  <a:srgbClr val="00B050"/>
                </a:solidFill>
              </a:rPr>
              <a:t>Welcome to JSP</a:t>
            </a:r>
            <a:r>
              <a:rPr lang="en-US" sz="2000" b="0" dirty="0" smtClean="0"/>
              <a:t>” 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Demo is meant for understanding the following things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 smtClean="0"/>
              <a:t>How to deploy a JSP application?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 smtClean="0"/>
              <a:t>What happens to the JSP when it is deployed?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 smtClean="0"/>
              <a:t>How to call the </a:t>
            </a:r>
            <a:r>
              <a:rPr lang="en-US" sz="2000" b="0" dirty="0" err="1" smtClean="0"/>
              <a:t>jsp</a:t>
            </a:r>
            <a:r>
              <a:rPr lang="en-US" sz="2000" b="0" dirty="0" smtClean="0"/>
              <a:t> page from the browser?</a:t>
            </a:r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876800"/>
            <a:ext cx="88392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Note </a:t>
            </a:r>
            <a:r>
              <a:rPr lang="en-US" sz="20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: We will not be covering the details of the </a:t>
            </a:r>
            <a:r>
              <a:rPr lang="en-US" sz="2000" b="0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jsp</a:t>
            </a:r>
            <a:r>
              <a:rPr lang="en-US" sz="20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components which will be covered in the coming slides . Demo just meant to see a basic view of a JSP page.</a:t>
            </a:r>
            <a:endParaRPr lang="en-US" sz="2000" b="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 Lets Start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6106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/>
              <a:t>Steps for Development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/>
              <a:t>Step 1  : </a:t>
            </a:r>
            <a:r>
              <a:rPr lang="en-US" sz="2000" b="0" dirty="0" smtClean="0"/>
              <a:t>Open SDE and Create a dynamic Web project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/>
              <a:t>Step 2  :</a:t>
            </a:r>
            <a:r>
              <a:rPr lang="en-US" sz="2000" b="0" dirty="0" smtClean="0"/>
              <a:t> Create index.jsp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/>
              <a:t>Step 3  :</a:t>
            </a:r>
            <a:r>
              <a:rPr lang="en-US" sz="2000" b="0" dirty="0" smtClean="0"/>
              <a:t> Deploy the application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/>
              <a:t> 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 Step 1 : Create a Dynamic Web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83058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Open SDE and Create a Dynamic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WebProject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named “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JSPDemo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Step 2 : Create index.jsp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86106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Right  click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webcontent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Click new  Click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otherClick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web</a:t>
            </a:r>
          </a:p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Select JSP.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47434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362200" y="4724400"/>
            <a:ext cx="609600" cy="228600"/>
          </a:xfrm>
          <a:prstGeom prst="roundRect">
            <a:avLst/>
          </a:prstGeom>
          <a:noFill/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Step 2 : Create index.jsp (Cont)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81090"/>
            <a:ext cx="4389120" cy="32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Enter the file name as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index.jsp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67000" y="1981200"/>
            <a:ext cx="3352800" cy="3909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590800" y="6156960"/>
            <a:ext cx="4572000" cy="32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Enter finish and finish the process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1800" y="4800600"/>
            <a:ext cx="609600" cy="228600"/>
          </a:xfrm>
          <a:prstGeom prst="roundRect">
            <a:avLst/>
          </a:prstGeom>
          <a:noFill/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Code Of index.jsp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78676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3893403"/>
            <a:ext cx="2209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Add the highlighted code in the JSP file created.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486400" y="3429000"/>
            <a:ext cx="228600" cy="1752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Step 3 –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23210"/>
            <a:ext cx="73914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Right click the application and run it using the option 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Run As</a:t>
            </a:r>
            <a:r>
              <a:rPr lang="en-US" sz="16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Run on Server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Call index.jsp from the browser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itchFamily="2" charset="2"/>
                <a:hlinkClick r:id="rId2"/>
              </a:rPr>
              <a:t>http://localhost:5000/JSPDemo/index.jsp</a:t>
            </a:r>
            <a:endParaRPr lang="en-US" sz="1600" dirty="0" smtClean="0">
              <a:solidFill>
                <a:srgbClr val="7030A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NOTE: </a:t>
            </a:r>
            <a:r>
              <a:rPr lang="en-US" sz="16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Ensure the port number and context are correct.</a:t>
            </a:r>
            <a:endParaRPr lang="en-US" sz="1600" b="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6972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happened to the Index JSP?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676400"/>
            <a:ext cx="8763000" cy="4062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JSP which you had created would have been converted to a servlet file and compiled as class for servicing users request.</a:t>
            </a:r>
          </a:p>
          <a:p>
            <a:pPr>
              <a:lnSpc>
                <a:spcPct val="150000"/>
              </a:lnSpc>
            </a:pPr>
            <a:endParaRPr lang="en-US" b="0" dirty="0" smtClean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You can find this file in the web server folder  where the applications is deployed. The web server creates a temporary folder for extracting these files.</a:t>
            </a:r>
          </a:p>
          <a:p>
            <a:pPr>
              <a:lnSpc>
                <a:spcPct val="150000"/>
              </a:lnSpc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The folder path varies between web servers.</a:t>
            </a: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Lets see how our generated java file of index.jsp looks like.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professio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6841" y="2971800"/>
            <a:ext cx="2819559" cy="2819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happened to the Index JSP?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" y="1676399"/>
            <a:ext cx="6934200" cy="48783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5638800" y="2895600"/>
            <a:ext cx="3276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The Index.jsp translated to Java code.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2209800"/>
            <a:ext cx="1066800" cy="1828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47800" y="2636520"/>
            <a:ext cx="822960" cy="1828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>
            <a:off x="6705600" y="1676400"/>
            <a:ext cx="2209800" cy="838200"/>
          </a:xfrm>
          <a:prstGeom prst="borderCallout2">
            <a:avLst>
              <a:gd name="adj1" fmla="val 129722"/>
              <a:gd name="adj2" fmla="val -187539"/>
              <a:gd name="adj3" fmla="val 46963"/>
              <a:gd name="adj4" fmla="val -3736"/>
              <a:gd name="adj5" fmla="val 71121"/>
              <a:gd name="adj6" fmla="val -191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service, init and destroy methods generated by the web container.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447800" y="2819400"/>
            <a:ext cx="822960" cy="1828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10’th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725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What is JSP?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What is the first phase in JSP life cycle?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&amp; how many times the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jsp_init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will be fired?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the use of </a:t>
            </a:r>
            <a:r>
              <a:rPr sz="2200" dirty="0" err="1" smtClean="0">
                <a:latin typeface="Arial" pitchFamily="34" charset="0"/>
                <a:cs typeface="Arial" pitchFamily="34" charset="0"/>
              </a:rPr>
              <a:t>jsp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 service method?</a:t>
            </a:r>
          </a:p>
          <a:p>
            <a:pPr>
              <a:lnSpc>
                <a:spcPct val="15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Servlet Filters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JSP ?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Life Cycle of JSP.</a:t>
            </a:r>
          </a:p>
          <a:p>
            <a:pPr lvl="1" indent="3444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Difference between JSP and Servlet.</a:t>
            </a:r>
            <a:endParaRPr lang="en-US" dirty="0" smtClean="0">
              <a:cs typeface="Arial" pitchFamily="34" charset="0"/>
            </a:endParaRPr>
          </a:p>
          <a:p>
            <a:pPr lvl="1" indent="344488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JSP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97772"/>
            <a:ext cx="8382000" cy="409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JSP files are HTML files with special tags that contain Java source code that provide  dynamic content.</a:t>
            </a:r>
          </a:p>
          <a:p>
            <a:pPr>
              <a:lnSpc>
                <a:spcPct val="150000"/>
              </a:lnSpc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Google Search engine, the search page is dynamic will display the search results based on the user’s search request. </a:t>
            </a:r>
          </a:p>
          <a:p>
            <a:pPr>
              <a:lnSpc>
                <a:spcPct val="150000"/>
              </a:lnSpc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Page is referred as dynamic as the same page displays different data based on different user input.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8771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2743200" y="4038600"/>
            <a:ext cx="4572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4038600"/>
            <a:ext cx="4800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Java code embedded inside HTML tags using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&lt;%%&gt;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tags. This is the basic structure of JSP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Vs 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463219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 In Servlets html is written inside java code using print statements. In </a:t>
            </a:r>
            <a:r>
              <a:rPr lang="en-US" sz="2000" b="0" dirty="0" err="1" smtClean="0"/>
              <a:t>jsp</a:t>
            </a:r>
            <a:r>
              <a:rPr lang="en-US" sz="2000" b="0" dirty="0" smtClean="0"/>
              <a:t>  java code is embedded inside HTML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JSP pages are converted to servlets by the web container so actually it can do the same thing as Java Servlets. 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JSP are easier for creating HTML content but </a:t>
            </a:r>
            <a:r>
              <a:rPr lang="en-US" sz="2000" b="0" dirty="0" err="1" smtClean="0"/>
              <a:t>servlets</a:t>
            </a:r>
            <a:r>
              <a:rPr lang="en-US" sz="2000" b="0" dirty="0" smtClean="0"/>
              <a:t> are easier for writing the java code.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A combination of JSP and Servlet can be used to separate the presentation (HTML) and logic (java code) and taking the advantage of both.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Life Cycle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752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Translation &amp; Compilation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2514600"/>
            <a:ext cx="14478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Instantiation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3352800"/>
            <a:ext cx="14478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0" y="4114800"/>
            <a:ext cx="14478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67600" y="4953000"/>
            <a:ext cx="1447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Destroy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501205"/>
            <a:ext cx="1676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The JSP will be translated into Servlet Java file and compiled to servlet class by the web container.</a:t>
            </a:r>
            <a:endParaRPr lang="en-US" sz="1400" dirty="0"/>
          </a:p>
        </p:txBody>
      </p:sp>
      <p:sp>
        <p:nvSpPr>
          <p:cNvPr id="13" name="Arc 12"/>
          <p:cNvSpPr/>
          <p:nvPr/>
        </p:nvSpPr>
        <p:spPr>
          <a:xfrm>
            <a:off x="1219200" y="1981200"/>
            <a:ext cx="1524000" cy="990600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743200" y="2743200"/>
            <a:ext cx="1828800" cy="1143000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200" y="3236893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The web container creates an instance of the servlet class.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025205"/>
            <a:ext cx="1676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The web container instantiates the servlet and makes it ready for servicing the request.</a:t>
            </a:r>
            <a:endParaRPr lang="en-US" sz="1400" dirty="0"/>
          </a:p>
        </p:txBody>
      </p:sp>
      <p:sp>
        <p:nvSpPr>
          <p:cNvPr id="17" name="Arc 16"/>
          <p:cNvSpPr/>
          <p:nvPr/>
        </p:nvSpPr>
        <p:spPr>
          <a:xfrm>
            <a:off x="4619298" y="3489434"/>
            <a:ext cx="1828800" cy="1143000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4837093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This is the phase during which the </a:t>
            </a:r>
            <a:r>
              <a:rPr lang="en-US" sz="1400" b="0" dirty="0" err="1" smtClean="0"/>
              <a:t>jsp</a:t>
            </a:r>
            <a:r>
              <a:rPr lang="en-US" sz="1400" b="0" dirty="0" smtClean="0"/>
              <a:t> services the user requests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971800"/>
            <a:ext cx="1676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JSP is destroyed by the web container when the application is uninstalled.</a:t>
            </a:r>
            <a:endParaRPr lang="en-US" sz="1400" dirty="0"/>
          </a:p>
        </p:txBody>
      </p:sp>
      <p:sp>
        <p:nvSpPr>
          <p:cNvPr id="20" name="Arc 19"/>
          <p:cNvSpPr/>
          <p:nvPr/>
        </p:nvSpPr>
        <p:spPr>
          <a:xfrm>
            <a:off x="6400800" y="4267200"/>
            <a:ext cx="1828800" cy="1143000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Life Cycle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454721"/>
            <a:ext cx="891540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jspInit() </a:t>
            </a:r>
            <a:r>
              <a:rPr lang="en-US" b="0" dirty="0" smtClean="0"/>
              <a:t>- The web container calls the jspInit() to initialize the servlet instance generated. It is invoked before servicing the client request and invoke only once for a servlet instance.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_</a:t>
            </a:r>
            <a:r>
              <a:rPr lang="en-US" dirty="0" err="1" smtClean="0">
                <a:solidFill>
                  <a:srgbClr val="002060"/>
                </a:solidFill>
              </a:rPr>
              <a:t>jspservice</a:t>
            </a:r>
            <a:r>
              <a:rPr lang="en-US" dirty="0" smtClean="0">
                <a:solidFill>
                  <a:srgbClr val="002060"/>
                </a:solidFill>
              </a:rPr>
              <a:t>() </a:t>
            </a:r>
            <a:r>
              <a:rPr lang="en-US" b="0" dirty="0" smtClean="0"/>
              <a:t>- The container calls the </a:t>
            </a:r>
            <a:r>
              <a:rPr lang="en-US" b="0" dirty="0" err="1" smtClean="0"/>
              <a:t>jspservice</a:t>
            </a:r>
            <a:r>
              <a:rPr lang="en-US" b="0" dirty="0" smtClean="0"/>
              <a:t>() for each user request, passing it the request and the response objects.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</a:rPr>
              <a:t>jspDestroy</a:t>
            </a:r>
            <a:r>
              <a:rPr lang="en-US" dirty="0" smtClean="0">
                <a:solidFill>
                  <a:srgbClr val="002060"/>
                </a:solidFill>
              </a:rPr>
              <a:t>() </a:t>
            </a:r>
            <a:r>
              <a:rPr lang="en-US" b="0" dirty="0" smtClean="0"/>
              <a:t>- The container calls this when it decides take the instance out of service. It is the last method called in the servlet instance.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0408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following methods will be generated by the web container when translating the JSP to the Servlet Java file.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nformationicon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86D10D-6E2F-4686-8396-C436F46E831C}"/>
</file>

<file path=customXml/itemProps2.xml><?xml version="1.0" encoding="utf-8"?>
<ds:datastoreItem xmlns:ds="http://schemas.openxmlformats.org/officeDocument/2006/customXml" ds:itemID="{D6CE3420-51B5-45D0-AA94-470C87CA3DB9}"/>
</file>

<file path=customXml/itemProps3.xml><?xml version="1.0" encoding="utf-8"?>
<ds:datastoreItem xmlns:ds="http://schemas.openxmlformats.org/officeDocument/2006/customXml" ds:itemID="{6D2042C2-A9C3-41C8-A778-0CB8ECA6EC0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44957</TotalTime>
  <Words>991</Words>
  <Application>Microsoft Office PowerPoint</Application>
  <PresentationFormat>On-screen Show (4:3)</PresentationFormat>
  <Paragraphs>156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CATP_2.1</vt:lpstr>
      <vt:lpstr>Slide 1</vt:lpstr>
      <vt:lpstr>About the Author</vt:lpstr>
      <vt:lpstr>Slide 3</vt:lpstr>
      <vt:lpstr>Objectives</vt:lpstr>
      <vt:lpstr>What is a JSP ?</vt:lpstr>
      <vt:lpstr>Sample JSP page</vt:lpstr>
      <vt:lpstr>Servlet Vs JSP</vt:lpstr>
      <vt:lpstr>JSP Life Cycle Phases</vt:lpstr>
      <vt:lpstr>Jsp Life Cycle methods</vt:lpstr>
      <vt:lpstr>JSP Life Cycle with a demo</vt:lpstr>
      <vt:lpstr>Lend a Hand : JSP Jump Start</vt:lpstr>
      <vt:lpstr>Lend a Hand :  Lets Start Development</vt:lpstr>
      <vt:lpstr>Lend a Hand :  Step 1 : Create a Dynamic Web Project</vt:lpstr>
      <vt:lpstr>Lend a Hand : Step 2 : Create index.jsp</vt:lpstr>
      <vt:lpstr>Lend a Hand : Step 2 : Create index.jsp (Cont)</vt:lpstr>
      <vt:lpstr>Lend a Hand : Code Of index.jsp </vt:lpstr>
      <vt:lpstr>Lend a Hand : Step 3 – Deploy and Run</vt:lpstr>
      <vt:lpstr>What happened to the Index JSP?</vt:lpstr>
      <vt:lpstr>What happened to the Index JSP?</vt:lpstr>
      <vt:lpstr>Time To Reflect</vt:lpstr>
      <vt:lpstr>Slide 21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JSPBasics</dc:title>
  <dc:creator>121246</dc:creator>
  <cp:lastModifiedBy>training</cp:lastModifiedBy>
  <cp:revision>2229</cp:revision>
  <dcterms:created xsi:type="dcterms:W3CDTF">2006-08-07T10:58:16Z</dcterms:created>
  <dcterms:modified xsi:type="dcterms:W3CDTF">2012-03-30T04:45:52Z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