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4"/>
  </p:sldMasterIdLst>
  <p:notesMasterIdLst>
    <p:notesMasterId r:id="rId65"/>
  </p:notesMasterIdLst>
  <p:handoutMasterIdLst>
    <p:handoutMasterId r:id="rId66"/>
  </p:handoutMasterIdLst>
  <p:sldIdLst>
    <p:sldId id="359" r:id="rId5"/>
    <p:sldId id="267" r:id="rId6"/>
    <p:sldId id="360" r:id="rId7"/>
    <p:sldId id="270" r:id="rId8"/>
    <p:sldId id="336" r:id="rId9"/>
    <p:sldId id="366" r:id="rId10"/>
    <p:sldId id="371" r:id="rId11"/>
    <p:sldId id="411" r:id="rId12"/>
    <p:sldId id="364" r:id="rId13"/>
    <p:sldId id="362" r:id="rId14"/>
    <p:sldId id="412" r:id="rId15"/>
    <p:sldId id="372" r:id="rId16"/>
    <p:sldId id="374" r:id="rId17"/>
    <p:sldId id="375" r:id="rId18"/>
    <p:sldId id="368" r:id="rId19"/>
    <p:sldId id="370" r:id="rId20"/>
    <p:sldId id="373" r:id="rId21"/>
    <p:sldId id="369" r:id="rId22"/>
    <p:sldId id="377" r:id="rId23"/>
    <p:sldId id="378" r:id="rId24"/>
    <p:sldId id="392" r:id="rId25"/>
    <p:sldId id="413" r:id="rId26"/>
    <p:sldId id="387" r:id="rId27"/>
    <p:sldId id="388" r:id="rId28"/>
    <p:sldId id="393" r:id="rId29"/>
    <p:sldId id="395" r:id="rId30"/>
    <p:sldId id="394" r:id="rId31"/>
    <p:sldId id="389" r:id="rId32"/>
    <p:sldId id="396" r:id="rId33"/>
    <p:sldId id="397" r:id="rId34"/>
    <p:sldId id="417" r:id="rId35"/>
    <p:sldId id="379" r:id="rId36"/>
    <p:sldId id="423" r:id="rId37"/>
    <p:sldId id="399" r:id="rId38"/>
    <p:sldId id="398" r:id="rId39"/>
    <p:sldId id="400" r:id="rId40"/>
    <p:sldId id="380" r:id="rId41"/>
    <p:sldId id="401" r:id="rId42"/>
    <p:sldId id="381" r:id="rId43"/>
    <p:sldId id="402" r:id="rId44"/>
    <p:sldId id="403" r:id="rId45"/>
    <p:sldId id="404" r:id="rId46"/>
    <p:sldId id="367" r:id="rId47"/>
    <p:sldId id="382" r:id="rId48"/>
    <p:sldId id="383" r:id="rId49"/>
    <p:sldId id="384" r:id="rId50"/>
    <p:sldId id="405" r:id="rId51"/>
    <p:sldId id="419" r:id="rId52"/>
    <p:sldId id="414" r:id="rId53"/>
    <p:sldId id="415" r:id="rId54"/>
    <p:sldId id="416" r:id="rId55"/>
    <p:sldId id="420" r:id="rId56"/>
    <p:sldId id="391" r:id="rId57"/>
    <p:sldId id="406" r:id="rId58"/>
    <p:sldId id="407" r:id="rId59"/>
    <p:sldId id="408" r:id="rId60"/>
    <p:sldId id="422" r:id="rId61"/>
    <p:sldId id="421" r:id="rId62"/>
    <p:sldId id="410" r:id="rId63"/>
    <p:sldId id="361" r:id="rId6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modifyVerifier cryptProviderType="rsaFull" cryptAlgorithmClass="hash" cryptAlgorithmType="typeAny" cryptAlgorithmSid="4" spinCount="50000" saltData="WyQijagKH5+SPSNf+54g/g==" hashData="dAptcWm/q7MJ2PGvuMIljoaTqm8="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105110" initials="1" lastIdx="8" clrIdx="0"/>
  <p:cmAuthor id="1" name="Shanmu" initials="P" lastIdx="12" clrIdx="1"/>
  <p:cmAuthor id="2" name="PADMASREE" initials="P" lastIdx="7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CC3300"/>
    <a:srgbClr val="EE6C00"/>
    <a:srgbClr val="9CF913"/>
    <a:srgbClr val="BAFB5B"/>
    <a:srgbClr val="FFFF99"/>
    <a:srgbClr val="A3E0FF"/>
    <a:srgbClr val="EA3800"/>
    <a:srgbClr val="FDFDE3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2710" autoAdjust="0"/>
  </p:normalViewPr>
  <p:slideViewPr>
    <p:cSldViewPr>
      <p:cViewPr>
        <p:scale>
          <a:sx n="60" d="100"/>
          <a:sy n="60" d="100"/>
        </p:scale>
        <p:origin x="-1656" y="-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910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4245FD-84AC-4056-845F-302DF159D449}" type="doc">
      <dgm:prSet loTypeId="urn:microsoft.com/office/officeart/2005/8/layout/process2" loCatId="process" qsTypeId="urn:microsoft.com/office/officeart/2005/8/quickstyle/simple5" qsCatId="simple" csTypeId="urn:microsoft.com/office/officeart/2005/8/colors/colorful5" csCatId="colorful" phldr="1"/>
      <dgm:spPr/>
    </dgm:pt>
    <dgm:pt modelId="{49A97D3D-1F7C-419A-8554-189FF981B05E}">
      <dgm:prSet phldrT="[Text]" custT="1"/>
      <dgm:spPr/>
      <dgm:t>
        <a:bodyPr/>
        <a:lstStyle/>
        <a:p>
          <a:r>
            <a:rPr lang="en-US" sz="3200" dirty="0" smtClean="0">
              <a:latin typeface="Arial" pitchFamily="34" charset="0"/>
              <a:cs typeface="Arial" pitchFamily="34" charset="0"/>
            </a:rPr>
            <a:t>Servlet</a:t>
          </a:r>
          <a:endParaRPr lang="en-US" sz="3200" dirty="0">
            <a:latin typeface="Arial" pitchFamily="34" charset="0"/>
            <a:cs typeface="Arial" pitchFamily="34" charset="0"/>
          </a:endParaRPr>
        </a:p>
      </dgm:t>
    </dgm:pt>
    <dgm:pt modelId="{A8D4FEB1-0E46-48A0-8E34-7F9A38543FD5}" type="parTrans" cxnId="{C325957B-6EE9-4C85-AEA3-B6D6FA3A7293}">
      <dgm:prSet/>
      <dgm:spPr/>
      <dgm:t>
        <a:bodyPr/>
        <a:lstStyle/>
        <a:p>
          <a:endParaRPr lang="en-US"/>
        </a:p>
      </dgm:t>
    </dgm:pt>
    <dgm:pt modelId="{74D32D84-1032-4A96-B235-0FBC82DB0739}" type="sibTrans" cxnId="{C325957B-6EE9-4C85-AEA3-B6D6FA3A7293}">
      <dgm:prSet/>
      <dgm:spPr/>
      <dgm:t>
        <a:bodyPr/>
        <a:lstStyle/>
        <a:p>
          <a:endParaRPr lang="en-US" dirty="0"/>
        </a:p>
      </dgm:t>
    </dgm:pt>
    <dgm:pt modelId="{D1545A2B-2AF8-49A2-B8D5-1E228B4124CB}">
      <dgm:prSet phldrT="[Text]" custT="1"/>
      <dgm:spPr/>
      <dgm:t>
        <a:bodyPr/>
        <a:lstStyle/>
        <a:p>
          <a:r>
            <a:rPr lang="en-US" sz="3200" dirty="0" smtClean="0">
              <a:latin typeface="Arial" pitchFamily="34" charset="0"/>
              <a:cs typeface="Arial" pitchFamily="34" charset="0"/>
            </a:rPr>
            <a:t>GenericServlet</a:t>
          </a:r>
          <a:endParaRPr lang="en-US" sz="3200" dirty="0">
            <a:latin typeface="Arial" pitchFamily="34" charset="0"/>
            <a:cs typeface="Arial" pitchFamily="34" charset="0"/>
          </a:endParaRPr>
        </a:p>
      </dgm:t>
    </dgm:pt>
    <dgm:pt modelId="{D644F88A-2F42-4966-9FC5-2B058F449CFF}" type="parTrans" cxnId="{7E63D9E7-47A0-4759-A106-2C1658ABCE6B}">
      <dgm:prSet/>
      <dgm:spPr/>
      <dgm:t>
        <a:bodyPr/>
        <a:lstStyle/>
        <a:p>
          <a:endParaRPr lang="en-US"/>
        </a:p>
      </dgm:t>
    </dgm:pt>
    <dgm:pt modelId="{B0C425B9-25C3-4507-A315-CA3DB38CC2D8}" type="sibTrans" cxnId="{7E63D9E7-47A0-4759-A106-2C1658ABCE6B}">
      <dgm:prSet/>
      <dgm:spPr/>
      <dgm:t>
        <a:bodyPr/>
        <a:lstStyle/>
        <a:p>
          <a:endParaRPr lang="en-US"/>
        </a:p>
      </dgm:t>
    </dgm:pt>
    <dgm:pt modelId="{36842442-30E4-4BE0-963B-DE5FBC1D2857}">
      <dgm:prSet phldrT="[Text]" custT="1"/>
      <dgm:spPr/>
      <dgm:t>
        <a:bodyPr/>
        <a:lstStyle/>
        <a:p>
          <a:r>
            <a:rPr lang="en-US" sz="3200" dirty="0" err="1" smtClean="0">
              <a:latin typeface="Arial" pitchFamily="34" charset="0"/>
              <a:cs typeface="Arial" pitchFamily="34" charset="0"/>
            </a:rPr>
            <a:t>HTTPServlet</a:t>
          </a:r>
          <a:endParaRPr lang="en-US" sz="3200" dirty="0">
            <a:latin typeface="Arial" pitchFamily="34" charset="0"/>
            <a:cs typeface="Arial" pitchFamily="34" charset="0"/>
          </a:endParaRPr>
        </a:p>
      </dgm:t>
    </dgm:pt>
    <dgm:pt modelId="{0B66D398-9DED-4F00-B64C-4598B72C7FD7}" type="parTrans" cxnId="{A11DC215-01E2-499A-A254-4007A2BC11F6}">
      <dgm:prSet/>
      <dgm:spPr/>
      <dgm:t>
        <a:bodyPr/>
        <a:lstStyle/>
        <a:p>
          <a:endParaRPr lang="en-US"/>
        </a:p>
      </dgm:t>
    </dgm:pt>
    <dgm:pt modelId="{F00C4F60-2D54-40B3-8C56-B556702DA37F}" type="sibTrans" cxnId="{A11DC215-01E2-499A-A254-4007A2BC11F6}">
      <dgm:prSet/>
      <dgm:spPr/>
      <dgm:t>
        <a:bodyPr/>
        <a:lstStyle/>
        <a:p>
          <a:endParaRPr lang="en-US"/>
        </a:p>
      </dgm:t>
    </dgm:pt>
    <dgm:pt modelId="{7BE1B74E-BBBA-4303-8132-343DF6422C33}" type="pres">
      <dgm:prSet presAssocID="{374245FD-84AC-4056-845F-302DF159D449}" presName="linearFlow" presStyleCnt="0">
        <dgm:presLayoutVars>
          <dgm:resizeHandles val="exact"/>
        </dgm:presLayoutVars>
      </dgm:prSet>
      <dgm:spPr/>
    </dgm:pt>
    <dgm:pt modelId="{1D09E7A7-EA2A-48F0-AF29-2BA70086C40C}" type="pres">
      <dgm:prSet presAssocID="{49A97D3D-1F7C-419A-8554-189FF981B05E}" presName="node" presStyleLbl="node1" presStyleIdx="0" presStyleCnt="3" custScaleX="189189" custScaleY="26679" custLinFactNeighborX="-33333" custLinFactNeighborY="-390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464359-6999-4094-8263-D2E51AA861A1}" type="pres">
      <dgm:prSet presAssocID="{74D32D84-1032-4A96-B235-0FBC82DB0739}" presName="sibTrans" presStyleLbl="sibTrans2D1" presStyleIdx="0" presStyleCnt="2" custAng="0" custFlipVert="1" custFlipHor="0" custScaleX="116245" custScaleY="37571" custLinFactNeighborX="3118" custLinFactNeighborY="-1373"/>
      <dgm:spPr/>
      <dgm:t>
        <a:bodyPr/>
        <a:lstStyle/>
        <a:p>
          <a:endParaRPr lang="en-US"/>
        </a:p>
      </dgm:t>
    </dgm:pt>
    <dgm:pt modelId="{C5E10C14-2DBF-4361-BD9B-08188CBD7E41}" type="pres">
      <dgm:prSet presAssocID="{74D32D84-1032-4A96-B235-0FBC82DB0739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4529049E-F61E-442D-B992-34C8823EFCB6}" type="pres">
      <dgm:prSet presAssocID="{D1545A2B-2AF8-49A2-B8D5-1E228B4124CB}" presName="node" presStyleLbl="node1" presStyleIdx="1" presStyleCnt="3" custScaleX="189189" custScaleY="19786" custLinFactNeighborY="-122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D871B5-AE68-4581-843B-02D14A981BB0}" type="pres">
      <dgm:prSet presAssocID="{B0C425B9-25C3-4507-A315-CA3DB38CC2D8}" presName="sibTrans" presStyleLbl="sibTrans2D1" presStyleIdx="1" presStyleCnt="2" custAng="10800000" custScaleX="100924" custScaleY="39325" custLinFactNeighborX="1371" custLinFactNeighborY="-4309"/>
      <dgm:spPr/>
      <dgm:t>
        <a:bodyPr/>
        <a:lstStyle/>
        <a:p>
          <a:endParaRPr lang="en-US"/>
        </a:p>
      </dgm:t>
    </dgm:pt>
    <dgm:pt modelId="{34C96998-8C11-456A-BF3D-05077AE6772A}" type="pres">
      <dgm:prSet presAssocID="{B0C425B9-25C3-4507-A315-CA3DB38CC2D8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04315882-1C33-4BC2-89DF-EADA3D62FEC0}" type="pres">
      <dgm:prSet presAssocID="{36842442-30E4-4BE0-963B-DE5FBC1D2857}" presName="node" presStyleLbl="node1" presStyleIdx="2" presStyleCnt="3" custScaleX="189189" custScaleY="22581" custLinFactNeighborY="-230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63D9E7-47A0-4759-A106-2C1658ABCE6B}" srcId="{374245FD-84AC-4056-845F-302DF159D449}" destId="{D1545A2B-2AF8-49A2-B8D5-1E228B4124CB}" srcOrd="1" destOrd="0" parTransId="{D644F88A-2F42-4966-9FC5-2B058F449CFF}" sibTransId="{B0C425B9-25C3-4507-A315-CA3DB38CC2D8}"/>
    <dgm:cxn modelId="{C325957B-6EE9-4C85-AEA3-B6D6FA3A7293}" srcId="{374245FD-84AC-4056-845F-302DF159D449}" destId="{49A97D3D-1F7C-419A-8554-189FF981B05E}" srcOrd="0" destOrd="0" parTransId="{A8D4FEB1-0E46-48A0-8E34-7F9A38543FD5}" sibTransId="{74D32D84-1032-4A96-B235-0FBC82DB0739}"/>
    <dgm:cxn modelId="{A11DC215-01E2-499A-A254-4007A2BC11F6}" srcId="{374245FD-84AC-4056-845F-302DF159D449}" destId="{36842442-30E4-4BE0-963B-DE5FBC1D2857}" srcOrd="2" destOrd="0" parTransId="{0B66D398-9DED-4F00-B64C-4598B72C7FD7}" sibTransId="{F00C4F60-2D54-40B3-8C56-B556702DA37F}"/>
    <dgm:cxn modelId="{9CAD4668-5F0D-4556-8075-A0DA2917B55C}" type="presOf" srcId="{B0C425B9-25C3-4507-A315-CA3DB38CC2D8}" destId="{32D871B5-AE68-4581-843B-02D14A981BB0}" srcOrd="0" destOrd="0" presId="urn:microsoft.com/office/officeart/2005/8/layout/process2"/>
    <dgm:cxn modelId="{ACA4C83B-7CC0-4CEE-8926-7A616C078B31}" type="presOf" srcId="{49A97D3D-1F7C-419A-8554-189FF981B05E}" destId="{1D09E7A7-EA2A-48F0-AF29-2BA70086C40C}" srcOrd="0" destOrd="0" presId="urn:microsoft.com/office/officeart/2005/8/layout/process2"/>
    <dgm:cxn modelId="{CA7E34F3-A752-419F-B9F6-98952DEB8DE8}" type="presOf" srcId="{74D32D84-1032-4A96-B235-0FBC82DB0739}" destId="{AF464359-6999-4094-8263-D2E51AA861A1}" srcOrd="0" destOrd="0" presId="urn:microsoft.com/office/officeart/2005/8/layout/process2"/>
    <dgm:cxn modelId="{B7E5F69F-7686-4203-94BF-4D602278E8FC}" type="presOf" srcId="{36842442-30E4-4BE0-963B-DE5FBC1D2857}" destId="{04315882-1C33-4BC2-89DF-EADA3D62FEC0}" srcOrd="0" destOrd="0" presId="urn:microsoft.com/office/officeart/2005/8/layout/process2"/>
    <dgm:cxn modelId="{A3A163F1-A6B1-491E-90CF-1A33CFFB2978}" type="presOf" srcId="{B0C425B9-25C3-4507-A315-CA3DB38CC2D8}" destId="{34C96998-8C11-456A-BF3D-05077AE6772A}" srcOrd="1" destOrd="0" presId="urn:microsoft.com/office/officeart/2005/8/layout/process2"/>
    <dgm:cxn modelId="{5F66080E-BBD3-4FCA-96F6-F2F5C9913612}" type="presOf" srcId="{D1545A2B-2AF8-49A2-B8D5-1E228B4124CB}" destId="{4529049E-F61E-442D-B992-34C8823EFCB6}" srcOrd="0" destOrd="0" presId="urn:microsoft.com/office/officeart/2005/8/layout/process2"/>
    <dgm:cxn modelId="{44292E24-62DF-4B58-9BF9-5D1700A6D8FD}" type="presOf" srcId="{74D32D84-1032-4A96-B235-0FBC82DB0739}" destId="{C5E10C14-2DBF-4361-BD9B-08188CBD7E41}" srcOrd="1" destOrd="0" presId="urn:microsoft.com/office/officeart/2005/8/layout/process2"/>
    <dgm:cxn modelId="{EF127BC1-58AE-4127-A410-B8220CBB44E5}" type="presOf" srcId="{374245FD-84AC-4056-845F-302DF159D449}" destId="{7BE1B74E-BBBA-4303-8132-343DF6422C33}" srcOrd="0" destOrd="0" presId="urn:microsoft.com/office/officeart/2005/8/layout/process2"/>
    <dgm:cxn modelId="{0E84F338-EF41-44B7-B298-7B8A6A95D568}" type="presParOf" srcId="{7BE1B74E-BBBA-4303-8132-343DF6422C33}" destId="{1D09E7A7-EA2A-48F0-AF29-2BA70086C40C}" srcOrd="0" destOrd="0" presId="urn:microsoft.com/office/officeart/2005/8/layout/process2"/>
    <dgm:cxn modelId="{08D5F8A2-5A95-405C-955B-94BED9796C7E}" type="presParOf" srcId="{7BE1B74E-BBBA-4303-8132-343DF6422C33}" destId="{AF464359-6999-4094-8263-D2E51AA861A1}" srcOrd="1" destOrd="0" presId="urn:microsoft.com/office/officeart/2005/8/layout/process2"/>
    <dgm:cxn modelId="{051D697D-8D1A-40A5-A1B0-3E2636FBCD90}" type="presParOf" srcId="{AF464359-6999-4094-8263-D2E51AA861A1}" destId="{C5E10C14-2DBF-4361-BD9B-08188CBD7E41}" srcOrd="0" destOrd="0" presId="urn:microsoft.com/office/officeart/2005/8/layout/process2"/>
    <dgm:cxn modelId="{C6E02805-1D66-40E3-9F45-C18C8B8FD907}" type="presParOf" srcId="{7BE1B74E-BBBA-4303-8132-343DF6422C33}" destId="{4529049E-F61E-442D-B992-34C8823EFCB6}" srcOrd="2" destOrd="0" presId="urn:microsoft.com/office/officeart/2005/8/layout/process2"/>
    <dgm:cxn modelId="{9FB10617-95C1-46C8-B958-E5F7CF48AB61}" type="presParOf" srcId="{7BE1B74E-BBBA-4303-8132-343DF6422C33}" destId="{32D871B5-AE68-4581-843B-02D14A981BB0}" srcOrd="3" destOrd="0" presId="urn:microsoft.com/office/officeart/2005/8/layout/process2"/>
    <dgm:cxn modelId="{893CB5E3-FA68-4A3E-8CDA-213510F492B3}" type="presParOf" srcId="{32D871B5-AE68-4581-843B-02D14A981BB0}" destId="{34C96998-8C11-456A-BF3D-05077AE6772A}" srcOrd="0" destOrd="0" presId="urn:microsoft.com/office/officeart/2005/8/layout/process2"/>
    <dgm:cxn modelId="{7B37B342-2319-42A7-9CEC-A392423C3A91}" type="presParOf" srcId="{7BE1B74E-BBBA-4303-8132-343DF6422C33}" destId="{04315882-1C33-4BC2-89DF-EADA3D62FEC0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A0744-26F4-47D4-9F4C-E131DA98514C}" type="datetimeFigureOut">
              <a:rPr lang="en-US" smtClean="0"/>
              <a:pPr/>
              <a:t>7/4/2013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38B2E-AD37-4376-B7AF-CE9A9A7F65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326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6F38FD0-AEA7-4C2D-8163-8F11CB2D67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44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To the Trainer 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0" dirty="0" smtClean="0"/>
              <a:t>The trainer can ask the associates regarding their idea on web.xml. After</a:t>
            </a:r>
            <a:r>
              <a:rPr lang="en-US" b="0" baseline="0" dirty="0" smtClean="0"/>
              <a:t> a small discussion the description can be shown.</a:t>
            </a:r>
          </a:p>
          <a:p>
            <a:r>
              <a:rPr lang="en-US" b="0" baseline="0" dirty="0" smtClean="0"/>
              <a:t>Ask the associates to open the web.xml file inside the web-</a:t>
            </a:r>
            <a:r>
              <a:rPr lang="en-US" b="0" baseline="0" dirty="0" err="1" smtClean="0"/>
              <a:t>inf</a:t>
            </a:r>
            <a:r>
              <a:rPr lang="en-US" b="0" baseline="0" dirty="0" smtClean="0"/>
              <a:t> directory.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Explain that &lt;web-apps&gt; is the root tag of the xml file.</a:t>
            </a:r>
          </a:p>
          <a:p>
            <a:r>
              <a:rPr lang="en-US" b="0" baseline="0" dirty="0" smtClean="0"/>
              <a:t>context-</a:t>
            </a:r>
            <a:r>
              <a:rPr lang="en-US" b="0" baseline="0" dirty="0" err="1" smtClean="0"/>
              <a:t>param</a:t>
            </a:r>
            <a:r>
              <a:rPr lang="en-US" b="0" baseline="0" dirty="0" smtClean="0"/>
              <a:t> is used for declaring context level parameters which means the values which are accessible throughout the application context.</a:t>
            </a:r>
          </a:p>
          <a:p>
            <a:r>
              <a:rPr lang="en-US" b="0" baseline="0" dirty="0" smtClean="0"/>
              <a:t>Servlet : user for declaring the </a:t>
            </a:r>
            <a:r>
              <a:rPr lang="en-US" b="0" baseline="0" dirty="0" err="1" smtClean="0"/>
              <a:t>servlet</a:t>
            </a:r>
            <a:r>
              <a:rPr lang="en-US" b="0" baseline="0" dirty="0" smtClean="0"/>
              <a:t>. The </a:t>
            </a:r>
            <a:r>
              <a:rPr lang="en-US" b="0" baseline="0" dirty="0" err="1" smtClean="0"/>
              <a:t>servlet</a:t>
            </a:r>
            <a:r>
              <a:rPr lang="en-US" b="0" baseline="0" dirty="0" smtClean="0"/>
              <a:t> initialization parameters should be declared inside this .</a:t>
            </a:r>
          </a:p>
          <a:p>
            <a:r>
              <a:rPr lang="en-US" b="0" baseline="0" dirty="0" smtClean="0"/>
              <a:t>Servlet-mapping – Used for mapping the </a:t>
            </a:r>
            <a:r>
              <a:rPr lang="en-US" b="0" baseline="0" dirty="0" err="1" smtClean="0"/>
              <a:t>servlet</a:t>
            </a:r>
            <a:r>
              <a:rPr lang="en-US" b="0" baseline="0" dirty="0" smtClean="0"/>
              <a:t> with a </a:t>
            </a:r>
            <a:r>
              <a:rPr lang="en-US" b="0" baseline="0" dirty="0" err="1" smtClean="0"/>
              <a:t>url</a:t>
            </a:r>
            <a:endParaRPr lang="en-US" b="0" baseline="0" dirty="0" smtClean="0"/>
          </a:p>
          <a:p>
            <a:r>
              <a:rPr lang="en-US" b="0" baseline="0" dirty="0" smtClean="0"/>
              <a:t>Welcome-file-list used for specifying the welcome file for the application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Now ask them to create a </a:t>
            </a:r>
            <a:r>
              <a:rPr lang="en-US" b="0" baseline="0" dirty="0" err="1" smtClean="0"/>
              <a:t>servlet</a:t>
            </a:r>
            <a:r>
              <a:rPr lang="en-US" b="0" baseline="0" dirty="0" smtClean="0"/>
              <a:t> named </a:t>
            </a:r>
            <a:r>
              <a:rPr lang="en-US" b="0" baseline="0" dirty="0" err="1" smtClean="0"/>
              <a:t>loginServlet</a:t>
            </a:r>
            <a:r>
              <a:rPr lang="en-US" b="0" baseline="0" dirty="0" smtClean="0"/>
              <a:t> in the application and ask them to view the xml file again with the </a:t>
            </a:r>
            <a:r>
              <a:rPr lang="en-US" b="0" baseline="0" dirty="0" err="1" smtClean="0"/>
              <a:t>servlet</a:t>
            </a:r>
            <a:r>
              <a:rPr lang="en-US" b="0" baseline="0" dirty="0" smtClean="0"/>
              <a:t> mappings. </a:t>
            </a:r>
          </a:p>
          <a:p>
            <a:r>
              <a:rPr lang="en-US" b="0" baseline="0" dirty="0" smtClean="0"/>
              <a:t>Add the initial parameter for the </a:t>
            </a:r>
            <a:r>
              <a:rPr lang="en-US" b="0" baseline="0" dirty="0" err="1" smtClean="0"/>
              <a:t>servlet</a:t>
            </a:r>
            <a:r>
              <a:rPr lang="en-US" b="0" baseline="0" dirty="0" smtClean="0"/>
              <a:t> using the &lt;init-</a:t>
            </a:r>
            <a:r>
              <a:rPr lang="en-US" b="0" baseline="0" dirty="0" err="1" smtClean="0"/>
              <a:t>param</a:t>
            </a:r>
            <a:r>
              <a:rPr lang="en-US" b="0" baseline="0" dirty="0" smtClean="0"/>
              <a:t>&gt; tag as shown 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&lt;init-</a:t>
            </a:r>
            <a:r>
              <a:rPr lang="en-US" sz="1200" i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param</a:t>
            </a:r>
            <a:r>
              <a:rPr lang="en-US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  <a:br>
              <a:rPr lang="en-US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i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param</a:t>
            </a:r>
            <a:r>
              <a:rPr lang="en-US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-name&gt;</a:t>
            </a:r>
            <a:r>
              <a:rPr lang="en-US" sz="1200" i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adminUser</a:t>
            </a:r>
            <a:r>
              <a:rPr lang="en-US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&lt;/</a:t>
            </a:r>
            <a:r>
              <a:rPr lang="en-US" sz="1200" i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param</a:t>
            </a:r>
            <a:r>
              <a:rPr lang="en-US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-name&gt;</a:t>
            </a:r>
            <a:br>
              <a:rPr lang="en-US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i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param</a:t>
            </a:r>
            <a:r>
              <a:rPr lang="en-US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-value&gt;administrator&lt;/</a:t>
            </a:r>
            <a:r>
              <a:rPr lang="en-US" sz="1200" i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param</a:t>
            </a:r>
            <a:r>
              <a:rPr lang="en-US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-value&gt;</a:t>
            </a:r>
            <a:br>
              <a:rPr lang="en-US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&lt;/init-</a:t>
            </a:r>
            <a:r>
              <a:rPr lang="en-US" sz="1200" i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param</a:t>
            </a:r>
            <a:r>
              <a:rPr lang="en-US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  <a:br>
              <a:rPr lang="en-US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endParaRPr lang="en-US" sz="1200" i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above lines should be inserted inside the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servlet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tag.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trainer should also explain that the initialization parameters for each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servlet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should be declared inside the &lt;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servlet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tag  of the appropriate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servlet</a:t>
            </a:r>
            <a:endParaRPr lang="en-US" sz="1200" b="0" i="0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Declare the context parameter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</a:t>
            </a:r>
            <a:r>
              <a:rPr lang="pt-B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&lt;context-param&gt;</a:t>
            </a:r>
            <a:br>
              <a:rPr lang="pt-B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pt-B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&lt;param-name&gt;databaseName&lt;/param-name&gt;</a:t>
            </a:r>
            <a:br>
              <a:rPr lang="pt-B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pt-B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&lt;param-value&gt;Oracle&lt;/param-value&gt;</a:t>
            </a:r>
            <a:br>
              <a:rPr lang="pt-B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pt-B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&lt;/context-param&gt;</a:t>
            </a:r>
            <a:endParaRPr lang="en-US" sz="1200" b="0" i="0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b="0" baseline="0" dirty="0" smtClean="0"/>
          </a:p>
          <a:p>
            <a:r>
              <a:rPr lang="en-US" b="0" baseline="0" dirty="0" smtClean="0"/>
              <a:t>Also show them how to configure the welcome file for the web application.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Create a login.html file inside the </a:t>
            </a:r>
            <a:r>
              <a:rPr lang="en-US" b="0" baseline="0" dirty="0" err="1" smtClean="0"/>
              <a:t>webcontents</a:t>
            </a:r>
            <a:r>
              <a:rPr lang="en-US" b="0" baseline="0" dirty="0" smtClean="0"/>
              <a:t> directory and ask them to make it the welcome file of the </a:t>
            </a:r>
            <a:r>
              <a:rPr lang="en-US" b="0" baseline="0" dirty="0" err="1" smtClean="0"/>
              <a:t>application.The</a:t>
            </a:r>
            <a:r>
              <a:rPr lang="en-US" b="0" baseline="0" dirty="0" smtClean="0"/>
              <a:t> login page should contain a username and password field and a submit and reset button.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Login.html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&lt;!DOCTYPE html PUBLIC "-//W3C//DTD HTML 4.01 Transitional//EN" "http://www.w3.org/TR/html4/loose.dtd"&gt;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&lt;html&gt;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&lt;head&gt;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&lt;meta http-equiv=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"Content-Type" content="text/html;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charset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=ISO-8859-1"&gt;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&lt;title&gt;Login&lt;/title&gt;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&lt;/head&gt;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&lt;body&gt;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&lt;form action=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"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LoginServlet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" method="get"&gt;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&lt;table&gt;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&lt;td&gt;User Name&lt;/td&gt;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&lt;td&gt;&lt;input type=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"text" name="username" id="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userName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"/&gt;&lt;/td&gt;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&lt;/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&lt;td&gt;Password&lt;/td&gt;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&lt;td&gt;&lt;input type=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"password" name="password" id="password"/&gt;&lt;/td&gt;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&lt;/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&lt;td&gt;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&lt;input type=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"submit" value="login"/&gt;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&lt;/td&gt;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&lt;td&gt;&lt;input type=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"reset" value="clear"/&gt;&lt;/td&gt;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&lt;/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&lt;/table&gt;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&lt;/form&gt;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&lt;/body&gt;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&lt;/html&gt;</a:t>
            </a: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6" name="Picture 5" descr="pic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792788" y="1752600"/>
            <a:ext cx="3046412" cy="2703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>
                <a:latin typeface="+mn-lt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52400" y="6427787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2BACDECA-566A-40FA-96BA-6236C2BA99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_Completion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kern="1200" dirty="0">
              <a:solidFill>
                <a:schemeClr val="lt1"/>
              </a:solidFill>
              <a:latin typeface="Myriad Pro" pitchFamily="34" charset="0"/>
              <a:ea typeface="+mn-ea"/>
              <a:cs typeface="+mn-cs"/>
            </a:endParaRPr>
          </a:p>
        </p:txBody>
      </p:sp>
      <p:pic>
        <p:nvPicPr>
          <p:cNvPr id="4" name="Picture 8" descr="present-1_0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712913"/>
            <a:ext cx="3048000" cy="2706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DE48D0DE-62E3-4F52-80CA-71CE3987A8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73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573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A3C9CECE-BED5-43EB-8526-CB671DF723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143000"/>
            <a:ext cx="9144000" cy="1524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1" kern="1200" baseline="-25000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09725"/>
            <a:ext cx="868680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8" name="Rectangle 7"/>
          <p:cNvSpPr/>
          <p:nvPr/>
        </p:nvSpPr>
        <p:spPr>
          <a:xfrm>
            <a:off x="0" y="1295400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682252"/>
              </a:gs>
              <a:gs pos="50000">
                <a:srgbClr val="933F79">
                  <a:shade val="67500"/>
                  <a:satMod val="115000"/>
                </a:srgbClr>
              </a:gs>
              <a:gs pos="100000">
                <a:srgbClr val="933F7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9" name="Picture 13" descr="picture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14605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3600" kern="1200" dirty="0">
          <a:solidFill>
            <a:srgbClr val="FFFFFF"/>
          </a:solidFill>
          <a:latin typeface="Verdana" pitchFamily="34" charset="0"/>
          <a:ea typeface="+mn-ea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6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en-GB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MyFirstWebApp/FirstServlet" TargetMode="Externa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MyFirstWebApp/login.html" TargetMode="Externa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www.google.co.in/imgres?imgurl=http://www.ixlcomputers.com.au/images/computer.gif&amp;imgrefurl=http://www.ixlcomputers.com.au/new.htm&amp;usg=__EcP2EsLB35yn5den2inNURpVw90=&amp;h=1024&amp;w=965&amp;sz=239&amp;hl=en&amp;start=160&amp;sig2=O9LhwJ-fC5f3Y0dYKuYD0Q&amp;zoom=1&amp;tbnid=v3F050CKWsfQ2M:&amp;tbnh=150&amp;tbnw=141&amp;ei=u9PpTsn2KInkrAfu4cnzCA&amp;prev=/search?q=computer+gif&amp;start=147&amp;um=1&amp;hl=en&amp;safe=active&amp;sa=N&amp;gbv=2&amp;tbm=isch&amp;um=1&amp;itbs=1" TargetMode="Externa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1905000"/>
            <a:ext cx="5781675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solidFill>
                  <a:schemeClr val="tx1"/>
                </a:solidFill>
                <a:latin typeface="Myriad Pro" pitchFamily="34" charset="0"/>
                <a:cs typeface="Arial" pitchFamily="34" charset="0"/>
              </a:rPr>
              <a:t>Advanced Java</a:t>
            </a:r>
            <a:endParaRPr lang="en-US" sz="2200" b="1" dirty="0">
              <a:solidFill>
                <a:schemeClr val="tx1"/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5441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Servlet  Basics</a:t>
            </a:r>
            <a:endParaRPr lang="en-US" sz="3200" dirty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8797" y="4733925"/>
            <a:ext cx="2190751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692D56"/>
                </a:solidFill>
                <a:effectLst/>
                <a:uLnTx/>
                <a:uFillTx/>
                <a:latin typeface="Arial Narrow" pitchFamily="34" charset="0"/>
                <a:cs typeface="Arial" pitchFamily="34" charset="0"/>
              </a:rPr>
              <a:t>LEVEL – </a:t>
            </a:r>
            <a:r>
              <a:rPr lang="en-US" sz="1400" b="1" dirty="0" smtClean="0">
                <a:solidFill>
                  <a:srgbClr val="692D56"/>
                </a:solidFill>
                <a:latin typeface="Arial Narrow" pitchFamily="34" charset="0"/>
                <a:cs typeface="Arial" pitchFamily="34" charset="0"/>
              </a:rPr>
              <a:t>PRACTITIONER</a:t>
            </a:r>
            <a:endParaRPr kumimoji="0" lang="en-GB" sz="1400" b="1" u="none" strike="noStrike" kern="1200" cap="none" spc="0" normalizeH="0" baseline="0" noProof="0" dirty="0">
              <a:ln>
                <a:noFill/>
              </a:ln>
              <a:solidFill>
                <a:srgbClr val="692D56"/>
              </a:solidFill>
              <a:effectLst/>
              <a:uLnTx/>
              <a:uFillTx/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 Life 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33400" y="1600200"/>
            <a:ext cx="1752600" cy="304800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Servlet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600200" y="2438400"/>
            <a:ext cx="19050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Instantiation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90800" y="3352800"/>
            <a:ext cx="2362200" cy="3048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Initialization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895600" y="4343400"/>
            <a:ext cx="1905000" cy="3048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latin typeface="Arial Black" pitchFamily="34" charset="0"/>
              </a:rPr>
              <a:t>Service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200400" y="5105400"/>
            <a:ext cx="2362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 Black" pitchFamily="34" charset="0"/>
              </a:rPr>
              <a:t>Destruction</a:t>
            </a:r>
          </a:p>
        </p:txBody>
      </p:sp>
      <p:cxnSp>
        <p:nvCxnSpPr>
          <p:cNvPr id="11" name="Curved Connector 10"/>
          <p:cNvCxnSpPr>
            <a:stCxn id="5" idx="3"/>
            <a:endCxn id="6" idx="1"/>
          </p:cNvCxnSpPr>
          <p:nvPr/>
        </p:nvCxnSpPr>
        <p:spPr bwMode="auto">
          <a:xfrm flipH="1">
            <a:off x="1600200" y="1752600"/>
            <a:ext cx="685800" cy="876300"/>
          </a:xfrm>
          <a:prstGeom prst="curvedConnector5">
            <a:avLst>
              <a:gd name="adj1" fmla="val -33333"/>
              <a:gd name="adj2" fmla="val 47826"/>
              <a:gd name="adj3" fmla="val 13333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hape 16"/>
          <p:cNvCxnSpPr>
            <a:stCxn id="7" idx="3"/>
            <a:endCxn id="8" idx="1"/>
          </p:cNvCxnSpPr>
          <p:nvPr/>
        </p:nvCxnSpPr>
        <p:spPr bwMode="auto">
          <a:xfrm flipH="1">
            <a:off x="2895600" y="3505200"/>
            <a:ext cx="2057400" cy="990600"/>
          </a:xfrm>
          <a:prstGeom prst="curvedConnector5">
            <a:avLst>
              <a:gd name="adj1" fmla="val -11111"/>
              <a:gd name="adj2" fmla="val 50000"/>
              <a:gd name="adj3" fmla="val 11111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Curved Connector 20"/>
          <p:cNvCxnSpPr>
            <a:stCxn id="8" idx="3"/>
            <a:endCxn id="9" idx="1"/>
          </p:cNvCxnSpPr>
          <p:nvPr/>
        </p:nvCxnSpPr>
        <p:spPr bwMode="auto">
          <a:xfrm flipH="1">
            <a:off x="3200400" y="4495800"/>
            <a:ext cx="1600200" cy="762000"/>
          </a:xfrm>
          <a:prstGeom prst="curvedConnector5">
            <a:avLst>
              <a:gd name="adj1" fmla="val -14286"/>
              <a:gd name="adj2" fmla="val 50000"/>
              <a:gd name="adj3" fmla="val 11428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Left Arrow 14"/>
          <p:cNvSpPr/>
          <p:nvPr/>
        </p:nvSpPr>
        <p:spPr bwMode="auto">
          <a:xfrm rot="10800000">
            <a:off x="1828800" y="3429000"/>
            <a:ext cx="685800" cy="228600"/>
          </a:xfrm>
          <a:prstGeom prst="leftArrow">
            <a:avLst/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0000" y="1676400"/>
            <a:ext cx="5105400" cy="954107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Step 1 : </a:t>
            </a:r>
            <a:r>
              <a:rPr lang="en-US" sz="1400" b="0" dirty="0" smtClean="0"/>
              <a:t>Web container loads the servlet class and creates a new instance of the servlet. The container can create a servlet instance at container startup or it can delay it until the servlet is needed to service a request. </a:t>
            </a:r>
            <a:endParaRPr lang="en-US" sz="1400" b="0" dirty="0" smtClean="0"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45313" y="4800600"/>
            <a:ext cx="3170087" cy="738664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en-US" sz="1400" b="0" dirty="0" smtClean="0"/>
              <a:t>Servlet gets destroyed  when application is undeployed from web server.</a:t>
            </a:r>
            <a:endParaRPr lang="en-US" sz="1400" b="0" dirty="0"/>
          </a:p>
        </p:txBody>
      </p:sp>
      <p:sp>
        <p:nvSpPr>
          <p:cNvPr id="22" name="TextBox 21"/>
          <p:cNvSpPr txBox="1"/>
          <p:nvPr/>
        </p:nvSpPr>
        <p:spPr>
          <a:xfrm>
            <a:off x="457200" y="3352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charset="0"/>
              </a:rPr>
              <a:t>First client request</a:t>
            </a:r>
            <a:endParaRPr lang="en-US" sz="1400" dirty="0"/>
          </a:p>
        </p:txBody>
      </p:sp>
      <p:cxnSp>
        <p:nvCxnSpPr>
          <p:cNvPr id="117" name="Shape 116"/>
          <p:cNvCxnSpPr/>
          <p:nvPr/>
        </p:nvCxnSpPr>
        <p:spPr bwMode="auto">
          <a:xfrm flipH="1">
            <a:off x="2590800" y="2743200"/>
            <a:ext cx="914400" cy="762000"/>
          </a:xfrm>
          <a:prstGeom prst="curvedConnector5">
            <a:avLst>
              <a:gd name="adj1" fmla="val -25000"/>
              <a:gd name="adj2" fmla="val 50000"/>
              <a:gd name="adj3" fmla="val 125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2" name="Left Arrow 121"/>
          <p:cNvSpPr/>
          <p:nvPr/>
        </p:nvSpPr>
        <p:spPr bwMode="auto">
          <a:xfrm>
            <a:off x="1828800" y="4419600"/>
            <a:ext cx="640080" cy="228600"/>
          </a:xfrm>
          <a:prstGeom prst="lef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04800" y="43434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Response sent to client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334000" y="2779693"/>
            <a:ext cx="2971800" cy="954107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Step 2: </a:t>
            </a:r>
            <a:r>
              <a:rPr lang="en-US" sz="1400" b="0" dirty="0" smtClean="0"/>
              <a:t>The servlet gets initialized during the first request with all the configurations set as per the configuration files.</a:t>
            </a:r>
            <a:endParaRPr lang="en-US" sz="1400" b="0" dirty="0" smtClean="0"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81600" y="4114800"/>
            <a:ext cx="3810000" cy="533400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noAutofit/>
          </a:bodyPr>
          <a:lstStyle/>
          <a:p>
            <a:r>
              <a:rPr lang="en-US" sz="1400" dirty="0" smtClean="0"/>
              <a:t>Step 3: </a:t>
            </a:r>
            <a:r>
              <a:rPr lang="en-US" sz="1400" b="0" dirty="0" smtClean="0"/>
              <a:t>The servlets service method would be invoked  to process the HTTP request.</a:t>
            </a:r>
            <a:endParaRPr lang="en-US" sz="1400" b="0" dirty="0"/>
          </a:p>
        </p:txBody>
      </p:sp>
      <p:sp>
        <p:nvSpPr>
          <p:cNvPr id="27" name="TextBox 26"/>
          <p:cNvSpPr txBox="1"/>
          <p:nvPr/>
        </p:nvSpPr>
        <p:spPr>
          <a:xfrm>
            <a:off x="-5791200" y="1524000"/>
            <a:ext cx="84582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Explain how the servlet container manages the servlet life cycle inside a web server.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38200" y="5715000"/>
            <a:ext cx="7391400" cy="523220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NOTE: </a:t>
            </a:r>
            <a:r>
              <a:rPr lang="en-US" sz="1400" b="0" dirty="0" smtClean="0"/>
              <a:t>The step 1 and 2 will be executed only once in a servlet life cycle. The subsequent requests to the same servlet the container will only trigger step 3 to service all the  request.</a:t>
            </a:r>
            <a:endParaRPr lang="en-US" sz="14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1505 L 0.67083 0.0094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00" y="-3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4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6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6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69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5" grpId="0" animBg="1"/>
      <p:bldP spid="19" grpId="0" animBg="1"/>
      <p:bldP spid="20" grpId="0" animBg="1"/>
      <p:bldP spid="22" grpId="0"/>
      <p:bldP spid="122" grpId="1" animBg="1"/>
      <p:bldP spid="122" grpId="2" animBg="1"/>
      <p:bldP spid="123" grpId="0"/>
      <p:bldP spid="24" grpId="0" animBg="1"/>
      <p:bldP spid="26" grpId="0" animBg="1"/>
      <p:bldP spid="27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Reflect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946650"/>
          </a:xfrm>
        </p:spPr>
        <p:txBody>
          <a:bodyPr/>
          <a:lstStyle/>
          <a:p>
            <a:pPr>
              <a:spcBef>
                <a:spcPts val="1800"/>
              </a:spcBef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1800"/>
              </a:spcBef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1800"/>
              </a:spcBef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1800"/>
              </a:spcBef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Associates to reflect the following topics before proceeding.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What is Servlet?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Why do you need a servlet container?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sz="2400" dirty="0" smtClean="0">
                <a:latin typeface="Arial" pitchFamily="34" charset="0"/>
                <a:cs typeface="Arial" pitchFamily="34" charset="0"/>
              </a:rPr>
              <a:t>Advantages of Servlet over CGI?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What are all the phases of Servlet Life Cycle?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6" name="Picture 5" descr="stop_n_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0" y="1711587"/>
            <a:ext cx="2786633" cy="13364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676400"/>
            <a:ext cx="8610600" cy="4267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b="0" dirty="0" smtClean="0"/>
              <a:t>Servlet API’s are available in two packages,</a:t>
            </a:r>
          </a:p>
          <a:p>
            <a:endParaRPr lang="en-US" sz="2000" b="0" dirty="0" smtClean="0"/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000" dirty="0" err="1" smtClean="0"/>
              <a:t>javax.servlet</a:t>
            </a:r>
            <a:r>
              <a:rPr lang="en-US" sz="2000" b="0" dirty="0" smtClean="0"/>
              <a:t> : The classes and interfaces in </a:t>
            </a:r>
            <a:r>
              <a:rPr lang="en-US" sz="2000" b="0" dirty="0" err="1" smtClean="0"/>
              <a:t>javax.servlet</a:t>
            </a:r>
            <a:r>
              <a:rPr lang="en-US" sz="2000" b="0" dirty="0" smtClean="0"/>
              <a:t> are protocol independent . </a:t>
            </a:r>
            <a:r>
              <a:rPr lang="en-US" sz="2000" dirty="0" smtClean="0"/>
              <a:t>Eg: </a:t>
            </a:r>
            <a:r>
              <a:rPr lang="en-US" sz="2000" b="0" dirty="0" smtClean="0"/>
              <a:t> It can support different protocols like HTTP,FTP.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</a:pPr>
            <a:endParaRPr lang="en-US" sz="2000" dirty="0" smtClean="0"/>
          </a:p>
          <a:p>
            <a:pPr marL="342900" indent="-342900">
              <a:lnSpc>
                <a:spcPct val="150000"/>
              </a:lnSpc>
              <a:spcBef>
                <a:spcPts val="1200"/>
              </a:spcBef>
            </a:pPr>
            <a:r>
              <a:rPr lang="en-US" sz="2000" dirty="0" smtClean="0"/>
              <a:t>2. </a:t>
            </a:r>
            <a:r>
              <a:rPr lang="en-US" sz="2000" dirty="0" err="1" smtClean="0"/>
              <a:t>javax.servlet.http</a:t>
            </a:r>
            <a:r>
              <a:rPr lang="en-US" sz="2000" b="0" dirty="0" smtClean="0"/>
              <a:t>:</a:t>
            </a:r>
            <a:r>
              <a:rPr lang="en-US" sz="2000" dirty="0" smtClean="0"/>
              <a:t> </a:t>
            </a:r>
            <a:r>
              <a:rPr lang="en-US" sz="2000" b="0" dirty="0" smtClean="0"/>
              <a:t>The classes and interface in this package are specific for requests using HTTP protocol. Some of the classes and interfaces in the this package extend those specified in </a:t>
            </a:r>
            <a:r>
              <a:rPr lang="en-US" sz="2000" b="0" dirty="0" err="1" smtClean="0"/>
              <a:t>javax.servlet</a:t>
            </a:r>
            <a:r>
              <a:rPr lang="en-US" sz="2000" b="0" dirty="0" smtClean="0"/>
              <a:t> package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</a:pPr>
            <a:r>
              <a:rPr lang="en-US" sz="2000" b="0" dirty="0" smtClean="0"/>
              <a:t>    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Classes in </a:t>
            </a:r>
            <a:r>
              <a:rPr lang="en-US" sz="3200" dirty="0" err="1" smtClean="0"/>
              <a:t>javax.servlet</a:t>
            </a:r>
            <a:r>
              <a:rPr lang="en-US" sz="3200" dirty="0" smtClean="0"/>
              <a:t> package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1905000"/>
          <a:ext cx="8686800" cy="368543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95903"/>
                <a:gridCol w="3247697"/>
                <a:gridCol w="2743200"/>
              </a:tblGrid>
              <a:tr h="3789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Interface</a:t>
                      </a:r>
                      <a:endParaRPr lang="en-US" sz="20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Class</a:t>
                      </a:r>
                      <a:endParaRPr lang="en-US" sz="20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Exceptions</a:t>
                      </a:r>
                      <a:endParaRPr lang="en-US" sz="20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539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Servlet</a:t>
                      </a:r>
                      <a:endParaRPr lang="en-US" sz="20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GenericServlet</a:t>
                      </a:r>
                      <a:endParaRPr lang="en-US" sz="20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ServletException</a:t>
                      </a:r>
                      <a:endParaRPr lang="en-US" sz="20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539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ServletRequest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ServletInputStream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UnavailableException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89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ServletResponse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ServletOutputStream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89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ServletContext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ServletRequestWrapper</a:t>
                      </a:r>
                      <a:endParaRPr lang="en-US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89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ServletConfig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ServletResponseWrapper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89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Filter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ServletRequestEvent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89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FilterChain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ServletResponseEvent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Classes in </a:t>
            </a:r>
            <a:r>
              <a:rPr lang="en-US" sz="2800" dirty="0" err="1" smtClean="0"/>
              <a:t>javax.servlet.http</a:t>
            </a:r>
            <a:r>
              <a:rPr lang="en-US" sz="2800" dirty="0" smtClean="0"/>
              <a:t> package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2057400"/>
          <a:ext cx="8458201" cy="24967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92802"/>
                <a:gridCol w="2998398"/>
                <a:gridCol w="2667001"/>
              </a:tblGrid>
              <a:tr h="3789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Interface</a:t>
                      </a:r>
                      <a:endParaRPr lang="en-US" sz="20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Class</a:t>
                      </a:r>
                      <a:endParaRPr lang="en-US" sz="20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Exceptions</a:t>
                      </a:r>
                      <a:endParaRPr lang="en-US" sz="20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539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HttpServletRequest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HttpServlet</a:t>
                      </a:r>
                      <a:endParaRPr lang="en-US" sz="20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ServletException</a:t>
                      </a:r>
                      <a:endParaRPr lang="en-US" sz="20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539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HttpServletResponse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Cookie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UnavailableException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89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HttpSessionContext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HttpRequestWrapper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89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HttpSession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HttpResponseWrapper</a:t>
                      </a:r>
                      <a:endParaRPr lang="en-US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 Class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47113" y="6151563"/>
            <a:ext cx="444500" cy="320675"/>
          </a:xfrm>
        </p:spPr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228600" y="1828800"/>
          <a:ext cx="31242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Line Callout 1 9"/>
          <p:cNvSpPr/>
          <p:nvPr/>
        </p:nvSpPr>
        <p:spPr>
          <a:xfrm>
            <a:off x="4038600" y="1600200"/>
            <a:ext cx="4953000" cy="1143000"/>
          </a:xfrm>
          <a:prstGeom prst="borderCallout1">
            <a:avLst>
              <a:gd name="adj1" fmla="val 50777"/>
              <a:gd name="adj2" fmla="val 300"/>
              <a:gd name="adj3" fmla="val 46721"/>
              <a:gd name="adj4" fmla="val -1281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Interface</a:t>
            </a:r>
            <a:r>
              <a:rPr lang="en-US" sz="1600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: </a:t>
            </a:r>
            <a: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Servlet</a:t>
            </a:r>
          </a:p>
          <a:p>
            <a:pPr>
              <a:lnSpc>
                <a:spcPct val="80000"/>
              </a:lnSpc>
            </a:pPr>
            <a:endParaRPr lang="en-US" sz="16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  Declare the standard API’s which all the servlet implementations needs to define. All servlet classes must (fundamentally) implement this interface.</a:t>
            </a:r>
            <a:endParaRPr lang="en-US" sz="1600" b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4038600" y="2819400"/>
            <a:ext cx="4953000" cy="1066800"/>
          </a:xfrm>
          <a:prstGeom prst="borderCallout1">
            <a:avLst>
              <a:gd name="adj1" fmla="val 50777"/>
              <a:gd name="adj2" fmla="val 300"/>
              <a:gd name="adj3" fmla="val 52008"/>
              <a:gd name="adj4" fmla="val -13129"/>
            </a:avLst>
          </a:prstGeom>
          <a:gradFill>
            <a:gsLst>
              <a:gs pos="0">
                <a:srgbClr val="9CF913"/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sz="1600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:</a:t>
            </a:r>
            <a: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GenericServlet </a:t>
            </a:r>
          </a:p>
          <a:p>
            <a:pPr>
              <a:lnSpc>
                <a:spcPct val="80000"/>
              </a:lnSpc>
            </a:pPr>
            <a:endParaRPr lang="en-US" sz="16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1600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 Defines a generic, protocol-independent servlet. Servlet developed to cater NON-HTTP requests. </a:t>
            </a:r>
            <a:endParaRPr lang="en-US" sz="1600" b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3962400" y="4114800"/>
            <a:ext cx="4953000" cy="990600"/>
          </a:xfrm>
          <a:prstGeom prst="borderCallout1">
            <a:avLst>
              <a:gd name="adj1" fmla="val 71467"/>
              <a:gd name="adj2" fmla="val 300"/>
              <a:gd name="adj3" fmla="val 41297"/>
              <a:gd name="adj4" fmla="val -11220"/>
            </a:avLst>
          </a:prstGeom>
          <a:gradFill>
            <a:gsLst>
              <a:gs pos="0">
                <a:srgbClr val="EE6C00"/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sz="1600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HttpServlet</a:t>
            </a:r>
          </a:p>
          <a:p>
            <a:pPr>
              <a:lnSpc>
                <a:spcPct val="80000"/>
              </a:lnSpc>
            </a:pPr>
            <a:endParaRPr lang="en-US" sz="16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600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Servlet used to cater client HTTP requests.  </a:t>
            </a:r>
            <a:endParaRPr lang="en-US" sz="1600" b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" y="5334000"/>
            <a:ext cx="8458200" cy="707886"/>
          </a:xfrm>
          <a:prstGeom prst="rect">
            <a:avLst/>
          </a:prstGeom>
          <a:solidFill>
            <a:srgbClr val="FFCCCC">
              <a:alpha val="28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CC3300"/>
                </a:solidFill>
              </a:rPr>
              <a:t>NOTE: </a:t>
            </a:r>
            <a:r>
              <a:rPr lang="en-US" sz="2000" b="0" dirty="0" smtClean="0">
                <a:solidFill>
                  <a:srgbClr val="CC3300"/>
                </a:solidFill>
              </a:rPr>
              <a:t>We will be learning  the commonly used HTTP servlets throughout this session.</a:t>
            </a:r>
            <a:endParaRPr lang="en-US" sz="2000" b="0" dirty="0">
              <a:solidFill>
                <a:srgbClr val="CC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828800"/>
            <a:ext cx="8534400" cy="2362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34607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/>
              <a:t>The Servlet Interface is the abstraction of the Java Servlet API.</a:t>
            </a:r>
          </a:p>
          <a:p>
            <a:pPr indent="34607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/>
              <a:t> It declares the life cycle methods of a servlet.</a:t>
            </a:r>
          </a:p>
          <a:p>
            <a:pPr marL="393700" indent="-39370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/>
              <a:t> All the servlet implementations must implement it either directly or indirectly by extending a class which implements the Servlet interface.</a:t>
            </a:r>
          </a:p>
          <a:p>
            <a:pPr marL="393700" indent="-393700">
              <a:lnSpc>
                <a:spcPct val="150000"/>
              </a:lnSpc>
              <a:spcBef>
                <a:spcPts val="1200"/>
              </a:spcBef>
            </a:pPr>
            <a:r>
              <a:rPr lang="en-US" dirty="0" smtClean="0"/>
              <a:t>	Example of Servlet implementations: </a:t>
            </a:r>
            <a:r>
              <a:rPr lang="en-US" b="0" dirty="0" smtClean="0"/>
              <a:t> </a:t>
            </a:r>
            <a:r>
              <a:rPr lang="en-US" b="0" dirty="0" err="1" smtClean="0"/>
              <a:t>HTTPServlet</a:t>
            </a:r>
            <a:r>
              <a:rPr lang="en-US" b="0" dirty="0" smtClean="0"/>
              <a:t>, GenericServlet.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8600" y="4800600"/>
            <a:ext cx="8686800" cy="1295400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dirty="0" smtClean="0"/>
              <a:t>NOTE: </a:t>
            </a:r>
            <a:r>
              <a:rPr lang="en-US" b="0" dirty="0" smtClean="0"/>
              <a:t>Since most of the application are internet based we will be using </a:t>
            </a:r>
            <a:r>
              <a:rPr lang="en-US" b="0" dirty="0" err="1" smtClean="0"/>
              <a:t>HTTPServlet</a:t>
            </a:r>
            <a:r>
              <a:rPr lang="en-US" b="0" dirty="0" smtClean="0"/>
              <a:t> class which implements the Servlet interface for processing HTTP requests.</a:t>
            </a:r>
          </a:p>
          <a:p>
            <a:pPr marL="457200" indent="-284163">
              <a:lnSpc>
                <a:spcPct val="150000"/>
              </a:lnSpc>
              <a:spcBef>
                <a:spcPts val="1200"/>
              </a:spcBef>
            </a:pPr>
            <a:r>
              <a:rPr lang="en-US" b="0" dirty="0" smtClean="0"/>
              <a:t> 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Important</a:t>
            </a:r>
            <a:r>
              <a:rPr lang="en-US" sz="2400" dirty="0" smtClean="0"/>
              <a:t> Methods of Servlet Interface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" y="1524000"/>
          <a:ext cx="8839200" cy="484418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4724400"/>
              </a:tblGrid>
              <a:tr h="362009">
                <a:tc>
                  <a:txBody>
                    <a:bodyPr/>
                    <a:lstStyle/>
                    <a:p>
                      <a:pPr algn="l"/>
                      <a:r>
                        <a:rPr lang="en-US" sz="1900" dirty="0" smtClean="0">
                          <a:latin typeface="Arial" pitchFamily="34" charset="0"/>
                          <a:cs typeface="Arial" pitchFamily="34" charset="0"/>
                        </a:rPr>
                        <a:t>Method </a:t>
                      </a:r>
                      <a:endParaRPr lang="en-US" sz="1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dirty="0" smtClean="0"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912264">
                <a:tc>
                  <a:txBody>
                    <a:bodyPr/>
                    <a:lstStyle/>
                    <a:p>
                      <a:pPr algn="l"/>
                      <a:r>
                        <a:rPr lang="en-US" sz="1900" dirty="0" smtClean="0">
                          <a:latin typeface="Arial" pitchFamily="34" charset="0"/>
                          <a:cs typeface="Arial" pitchFamily="34" charset="0"/>
                        </a:rPr>
                        <a:t>void destroy() </a:t>
                      </a:r>
                      <a:endParaRPr lang="en-US" sz="1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dirty="0" smtClean="0">
                          <a:latin typeface="Arial" pitchFamily="34" charset="0"/>
                          <a:cs typeface="Arial" pitchFamily="34" charset="0"/>
                        </a:rPr>
                        <a:t>Called by the servlet container to indicate to a servlet that the servlet is being taken out of service.</a:t>
                      </a:r>
                      <a:endParaRPr lang="en-US" sz="1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912264">
                <a:tc>
                  <a:txBody>
                    <a:bodyPr/>
                    <a:lstStyle/>
                    <a:p>
                      <a:pPr algn="l"/>
                      <a:r>
                        <a:rPr lang="en-US" sz="1900" dirty="0" smtClean="0">
                          <a:latin typeface="Arial" pitchFamily="34" charset="0"/>
                          <a:cs typeface="Arial" pitchFamily="34" charset="0"/>
                        </a:rPr>
                        <a:t>void init(</a:t>
                      </a:r>
                      <a:r>
                        <a:rPr lang="en-US" sz="1900" dirty="0" err="1" smtClean="0">
                          <a:latin typeface="Arial" pitchFamily="34" charset="0"/>
                          <a:cs typeface="Arial" pitchFamily="34" charset="0"/>
                        </a:rPr>
                        <a:t>ServletConfig</a:t>
                      </a:r>
                      <a:r>
                        <a:rPr lang="en-US" sz="19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900" dirty="0" err="1" smtClean="0">
                          <a:latin typeface="Arial" pitchFamily="34" charset="0"/>
                          <a:cs typeface="Arial" pitchFamily="34" charset="0"/>
                        </a:rPr>
                        <a:t>config</a:t>
                      </a:r>
                      <a:r>
                        <a:rPr lang="en-US" sz="19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dirty="0" smtClean="0">
                          <a:latin typeface="Arial" pitchFamily="34" charset="0"/>
                          <a:cs typeface="Arial" pitchFamily="34" charset="0"/>
                        </a:rPr>
                        <a:t>Called by the servlet container to indicate to a servlet that the servlet is being placed into service.</a:t>
                      </a:r>
                      <a:endParaRPr lang="en-US" sz="1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37136">
                <a:tc>
                  <a:txBody>
                    <a:bodyPr/>
                    <a:lstStyle/>
                    <a:p>
                      <a:pPr algn="l"/>
                      <a:r>
                        <a:rPr lang="en-US" sz="1900" dirty="0" smtClean="0">
                          <a:latin typeface="Arial" pitchFamily="34" charset="0"/>
                          <a:cs typeface="Arial" pitchFamily="34" charset="0"/>
                        </a:rPr>
                        <a:t>String</a:t>
                      </a:r>
                      <a:r>
                        <a:rPr lang="en-US" sz="19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900" baseline="0" dirty="0" err="1" smtClean="0">
                          <a:latin typeface="Arial" pitchFamily="34" charset="0"/>
                          <a:cs typeface="Arial" pitchFamily="34" charset="0"/>
                        </a:rPr>
                        <a:t>getServletInfo</a:t>
                      </a:r>
                      <a:r>
                        <a:rPr lang="en-US" sz="1900" baseline="0" dirty="0" smtClean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  <a:endParaRPr lang="en-US" sz="1900" u="non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dirty="0" smtClean="0">
                          <a:latin typeface="Arial" pitchFamily="34" charset="0"/>
                          <a:cs typeface="Arial" pitchFamily="34" charset="0"/>
                        </a:rPr>
                        <a:t>Called by the servlet container to allow the servlet to respond to a request.</a:t>
                      </a:r>
                      <a:endParaRPr lang="en-US" sz="1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912264">
                <a:tc>
                  <a:txBody>
                    <a:bodyPr/>
                    <a:lstStyle/>
                    <a:p>
                      <a:pPr algn="l"/>
                      <a:r>
                        <a:rPr lang="en-US" sz="1900" u="none" dirty="0" err="1" smtClean="0">
                          <a:latin typeface="Arial" pitchFamily="34" charset="0"/>
                          <a:cs typeface="Arial" pitchFamily="34" charset="0"/>
                        </a:rPr>
                        <a:t>ServletConfig</a:t>
                      </a:r>
                      <a:r>
                        <a:rPr lang="en-US" sz="1900" u="none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900" u="none" baseline="0" dirty="0" err="1" smtClean="0">
                          <a:latin typeface="Arial" pitchFamily="34" charset="0"/>
                          <a:cs typeface="Arial" pitchFamily="34" charset="0"/>
                        </a:rPr>
                        <a:t>getServletConfig</a:t>
                      </a:r>
                      <a:r>
                        <a:rPr lang="en-US" sz="1900" u="none" baseline="0" dirty="0" smtClean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  <a:endParaRPr lang="en-US" sz="1900" u="non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dirty="0" smtClean="0">
                          <a:latin typeface="Arial" pitchFamily="34" charset="0"/>
                          <a:cs typeface="Arial" pitchFamily="34" charset="0"/>
                        </a:rPr>
                        <a:t>Returns a </a:t>
                      </a:r>
                      <a:r>
                        <a:rPr lang="en-US" sz="1900" dirty="0" err="1" smtClean="0">
                          <a:latin typeface="Arial" pitchFamily="34" charset="0"/>
                          <a:cs typeface="Arial" pitchFamily="34" charset="0"/>
                        </a:rPr>
                        <a:t>ServletConfig</a:t>
                      </a:r>
                      <a:r>
                        <a:rPr lang="en-US" sz="1900" dirty="0" smtClean="0">
                          <a:latin typeface="Arial" pitchFamily="34" charset="0"/>
                          <a:cs typeface="Arial" pitchFamily="34" charset="0"/>
                        </a:rPr>
                        <a:t> object, which contains initialization and startup parameters for this </a:t>
                      </a:r>
                      <a:r>
                        <a:rPr lang="en-US" sz="1900" dirty="0" err="1" smtClean="0">
                          <a:latin typeface="Arial" pitchFamily="34" charset="0"/>
                          <a:cs typeface="Arial" pitchFamily="34" charset="0"/>
                        </a:rPr>
                        <a:t>servlet</a:t>
                      </a:r>
                      <a:r>
                        <a:rPr lang="en-US" sz="1900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n-US" sz="1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912264">
                <a:tc>
                  <a:txBody>
                    <a:bodyPr/>
                    <a:lstStyle/>
                    <a:p>
                      <a:pPr algn="l"/>
                      <a:r>
                        <a:rPr lang="en-US" sz="1900" dirty="0" smtClean="0">
                          <a:latin typeface="Arial" pitchFamily="34" charset="0"/>
                          <a:cs typeface="Arial" pitchFamily="34" charset="0"/>
                        </a:rPr>
                        <a:t>void service(</a:t>
                      </a:r>
                      <a:r>
                        <a:rPr lang="en-US" sz="1900" dirty="0" err="1" smtClean="0">
                          <a:latin typeface="Arial" pitchFamily="34" charset="0"/>
                          <a:cs typeface="Arial" pitchFamily="34" charset="0"/>
                        </a:rPr>
                        <a:t>ServletRequest</a:t>
                      </a:r>
                      <a:r>
                        <a:rPr lang="en-US" sz="1900" dirty="0" smtClean="0"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lang="en-US" sz="1900" dirty="0" err="1" smtClean="0">
                          <a:latin typeface="Arial" pitchFamily="34" charset="0"/>
                          <a:cs typeface="Arial" pitchFamily="34" charset="0"/>
                        </a:rPr>
                        <a:t>req</a:t>
                      </a:r>
                      <a:r>
                        <a:rPr lang="en-US" sz="190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900" dirty="0" err="1" smtClean="0">
                          <a:latin typeface="Arial" pitchFamily="34" charset="0"/>
                          <a:cs typeface="Arial" pitchFamily="34" charset="0"/>
                        </a:rPr>
                        <a:t>ServletResponse</a:t>
                      </a:r>
                      <a:r>
                        <a:rPr lang="en-US" sz="1900" dirty="0" smtClean="0">
                          <a:latin typeface="Arial" pitchFamily="34" charset="0"/>
                          <a:cs typeface="Arial" pitchFamily="34" charset="0"/>
                        </a:rPr>
                        <a:t> res) </a:t>
                      </a:r>
                      <a:endParaRPr lang="en-US" sz="1900" b="0" u="non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dirty="0" smtClean="0">
                          <a:latin typeface="Arial" pitchFamily="34" charset="0"/>
                          <a:cs typeface="Arial" pitchFamily="34" charset="0"/>
                        </a:rPr>
                        <a:t>Called by the </a:t>
                      </a:r>
                      <a:r>
                        <a:rPr lang="en-US" sz="1900" dirty="0" err="1" smtClean="0">
                          <a:latin typeface="Arial" pitchFamily="34" charset="0"/>
                          <a:cs typeface="Arial" pitchFamily="34" charset="0"/>
                        </a:rPr>
                        <a:t>servlet</a:t>
                      </a:r>
                      <a:r>
                        <a:rPr lang="en-US" sz="1900" dirty="0" smtClean="0">
                          <a:latin typeface="Arial" pitchFamily="34" charset="0"/>
                          <a:cs typeface="Arial" pitchFamily="34" charset="0"/>
                        </a:rPr>
                        <a:t> container to allow the </a:t>
                      </a:r>
                      <a:r>
                        <a:rPr lang="en-US" sz="1900" dirty="0" err="1" smtClean="0">
                          <a:latin typeface="Arial" pitchFamily="34" charset="0"/>
                          <a:cs typeface="Arial" pitchFamily="34" charset="0"/>
                        </a:rPr>
                        <a:t>servlet</a:t>
                      </a:r>
                      <a:r>
                        <a:rPr lang="en-US" sz="1900" dirty="0" smtClean="0">
                          <a:latin typeface="Arial" pitchFamily="34" charset="0"/>
                          <a:cs typeface="Arial" pitchFamily="34" charset="0"/>
                        </a:rPr>
                        <a:t> to respond to a request.</a:t>
                      </a:r>
                      <a:endParaRPr lang="en-US" sz="1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HTTPServlet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1524000"/>
            <a:ext cx="8991600" cy="4495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11125" indent="23495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 smtClean="0"/>
              <a:t>HttpServlet</a:t>
            </a:r>
            <a:r>
              <a:rPr lang="en-US" b="0" dirty="0" smtClean="0"/>
              <a:t> is an abstract class.</a:t>
            </a:r>
          </a:p>
          <a:p>
            <a:pPr marL="111125" indent="23495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/>
              <a:t>Any servlet which works on the HTTP should extend the </a:t>
            </a:r>
            <a:r>
              <a:rPr lang="en-US" b="0" dirty="0" err="1" smtClean="0"/>
              <a:t>HTTPServlet</a:t>
            </a:r>
            <a:r>
              <a:rPr lang="en-US" b="0" dirty="0" smtClean="0"/>
              <a:t> class. </a:t>
            </a:r>
          </a:p>
          <a:p>
            <a:pPr marL="111125" indent="23495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/>
              <a:t>This class contains implementation of methods that are specific to HTTP. </a:t>
            </a:r>
          </a:p>
          <a:p>
            <a:pPr marL="393700" indent="-28257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/>
              <a:t>Also contains the implementation of the methods declared in the servlet interface.</a:t>
            </a:r>
          </a:p>
          <a:p>
            <a:pPr marL="111125" indent="23495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/>
              <a:t>Contains the </a:t>
            </a:r>
            <a:r>
              <a:rPr lang="en-US" b="0" dirty="0" err="1" smtClean="0"/>
              <a:t>doXXXX</a:t>
            </a:r>
            <a:r>
              <a:rPr lang="en-US" b="0" dirty="0" smtClean="0"/>
              <a:t> methods which are known as the service methods.</a:t>
            </a:r>
          </a:p>
          <a:p>
            <a:pPr marL="393700" indent="-28257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/>
              <a:t>All the servlets extending this class should implement any one of the </a:t>
            </a:r>
            <a:r>
              <a:rPr lang="en-US" b="0" dirty="0" err="1" smtClean="0"/>
              <a:t>doXXXX</a:t>
            </a:r>
            <a:r>
              <a:rPr lang="en-US" b="0" dirty="0" smtClean="0"/>
              <a:t>() methods.</a:t>
            </a:r>
          </a:p>
          <a:p>
            <a:pPr marL="568325" lvl="1" indent="234950">
              <a:lnSpc>
                <a:spcPct val="150000"/>
              </a:lnSpc>
              <a:spcBef>
                <a:spcPts val="1200"/>
              </a:spcBef>
            </a:pPr>
            <a:r>
              <a:rPr lang="en-US" dirty="0" smtClean="0"/>
              <a:t>Examples of </a:t>
            </a:r>
            <a:r>
              <a:rPr lang="en-US" dirty="0" err="1" smtClean="0"/>
              <a:t>doXXXX</a:t>
            </a:r>
            <a:r>
              <a:rPr lang="en-US" dirty="0" smtClean="0"/>
              <a:t>()</a:t>
            </a:r>
            <a:r>
              <a:rPr lang="en-US" b="0" dirty="0" smtClean="0"/>
              <a:t>: doGet(),doPost().</a:t>
            </a:r>
          </a:p>
          <a:p>
            <a:pPr marL="111125" indent="23495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endParaRPr lang="en-US" b="0" dirty="0" smtClean="0"/>
          </a:p>
          <a:p>
            <a:pPr marL="111125" indent="23495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endParaRPr lang="en-US" b="0" dirty="0" smtClean="0"/>
          </a:p>
          <a:p>
            <a:pPr marL="111125" indent="23495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endParaRPr lang="en-US" b="0" dirty="0" smtClean="0"/>
          </a:p>
          <a:p>
            <a:pPr marL="111125" indent="23495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err="1" smtClean="0"/>
              <a:t>doXXXX</a:t>
            </a:r>
            <a:r>
              <a:rPr lang="en-US" sz="3400" dirty="0" smtClean="0"/>
              <a:t> methods in </a:t>
            </a:r>
            <a:r>
              <a:rPr lang="en-US" sz="3400" dirty="0" err="1" smtClean="0"/>
              <a:t>HTTPServlet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1584960"/>
          <a:ext cx="8763000" cy="3733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43400"/>
                <a:gridCol w="4419600"/>
              </a:tblGrid>
              <a:tr h="336313"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Method 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88548"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void doGet( 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HttpServletR</a:t>
                      </a:r>
                      <a:r>
                        <a:rPr lang="en-US" sz="1700" baseline="0" dirty="0" err="1" smtClean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quest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req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HttpServletResponse</a:t>
                      </a:r>
                      <a:r>
                        <a:rPr lang="en-US" sz="17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resp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Called by the server (via the service method) to allow a 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servlet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 to handle a </a:t>
                      </a:r>
                      <a:r>
                        <a:rPr lang="en-US" sz="1700" b="1" dirty="0" smtClean="0">
                          <a:latin typeface="Arial" pitchFamily="34" charset="0"/>
                          <a:cs typeface="Arial" pitchFamily="34" charset="0"/>
                        </a:rPr>
                        <a:t>GET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 request. Will be called when a</a:t>
                      </a:r>
                      <a:r>
                        <a:rPr lang="en-US" sz="1700" baseline="0" dirty="0" smtClean="0">
                          <a:latin typeface="Arial" pitchFamily="34" charset="0"/>
                          <a:cs typeface="Arial" pitchFamily="34" charset="0"/>
                        </a:rPr>
                        <a:t> URL is requested or the form method is GET.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88548"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void doPost( 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HttpServletR</a:t>
                      </a:r>
                      <a:r>
                        <a:rPr lang="en-US" sz="1700" baseline="0" dirty="0" err="1" smtClean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quest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req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HttpServletResponse</a:t>
                      </a:r>
                      <a:r>
                        <a:rPr lang="en-US" sz="17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resp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Called by the server (via the service method) to allow a 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servlet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 to handle a </a:t>
                      </a:r>
                      <a:r>
                        <a:rPr lang="en-US" sz="1700" b="1" dirty="0" smtClean="0">
                          <a:latin typeface="Arial" pitchFamily="34" charset="0"/>
                          <a:cs typeface="Arial" pitchFamily="34" charset="0"/>
                        </a:rPr>
                        <a:t>POST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 request. Will</a:t>
                      </a:r>
                      <a:r>
                        <a:rPr lang="en-US" sz="1700" baseline="0" dirty="0" smtClean="0">
                          <a:latin typeface="Arial" pitchFamily="34" charset="0"/>
                          <a:cs typeface="Arial" pitchFamily="34" charset="0"/>
                        </a:rPr>
                        <a:t> be called when the form method is POST.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8407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void 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doHead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( 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HttpServletR</a:t>
                      </a:r>
                      <a:r>
                        <a:rPr lang="en-US" sz="1700" baseline="0" dirty="0" err="1" smtClean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quest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req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HttpServletResponse</a:t>
                      </a:r>
                      <a:r>
                        <a:rPr lang="en-US" sz="17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resp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700" u="non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Receives an HTTP HEAD request from the protected service method and handles the request. Head request</a:t>
                      </a:r>
                      <a:r>
                        <a:rPr lang="en-US" sz="1700" baseline="0" dirty="0" smtClean="0">
                          <a:latin typeface="Arial" pitchFamily="34" charset="0"/>
                          <a:cs typeface="Arial" pitchFamily="34" charset="0"/>
                        </a:rPr>
                        <a:t> returns only the header information.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4719" y="5486400"/>
            <a:ext cx="8199681" cy="609600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noAutofit/>
          </a:bodyPr>
          <a:lstStyle/>
          <a:p>
            <a:r>
              <a:rPr lang="en-US" dirty="0" smtClean="0"/>
              <a:t>NOTE: </a:t>
            </a:r>
            <a:r>
              <a:rPr lang="en-US" b="0" dirty="0" smtClean="0"/>
              <a:t>Any class Extending the </a:t>
            </a:r>
            <a:r>
              <a:rPr lang="en-US" b="0" dirty="0" err="1" smtClean="0"/>
              <a:t>HTTPServlet</a:t>
            </a:r>
            <a:r>
              <a:rPr lang="en-US" b="0" dirty="0" smtClean="0"/>
              <a:t> should override any of the </a:t>
            </a:r>
            <a:r>
              <a:rPr lang="en-US" b="0" dirty="0" err="1" smtClean="0"/>
              <a:t>doXXXX</a:t>
            </a:r>
            <a:r>
              <a:rPr lang="en-US" b="0" dirty="0" smtClean="0"/>
              <a:t> methods based on the requirement.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00025"/>
            <a:ext cx="6858000" cy="5334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About the Author</a:t>
            </a:r>
          </a:p>
        </p:txBody>
      </p:sp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D313E9-3302-4974-8563-6539F17C1C97}" type="slidenum">
              <a:rPr lang="en-US" smtClean="0"/>
              <a:pPr>
                <a:defRPr/>
              </a:pPr>
              <a:t>2</a:t>
            </a:fld>
            <a:endParaRPr lang="en-US" dirty="0" smtClean="0"/>
          </a:p>
        </p:txBody>
      </p:sp>
      <p:graphicFrame>
        <p:nvGraphicFramePr>
          <p:cNvPr id="33870" name="Group 78"/>
          <p:cNvGraphicFramePr>
            <a:graphicFrameLocks noGrp="1"/>
          </p:cNvGraphicFramePr>
          <p:nvPr/>
        </p:nvGraphicFramePr>
        <p:xfrm>
          <a:off x="533400" y="1778000"/>
          <a:ext cx="8153400" cy="1828800"/>
        </p:xfrm>
        <a:graphic>
          <a:graphicData uri="http://schemas.openxmlformats.org/drawingml/2006/table">
            <a:tbl>
              <a:tblPr/>
              <a:tblGrid>
                <a:gridCol w="1676400"/>
                <a:gridCol w="6477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Created By: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Renjith(t-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renjith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)/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Shanmu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(105110)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Credential Information: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Trainer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Version and Date: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1.0, April 15’td 2011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14" name="WordArt 37"/>
          <p:cNvSpPr>
            <a:spLocks noChangeArrowheads="1" noChangeShapeType="1" noTextEdit="1"/>
          </p:cNvSpPr>
          <p:nvPr/>
        </p:nvSpPr>
        <p:spPr bwMode="auto">
          <a:xfrm>
            <a:off x="762000" y="3924300"/>
            <a:ext cx="76200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3188B4"/>
                </a:solidFill>
                <a:latin typeface="Tw Cen MT Condensed"/>
              </a:rPr>
              <a:t>Cognizant Certified Official Curriculum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doXXXX</a:t>
            </a:r>
            <a:r>
              <a:rPr lang="en-US" dirty="0" smtClean="0"/>
              <a:t> methods(Cont)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1600200"/>
          <a:ext cx="8763000" cy="4343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4648200"/>
              </a:tblGrid>
              <a:tr h="336313"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Method 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885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void 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doOptions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( 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HttpServletR</a:t>
                      </a:r>
                      <a:r>
                        <a:rPr lang="en-US" sz="1700" baseline="0" dirty="0" err="1" smtClean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quest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req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HttpServletResponse</a:t>
                      </a:r>
                      <a:r>
                        <a:rPr lang="en-US" sz="17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resp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700" b="0" u="non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  Called by the server (via the service method) to allow a 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servlet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 to handle a OPTIONS request. OPTIONS method is used by a client to determine the HTTP methods supported by a Web server.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88548"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void 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doPut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( 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HttpServletR</a:t>
                      </a:r>
                      <a:r>
                        <a:rPr lang="en-US" sz="1700" baseline="0" dirty="0" err="1" smtClean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quest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req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HttpServletResponse</a:t>
                      </a:r>
                      <a:r>
                        <a:rPr lang="en-US" sz="17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resp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Called by the server (via the service method) to allow a 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servlet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 to handle a PUT request. Used to store an entity</a:t>
                      </a:r>
                      <a:r>
                        <a:rPr lang="en-US" sz="1700" baseline="0" dirty="0" smtClean="0">
                          <a:latin typeface="Arial" pitchFamily="34" charset="0"/>
                          <a:cs typeface="Arial" pitchFamily="34" charset="0"/>
                        </a:rPr>
                        <a:t> in the specified URI.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88548"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void 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doTrace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( 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HttpServletR</a:t>
                      </a:r>
                      <a:r>
                        <a:rPr lang="en-US" sz="1700" baseline="0" dirty="0" err="1" smtClean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quest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req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HttpServletResponse</a:t>
                      </a:r>
                      <a:r>
                        <a:rPr lang="en-US" sz="17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resp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 Called by the server (via the service method) to allow a 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servlet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 to handle a TRACE request.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885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void 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doDelete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( 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HttpServletR</a:t>
                      </a:r>
                      <a:r>
                        <a:rPr lang="en-US" sz="1700" baseline="0" dirty="0" err="1" smtClean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quest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req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HttpServletResponse</a:t>
                      </a:r>
                      <a:r>
                        <a:rPr lang="en-US" sz="17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resp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700" u="non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 Called by the server (via the service method) to allow a 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servlet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 to handle a DELETE request. Delete</a:t>
                      </a:r>
                      <a:r>
                        <a:rPr lang="en-US" sz="1700" baseline="0" dirty="0" smtClean="0">
                          <a:latin typeface="Arial" pitchFamily="34" charset="0"/>
                          <a:cs typeface="Arial" pitchFamily="34" charset="0"/>
                        </a:rPr>
                        <a:t> request is used to delete the information corresponding to that UR</a:t>
                      </a:r>
                      <a:r>
                        <a:rPr lang="en-US" sz="1700" i="0" baseline="0" dirty="0" smtClean="0"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lang="en-US" sz="1700" baseline="0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6019800"/>
            <a:ext cx="8199681" cy="457200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dirty="0" smtClean="0"/>
              <a:t>NOTE: </a:t>
            </a:r>
            <a:r>
              <a:rPr lang="en-US" b="0" dirty="0" smtClean="0"/>
              <a:t>In projects the </a:t>
            </a:r>
            <a:r>
              <a:rPr lang="en-US" dirty="0" smtClean="0"/>
              <a:t>doGet</a:t>
            </a:r>
            <a:r>
              <a:rPr lang="en-US" b="0" dirty="0" smtClean="0"/>
              <a:t>  &amp; </a:t>
            </a:r>
            <a:r>
              <a:rPr lang="en-US" dirty="0" smtClean="0"/>
              <a:t>doPost</a:t>
            </a:r>
            <a:r>
              <a:rPr lang="en-US" b="0" dirty="0" smtClean="0"/>
              <a:t> are commonly used.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Important  Interfaces in Servlet API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057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2057400"/>
            <a:ext cx="7924800" cy="2667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346075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200" b="0" dirty="0" smtClean="0"/>
              <a:t> HTTPServletRequest</a:t>
            </a:r>
          </a:p>
          <a:p>
            <a:pPr indent="393700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200" b="0" dirty="0" smtClean="0"/>
              <a:t>HTTPServletResponse</a:t>
            </a:r>
          </a:p>
          <a:p>
            <a:pPr indent="393700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200" b="0" dirty="0" err="1" smtClean="0"/>
              <a:t>ServletConfig</a:t>
            </a:r>
            <a:endParaRPr lang="en-US" sz="2200" b="0" dirty="0" smtClean="0"/>
          </a:p>
          <a:p>
            <a:pPr indent="393700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200" b="0" dirty="0" err="1" smtClean="0"/>
              <a:t>ServletContext</a:t>
            </a:r>
            <a:endParaRPr lang="en-US" sz="2200" b="0" dirty="0" smtClean="0"/>
          </a:p>
          <a:p>
            <a:pPr indent="393700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200" b="0" dirty="0" smtClean="0"/>
              <a:t>RequestDispatcher</a:t>
            </a:r>
            <a:endParaRPr lang="en-US" sz="2200" b="0" dirty="0"/>
          </a:p>
        </p:txBody>
      </p:sp>
      <p:sp>
        <p:nvSpPr>
          <p:cNvPr id="7" name="TextBox 6"/>
          <p:cNvSpPr txBox="1"/>
          <p:nvPr/>
        </p:nvSpPr>
        <p:spPr>
          <a:xfrm>
            <a:off x="563319" y="5486400"/>
            <a:ext cx="8199681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dirty="0" smtClean="0"/>
              <a:t>NOTE: </a:t>
            </a:r>
            <a:r>
              <a:rPr lang="en-US" b="0" dirty="0" smtClean="0"/>
              <a:t>You will learn more about this in the subsequent slides.</a:t>
            </a:r>
            <a:endParaRPr lang="en-US" b="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638800" y="2362200"/>
            <a:ext cx="304800" cy="22860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Reflect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Associates to reflect the following topics before proceeding.</a:t>
            </a:r>
          </a:p>
          <a:p>
            <a:pPr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What is </a:t>
            </a:r>
            <a:r>
              <a:rPr sz="2400" dirty="0" smtClean="0"/>
              <a:t>the difference between Servlet, GenericServlet and HttpServlet</a:t>
            </a:r>
            <a:r>
              <a:rPr lang="en-US" sz="2400" dirty="0" smtClean="0"/>
              <a:t>?</a:t>
            </a:r>
          </a:p>
          <a:p>
            <a:pPr>
              <a:buFont typeface="Wingdings" pitchFamily="2" charset="2"/>
              <a:buChar char="§"/>
            </a:pPr>
            <a:r>
              <a:rPr sz="2400" dirty="0" smtClean="0"/>
              <a:t>What are init and destroy methods ?</a:t>
            </a:r>
            <a:endParaRPr lang="en-US" sz="2400" dirty="0" smtClean="0"/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What is the use of doGet and doPost methods ?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6" name="Picture 5" descr="stop_n_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0" y="1676400"/>
            <a:ext cx="2786633" cy="13364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HTTPServletRequest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1600200"/>
            <a:ext cx="89154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en-US" sz="2000" b="0" dirty="0" smtClean="0"/>
              <a:t>This interface extends the </a:t>
            </a:r>
            <a:r>
              <a:rPr lang="en-US" sz="2000" i="1" dirty="0" smtClean="0"/>
              <a:t>ServletRequest</a:t>
            </a:r>
            <a:r>
              <a:rPr lang="en-US" sz="2000" b="0" dirty="0" smtClean="0"/>
              <a:t> interface contains methods to access request information by the  HTTP servlets. </a:t>
            </a:r>
          </a:p>
          <a:p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pPr marL="352425" indent="-179388"/>
            <a:endParaRPr lang="en-US" sz="2000" b="0" dirty="0" smtClean="0"/>
          </a:p>
          <a:p>
            <a:pPr indent="173038"/>
            <a:r>
              <a:rPr lang="en-US" sz="2000" b="0" dirty="0" smtClean="0"/>
              <a:t>This interface is used by servlets to access, </a:t>
            </a:r>
          </a:p>
          <a:p>
            <a:pPr marL="630238" indent="-236538">
              <a:buFont typeface="Arial" pitchFamily="34" charset="0"/>
              <a:buChar char="•"/>
            </a:pPr>
            <a:r>
              <a:rPr lang="en-US" sz="2000" b="0" dirty="0" smtClean="0"/>
              <a:t>The parameters sent by client as part of HTTP request from the browser.</a:t>
            </a:r>
          </a:p>
          <a:p>
            <a:pPr marL="630238" indent="-236538">
              <a:buFont typeface="Arial" pitchFamily="34" charset="0"/>
              <a:buChar char="•"/>
            </a:pPr>
            <a:r>
              <a:rPr lang="en-US" sz="2000" b="0" dirty="0" smtClean="0"/>
              <a:t>Client Information like port number, client protocol, the form field values.</a:t>
            </a:r>
          </a:p>
          <a:p>
            <a:pPr marL="352425" indent="-179388"/>
            <a:endParaRPr lang="en-US" sz="2000" b="0" dirty="0" smtClean="0"/>
          </a:p>
          <a:p>
            <a:pPr indent="173038"/>
            <a:r>
              <a:rPr lang="en-US" sz="2000" b="0" dirty="0" smtClean="0"/>
              <a:t>The servlet container creates an request object and passes to the service methods(doGet, doPost etc) as an argument. This object contains the entire user request information sent from the browser.</a:t>
            </a:r>
          </a:p>
          <a:p>
            <a:pPr marL="352425" indent="-179388"/>
            <a:r>
              <a:rPr lang="en-US" b="0" dirty="0" smtClean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09800" y="2514600"/>
            <a:ext cx="3505200" cy="304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2060"/>
                </a:solidFill>
              </a:rPr>
              <a:t>ServletRequest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352800"/>
            <a:ext cx="3505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2060"/>
                </a:solidFill>
              </a:rPr>
              <a:t>HTTPServletRequest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8" name="Up Arrow 7"/>
          <p:cNvSpPr/>
          <p:nvPr/>
        </p:nvSpPr>
        <p:spPr>
          <a:xfrm>
            <a:off x="3795812" y="2882464"/>
            <a:ext cx="274320" cy="36576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Important Methods in ServletRequest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" y="1752600"/>
          <a:ext cx="8991600" cy="3937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962400"/>
                <a:gridCol w="50292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Method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String 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getParamter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(String 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parameterName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Returns the value of a request parameter as a String</a:t>
                      </a:r>
                      <a:r>
                        <a:rPr lang="en-US" sz="17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or null if the parameter does not exist. 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Enumeration</a:t>
                      </a:r>
                      <a:r>
                        <a:rPr lang="en-US" sz="17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700" baseline="0" dirty="0" err="1" smtClean="0">
                          <a:latin typeface="Arial" pitchFamily="34" charset="0"/>
                          <a:cs typeface="Arial" pitchFamily="34" charset="0"/>
                        </a:rPr>
                        <a:t>getParamterNames</a:t>
                      </a:r>
                      <a:r>
                        <a:rPr lang="en-US" sz="1700" baseline="0" dirty="0" smtClean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Returns an Enumeration of String objects containing the names of the parameters contained in this request.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Map 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getParameterMap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Returns a 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java.util.Map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 of the parameters of this request. 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String [ ] 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getParameterValues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(String</a:t>
                      </a:r>
                      <a:r>
                        <a:rPr lang="en-US" sz="17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700" baseline="0" dirty="0" err="1" smtClean="0">
                          <a:latin typeface="Arial" pitchFamily="34" charset="0"/>
                          <a:cs typeface="Arial" pitchFamily="34" charset="0"/>
                        </a:rPr>
                        <a:t>paramterName</a:t>
                      </a:r>
                      <a:r>
                        <a:rPr lang="en-US" sz="1700" baseline="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Returns an array of String objects containing all of the values the given request parameter has, or null if the parameter does not exist. 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String 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setAttribute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(String 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attributeName,Object</a:t>
                      </a:r>
                      <a:r>
                        <a:rPr lang="en-US" sz="17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700" baseline="0" dirty="0" err="1" smtClean="0">
                          <a:latin typeface="Arial" pitchFamily="34" charset="0"/>
                          <a:cs typeface="Arial" pitchFamily="34" charset="0"/>
                        </a:rPr>
                        <a:t>attributeValue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 Stores an attribute in this request.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Important Methods in </a:t>
            </a:r>
            <a:r>
              <a:rPr lang="en-US" sz="2400" dirty="0" err="1" smtClean="0"/>
              <a:t>ServletRequest</a:t>
            </a:r>
            <a:r>
              <a:rPr lang="en-US" sz="2400" dirty="0" smtClean="0"/>
              <a:t>(Cont)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1569720"/>
          <a:ext cx="8839200" cy="4196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810000"/>
                <a:gridCol w="50292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Method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Void 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removeAttribute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(String 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attributeName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 Removes an attribute from this request.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String 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getAttribute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(String 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attributeName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 Returns the value of the named attribute as an Object, or null if no attribute of the given name exists.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Enumeration</a:t>
                      </a:r>
                      <a:r>
                        <a:rPr lang="en-US" sz="17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700" baseline="0" dirty="0" err="1" smtClean="0">
                          <a:latin typeface="Arial" pitchFamily="34" charset="0"/>
                          <a:cs typeface="Arial" pitchFamily="34" charset="0"/>
                        </a:rPr>
                        <a:t>getAttributeNames</a:t>
                      </a:r>
                      <a:r>
                        <a:rPr lang="en-US" sz="1700" baseline="0" dirty="0" smtClean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Returns an Enumeration containing the names of the attributes available to this request.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RequestDispatcher 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getRequestDispatcher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(String path)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 Returns a RequestDispatcher object that acts as a wrapper for the resource located at the given path.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Locale 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getLocale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 Returns the preferred Locale that the client will accept content in, based on the Accept-Language header.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List of other Methods in ServletRequest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524000"/>
            <a:ext cx="91440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538">
              <a:spcBef>
                <a:spcPts val="600"/>
              </a:spcBef>
            </a:pPr>
            <a:r>
              <a:rPr lang="en-US" sz="2000" b="0" dirty="0" smtClean="0"/>
              <a:t>The below listed are the other methods in ServletRequest interface used for getting more details on the request received.</a:t>
            </a:r>
          </a:p>
          <a:p>
            <a:pPr marL="803275" indent="457200">
              <a:spcBef>
                <a:spcPts val="600"/>
              </a:spcBef>
              <a:buFont typeface="Wingdings" pitchFamily="2" charset="2"/>
              <a:buChar char="§"/>
              <a:tabLst>
                <a:tab pos="850900" algn="l"/>
              </a:tabLst>
            </a:pPr>
            <a:r>
              <a:rPr lang="en-US" sz="2000" b="0" dirty="0" err="1" smtClean="0"/>
              <a:t>getCharacterEncoding</a:t>
            </a:r>
            <a:r>
              <a:rPr lang="en-US" sz="2000" b="0" dirty="0" smtClean="0"/>
              <a:t>()</a:t>
            </a:r>
          </a:p>
          <a:p>
            <a:pPr marL="803275" indent="457200">
              <a:spcBef>
                <a:spcPts val="600"/>
              </a:spcBef>
              <a:buFont typeface="Wingdings" pitchFamily="2" charset="2"/>
              <a:buChar char="§"/>
              <a:tabLst>
                <a:tab pos="850900" algn="l"/>
              </a:tabLst>
            </a:pPr>
            <a:r>
              <a:rPr lang="en-US" sz="2000" b="0" dirty="0" err="1" smtClean="0"/>
              <a:t>getInputStream</a:t>
            </a:r>
            <a:r>
              <a:rPr lang="en-US" sz="2000" b="0" dirty="0" smtClean="0"/>
              <a:t> ()</a:t>
            </a:r>
          </a:p>
          <a:p>
            <a:pPr marL="803275" indent="457200">
              <a:spcBef>
                <a:spcPts val="600"/>
              </a:spcBef>
              <a:buFont typeface="Wingdings" pitchFamily="2" charset="2"/>
              <a:buChar char="§"/>
              <a:tabLst>
                <a:tab pos="850900" algn="l"/>
              </a:tabLst>
            </a:pPr>
            <a:r>
              <a:rPr lang="en-US" sz="2000" b="0" dirty="0" err="1" smtClean="0"/>
              <a:t>getContentLength</a:t>
            </a:r>
            <a:r>
              <a:rPr lang="en-US" sz="2000" b="0" dirty="0" smtClean="0"/>
              <a:t> () 	  </a:t>
            </a:r>
          </a:p>
          <a:p>
            <a:pPr marL="803275" indent="457200">
              <a:spcBef>
                <a:spcPts val="600"/>
              </a:spcBef>
              <a:buFont typeface="Wingdings" pitchFamily="2" charset="2"/>
              <a:buChar char="§"/>
              <a:tabLst>
                <a:tab pos="850900" algn="l"/>
              </a:tabLst>
            </a:pPr>
            <a:r>
              <a:rPr lang="en-US" sz="2000" b="0" dirty="0" err="1" smtClean="0"/>
              <a:t>getContentType</a:t>
            </a:r>
            <a:r>
              <a:rPr lang="en-US" sz="2000" b="0" dirty="0" smtClean="0"/>
              <a:t> ()</a:t>
            </a:r>
          </a:p>
          <a:p>
            <a:pPr marL="803275" indent="457200">
              <a:spcBef>
                <a:spcPts val="600"/>
              </a:spcBef>
              <a:buFont typeface="Wingdings" pitchFamily="2" charset="2"/>
              <a:buChar char="§"/>
              <a:tabLst>
                <a:tab pos="850900" algn="l"/>
              </a:tabLst>
            </a:pPr>
            <a:r>
              <a:rPr lang="en-US" sz="2000" b="0" dirty="0" err="1" smtClean="0"/>
              <a:t>getProtocol</a:t>
            </a:r>
            <a:r>
              <a:rPr lang="en-US" sz="2000" b="0" dirty="0" smtClean="0"/>
              <a:t> ()</a:t>
            </a:r>
          </a:p>
          <a:p>
            <a:pPr marL="803275" indent="457200">
              <a:spcBef>
                <a:spcPts val="600"/>
              </a:spcBef>
              <a:buFont typeface="Wingdings" pitchFamily="2" charset="2"/>
              <a:buChar char="§"/>
              <a:tabLst>
                <a:tab pos="850900" algn="l"/>
              </a:tabLst>
            </a:pPr>
            <a:r>
              <a:rPr lang="en-US" sz="2000" b="0" dirty="0" err="1" smtClean="0"/>
              <a:t>getRemoteAddress</a:t>
            </a:r>
            <a:r>
              <a:rPr lang="en-US" sz="2000" b="0" dirty="0" smtClean="0"/>
              <a:t> ()</a:t>
            </a:r>
          </a:p>
          <a:p>
            <a:pPr marL="803275" indent="457200">
              <a:spcBef>
                <a:spcPts val="600"/>
              </a:spcBef>
              <a:buFont typeface="Wingdings" pitchFamily="2" charset="2"/>
              <a:buChar char="§"/>
              <a:tabLst>
                <a:tab pos="850900" algn="l"/>
              </a:tabLst>
            </a:pPr>
            <a:r>
              <a:rPr lang="en-US" sz="2000" b="0" dirty="0" err="1" smtClean="0"/>
              <a:t>getRemoteHost</a:t>
            </a:r>
            <a:r>
              <a:rPr lang="en-US" sz="2000" b="0" dirty="0" smtClean="0"/>
              <a:t> ()</a:t>
            </a:r>
          </a:p>
          <a:p>
            <a:pPr marL="803275" indent="457200">
              <a:spcBef>
                <a:spcPts val="600"/>
              </a:spcBef>
              <a:buFont typeface="Wingdings" pitchFamily="2" charset="2"/>
              <a:buChar char="§"/>
              <a:tabLst>
                <a:tab pos="850900" algn="l"/>
              </a:tabLst>
            </a:pPr>
            <a:r>
              <a:rPr lang="en-US" sz="2000" b="0" dirty="0" err="1" smtClean="0"/>
              <a:t>getScheme</a:t>
            </a:r>
            <a:r>
              <a:rPr lang="en-US" sz="2000" b="0" dirty="0" smtClean="0"/>
              <a:t>() </a:t>
            </a:r>
          </a:p>
          <a:p>
            <a:pPr marL="803275" indent="457200">
              <a:spcBef>
                <a:spcPts val="600"/>
              </a:spcBef>
              <a:buFont typeface="Wingdings" pitchFamily="2" charset="2"/>
              <a:buChar char="§"/>
              <a:tabLst>
                <a:tab pos="850900" algn="l"/>
              </a:tabLst>
            </a:pPr>
            <a:r>
              <a:rPr lang="en-US" sz="2000" b="0" dirty="0" err="1" smtClean="0"/>
              <a:t>getserverName</a:t>
            </a:r>
            <a:r>
              <a:rPr lang="en-US" sz="2000" b="0" dirty="0" smtClean="0"/>
              <a:t> ()</a:t>
            </a:r>
          </a:p>
          <a:p>
            <a:pPr marL="803275" indent="457200">
              <a:spcBef>
                <a:spcPts val="600"/>
              </a:spcBef>
              <a:buFont typeface="Wingdings" pitchFamily="2" charset="2"/>
              <a:buChar char="§"/>
              <a:tabLst>
                <a:tab pos="850900" algn="l"/>
              </a:tabLst>
            </a:pPr>
            <a:r>
              <a:rPr lang="en-US" sz="2000" b="0" dirty="0" err="1" smtClean="0"/>
              <a:t>getServerPort</a:t>
            </a:r>
            <a:r>
              <a:rPr lang="en-US" sz="2000" b="0" dirty="0" smtClean="0"/>
              <a:t> ()</a:t>
            </a:r>
          </a:p>
          <a:p>
            <a:pPr marL="803275" indent="457200">
              <a:spcBef>
                <a:spcPts val="600"/>
              </a:spcBef>
              <a:buFont typeface="Wingdings" pitchFamily="2" charset="2"/>
              <a:buChar char="§"/>
              <a:tabLst>
                <a:tab pos="850900" algn="l"/>
              </a:tabLst>
            </a:pPr>
            <a:r>
              <a:rPr lang="en-US" sz="2000" b="0" dirty="0" err="1" smtClean="0"/>
              <a:t>isSecure</a:t>
            </a:r>
            <a:r>
              <a:rPr lang="en-US" sz="2000" b="0" dirty="0" smtClean="0"/>
              <a:t>() 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Important Methods in HTTPServletRequest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1905000"/>
          <a:ext cx="8839200" cy="3718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76600"/>
                <a:gridCol w="55626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Method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Cookie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[ ]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getCookies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Returns an array containing all of the Cookie objects the client sent with this request.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String  </a:t>
                      </a:r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getQueryString</a:t>
                      </a: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 Used to get the query String from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the URL. Always better to use the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getParameter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method for reading the query arguments since the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the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string returned using the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getQueryString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method needs to be parsed to get the values.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HTTPSession</a:t>
                      </a: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getSession</a:t>
                      </a: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() 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Returns the current session associated with this request, or if the request does not have a session, creates one.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HTTPServletResponse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893" y="1600200"/>
            <a:ext cx="8961107" cy="4800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4163" indent="-173038"/>
            <a:r>
              <a:rPr lang="en-US" sz="2000" b="0" dirty="0" smtClean="0"/>
              <a:t>HTTPServletResponse is an interface contains methods for managing the response send by an HTTP servlet to the client.</a:t>
            </a:r>
          </a:p>
          <a:p>
            <a:pPr marL="284163" indent="-173038">
              <a:buFont typeface="Wingdings" pitchFamily="2" charset="2"/>
              <a:buChar char="§"/>
            </a:pPr>
            <a:r>
              <a:rPr lang="en-US" sz="2000" b="0" dirty="0" smtClean="0"/>
              <a:t>It also contains a set of status codes for sending the request status to the client.</a:t>
            </a:r>
          </a:p>
          <a:p>
            <a:pPr marL="111125" indent="173038">
              <a:buFont typeface="Wingdings" pitchFamily="2" charset="2"/>
              <a:buChar char="§"/>
            </a:pPr>
            <a:r>
              <a:rPr lang="en-US" sz="2000" b="0" dirty="0" smtClean="0"/>
              <a:t>Extends the </a:t>
            </a:r>
            <a:r>
              <a:rPr lang="en-US" sz="2000" b="0" dirty="0" err="1" smtClean="0"/>
              <a:t>ServletResponse</a:t>
            </a:r>
            <a:r>
              <a:rPr lang="en-US" sz="2000" b="0" dirty="0" smtClean="0"/>
              <a:t> and contain methods specific to HTTP.</a:t>
            </a:r>
          </a:p>
          <a:p>
            <a:pPr marL="111125" indent="282575">
              <a:buFont typeface="Wingdings" pitchFamily="2" charset="2"/>
              <a:buChar char="§"/>
            </a:pPr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pPr marL="284163" indent="-173038">
              <a:buFont typeface="Wingdings" pitchFamily="2" charset="2"/>
              <a:buChar char="§"/>
            </a:pPr>
            <a:r>
              <a:rPr lang="en-US" sz="2000" b="0" dirty="0" smtClean="0"/>
              <a:t>The container creates a </a:t>
            </a:r>
            <a:r>
              <a:rPr lang="en-US" sz="2000" b="0" dirty="0" err="1" smtClean="0"/>
              <a:t>HttpServletResponse</a:t>
            </a:r>
            <a:r>
              <a:rPr lang="en-US" sz="2000" b="0" dirty="0" smtClean="0"/>
              <a:t> object and pass it as argument to the service methods for handling the response. The </a:t>
            </a:r>
            <a:r>
              <a:rPr lang="en-US" sz="2000" b="0" dirty="0" err="1" smtClean="0"/>
              <a:t>servlet</a:t>
            </a:r>
            <a:r>
              <a:rPr lang="en-US" sz="2000" b="0" dirty="0" smtClean="0"/>
              <a:t> can use this response object for managing the response.</a:t>
            </a:r>
          </a:p>
          <a:p>
            <a:endParaRPr lang="en-US" sz="2000" dirty="0" smtClean="0">
              <a:latin typeface="Arial Black" pitchFamily="34" charset="0"/>
            </a:endParaRPr>
          </a:p>
          <a:p>
            <a:endParaRPr lang="en-US" sz="2000" dirty="0">
              <a:latin typeface="Arial Black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3429000"/>
            <a:ext cx="3505200" cy="304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2060"/>
                </a:solidFill>
              </a:rPr>
              <a:t>ServletResponse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5000" y="4267200"/>
            <a:ext cx="3505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HTTPServletResponse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Up Arrow 7"/>
          <p:cNvSpPr/>
          <p:nvPr/>
        </p:nvSpPr>
        <p:spPr>
          <a:xfrm>
            <a:off x="3352800" y="3733800"/>
            <a:ext cx="457200" cy="53340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Important Methods in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ServletResponse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b="0" smtClean="0"/>
              <a:pPr>
                <a:defRPr/>
              </a:pPr>
              <a:t>29</a:t>
            </a:fld>
            <a:endParaRPr lang="en-US" b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905000"/>
          <a:ext cx="8610600" cy="280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85695"/>
                <a:gridCol w="4824905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Method</a:t>
                      </a:r>
                      <a:endParaRPr lang="en-US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PrintWriter 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getWriter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  <a:endParaRPr lang="en-US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Returns a PrintWriter object that can send character text to the client.</a:t>
                      </a:r>
                      <a:endParaRPr lang="en-US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void 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setContentType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(String type)</a:t>
                      </a:r>
                      <a:endParaRPr lang="en-US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Sets the content type of the response being sent to the client.</a:t>
                      </a:r>
                      <a:endParaRPr lang="en-US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void 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setLocale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(Locale</a:t>
                      </a:r>
                      <a:r>
                        <a:rPr lang="en-US" sz="17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700" baseline="0" dirty="0" err="1" smtClean="0">
                          <a:latin typeface="Arial" pitchFamily="34" charset="0"/>
                          <a:cs typeface="Arial" pitchFamily="34" charset="0"/>
                        </a:rPr>
                        <a:t>locale</a:t>
                      </a:r>
                      <a:r>
                        <a:rPr lang="en-US" sz="1700" baseline="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7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l"/>
                      <a:endParaRPr lang="en-US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Sets the locale of the response</a:t>
                      </a:r>
                      <a:endParaRPr lang="en-US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Locale 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getLocale</a:t>
                      </a:r>
                      <a:endParaRPr lang="en-US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Returns the locale specified for this response set by the 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setLocale</a:t>
                      </a:r>
                      <a:r>
                        <a:rPr lang="en-US" sz="1700" baseline="0" dirty="0" smtClean="0">
                          <a:latin typeface="Arial" pitchFamily="34" charset="0"/>
                          <a:cs typeface="Arial" pitchFamily="34" charset="0"/>
                        </a:rPr>
                        <a:t> method.</a:t>
                      </a:r>
                      <a:endParaRPr lang="en-US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24000" y="0"/>
            <a:ext cx="6858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Verdana" pitchFamily="34" charset="0"/>
              </a:rPr>
              <a:t>Icons Used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33600" y="1295400"/>
            <a:ext cx="6858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cap="all" dirty="0">
              <a:solidFill>
                <a:schemeClr val="accent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862" y="1600200"/>
            <a:ext cx="1023938" cy="1023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828800" y="2027238"/>
            <a:ext cx="1600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Questions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806575" y="5620357"/>
            <a:ext cx="169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Demonstration</a:t>
            </a:r>
          </a:p>
        </p:txBody>
      </p:sp>
      <p:pic>
        <p:nvPicPr>
          <p:cNvPr id="4110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3625" y="1600200"/>
            <a:ext cx="968375" cy="987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381875" y="1752600"/>
            <a:ext cx="1447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Hands on Exercise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828800" y="3671888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Coding Standards</a:t>
            </a:r>
          </a:p>
        </p:txBody>
      </p:sp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1225" y="3231932"/>
            <a:ext cx="841375" cy="1111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572000" y="5284072"/>
            <a:ext cx="14478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>
                <a:latin typeface="+mn-lt"/>
              </a:rPr>
              <a:t>Best Practices &amp; Industry Standards</a:t>
            </a:r>
            <a:endParaRPr lang="en-US" sz="1600" dirty="0">
              <a:latin typeface="+mn-lt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579938" y="2068513"/>
            <a:ext cx="1066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Tools</a:t>
            </a:r>
          </a:p>
        </p:txBody>
      </p:sp>
      <p:pic>
        <p:nvPicPr>
          <p:cNvPr id="4119" name="Picture 2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43312" y="3287712"/>
            <a:ext cx="1004888" cy="1055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20" name="Picture 3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" y="5286375"/>
            <a:ext cx="996950" cy="885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21" name="Picture 3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10325" y="1697038"/>
            <a:ext cx="1133475" cy="1050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4294967295"/>
          </p:nvPr>
        </p:nvSpPr>
        <p:spPr>
          <a:xfrm>
            <a:off x="152400" y="6428601"/>
            <a:ext cx="457200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FE0B590-8C00-4610-BFCF-F4111B763C9E}" type="slidenum">
              <a:rPr lang="en-US" sz="1400" smtClean="0"/>
              <a:pPr>
                <a:defRPr/>
              </a:pPr>
              <a:t>3</a:t>
            </a:fld>
            <a:endParaRPr lang="en-US" sz="1400" dirty="0"/>
          </a:p>
        </p:txBody>
      </p:sp>
      <p:pic>
        <p:nvPicPr>
          <p:cNvPr id="2050" name="Picture 2" descr="C:\Users\120891\Desktop\Case Study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4600" y="3401187"/>
            <a:ext cx="1112711" cy="1018413"/>
          </a:xfrm>
          <a:prstGeom prst="rect">
            <a:avLst/>
          </a:prstGeom>
          <a:noFill/>
        </p:spPr>
      </p:pic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7312570" y="3733800"/>
            <a:ext cx="144780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>
                <a:latin typeface="+mn-lt"/>
              </a:rPr>
              <a:t>  Case Study</a:t>
            </a:r>
            <a:endParaRPr lang="en-US" sz="1600" dirty="0">
              <a:latin typeface="+mn-lt"/>
            </a:endParaRPr>
          </a:p>
        </p:txBody>
      </p:sp>
      <p:pic>
        <p:nvPicPr>
          <p:cNvPr id="21506" name="Picture 2" descr="C:\Users\120891\Desktop\best practice_1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81400" y="5226268"/>
            <a:ext cx="1066800" cy="1066800"/>
          </a:xfrm>
          <a:prstGeom prst="rect">
            <a:avLst/>
          </a:prstGeom>
          <a:noFill/>
        </p:spPr>
      </p:pic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4569370" y="3657600"/>
            <a:ext cx="14478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Test Your Understanding</a:t>
            </a:r>
          </a:p>
        </p:txBody>
      </p:sp>
      <p:pic>
        <p:nvPicPr>
          <p:cNvPr id="28" name="Picture 2" descr="C:\Users\120891\Desktop\Workshop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89656" y="5333998"/>
            <a:ext cx="925544" cy="831818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7391400" y="56388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Workshop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Important Methods in HTTPServletResponse interface.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828800"/>
          <a:ext cx="8610600" cy="3068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85695"/>
                <a:gridCol w="4824905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Method</a:t>
                      </a:r>
                      <a:endParaRPr lang="en-US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700" smtClean="0">
                          <a:latin typeface="Arial" pitchFamily="34" charset="0"/>
                          <a:cs typeface="Arial" pitchFamily="34" charset="0"/>
                        </a:rPr>
                        <a:t>void</a:t>
                      </a:r>
                      <a:r>
                        <a:rPr lang="en-US" sz="1700" baseline="0" smtClean="0">
                          <a:latin typeface="Arial" pitchFamily="34" charset="0"/>
                          <a:cs typeface="Arial" pitchFamily="34" charset="0"/>
                        </a:rPr>
                        <a:t> sendRedirect(String location)</a:t>
                      </a:r>
                      <a:endParaRPr lang="en-US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Returns a PrintWriter object that can send character text to the client.</a:t>
                      </a:r>
                      <a:endParaRPr lang="en-US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void 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sendError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 sc, String 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msg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Sends a temporary redirect response to the client using the specified redirect location URL</a:t>
                      </a:r>
                      <a:endParaRPr lang="en-US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void 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addCookie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(Cookie cookie)</a:t>
                      </a:r>
                      <a:endParaRPr lang="en-US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Adds the specified cookie to the response. This method can be called multiple times to set more than one cookie. </a:t>
                      </a:r>
                      <a:endParaRPr lang="en-US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void 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setStatus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satusCode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This method is used to set the return status code when there is no error.</a:t>
                      </a:r>
                      <a:endParaRPr lang="en-US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Reflect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8950"/>
            <a:ext cx="8686800" cy="4946650"/>
          </a:xfrm>
        </p:spPr>
        <p:txBody>
          <a:bodyPr/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Associates to reflect the following topics before proceeding.</a:t>
            </a:r>
          </a:p>
          <a:p>
            <a:pPr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What is </a:t>
            </a:r>
            <a:r>
              <a:rPr sz="2400" dirty="0" smtClean="0"/>
              <a:t>HTTPServletRequest interface ?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What is the API method used for retrieving a parameter from the HTTP request?</a:t>
            </a:r>
            <a:endParaRPr sz="2400" dirty="0" smtClean="0"/>
          </a:p>
          <a:p>
            <a:pPr>
              <a:buFont typeface="Wingdings" pitchFamily="2" charset="2"/>
              <a:buChar char="§"/>
            </a:pPr>
            <a:r>
              <a:rPr sz="2400" dirty="0" smtClean="0"/>
              <a:t>What is HTTPServletResponse interface ?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6" name="Picture 5" descr="stop_n_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0" y="1711587"/>
            <a:ext cx="2786633" cy="13364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Lend a Hand: Exercise # 1- Your first Servlet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1844219"/>
            <a:ext cx="8305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/>
              <a:t>You have successfully completed the basics of Servlets. Now it is time for creating the first servlet.</a:t>
            </a:r>
          </a:p>
          <a:p>
            <a:endParaRPr lang="en-US" sz="2000" b="0" dirty="0" smtClean="0"/>
          </a:p>
          <a:p>
            <a:r>
              <a:rPr lang="en-US" sz="2000" dirty="0" smtClean="0"/>
              <a:t>Software Prerequisites </a:t>
            </a:r>
          </a:p>
          <a:p>
            <a:endParaRPr lang="en-US" sz="2000" dirty="0" smtClean="0"/>
          </a:p>
          <a:p>
            <a:pPr marL="346075" indent="-282575">
              <a:buFont typeface="+mj-lt"/>
              <a:buAutoNum type="arabicPeriod"/>
            </a:pPr>
            <a:r>
              <a:rPr lang="en-US" sz="2000" b="0" dirty="0" smtClean="0"/>
              <a:t>Eclipse IDE (SDE)</a:t>
            </a:r>
          </a:p>
          <a:p>
            <a:pPr marL="346075" indent="-282575">
              <a:buFont typeface="+mj-lt"/>
              <a:buAutoNum type="arabicPeriod"/>
            </a:pPr>
            <a:r>
              <a:rPr lang="en-US" sz="2000" b="0" dirty="0" smtClean="0"/>
              <a:t>Tomcat installation.</a:t>
            </a:r>
          </a:p>
          <a:p>
            <a:pPr marL="346075" indent="-282575">
              <a:buFont typeface="+mj-lt"/>
              <a:buAutoNum type="arabicPeriod"/>
            </a:pPr>
            <a:endParaRPr lang="en-US" sz="2000" b="0" dirty="0" smtClean="0"/>
          </a:p>
          <a:p>
            <a:pPr marL="346075" indent="-282575"/>
            <a:r>
              <a:rPr lang="en-US" sz="2000" b="0" dirty="0" smtClean="0"/>
              <a:t>You will complete this in two phases</a:t>
            </a:r>
          </a:p>
          <a:p>
            <a:pPr marL="346075" indent="-282575"/>
            <a:endParaRPr lang="en-US" sz="2000" b="0" dirty="0" smtClean="0"/>
          </a:p>
          <a:p>
            <a:pPr marL="346075" indent="-282575"/>
            <a:r>
              <a:rPr lang="en-US" sz="2000" dirty="0" smtClean="0"/>
              <a:t>Phase I – </a:t>
            </a:r>
            <a:r>
              <a:rPr lang="en-US" sz="2000" b="0" dirty="0" smtClean="0"/>
              <a:t>Configuring web server and IDE.</a:t>
            </a:r>
          </a:p>
          <a:p>
            <a:pPr marL="346075" indent="-282575"/>
            <a:r>
              <a:rPr lang="en-US" sz="2000" dirty="0" smtClean="0"/>
              <a:t>Phase II – </a:t>
            </a:r>
            <a:r>
              <a:rPr lang="en-US" sz="2000" b="0" dirty="0" smtClean="0"/>
              <a:t>Develop the first servlet.</a:t>
            </a:r>
          </a:p>
          <a:p>
            <a:pPr marL="346075" indent="-282575"/>
            <a:endParaRPr lang="en-US" sz="2000" b="0" dirty="0" smtClean="0"/>
          </a:p>
          <a:p>
            <a:pPr marL="457200" indent="-457200">
              <a:buFont typeface="+mj-lt"/>
              <a:buAutoNum type="arabicPeriod"/>
            </a:pPr>
            <a:endParaRPr lang="en-US" sz="2000" b="0" dirty="0" smtClean="0"/>
          </a:p>
          <a:p>
            <a:pPr marL="457200" indent="-457200"/>
            <a:endParaRPr lang="en-US" sz="20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4114800" y="2514600"/>
            <a:ext cx="4572000" cy="1828800"/>
          </a:xfrm>
          <a:prstGeom prst="rect">
            <a:avLst/>
          </a:prstGeom>
          <a:solidFill>
            <a:srgbClr val="FFCCCC"/>
          </a:solidFill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 smtClean="0">
                <a:solidFill>
                  <a:srgbClr val="CC3300"/>
                </a:solidFill>
              </a:rPr>
              <a:t>Trainers expected to demonstrate each slide and associates to try it out parallel in their desktops.</a:t>
            </a:r>
            <a:endParaRPr lang="en-US" sz="2000" b="0" dirty="0">
              <a:solidFill>
                <a:srgbClr val="CC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I- Creating workspace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38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dirty="0" smtClean="0"/>
              <a:t>Step 1</a:t>
            </a:r>
            <a:r>
              <a:rPr lang="en-US" sz="2000" b="0" dirty="0" smtClean="0"/>
              <a:t> :Open SDE</a:t>
            </a:r>
            <a:endParaRPr lang="en-US" sz="2000" b="0" dirty="0" smtClean="0">
              <a:sym typeface="Wingdings" pitchFamily="2" charset="2"/>
            </a:endParaRPr>
          </a:p>
          <a:p>
            <a:pPr>
              <a:spcBef>
                <a:spcPts val="1200"/>
              </a:spcBef>
            </a:pPr>
            <a:r>
              <a:rPr lang="en-US" sz="2000" dirty="0" smtClean="0">
                <a:sym typeface="Wingdings" pitchFamily="2" charset="2"/>
              </a:rPr>
              <a:t>Step 2:</a:t>
            </a:r>
            <a:r>
              <a:rPr lang="en-US" sz="2000" b="0" dirty="0" smtClean="0">
                <a:sym typeface="Wingdings" pitchFamily="2" charset="2"/>
              </a:rPr>
              <a:t>Go to </a:t>
            </a:r>
            <a:r>
              <a:rPr lang="en-US" sz="2000" b="0" dirty="0" err="1" smtClean="0">
                <a:sym typeface="Wingdings" pitchFamily="2" charset="2"/>
              </a:rPr>
              <a:t>FileSwitch</a:t>
            </a:r>
            <a:r>
              <a:rPr lang="en-US" sz="2000" b="0" dirty="0" smtClean="0">
                <a:sym typeface="Wingdings" pitchFamily="2" charset="2"/>
              </a:rPr>
              <a:t> Workspace Other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8250" y="2743200"/>
            <a:ext cx="56959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81000" y="5257800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/>
              <a:t>Enter the workspace name and press ok. SDE will restart with the newly created workspace.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Phase I  - Adding a Server Runtime Environment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1524000"/>
            <a:ext cx="8229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/>
              <a:t>Go to  </a:t>
            </a:r>
            <a:r>
              <a:rPr lang="en-US" sz="2000" b="0" dirty="0" err="1" smtClean="0"/>
              <a:t>Windows</a:t>
            </a:r>
            <a:r>
              <a:rPr lang="en-US" sz="2000" b="0" dirty="0" err="1" smtClean="0">
                <a:sym typeface="Wingdings" pitchFamily="2" charset="2"/>
              </a:rPr>
              <a:t>preferencesServer</a:t>
            </a:r>
            <a:r>
              <a:rPr lang="en-US" sz="2000" b="0" dirty="0" smtClean="0">
                <a:sym typeface="Wingdings" pitchFamily="2" charset="2"/>
              </a:rPr>
              <a:t> Runtime Environments</a:t>
            </a:r>
          </a:p>
          <a:p>
            <a:endParaRPr lang="en-US" sz="2000" b="0" dirty="0" smtClean="0">
              <a:sym typeface="Wingdings" pitchFamily="2" charset="2"/>
            </a:endParaRPr>
          </a:p>
          <a:p>
            <a:endParaRPr lang="en-US" sz="2000" b="0" dirty="0" smtClean="0">
              <a:sym typeface="Wingdings" pitchFamily="2" charset="2"/>
            </a:endParaRPr>
          </a:p>
          <a:p>
            <a:endParaRPr lang="en-US" sz="2000" b="0" dirty="0" smtClean="0">
              <a:sym typeface="Wingdings" pitchFamily="2" charset="2"/>
            </a:endParaRPr>
          </a:p>
          <a:p>
            <a:endParaRPr lang="en-US" sz="2000" b="0" dirty="0" smtClean="0">
              <a:sym typeface="Wingdings" pitchFamily="2" charset="2"/>
            </a:endParaRPr>
          </a:p>
          <a:p>
            <a:endParaRPr lang="en-US" sz="2000" b="0" dirty="0" smtClean="0">
              <a:sym typeface="Wingdings" pitchFamily="2" charset="2"/>
            </a:endParaRPr>
          </a:p>
          <a:p>
            <a:endParaRPr lang="en-US" sz="2000" b="0" dirty="0" smtClean="0">
              <a:sym typeface="Wingdings" pitchFamily="2" charset="2"/>
            </a:endParaRPr>
          </a:p>
          <a:p>
            <a:endParaRPr lang="en-US" sz="2000" b="0" dirty="0" smtClean="0">
              <a:sym typeface="Wingdings" pitchFamily="2" charset="2"/>
            </a:endParaRPr>
          </a:p>
          <a:p>
            <a:endParaRPr lang="en-US" sz="2000" b="0" dirty="0" smtClean="0">
              <a:sym typeface="Wingdings" pitchFamily="2" charset="2"/>
            </a:endParaRPr>
          </a:p>
          <a:p>
            <a:endParaRPr lang="en-US" sz="2000" b="0" dirty="0" smtClean="0">
              <a:sym typeface="Wingdings" pitchFamily="2" charset="2"/>
            </a:endParaRPr>
          </a:p>
          <a:p>
            <a:endParaRPr lang="en-US" sz="2000" b="0" dirty="0" smtClean="0">
              <a:sym typeface="Wingdings" pitchFamily="2" charset="2"/>
            </a:endParaRPr>
          </a:p>
          <a:p>
            <a:endParaRPr lang="en-US" sz="2000" b="0" dirty="0" smtClean="0">
              <a:sym typeface="Wingdings" pitchFamily="2" charset="2"/>
            </a:endParaRPr>
          </a:p>
          <a:p>
            <a:endParaRPr lang="en-US" sz="2000" b="0" dirty="0" smtClean="0">
              <a:sym typeface="Wingdings" pitchFamily="2" charset="2"/>
            </a:endParaRPr>
          </a:p>
          <a:p>
            <a:endParaRPr lang="en-US" sz="2000" b="0" dirty="0" smtClean="0">
              <a:sym typeface="Wingdings" pitchFamily="2" charset="2"/>
            </a:endParaRPr>
          </a:p>
          <a:p>
            <a:endParaRPr lang="en-US" sz="2000" b="0" dirty="0" smtClean="0">
              <a:sym typeface="Wingdings" pitchFamily="2" charset="2"/>
            </a:endParaRPr>
          </a:p>
          <a:p>
            <a:r>
              <a:rPr lang="en-US" sz="2000" b="0" dirty="0" smtClean="0">
                <a:sym typeface="Wingdings" pitchFamily="2" charset="2"/>
              </a:rPr>
              <a:t>Click on add and add Tomcat as the runtime environment.</a:t>
            </a:r>
            <a:endParaRPr lang="en-US" sz="2000" b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590800" y="2025731"/>
            <a:ext cx="3581400" cy="3917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Phase I -Adding Web Server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828801"/>
            <a:ext cx="8229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0" dirty="0" smtClean="0"/>
              <a:t>Go to the Server View</a:t>
            </a:r>
          </a:p>
          <a:p>
            <a:endParaRPr lang="en-US" sz="2200" b="0" dirty="0" smtClean="0"/>
          </a:p>
          <a:p>
            <a:r>
              <a:rPr lang="en-US" sz="2200" b="0" dirty="0" smtClean="0"/>
              <a:t>Windows </a:t>
            </a:r>
            <a:r>
              <a:rPr lang="en-US" sz="2200" b="0" dirty="0" smtClean="0">
                <a:sym typeface="Wingdings" pitchFamily="2" charset="2"/>
              </a:rPr>
              <a:t> Show View Servers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228975"/>
            <a:ext cx="83058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I - Add a New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1" y="1676400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Right click on the Server View</a:t>
            </a:r>
            <a:r>
              <a:rPr lang="en-US" b="0" dirty="0" smtClean="0">
                <a:sym typeface="Wingdings" pitchFamily="2" charset="2"/>
              </a:rPr>
              <a:t> new  server Select the server and add a Tomcat server.</a:t>
            </a:r>
          </a:p>
          <a:p>
            <a:endParaRPr lang="en-US" b="0" dirty="0" smtClean="0">
              <a:sym typeface="Wingdings" pitchFamily="2" charset="2"/>
            </a:endParaRPr>
          </a:p>
          <a:p>
            <a:r>
              <a:rPr lang="en-US" b="0" dirty="0" smtClean="0">
                <a:sym typeface="Wingdings" pitchFamily="2" charset="2"/>
              </a:rPr>
              <a:t> </a:t>
            </a:r>
            <a:endParaRPr lang="en-US" b="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209800" y="2438400"/>
            <a:ext cx="3537098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Phase I – Creating a Web project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500426"/>
            <a:ext cx="8763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/>
              <a:t>Create a dynamic web project in SDE</a:t>
            </a:r>
          </a:p>
          <a:p>
            <a:endParaRPr lang="en-US" sz="1600" b="0" dirty="0" smtClean="0"/>
          </a:p>
          <a:p>
            <a:r>
              <a:rPr lang="en-US" sz="1600" b="0" dirty="0" smtClean="0"/>
              <a:t>File </a:t>
            </a:r>
            <a:r>
              <a:rPr lang="en-US" sz="1600" b="0" dirty="0" smtClean="0">
                <a:sym typeface="Wingdings" pitchFamily="2" charset="2"/>
              </a:rPr>
              <a:t> New  Project  Web Dynamic Web Project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362200" y="2362200"/>
            <a:ext cx="4191000" cy="4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2590800" y="4876800"/>
            <a:ext cx="1447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7543800" cy="1143000"/>
          </a:xfrm>
        </p:spPr>
        <p:txBody>
          <a:bodyPr/>
          <a:lstStyle/>
          <a:p>
            <a:r>
              <a:rPr lang="en-US" dirty="0" smtClean="0"/>
              <a:t>Phase I -Creating a Web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447800"/>
            <a:ext cx="8086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Enter the project Name and select the target runtime as shown below.</a:t>
            </a:r>
            <a:endParaRPr lang="en-US" sz="2000" b="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286000" y="1917929"/>
            <a:ext cx="3810000" cy="463527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2286000" y="3429000"/>
            <a:ext cx="3886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Phase II – Step 1: Add a servlet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1600200"/>
            <a:ext cx="5346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ym typeface="Wingdings" pitchFamily="2" charset="2"/>
              </a:rPr>
              <a:t>Right Click Project  Click New  Web  Servlet</a:t>
            </a:r>
            <a:endParaRPr lang="en-US" b="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987441" y="1968391"/>
            <a:ext cx="4733925" cy="4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Objectives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52525"/>
            <a:ext cx="8686800" cy="4943475"/>
          </a:xfrm>
        </p:spPr>
        <p:txBody>
          <a:bodyPr/>
          <a:lstStyle/>
          <a:p>
            <a:pPr lvl="1" eaLnBrk="1" hangingPunct="1">
              <a:spcBef>
                <a:spcPts val="1200"/>
              </a:spcBef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/>
              <a:t>After completing this chapter you will be able to understand:</a:t>
            </a:r>
          </a:p>
          <a:p>
            <a:pPr lvl="1" indent="234950" eaLnBrk="1" hangingPunct="1"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 smtClean="0">
                <a:cs typeface="Arial" pitchFamily="34" charset="0"/>
              </a:rPr>
              <a:t> What is Servlet?</a:t>
            </a:r>
          </a:p>
          <a:p>
            <a:pPr lvl="1" indent="234950" eaLnBrk="1" hangingPunct="1"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 smtClean="0">
                <a:cs typeface="Arial" pitchFamily="34" charset="0"/>
              </a:rPr>
              <a:t> Servlet Life Cycle</a:t>
            </a:r>
          </a:p>
          <a:p>
            <a:pPr lvl="1" indent="234950" eaLnBrk="1" hangingPunct="1"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 smtClean="0">
                <a:cs typeface="Arial" pitchFamily="34" charset="0"/>
              </a:rPr>
              <a:t>What is a Servlet Container?</a:t>
            </a:r>
          </a:p>
          <a:p>
            <a:pPr lvl="1" indent="234950" eaLnBrk="1" hangingPunct="1">
              <a:spcBef>
                <a:spcPts val="1200"/>
              </a:spcBef>
              <a:buFont typeface="Wingdings" pitchFamily="2" charset="2"/>
              <a:buChar char="§"/>
            </a:pPr>
            <a:r>
              <a:rPr dirty="0" smtClean="0">
                <a:cs typeface="Arial" pitchFamily="34" charset="0"/>
              </a:rPr>
              <a:t> Servlet service Methods</a:t>
            </a:r>
            <a:r>
              <a:rPr lang="en-US" dirty="0" smtClean="0">
                <a:cs typeface="Arial" pitchFamily="34" charset="0"/>
              </a:rPr>
              <a:t>?</a:t>
            </a:r>
          </a:p>
          <a:p>
            <a:pPr lvl="1" indent="234950" eaLnBrk="1" hangingPunct="1">
              <a:spcBef>
                <a:spcPts val="1200"/>
              </a:spcBef>
              <a:buFont typeface="Wingdings" pitchFamily="2" charset="2"/>
              <a:buChar char="§"/>
            </a:pPr>
            <a:r>
              <a:rPr dirty="0" smtClean="0">
                <a:cs typeface="Arial" pitchFamily="34" charset="0"/>
              </a:rPr>
              <a:t>Servlets Request and Response Interfaces.</a:t>
            </a:r>
            <a:endParaRPr lang="en-US" dirty="0" smtClean="0">
              <a:cs typeface="Arial" pitchFamily="34" charset="0"/>
            </a:endParaRPr>
          </a:p>
          <a:p>
            <a:pPr lvl="1" indent="-1588" eaLnBrk="1" hangingPunct="1">
              <a:spcBef>
                <a:spcPts val="1200"/>
              </a:spcBef>
              <a:buNone/>
            </a:pPr>
            <a:endParaRPr lang="en-US" dirty="0" smtClean="0">
              <a:cs typeface="Arial" pitchFamily="34" charset="0"/>
            </a:endParaRPr>
          </a:p>
          <a:p>
            <a:pPr lvl="1" algn="ctr" eaLnBrk="1" hangingPunct="1">
              <a:spcBef>
                <a:spcPts val="1200"/>
              </a:spcBef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1" algn="ctr" eaLnBrk="1" hangingPunct="1">
              <a:spcBef>
                <a:spcPts val="1200"/>
              </a:spcBef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C30E2-70FC-4334-B017-93532635E435}" type="slidenum">
              <a:rPr lang="en-US" smtClean="0"/>
              <a:pPr>
                <a:defRPr/>
              </a:pPr>
              <a:t>4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Phase II - Step 2: Adding Servlet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667000" y="1676400"/>
            <a:ext cx="4743450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76200" y="2667000"/>
            <a:ext cx="495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Enter the servlet name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Phase II - Step 3: Adding Servlet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076450" y="2133600"/>
            <a:ext cx="4705350" cy="46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28600" y="1568668"/>
            <a:ext cx="8153400" cy="762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0" dirty="0" smtClean="0"/>
              <a:t>The screen shows the option for setting initialization parameters and URL mapping. For the time being will not alter the values. 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Phase II – Step 4: Adding Servlet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524000"/>
            <a:ext cx="8524513" cy="685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0" dirty="0" smtClean="0"/>
              <a:t>Select the </a:t>
            </a:r>
            <a:r>
              <a:rPr lang="en-US" b="0" dirty="0" err="1" smtClean="0"/>
              <a:t>doXXXX</a:t>
            </a:r>
            <a:r>
              <a:rPr lang="en-US" b="0" dirty="0" smtClean="0"/>
              <a:t> methods to be overridden . At present we will select only the </a:t>
            </a:r>
            <a:r>
              <a:rPr lang="en-US" dirty="0" smtClean="0">
                <a:solidFill>
                  <a:srgbClr val="CC3300"/>
                </a:solidFill>
              </a:rPr>
              <a:t>doGet</a:t>
            </a:r>
            <a:r>
              <a:rPr lang="en-US" b="0" dirty="0" smtClean="0"/>
              <a:t> method. </a:t>
            </a:r>
            <a:endParaRPr lang="en-US" b="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514600" y="1905000"/>
            <a:ext cx="468630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648200" y="5029200"/>
            <a:ext cx="762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Phase II - </a:t>
            </a:r>
            <a:r>
              <a:rPr lang="en-US" sz="2800" smtClean="0"/>
              <a:t>Step 5: Configuring WEB.XML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665506"/>
            <a:ext cx="8001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is web.xml file ?</a:t>
            </a:r>
          </a:p>
          <a:p>
            <a:endParaRPr lang="en-US" dirty="0" smtClean="0"/>
          </a:p>
          <a:p>
            <a:r>
              <a:rPr lang="en-US" sz="2000" b="0" dirty="0" smtClean="0"/>
              <a:t>Web.xml is a configuration file which captures the application configuration and deployment details of a web application.</a:t>
            </a:r>
          </a:p>
          <a:p>
            <a:endParaRPr lang="en-US" b="0" dirty="0" smtClean="0"/>
          </a:p>
          <a:p>
            <a:r>
              <a:rPr lang="en-US" dirty="0" smtClean="0"/>
              <a:t>Some important configurations in Web.xml file:</a:t>
            </a:r>
          </a:p>
          <a:p>
            <a:endParaRPr lang="en-US" sz="2000" b="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b="0" dirty="0" smtClean="0"/>
              <a:t>context-</a:t>
            </a:r>
            <a:r>
              <a:rPr lang="en-US" sz="2000" b="0" dirty="0" err="1" smtClean="0"/>
              <a:t>param</a:t>
            </a:r>
            <a:endParaRPr lang="en-US" sz="2000" b="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b="0" dirty="0" err="1" smtClean="0"/>
              <a:t>servlet</a:t>
            </a:r>
            <a:endParaRPr lang="en-US" sz="2000" b="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b="0" dirty="0" err="1" smtClean="0"/>
              <a:t>servlet</a:t>
            </a:r>
            <a:r>
              <a:rPr lang="en-US" sz="2000" b="0" dirty="0" smtClean="0"/>
              <a:t>-mapping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dirty="0" smtClean="0"/>
              <a:t>welcome-file-list</a:t>
            </a:r>
          </a:p>
          <a:p>
            <a:pPr marL="342900" indent="-342900"/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File (web.xml)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524000"/>
            <a:ext cx="64588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Lets view the configuration file (web.xml)</a:t>
            </a:r>
          </a:p>
          <a:p>
            <a:r>
              <a:rPr lang="en-US" sz="2000" b="0" dirty="0" smtClean="0"/>
              <a:t>Go to webcontent </a:t>
            </a:r>
            <a:r>
              <a:rPr lang="en-US" sz="2000" b="0" dirty="0" smtClean="0">
                <a:sym typeface="Wingdings" pitchFamily="2" charset="2"/>
              </a:rPr>
              <a:t> web-</a:t>
            </a:r>
            <a:r>
              <a:rPr lang="en-US" sz="2000" b="0" dirty="0" err="1" smtClean="0">
                <a:sym typeface="Wingdings" pitchFamily="2" charset="2"/>
              </a:rPr>
              <a:t>inf</a:t>
            </a:r>
            <a:r>
              <a:rPr lang="en-US" sz="2000" b="0" dirty="0" smtClean="0">
                <a:sym typeface="Wingdings" pitchFamily="2" charset="2"/>
              </a:rPr>
              <a:t> and open the web.xml file.</a:t>
            </a:r>
            <a:endParaRPr lang="en-US" sz="2000" b="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514600"/>
            <a:ext cx="824865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Line Callout 1 5"/>
          <p:cNvSpPr/>
          <p:nvPr/>
        </p:nvSpPr>
        <p:spPr>
          <a:xfrm>
            <a:off x="5181600" y="3276600"/>
            <a:ext cx="3352800" cy="685800"/>
          </a:xfrm>
          <a:prstGeom prst="borderCallout1">
            <a:avLst>
              <a:gd name="adj1" fmla="val 52203"/>
              <a:gd name="adj2" fmla="val -339"/>
              <a:gd name="adj3" fmla="val 101865"/>
              <a:gd name="adj4" fmla="val -25311"/>
            </a:avLst>
          </a:prstGeom>
          <a:solidFill>
            <a:srgbClr val="FFCCCC">
              <a:alpha val="4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Can be used to set the welcome file for the application</a:t>
            </a:r>
            <a:endParaRPr lang="en-US" b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5486400" y="4572000"/>
            <a:ext cx="3352800" cy="612648"/>
          </a:xfrm>
          <a:prstGeom prst="borderCallout1">
            <a:avLst>
              <a:gd name="adj1" fmla="val 70217"/>
              <a:gd name="adj2" fmla="val 915"/>
              <a:gd name="adj3" fmla="val 71326"/>
              <a:gd name="adj4" fmla="val -6897"/>
            </a:avLst>
          </a:prstGeom>
          <a:solidFill>
            <a:srgbClr val="FFCCCC">
              <a:alpha val="4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Sets a name for referencing the </a:t>
            </a: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servlet</a:t>
            </a: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class</a:t>
            </a:r>
            <a:endParaRPr lang="en-US" b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5029200" y="5410200"/>
            <a:ext cx="3352800" cy="612648"/>
          </a:xfrm>
          <a:prstGeom prst="borderCallout1">
            <a:avLst>
              <a:gd name="adj1" fmla="val 70217"/>
              <a:gd name="adj2" fmla="val 915"/>
              <a:gd name="adj3" fmla="val 61033"/>
              <a:gd name="adj4" fmla="val -12539"/>
            </a:avLst>
          </a:prstGeom>
          <a:solidFill>
            <a:srgbClr val="FFCCCC">
              <a:alpha val="4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Used for mapping  the </a:t>
            </a: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servlet</a:t>
            </a: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to a URL</a:t>
            </a:r>
            <a:endParaRPr lang="en-US" b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3886200" y="3505200"/>
            <a:ext cx="457200" cy="99060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4740166" y="4632434"/>
            <a:ext cx="381000" cy="762000"/>
          </a:xfrm>
          <a:prstGeom prst="rightBrace">
            <a:avLst>
              <a:gd name="adj1" fmla="val 8333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4038600" y="5410200"/>
            <a:ext cx="381000" cy="762000"/>
          </a:xfrm>
          <a:prstGeom prst="rightBrace">
            <a:avLst>
              <a:gd name="adj1" fmla="val 8333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286000"/>
            <a:ext cx="687705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7543800" cy="1143000"/>
          </a:xfrm>
        </p:spPr>
        <p:txBody>
          <a:bodyPr/>
          <a:lstStyle/>
          <a:p>
            <a:r>
              <a:rPr lang="en-US" dirty="0" smtClean="0"/>
              <a:t>Lets Look at the servlet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1" y="1578114"/>
            <a:ext cx="8305800" cy="4792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b="0" dirty="0" smtClean="0"/>
              <a:t>Open the servlet source file and look at the doGet method generated automatically</a:t>
            </a:r>
            <a:endParaRPr lang="en-US" sz="2000" b="0" dirty="0"/>
          </a:p>
        </p:txBody>
      </p:sp>
      <p:sp>
        <p:nvSpPr>
          <p:cNvPr id="6" name="Line Callout 1 5"/>
          <p:cNvSpPr/>
          <p:nvPr/>
        </p:nvSpPr>
        <p:spPr>
          <a:xfrm>
            <a:off x="5410200" y="1981200"/>
            <a:ext cx="3352800" cy="533400"/>
          </a:xfrm>
          <a:prstGeom prst="borderCallout1">
            <a:avLst>
              <a:gd name="adj1" fmla="val 52203"/>
              <a:gd name="adj2" fmla="val -339"/>
              <a:gd name="adj3" fmla="val 262128"/>
              <a:gd name="adj4" fmla="val -22020"/>
            </a:avLst>
          </a:prstGeom>
          <a:solidFill>
            <a:srgbClr val="FFCCCC">
              <a:alpha val="4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Step 1: </a:t>
            </a:r>
            <a:r>
              <a:rPr lang="en-US" sz="1600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The servlet extends </a:t>
            </a:r>
            <a:r>
              <a:rPr lang="en-US" sz="1600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HTTPServlet</a:t>
            </a:r>
            <a:endParaRPr lang="en-US" sz="1600" b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5486400" y="2819400"/>
            <a:ext cx="3352800" cy="685800"/>
          </a:xfrm>
          <a:prstGeom prst="borderCallout1">
            <a:avLst>
              <a:gd name="adj1" fmla="val 52203"/>
              <a:gd name="adj2" fmla="val -339"/>
              <a:gd name="adj3" fmla="val 161635"/>
              <a:gd name="adj4" fmla="val -18258"/>
            </a:avLst>
          </a:prstGeom>
          <a:solidFill>
            <a:srgbClr val="FFCCCC">
              <a:alpha val="4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Step 2: </a:t>
            </a:r>
            <a:r>
              <a:rPr lang="en-US" sz="1600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The doGet method should be overridden by the developers.</a:t>
            </a:r>
            <a:endParaRPr lang="en-US" sz="1600" b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 and Run the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2057400"/>
            <a:ext cx="793852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Right Click The Application </a:t>
            </a:r>
            <a:r>
              <a:rPr lang="en-US" sz="2000" b="0" dirty="0" smtClean="0">
                <a:sym typeface="Wingdings" pitchFamily="2" charset="2"/>
              </a:rPr>
              <a:t> Run As Run on Server</a:t>
            </a:r>
          </a:p>
          <a:p>
            <a:endParaRPr lang="en-US" sz="2000" b="0" dirty="0" smtClean="0">
              <a:sym typeface="Wingdings" pitchFamily="2" charset="2"/>
            </a:endParaRPr>
          </a:p>
          <a:p>
            <a:r>
              <a:rPr lang="en-US" sz="2000" b="0" dirty="0" smtClean="0">
                <a:sym typeface="Wingdings" pitchFamily="2" charset="2"/>
              </a:rPr>
              <a:t>When the application gets loaded call the </a:t>
            </a:r>
            <a:r>
              <a:rPr lang="en-US" sz="2000" b="0" dirty="0" err="1" smtClean="0">
                <a:sym typeface="Wingdings" pitchFamily="2" charset="2"/>
              </a:rPr>
              <a:t>servlet</a:t>
            </a:r>
            <a:r>
              <a:rPr lang="en-US" sz="2000" b="0" dirty="0" smtClean="0">
                <a:sym typeface="Wingdings" pitchFamily="2" charset="2"/>
              </a:rPr>
              <a:t> as shown below</a:t>
            </a:r>
          </a:p>
          <a:p>
            <a:endParaRPr lang="en-US" sz="2000" b="0" dirty="0" smtClean="0">
              <a:sym typeface="Wingdings" pitchFamily="2" charset="2"/>
            </a:endParaRPr>
          </a:p>
          <a:p>
            <a:r>
              <a:rPr lang="en-US" sz="2000" b="0" dirty="0" smtClean="0">
                <a:solidFill>
                  <a:srgbClr val="00B050"/>
                </a:solidFill>
                <a:hlinkClick r:id="rId2"/>
              </a:rPr>
              <a:t>http://localhost:8000/MyFirstWebApp/FirstServlet</a:t>
            </a:r>
            <a:endParaRPr lang="en-US" sz="2000" b="0" dirty="0" smtClean="0">
              <a:solidFill>
                <a:srgbClr val="00B050"/>
              </a:solidFill>
            </a:endParaRPr>
          </a:p>
          <a:p>
            <a:endParaRPr lang="en-US" sz="2000" b="0" dirty="0" smtClean="0">
              <a:solidFill>
                <a:srgbClr val="002060"/>
              </a:solidFill>
            </a:endParaRPr>
          </a:p>
          <a:p>
            <a:r>
              <a:rPr lang="en-US" sz="2000" b="0" dirty="0" smtClean="0">
                <a:solidFill>
                  <a:srgbClr val="002060"/>
                </a:solidFill>
              </a:rPr>
              <a:t>   where </a:t>
            </a:r>
            <a:r>
              <a:rPr lang="en-US" sz="2000" b="0" dirty="0" err="1" smtClean="0">
                <a:solidFill>
                  <a:srgbClr val="002060"/>
                </a:solidFill>
              </a:rPr>
              <a:t>FirstServlet</a:t>
            </a:r>
            <a:r>
              <a:rPr lang="en-US" sz="2000" b="0" dirty="0" smtClean="0">
                <a:solidFill>
                  <a:srgbClr val="002060"/>
                </a:solidFill>
              </a:rPr>
              <a:t> is the URL mapping provided in the web.xml file.</a:t>
            </a:r>
            <a:endParaRPr lang="en-US" sz="2000" b="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Screen 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914400" y="1676400"/>
            <a:ext cx="6858000" cy="4588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895600"/>
            <a:ext cx="8686800" cy="1743075"/>
          </a:xfr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>
              <a:buNone/>
            </a:pPr>
            <a:r>
              <a:rPr lang="en-US" sz="4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Exercise # 1 is completed</a:t>
            </a:r>
            <a:endParaRPr lang="en-US" sz="4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Lend a Hand : Exercise # 2- Demo on Servlet Life Cycle Methods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676400"/>
            <a:ext cx="8534400" cy="3352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1200"/>
              </a:spcBef>
            </a:pPr>
            <a:r>
              <a:rPr lang="en-US" sz="2000" b="0" dirty="0" smtClean="0"/>
              <a:t>In this demo we will be familiarizing the life cycle methods of a servlet</a:t>
            </a:r>
          </a:p>
          <a:p>
            <a:pPr>
              <a:spcBef>
                <a:spcPts val="1200"/>
              </a:spcBef>
            </a:pPr>
            <a:r>
              <a:rPr lang="en-US" sz="2000" b="0" dirty="0" smtClean="0"/>
              <a:t>The three life cycle methods demonstrated are:</a:t>
            </a:r>
          </a:p>
          <a:p>
            <a:pPr marL="803275" indent="-234950">
              <a:spcBef>
                <a:spcPts val="1200"/>
              </a:spcBef>
              <a:buFont typeface="+mj-lt"/>
              <a:buAutoNum type="arabicPeriod"/>
            </a:pPr>
            <a:r>
              <a:rPr lang="en-US" sz="2000" b="0" dirty="0" smtClean="0"/>
              <a:t> init</a:t>
            </a:r>
          </a:p>
          <a:p>
            <a:pPr marL="803275" indent="-234950">
              <a:spcBef>
                <a:spcPts val="1200"/>
              </a:spcBef>
              <a:buFont typeface="+mj-lt"/>
              <a:buAutoNum type="arabicPeriod"/>
            </a:pPr>
            <a:r>
              <a:rPr lang="en-US" sz="2000" b="0" dirty="0" smtClean="0"/>
              <a:t>Service ( we will use the doGet method)</a:t>
            </a:r>
          </a:p>
          <a:p>
            <a:pPr marL="803275" indent="-234950">
              <a:spcBef>
                <a:spcPts val="1200"/>
              </a:spcBef>
              <a:buFont typeface="+mj-lt"/>
              <a:buAutoNum type="arabicPeriod"/>
            </a:pPr>
            <a:r>
              <a:rPr lang="en-US" sz="2000" b="0" dirty="0" smtClean="0"/>
              <a:t>destroy  </a:t>
            </a:r>
          </a:p>
          <a:p>
            <a:pPr marL="803275" indent="-234950">
              <a:spcBef>
                <a:spcPts val="1200"/>
              </a:spcBef>
            </a:pP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Servlet?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b="0" smtClean="0"/>
              <a:pPr>
                <a:defRPr/>
              </a:pPr>
              <a:t>5</a:t>
            </a:fld>
            <a:endParaRPr lang="en-US" b="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595497"/>
            <a:ext cx="891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20700" indent="-284163">
              <a:spcBef>
                <a:spcPts val="1200"/>
              </a:spcBef>
            </a:pPr>
            <a:r>
              <a:rPr lang="en-US" sz="1600" b="0" dirty="0" smtClean="0"/>
              <a:t>A servlet is a small Java program that runs within a Web server and </a:t>
            </a:r>
            <a:r>
              <a:rPr lang="en-US" sz="1600" b="0" dirty="0"/>
              <a:t>serves</a:t>
            </a:r>
            <a:r>
              <a:rPr lang="en-US" sz="1600" dirty="0"/>
              <a:t> </a:t>
            </a:r>
            <a:r>
              <a:rPr lang="en-US" sz="1600" b="0" dirty="0" smtClean="0"/>
              <a:t>the </a:t>
            </a:r>
            <a:r>
              <a:rPr lang="en-US" sz="1600" b="0" dirty="0" smtClean="0"/>
              <a:t>clients request hence the name servlets. </a:t>
            </a:r>
          </a:p>
          <a:p>
            <a:pPr marL="520700" indent="-284163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1600" b="0" dirty="0" smtClean="0"/>
              <a:t>Servlets can receive and respond to requests from web clients (browsers) working on any client –server protocol , but HTTP is predominantly used.</a:t>
            </a:r>
          </a:p>
          <a:p>
            <a:pPr marL="520700" indent="-284163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1600" b="0" dirty="0" smtClean="0"/>
              <a:t>Servlet is a server side script technology which can process client request and give back the response.</a:t>
            </a:r>
          </a:p>
          <a:p>
            <a:pPr marL="520700" indent="-284163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1600" b="0" dirty="0" smtClean="0"/>
              <a:t>A web application will be made of one </a:t>
            </a:r>
            <a:r>
              <a:rPr lang="en-US" sz="1600" b="0" dirty="0" smtClean="0"/>
              <a:t>or more </a:t>
            </a:r>
            <a:r>
              <a:rPr lang="en-US" sz="1600" b="0" dirty="0" smtClean="0"/>
              <a:t>servlets..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762000" y="3886200"/>
            <a:ext cx="7848600" cy="2362200"/>
            <a:chOff x="990600" y="3733800"/>
            <a:chExt cx="7848600" cy="2362200"/>
          </a:xfrm>
        </p:grpSpPr>
        <p:sp>
          <p:nvSpPr>
            <p:cNvPr id="11" name="TextBox 10"/>
            <p:cNvSpPr txBox="1"/>
            <p:nvPr/>
          </p:nvSpPr>
          <p:spPr>
            <a:xfrm>
              <a:off x="990600" y="5819001"/>
              <a:ext cx="15872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CLIENT BROWSER</a:t>
              </a:r>
              <a:endParaRPr 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15000" y="3733800"/>
              <a:ext cx="3124200" cy="762000"/>
            </a:xfrm>
            <a:prstGeom prst="rect">
              <a:avLst/>
            </a:prstGeom>
            <a:solidFill>
              <a:srgbClr val="FFCCCC"/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500" dirty="0" smtClean="0">
                  <a:solidFill>
                    <a:schemeClr val="tx2"/>
                  </a:solidFill>
                </a:rPr>
                <a:t>Servlets runs inside the web server and process the request  </a:t>
              </a:r>
              <a:r>
                <a:rPr lang="en-US" sz="1500" smtClean="0">
                  <a:solidFill>
                    <a:schemeClr val="tx2"/>
                  </a:solidFill>
                </a:rPr>
                <a:t>and sends </a:t>
              </a:r>
              <a:r>
                <a:rPr lang="en-US" sz="1500" dirty="0" smtClean="0">
                  <a:solidFill>
                    <a:schemeClr val="tx2"/>
                  </a:solidFill>
                </a:rPr>
                <a:t>response</a:t>
              </a:r>
              <a:endParaRPr lang="en-US" sz="1500" dirty="0">
                <a:solidFill>
                  <a:schemeClr val="tx2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181100" y="4632961"/>
              <a:ext cx="6287828" cy="1310639"/>
              <a:chOff x="266700" y="4114800"/>
              <a:chExt cx="7432881" cy="1724525"/>
            </a:xfrm>
          </p:grpSpPr>
          <p:pic>
            <p:nvPicPr>
              <p:cNvPr id="6" name="Picture 6" descr="http://t0.gstatic.com/images?q=tbn:ANd9GcSlBYqQ19HttryzAgGQHefd2_Bfy-AgTcBymCfInPCGP0fxN6NlK6hGJxpK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66700" y="4419600"/>
                <a:ext cx="1790700" cy="1219200"/>
              </a:xfrm>
              <a:prstGeom prst="rect">
                <a:avLst/>
              </a:prstGeom>
              <a:noFill/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6527017" y="5562326"/>
                <a:ext cx="11725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WEBSERVER</a:t>
                </a:r>
                <a:endParaRPr lang="en-US" sz="12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087230" y="4134853"/>
                <a:ext cx="1458103" cy="3644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HTTP Request</a:t>
                </a:r>
                <a:endParaRPr lang="en-US" sz="12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456734" y="5133201"/>
                <a:ext cx="1579378" cy="3644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HTML response</a:t>
                </a:r>
                <a:endParaRPr lang="en-US" sz="1200" dirty="0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057400" y="4572000"/>
                <a:ext cx="4191000" cy="0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8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705600" y="4114800"/>
                <a:ext cx="983102" cy="1400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0" name="Straight Arrow Connector 19"/>
              <p:cNvCxnSpPr/>
              <p:nvPr/>
            </p:nvCxnSpPr>
            <p:spPr>
              <a:xfrm flipH="1">
                <a:off x="2133600" y="5029200"/>
                <a:ext cx="4114800" cy="0"/>
              </a:xfrm>
              <a:prstGeom prst="straightConnector1">
                <a:avLst/>
              </a:prstGeom>
              <a:ln w="571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Servlet</a:t>
            </a:r>
            <a:r>
              <a:rPr lang="en-US" dirty="0" smtClean="0"/>
              <a:t> Code for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2162175"/>
            <a:ext cx="6753225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7201" y="1524000"/>
            <a:ext cx="8305800" cy="4792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b="0" dirty="0" smtClean="0"/>
              <a:t>Create the demo servlet as illustrated below.</a:t>
            </a:r>
            <a:endParaRPr lang="en-US" sz="2000" b="0" dirty="0"/>
          </a:p>
        </p:txBody>
      </p:sp>
      <p:sp>
        <p:nvSpPr>
          <p:cNvPr id="6" name="Line Callout 1 5"/>
          <p:cNvSpPr/>
          <p:nvPr/>
        </p:nvSpPr>
        <p:spPr>
          <a:xfrm>
            <a:off x="5410200" y="1981200"/>
            <a:ext cx="3352800" cy="533400"/>
          </a:xfrm>
          <a:prstGeom prst="borderCallout1">
            <a:avLst>
              <a:gd name="adj1" fmla="val 52203"/>
              <a:gd name="adj2" fmla="val -339"/>
              <a:gd name="adj3" fmla="val 268040"/>
              <a:gd name="adj4" fmla="val -38008"/>
            </a:avLst>
          </a:prstGeom>
          <a:solidFill>
            <a:srgbClr val="FFCCCC">
              <a:alpha val="4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Step 1: </a:t>
            </a:r>
            <a:r>
              <a:rPr lang="en-US" sz="1400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The servlet extends </a:t>
            </a:r>
            <a:r>
              <a:rPr lang="en-US" sz="1400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HTTPServlet</a:t>
            </a:r>
            <a:endParaRPr lang="en-US" sz="1400" b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6629400" y="3581400"/>
            <a:ext cx="1752600" cy="762000"/>
          </a:xfrm>
          <a:prstGeom prst="borderCallout1">
            <a:avLst>
              <a:gd name="adj1" fmla="val 52203"/>
              <a:gd name="adj2" fmla="val -339"/>
              <a:gd name="adj3" fmla="val 43410"/>
              <a:gd name="adj4" fmla="val -390"/>
            </a:avLst>
          </a:prstGeom>
          <a:solidFill>
            <a:srgbClr val="FFCCCC">
              <a:alpha val="4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Step 2: </a:t>
            </a:r>
            <a:r>
              <a:rPr lang="en-US" sz="1400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Create the init method.</a:t>
            </a:r>
            <a:endParaRPr lang="en-US" sz="1400" b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7239000" y="4495800"/>
            <a:ext cx="1676400" cy="990600"/>
          </a:xfrm>
          <a:prstGeom prst="borderCallout1">
            <a:avLst>
              <a:gd name="adj1" fmla="val 52203"/>
              <a:gd name="adj2" fmla="val -339"/>
              <a:gd name="adj3" fmla="val 43410"/>
              <a:gd name="adj4" fmla="val 80"/>
            </a:avLst>
          </a:prstGeom>
          <a:solidFill>
            <a:srgbClr val="FFCCCC">
              <a:alpha val="4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Step 3: </a:t>
            </a:r>
            <a:r>
              <a:rPr lang="en-US" sz="1400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Develop the </a:t>
            </a:r>
            <a:r>
              <a:rPr lang="en-US" sz="1400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doget</a:t>
            </a:r>
            <a:r>
              <a:rPr lang="en-US" sz="1400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method</a:t>
            </a:r>
            <a:endParaRPr lang="en-US" sz="1400" b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6324600" y="3505200"/>
            <a:ext cx="228600" cy="106680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6858000" y="4419600"/>
            <a:ext cx="228600" cy="106680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2057400" y="6400800"/>
            <a:ext cx="3962400" cy="381000"/>
          </a:xfrm>
          <a:prstGeom prst="borderCallout1">
            <a:avLst>
              <a:gd name="adj1" fmla="val 52203"/>
              <a:gd name="adj2" fmla="val -339"/>
              <a:gd name="adj3" fmla="val 43410"/>
              <a:gd name="adj4" fmla="val 80"/>
            </a:avLst>
          </a:prstGeom>
          <a:solidFill>
            <a:srgbClr val="FFCCCC">
              <a:alpha val="4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Step 4: </a:t>
            </a:r>
            <a:r>
              <a:rPr lang="en-US" sz="1400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Develop the destroy method</a:t>
            </a:r>
            <a:endParaRPr lang="en-US" sz="1400" b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Up Arrow 11"/>
          <p:cNvSpPr/>
          <p:nvPr/>
        </p:nvSpPr>
        <p:spPr>
          <a:xfrm>
            <a:off x="3733800" y="5943600"/>
            <a:ext cx="152400" cy="381000"/>
          </a:xfrm>
          <a:prstGeom prst="upArrow">
            <a:avLst/>
          </a:prstGeom>
          <a:solidFill>
            <a:srgbClr val="FFCC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The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447800"/>
            <a:ext cx="8458200" cy="4419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1200"/>
              </a:spcBef>
            </a:pPr>
            <a:r>
              <a:rPr lang="en-US" sz="1900" dirty="0" smtClean="0"/>
              <a:t>Step 1 :</a:t>
            </a:r>
            <a:r>
              <a:rPr lang="en-US" sz="1900" b="0" dirty="0" smtClean="0"/>
              <a:t> Deploy the application and call the </a:t>
            </a:r>
            <a:r>
              <a:rPr lang="en-US" sz="1900" b="0" dirty="0" err="1" smtClean="0"/>
              <a:t>servlet</a:t>
            </a:r>
            <a:r>
              <a:rPr lang="en-US" sz="1900" b="0" dirty="0" smtClean="0"/>
              <a:t> from browser</a:t>
            </a:r>
          </a:p>
          <a:p>
            <a:pPr>
              <a:spcBef>
                <a:spcPts val="1200"/>
              </a:spcBef>
            </a:pPr>
            <a:r>
              <a:rPr lang="en-US" sz="1900" b="0" dirty="0" smtClean="0"/>
              <a:t>	For the first call (Request) we can see the message </a:t>
            </a:r>
            <a:r>
              <a:rPr lang="en-US" sz="1900" b="0" dirty="0" smtClean="0">
                <a:solidFill>
                  <a:srgbClr val="002060"/>
                </a:solidFill>
              </a:rPr>
              <a:t>“</a:t>
            </a:r>
            <a:r>
              <a:rPr lang="en-US" sz="1900" b="0" dirty="0" smtClean="0">
                <a:solidFill>
                  <a:srgbClr val="00B0F0"/>
                </a:solidFill>
              </a:rPr>
              <a:t>Servlet Initialized ....value of count is :0</a:t>
            </a:r>
            <a:r>
              <a:rPr lang="en-US" sz="1900" b="0" dirty="0" smtClean="0">
                <a:solidFill>
                  <a:srgbClr val="002060"/>
                </a:solidFill>
              </a:rPr>
              <a:t>”</a:t>
            </a:r>
            <a:r>
              <a:rPr lang="en-US" sz="1900" b="0" dirty="0" smtClean="0"/>
              <a:t> printed on the console. This phase is the initialization phase of the </a:t>
            </a:r>
            <a:r>
              <a:rPr lang="en-US" sz="1900" b="0" dirty="0" err="1" smtClean="0"/>
              <a:t>servlet</a:t>
            </a:r>
            <a:r>
              <a:rPr lang="en-US" sz="1900" b="0" dirty="0" smtClean="0"/>
              <a:t> and hence the </a:t>
            </a:r>
            <a:r>
              <a:rPr lang="en-US" sz="1900" b="0" dirty="0" smtClean="0">
                <a:solidFill>
                  <a:srgbClr val="C00000"/>
                </a:solidFill>
              </a:rPr>
              <a:t>init()</a:t>
            </a:r>
            <a:r>
              <a:rPr lang="en-US" sz="1900" b="0" dirty="0" smtClean="0"/>
              <a:t> method will be called.</a:t>
            </a:r>
          </a:p>
          <a:p>
            <a:pPr>
              <a:spcBef>
                <a:spcPts val="1200"/>
              </a:spcBef>
            </a:pPr>
            <a:r>
              <a:rPr lang="en-US" sz="1900" dirty="0" smtClean="0"/>
              <a:t>Step 2: </a:t>
            </a:r>
            <a:r>
              <a:rPr lang="en-US" sz="1900" b="0" dirty="0" smtClean="0"/>
              <a:t>Refresh the browser</a:t>
            </a:r>
          </a:p>
          <a:p>
            <a:pPr>
              <a:spcBef>
                <a:spcPts val="1200"/>
              </a:spcBef>
            </a:pPr>
            <a:r>
              <a:rPr lang="en-US" sz="1900" b="0" dirty="0" smtClean="0"/>
              <a:t>	You can see the message “</a:t>
            </a:r>
            <a:r>
              <a:rPr lang="en-US" sz="1900" b="0" dirty="0" smtClean="0">
                <a:solidFill>
                  <a:srgbClr val="00B0F0"/>
                </a:solidFill>
              </a:rPr>
              <a:t>Request Number :1 is received</a:t>
            </a:r>
            <a:r>
              <a:rPr lang="en-US" sz="1900" b="0" dirty="0" smtClean="0"/>
              <a:t>” printed in the </a:t>
            </a:r>
            <a:r>
              <a:rPr lang="en-US" sz="1900" b="0" dirty="0" err="1" smtClean="0"/>
              <a:t>console.This</a:t>
            </a:r>
            <a:r>
              <a:rPr lang="en-US" sz="1900" b="0" dirty="0" smtClean="0"/>
              <a:t> is the service phase and hence the </a:t>
            </a:r>
            <a:r>
              <a:rPr lang="en-US" sz="1900" b="0" dirty="0" smtClean="0">
                <a:solidFill>
                  <a:srgbClr val="C00000"/>
                </a:solidFill>
              </a:rPr>
              <a:t>doGet()</a:t>
            </a:r>
            <a:r>
              <a:rPr lang="en-US" sz="1900" b="0" dirty="0" smtClean="0"/>
              <a:t> method will be called.</a:t>
            </a:r>
          </a:p>
          <a:p>
            <a:pPr>
              <a:spcBef>
                <a:spcPts val="1200"/>
              </a:spcBef>
            </a:pPr>
            <a:r>
              <a:rPr lang="en-US" sz="1900" dirty="0" smtClean="0"/>
              <a:t>Step 3: </a:t>
            </a:r>
            <a:r>
              <a:rPr lang="en-US" sz="1900" b="0" dirty="0" smtClean="0"/>
              <a:t>On each subsequent refresh the Request number can be seen incremented. Again the </a:t>
            </a:r>
            <a:r>
              <a:rPr lang="en-US" sz="1900" b="0" dirty="0" smtClean="0">
                <a:solidFill>
                  <a:srgbClr val="C00000"/>
                </a:solidFill>
              </a:rPr>
              <a:t>doGet()</a:t>
            </a:r>
            <a:r>
              <a:rPr lang="en-US" sz="1900" b="0" dirty="0" smtClean="0"/>
              <a:t> method will be called.</a:t>
            </a:r>
          </a:p>
          <a:p>
            <a:pPr>
              <a:spcBef>
                <a:spcPts val="1200"/>
              </a:spcBef>
            </a:pPr>
            <a:r>
              <a:rPr lang="en-US" sz="1900" dirty="0" smtClean="0"/>
              <a:t>Step 4: </a:t>
            </a:r>
            <a:r>
              <a:rPr lang="en-US" sz="1900" b="0" dirty="0" smtClean="0"/>
              <a:t>Stop the server</a:t>
            </a:r>
          </a:p>
          <a:p>
            <a:pPr>
              <a:spcBef>
                <a:spcPts val="1200"/>
              </a:spcBef>
            </a:pPr>
            <a:r>
              <a:rPr lang="en-US" sz="1900" b="0" dirty="0" smtClean="0"/>
              <a:t> We can see the message “</a:t>
            </a:r>
            <a:r>
              <a:rPr lang="en-US" sz="1900" b="0" dirty="0" err="1" smtClean="0">
                <a:solidFill>
                  <a:srgbClr val="00B0F0"/>
                </a:solidFill>
              </a:rPr>
              <a:t>Servlet</a:t>
            </a:r>
            <a:r>
              <a:rPr lang="en-US" sz="1900" b="0" dirty="0" smtClean="0">
                <a:solidFill>
                  <a:srgbClr val="00B0F0"/>
                </a:solidFill>
              </a:rPr>
              <a:t> removed from service....Total visitor count is </a:t>
            </a:r>
            <a:r>
              <a:rPr lang="en-US" sz="1900" b="0" dirty="0" smtClean="0">
                <a:solidFill>
                  <a:srgbClr val="00B050"/>
                </a:solidFill>
              </a:rPr>
              <a:t>&lt;</a:t>
            </a:r>
            <a:r>
              <a:rPr lang="en-US" sz="1900" b="0" dirty="0" err="1" smtClean="0">
                <a:solidFill>
                  <a:srgbClr val="00B050"/>
                </a:solidFill>
              </a:rPr>
              <a:t>countValue</a:t>
            </a:r>
            <a:r>
              <a:rPr lang="en-US" sz="1900" b="0" dirty="0" smtClean="0">
                <a:solidFill>
                  <a:srgbClr val="00B050"/>
                </a:solidFill>
              </a:rPr>
              <a:t>&gt;</a:t>
            </a:r>
            <a:r>
              <a:rPr lang="en-US" sz="1900" b="0" dirty="0" smtClean="0"/>
              <a:t>” printed in the console. This is the destruction phase of the </a:t>
            </a:r>
            <a:r>
              <a:rPr lang="en-US" sz="1900" b="0" dirty="0" err="1" smtClean="0"/>
              <a:t>servlet</a:t>
            </a:r>
            <a:r>
              <a:rPr lang="en-US" sz="1900" b="0" dirty="0" smtClean="0"/>
              <a:t> and hence the </a:t>
            </a:r>
            <a:r>
              <a:rPr lang="en-US" sz="1900" b="0" dirty="0" smtClean="0">
                <a:solidFill>
                  <a:srgbClr val="C00000"/>
                </a:solidFill>
              </a:rPr>
              <a:t>destroy()</a:t>
            </a:r>
            <a:r>
              <a:rPr lang="en-US" sz="1900" b="0" dirty="0" smtClean="0"/>
              <a:t> method will be called.</a:t>
            </a:r>
            <a:endParaRPr lang="en-US" sz="19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895600"/>
            <a:ext cx="8686800" cy="1743075"/>
          </a:xfr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>
              <a:buNone/>
            </a:pPr>
            <a:r>
              <a:rPr lang="en-US" sz="4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Exercise # 2 is completed</a:t>
            </a:r>
            <a:endParaRPr lang="en-US" sz="4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Lend a Hand </a:t>
            </a:r>
            <a:r>
              <a:rPr lang="en-US" sz="2400" smtClean="0"/>
              <a:t>: Exercise # 3-Form </a:t>
            </a:r>
            <a:r>
              <a:rPr lang="en-US" sz="2400" dirty="0" smtClean="0"/>
              <a:t>Handling with Servlets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827074"/>
            <a:ext cx="8610600" cy="37355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b="0" dirty="0" smtClean="0"/>
              <a:t>Now lets develop a HTML form and servlet to demonstrate how form parameters are handled in server using servlets.</a:t>
            </a:r>
          </a:p>
          <a:p>
            <a:endParaRPr lang="en-US" sz="2000" b="0" dirty="0" smtClean="0"/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sz="2000" dirty="0" smtClean="0"/>
              <a:t>Step 1</a:t>
            </a:r>
            <a:r>
              <a:rPr lang="en-US" sz="2000" b="0" dirty="0" smtClean="0"/>
              <a:t> : Create a login.html with a user name and password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sz="2000" dirty="0" smtClean="0"/>
              <a:t>Step 2</a:t>
            </a:r>
            <a:r>
              <a:rPr lang="en-US" sz="2000" b="0" dirty="0" smtClean="0"/>
              <a:t> : Create a </a:t>
            </a:r>
            <a:r>
              <a:rPr lang="en-US" sz="2000" b="0" dirty="0" err="1" smtClean="0"/>
              <a:t>LoginServlet</a:t>
            </a:r>
            <a:r>
              <a:rPr lang="en-US" sz="2000" b="0" dirty="0" smtClean="0"/>
              <a:t> to handle the request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sz="2000" dirty="0" smtClean="0"/>
              <a:t>Step 3</a:t>
            </a:r>
            <a:r>
              <a:rPr lang="en-US" sz="2000" b="0" dirty="0" smtClean="0"/>
              <a:t> : Create a </a:t>
            </a:r>
            <a:r>
              <a:rPr lang="en-US" sz="2000" b="0" dirty="0" err="1" smtClean="0"/>
              <a:t>SuccessServlet</a:t>
            </a:r>
            <a:r>
              <a:rPr lang="en-US" sz="2000" b="0" dirty="0" smtClean="0"/>
              <a:t> to display the success message</a:t>
            </a:r>
          </a:p>
          <a:p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7543800" cy="1143000"/>
          </a:xfrm>
        </p:spPr>
        <p:txBody>
          <a:bodyPr/>
          <a:lstStyle/>
          <a:p>
            <a:r>
              <a:rPr lang="en-US" dirty="0" smtClean="0"/>
              <a:t>Step 1: Lets create a login.html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600200"/>
            <a:ext cx="807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an HTML page named login.html under the webcontent directory.</a:t>
            </a: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81200"/>
            <a:ext cx="779145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Line Callout 1 8"/>
          <p:cNvSpPr/>
          <p:nvPr/>
        </p:nvSpPr>
        <p:spPr>
          <a:xfrm>
            <a:off x="4800600" y="2590800"/>
            <a:ext cx="4038600" cy="838200"/>
          </a:xfrm>
          <a:prstGeom prst="borderCallout1">
            <a:avLst>
              <a:gd name="adj1" fmla="val 50322"/>
              <a:gd name="adj2" fmla="val 499"/>
              <a:gd name="adj3" fmla="val 51825"/>
              <a:gd name="adj4" fmla="val -30837"/>
            </a:avLst>
          </a:prstGeom>
          <a:solidFill>
            <a:srgbClr val="FFCCCC">
              <a:alpha val="26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 smtClean="0">
                <a:solidFill>
                  <a:srgbClr val="002060"/>
                </a:solidFill>
              </a:rPr>
              <a:t>Action </a:t>
            </a:r>
            <a:r>
              <a:rPr lang="en-US" sz="1400" b="0" dirty="0" err="1" smtClean="0">
                <a:solidFill>
                  <a:srgbClr val="002060"/>
                </a:solidFill>
              </a:rPr>
              <a:t>Servlet</a:t>
            </a:r>
            <a:r>
              <a:rPr lang="en-US" sz="1400" b="0" dirty="0" smtClean="0">
                <a:solidFill>
                  <a:srgbClr val="002060"/>
                </a:solidFill>
              </a:rPr>
              <a:t> for the login page. This should be the same as the URL mapping created for the servlet</a:t>
            </a:r>
            <a:endParaRPr lang="en-US" sz="1400" b="0" dirty="0">
              <a:solidFill>
                <a:srgbClr val="002060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5791200" y="3581400"/>
            <a:ext cx="914400" cy="2057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934200" y="4191000"/>
            <a:ext cx="1905000" cy="685800"/>
          </a:xfrm>
          <a:prstGeom prst="roundRect">
            <a:avLst/>
          </a:prstGeom>
          <a:solidFill>
            <a:srgbClr val="FFCCCC">
              <a:alpha val="26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dirty="0" smtClean="0">
                <a:solidFill>
                  <a:srgbClr val="002060"/>
                </a:solidFill>
              </a:rPr>
              <a:t>Create the form text fields and submit buttons as mentioned.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Step 2: Lets create the </a:t>
            </a:r>
            <a:r>
              <a:rPr lang="en-US" sz="2800" dirty="0" err="1" smtClean="0"/>
              <a:t>LoginServlet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133600"/>
            <a:ext cx="637222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Line Callout 1 5"/>
          <p:cNvSpPr/>
          <p:nvPr/>
        </p:nvSpPr>
        <p:spPr>
          <a:xfrm>
            <a:off x="6019800" y="2362200"/>
            <a:ext cx="2743200" cy="609600"/>
          </a:xfrm>
          <a:prstGeom prst="borderCallout1">
            <a:avLst>
              <a:gd name="adj1" fmla="val 49630"/>
              <a:gd name="adj2" fmla="val -367"/>
              <a:gd name="adj3" fmla="val 269359"/>
              <a:gd name="adj4" fmla="val -29165"/>
            </a:avLst>
          </a:prstGeom>
          <a:solidFill>
            <a:srgbClr val="FFCC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Reads the Request Parameters</a:t>
            </a:r>
            <a:endParaRPr lang="en-US" sz="1400" b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4953000" y="3886200"/>
            <a:ext cx="381000" cy="381000"/>
          </a:xfrm>
          <a:prstGeom prst="righ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791200" y="4800600"/>
            <a:ext cx="3276600" cy="914400"/>
          </a:xfrm>
          <a:prstGeom prst="borderCallout1">
            <a:avLst>
              <a:gd name="adj1" fmla="val 49630"/>
              <a:gd name="adj2" fmla="val -367"/>
              <a:gd name="adj3" fmla="val -24916"/>
              <a:gd name="adj4" fmla="val -23459"/>
            </a:avLst>
          </a:prstGeom>
          <a:solidFill>
            <a:srgbClr val="FFCC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Redirects the client to a new URL. Sets a value as query string to the next </a:t>
            </a:r>
            <a:r>
              <a:rPr lang="en-US" sz="1400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servlet</a:t>
            </a:r>
            <a:endParaRPr lang="en-US" sz="1400" b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1524000"/>
            <a:ext cx="8839200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/>
              <a:t>Create an </a:t>
            </a:r>
            <a:r>
              <a:rPr lang="en-US" dirty="0" err="1" smtClean="0"/>
              <a:t>LoginServlet</a:t>
            </a:r>
            <a:r>
              <a:rPr lang="en-US" dirty="0" smtClean="0"/>
              <a:t> to handle the HTTP request from the form as mentioned below.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Step 3: Lets create the </a:t>
            </a:r>
            <a:r>
              <a:rPr lang="en-US" sz="2800" dirty="0" err="1" smtClean="0"/>
              <a:t>SuccessServlet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190750"/>
            <a:ext cx="645795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Line Callout 1 6"/>
          <p:cNvSpPr/>
          <p:nvPr/>
        </p:nvSpPr>
        <p:spPr>
          <a:xfrm>
            <a:off x="5562600" y="4419600"/>
            <a:ext cx="3200400" cy="612648"/>
          </a:xfrm>
          <a:prstGeom prst="borderCallout1">
            <a:avLst>
              <a:gd name="adj1" fmla="val 52203"/>
              <a:gd name="adj2" fmla="val -321"/>
              <a:gd name="adj3" fmla="val -21314"/>
              <a:gd name="adj4" fmla="val -38617"/>
            </a:avLst>
          </a:prstGeom>
          <a:solidFill>
            <a:srgbClr val="FFCCCC">
              <a:alpha val="66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 smtClean="0">
                <a:solidFill>
                  <a:srgbClr val="002060"/>
                </a:solidFill>
              </a:rPr>
              <a:t>Reads the Query String parameter value</a:t>
            </a:r>
            <a:endParaRPr lang="en-US" b="0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1688068"/>
            <a:ext cx="8648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an </a:t>
            </a:r>
            <a:r>
              <a:rPr lang="en-US" dirty="0" err="1" smtClean="0"/>
              <a:t>SuccessServlet</a:t>
            </a:r>
            <a:r>
              <a:rPr lang="en-US" dirty="0" smtClean="0"/>
              <a:t> to handle the success request as mentioned below.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The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752600"/>
            <a:ext cx="8458200" cy="3124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1200"/>
              </a:spcBef>
            </a:pPr>
            <a:r>
              <a:rPr lang="en-US" sz="1900" dirty="0" smtClean="0"/>
              <a:t>Step 1 :</a:t>
            </a:r>
            <a:r>
              <a:rPr lang="en-US" sz="1900" b="0" dirty="0" smtClean="0"/>
              <a:t> Deploy the application</a:t>
            </a:r>
          </a:p>
          <a:p>
            <a:pPr>
              <a:spcBef>
                <a:spcPts val="1200"/>
              </a:spcBef>
            </a:pPr>
            <a:r>
              <a:rPr lang="en-US" sz="1900" dirty="0" smtClean="0"/>
              <a:t>Step 2</a:t>
            </a:r>
            <a:r>
              <a:rPr lang="en-US" sz="1900" b="0" dirty="0" smtClean="0"/>
              <a:t> : Call the login html from the browser</a:t>
            </a:r>
          </a:p>
          <a:p>
            <a:pPr>
              <a:spcBef>
                <a:spcPts val="1200"/>
              </a:spcBef>
            </a:pPr>
            <a:r>
              <a:rPr lang="en-US" sz="2000" b="0" dirty="0" smtClean="0">
                <a:solidFill>
                  <a:srgbClr val="00B0F0"/>
                </a:solidFill>
                <a:hlinkClick r:id="rId2"/>
              </a:rPr>
              <a:t>http://localhost:8000/MyFirstWebApp/login.html</a:t>
            </a:r>
            <a:endParaRPr lang="en-US" sz="2000" b="0" dirty="0" smtClean="0">
              <a:solidFill>
                <a:srgbClr val="00B0F0"/>
              </a:solidFill>
            </a:endParaRPr>
          </a:p>
          <a:p>
            <a:pPr marL="850900" indent="-850900">
              <a:spcBef>
                <a:spcPts val="1200"/>
              </a:spcBef>
            </a:pPr>
            <a:r>
              <a:rPr lang="en-US" sz="1900" dirty="0" smtClean="0"/>
              <a:t>Step 3 </a:t>
            </a:r>
            <a:r>
              <a:rPr lang="en-US" sz="1900" b="0" dirty="0" smtClean="0"/>
              <a:t>: Enter the username and password as “</a:t>
            </a:r>
            <a:r>
              <a:rPr lang="en-US" sz="1900" i="1" dirty="0" smtClean="0"/>
              <a:t>admin</a:t>
            </a:r>
            <a:r>
              <a:rPr lang="en-US" sz="1900" b="0" dirty="0" smtClean="0"/>
              <a:t>” and press login button you will be redirected to </a:t>
            </a:r>
            <a:r>
              <a:rPr lang="en-US" sz="1900" b="0" dirty="0" err="1" smtClean="0"/>
              <a:t>SuccessServlet</a:t>
            </a:r>
            <a:endParaRPr lang="en-US" sz="1900" b="0" dirty="0" smtClean="0"/>
          </a:p>
          <a:p>
            <a:pPr marL="914400" indent="-914400">
              <a:spcBef>
                <a:spcPts val="1200"/>
              </a:spcBef>
            </a:pPr>
            <a:r>
              <a:rPr lang="en-US" sz="1900" dirty="0" smtClean="0"/>
              <a:t>Step 4</a:t>
            </a:r>
            <a:r>
              <a:rPr lang="en-US" sz="1900" b="0" dirty="0" smtClean="0"/>
              <a:t>:  Enter some other value for username and password and press login button. You will get the error message printed using </a:t>
            </a:r>
            <a:r>
              <a:rPr lang="en-US" sz="1900" b="0" dirty="0" err="1" smtClean="0"/>
              <a:t>LoginServlet</a:t>
            </a:r>
            <a:r>
              <a:rPr lang="en-US" sz="1900" b="0" dirty="0" smtClean="0"/>
              <a:t>.	</a:t>
            </a:r>
            <a:endParaRPr lang="en-US" sz="19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895600"/>
            <a:ext cx="8686800" cy="1743075"/>
          </a:xfr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>
              <a:buNone/>
            </a:pPr>
            <a:r>
              <a:rPr lang="en-US" sz="4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Exercise # 3 is completed</a:t>
            </a:r>
            <a:endParaRPr lang="en-US" sz="4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Hands on Exercise: How Post method works ?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905000"/>
            <a:ext cx="8610600" cy="3962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1200"/>
              </a:spcBef>
            </a:pPr>
            <a:r>
              <a:rPr lang="en-US" sz="2000" b="0" dirty="0" smtClean="0"/>
              <a:t>Hope you have completed form handling with  HTTP get method. Now let’s do the same with post method .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Steps to be followed</a:t>
            </a:r>
          </a:p>
          <a:p>
            <a:pPr>
              <a:spcBef>
                <a:spcPts val="1200"/>
              </a:spcBef>
            </a:pPr>
            <a:r>
              <a:rPr lang="en-US" sz="2000" b="0" dirty="0" smtClean="0"/>
              <a:t>Step 1 : We will reuse the same components we have developed</a:t>
            </a:r>
          </a:p>
          <a:p>
            <a:pPr>
              <a:spcBef>
                <a:spcPts val="1200"/>
              </a:spcBef>
            </a:pPr>
            <a:r>
              <a:rPr lang="en-US" sz="2000" b="0" dirty="0" smtClean="0"/>
              <a:t>Step 2 : Change the form method post</a:t>
            </a:r>
          </a:p>
          <a:p>
            <a:pPr marL="914400" indent="-914400">
              <a:spcBef>
                <a:spcPts val="1200"/>
              </a:spcBef>
            </a:pPr>
            <a:r>
              <a:rPr lang="en-US" sz="2000" b="0" dirty="0" smtClean="0"/>
              <a:t>Step 3 : Override the doPost method inside the </a:t>
            </a:r>
            <a:r>
              <a:rPr lang="en-US" sz="2000" b="0" dirty="0" err="1" smtClean="0"/>
              <a:t>LoginServlet</a:t>
            </a:r>
            <a:r>
              <a:rPr lang="en-US" sz="2000" b="0" dirty="0" smtClean="0"/>
              <a:t> and move the code from doGet to doPost</a:t>
            </a:r>
          </a:p>
          <a:p>
            <a:pPr>
              <a:spcBef>
                <a:spcPts val="1200"/>
              </a:spcBef>
            </a:pPr>
            <a:r>
              <a:rPr lang="en-US" sz="2000" b="0" dirty="0" smtClean="0"/>
              <a:t>Step 4 : Deploy and run the application.</a:t>
            </a:r>
          </a:p>
          <a:p>
            <a:pPr>
              <a:spcBef>
                <a:spcPts val="1200"/>
              </a:spcBef>
            </a:pPr>
            <a:r>
              <a:rPr lang="en-US" sz="2000" b="0" dirty="0" smtClean="0"/>
              <a:t>Step 5 : Notice the difference in browser with change in HTTP method.</a:t>
            </a:r>
          </a:p>
          <a:p>
            <a:pPr>
              <a:spcBef>
                <a:spcPts val="1200"/>
              </a:spcBef>
            </a:pP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191000" y="3197352"/>
            <a:ext cx="4800600" cy="1603248"/>
          </a:xfrm>
          <a:prstGeom prst="rect">
            <a:avLst/>
          </a:prstGeom>
          <a:solidFill>
            <a:schemeClr val="bg2">
              <a:lumMod val="50000"/>
            </a:schemeClr>
          </a:solidFill>
          <a:scene3d>
            <a:camera prst="obliqueTopLeft"/>
            <a:lightRig rig="threePt" dir="t"/>
          </a:scene3d>
          <a:sp3d prstMaterial="metal">
            <a:bevelT w="95250" h="88900"/>
            <a:bevelB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flatTx/>
          </a:bodyPr>
          <a:lstStyle/>
          <a:p>
            <a:pPr algn="ctr"/>
            <a:endParaRPr lang="en-US" sz="1400" b="0" dirty="0" smtClean="0">
              <a:ln>
                <a:solidFill>
                  <a:schemeClr val="accent2">
                    <a:lumMod val="75000"/>
                  </a:schemeClr>
                </a:solidFill>
              </a:ln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1400" b="0" dirty="0" smtClean="0">
              <a:ln>
                <a:solidFill>
                  <a:schemeClr val="accent2">
                    <a:lumMod val="75000"/>
                  </a:schemeClr>
                </a:solidFill>
              </a:ln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1400" b="0" dirty="0" smtClean="0">
              <a:ln>
                <a:solidFill>
                  <a:schemeClr val="accent2">
                    <a:lumMod val="75000"/>
                  </a:schemeClr>
                </a:solidFill>
              </a:ln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1400" b="0" dirty="0" smtClean="0">
              <a:ln>
                <a:solidFill>
                  <a:schemeClr val="accent2">
                    <a:lumMod val="75000"/>
                  </a:schemeClr>
                </a:solidFill>
              </a:ln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1400" b="0" dirty="0" smtClean="0">
              <a:ln>
                <a:solidFill>
                  <a:schemeClr val="accent2">
                    <a:lumMod val="75000"/>
                  </a:schemeClr>
                </a:solidFill>
              </a:ln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1400" b="0" dirty="0" smtClean="0">
              <a:ln>
                <a:solidFill>
                  <a:schemeClr val="accent2">
                    <a:lumMod val="75000"/>
                  </a:schemeClr>
                </a:solidFill>
              </a:ln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400" b="0" dirty="0" smtClean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WEB SERVER</a:t>
            </a:r>
          </a:p>
          <a:p>
            <a:pPr algn="ctr"/>
            <a:endParaRPr lang="en-US" sz="1400" dirty="0" smtClean="0">
              <a:solidFill>
                <a:srgbClr val="002060"/>
              </a:solidFill>
            </a:endParaRPr>
          </a:p>
          <a:p>
            <a:pPr algn="ctr"/>
            <a:endParaRPr lang="en-US" sz="1400" dirty="0" smtClean="0">
              <a:solidFill>
                <a:srgbClr val="002060"/>
              </a:solidFill>
            </a:endParaRPr>
          </a:p>
          <a:p>
            <a:pPr algn="ctr"/>
            <a:endParaRPr lang="en-US" sz="1400" dirty="0" smtClean="0">
              <a:solidFill>
                <a:srgbClr val="002060"/>
              </a:solidFill>
            </a:endParaRPr>
          </a:p>
          <a:p>
            <a:pPr algn="ctr"/>
            <a:endParaRPr lang="en-US" sz="1400" dirty="0" smtClean="0">
              <a:solidFill>
                <a:srgbClr val="002060"/>
              </a:solidFill>
            </a:endParaRPr>
          </a:p>
          <a:p>
            <a:pPr algn="ctr"/>
            <a:endParaRPr lang="en-US" sz="1400" dirty="0" smtClean="0">
              <a:solidFill>
                <a:srgbClr val="002060"/>
              </a:solidFill>
            </a:endParaRPr>
          </a:p>
          <a:p>
            <a:pPr algn="ctr"/>
            <a:endParaRPr lang="en-US" sz="1400" dirty="0" smtClean="0">
              <a:solidFill>
                <a:srgbClr val="002060"/>
              </a:solidFill>
            </a:endParaRPr>
          </a:p>
          <a:p>
            <a:pPr algn="ctr"/>
            <a:endParaRPr lang="en-US" sz="1400" dirty="0" smtClean="0">
              <a:solidFill>
                <a:srgbClr val="002060"/>
              </a:solidFill>
            </a:endParaRPr>
          </a:p>
          <a:p>
            <a:pPr algn="ctr"/>
            <a:endParaRPr lang="en-US" sz="1400" dirty="0" smtClean="0">
              <a:solidFill>
                <a:srgbClr val="002060"/>
              </a:solidFill>
            </a:endParaRPr>
          </a:p>
          <a:p>
            <a:pPr algn="ctr"/>
            <a:endParaRPr lang="en-US" sz="1400" dirty="0" smtClean="0">
              <a:solidFill>
                <a:srgbClr val="002060"/>
              </a:solidFill>
            </a:endParaRPr>
          </a:p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419600" y="3352800"/>
            <a:ext cx="4419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Servlet Container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Servlet Works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232900" y="6681915"/>
            <a:ext cx="444500" cy="320675"/>
          </a:xfrm>
        </p:spPr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4876800" y="5791200"/>
            <a:ext cx="914400" cy="990600"/>
          </a:xfrm>
          <a:prstGeom prst="flowChartMagneticDisk">
            <a:avLst/>
          </a:prstGeom>
          <a:solidFill>
            <a:schemeClr val="accent6">
              <a:lumMod val="60000"/>
              <a:lumOff val="40000"/>
              <a:alpha val="80000"/>
            </a:schemeClr>
          </a:solidFill>
          <a:ln>
            <a:solidFill>
              <a:srgbClr val="002060"/>
            </a:solidFill>
          </a:ln>
          <a:scene3d>
            <a:camera prst="obliqueTopLef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Database</a:t>
            </a:r>
            <a:endParaRPr lang="en-US" sz="1400" dirty="0">
              <a:solidFill>
                <a:srgbClr val="00206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4645882" y="4953730"/>
            <a:ext cx="1374648" cy="1588"/>
          </a:xfrm>
          <a:prstGeom prst="straightConnector1">
            <a:avLst/>
          </a:prstGeom>
          <a:ln w="6032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6" descr="http://t0.gstatic.com/images?q=tbn:ANd9GcSlBYqQ19HttryzAgGQHefd2_Bfy-AgTcBymCfInPCGP0fxN6NlK6hGJxpK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429000"/>
            <a:ext cx="1371600" cy="933855"/>
          </a:xfrm>
          <a:prstGeom prst="rect">
            <a:avLst/>
          </a:prstGeom>
          <a:noFill/>
        </p:spPr>
      </p:pic>
      <p:sp>
        <p:nvSpPr>
          <p:cNvPr id="16" name="Right Arrow 15"/>
          <p:cNvSpPr/>
          <p:nvPr/>
        </p:nvSpPr>
        <p:spPr>
          <a:xfrm>
            <a:off x="1828800" y="3657600"/>
            <a:ext cx="1463040" cy="18288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24000" y="3048000"/>
            <a:ext cx="264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Login Request - user name </a:t>
            </a:r>
          </a:p>
          <a:p>
            <a:r>
              <a:rPr lang="en-US" sz="1400" dirty="0" smtClean="0"/>
              <a:t>and password sent to server.</a:t>
            </a:r>
            <a:endParaRPr lang="en-US" sz="1400" dirty="0"/>
          </a:p>
        </p:txBody>
      </p:sp>
      <p:sp>
        <p:nvSpPr>
          <p:cNvPr id="18" name="Left Arrow 17"/>
          <p:cNvSpPr/>
          <p:nvPr/>
        </p:nvSpPr>
        <p:spPr>
          <a:xfrm>
            <a:off x="1828800" y="3931920"/>
            <a:ext cx="1463040" cy="18288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38336" y="4810780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Login Servlet queries database </a:t>
            </a:r>
          </a:p>
          <a:p>
            <a:r>
              <a:rPr lang="en-US" sz="1400" dirty="0" smtClean="0"/>
              <a:t>validates the user credential </a:t>
            </a:r>
            <a:r>
              <a:rPr lang="en-US" sz="1400" dirty="0"/>
              <a:t>.</a:t>
            </a:r>
            <a:endParaRPr lang="en-US" sz="14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0" y="4572000"/>
            <a:ext cx="3124200" cy="685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 smtClean="0"/>
              <a:t>Cognizant employee logs into by specifying user name and password and click login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4648200" y="3733800"/>
            <a:ext cx="1524000" cy="4572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Login Servlet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81800" y="3733800"/>
            <a:ext cx="1600200" cy="4572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Registration Servlet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200" y="1595497"/>
            <a:ext cx="8915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538">
              <a:spcBef>
                <a:spcPts val="1200"/>
              </a:spcBef>
            </a:pPr>
            <a:r>
              <a:rPr lang="en-US" sz="1600" b="0" dirty="0" smtClean="0"/>
              <a:t>Assume a user is trying to login into cognizant payroll support portal.  The Web application has two servlets</a:t>
            </a:r>
          </a:p>
          <a:p>
            <a:pPr marL="803275" indent="347663">
              <a:spcBef>
                <a:spcPts val="1200"/>
              </a:spcBef>
              <a:buFont typeface="Arial" pitchFamily="34" charset="0"/>
              <a:buChar char="•"/>
              <a:tabLst>
                <a:tab pos="850900" algn="l"/>
              </a:tabLst>
            </a:pPr>
            <a:r>
              <a:rPr lang="en-US" sz="1600" dirty="0" smtClean="0"/>
              <a:t>Login Servlet </a:t>
            </a:r>
            <a:r>
              <a:rPr lang="en-US" sz="1600" b="0" dirty="0" smtClean="0"/>
              <a:t>for processing users login request </a:t>
            </a:r>
          </a:p>
          <a:p>
            <a:pPr marL="803275" indent="347663">
              <a:spcBef>
                <a:spcPts val="1200"/>
              </a:spcBef>
              <a:buFont typeface="Arial" pitchFamily="34" charset="0"/>
              <a:buChar char="•"/>
              <a:tabLst>
                <a:tab pos="850900" algn="l"/>
              </a:tabLst>
            </a:pPr>
            <a:r>
              <a:rPr lang="en-US" sz="1600" dirty="0" smtClean="0"/>
              <a:t>Registration Servlet</a:t>
            </a:r>
            <a:r>
              <a:rPr lang="en-US" sz="1600" b="0" dirty="0" smtClean="0"/>
              <a:t> for user to register in the web application.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95400" y="4495800"/>
            <a:ext cx="3124200" cy="685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 smtClean="0"/>
              <a:t>If user valid the servlet sends a success response else sends a failure response.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8" grpId="0" animBg="1"/>
      <p:bldP spid="10" grpId="0" animBg="1"/>
      <p:bldP spid="16" grpId="0" animBg="1"/>
      <p:bldP spid="17" grpId="0"/>
      <p:bldP spid="18" grpId="0" animBg="1"/>
      <p:bldP spid="20" grpId="0"/>
      <p:bldP spid="21" grpId="0"/>
      <p:bldP spid="23" grpId="0" animBg="1"/>
      <p:bldP spid="24" grpId="0" animBg="1"/>
      <p:bldP spid="2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5715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smtClean="0">
                <a:solidFill>
                  <a:srgbClr val="682252"/>
                </a:solidFill>
                <a:latin typeface="Myriad Pro" pitchFamily="34" charset="0"/>
                <a:cs typeface="Arial" pitchFamily="34" charset="0"/>
              </a:rPr>
              <a:t>Advance Java</a:t>
            </a:r>
            <a:endParaRPr lang="en-US" sz="2200" b="1" dirty="0">
              <a:solidFill>
                <a:srgbClr val="682252"/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150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You have successfully completed - 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  	Servlet Introduction</a:t>
            </a:r>
            <a:endParaRPr lang="en-US" sz="2400" dirty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 Container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600200"/>
            <a:ext cx="8915400" cy="4648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346075">
              <a:spcBef>
                <a:spcPts val="1200"/>
              </a:spcBef>
              <a:buFont typeface="Wingdings" pitchFamily="2" charset="2"/>
              <a:buChar char="§"/>
              <a:tabLst>
                <a:tab pos="520700" algn="l"/>
              </a:tabLst>
            </a:pPr>
            <a:r>
              <a:rPr lang="en-US" sz="2000" b="0" dirty="0" smtClean="0"/>
              <a:t>A servlet container is a container for servlets which is responsible for managing the  servlets.</a:t>
            </a:r>
          </a:p>
          <a:p>
            <a:pPr marL="457200" indent="-346075">
              <a:spcBef>
                <a:spcPts val="1200"/>
              </a:spcBef>
              <a:buFont typeface="Wingdings" pitchFamily="2" charset="2"/>
              <a:buChar char="§"/>
              <a:tabLst>
                <a:tab pos="520700" algn="l"/>
              </a:tabLst>
            </a:pPr>
            <a:r>
              <a:rPr lang="en-US" sz="2000" b="0" dirty="0" smtClean="0"/>
              <a:t>The main functions are load, initialize and execute servlets to serve client requests.</a:t>
            </a:r>
          </a:p>
          <a:p>
            <a:pPr marL="457200" indent="-346075">
              <a:spcBef>
                <a:spcPts val="1200"/>
              </a:spcBef>
              <a:buFont typeface="Wingdings" pitchFamily="2" charset="2"/>
              <a:buChar char="§"/>
              <a:tabLst>
                <a:tab pos="520700" algn="l"/>
              </a:tabLst>
            </a:pPr>
            <a:r>
              <a:rPr lang="en-US" sz="2000" b="0" dirty="0" smtClean="0"/>
              <a:t>When a request is received, the container decides what servlet to call based on a configuration file.</a:t>
            </a:r>
          </a:p>
          <a:p>
            <a:pPr marL="457200" indent="-346075">
              <a:spcBef>
                <a:spcPts val="1200"/>
              </a:spcBef>
              <a:buFont typeface="Wingdings" pitchFamily="2" charset="2"/>
              <a:buChar char="§"/>
              <a:tabLst>
                <a:tab pos="520700" algn="l"/>
              </a:tabLst>
            </a:pPr>
            <a:r>
              <a:rPr lang="en-US" sz="2000" b="0" dirty="0" smtClean="0"/>
              <a:t>Servlet container comes installed with the web servers.</a:t>
            </a:r>
          </a:p>
          <a:p>
            <a:pPr marL="457200" indent="-346075">
              <a:spcBef>
                <a:spcPts val="1200"/>
              </a:spcBef>
              <a:tabLst>
                <a:tab pos="520700" algn="l"/>
              </a:tabLst>
            </a:pPr>
            <a:r>
              <a:rPr lang="en-US" sz="2000" dirty="0" smtClean="0"/>
              <a:t>Examples:</a:t>
            </a:r>
          </a:p>
          <a:p>
            <a:pPr marL="803275" indent="-282575">
              <a:spcBef>
                <a:spcPts val="1200"/>
              </a:spcBef>
              <a:buFont typeface="+mj-lt"/>
              <a:buAutoNum type="arabicPeriod"/>
              <a:tabLst>
                <a:tab pos="1025525" algn="l"/>
              </a:tabLst>
            </a:pPr>
            <a:r>
              <a:rPr lang="en-US" sz="2000" b="0" dirty="0" smtClean="0"/>
              <a:t>Tomcat</a:t>
            </a:r>
          </a:p>
          <a:p>
            <a:pPr marL="803275" indent="-282575">
              <a:spcBef>
                <a:spcPts val="1200"/>
              </a:spcBef>
              <a:buFont typeface="+mj-lt"/>
              <a:buAutoNum type="arabicPeriod"/>
              <a:tabLst>
                <a:tab pos="1025525" algn="l"/>
              </a:tabLst>
            </a:pPr>
            <a:r>
              <a:rPr lang="en-US" sz="2000" b="0" dirty="0" smtClean="0"/>
              <a:t>Glassfish</a:t>
            </a:r>
          </a:p>
          <a:p>
            <a:pPr marL="803275" indent="-282575">
              <a:spcBef>
                <a:spcPts val="1200"/>
              </a:spcBef>
              <a:buFont typeface="+mj-lt"/>
              <a:buAutoNum type="arabicPeriod"/>
              <a:tabLst>
                <a:tab pos="1025525" algn="l"/>
              </a:tabLst>
            </a:pPr>
            <a:r>
              <a:rPr lang="en-US" sz="2000" b="0" dirty="0" err="1" smtClean="0"/>
              <a:t>Jboss</a:t>
            </a:r>
            <a:endParaRPr lang="en-US" sz="2000" b="0" dirty="0" smtClean="0"/>
          </a:p>
          <a:p>
            <a:pPr marL="457200" indent="-346075">
              <a:spcBef>
                <a:spcPts val="1200"/>
              </a:spcBef>
              <a:tabLst>
                <a:tab pos="520700" algn="l"/>
              </a:tabLst>
            </a:pPr>
            <a:endParaRPr lang="en-US" sz="2000" dirty="0" smtClean="0"/>
          </a:p>
          <a:p>
            <a:pPr marL="457200" indent="-346075">
              <a:spcBef>
                <a:spcPts val="1200"/>
              </a:spcBef>
              <a:tabLst>
                <a:tab pos="520700" algn="l"/>
              </a:tabLst>
            </a:pPr>
            <a:endParaRPr lang="en-US" sz="2000" dirty="0" smtClean="0"/>
          </a:p>
          <a:p>
            <a:pPr>
              <a:spcBef>
                <a:spcPts val="1200"/>
              </a:spcBef>
              <a:buFont typeface="Wingdings" pitchFamily="2" charset="2"/>
              <a:buChar char="§"/>
            </a:pPr>
            <a:endParaRPr lang="en-US" sz="2000" b="0" dirty="0" smtClean="0"/>
          </a:p>
          <a:p>
            <a:pPr>
              <a:spcBef>
                <a:spcPts val="1200"/>
              </a:spcBef>
              <a:buFont typeface="Wingdings" pitchFamily="2" charset="2"/>
              <a:buChar char="§"/>
            </a:pP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Older methods of Server Side Scripting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1752600"/>
            <a:ext cx="8153400" cy="2819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solidFill>
                  <a:srgbClr val="C00000"/>
                </a:solidFill>
              </a:rPr>
              <a:t>C</a:t>
            </a:r>
            <a:r>
              <a:rPr lang="en-US" sz="2000" b="0" dirty="0" smtClean="0"/>
              <a:t>ommon </a:t>
            </a:r>
            <a:r>
              <a:rPr lang="en-US" sz="2000" dirty="0" smtClean="0">
                <a:solidFill>
                  <a:srgbClr val="C00000"/>
                </a:solidFill>
              </a:rPr>
              <a:t>G</a:t>
            </a:r>
            <a:r>
              <a:rPr lang="en-US" sz="2000" b="0" dirty="0" smtClean="0"/>
              <a:t>ateway</a:t>
            </a:r>
            <a:r>
              <a:rPr lang="en-US" sz="2000" b="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I</a:t>
            </a:r>
            <a:r>
              <a:rPr lang="en-US" sz="2000" b="0" dirty="0" smtClean="0"/>
              <a:t>nterface (</a:t>
            </a:r>
            <a:r>
              <a:rPr lang="en-US" sz="2000" dirty="0" smtClean="0"/>
              <a:t>CGI</a:t>
            </a:r>
            <a:r>
              <a:rPr lang="en-US" sz="2000" b="0" dirty="0" smtClean="0"/>
              <a:t>) was the most commonly used for server side scripting before the evolution of the java servlet technology. 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000" b="0" dirty="0" smtClean="0"/>
              <a:t>With traditional CGI, a new process is started for each HTTP request eating up more of the CPU cycles thus degrading the performance of the system.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Advantages of Servlets over CGI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600201"/>
            <a:ext cx="89154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84163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000" b="0" dirty="0" smtClean="0"/>
              <a:t>A Servlet does not run in a separate process. This removes the overhead of creating a new process like CGI for each request.</a:t>
            </a:r>
          </a:p>
          <a:p>
            <a:pPr marL="457200" indent="-284163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000" b="0" dirty="0" smtClean="0"/>
              <a:t>A Servlet stays in memory between requests. A CGI program needs to be loaded and started for each CGI request. This way the servlet executes faster than CGI.</a:t>
            </a:r>
          </a:p>
          <a:p>
            <a:pPr marL="457200" indent="-284163">
              <a:spcBef>
                <a:spcPts val="1200"/>
              </a:spcBef>
              <a:buFont typeface="+mj-lt"/>
              <a:buAutoNum type="arabicPeriod"/>
            </a:pPr>
            <a:r>
              <a:rPr lang="en-US" sz="2000" b="0" dirty="0" smtClean="0"/>
              <a:t>There is only a single instance of servlet which caters to all the HTTP requests concurrently. This saves memory and allows a Servlet to easily manage persistent data. On the contrary separate process and  memory is allocated for each CGI/HTTP requests.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TP_2.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1B6D4D3094E747B8B545B5FF6CDFA5" ma:contentTypeVersion="0" ma:contentTypeDescription="Create a new document." ma:contentTypeScope="" ma:versionID="fd8225ad450e0e719d9276b01a56706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CE3420-51B5-45D0-AA94-470C87CA3DB9}">
  <ds:schemaRefs>
    <ds:schemaRef ds:uri="http://www.w3.org/XML/1998/namespace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BDD9010-FF0F-4121-B12F-7C5C655C3D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6D2042C2-A9C3-41C8-A778-0CB8ECA6EC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CATP_2.1</Template>
  <TotalTime>43202</TotalTime>
  <Words>3213</Words>
  <Application>Microsoft Office PowerPoint</Application>
  <PresentationFormat>On-screen Show (4:3)</PresentationFormat>
  <Paragraphs>605</Paragraphs>
  <Slides>60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CATP_2.1</vt:lpstr>
      <vt:lpstr>PowerPoint Presentation</vt:lpstr>
      <vt:lpstr>About the Author</vt:lpstr>
      <vt:lpstr>PowerPoint Presentation</vt:lpstr>
      <vt:lpstr>Objectives</vt:lpstr>
      <vt:lpstr>What is a Servlet?</vt:lpstr>
      <vt:lpstr>How Servlet Works ?</vt:lpstr>
      <vt:lpstr>Servlet Container</vt:lpstr>
      <vt:lpstr>Older methods of Server Side Scripting</vt:lpstr>
      <vt:lpstr>Advantages of Servlets over CGI</vt:lpstr>
      <vt:lpstr>Servlet Life Cycle</vt:lpstr>
      <vt:lpstr>Time To Reflect</vt:lpstr>
      <vt:lpstr>Servlet API</vt:lpstr>
      <vt:lpstr>Classes in javax.servlet package</vt:lpstr>
      <vt:lpstr>Classes in javax.servlet.http package</vt:lpstr>
      <vt:lpstr>Servlet Class Hierarchy</vt:lpstr>
      <vt:lpstr>Servlet Interface</vt:lpstr>
      <vt:lpstr>Important Methods of Servlet Interface</vt:lpstr>
      <vt:lpstr>HTTPServlet</vt:lpstr>
      <vt:lpstr>doXXXX methods in HTTPServlet</vt:lpstr>
      <vt:lpstr>doXXXX methods(Cont)</vt:lpstr>
      <vt:lpstr>Important  Interfaces in Servlet API</vt:lpstr>
      <vt:lpstr>Time To Reflect</vt:lpstr>
      <vt:lpstr>HTTPServletRequest Interface</vt:lpstr>
      <vt:lpstr>Important Methods in ServletRequest</vt:lpstr>
      <vt:lpstr>Important Methods in ServletRequest(Cont)</vt:lpstr>
      <vt:lpstr>List of other Methods in ServletRequest</vt:lpstr>
      <vt:lpstr>Important Methods in HTTPServletRequest</vt:lpstr>
      <vt:lpstr>HTTPServletResponse Interface</vt:lpstr>
      <vt:lpstr>Important Methods in ServletResponse</vt:lpstr>
      <vt:lpstr>Important Methods in HTTPServletResponse interface.</vt:lpstr>
      <vt:lpstr>Time To Reflect</vt:lpstr>
      <vt:lpstr>Lend a Hand: Exercise # 1- Your first Servlet</vt:lpstr>
      <vt:lpstr>Phase I- Creating workspace</vt:lpstr>
      <vt:lpstr>Phase I  - Adding a Server Runtime Environment</vt:lpstr>
      <vt:lpstr>Phase I -Adding Web Server</vt:lpstr>
      <vt:lpstr>Phase I - Add a New Server</vt:lpstr>
      <vt:lpstr>Phase I – Creating a Web project</vt:lpstr>
      <vt:lpstr>Phase I -Creating a Web Project</vt:lpstr>
      <vt:lpstr>Phase II – Step 1: Add a servlet</vt:lpstr>
      <vt:lpstr>Phase II - Step 2: Adding Servlet</vt:lpstr>
      <vt:lpstr>Phase II - Step 3: Adding Servlet</vt:lpstr>
      <vt:lpstr>Phase II – Step 4: Adding Servlet</vt:lpstr>
      <vt:lpstr>Phase II - Step 5: Configuring WEB.XML</vt:lpstr>
      <vt:lpstr>Configuration File (web.xml)</vt:lpstr>
      <vt:lpstr>Lets Look at the servlet Code</vt:lpstr>
      <vt:lpstr>Deploy and Run the application</vt:lpstr>
      <vt:lpstr>Output Screen Shot</vt:lpstr>
      <vt:lpstr>PowerPoint Presentation</vt:lpstr>
      <vt:lpstr>Lend a Hand : Exercise # 2- Demo on Servlet Life Cycle Methods</vt:lpstr>
      <vt:lpstr>Servlet Code for Demo</vt:lpstr>
      <vt:lpstr>How to Run The Demo</vt:lpstr>
      <vt:lpstr>PowerPoint Presentation</vt:lpstr>
      <vt:lpstr>Lend a Hand : Exercise # 3-Form Handling with Servlets</vt:lpstr>
      <vt:lpstr>Step 1: Lets create a login.html</vt:lpstr>
      <vt:lpstr>Step 2: Lets create the LoginServlet</vt:lpstr>
      <vt:lpstr>Step 3: Lets create the SuccessServlet</vt:lpstr>
      <vt:lpstr>How to Run The Demo</vt:lpstr>
      <vt:lpstr>PowerPoint Presentation</vt:lpstr>
      <vt:lpstr>Hands on Exercise: How Post method works ?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ServletIntroduction</dc:title>
  <dc:creator>121246</dc:creator>
  <cp:lastModifiedBy>124294</cp:lastModifiedBy>
  <cp:revision>2009</cp:revision>
  <dcterms:created xsi:type="dcterms:W3CDTF">2006-08-07T10:58:16Z</dcterms:created>
  <dcterms:modified xsi:type="dcterms:W3CDTF">2013-07-04T10:34:03Z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Cognizant Academy</vt:lpwstr>
  </property>
  <property fmtid="{D5CDD505-2E9C-101B-9397-08002B2CF9AE}" pid="3" name="ContentTypeId">
    <vt:lpwstr>0x010100851B6D4D3094E747B8B545B5FF6CDFA5</vt:lpwstr>
  </property>
</Properties>
</file>