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7" r:id="rId9"/>
    <p:sldId id="278" r:id="rId10"/>
    <p:sldId id="263" r:id="rId11"/>
    <p:sldId id="275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67" r:id="rId21"/>
    <p:sldId id="276" r:id="rId22"/>
    <p:sldId id="274" r:id="rId23"/>
  </p:sldIdLst>
  <p:sldSz cx="18288000" cy="10287000"/>
  <p:notesSz cx="6858000" cy="9144000"/>
  <p:embeddedFontLst>
    <p:embeddedFont>
      <p:font typeface="Canva Sans" panose="020B0604020202020204" charset="0"/>
      <p:regular r:id="rId25"/>
    </p:embeddedFont>
    <p:embeddedFont>
      <p:font typeface="Canva Sans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EA4FB-08F0-4574-9331-27471AB2E62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0C3A4-A55F-4F65-9630-177ED4953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9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0C3A4-A55F-4F65-9630-177ED495387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2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23505" y="108205"/>
            <a:ext cx="1840991" cy="1840991"/>
          </a:xfrm>
          <a:custGeom>
            <a:avLst/>
            <a:gdLst/>
            <a:ahLst/>
            <a:cxnLst/>
            <a:rect l="l" t="t" r="r" b="b"/>
            <a:pathLst>
              <a:path w="1840991" h="1840991">
                <a:moveTo>
                  <a:pt x="0" y="0"/>
                </a:moveTo>
                <a:lnTo>
                  <a:pt x="1840990" y="0"/>
                </a:lnTo>
                <a:lnTo>
                  <a:pt x="1840990" y="1840990"/>
                </a:lnTo>
                <a:lnTo>
                  <a:pt x="0" y="1840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244480" y="2286218"/>
            <a:ext cx="779904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R&amp;D PROJECT EVALUATION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28643" y="3147734"/>
            <a:ext cx="5230713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Academic Year: 2024-25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84145" y="4546600"/>
            <a:ext cx="291971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ID: 33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37334" y="5238750"/>
            <a:ext cx="1261333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Host-Based Intrusion Detection System: A Hybrid Approach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90849" y="6628765"/>
            <a:ext cx="4706303" cy="17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By:</a:t>
            </a:r>
          </a:p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Aryan Vats (BT22GCS208)</a:t>
            </a:r>
          </a:p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Shikhar Sharma (BT22GCS101)</a:t>
            </a:r>
          </a:p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Nitesh Jha (BT22GCS193)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329019" y="9201150"/>
            <a:ext cx="801316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Supervisor: Dr. Anand Kumar Mishra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16476" y="464185"/>
            <a:ext cx="7718524" cy="9710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Challenges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1494" y="3008749"/>
            <a:ext cx="16385012" cy="5746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84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600" b="1" dirty="0"/>
              <a:t>Data Collection and </a:t>
            </a:r>
            <a:r>
              <a:rPr lang="en-IN" sz="3600" b="1" dirty="0" err="1"/>
              <a:t>Labeling</a:t>
            </a:r>
            <a:r>
              <a:rPr lang="en-IN" sz="3600" dirty="0"/>
              <a:t>: </a:t>
            </a:r>
            <a:r>
              <a:rPr lang="en-US" sz="3600" dirty="0"/>
              <a:t>Collecting large and diverse datasets of system calls under both normal and attack conditions is difficult.</a:t>
            </a:r>
          </a:p>
          <a:p>
            <a:pPr marL="457200" indent="-457200">
              <a:lnSpc>
                <a:spcPts val="484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Feature Extraction:</a:t>
            </a:r>
            <a:r>
              <a:rPr lang="en-US" sz="3600" dirty="0"/>
              <a:t> Choosing the right features (e.g., unigrams, bigrams, contiguous, and </a:t>
            </a:r>
            <a:r>
              <a:rPr lang="en-US" sz="3600" dirty="0" err="1"/>
              <a:t>discontiguous</a:t>
            </a:r>
            <a:r>
              <a:rPr lang="en-US" sz="3600" dirty="0"/>
              <a:t> patterns) is complex.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Handling False Positives and Negatives: </a:t>
            </a:r>
            <a:r>
              <a:rPr lang="en-US" sz="3600" dirty="0"/>
              <a:t>Striking a balance between sensitivity (catching true attacks) and specificity (avoiding false alarms) is hard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lnSpc>
                <a:spcPts val="484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45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40A5F-838D-2B3D-27CD-31F2E0DC4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EA4FDB0-E174-12AA-603A-35F78650F5B2}"/>
              </a:ext>
            </a:extLst>
          </p:cNvPr>
          <p:cNvSpPr txBox="1"/>
          <p:nvPr/>
        </p:nvSpPr>
        <p:spPr>
          <a:xfrm>
            <a:off x="5616476" y="464185"/>
            <a:ext cx="7055048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2E6102F-3FC8-F26B-1BBA-8BC96932EE75}"/>
              </a:ext>
            </a:extLst>
          </p:cNvPr>
          <p:cNvSpPr txBox="1"/>
          <p:nvPr/>
        </p:nvSpPr>
        <p:spPr>
          <a:xfrm>
            <a:off x="951494" y="3932078"/>
            <a:ext cx="16385012" cy="2422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3"/>
              </a:lnSpc>
              <a:spcBef>
                <a:spcPct val="0"/>
              </a:spcBef>
            </a:pPr>
            <a:r>
              <a:rPr lang="en-US" sz="345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Traditional security mechanisms struggle to detect sophisticated cyberattacks. Existing Host-Based Intrusion Detection Systems (HIDS) have high false positives and negatives.</a:t>
            </a:r>
          </a:p>
          <a:p>
            <a:pPr marL="457200" indent="-457200">
              <a:lnSpc>
                <a:spcPts val="484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45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E31758C-ABF7-7312-B940-45B09BC7F6B8}"/>
              </a:ext>
            </a:extLst>
          </p:cNvPr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7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81891" y="4055638"/>
            <a:ext cx="14924217" cy="2175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4"/>
              </a:lnSpc>
              <a:spcBef>
                <a:spcPct val="0"/>
              </a:spcBef>
            </a:pPr>
            <a:r>
              <a:rPr lang="en-US" sz="3200" dirty="0"/>
              <a:t>To develop a </a:t>
            </a:r>
            <a:r>
              <a:rPr lang="en-US" sz="3200" b="1" dirty="0"/>
              <a:t>hybrid Host-Based Intrusion Detection System (HIDS)</a:t>
            </a:r>
            <a:r>
              <a:rPr lang="en-US" sz="3200" dirty="0"/>
              <a:t> that combines </a:t>
            </a:r>
            <a:r>
              <a:rPr lang="en-US" sz="3200" b="1" dirty="0"/>
              <a:t>early anomaly detection</a:t>
            </a:r>
            <a:r>
              <a:rPr lang="en-US" sz="3200" dirty="0"/>
              <a:t> with </a:t>
            </a:r>
            <a:r>
              <a:rPr lang="en-US" sz="3200" b="1" dirty="0"/>
              <a:t>semantic pattern analysis</a:t>
            </a:r>
            <a:r>
              <a:rPr lang="en-US" sz="3200" dirty="0"/>
              <a:t> using </a:t>
            </a:r>
            <a:r>
              <a:rPr lang="en-US" sz="3200" b="1" dirty="0"/>
              <a:t>machine learning models</a:t>
            </a:r>
            <a:r>
              <a:rPr lang="en-US" sz="3200" dirty="0"/>
              <a:t> (Random Forest, SVM, Naïve Bayes). The goal is to achieve </a:t>
            </a:r>
            <a:r>
              <a:rPr lang="en-US" sz="3200" b="1" dirty="0"/>
              <a:t>high accuracy</a:t>
            </a:r>
            <a:r>
              <a:rPr lang="en-US" sz="3200" dirty="0"/>
              <a:t> and </a:t>
            </a:r>
            <a:r>
              <a:rPr lang="en-US" sz="3200" b="1" dirty="0"/>
              <a:t>real-time detection capabilities</a:t>
            </a:r>
            <a:r>
              <a:rPr lang="en-US" sz="3200" dirty="0"/>
              <a:t> while maintaining </a:t>
            </a:r>
            <a:r>
              <a:rPr lang="en-US" sz="3200" b="1" dirty="0"/>
              <a:t>computational efficiency</a:t>
            </a:r>
            <a:r>
              <a:rPr lang="en-US" sz="3200" dirty="0"/>
              <a:t> in </a:t>
            </a:r>
            <a:r>
              <a:rPr lang="en-US" sz="3200" b="1" dirty="0"/>
              <a:t>the Systems</a:t>
            </a:r>
            <a:r>
              <a:rPr lang="en-US" sz="3200" dirty="0"/>
              <a:t>.</a:t>
            </a:r>
            <a:endParaRPr lang="en-US" sz="308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034881" y="41388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F4FF82E-F6F5-71F0-740B-84FE9B271D58}"/>
              </a:ext>
            </a:extLst>
          </p:cNvPr>
          <p:cNvSpPr txBox="1"/>
          <p:nvPr/>
        </p:nvSpPr>
        <p:spPr>
          <a:xfrm>
            <a:off x="5616476" y="464185"/>
            <a:ext cx="7055048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493371" y="5143500"/>
            <a:ext cx="11301259" cy="5014934"/>
          </a:xfrm>
          <a:custGeom>
            <a:avLst/>
            <a:gdLst/>
            <a:ahLst/>
            <a:cxnLst/>
            <a:rect l="l" t="t" r="r" b="b"/>
            <a:pathLst>
              <a:path w="11301259" h="5014934">
                <a:moveTo>
                  <a:pt x="0" y="0"/>
                </a:moveTo>
                <a:lnTo>
                  <a:pt x="11301258" y="0"/>
                </a:lnTo>
                <a:lnTo>
                  <a:pt x="11301258" y="5014934"/>
                </a:lnTo>
                <a:lnTo>
                  <a:pt x="0" y="5014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474814" y="5784299"/>
            <a:ext cx="1560067" cy="66302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037410" y="320975"/>
            <a:ext cx="6213179" cy="970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7"/>
              </a:lnSpc>
              <a:spcBef>
                <a:spcPct val="0"/>
              </a:spcBef>
            </a:pPr>
            <a:r>
              <a:rPr lang="en-US" sz="579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 Research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67000" y="1651906"/>
            <a:ext cx="1286972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ADFA-LD datasets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6106" y="2794906"/>
            <a:ext cx="16615788" cy="298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•The ADFA-LD (Australian  Defence Force Academy Linux Dataset) is a benchmark dataset for evaluating Host-based Intrusion Detection Systems (HIDS).</a:t>
            </a:r>
          </a:p>
          <a:p>
            <a:pPr algn="l">
              <a:lnSpc>
                <a:spcPts val="3863"/>
              </a:lnSpc>
            </a:pPr>
            <a:endParaRPr lang="en-US" sz="276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•Contains system call traces collected during normal operations and various attack scenarios on a Linux environment.</a:t>
            </a:r>
          </a:p>
          <a:p>
            <a:pPr algn="l">
              <a:lnSpc>
                <a:spcPts val="4696"/>
              </a:lnSpc>
            </a:pPr>
            <a:endParaRPr lang="en-US" sz="276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5393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953664" y="2696501"/>
            <a:ext cx="10380672" cy="6747437"/>
          </a:xfrm>
          <a:custGeom>
            <a:avLst/>
            <a:gdLst/>
            <a:ahLst/>
            <a:cxnLst/>
            <a:rect l="l" t="t" r="r" b="b"/>
            <a:pathLst>
              <a:path w="10380672" h="6747437">
                <a:moveTo>
                  <a:pt x="0" y="0"/>
                </a:moveTo>
                <a:lnTo>
                  <a:pt x="10380672" y="0"/>
                </a:lnTo>
                <a:lnTo>
                  <a:pt x="10380672" y="6747437"/>
                </a:lnTo>
                <a:lnTo>
                  <a:pt x="0" y="67474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2709139" y="1564709"/>
            <a:ext cx="1286972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04110" y="357576"/>
            <a:ext cx="5679779" cy="970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7"/>
              </a:lnSpc>
              <a:spcBef>
                <a:spcPct val="0"/>
              </a:spcBef>
            </a:pPr>
            <a:r>
              <a:rPr lang="en-US" sz="579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57E78-0C1D-81BC-ACC2-FCA6E557B87F}"/>
              </a:ext>
            </a:extLst>
          </p:cNvPr>
          <p:cNvSpPr txBox="1"/>
          <p:nvPr/>
        </p:nvSpPr>
        <p:spPr>
          <a:xfrm>
            <a:off x="7124699" y="9257754"/>
            <a:ext cx="4038600" cy="698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(ADFA-LD datasets)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508132"/>
            <a:ext cx="16997754" cy="3728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2302" lvl="1" indent="-376151" algn="l">
              <a:lnSpc>
                <a:spcPts val="4878"/>
              </a:lnSpc>
              <a:buFont typeface="Arial"/>
              <a:buChar char="•"/>
            </a:pPr>
            <a:r>
              <a:rPr lang="en-US" sz="348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ADFA-WD (Australian </a:t>
            </a:r>
            <a:r>
              <a:rPr lang="en-US" sz="3484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Defence</a:t>
            </a:r>
            <a:r>
              <a:rPr lang="en-US" sz="348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Force Academy Windows Dataset) is a  widely known dataset for evaluating Host-based Intrusion Detection Systems (HIDS) on Windows systems.</a:t>
            </a:r>
          </a:p>
          <a:p>
            <a:pPr algn="l">
              <a:lnSpc>
                <a:spcPts val="4878"/>
              </a:lnSpc>
            </a:pPr>
            <a:endParaRPr lang="en-US" sz="348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52302" lvl="1" indent="-376151" algn="l">
              <a:lnSpc>
                <a:spcPts val="4878"/>
              </a:lnSpc>
              <a:buFont typeface="Arial"/>
              <a:buChar char="•"/>
            </a:pPr>
            <a:r>
              <a:rPr lang="en-US" sz="348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includes System calls and process activity logs collected from normal operations and various cyber attack scenarios.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09139" y="1651906"/>
            <a:ext cx="1286972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ADFA-WD datasets</a:t>
            </a:r>
          </a:p>
        </p:txBody>
      </p:sp>
      <p:sp>
        <p:nvSpPr>
          <p:cNvPr id="5" name="Freeform 5"/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C8B42-992C-506C-3791-63051639531F}"/>
              </a:ext>
            </a:extLst>
          </p:cNvPr>
          <p:cNvSpPr txBox="1"/>
          <p:nvPr/>
        </p:nvSpPr>
        <p:spPr>
          <a:xfrm>
            <a:off x="6304110" y="357576"/>
            <a:ext cx="5679779" cy="970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7"/>
              </a:lnSpc>
              <a:spcBef>
                <a:spcPct val="0"/>
              </a:spcBef>
            </a:pPr>
            <a:r>
              <a:rPr lang="en-US" sz="579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 Research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64400" y="2842531"/>
            <a:ext cx="14359201" cy="6784722"/>
          </a:xfrm>
          <a:custGeom>
            <a:avLst/>
            <a:gdLst/>
            <a:ahLst/>
            <a:cxnLst/>
            <a:rect l="l" t="t" r="r" b="b"/>
            <a:pathLst>
              <a:path w="14359201" h="6784722">
                <a:moveTo>
                  <a:pt x="0" y="0"/>
                </a:moveTo>
                <a:lnTo>
                  <a:pt x="14359200" y="0"/>
                </a:lnTo>
                <a:lnTo>
                  <a:pt x="14359200" y="6784723"/>
                </a:lnTo>
                <a:lnTo>
                  <a:pt x="0" y="6784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2709139" y="1651906"/>
            <a:ext cx="1286972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89EDA49-627D-BFDE-DD1F-FC3D4363CB1C}"/>
              </a:ext>
            </a:extLst>
          </p:cNvPr>
          <p:cNvSpPr txBox="1"/>
          <p:nvPr/>
        </p:nvSpPr>
        <p:spPr>
          <a:xfrm>
            <a:off x="6283621" y="357576"/>
            <a:ext cx="5679779" cy="970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7"/>
              </a:lnSpc>
              <a:spcBef>
                <a:spcPct val="0"/>
              </a:spcBef>
            </a:pPr>
            <a:r>
              <a:rPr lang="en-US" sz="579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 Research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B6700A7-3EA0-D90D-C7F0-8124482CAFA0}"/>
              </a:ext>
            </a:extLst>
          </p:cNvPr>
          <p:cNvSpPr txBox="1"/>
          <p:nvPr/>
        </p:nvSpPr>
        <p:spPr>
          <a:xfrm>
            <a:off x="7256610" y="9357225"/>
            <a:ext cx="3733800" cy="698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28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(ADFA-WD datasets)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DC9AF8D-3F37-49D3-17EE-0252CB2EECE5}"/>
              </a:ext>
            </a:extLst>
          </p:cNvPr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7413" y="1784735"/>
            <a:ext cx="292730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ADFA-SAA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89153" y="3764924"/>
            <a:ext cx="15823821" cy="26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8"/>
              </a:lnSpc>
              <a:spcBef>
                <a:spcPct val="0"/>
              </a:spcBef>
            </a:pPr>
            <a:r>
              <a:rPr lang="en-US" sz="38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modern Host-Based Intrusion Detection System (HIDS) dataset.</a:t>
            </a:r>
          </a:p>
          <a:p>
            <a:pPr algn="ctr">
              <a:lnSpc>
                <a:spcPts val="5338"/>
              </a:lnSpc>
              <a:spcBef>
                <a:spcPct val="0"/>
              </a:spcBef>
            </a:pPr>
            <a:r>
              <a:rPr lang="en-US" sz="38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Contains system call traces from normal and attack scenarios.</a:t>
            </a:r>
          </a:p>
          <a:p>
            <a:pPr algn="ctr">
              <a:lnSpc>
                <a:spcPts val="5338"/>
              </a:lnSpc>
              <a:spcBef>
                <a:spcPct val="0"/>
              </a:spcBef>
            </a:pPr>
            <a:r>
              <a:rPr lang="en-US" sz="38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to evaluate machine learning-based intrusion detection models.</a:t>
            </a:r>
          </a:p>
        </p:txBody>
      </p:sp>
      <p:sp>
        <p:nvSpPr>
          <p:cNvPr id="4" name="Freeform 4"/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B7E90654-BC9D-B4A2-6579-AE44650853D8}"/>
              </a:ext>
            </a:extLst>
          </p:cNvPr>
          <p:cNvSpPr txBox="1"/>
          <p:nvPr/>
        </p:nvSpPr>
        <p:spPr>
          <a:xfrm>
            <a:off x="6304110" y="367131"/>
            <a:ext cx="5679779" cy="970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7"/>
              </a:lnSpc>
              <a:spcBef>
                <a:spcPct val="0"/>
              </a:spcBef>
            </a:pPr>
            <a:r>
              <a:rPr lang="en-US" sz="579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 Research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7400" y="6064137"/>
            <a:ext cx="13714391" cy="170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8"/>
              </a:lnSpc>
              <a:spcBef>
                <a:spcPct val="0"/>
              </a:spcBef>
            </a:pPr>
            <a:r>
              <a:rPr lang="en-US" sz="28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machine learning to classify normal vs. malicious system calls.</a:t>
            </a:r>
          </a:p>
          <a:p>
            <a:pPr algn="ctr">
              <a:lnSpc>
                <a:spcPts val="4538"/>
              </a:lnSpc>
              <a:spcBef>
                <a:spcPct val="0"/>
              </a:spcBef>
            </a:pPr>
            <a:r>
              <a:rPr lang="en-US" sz="28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Reducing false positives/negatives for better security.</a:t>
            </a:r>
          </a:p>
          <a:p>
            <a:pPr algn="ctr">
              <a:lnSpc>
                <a:spcPts val="4538"/>
              </a:lnSpc>
              <a:spcBef>
                <a:spcPct val="0"/>
              </a:spcBef>
            </a:pPr>
            <a:r>
              <a:rPr lang="en-US" sz="28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Improving real-time attack detection for HIDS.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591398" y="1840472"/>
            <a:ext cx="701933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 of ADFA-SAA</a:t>
            </a:r>
          </a:p>
        </p:txBody>
      </p:sp>
      <p:sp>
        <p:nvSpPr>
          <p:cNvPr id="4" name="Freeform 4"/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62385" y="8191500"/>
            <a:ext cx="16230600" cy="1489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0"/>
              </a:lnSpc>
              <a:spcBef>
                <a:spcPct val="0"/>
              </a:spcBef>
            </a:pPr>
            <a:r>
              <a:rPr lang="en-US" sz="285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to train and evaluate Host-Based Intrusion Detection Systems (HIDS) for detecting malicious system call behaviors in real-world cyberattacks.</a:t>
            </a:r>
          </a:p>
          <a:p>
            <a:pPr algn="ctr">
              <a:lnSpc>
                <a:spcPts val="3990"/>
              </a:lnSpc>
              <a:spcBef>
                <a:spcPct val="0"/>
              </a:spcBef>
            </a:pPr>
            <a:endParaRPr lang="en-US" sz="285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1BDACAA4-2919-7B17-6F11-EB14D2825373}"/>
              </a:ext>
            </a:extLst>
          </p:cNvPr>
          <p:cNvSpPr txBox="1"/>
          <p:nvPr/>
        </p:nvSpPr>
        <p:spPr>
          <a:xfrm>
            <a:off x="6283621" y="357576"/>
            <a:ext cx="5679779" cy="970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7"/>
              </a:lnSpc>
              <a:spcBef>
                <a:spcPct val="0"/>
              </a:spcBef>
            </a:pPr>
            <a:r>
              <a:rPr lang="en-US" sz="579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 Research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6AF50-4B1D-108E-3B25-695518E76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411455"/>
            <a:ext cx="10585969" cy="22321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31669" y="933450"/>
            <a:ext cx="682466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Composition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37167" y="2575066"/>
            <a:ext cx="12413667" cy="16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Raw_Data,Limited_Horizon_Process_Traces,Full_Process_Traces</a:t>
            </a:r>
            <a:endParaRPr lang="en-US" sz="30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 folders and then each folder contain S1,S2,S3 and S4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then there are many files.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32946" y="5048250"/>
            <a:ext cx="93654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is ADFA - SAA important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65775" y="6819728"/>
            <a:ext cx="13756451" cy="1681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3"/>
              </a:lnSpc>
              <a:spcBef>
                <a:spcPct val="0"/>
              </a:spcBef>
            </a:pPr>
            <a:r>
              <a:rPr lang="en-US" sz="3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Realistic attack scenarios for better model training.</a:t>
            </a:r>
          </a:p>
          <a:p>
            <a:pPr algn="ctr">
              <a:lnSpc>
                <a:spcPts val="4493"/>
              </a:lnSpc>
              <a:spcBef>
                <a:spcPct val="0"/>
              </a:spcBef>
            </a:pPr>
            <a:r>
              <a:rPr lang="en-US" sz="3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More complex than older datasets, improving detection accuracy.</a:t>
            </a:r>
          </a:p>
          <a:p>
            <a:pPr algn="ctr">
              <a:lnSpc>
                <a:spcPts val="4493"/>
              </a:lnSpc>
              <a:spcBef>
                <a:spcPct val="0"/>
              </a:spcBef>
            </a:pPr>
            <a:r>
              <a:rPr lang="en-US" sz="32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in identifying zero-day and evolving cyberattacks.</a:t>
            </a:r>
          </a:p>
        </p:txBody>
      </p:sp>
      <p:sp>
        <p:nvSpPr>
          <p:cNvPr id="6" name="Freeform 6"/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7775421" y="537180"/>
            <a:ext cx="2737158" cy="878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5"/>
              </a:lnSpc>
              <a:spcBef>
                <a:spcPct val="0"/>
              </a:spcBef>
            </a:pPr>
            <a:r>
              <a:rPr lang="en-US" sz="507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26960"/>
            <a:ext cx="9020779" cy="517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4264" lvl="1" indent="-452132" algn="l">
              <a:lnSpc>
                <a:spcPts val="5863"/>
              </a:lnSpc>
              <a:buAutoNum type="arabicPeriod"/>
            </a:pPr>
            <a:r>
              <a:rPr lang="en-US" sz="41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  <a:p>
            <a:pPr marL="904264" lvl="1" indent="-452132" algn="l">
              <a:lnSpc>
                <a:spcPts val="5863"/>
              </a:lnSpc>
              <a:buAutoNum type="arabicPeriod"/>
            </a:pPr>
            <a:r>
              <a:rPr lang="en-US" sz="41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</a:t>
            </a:r>
          </a:p>
          <a:p>
            <a:pPr marL="904264" lvl="1" indent="-452132" algn="l">
              <a:lnSpc>
                <a:spcPts val="5863"/>
              </a:lnSpc>
              <a:buAutoNum type="arabicPeriod"/>
            </a:pPr>
            <a:r>
              <a:rPr lang="en-US" sz="41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  <a:p>
            <a:pPr marL="904264" lvl="1" indent="-452132" algn="l">
              <a:lnSpc>
                <a:spcPts val="5863"/>
              </a:lnSpc>
              <a:buAutoNum type="arabicPeriod"/>
            </a:pPr>
            <a:r>
              <a:rPr lang="en-US" sz="41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  <a:p>
            <a:pPr marL="904264" lvl="1" indent="-452132" algn="l">
              <a:lnSpc>
                <a:spcPts val="5863"/>
              </a:lnSpc>
              <a:buAutoNum type="arabicPeriod"/>
            </a:pPr>
            <a:r>
              <a:rPr lang="en-US" sz="41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  <a:p>
            <a:pPr marL="904264" lvl="1" indent="-452132" algn="l">
              <a:lnSpc>
                <a:spcPts val="5863"/>
              </a:lnSpc>
              <a:buAutoNum type="arabicPeriod"/>
            </a:pPr>
            <a:r>
              <a:rPr lang="en-US" sz="41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Timeline</a:t>
            </a:r>
          </a:p>
          <a:p>
            <a:pPr marL="904264" lvl="1" indent="-452132" algn="l">
              <a:lnSpc>
                <a:spcPts val="5863"/>
              </a:lnSpc>
              <a:buAutoNum type="arabicPeriod"/>
            </a:pPr>
            <a:r>
              <a:rPr lang="en-US" sz="41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id="5" name="AutoShape 5"/>
          <p:cNvSpPr/>
          <p:nvPr/>
        </p:nvSpPr>
        <p:spPr>
          <a:xfrm>
            <a:off x="7427533" y="1640909"/>
            <a:ext cx="343293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73789" y="3595006"/>
            <a:ext cx="17140421" cy="411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5"/>
              </a:lnSpc>
            </a:pPr>
            <a:r>
              <a:rPr lang="en-US" sz="284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28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Preprocessing:</a:t>
            </a:r>
            <a:r>
              <a:rPr lang="en-US" sz="284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Extracted system call sequences from text files.</a:t>
            </a:r>
          </a:p>
          <a:p>
            <a:pPr algn="l">
              <a:lnSpc>
                <a:spcPts val="3985"/>
              </a:lnSpc>
            </a:pPr>
            <a:endParaRPr lang="en-US" sz="284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85"/>
              </a:lnSpc>
            </a:pPr>
            <a:r>
              <a:rPr lang="en-US" sz="284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28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Training:</a:t>
            </a:r>
            <a:r>
              <a:rPr lang="en-US" sz="284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Used the normal samples from the TRAINING folder. </a:t>
            </a:r>
          </a:p>
          <a:p>
            <a:pPr algn="l">
              <a:lnSpc>
                <a:spcPts val="3985"/>
              </a:lnSpc>
            </a:pPr>
            <a:endParaRPr lang="en-US" sz="284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85"/>
              </a:lnSpc>
            </a:pPr>
            <a:r>
              <a:rPr lang="en-US" sz="284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28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Testing:</a:t>
            </a:r>
            <a:r>
              <a:rPr lang="en-US" sz="284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Validated against both normal and attack samples from the VALIDATE folder. </a:t>
            </a:r>
          </a:p>
          <a:p>
            <a:pPr algn="l">
              <a:lnSpc>
                <a:spcPts val="3985"/>
              </a:lnSpc>
            </a:pPr>
            <a:endParaRPr lang="en-US" sz="284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85"/>
              </a:lnSpc>
            </a:pPr>
            <a:r>
              <a:rPr lang="en-US" sz="284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284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Metrics:</a:t>
            </a:r>
            <a:r>
              <a:rPr lang="en-US" sz="284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Accuracy, precision, recall, and F1-score to assess the model's performance.</a:t>
            </a:r>
          </a:p>
          <a:p>
            <a:pPr algn="l">
              <a:lnSpc>
                <a:spcPts val="4844"/>
              </a:lnSpc>
            </a:pPr>
            <a:endParaRPr lang="en-US" sz="284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40821" y="292666"/>
            <a:ext cx="4806359" cy="1007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7"/>
              </a:lnSpc>
              <a:spcBef>
                <a:spcPct val="0"/>
              </a:spcBef>
            </a:pPr>
            <a:r>
              <a:rPr lang="en-US" sz="579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06E62-D0C1-8789-16B3-560D1AC6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16303816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0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398" y="933450"/>
            <a:ext cx="17983205" cy="8027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4"/>
              </a:lnSpc>
              <a:spcBef>
                <a:spcPct val="0"/>
              </a:spcBef>
            </a:pPr>
            <a:r>
              <a:rPr lang="en-US" sz="521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References: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[1] G. Creech and J. Hu. A Semantic Approach to Host-based Intrusion Detection Systems Using Contiguous and </a:t>
            </a:r>
            <a:r>
              <a:rPr lang="en-US" sz="2003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Discontiguous</a:t>
            </a: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System Call Patterns. Computers, IEEE Transactions on, PP(99):11, 2013.</a:t>
            </a:r>
          </a:p>
          <a:p>
            <a:pPr algn="ctr">
              <a:lnSpc>
                <a:spcPts val="2805"/>
              </a:lnSpc>
              <a:spcBef>
                <a:spcPct val="0"/>
              </a:spcBef>
            </a:pPr>
            <a:endParaRPr lang="en-US" sz="2003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[2] Early Detection of Host-based Intrusions in Linux Environment </a:t>
            </a:r>
            <a:r>
              <a:rPr lang="en-US" sz="2003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Xinrun</a:t>
            </a: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Zhang∗, </a:t>
            </a:r>
            <a:r>
              <a:rPr lang="en-US" sz="2003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Quamar</a:t>
            </a: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Niyaz, Farha Jahan, </a:t>
            </a:r>
            <a:r>
              <a:rPr lang="en-US" sz="2003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Weiqing</a:t>
            </a: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Sun ECE Department, College of Engineering and Sciences Purdue University Northwest, Hammond, IN 46323, USA College of Engineering, The University of Toledo, OH 43607, USA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endParaRPr lang="en-US" sz="2003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[3] Kumar, Yogendra, and Basant Subba. "Stacking ensemble-based HIDS framework for detecting anomalous system processes in windows based operating systems using multiple word embedding." Computers &amp; Security 125 (2023): 102961.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[4] Subba, Basant, and Prakriti Gupta. "A </a:t>
            </a:r>
            <a:r>
              <a:rPr lang="en-US" sz="2003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tfidfvectorizer</a:t>
            </a: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and singular value decomposition based host intrusion detection system framework for detecting anomalous system processes." Mohammad R. Aziz, Ali Saeed </a:t>
            </a:r>
            <a:r>
              <a:rPr lang="en-US" sz="2003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Alfoudi</a:t>
            </a: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; Different mechanisms of machine learning and optimization algorithms utilized in intrusion detection systems. AIP Conf. Proc. 29 September 2023; 2839 (1): 040005. https://doi.org/10.1063/5.0171965</a:t>
            </a:r>
          </a:p>
          <a:p>
            <a:pPr algn="ctr">
              <a:lnSpc>
                <a:spcPts val="2805"/>
              </a:lnSpc>
              <a:spcBef>
                <a:spcPct val="0"/>
              </a:spcBef>
            </a:pPr>
            <a:endParaRPr lang="en-US" sz="2003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[5] A Comparative Study of Machine Learning Models on ADFA-SAA </a:t>
            </a:r>
            <a:r>
              <a:rPr lang="en-US" sz="2003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Dataset"Authors</a:t>
            </a: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L. Zhang, X. Liu, and D. Wang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endParaRPr lang="en-US" sz="2003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[6] Evaluation of Host-based Intrusion Detection Systems using the ADFA-SAA </a:t>
            </a:r>
            <a:r>
              <a:rPr lang="en-US" sz="2003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Dataset"Authors</a:t>
            </a:r>
            <a:r>
              <a:rPr lang="en-US" sz="200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B. Liu, S. Zhang, and J. Chen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endParaRPr lang="en-US" sz="2003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2805"/>
              </a:lnSpc>
              <a:spcBef>
                <a:spcPct val="0"/>
              </a:spcBef>
            </a:pPr>
            <a:endParaRPr lang="en-US" sz="2003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2084"/>
              </a:lnSpc>
              <a:spcBef>
                <a:spcPct val="0"/>
              </a:spcBef>
            </a:pPr>
            <a:endParaRPr lang="en-US" sz="2003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633139" y="463070"/>
            <a:ext cx="4575600" cy="1007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7"/>
              </a:lnSpc>
              <a:spcBef>
                <a:spcPct val="0"/>
              </a:spcBef>
            </a:pPr>
            <a:r>
              <a:rPr lang="en-US" sz="57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09139" y="2578278"/>
            <a:ext cx="12869722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HOST-BASED INTRUSION DETECTION SYSTEMS</a:t>
            </a:r>
          </a:p>
          <a:p>
            <a:pPr algn="ctr">
              <a:lnSpc>
                <a:spcPts val="7279"/>
              </a:lnSpc>
            </a:pPr>
            <a:endParaRPr lang="en-US" sz="39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6106" y="4232367"/>
            <a:ext cx="16615788" cy="4551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7"/>
              </a:lnSpc>
            </a:pPr>
            <a:r>
              <a:rPr lang="en-US" sz="27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goal is to develop a system that:</a:t>
            </a:r>
          </a:p>
          <a:p>
            <a:pPr algn="ctr">
              <a:lnSpc>
                <a:spcPts val="3867"/>
              </a:lnSpc>
            </a:pPr>
            <a:endParaRPr lang="en-US" sz="276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67"/>
              </a:lnSpc>
            </a:pPr>
            <a:r>
              <a:rPr lang="en-US" sz="27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•Monitors system activities on a system.</a:t>
            </a:r>
          </a:p>
          <a:p>
            <a:pPr algn="ctr">
              <a:lnSpc>
                <a:spcPts val="3867"/>
              </a:lnSpc>
            </a:pPr>
            <a:endParaRPr lang="en-US" sz="276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67"/>
              </a:lnSpc>
            </a:pPr>
            <a:r>
              <a:rPr lang="en-US" sz="27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•Analyzes system call patterns to differentiate between normal and malicious behavior.</a:t>
            </a:r>
          </a:p>
          <a:p>
            <a:pPr algn="ctr">
              <a:lnSpc>
                <a:spcPts val="3867"/>
              </a:lnSpc>
            </a:pPr>
            <a:endParaRPr lang="en-US" sz="276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67"/>
              </a:lnSpc>
            </a:pPr>
            <a:r>
              <a:rPr lang="en-US" sz="27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•Detects potential intrusions early to enhance security and minimize damage from cyberattacks.</a:t>
            </a:r>
          </a:p>
          <a:p>
            <a:pPr algn="r">
              <a:lnSpc>
                <a:spcPts val="4696"/>
              </a:lnSpc>
            </a:pPr>
            <a:endParaRPr lang="en-US" sz="276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96"/>
              </a:lnSpc>
            </a:pPr>
            <a:endParaRPr lang="en-US" sz="276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856200" y="463070"/>
            <a:ext cx="4575600" cy="1007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7"/>
              </a:lnSpc>
              <a:spcBef>
                <a:spcPct val="0"/>
              </a:spcBef>
            </a:pPr>
            <a:r>
              <a:rPr lang="en-US" sz="57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09139" y="1822310"/>
            <a:ext cx="12869722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call analysis</a:t>
            </a:r>
          </a:p>
          <a:p>
            <a:pPr algn="ctr">
              <a:lnSpc>
                <a:spcPts val="7279"/>
              </a:lnSpc>
            </a:pPr>
            <a:endParaRPr lang="en-US" sz="39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6106" y="2973407"/>
            <a:ext cx="16615788" cy="3094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•System calls are the interface between a program and the operating system (OS).</a:t>
            </a:r>
          </a:p>
          <a:p>
            <a:pPr algn="l">
              <a:lnSpc>
                <a:spcPts val="3863"/>
              </a:lnSpc>
            </a:pPr>
            <a:endParaRPr lang="en-US" sz="276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•When a program needs to perform a task that requires OS resources (e.g., reading a file, allocating memory, or accessing hardware), it makes a system call.</a:t>
            </a:r>
          </a:p>
          <a:p>
            <a:pPr algn="l">
              <a:lnSpc>
                <a:spcPts val="4696"/>
              </a:lnSpc>
            </a:pPr>
            <a:endParaRPr lang="en-US" sz="276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696"/>
              </a:lnSpc>
            </a:pPr>
            <a:endParaRPr lang="en-US" sz="276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09139" y="5382082"/>
            <a:ext cx="12869722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are system calls important?</a:t>
            </a:r>
          </a:p>
          <a:p>
            <a:pPr algn="ctr">
              <a:lnSpc>
                <a:spcPts val="7279"/>
              </a:lnSpc>
            </a:pPr>
            <a:endParaRPr lang="en-US" sz="39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36106" y="6754683"/>
            <a:ext cx="16615788" cy="2503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276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Normal vs. Malicious Behavior</a:t>
            </a: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Different types of programs generate distinct patterns of system calls.</a:t>
            </a:r>
          </a:p>
          <a:p>
            <a:pPr algn="l">
              <a:lnSpc>
                <a:spcPts val="3863"/>
              </a:lnSpc>
            </a:pPr>
            <a:endParaRPr lang="en-US" sz="276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•Monitoring these patterns can help detect anomalies and identify potential intrusions. </a:t>
            </a:r>
          </a:p>
          <a:p>
            <a:pPr algn="l">
              <a:lnSpc>
                <a:spcPts val="4696"/>
              </a:lnSpc>
            </a:pPr>
            <a:endParaRPr lang="en-US" sz="276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68801" y="1090371"/>
          <a:ext cx="17168700" cy="8501825"/>
        </p:xfrm>
        <a:graphic>
          <a:graphicData uri="http://schemas.openxmlformats.org/drawingml/2006/table">
            <a:tbl>
              <a:tblPr/>
              <a:tblGrid>
                <a:gridCol w="506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2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6637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Research Paper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Findings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Limitations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Main Components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188">
                <a:tc>
                  <a:txBody>
                    <a:bodyPr/>
                    <a:lstStyle/>
                    <a:p>
                      <a:pPr algn="l">
                        <a:lnSpc>
                          <a:spcPts val="71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345376" y="148589"/>
            <a:ext cx="5597247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32128" y="3098953"/>
            <a:ext cx="3958543" cy="181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[1] Semantic Approach to HIDS (G. Creech &amp; J. Hu)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26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106725" y="2939905"/>
            <a:ext cx="4198883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Introduced semantic analysis of system call patterns (contiguous &amp; discontiguous) for anomaly detection.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24733" y="2939905"/>
            <a:ext cx="2926916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High false positives, struggles with complex multi-step attacks.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0774" y="2939905"/>
            <a:ext cx="3041244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call sequences, semantic analysis, anomaly detection.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668801" y="6010801"/>
            <a:ext cx="171687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6106725" y="6286633"/>
            <a:ext cx="3974077" cy="2290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Proposed early detection of Linux intrusions using behavior analysis of system calls.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3363" y="6286633"/>
            <a:ext cx="4346439" cy="181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b="1" u="none" strike="noStrike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[2] Early Detection of Host-Based Intrusions in Linux (X. Zhang, Q. Niyaz, F. Jahan, W. Sun)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96662" y="5953651"/>
            <a:ext cx="2383057" cy="3638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b="1" u="none" strike="noStrik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Limited to Linux, requires large labeled datasets, lacks adaptability to evolving attacks.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468811" y="6286633"/>
            <a:ext cx="3043207" cy="273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call monitoring, anomaly detection, machine learning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68801" y="1090371"/>
          <a:ext cx="17168700" cy="8501825"/>
        </p:xfrm>
        <a:graphic>
          <a:graphicData uri="http://schemas.openxmlformats.org/drawingml/2006/table">
            <a:tbl>
              <a:tblPr/>
              <a:tblGrid>
                <a:gridCol w="506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2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6637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Research Paper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Findings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Limitations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Main Components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188">
                <a:tc>
                  <a:txBody>
                    <a:bodyPr/>
                    <a:lstStyle/>
                    <a:p>
                      <a:pPr algn="l">
                        <a:lnSpc>
                          <a:spcPts val="71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345376" y="148589"/>
            <a:ext cx="5597247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819291"/>
            <a:ext cx="3958543" cy="319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[3] Stacking ensemble-based HIDS framework for detecting anomalous system processes in Windows OS using multiple word embedding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06725" y="2939905"/>
            <a:ext cx="4198883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stacking ensemble with multiple word embeddings for anomaly detection, improving accuracy.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24733" y="2939905"/>
            <a:ext cx="2926916" cy="273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Computationally expensive, limited to Windows, may not generalize to new attack types.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68811" y="2819291"/>
            <a:ext cx="3041244" cy="2740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Stacking ensemble, word embeddings (word2vec, </a:t>
            </a:r>
            <a:r>
              <a:rPr lang="en-US" sz="26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GloVe</a:t>
            </a:r>
            <a:r>
              <a:rPr lang="en-US" sz="2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), supervised learning.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668801" y="6010801"/>
            <a:ext cx="171687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6106725" y="6286633"/>
            <a:ext cx="3974077" cy="183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TF-IDF + SVD improved feature extraction and reduced dimensions for intrusion detection.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516216"/>
            <a:ext cx="4346439" cy="181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[4] A TF-IDF Vectorizer and Singular Value Decomposition (SVD) based HIDS framework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204752" y="5953651"/>
            <a:ext cx="2383057" cy="3638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Misses low-frequency attacks, lacks real-time deployment, struggles with zero-day attacks.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468811" y="6286633"/>
            <a:ext cx="3043207" cy="273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TF-IDF, SVD for dimensionality reduction, ML classifiers (SVM, Decision Tree, MLP).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68801" y="1090371"/>
          <a:ext cx="17168700" cy="8501825"/>
        </p:xfrm>
        <a:graphic>
          <a:graphicData uri="http://schemas.openxmlformats.org/drawingml/2006/table">
            <a:tbl>
              <a:tblPr/>
              <a:tblGrid>
                <a:gridCol w="506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3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2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6637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Research Paper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Findings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Limitations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Main Components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188">
                <a:tc>
                  <a:txBody>
                    <a:bodyPr/>
                    <a:lstStyle/>
                    <a:p>
                      <a:pPr algn="l">
                        <a:lnSpc>
                          <a:spcPts val="713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345376" y="148589"/>
            <a:ext cx="5597247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32128" y="3098953"/>
            <a:ext cx="3958543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[5] Evaluation of HIDS Using ADFA-SAA (B. Liu, S. Zhang, J. Chen)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06725" y="2939905"/>
            <a:ext cx="4198883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Benchmarked HIDS performance on ADFA-SAA dataset, highlighting ML-based vs rule-based methods.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24733" y="2939905"/>
            <a:ext cx="2926916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limitations, challenges in real-world deployment.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70774" y="2939905"/>
            <a:ext cx="3041244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ADFA-SAA dataset, ML classifiers, performance evaluation.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668801" y="6010801"/>
            <a:ext cx="171687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6106725" y="6286633"/>
            <a:ext cx="3974077" cy="183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Compared multiple ML models for intrusion detection, identifying strengths/weaknesses.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3363" y="6286633"/>
            <a:ext cx="4346439" cy="1361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[6] Comparative Study of ML Models on ADFA-SAA (L. Zhang, X. Liu, D. Wang)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96662" y="6294256"/>
            <a:ext cx="2383057" cy="2726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Limited generalization beyond ADFA-SAA, lacks hybrid model exploration.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468811" y="6286633"/>
            <a:ext cx="3043207" cy="2277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ADFA-SAA dataset, ML models (SVM, RF, NN), accuracy benchmarking.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3ACFCC2-1DC4-8D1D-0AED-988FB2A4855A}"/>
              </a:ext>
            </a:extLst>
          </p:cNvPr>
          <p:cNvSpPr txBox="1"/>
          <p:nvPr/>
        </p:nvSpPr>
        <p:spPr>
          <a:xfrm>
            <a:off x="6345376" y="148589"/>
            <a:ext cx="5597247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Taxonomy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B3A9C-905C-702F-0964-0BC4F300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77" y="1028700"/>
            <a:ext cx="16646844" cy="8229600"/>
          </a:xfrm>
          <a:prstGeom prst="rect">
            <a:avLst/>
          </a:prstGeom>
        </p:spPr>
      </p:pic>
      <p:sp>
        <p:nvSpPr>
          <p:cNvPr id="6" name="Freeform 4">
            <a:extLst>
              <a:ext uri="{FF2B5EF4-FFF2-40B4-BE49-F238E27FC236}">
                <a16:creationId xmlns:a16="http://schemas.microsoft.com/office/drawing/2014/main" id="{A41C57C3-2145-37B6-2CDE-E6EAE3252E66}"/>
              </a:ext>
            </a:extLst>
          </p:cNvPr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1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DC253-5620-6307-AFDF-7DC36EF7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65AC768A-368C-3A0A-EDC9-18FEC828DC3F}"/>
              </a:ext>
            </a:extLst>
          </p:cNvPr>
          <p:cNvSpPr txBox="1"/>
          <p:nvPr/>
        </p:nvSpPr>
        <p:spPr>
          <a:xfrm>
            <a:off x="6345376" y="148589"/>
            <a:ext cx="5597247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Taxonomy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98636-F27B-4EA7-C2F1-73104DB7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068831"/>
            <a:ext cx="14916150" cy="8308503"/>
          </a:xfrm>
          <a:prstGeom prst="rect">
            <a:avLst/>
          </a:prstGeom>
        </p:spPr>
      </p:pic>
      <p:sp>
        <p:nvSpPr>
          <p:cNvPr id="6" name="Freeform 4">
            <a:extLst>
              <a:ext uri="{FF2B5EF4-FFF2-40B4-BE49-F238E27FC236}">
                <a16:creationId xmlns:a16="http://schemas.microsoft.com/office/drawing/2014/main" id="{08C462B5-2B96-2E35-0158-660BE37CA8B9}"/>
              </a:ext>
            </a:extLst>
          </p:cNvPr>
          <p:cNvSpPr/>
          <p:nvPr/>
        </p:nvSpPr>
        <p:spPr>
          <a:xfrm>
            <a:off x="16034881" y="416491"/>
            <a:ext cx="1224419" cy="1224419"/>
          </a:xfrm>
          <a:custGeom>
            <a:avLst/>
            <a:gdLst/>
            <a:ahLst/>
            <a:cxnLst/>
            <a:rect l="l" t="t" r="r" b="b"/>
            <a:pathLst>
              <a:path w="1224419" h="1224419">
                <a:moveTo>
                  <a:pt x="0" y="0"/>
                </a:moveTo>
                <a:lnTo>
                  <a:pt x="1224419" y="0"/>
                </a:lnTo>
                <a:lnTo>
                  <a:pt x="1224419" y="1224418"/>
                </a:lnTo>
                <a:lnTo>
                  <a:pt x="0" y="1224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1328</Words>
  <Application>Microsoft Office PowerPoint</Application>
  <PresentationFormat>Custom</PresentationFormat>
  <Paragraphs>143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Canva Sans Bold</vt:lpstr>
      <vt:lpstr>Canva Sans</vt:lpstr>
      <vt:lpstr>Arial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PROJECT EVALUATION</dc:title>
  <dc:creator>Aryan Vats</dc:creator>
  <cp:lastModifiedBy>Shikhar Sharma</cp:lastModifiedBy>
  <cp:revision>12</cp:revision>
  <dcterms:created xsi:type="dcterms:W3CDTF">2006-08-16T00:00:00Z</dcterms:created>
  <dcterms:modified xsi:type="dcterms:W3CDTF">2025-02-25T07:30:40Z</dcterms:modified>
  <dc:identifier>DAGgA8qhc_8</dc:identifier>
</cp:coreProperties>
</file>