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59" r:id="rId6"/>
    <p:sldId id="262" r:id="rId7"/>
    <p:sldId id="258"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4660"/>
  </p:normalViewPr>
  <p:slideViewPr>
    <p:cSldViewPr snapToGrid="0">
      <p:cViewPr varScale="1">
        <p:scale>
          <a:sx n="151" d="100"/>
          <a:sy n="151" d="100"/>
        </p:scale>
        <p:origin x="15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2136-9A49-4980-8506-98E79D529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5AAC78-3E6B-460D-8ECD-831A92A83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14C9A4-BBB7-47B0-81C6-E75A811B5C78}"/>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5" name="Footer Placeholder 4">
            <a:extLst>
              <a:ext uri="{FF2B5EF4-FFF2-40B4-BE49-F238E27FC236}">
                <a16:creationId xmlns:a16="http://schemas.microsoft.com/office/drawing/2014/main" id="{EF0D5A19-E00A-4D75-87FC-2C9C89658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ED4B2-C0B2-476E-8948-905C8FD06120}"/>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10498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E59A-206C-4D33-B9CC-74C508168C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1F4C96-1AF9-4097-91F9-16BA839CF6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F0F88-D423-4B57-8015-8765DFC6909E}"/>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5" name="Footer Placeholder 4">
            <a:extLst>
              <a:ext uri="{FF2B5EF4-FFF2-40B4-BE49-F238E27FC236}">
                <a16:creationId xmlns:a16="http://schemas.microsoft.com/office/drawing/2014/main" id="{33527518-0C77-442A-9314-644FBB250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8A31F-362D-4026-8DD3-631D1EAE0EB1}"/>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23238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BE934-6A36-4E33-856F-DDE28D72E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53DFB-3744-4CBC-973F-C673A469B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CBBAB-0FAD-4B53-8049-BF09BE75CE1F}"/>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5" name="Footer Placeholder 4">
            <a:extLst>
              <a:ext uri="{FF2B5EF4-FFF2-40B4-BE49-F238E27FC236}">
                <a16:creationId xmlns:a16="http://schemas.microsoft.com/office/drawing/2014/main" id="{E31A664E-7EA0-4E31-A6DA-2DBBB7EF4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EE32B-21CC-498A-B1A5-6FA67C911DD5}"/>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170138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107C-948B-4CFF-84A6-08A1BE4A7F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9883AA-9CDA-44A7-A1A1-42E9F3BA3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351F3-4533-4254-9534-809DE5BE5FF5}"/>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5" name="Footer Placeholder 4">
            <a:extLst>
              <a:ext uri="{FF2B5EF4-FFF2-40B4-BE49-F238E27FC236}">
                <a16:creationId xmlns:a16="http://schemas.microsoft.com/office/drawing/2014/main" id="{59157EF1-D4CC-476B-98BF-033C2A1A1D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57BC8-2F0E-454D-BB10-ECA895206500}"/>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302845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57AB-129E-40E5-8B61-ED933FA98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E3E5B7-6199-4685-B0D5-5C2A57B0B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D00B3-AF7C-4CB3-B016-E651E6F59696}"/>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5" name="Footer Placeholder 4">
            <a:extLst>
              <a:ext uri="{FF2B5EF4-FFF2-40B4-BE49-F238E27FC236}">
                <a16:creationId xmlns:a16="http://schemas.microsoft.com/office/drawing/2014/main" id="{0C08E8FA-FEDD-461E-BABF-2D4FE29B0E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26C2C-2654-4356-B5EF-71D7C78DB931}"/>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134565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60E4-1BC8-485D-B5E3-3807E9442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6D9D4-DEAB-48D2-BE9A-93CF1B77C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965ECF-889F-43E3-A60E-B340B47A8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71FC67-0F7C-4039-9B4A-1DE320B7606A}"/>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6" name="Footer Placeholder 5">
            <a:extLst>
              <a:ext uri="{FF2B5EF4-FFF2-40B4-BE49-F238E27FC236}">
                <a16:creationId xmlns:a16="http://schemas.microsoft.com/office/drawing/2014/main" id="{C5E8326D-38C7-487E-A75C-D41CD64A4A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D3F1A-94D6-4F4E-9A12-B2F0CC571242}"/>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169393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7E7-FB8D-4E74-B475-E17E11B909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BA4582-5332-4F50-9678-07209AB07E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120D-FE25-42C6-8036-FFD10E556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8F2CAC-3AE5-4D13-AEB2-0CFD38FFE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807A66-D9E0-4DE5-9852-32E0CB18B0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35EA0C-1C9E-4CCB-9F05-AB6E8BC753CF}"/>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8" name="Footer Placeholder 7">
            <a:extLst>
              <a:ext uri="{FF2B5EF4-FFF2-40B4-BE49-F238E27FC236}">
                <a16:creationId xmlns:a16="http://schemas.microsoft.com/office/drawing/2014/main" id="{82ECF77D-5E77-47D5-9825-E251EEB07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4410E4-1D22-4CBF-B1E8-9B1B1FB4900F}"/>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267031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9A07-44AD-4BC4-B2DD-D371A13489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2B7659-0633-4FEC-BD72-D5E1197F81F3}"/>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4" name="Footer Placeholder 3">
            <a:extLst>
              <a:ext uri="{FF2B5EF4-FFF2-40B4-BE49-F238E27FC236}">
                <a16:creationId xmlns:a16="http://schemas.microsoft.com/office/drawing/2014/main" id="{3DDE528E-5139-4459-A838-29FAB69F55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4ABCA3-7802-4C99-9431-389F24D74386}"/>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193184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7F9CF-5A65-4342-AB97-5DB473A45756}"/>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3" name="Footer Placeholder 2">
            <a:extLst>
              <a:ext uri="{FF2B5EF4-FFF2-40B4-BE49-F238E27FC236}">
                <a16:creationId xmlns:a16="http://schemas.microsoft.com/office/drawing/2014/main" id="{F81E8EF4-B9AE-481C-8B6C-82A52D1F07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81DCF1-E0E4-4652-898F-36B1173D7139}"/>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187802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88BE-5EB3-4307-BE49-E79AE11BF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D5960E-F262-4031-A2AE-93C0CAC19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C8F048-90AF-4C3E-A205-B1FB4EA3F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B604E-2429-460F-9B18-BC05C79BEF3C}"/>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6" name="Footer Placeholder 5">
            <a:extLst>
              <a:ext uri="{FF2B5EF4-FFF2-40B4-BE49-F238E27FC236}">
                <a16:creationId xmlns:a16="http://schemas.microsoft.com/office/drawing/2014/main" id="{8BE0A689-7B78-4CB2-BDE5-C6A3A67ED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48686-BD31-401F-9618-F53A15388C42}"/>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163947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DC4E-14F5-4CF6-9C4B-21F742DFC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43D3E6-F6A5-4354-8B95-A2A0CFB53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ADCF37-01D7-4F5D-9CF7-1F917AAAD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AB14D-CA1F-4D36-88BD-302ADE41DCB9}"/>
              </a:ext>
            </a:extLst>
          </p:cNvPr>
          <p:cNvSpPr>
            <a:spLocks noGrp="1"/>
          </p:cNvSpPr>
          <p:nvPr>
            <p:ph type="dt" sz="half" idx="10"/>
          </p:nvPr>
        </p:nvSpPr>
        <p:spPr/>
        <p:txBody>
          <a:bodyPr/>
          <a:lstStyle/>
          <a:p>
            <a:fld id="{6F380D8A-37B9-4BFB-B525-1884BAA6C84B}" type="datetimeFigureOut">
              <a:rPr lang="en-IN" smtClean="0"/>
              <a:t>21-06-2020</a:t>
            </a:fld>
            <a:endParaRPr lang="en-IN"/>
          </a:p>
        </p:txBody>
      </p:sp>
      <p:sp>
        <p:nvSpPr>
          <p:cNvPr id="6" name="Footer Placeholder 5">
            <a:extLst>
              <a:ext uri="{FF2B5EF4-FFF2-40B4-BE49-F238E27FC236}">
                <a16:creationId xmlns:a16="http://schemas.microsoft.com/office/drawing/2014/main" id="{93ADA72B-B506-4370-8359-D56736FE8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20DEB0-CEA9-4D17-ABA2-A3CFD8F0D82A}"/>
              </a:ext>
            </a:extLst>
          </p:cNvPr>
          <p:cNvSpPr>
            <a:spLocks noGrp="1"/>
          </p:cNvSpPr>
          <p:nvPr>
            <p:ph type="sldNum" sz="quarter" idx="12"/>
          </p:nvPr>
        </p:nvSpPr>
        <p:spPr/>
        <p:txBody>
          <a:bodyPr/>
          <a:lstStyle/>
          <a:p>
            <a:fld id="{D9FD07B5-A62B-4D31-999B-252868DA2A64}" type="slidenum">
              <a:rPr lang="en-IN" smtClean="0"/>
              <a:t>‹#›</a:t>
            </a:fld>
            <a:endParaRPr lang="en-IN"/>
          </a:p>
        </p:txBody>
      </p:sp>
    </p:spTree>
    <p:extLst>
      <p:ext uri="{BB962C8B-B14F-4D97-AF65-F5344CB8AC3E}">
        <p14:creationId xmlns:p14="http://schemas.microsoft.com/office/powerpoint/2010/main" val="31048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B5D12-D59B-4786-AE6A-493633273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8C796-0B24-4452-A892-F1F228A982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2BBA0-2F7B-4748-A1D7-EA45F7554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80D8A-37B9-4BFB-B525-1884BAA6C84B}" type="datetimeFigureOut">
              <a:rPr lang="en-IN" smtClean="0"/>
              <a:t>21-06-2020</a:t>
            </a:fld>
            <a:endParaRPr lang="en-IN"/>
          </a:p>
        </p:txBody>
      </p:sp>
      <p:sp>
        <p:nvSpPr>
          <p:cNvPr id="5" name="Footer Placeholder 4">
            <a:extLst>
              <a:ext uri="{FF2B5EF4-FFF2-40B4-BE49-F238E27FC236}">
                <a16:creationId xmlns:a16="http://schemas.microsoft.com/office/drawing/2014/main" id="{887D8B18-8BA2-4E0A-B9AE-72B4EC94C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92D05-B612-4C46-8A88-24D6BF146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D07B5-A62B-4D31-999B-252868DA2A64}" type="slidenum">
              <a:rPr lang="en-IN" smtClean="0"/>
              <a:t>‹#›</a:t>
            </a:fld>
            <a:endParaRPr lang="en-IN"/>
          </a:p>
        </p:txBody>
      </p:sp>
    </p:spTree>
    <p:extLst>
      <p:ext uri="{BB962C8B-B14F-4D97-AF65-F5344CB8AC3E}">
        <p14:creationId xmlns:p14="http://schemas.microsoft.com/office/powerpoint/2010/main" val="2128927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1848465" y="3298722"/>
            <a:ext cx="8495070" cy="1784402"/>
          </a:xfrm>
        </p:spPr>
        <p:txBody>
          <a:bodyPr anchor="b">
            <a:normAutofit/>
          </a:bodyPr>
          <a:lstStyle/>
          <a:p>
            <a:br>
              <a:rPr lang="en-IN" sz="3800">
                <a:solidFill>
                  <a:srgbClr val="FFFFFF"/>
                </a:solidFill>
              </a:rPr>
            </a:br>
            <a:r>
              <a:rPr lang="en-IN" sz="3800">
                <a:solidFill>
                  <a:srgbClr val="FFFFFF"/>
                </a:solidFill>
              </a:rPr>
              <a:t> Emotion Based Ambiance and Music Regulation using Deep Learning </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Tongue Face Outline">
            <a:extLst>
              <a:ext uri="{FF2B5EF4-FFF2-40B4-BE49-F238E27FC236}">
                <a16:creationId xmlns:a16="http://schemas.microsoft.com/office/drawing/2014/main" id="{2D659BDA-A119-45AE-94A1-AC6132C1D3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62774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838200" y="1760505"/>
            <a:ext cx="10515600" cy="935025"/>
          </a:xfrm>
        </p:spPr>
        <p:txBody>
          <a:bodyPr vert="horz" lIns="91440" tIns="45720" rIns="91440" bIns="45720" rtlCol="0" anchor="ctr">
            <a:normAutofit/>
          </a:bodyPr>
          <a:lstStyle/>
          <a:p>
            <a:br>
              <a:rPr lang="en-US" sz="3000" kern="1200">
                <a:solidFill>
                  <a:schemeClr val="tx2"/>
                </a:solidFill>
                <a:latin typeface="+mj-lt"/>
                <a:ea typeface="+mj-ea"/>
                <a:cs typeface="+mj-cs"/>
              </a:rPr>
            </a:br>
            <a:r>
              <a:rPr lang="en-US" sz="3000" kern="1200">
                <a:solidFill>
                  <a:schemeClr val="tx2"/>
                </a:solidFill>
                <a:latin typeface="+mj-lt"/>
                <a:ea typeface="+mj-ea"/>
                <a:cs typeface="+mj-cs"/>
              </a:rPr>
              <a:t>Introduction</a:t>
            </a:r>
          </a:p>
        </p:txBody>
      </p:sp>
      <p:sp>
        <p:nvSpPr>
          <p:cNvPr id="3" name="Subtitle 2">
            <a:extLst>
              <a:ext uri="{FF2B5EF4-FFF2-40B4-BE49-F238E27FC236}">
                <a16:creationId xmlns:a16="http://schemas.microsoft.com/office/drawing/2014/main" id="{71486F35-0BD3-4C12-B286-684CDA15C98A}"/>
              </a:ext>
            </a:extLst>
          </p:cNvPr>
          <p:cNvSpPr>
            <a:spLocks noGrp="1"/>
          </p:cNvSpPr>
          <p:nvPr>
            <p:ph type="subTitle" idx="1"/>
          </p:nvPr>
        </p:nvSpPr>
        <p:spPr>
          <a:xfrm>
            <a:off x="2384952" y="3012928"/>
            <a:ext cx="7422096" cy="2109445"/>
          </a:xfrm>
        </p:spPr>
        <p:txBody>
          <a:bodyPr vert="horz" lIns="91440" tIns="45720" rIns="91440" bIns="45720" rtlCol="0">
            <a:normAutofit/>
          </a:bodyPr>
          <a:lstStyle/>
          <a:p>
            <a:pPr marL="342900" indent="-228600" algn="l">
              <a:buFont typeface="Arial" panose="020B0604020202020204" pitchFamily="34" charset="0"/>
              <a:buChar char="•"/>
            </a:pPr>
            <a:r>
              <a:rPr lang="en-US" sz="1400">
                <a:solidFill>
                  <a:schemeClr val="tx2"/>
                </a:solidFill>
              </a:rPr>
              <a:t>In today’s hyper active world full of stress and pressure, mental and emotional health is becoming important factors in maintaining a person’s well-being.</a:t>
            </a:r>
          </a:p>
          <a:p>
            <a:pPr marL="342900" indent="-228600" algn="l">
              <a:buFont typeface="Arial" panose="020B0604020202020204" pitchFamily="34" charset="0"/>
              <a:buChar char="•"/>
            </a:pPr>
            <a:r>
              <a:rPr lang="en-US" sz="1400">
                <a:solidFill>
                  <a:schemeClr val="tx2"/>
                </a:solidFill>
              </a:rPr>
              <a:t>But with the ever increasing work and social load, people don’t have enough time to take care of themselves, especially their mental health.</a:t>
            </a:r>
          </a:p>
          <a:p>
            <a:pPr marL="342900" indent="-228600" algn="l">
              <a:buFont typeface="Arial" panose="020B0604020202020204" pitchFamily="34" charset="0"/>
              <a:buChar char="•"/>
            </a:pPr>
            <a:r>
              <a:rPr lang="en-US" sz="1400">
                <a:solidFill>
                  <a:schemeClr val="tx2"/>
                </a:solidFill>
              </a:rPr>
              <a:t>There are enormous amount of studies that showcase that the ambient lighting and music have a major impact on the mood.</a:t>
            </a:r>
          </a:p>
          <a:p>
            <a:pPr marL="342900" indent="-228600" algn="l">
              <a:buFont typeface="Arial" panose="020B0604020202020204" pitchFamily="34" charset="0"/>
              <a:buChar char="•"/>
            </a:pPr>
            <a:r>
              <a:rPr lang="en-US" sz="1400">
                <a:solidFill>
                  <a:schemeClr val="tx2"/>
                </a:solidFill>
              </a:rPr>
              <a:t>So, our solution to is to track the persons emotions using a network of cameras and set the lighting theme, music and ambiance in accordance to the mood of person.</a:t>
            </a:r>
          </a:p>
        </p:txBody>
      </p:sp>
    </p:spTree>
    <p:extLst>
      <p:ext uri="{BB962C8B-B14F-4D97-AF65-F5344CB8AC3E}">
        <p14:creationId xmlns:p14="http://schemas.microsoft.com/office/powerpoint/2010/main" val="34056159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3D5B7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777240" y="731519"/>
            <a:ext cx="2845191" cy="3237579"/>
          </a:xfrm>
        </p:spPr>
        <p:txBody>
          <a:bodyPr vert="horz" lIns="91440" tIns="45720" rIns="91440" bIns="45720" rtlCol="0" anchor="ctr">
            <a:normAutofit/>
          </a:bodyPr>
          <a:lstStyle/>
          <a:p>
            <a:pPr algn="l"/>
            <a:r>
              <a:rPr lang="en-US" sz="3800">
                <a:solidFill>
                  <a:srgbClr val="FFFFFF"/>
                </a:solidFill>
              </a:rPr>
              <a:t>Machine Learning Vs Deep Learning</a:t>
            </a:r>
          </a:p>
        </p:txBody>
      </p:sp>
      <p:pic>
        <p:nvPicPr>
          <p:cNvPr id="1026" name="Picture 2">
            <a:extLst>
              <a:ext uri="{FF2B5EF4-FFF2-40B4-BE49-F238E27FC236}">
                <a16:creationId xmlns:a16="http://schemas.microsoft.com/office/drawing/2014/main" id="{F8E4A6C0-E9DC-40BB-BC9B-D6B9E07760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434"/>
          <a:stretch/>
        </p:blipFill>
        <p:spPr bwMode="auto">
          <a:xfrm>
            <a:off x="4044603" y="448056"/>
            <a:ext cx="7680450" cy="3802932"/>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9" name="Rectangle 13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16552"/>
            <a:ext cx="7688475" cy="1984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1486F35-0BD3-4C12-B286-684CDA15C98A}"/>
              </a:ext>
            </a:extLst>
          </p:cNvPr>
          <p:cNvSpPr>
            <a:spLocks noGrp="1"/>
          </p:cNvSpPr>
          <p:nvPr>
            <p:ph type="subTitle" idx="1"/>
          </p:nvPr>
        </p:nvSpPr>
        <p:spPr>
          <a:xfrm>
            <a:off x="4379709" y="4642338"/>
            <a:ext cx="7037591" cy="1564310"/>
          </a:xfrm>
        </p:spPr>
        <p:txBody>
          <a:bodyPr vert="horz" lIns="91440" tIns="45720" rIns="91440" bIns="45720" rtlCol="0" anchor="ctr">
            <a:normAutofit/>
          </a:bodyPr>
          <a:lstStyle/>
          <a:p>
            <a:pPr marL="342900" indent="-228600" algn="l">
              <a:buFont typeface="Arial" panose="020B0604020202020204" pitchFamily="34" charset="0"/>
              <a:buChar char="•"/>
            </a:pPr>
            <a:r>
              <a:rPr lang="en-US" sz="1000" dirty="0"/>
              <a:t>In Machine learning, most of the applied features need to be identified by an expert and then hand-coded as per the domain and data type.</a:t>
            </a:r>
          </a:p>
          <a:p>
            <a:pPr marL="342900" indent="-228600" algn="l">
              <a:buFont typeface="Arial" panose="020B0604020202020204" pitchFamily="34" charset="0"/>
              <a:buChar char="•"/>
            </a:pPr>
            <a:r>
              <a:rPr lang="en-US" sz="1000" dirty="0"/>
              <a:t>For example, features can be pixel values, shape, textures, position and orientation. The performance of most of the Machine Learning algorithm depends on how accurately the features are identified and extracted.</a:t>
            </a:r>
          </a:p>
          <a:p>
            <a:pPr marL="342900" indent="-228600" algn="l">
              <a:buFont typeface="Arial" panose="020B0604020202020204" pitchFamily="34" charset="0"/>
              <a:buChar char="•"/>
            </a:pPr>
            <a:r>
              <a:rPr lang="en-US" sz="1000" dirty="0"/>
              <a:t>Deep learning algorithms try to learn high-level features from data. This is a very distinctive part of Deep Learning and a major step ahead of traditional Machine Learning. Therefore, deep learning reduces the task of developing new feature extractor for every problem. Like, Convolutional NN will try to learn low-level features such as edges and lines in early layers then parts of faces of people and then high-level representation of a face</a:t>
            </a:r>
          </a:p>
        </p:txBody>
      </p:sp>
    </p:spTree>
    <p:extLst>
      <p:ext uri="{BB962C8B-B14F-4D97-AF65-F5344CB8AC3E}">
        <p14:creationId xmlns:p14="http://schemas.microsoft.com/office/powerpoint/2010/main" val="67341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838200" y="1760505"/>
            <a:ext cx="10515600" cy="935025"/>
          </a:xfrm>
        </p:spPr>
        <p:txBody>
          <a:bodyPr vert="horz" lIns="91440" tIns="45720" rIns="91440" bIns="45720" rtlCol="0" anchor="ctr">
            <a:normAutofit/>
          </a:bodyPr>
          <a:lstStyle/>
          <a:p>
            <a:br>
              <a:rPr lang="en-US" sz="3000" kern="1200">
                <a:solidFill>
                  <a:schemeClr val="tx2"/>
                </a:solidFill>
                <a:latin typeface="+mj-lt"/>
                <a:ea typeface="+mj-ea"/>
                <a:cs typeface="+mj-cs"/>
              </a:rPr>
            </a:br>
            <a:r>
              <a:rPr lang="en-US" sz="3000" kern="1200">
                <a:solidFill>
                  <a:schemeClr val="tx2"/>
                </a:solidFill>
                <a:latin typeface="+mj-lt"/>
                <a:ea typeface="+mj-ea"/>
                <a:cs typeface="+mj-cs"/>
              </a:rPr>
              <a:t>Working of system</a:t>
            </a:r>
          </a:p>
        </p:txBody>
      </p:sp>
      <p:sp>
        <p:nvSpPr>
          <p:cNvPr id="3" name="Subtitle 2">
            <a:extLst>
              <a:ext uri="{FF2B5EF4-FFF2-40B4-BE49-F238E27FC236}">
                <a16:creationId xmlns:a16="http://schemas.microsoft.com/office/drawing/2014/main" id="{71486F35-0BD3-4C12-B286-684CDA15C98A}"/>
              </a:ext>
            </a:extLst>
          </p:cNvPr>
          <p:cNvSpPr>
            <a:spLocks noGrp="1"/>
          </p:cNvSpPr>
          <p:nvPr>
            <p:ph type="subTitle" idx="1"/>
          </p:nvPr>
        </p:nvSpPr>
        <p:spPr>
          <a:xfrm>
            <a:off x="2384952" y="3012928"/>
            <a:ext cx="7422096" cy="2109445"/>
          </a:xfrm>
        </p:spPr>
        <p:txBody>
          <a:bodyPr vert="horz" lIns="91440" tIns="45720" rIns="91440" bIns="45720" rtlCol="0">
            <a:normAutofit/>
          </a:bodyPr>
          <a:lstStyle/>
          <a:p>
            <a:pPr marL="342900" indent="-228600" algn="l">
              <a:buFont typeface="Arial" panose="020B0604020202020204" pitchFamily="34" charset="0"/>
              <a:buChar char="•"/>
            </a:pPr>
            <a:r>
              <a:rPr lang="en-US" sz="1300">
                <a:solidFill>
                  <a:schemeClr val="tx2"/>
                </a:solidFill>
              </a:rPr>
              <a:t>A camera connected to a microprocessor captured the feed.</a:t>
            </a:r>
          </a:p>
          <a:p>
            <a:pPr marL="342900" indent="-228600" algn="l">
              <a:buFont typeface="Arial" panose="020B0604020202020204" pitchFamily="34" charset="0"/>
              <a:buChar char="•"/>
            </a:pPr>
            <a:r>
              <a:rPr lang="en-US" sz="1300">
                <a:solidFill>
                  <a:schemeClr val="tx2"/>
                </a:solidFill>
              </a:rPr>
              <a:t>As soon as the face is detected, the algorithm detects the mood of person based on facial expressions.</a:t>
            </a:r>
          </a:p>
          <a:p>
            <a:pPr marL="342900" indent="-228600" algn="l">
              <a:buFont typeface="Arial" panose="020B0604020202020204" pitchFamily="34" charset="0"/>
              <a:buChar char="•"/>
            </a:pPr>
            <a:r>
              <a:rPr lang="en-US" sz="1300">
                <a:solidFill>
                  <a:schemeClr val="tx2"/>
                </a:solidFill>
              </a:rPr>
              <a:t>Based on the detected mood, a score is assigned. Lower the score, sadder is the person. Now based on this score, the system plays music and changes lighting conditions of room.</a:t>
            </a:r>
          </a:p>
          <a:p>
            <a:pPr marL="342900" indent="-228600" algn="l">
              <a:buFont typeface="Arial" panose="020B0604020202020204" pitchFamily="34" charset="0"/>
              <a:buChar char="•"/>
            </a:pPr>
            <a:r>
              <a:rPr lang="en-US" sz="1300">
                <a:solidFill>
                  <a:schemeClr val="tx2"/>
                </a:solidFill>
              </a:rPr>
              <a:t>This ambiance and lighting conditions are regulated to enhance the mood of person.</a:t>
            </a:r>
          </a:p>
          <a:p>
            <a:pPr marL="342900" indent="-228600" algn="l">
              <a:buFont typeface="Arial" panose="020B0604020202020204" pitchFamily="34" charset="0"/>
              <a:buChar char="•"/>
            </a:pPr>
            <a:r>
              <a:rPr lang="en-US" sz="1300">
                <a:solidFill>
                  <a:schemeClr val="tx2"/>
                </a:solidFill>
              </a:rPr>
              <a:t>So, if the person is sad, we aim to enhance his/her mood. And if the person is already happy, we aim to keep it boosted.</a:t>
            </a:r>
          </a:p>
          <a:p>
            <a:pPr marL="342900" indent="-228600" algn="l">
              <a:buFont typeface="Arial" panose="020B0604020202020204" pitchFamily="34" charset="0"/>
              <a:buChar char="•"/>
            </a:pPr>
            <a:endParaRPr lang="en-US" sz="1300">
              <a:solidFill>
                <a:schemeClr val="tx2"/>
              </a:solidFill>
            </a:endParaRPr>
          </a:p>
        </p:txBody>
      </p:sp>
    </p:spTree>
    <p:extLst>
      <p:ext uri="{BB962C8B-B14F-4D97-AF65-F5344CB8AC3E}">
        <p14:creationId xmlns:p14="http://schemas.microsoft.com/office/powerpoint/2010/main" val="30116559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838200" y="1760505"/>
            <a:ext cx="10515600" cy="935025"/>
          </a:xfrm>
        </p:spPr>
        <p:txBody>
          <a:bodyPr vert="horz" lIns="91440" tIns="45720" rIns="91440" bIns="45720" rtlCol="0" anchor="ctr">
            <a:normAutofit/>
          </a:bodyPr>
          <a:lstStyle/>
          <a:p>
            <a:br>
              <a:rPr lang="en-US" sz="3000" kern="1200">
                <a:solidFill>
                  <a:schemeClr val="tx2"/>
                </a:solidFill>
                <a:latin typeface="+mj-lt"/>
                <a:ea typeface="+mj-ea"/>
                <a:cs typeface="+mj-cs"/>
              </a:rPr>
            </a:br>
            <a:r>
              <a:rPr lang="en-US" sz="3000" kern="1200">
                <a:solidFill>
                  <a:schemeClr val="tx2"/>
                </a:solidFill>
                <a:latin typeface="+mj-lt"/>
                <a:ea typeface="+mj-ea"/>
                <a:cs typeface="+mj-cs"/>
              </a:rPr>
              <a:t>Findings and comparison</a:t>
            </a:r>
          </a:p>
        </p:txBody>
      </p:sp>
      <p:sp>
        <p:nvSpPr>
          <p:cNvPr id="3" name="Subtitle 2">
            <a:extLst>
              <a:ext uri="{FF2B5EF4-FFF2-40B4-BE49-F238E27FC236}">
                <a16:creationId xmlns:a16="http://schemas.microsoft.com/office/drawing/2014/main" id="{71486F35-0BD3-4C12-B286-684CDA15C98A}"/>
              </a:ext>
            </a:extLst>
          </p:cNvPr>
          <p:cNvSpPr>
            <a:spLocks noGrp="1"/>
          </p:cNvSpPr>
          <p:nvPr>
            <p:ph type="subTitle" idx="1"/>
          </p:nvPr>
        </p:nvSpPr>
        <p:spPr>
          <a:xfrm>
            <a:off x="2384952" y="3012928"/>
            <a:ext cx="7422096" cy="2109445"/>
          </a:xfrm>
        </p:spPr>
        <p:txBody>
          <a:bodyPr vert="horz" lIns="91440" tIns="45720" rIns="91440" bIns="45720" rtlCol="0">
            <a:normAutofit/>
          </a:bodyPr>
          <a:lstStyle/>
          <a:p>
            <a:pPr marL="342900" indent="-228600" algn="l">
              <a:buFont typeface="Arial" panose="020B0604020202020204" pitchFamily="34" charset="0"/>
              <a:buChar char="•"/>
            </a:pPr>
            <a:r>
              <a:rPr lang="en-US" sz="1400">
                <a:solidFill>
                  <a:schemeClr val="tx2"/>
                </a:solidFill>
              </a:rPr>
              <a:t>We went through various works, which are already published and are similar to our technology.</a:t>
            </a:r>
          </a:p>
          <a:p>
            <a:pPr marL="342900" indent="-228600" algn="l">
              <a:buFont typeface="Arial" panose="020B0604020202020204" pitchFamily="34" charset="0"/>
              <a:buChar char="•"/>
            </a:pPr>
            <a:r>
              <a:rPr lang="en-US" sz="1400">
                <a:solidFill>
                  <a:schemeClr val="tx2"/>
                </a:solidFill>
              </a:rPr>
              <a:t>We have found that some of them focus only on mood detection, some had used different algorithms and some of them did not detect as many moods as our algorithm does.</a:t>
            </a:r>
          </a:p>
          <a:p>
            <a:pPr marL="342900" indent="-228600" algn="l">
              <a:buFont typeface="Arial" panose="020B0604020202020204" pitchFamily="34" charset="0"/>
              <a:buChar char="•"/>
            </a:pPr>
            <a:r>
              <a:rPr lang="en-US" sz="1400">
                <a:solidFill>
                  <a:schemeClr val="tx2"/>
                </a:solidFill>
              </a:rPr>
              <a:t>One of the work use same algorithm and classified same number of moods like our algorithm did, but their results in terms of accuracy and loss we not as good, as compared to our model.</a:t>
            </a:r>
          </a:p>
          <a:p>
            <a:pPr marL="342900" indent="-228600" algn="l">
              <a:buFont typeface="Arial" panose="020B0604020202020204" pitchFamily="34" charset="0"/>
              <a:buChar char="•"/>
            </a:pPr>
            <a:r>
              <a:rPr lang="en-US" sz="1400">
                <a:solidFill>
                  <a:schemeClr val="tx2"/>
                </a:solidFill>
              </a:rPr>
              <a:t>We have provided the results below:</a:t>
            </a:r>
          </a:p>
          <a:p>
            <a:pPr marL="342900" indent="-228600" algn="l">
              <a:buFont typeface="Arial" panose="020B0604020202020204" pitchFamily="34" charset="0"/>
              <a:buChar char="•"/>
            </a:pPr>
            <a:endParaRPr lang="en-US" sz="1400">
              <a:solidFill>
                <a:schemeClr val="tx2"/>
              </a:solidFill>
            </a:endParaRPr>
          </a:p>
        </p:txBody>
      </p:sp>
    </p:spTree>
    <p:extLst>
      <p:ext uri="{BB962C8B-B14F-4D97-AF65-F5344CB8AC3E}">
        <p14:creationId xmlns:p14="http://schemas.microsoft.com/office/powerpoint/2010/main" val="37130724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4B49543-DD6F-4F62-B2E8-DD49FDDE6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0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79905A9-4BB4-4F8C-87A7-E3147919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38DA680-6B1D-4606-8F76-593689AF0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011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422898" y="576263"/>
            <a:ext cx="5977901" cy="2967606"/>
          </a:xfrm>
        </p:spPr>
        <p:txBody>
          <a:bodyPr vert="horz" lIns="91440" tIns="45720" rIns="91440" bIns="45720" rtlCol="0" anchor="b">
            <a:normAutofit/>
          </a:bodyPr>
          <a:lstStyle/>
          <a:p>
            <a:pPr algn="l"/>
            <a:br>
              <a:rPr lang="en-US" sz="4800" kern="1200">
                <a:latin typeface="+mj-lt"/>
                <a:ea typeface="+mj-ea"/>
                <a:cs typeface="+mj-cs"/>
              </a:rPr>
            </a:br>
            <a:r>
              <a:rPr lang="en-US" sz="4800" kern="1200">
                <a:latin typeface="+mj-lt"/>
                <a:ea typeface="+mj-ea"/>
                <a:cs typeface="+mj-cs"/>
              </a:rPr>
              <a:t>Findings and comparison</a:t>
            </a:r>
          </a:p>
        </p:txBody>
      </p:sp>
      <p:sp>
        <p:nvSpPr>
          <p:cNvPr id="3" name="Subtitle 2">
            <a:extLst>
              <a:ext uri="{FF2B5EF4-FFF2-40B4-BE49-F238E27FC236}">
                <a16:creationId xmlns:a16="http://schemas.microsoft.com/office/drawing/2014/main" id="{71486F35-0BD3-4C12-B286-684CDA15C98A}"/>
              </a:ext>
            </a:extLst>
          </p:cNvPr>
          <p:cNvSpPr>
            <a:spLocks noGrp="1"/>
          </p:cNvSpPr>
          <p:nvPr>
            <p:ph type="subTitle" idx="1"/>
          </p:nvPr>
        </p:nvSpPr>
        <p:spPr>
          <a:xfrm>
            <a:off x="422898" y="3764975"/>
            <a:ext cx="5977901" cy="2192683"/>
          </a:xfrm>
        </p:spPr>
        <p:txBody>
          <a:bodyPr vert="horz" lIns="91440" tIns="45720" rIns="91440" bIns="45720" rtlCol="0">
            <a:normAutofit/>
          </a:bodyPr>
          <a:lstStyle/>
          <a:p>
            <a:pPr marL="342900" indent="-228600" algn="l">
              <a:buFont typeface="Arial" panose="020B0604020202020204" pitchFamily="34" charset="0"/>
              <a:buChar char="•"/>
            </a:pPr>
            <a:r>
              <a:rPr lang="en-US" sz="2000"/>
              <a:t>The green line is accuracy of our model, and orange line is accuracy of other model, it is clearly seen how our model has a higher accuracy score.</a:t>
            </a:r>
          </a:p>
          <a:p>
            <a:pPr marL="342900" indent="-228600" algn="l">
              <a:buFont typeface="Arial" panose="020B0604020202020204" pitchFamily="34" charset="0"/>
              <a:buChar char="•"/>
            </a:pPr>
            <a:r>
              <a:rPr lang="en-US" sz="2000"/>
              <a:t>Similarly we compare loss and prove, our model reaches less loss values, indicating better performance.</a:t>
            </a:r>
          </a:p>
        </p:txBody>
      </p:sp>
      <p:sp>
        <p:nvSpPr>
          <p:cNvPr id="48" name="Rectangle 47">
            <a:extLst>
              <a:ext uri="{FF2B5EF4-FFF2-40B4-BE49-F238E27FC236}">
                <a16:creationId xmlns:a16="http://schemas.microsoft.com/office/drawing/2014/main" id="{285EE6CD-C61E-4F22-9787-1ADF1D3EB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341873" y="-10952"/>
            <a:ext cx="4023360" cy="73746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Picture 4">
            <a:extLst>
              <a:ext uri="{FF2B5EF4-FFF2-40B4-BE49-F238E27FC236}">
                <a16:creationId xmlns:a16="http://schemas.microsoft.com/office/drawing/2014/main" id="{D780084F-9F69-4969-9CA6-E317E0B94447}"/>
              </a:ext>
            </a:extLst>
          </p:cNvPr>
          <p:cNvPicPr>
            <a:picLocks noChangeAspect="1"/>
          </p:cNvPicPr>
          <p:nvPr/>
        </p:nvPicPr>
        <p:blipFill rotWithShape="1">
          <a:blip r:embed="rId2">
            <a:extLst>
              <a:ext uri="{28A0092B-C50C-407E-A947-70E740481C1C}">
                <a14:useLocalDpi xmlns:a14="http://schemas.microsoft.com/office/drawing/2010/main" val="0"/>
              </a:ext>
            </a:extLst>
          </a:blip>
          <a:srcRect t="153" r="-5" b="8818"/>
          <a:stretch/>
        </p:blipFill>
        <p:spPr>
          <a:xfrm>
            <a:off x="7329847" y="3822250"/>
            <a:ext cx="4035387" cy="2295748"/>
          </a:xfrm>
          <a:prstGeom prst="rect">
            <a:avLst/>
          </a:prstGeom>
        </p:spPr>
      </p:pic>
      <p:cxnSp>
        <p:nvCxnSpPr>
          <p:cNvPr id="50" name="Straight Connector 49">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2CE4F7-2ACF-4E8A-9570-341E6B8FBC95}"/>
              </a:ext>
            </a:extLst>
          </p:cNvPr>
          <p:cNvPicPr>
            <a:picLocks noChangeAspect="1"/>
          </p:cNvPicPr>
          <p:nvPr/>
        </p:nvPicPr>
        <p:blipFill rotWithShape="1">
          <a:blip r:embed="rId3">
            <a:extLst>
              <a:ext uri="{28A0092B-C50C-407E-A947-70E740481C1C}">
                <a14:useLocalDpi xmlns:a14="http://schemas.microsoft.com/office/drawing/2010/main" val="0"/>
              </a:ext>
            </a:extLst>
          </a:blip>
          <a:srcRect r="6998" b="-2"/>
          <a:stretch/>
        </p:blipFill>
        <p:spPr>
          <a:xfrm>
            <a:off x="7340849" y="690112"/>
            <a:ext cx="4024384" cy="3018288"/>
          </a:xfrm>
          <a:prstGeom prst="rect">
            <a:avLst/>
          </a:prstGeom>
        </p:spPr>
      </p:pic>
      <p:cxnSp>
        <p:nvCxnSpPr>
          <p:cNvPr id="52" name="Straight Connector 51">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099528"/>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2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0477084-FECD-44E7-823D-1668E4D40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422900" y="691647"/>
            <a:ext cx="4591862" cy="2026560"/>
          </a:xfrm>
        </p:spPr>
        <p:txBody>
          <a:bodyPr anchor="t">
            <a:normAutofit/>
          </a:bodyPr>
          <a:lstStyle/>
          <a:p>
            <a:pPr algn="l"/>
            <a:br>
              <a:rPr lang="en-IN" sz="4800" dirty="0"/>
            </a:br>
            <a:r>
              <a:rPr lang="en-IN" sz="4800" dirty="0"/>
              <a:t>Our architecture</a:t>
            </a:r>
          </a:p>
        </p:txBody>
      </p:sp>
      <p:sp>
        <p:nvSpPr>
          <p:cNvPr id="3" name="Subtitle 2">
            <a:extLst>
              <a:ext uri="{FF2B5EF4-FFF2-40B4-BE49-F238E27FC236}">
                <a16:creationId xmlns:a16="http://schemas.microsoft.com/office/drawing/2014/main" id="{71486F35-0BD3-4C12-B286-684CDA15C98A}"/>
              </a:ext>
            </a:extLst>
          </p:cNvPr>
          <p:cNvSpPr>
            <a:spLocks noGrp="1"/>
          </p:cNvSpPr>
          <p:nvPr>
            <p:ph type="subTitle" idx="1"/>
          </p:nvPr>
        </p:nvSpPr>
        <p:spPr>
          <a:xfrm>
            <a:off x="5255399" y="775325"/>
            <a:ext cx="5683708" cy="1848343"/>
          </a:xfrm>
        </p:spPr>
        <p:txBody>
          <a:bodyPr anchor="t">
            <a:normAutofit/>
          </a:bodyPr>
          <a:lstStyle/>
          <a:p>
            <a:pPr marL="342900" indent="-342900" algn="l">
              <a:buFont typeface="Arial" panose="020B0604020202020204" pitchFamily="34" charset="0"/>
              <a:buChar char="•"/>
            </a:pPr>
            <a:r>
              <a:rPr lang="en-IN" sz="800"/>
              <a:t>Our model feed with the image of dimensions 64/64 with only grayscale, which goes into network which feeds it to a conv_2d network after which it goes through batch normalization and then fed to an activation layer. </a:t>
            </a:r>
          </a:p>
          <a:p>
            <a:pPr marL="342900" indent="-342900" algn="l">
              <a:buFont typeface="Arial" panose="020B0604020202020204" pitchFamily="34" charset="0"/>
              <a:buChar char="•"/>
            </a:pPr>
            <a:endParaRPr lang="en-IN" sz="800"/>
          </a:p>
          <a:p>
            <a:pPr marL="342900" indent="-342900" algn="l">
              <a:buFont typeface="Arial" panose="020B0604020202020204" pitchFamily="34" charset="0"/>
              <a:buChar char="•"/>
            </a:pPr>
            <a:endParaRPr lang="en-IN" sz="800"/>
          </a:p>
          <a:p>
            <a:pPr marL="342900" indent="-342900" algn="l">
              <a:buFont typeface="Arial" panose="020B0604020202020204" pitchFamily="34" charset="0"/>
              <a:buChar char="•"/>
            </a:pPr>
            <a:endParaRPr lang="en-IN" sz="800"/>
          </a:p>
          <a:p>
            <a:pPr marL="342900" indent="-342900" algn="l">
              <a:buFont typeface="Arial" panose="020B0604020202020204" pitchFamily="34" charset="0"/>
              <a:buChar char="•"/>
            </a:pPr>
            <a:endParaRPr lang="en-IN" sz="800"/>
          </a:p>
          <a:p>
            <a:pPr marL="342900" indent="-342900" algn="l">
              <a:buFont typeface="Arial" panose="020B0604020202020204" pitchFamily="34" charset="0"/>
              <a:buChar char="•"/>
            </a:pPr>
            <a:r>
              <a:rPr lang="en-IN" sz="800"/>
              <a:t>The output of this layer is fed into module 1, which is connected to module 2 and then again to module 1 to module 2 and then finally the output is fed to our exit layer. Consisting of conv 2D followed by Global </a:t>
            </a:r>
            <a:r>
              <a:rPr lang="en-IN" sz="800" err="1"/>
              <a:t>avg</a:t>
            </a:r>
            <a:r>
              <a:rPr lang="en-IN" sz="800"/>
              <a:t> pooling and then a </a:t>
            </a:r>
            <a:r>
              <a:rPr lang="en-IN" sz="800" err="1"/>
              <a:t>softmax</a:t>
            </a:r>
            <a:r>
              <a:rPr lang="en-IN" sz="800"/>
              <a:t> activation layer.</a:t>
            </a:r>
          </a:p>
        </p:txBody>
      </p:sp>
      <p:sp>
        <p:nvSpPr>
          <p:cNvPr id="18" name="Rectangle 17">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465" y="2820681"/>
            <a:ext cx="826009" cy="329728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20" name="Straight Connector 19">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3E840E5-04F5-4314-A609-A1F632921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8" y="2862263"/>
            <a:ext cx="3736975" cy="3214688"/>
          </a:xfrm>
          <a:prstGeom prst="rect">
            <a:avLst/>
          </a:prstGeom>
        </p:spPr>
      </p:pic>
      <p:pic>
        <p:nvPicPr>
          <p:cNvPr id="7" name="Picture 6">
            <a:extLst>
              <a:ext uri="{FF2B5EF4-FFF2-40B4-BE49-F238E27FC236}">
                <a16:creationId xmlns:a16="http://schemas.microsoft.com/office/drawing/2014/main" id="{F160518B-0209-49C6-ADAE-3B400024F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313" y="2862263"/>
            <a:ext cx="5564188" cy="3214688"/>
          </a:xfrm>
          <a:prstGeom prst="rect">
            <a:avLst/>
          </a:prstGeom>
        </p:spPr>
      </p:pic>
    </p:spTree>
    <p:extLst>
      <p:ext uri="{BB962C8B-B14F-4D97-AF65-F5344CB8AC3E}">
        <p14:creationId xmlns:p14="http://schemas.microsoft.com/office/powerpoint/2010/main" val="260798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4B49543-DD6F-4F62-B2E8-DD49FDDE6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0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79905A9-4BB4-4F8C-87A7-E3147919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38DA680-6B1D-4606-8F76-593689AF0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011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422898" y="576263"/>
            <a:ext cx="5977901" cy="2967606"/>
          </a:xfrm>
        </p:spPr>
        <p:txBody>
          <a:bodyPr vert="horz" lIns="91440" tIns="45720" rIns="91440" bIns="45720" rtlCol="0" anchor="b">
            <a:normAutofit/>
          </a:bodyPr>
          <a:lstStyle/>
          <a:p>
            <a:pPr algn="l"/>
            <a:br>
              <a:rPr lang="en-IN" sz="4800" dirty="0"/>
            </a:br>
            <a:r>
              <a:rPr lang="en-IN" sz="4800"/>
              <a:t>Our model architecture</a:t>
            </a:r>
            <a:endParaRPr lang="en-US" sz="4800" kern="1200" dirty="0">
              <a:latin typeface="+mj-lt"/>
              <a:ea typeface="+mj-ea"/>
              <a:cs typeface="+mj-cs"/>
            </a:endParaRPr>
          </a:p>
        </p:txBody>
      </p:sp>
      <p:sp>
        <p:nvSpPr>
          <p:cNvPr id="48" name="Rectangle 47">
            <a:extLst>
              <a:ext uri="{FF2B5EF4-FFF2-40B4-BE49-F238E27FC236}">
                <a16:creationId xmlns:a16="http://schemas.microsoft.com/office/drawing/2014/main" id="{285EE6CD-C61E-4F22-9787-1ADF1D3EB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341873" y="-10952"/>
            <a:ext cx="4023360" cy="73746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50" name="Straight Connector 49">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099528"/>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89FC249-F4CB-470E-AAFA-A8AAF219A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964" y="908053"/>
            <a:ext cx="1508983" cy="4965687"/>
          </a:xfrm>
          <a:prstGeom prst="rect">
            <a:avLst/>
          </a:prstGeom>
        </p:spPr>
      </p:pic>
    </p:spTree>
    <p:extLst>
      <p:ext uri="{BB962C8B-B14F-4D97-AF65-F5344CB8AC3E}">
        <p14:creationId xmlns:p14="http://schemas.microsoft.com/office/powerpoint/2010/main" val="230138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1C7D87-1ABC-440C-82F1-C39CD1F088C5}"/>
              </a:ext>
            </a:extLst>
          </p:cNvPr>
          <p:cNvSpPr>
            <a:spLocks noGrp="1"/>
          </p:cNvSpPr>
          <p:nvPr>
            <p:ph type="ctrTitle"/>
          </p:nvPr>
        </p:nvSpPr>
        <p:spPr>
          <a:xfrm>
            <a:off x="838200" y="1760505"/>
            <a:ext cx="10515600" cy="935025"/>
          </a:xfrm>
        </p:spPr>
        <p:txBody>
          <a:bodyPr vert="horz" lIns="91440" tIns="45720" rIns="91440" bIns="45720" rtlCol="0" anchor="ctr">
            <a:normAutofit/>
          </a:bodyPr>
          <a:lstStyle/>
          <a:p>
            <a:r>
              <a:rPr lang="en-IN" sz="3200" dirty="0"/>
              <a:t>Conclusion</a:t>
            </a:r>
            <a:endParaRPr lang="en-US" sz="3000" kern="1200" dirty="0">
              <a:solidFill>
                <a:schemeClr val="tx2"/>
              </a:solidFill>
              <a:latin typeface="+mj-lt"/>
              <a:ea typeface="+mj-ea"/>
              <a:cs typeface="+mj-cs"/>
            </a:endParaRPr>
          </a:p>
        </p:txBody>
      </p:sp>
      <p:sp>
        <p:nvSpPr>
          <p:cNvPr id="3" name="Subtitle 2">
            <a:extLst>
              <a:ext uri="{FF2B5EF4-FFF2-40B4-BE49-F238E27FC236}">
                <a16:creationId xmlns:a16="http://schemas.microsoft.com/office/drawing/2014/main" id="{71486F35-0BD3-4C12-B286-684CDA15C98A}"/>
              </a:ext>
            </a:extLst>
          </p:cNvPr>
          <p:cNvSpPr>
            <a:spLocks noGrp="1"/>
          </p:cNvSpPr>
          <p:nvPr>
            <p:ph type="subTitle" idx="1"/>
          </p:nvPr>
        </p:nvSpPr>
        <p:spPr>
          <a:xfrm>
            <a:off x="2384952" y="3012928"/>
            <a:ext cx="7422096" cy="2109445"/>
          </a:xfrm>
        </p:spPr>
        <p:txBody>
          <a:bodyPr vert="horz" lIns="91440" tIns="45720" rIns="91440" bIns="45720" rtlCol="0">
            <a:normAutofit/>
          </a:bodyPr>
          <a:lstStyle/>
          <a:p>
            <a:pPr marL="342900" indent="-342900" algn="l">
              <a:buFont typeface="Arial" panose="020B0604020202020204" pitchFamily="34" charset="0"/>
              <a:buChar char="•"/>
            </a:pPr>
            <a:r>
              <a:rPr lang="en-US" sz="1400" dirty="0"/>
              <a:t>By leveraging the power of Machine learning to train on the FER 2013 database to generate a model to detect emotions, we propose our system.</a:t>
            </a:r>
          </a:p>
          <a:p>
            <a:pPr marL="342900" indent="-342900" algn="l">
              <a:buFont typeface="Arial" panose="020B0604020202020204" pitchFamily="34" charset="0"/>
              <a:buChar char="•"/>
            </a:pPr>
            <a:r>
              <a:rPr lang="en-US" sz="1400" dirty="0"/>
              <a:t>The entire system can be summarized as a camera collecting live feed, identification of mood and regulation ambiance and music conditions.</a:t>
            </a:r>
            <a:endParaRPr lang="en-IN" sz="1400" dirty="0"/>
          </a:p>
        </p:txBody>
      </p:sp>
    </p:spTree>
    <p:extLst>
      <p:ext uri="{BB962C8B-B14F-4D97-AF65-F5344CB8AC3E}">
        <p14:creationId xmlns:p14="http://schemas.microsoft.com/office/powerpoint/2010/main" val="32667736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 Medium</vt:lpstr>
      <vt:lpstr>Office Theme</vt:lpstr>
      <vt:lpstr>  Emotion Based Ambiance and Music Regulation using Deep Learning </vt:lpstr>
      <vt:lpstr> Introduction</vt:lpstr>
      <vt:lpstr>Machine Learning Vs Deep Learning</vt:lpstr>
      <vt:lpstr> Working of system</vt:lpstr>
      <vt:lpstr> Findings and comparison</vt:lpstr>
      <vt:lpstr> Findings and comparison</vt:lpstr>
      <vt:lpstr> Our architecture</vt:lpstr>
      <vt:lpstr> Our model architecture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Emotion Based Ambiance and Music Regulation using Deep Learning </dc:title>
  <dc:creator>Shikhar Maheshwari</dc:creator>
  <cp:lastModifiedBy>Shikhar Maheshwari</cp:lastModifiedBy>
  <cp:revision>1</cp:revision>
  <dcterms:created xsi:type="dcterms:W3CDTF">2020-06-21T06:48:01Z</dcterms:created>
  <dcterms:modified xsi:type="dcterms:W3CDTF">2020-06-21T06:48:21Z</dcterms:modified>
</cp:coreProperties>
</file>