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1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3744E-1EF3-5A00-A7BB-C7521BFFAE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29F7655-1544-05DD-2112-1A20FDF4F8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C538C6-4DBD-8122-CA7C-F7300D6659B3}"/>
              </a:ext>
            </a:extLst>
          </p:cNvPr>
          <p:cNvSpPr>
            <a:spLocks noGrp="1"/>
          </p:cNvSpPr>
          <p:nvPr>
            <p:ph type="dt" sz="half" idx="10"/>
          </p:nvPr>
        </p:nvSpPr>
        <p:spPr/>
        <p:txBody>
          <a:bodyPr/>
          <a:lstStyle/>
          <a:p>
            <a:fld id="{517EBB3F-F973-4442-A08D-594D7CA1EE3D}" type="datetimeFigureOut">
              <a:rPr lang="en-IN" smtClean="0"/>
              <a:t>07-05-2023</a:t>
            </a:fld>
            <a:endParaRPr lang="en-IN"/>
          </a:p>
        </p:txBody>
      </p:sp>
      <p:sp>
        <p:nvSpPr>
          <p:cNvPr id="5" name="Footer Placeholder 4">
            <a:extLst>
              <a:ext uri="{FF2B5EF4-FFF2-40B4-BE49-F238E27FC236}">
                <a16:creationId xmlns:a16="http://schemas.microsoft.com/office/drawing/2014/main" id="{D71B59D1-72E5-0142-8174-F8E1DCC858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67B8B2-2FDE-B161-194F-665055C031FF}"/>
              </a:ext>
            </a:extLst>
          </p:cNvPr>
          <p:cNvSpPr>
            <a:spLocks noGrp="1"/>
          </p:cNvSpPr>
          <p:nvPr>
            <p:ph type="sldNum" sz="quarter" idx="12"/>
          </p:nvPr>
        </p:nvSpPr>
        <p:spPr/>
        <p:txBody>
          <a:bodyPr/>
          <a:lstStyle/>
          <a:p>
            <a:fld id="{16EB8012-7E91-4851-83DB-DCDA29A9B54D}" type="slidenum">
              <a:rPr lang="en-IN" smtClean="0"/>
              <a:t>‹#›</a:t>
            </a:fld>
            <a:endParaRPr lang="en-IN"/>
          </a:p>
        </p:txBody>
      </p:sp>
    </p:spTree>
    <p:extLst>
      <p:ext uri="{BB962C8B-B14F-4D97-AF65-F5344CB8AC3E}">
        <p14:creationId xmlns:p14="http://schemas.microsoft.com/office/powerpoint/2010/main" val="1488690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08B8E-EE5D-9EAC-5CBF-4A63EA40B1A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9A22A8-88A2-436D-2F58-35E670B916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1239C0-7B2B-0438-8711-7F9604CE021C}"/>
              </a:ext>
            </a:extLst>
          </p:cNvPr>
          <p:cNvSpPr>
            <a:spLocks noGrp="1"/>
          </p:cNvSpPr>
          <p:nvPr>
            <p:ph type="dt" sz="half" idx="10"/>
          </p:nvPr>
        </p:nvSpPr>
        <p:spPr/>
        <p:txBody>
          <a:bodyPr/>
          <a:lstStyle/>
          <a:p>
            <a:fld id="{517EBB3F-F973-4442-A08D-594D7CA1EE3D}" type="datetimeFigureOut">
              <a:rPr lang="en-IN" smtClean="0"/>
              <a:t>07-05-2023</a:t>
            </a:fld>
            <a:endParaRPr lang="en-IN"/>
          </a:p>
        </p:txBody>
      </p:sp>
      <p:sp>
        <p:nvSpPr>
          <p:cNvPr id="5" name="Footer Placeholder 4">
            <a:extLst>
              <a:ext uri="{FF2B5EF4-FFF2-40B4-BE49-F238E27FC236}">
                <a16:creationId xmlns:a16="http://schemas.microsoft.com/office/drawing/2014/main" id="{ECD9C7C6-679B-519E-EB1D-0E93062D9D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DFBDF1-E600-13A5-9C8E-2C58D3B7EC22}"/>
              </a:ext>
            </a:extLst>
          </p:cNvPr>
          <p:cNvSpPr>
            <a:spLocks noGrp="1"/>
          </p:cNvSpPr>
          <p:nvPr>
            <p:ph type="sldNum" sz="quarter" idx="12"/>
          </p:nvPr>
        </p:nvSpPr>
        <p:spPr/>
        <p:txBody>
          <a:bodyPr/>
          <a:lstStyle/>
          <a:p>
            <a:fld id="{16EB8012-7E91-4851-83DB-DCDA29A9B54D}" type="slidenum">
              <a:rPr lang="en-IN" smtClean="0"/>
              <a:t>‹#›</a:t>
            </a:fld>
            <a:endParaRPr lang="en-IN"/>
          </a:p>
        </p:txBody>
      </p:sp>
    </p:spTree>
    <p:extLst>
      <p:ext uri="{BB962C8B-B14F-4D97-AF65-F5344CB8AC3E}">
        <p14:creationId xmlns:p14="http://schemas.microsoft.com/office/powerpoint/2010/main" val="246104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22C8E8-C810-975E-E7E7-F0FAD10119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219709-7873-57FB-D005-91078E8A8F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36AF8E-342D-C224-F0A6-F0C873872461}"/>
              </a:ext>
            </a:extLst>
          </p:cNvPr>
          <p:cNvSpPr>
            <a:spLocks noGrp="1"/>
          </p:cNvSpPr>
          <p:nvPr>
            <p:ph type="dt" sz="half" idx="10"/>
          </p:nvPr>
        </p:nvSpPr>
        <p:spPr/>
        <p:txBody>
          <a:bodyPr/>
          <a:lstStyle/>
          <a:p>
            <a:fld id="{517EBB3F-F973-4442-A08D-594D7CA1EE3D}" type="datetimeFigureOut">
              <a:rPr lang="en-IN" smtClean="0"/>
              <a:t>07-05-2023</a:t>
            </a:fld>
            <a:endParaRPr lang="en-IN"/>
          </a:p>
        </p:txBody>
      </p:sp>
      <p:sp>
        <p:nvSpPr>
          <p:cNvPr id="5" name="Footer Placeholder 4">
            <a:extLst>
              <a:ext uri="{FF2B5EF4-FFF2-40B4-BE49-F238E27FC236}">
                <a16:creationId xmlns:a16="http://schemas.microsoft.com/office/drawing/2014/main" id="{40D7AB54-E192-97A7-695E-A458CB36C7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2AA071-B4B2-398F-2F16-D094EFB84436}"/>
              </a:ext>
            </a:extLst>
          </p:cNvPr>
          <p:cNvSpPr>
            <a:spLocks noGrp="1"/>
          </p:cNvSpPr>
          <p:nvPr>
            <p:ph type="sldNum" sz="quarter" idx="12"/>
          </p:nvPr>
        </p:nvSpPr>
        <p:spPr/>
        <p:txBody>
          <a:bodyPr/>
          <a:lstStyle/>
          <a:p>
            <a:fld id="{16EB8012-7E91-4851-83DB-DCDA29A9B54D}" type="slidenum">
              <a:rPr lang="en-IN" smtClean="0"/>
              <a:t>‹#›</a:t>
            </a:fld>
            <a:endParaRPr lang="en-IN"/>
          </a:p>
        </p:txBody>
      </p:sp>
    </p:spTree>
    <p:extLst>
      <p:ext uri="{BB962C8B-B14F-4D97-AF65-F5344CB8AC3E}">
        <p14:creationId xmlns:p14="http://schemas.microsoft.com/office/powerpoint/2010/main" val="2096778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8601F-1AC1-6E25-229A-9FB471C810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246B60-61A1-3AFF-455D-952B09A22F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7DF7DD-93E6-30DE-80C6-170D337D6399}"/>
              </a:ext>
            </a:extLst>
          </p:cNvPr>
          <p:cNvSpPr>
            <a:spLocks noGrp="1"/>
          </p:cNvSpPr>
          <p:nvPr>
            <p:ph type="dt" sz="half" idx="10"/>
          </p:nvPr>
        </p:nvSpPr>
        <p:spPr/>
        <p:txBody>
          <a:bodyPr/>
          <a:lstStyle/>
          <a:p>
            <a:fld id="{517EBB3F-F973-4442-A08D-594D7CA1EE3D}" type="datetimeFigureOut">
              <a:rPr lang="en-IN" smtClean="0"/>
              <a:t>07-05-2023</a:t>
            </a:fld>
            <a:endParaRPr lang="en-IN"/>
          </a:p>
        </p:txBody>
      </p:sp>
      <p:sp>
        <p:nvSpPr>
          <p:cNvPr id="5" name="Footer Placeholder 4">
            <a:extLst>
              <a:ext uri="{FF2B5EF4-FFF2-40B4-BE49-F238E27FC236}">
                <a16:creationId xmlns:a16="http://schemas.microsoft.com/office/drawing/2014/main" id="{4DE48CCC-A494-626D-3531-B1571BE487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377BF5-70AF-4191-97D6-DBCED5B9B7F3}"/>
              </a:ext>
            </a:extLst>
          </p:cNvPr>
          <p:cNvSpPr>
            <a:spLocks noGrp="1"/>
          </p:cNvSpPr>
          <p:nvPr>
            <p:ph type="sldNum" sz="quarter" idx="12"/>
          </p:nvPr>
        </p:nvSpPr>
        <p:spPr/>
        <p:txBody>
          <a:bodyPr/>
          <a:lstStyle/>
          <a:p>
            <a:fld id="{16EB8012-7E91-4851-83DB-DCDA29A9B54D}" type="slidenum">
              <a:rPr lang="en-IN" smtClean="0"/>
              <a:t>‹#›</a:t>
            </a:fld>
            <a:endParaRPr lang="en-IN"/>
          </a:p>
        </p:txBody>
      </p:sp>
    </p:spTree>
    <p:extLst>
      <p:ext uri="{BB962C8B-B14F-4D97-AF65-F5344CB8AC3E}">
        <p14:creationId xmlns:p14="http://schemas.microsoft.com/office/powerpoint/2010/main" val="31309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1DBDA-5BF8-860D-2F90-457EF273A3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C531E65-33E1-5237-BFAB-086790133D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29EF6D-AC38-CEC8-0D41-EE4886904405}"/>
              </a:ext>
            </a:extLst>
          </p:cNvPr>
          <p:cNvSpPr>
            <a:spLocks noGrp="1"/>
          </p:cNvSpPr>
          <p:nvPr>
            <p:ph type="dt" sz="half" idx="10"/>
          </p:nvPr>
        </p:nvSpPr>
        <p:spPr/>
        <p:txBody>
          <a:bodyPr/>
          <a:lstStyle/>
          <a:p>
            <a:fld id="{517EBB3F-F973-4442-A08D-594D7CA1EE3D}" type="datetimeFigureOut">
              <a:rPr lang="en-IN" smtClean="0"/>
              <a:t>07-05-2023</a:t>
            </a:fld>
            <a:endParaRPr lang="en-IN"/>
          </a:p>
        </p:txBody>
      </p:sp>
      <p:sp>
        <p:nvSpPr>
          <p:cNvPr id="5" name="Footer Placeholder 4">
            <a:extLst>
              <a:ext uri="{FF2B5EF4-FFF2-40B4-BE49-F238E27FC236}">
                <a16:creationId xmlns:a16="http://schemas.microsoft.com/office/drawing/2014/main" id="{D5E6A4CF-B68B-EF52-A0B5-013A0DD596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050B4F-AB03-05E6-DC32-6307BDA39B0A}"/>
              </a:ext>
            </a:extLst>
          </p:cNvPr>
          <p:cNvSpPr>
            <a:spLocks noGrp="1"/>
          </p:cNvSpPr>
          <p:nvPr>
            <p:ph type="sldNum" sz="quarter" idx="12"/>
          </p:nvPr>
        </p:nvSpPr>
        <p:spPr/>
        <p:txBody>
          <a:bodyPr/>
          <a:lstStyle/>
          <a:p>
            <a:fld id="{16EB8012-7E91-4851-83DB-DCDA29A9B54D}" type="slidenum">
              <a:rPr lang="en-IN" smtClean="0"/>
              <a:t>‹#›</a:t>
            </a:fld>
            <a:endParaRPr lang="en-IN"/>
          </a:p>
        </p:txBody>
      </p:sp>
    </p:spTree>
    <p:extLst>
      <p:ext uri="{BB962C8B-B14F-4D97-AF65-F5344CB8AC3E}">
        <p14:creationId xmlns:p14="http://schemas.microsoft.com/office/powerpoint/2010/main" val="1220135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24BB7-F061-4CA0-12E1-91804D7569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DDC97A-5F97-A435-3653-80EEC6EBB6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9398A93-33CA-F189-68E4-F31A7EA73D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E6AB993-E021-D90A-9307-D527AD66888E}"/>
              </a:ext>
            </a:extLst>
          </p:cNvPr>
          <p:cNvSpPr>
            <a:spLocks noGrp="1"/>
          </p:cNvSpPr>
          <p:nvPr>
            <p:ph type="dt" sz="half" idx="10"/>
          </p:nvPr>
        </p:nvSpPr>
        <p:spPr/>
        <p:txBody>
          <a:bodyPr/>
          <a:lstStyle/>
          <a:p>
            <a:fld id="{517EBB3F-F973-4442-A08D-594D7CA1EE3D}" type="datetimeFigureOut">
              <a:rPr lang="en-IN" smtClean="0"/>
              <a:t>07-05-2023</a:t>
            </a:fld>
            <a:endParaRPr lang="en-IN"/>
          </a:p>
        </p:txBody>
      </p:sp>
      <p:sp>
        <p:nvSpPr>
          <p:cNvPr id="6" name="Footer Placeholder 5">
            <a:extLst>
              <a:ext uri="{FF2B5EF4-FFF2-40B4-BE49-F238E27FC236}">
                <a16:creationId xmlns:a16="http://schemas.microsoft.com/office/drawing/2014/main" id="{CACEDB5E-ABB8-8C89-4C24-C6DDFBA026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A8F964-F43A-956C-6878-F5FFDCB04245}"/>
              </a:ext>
            </a:extLst>
          </p:cNvPr>
          <p:cNvSpPr>
            <a:spLocks noGrp="1"/>
          </p:cNvSpPr>
          <p:nvPr>
            <p:ph type="sldNum" sz="quarter" idx="12"/>
          </p:nvPr>
        </p:nvSpPr>
        <p:spPr/>
        <p:txBody>
          <a:bodyPr/>
          <a:lstStyle/>
          <a:p>
            <a:fld id="{16EB8012-7E91-4851-83DB-DCDA29A9B54D}" type="slidenum">
              <a:rPr lang="en-IN" smtClean="0"/>
              <a:t>‹#›</a:t>
            </a:fld>
            <a:endParaRPr lang="en-IN"/>
          </a:p>
        </p:txBody>
      </p:sp>
    </p:spTree>
    <p:extLst>
      <p:ext uri="{BB962C8B-B14F-4D97-AF65-F5344CB8AC3E}">
        <p14:creationId xmlns:p14="http://schemas.microsoft.com/office/powerpoint/2010/main" val="3112537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B9EFA-3765-B15A-3FBA-53A0FD560FE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DB6D80-3A1D-F689-5C3B-0F1944512A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E3E790-4920-11C5-AF9C-269212541F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BE432E0-0E1A-6802-712C-028FCE2A86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13433C-6BAE-FC3D-54F8-E2CCA0F08D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258C73A-A526-C00A-ECC2-C95CBD02F61D}"/>
              </a:ext>
            </a:extLst>
          </p:cNvPr>
          <p:cNvSpPr>
            <a:spLocks noGrp="1"/>
          </p:cNvSpPr>
          <p:nvPr>
            <p:ph type="dt" sz="half" idx="10"/>
          </p:nvPr>
        </p:nvSpPr>
        <p:spPr/>
        <p:txBody>
          <a:bodyPr/>
          <a:lstStyle/>
          <a:p>
            <a:fld id="{517EBB3F-F973-4442-A08D-594D7CA1EE3D}" type="datetimeFigureOut">
              <a:rPr lang="en-IN" smtClean="0"/>
              <a:t>07-05-2023</a:t>
            </a:fld>
            <a:endParaRPr lang="en-IN"/>
          </a:p>
        </p:txBody>
      </p:sp>
      <p:sp>
        <p:nvSpPr>
          <p:cNvPr id="8" name="Footer Placeholder 7">
            <a:extLst>
              <a:ext uri="{FF2B5EF4-FFF2-40B4-BE49-F238E27FC236}">
                <a16:creationId xmlns:a16="http://schemas.microsoft.com/office/drawing/2014/main" id="{C83F809E-1AB8-D14B-2195-0FFABA4CF07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2F5B781-75DF-888D-4DA3-A69F1A41DE34}"/>
              </a:ext>
            </a:extLst>
          </p:cNvPr>
          <p:cNvSpPr>
            <a:spLocks noGrp="1"/>
          </p:cNvSpPr>
          <p:nvPr>
            <p:ph type="sldNum" sz="quarter" idx="12"/>
          </p:nvPr>
        </p:nvSpPr>
        <p:spPr/>
        <p:txBody>
          <a:bodyPr/>
          <a:lstStyle/>
          <a:p>
            <a:fld id="{16EB8012-7E91-4851-83DB-DCDA29A9B54D}" type="slidenum">
              <a:rPr lang="en-IN" smtClean="0"/>
              <a:t>‹#›</a:t>
            </a:fld>
            <a:endParaRPr lang="en-IN"/>
          </a:p>
        </p:txBody>
      </p:sp>
    </p:spTree>
    <p:extLst>
      <p:ext uri="{BB962C8B-B14F-4D97-AF65-F5344CB8AC3E}">
        <p14:creationId xmlns:p14="http://schemas.microsoft.com/office/powerpoint/2010/main" val="3176601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730A1-3A61-4FF6-688C-BCD4B1EF864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6C57EEA-1553-1AAF-6A45-FB4F0430639E}"/>
              </a:ext>
            </a:extLst>
          </p:cNvPr>
          <p:cNvSpPr>
            <a:spLocks noGrp="1"/>
          </p:cNvSpPr>
          <p:nvPr>
            <p:ph type="dt" sz="half" idx="10"/>
          </p:nvPr>
        </p:nvSpPr>
        <p:spPr/>
        <p:txBody>
          <a:bodyPr/>
          <a:lstStyle/>
          <a:p>
            <a:fld id="{517EBB3F-F973-4442-A08D-594D7CA1EE3D}" type="datetimeFigureOut">
              <a:rPr lang="en-IN" smtClean="0"/>
              <a:t>07-05-2023</a:t>
            </a:fld>
            <a:endParaRPr lang="en-IN"/>
          </a:p>
        </p:txBody>
      </p:sp>
      <p:sp>
        <p:nvSpPr>
          <p:cNvPr id="4" name="Footer Placeholder 3">
            <a:extLst>
              <a:ext uri="{FF2B5EF4-FFF2-40B4-BE49-F238E27FC236}">
                <a16:creationId xmlns:a16="http://schemas.microsoft.com/office/drawing/2014/main" id="{3A2A8D3E-30FD-92DF-DAFC-0C3677332FF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3E7D380-D452-24A9-6BE1-4FC6F1429CAC}"/>
              </a:ext>
            </a:extLst>
          </p:cNvPr>
          <p:cNvSpPr>
            <a:spLocks noGrp="1"/>
          </p:cNvSpPr>
          <p:nvPr>
            <p:ph type="sldNum" sz="quarter" idx="12"/>
          </p:nvPr>
        </p:nvSpPr>
        <p:spPr/>
        <p:txBody>
          <a:bodyPr/>
          <a:lstStyle/>
          <a:p>
            <a:fld id="{16EB8012-7E91-4851-83DB-DCDA29A9B54D}" type="slidenum">
              <a:rPr lang="en-IN" smtClean="0"/>
              <a:t>‹#›</a:t>
            </a:fld>
            <a:endParaRPr lang="en-IN"/>
          </a:p>
        </p:txBody>
      </p:sp>
    </p:spTree>
    <p:extLst>
      <p:ext uri="{BB962C8B-B14F-4D97-AF65-F5344CB8AC3E}">
        <p14:creationId xmlns:p14="http://schemas.microsoft.com/office/powerpoint/2010/main" val="4287788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22DCDC-189F-5AB8-1C89-15A96D6CCF46}"/>
              </a:ext>
            </a:extLst>
          </p:cNvPr>
          <p:cNvSpPr>
            <a:spLocks noGrp="1"/>
          </p:cNvSpPr>
          <p:nvPr>
            <p:ph type="dt" sz="half" idx="10"/>
          </p:nvPr>
        </p:nvSpPr>
        <p:spPr/>
        <p:txBody>
          <a:bodyPr/>
          <a:lstStyle/>
          <a:p>
            <a:fld id="{517EBB3F-F973-4442-A08D-594D7CA1EE3D}" type="datetimeFigureOut">
              <a:rPr lang="en-IN" smtClean="0"/>
              <a:t>07-05-2023</a:t>
            </a:fld>
            <a:endParaRPr lang="en-IN"/>
          </a:p>
        </p:txBody>
      </p:sp>
      <p:sp>
        <p:nvSpPr>
          <p:cNvPr id="3" name="Footer Placeholder 2">
            <a:extLst>
              <a:ext uri="{FF2B5EF4-FFF2-40B4-BE49-F238E27FC236}">
                <a16:creationId xmlns:a16="http://schemas.microsoft.com/office/drawing/2014/main" id="{439D2B60-E0D2-7917-27C6-1C0ADDDBBDB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D7CA844-ADE0-3125-6C03-BD1A5838A9FA}"/>
              </a:ext>
            </a:extLst>
          </p:cNvPr>
          <p:cNvSpPr>
            <a:spLocks noGrp="1"/>
          </p:cNvSpPr>
          <p:nvPr>
            <p:ph type="sldNum" sz="quarter" idx="12"/>
          </p:nvPr>
        </p:nvSpPr>
        <p:spPr/>
        <p:txBody>
          <a:bodyPr/>
          <a:lstStyle/>
          <a:p>
            <a:fld id="{16EB8012-7E91-4851-83DB-DCDA29A9B54D}" type="slidenum">
              <a:rPr lang="en-IN" smtClean="0"/>
              <a:t>‹#›</a:t>
            </a:fld>
            <a:endParaRPr lang="en-IN"/>
          </a:p>
        </p:txBody>
      </p:sp>
    </p:spTree>
    <p:extLst>
      <p:ext uri="{BB962C8B-B14F-4D97-AF65-F5344CB8AC3E}">
        <p14:creationId xmlns:p14="http://schemas.microsoft.com/office/powerpoint/2010/main" val="501697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60D12-9BEB-42AF-97FA-6A211EC42D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3991B36-2AB9-4627-DE11-8EABB79DAA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E684443-EE71-BF09-DC8D-7A4DB3A69A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1415AD-FB66-B5A4-5AEF-2801CE0F87C1}"/>
              </a:ext>
            </a:extLst>
          </p:cNvPr>
          <p:cNvSpPr>
            <a:spLocks noGrp="1"/>
          </p:cNvSpPr>
          <p:nvPr>
            <p:ph type="dt" sz="half" idx="10"/>
          </p:nvPr>
        </p:nvSpPr>
        <p:spPr/>
        <p:txBody>
          <a:bodyPr/>
          <a:lstStyle/>
          <a:p>
            <a:fld id="{517EBB3F-F973-4442-A08D-594D7CA1EE3D}" type="datetimeFigureOut">
              <a:rPr lang="en-IN" smtClean="0"/>
              <a:t>07-05-2023</a:t>
            </a:fld>
            <a:endParaRPr lang="en-IN"/>
          </a:p>
        </p:txBody>
      </p:sp>
      <p:sp>
        <p:nvSpPr>
          <p:cNvPr id="6" name="Footer Placeholder 5">
            <a:extLst>
              <a:ext uri="{FF2B5EF4-FFF2-40B4-BE49-F238E27FC236}">
                <a16:creationId xmlns:a16="http://schemas.microsoft.com/office/drawing/2014/main" id="{0365842B-9A2F-D855-1E8A-5A3FCF9C1A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98F4C9-B1A5-C2E3-35B6-99A591CC038E}"/>
              </a:ext>
            </a:extLst>
          </p:cNvPr>
          <p:cNvSpPr>
            <a:spLocks noGrp="1"/>
          </p:cNvSpPr>
          <p:nvPr>
            <p:ph type="sldNum" sz="quarter" idx="12"/>
          </p:nvPr>
        </p:nvSpPr>
        <p:spPr/>
        <p:txBody>
          <a:bodyPr/>
          <a:lstStyle/>
          <a:p>
            <a:fld id="{16EB8012-7E91-4851-83DB-DCDA29A9B54D}" type="slidenum">
              <a:rPr lang="en-IN" smtClean="0"/>
              <a:t>‹#›</a:t>
            </a:fld>
            <a:endParaRPr lang="en-IN"/>
          </a:p>
        </p:txBody>
      </p:sp>
    </p:spTree>
    <p:extLst>
      <p:ext uri="{BB962C8B-B14F-4D97-AF65-F5344CB8AC3E}">
        <p14:creationId xmlns:p14="http://schemas.microsoft.com/office/powerpoint/2010/main" val="1684291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F7B29-74D2-991F-68B8-46A4F38774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CB58319-192E-AFC7-5C06-F1239D09BA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CD53AF2-BF70-9A51-FD5F-567A36906B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91DAFA-40DC-C328-4D99-1A833BE3E65A}"/>
              </a:ext>
            </a:extLst>
          </p:cNvPr>
          <p:cNvSpPr>
            <a:spLocks noGrp="1"/>
          </p:cNvSpPr>
          <p:nvPr>
            <p:ph type="dt" sz="half" idx="10"/>
          </p:nvPr>
        </p:nvSpPr>
        <p:spPr/>
        <p:txBody>
          <a:bodyPr/>
          <a:lstStyle/>
          <a:p>
            <a:fld id="{517EBB3F-F973-4442-A08D-594D7CA1EE3D}" type="datetimeFigureOut">
              <a:rPr lang="en-IN" smtClean="0"/>
              <a:t>07-05-2023</a:t>
            </a:fld>
            <a:endParaRPr lang="en-IN"/>
          </a:p>
        </p:txBody>
      </p:sp>
      <p:sp>
        <p:nvSpPr>
          <p:cNvPr id="6" name="Footer Placeholder 5">
            <a:extLst>
              <a:ext uri="{FF2B5EF4-FFF2-40B4-BE49-F238E27FC236}">
                <a16:creationId xmlns:a16="http://schemas.microsoft.com/office/drawing/2014/main" id="{51AC8F8B-DAFD-6319-4335-0A22AA21C1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A43BBD-70A8-68A8-6C82-A83C6C80375D}"/>
              </a:ext>
            </a:extLst>
          </p:cNvPr>
          <p:cNvSpPr>
            <a:spLocks noGrp="1"/>
          </p:cNvSpPr>
          <p:nvPr>
            <p:ph type="sldNum" sz="quarter" idx="12"/>
          </p:nvPr>
        </p:nvSpPr>
        <p:spPr/>
        <p:txBody>
          <a:bodyPr/>
          <a:lstStyle/>
          <a:p>
            <a:fld id="{16EB8012-7E91-4851-83DB-DCDA29A9B54D}" type="slidenum">
              <a:rPr lang="en-IN" smtClean="0"/>
              <a:t>‹#›</a:t>
            </a:fld>
            <a:endParaRPr lang="en-IN"/>
          </a:p>
        </p:txBody>
      </p:sp>
    </p:spTree>
    <p:extLst>
      <p:ext uri="{BB962C8B-B14F-4D97-AF65-F5344CB8AC3E}">
        <p14:creationId xmlns:p14="http://schemas.microsoft.com/office/powerpoint/2010/main" val="2419408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A8DFFF-2CE9-3155-D295-9320508486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A904062-34BF-1D3D-9853-223A7D6035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4E2AAB-EDB9-277A-7971-17680D1B2D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7EBB3F-F973-4442-A08D-594D7CA1EE3D}" type="datetimeFigureOut">
              <a:rPr lang="en-IN" smtClean="0"/>
              <a:t>07-05-2023</a:t>
            </a:fld>
            <a:endParaRPr lang="en-IN"/>
          </a:p>
        </p:txBody>
      </p:sp>
      <p:sp>
        <p:nvSpPr>
          <p:cNvPr id="5" name="Footer Placeholder 4">
            <a:extLst>
              <a:ext uri="{FF2B5EF4-FFF2-40B4-BE49-F238E27FC236}">
                <a16:creationId xmlns:a16="http://schemas.microsoft.com/office/drawing/2014/main" id="{802D0EC1-6A2C-F4D1-3F6A-3555338CCA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C7F0472-BBB3-458D-7F19-47A52F0E1C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EB8012-7E91-4851-83DB-DCDA29A9B54D}" type="slidenum">
              <a:rPr lang="en-IN" smtClean="0"/>
              <a:t>‹#›</a:t>
            </a:fld>
            <a:endParaRPr lang="en-IN"/>
          </a:p>
        </p:txBody>
      </p:sp>
    </p:spTree>
    <p:extLst>
      <p:ext uri="{BB962C8B-B14F-4D97-AF65-F5344CB8AC3E}">
        <p14:creationId xmlns:p14="http://schemas.microsoft.com/office/powerpoint/2010/main" val="2613169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2" name="Rectangle 2071">
            <a:extLst>
              <a:ext uri="{FF2B5EF4-FFF2-40B4-BE49-F238E27FC236}">
                <a16:creationId xmlns:a16="http://schemas.microsoft.com/office/drawing/2014/main" id="{043017B7-DB56-477D-A4AE-8EC1B3C99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AD5E12-A22C-17E0-7AB3-EB3A89854CDE}"/>
              </a:ext>
            </a:extLst>
          </p:cNvPr>
          <p:cNvSpPr>
            <a:spLocks noGrp="1"/>
          </p:cNvSpPr>
          <p:nvPr>
            <p:ph type="title"/>
          </p:nvPr>
        </p:nvSpPr>
        <p:spPr>
          <a:xfrm>
            <a:off x="7331383" y="679730"/>
            <a:ext cx="4527241" cy="3932729"/>
          </a:xfrm>
        </p:spPr>
        <p:txBody>
          <a:bodyPr vert="horz" lIns="91440" tIns="45720" rIns="91440" bIns="45720" rtlCol="0" anchor="b">
            <a:normAutofit/>
          </a:bodyPr>
          <a:lstStyle/>
          <a:p>
            <a:pPr algn="ctr"/>
            <a:r>
              <a:rPr lang="en-US" sz="6000" dirty="0">
                <a:latin typeface="Times New Roman" panose="02020603050405020304" pitchFamily="18" charset="0"/>
                <a:cs typeface="Times New Roman" panose="02020603050405020304" pitchFamily="18" charset="0"/>
              </a:rPr>
              <a:t>Danny Ma</a:t>
            </a:r>
            <a:br>
              <a:rPr lang="en-US" sz="6000" dirty="0">
                <a:latin typeface="Times New Roman" panose="02020603050405020304" pitchFamily="18" charset="0"/>
                <a:cs typeface="Times New Roman" panose="02020603050405020304" pitchFamily="18" charset="0"/>
              </a:rPr>
            </a:br>
            <a:r>
              <a:rPr lang="en-US" sz="6000" dirty="0">
                <a:latin typeface="Times New Roman" panose="02020603050405020304" pitchFamily="18" charset="0"/>
                <a:cs typeface="Times New Roman" panose="02020603050405020304" pitchFamily="18" charset="0"/>
              </a:rPr>
              <a:t>Case Study 3:  Foodie-Fi</a:t>
            </a:r>
          </a:p>
        </p:txBody>
      </p:sp>
      <p:grpSp>
        <p:nvGrpSpPr>
          <p:cNvPr id="2074" name="Group 2073">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2218698" y="2733627"/>
            <a:ext cx="1340409" cy="5777807"/>
            <a:chOff x="329184" y="2"/>
            <a:chExt cx="524256" cy="5777807"/>
          </a:xfrm>
        </p:grpSpPr>
        <p:cxnSp>
          <p:nvCxnSpPr>
            <p:cNvPr id="2075" name="Straight Connector 2074">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076" name="Rectangle 2075">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2"/>
              <a:ext cx="524256" cy="566677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BD1FA6C3-C527-77D4-F849-AC8724E93B88}"/>
              </a:ext>
            </a:extLst>
          </p:cNvPr>
          <p:cNvSpPr>
            <a:spLocks noGrp="1"/>
          </p:cNvSpPr>
          <p:nvPr>
            <p:ph idx="1"/>
          </p:nvPr>
        </p:nvSpPr>
        <p:spPr>
          <a:xfrm>
            <a:off x="7331383" y="5227455"/>
            <a:ext cx="3876085" cy="857461"/>
          </a:xfrm>
        </p:spPr>
        <p:txBody>
          <a:bodyPr vert="horz" lIns="91440" tIns="45720" rIns="91440" bIns="45720" rtlCol="0">
            <a:normAutofit fontScale="85000" lnSpcReduction="10000"/>
          </a:bodyPr>
          <a:lstStyle/>
          <a:p>
            <a:pPr marL="0" indent="0">
              <a:buNone/>
            </a:pPr>
            <a:r>
              <a:rPr lang="en-US" sz="2400" dirty="0"/>
              <a:t>By : Shikhar Chopra </a:t>
            </a:r>
          </a:p>
          <a:p>
            <a:pPr marL="0" indent="0">
              <a:buNone/>
            </a:pPr>
            <a:r>
              <a:rPr lang="en-US" sz="2400" dirty="0"/>
              <a:t>Tool used – Microsoft SQL Server</a:t>
            </a:r>
          </a:p>
        </p:txBody>
      </p:sp>
      <p:sp>
        <p:nvSpPr>
          <p:cNvPr id="2078" name="Rectangle 2077">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23" y="372533"/>
            <a:ext cx="6116779" cy="606872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7C53EC6B-716A-FC97-2E36-62A2C211108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27" r="-2" b="-2"/>
          <a:stretch/>
        </p:blipFill>
        <p:spPr bwMode="auto">
          <a:xfrm>
            <a:off x="942597" y="612553"/>
            <a:ext cx="5608830" cy="5632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9764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DEDCC5D-8B8A-40DB-BE90-A3AA27C64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5" name="Rectangle 14">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0B30B7-7B7C-2332-7A5C-50D022195B31}"/>
              </a:ext>
            </a:extLst>
          </p:cNvPr>
          <p:cNvSpPr>
            <a:spLocks noGrp="1"/>
          </p:cNvSpPr>
          <p:nvPr>
            <p:ph type="title"/>
          </p:nvPr>
        </p:nvSpPr>
        <p:spPr>
          <a:xfrm>
            <a:off x="1106599" y="810883"/>
            <a:ext cx="9849751" cy="1349671"/>
          </a:xfrm>
        </p:spPr>
        <p:txBody>
          <a:bodyPr anchor="b">
            <a:normAutofit fontScale="90000"/>
          </a:bodyPr>
          <a:lstStyle/>
          <a:p>
            <a:r>
              <a:rPr lang="en-US" sz="3600" b="0" i="0" dirty="0">
                <a:effectLst/>
                <a:latin typeface="Times New Roman" panose="02020603050405020304" pitchFamily="18" charset="0"/>
                <a:cs typeface="Times New Roman" panose="02020603050405020304" pitchFamily="18" charset="0"/>
              </a:rPr>
              <a:t>Q5. How many customers have churned straight after their initial free trial - what percentage is this rounded to the nearest whole number?</a:t>
            </a:r>
            <a:endParaRPr lang="en-IN" sz="3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96D264C-D8A1-3992-3FF4-58C93A6CE352}"/>
              </a:ext>
            </a:extLst>
          </p:cNvPr>
          <p:cNvPicPr>
            <a:picLocks noChangeAspect="1"/>
          </p:cNvPicPr>
          <p:nvPr/>
        </p:nvPicPr>
        <p:blipFill>
          <a:blip r:embed="rId2"/>
          <a:stretch>
            <a:fillRect/>
          </a:stretch>
        </p:blipFill>
        <p:spPr>
          <a:xfrm>
            <a:off x="943399" y="2348213"/>
            <a:ext cx="8057726" cy="2785762"/>
          </a:xfrm>
          <a:prstGeom prst="rect">
            <a:avLst/>
          </a:prstGeom>
        </p:spPr>
      </p:pic>
      <p:pic>
        <p:nvPicPr>
          <p:cNvPr id="8" name="Picture 7">
            <a:extLst>
              <a:ext uri="{FF2B5EF4-FFF2-40B4-BE49-F238E27FC236}">
                <a16:creationId xmlns:a16="http://schemas.microsoft.com/office/drawing/2014/main" id="{88F48A47-3554-4B30-15B1-563C37445956}"/>
              </a:ext>
            </a:extLst>
          </p:cNvPr>
          <p:cNvPicPr>
            <a:picLocks noChangeAspect="1"/>
          </p:cNvPicPr>
          <p:nvPr/>
        </p:nvPicPr>
        <p:blipFill>
          <a:blip r:embed="rId3"/>
          <a:stretch>
            <a:fillRect/>
          </a:stretch>
        </p:blipFill>
        <p:spPr>
          <a:xfrm>
            <a:off x="9001125" y="2808960"/>
            <a:ext cx="2508289" cy="576373"/>
          </a:xfrm>
          <a:prstGeom prst="rect">
            <a:avLst/>
          </a:prstGeom>
        </p:spPr>
      </p:pic>
    </p:spTree>
    <p:extLst>
      <p:ext uri="{BB962C8B-B14F-4D97-AF65-F5344CB8AC3E}">
        <p14:creationId xmlns:p14="http://schemas.microsoft.com/office/powerpoint/2010/main" val="1717437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DEDCC5D-8B8A-40DB-BE90-A3AA27C64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5" name="Rectangle 14">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0B30B7-7B7C-2332-7A5C-50D022195B31}"/>
              </a:ext>
            </a:extLst>
          </p:cNvPr>
          <p:cNvSpPr>
            <a:spLocks noGrp="1"/>
          </p:cNvSpPr>
          <p:nvPr>
            <p:ph type="title"/>
          </p:nvPr>
        </p:nvSpPr>
        <p:spPr>
          <a:xfrm>
            <a:off x="1106599" y="473829"/>
            <a:ext cx="9849751" cy="1349671"/>
          </a:xfrm>
        </p:spPr>
        <p:txBody>
          <a:bodyPr anchor="b">
            <a:normAutofit/>
          </a:bodyPr>
          <a:lstStyle/>
          <a:p>
            <a:r>
              <a:rPr lang="en-US" sz="3200" b="0" i="0" dirty="0">
                <a:effectLst/>
                <a:latin typeface="Times New Roman" panose="02020603050405020304" pitchFamily="18" charset="0"/>
                <a:cs typeface="Times New Roman" panose="02020603050405020304" pitchFamily="18" charset="0"/>
              </a:rPr>
              <a:t>Q6. What is the number and percentage of customer plans after their initial free trial?</a:t>
            </a:r>
            <a:endParaRPr lang="en-IN"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6931221-875A-3E16-4CB3-BB74D34E83A3}"/>
              </a:ext>
            </a:extLst>
          </p:cNvPr>
          <p:cNvPicPr>
            <a:picLocks noChangeAspect="1"/>
          </p:cNvPicPr>
          <p:nvPr/>
        </p:nvPicPr>
        <p:blipFill>
          <a:blip r:embed="rId2"/>
          <a:stretch>
            <a:fillRect/>
          </a:stretch>
        </p:blipFill>
        <p:spPr>
          <a:xfrm>
            <a:off x="1106599" y="1971617"/>
            <a:ext cx="6980126" cy="3495733"/>
          </a:xfrm>
          <a:prstGeom prst="rect">
            <a:avLst/>
          </a:prstGeom>
        </p:spPr>
      </p:pic>
      <p:pic>
        <p:nvPicPr>
          <p:cNvPr id="10" name="Picture 9">
            <a:extLst>
              <a:ext uri="{FF2B5EF4-FFF2-40B4-BE49-F238E27FC236}">
                <a16:creationId xmlns:a16="http://schemas.microsoft.com/office/drawing/2014/main" id="{D0B1CE5E-454A-FEEF-C3D1-F8F5F6532A95}"/>
              </a:ext>
            </a:extLst>
          </p:cNvPr>
          <p:cNvPicPr>
            <a:picLocks noChangeAspect="1"/>
          </p:cNvPicPr>
          <p:nvPr/>
        </p:nvPicPr>
        <p:blipFill>
          <a:blip r:embed="rId3"/>
          <a:stretch>
            <a:fillRect/>
          </a:stretch>
        </p:blipFill>
        <p:spPr>
          <a:xfrm>
            <a:off x="8394238" y="2609490"/>
            <a:ext cx="2864312" cy="1676760"/>
          </a:xfrm>
          <a:prstGeom prst="rect">
            <a:avLst/>
          </a:prstGeom>
        </p:spPr>
      </p:pic>
    </p:spTree>
    <p:extLst>
      <p:ext uri="{BB962C8B-B14F-4D97-AF65-F5344CB8AC3E}">
        <p14:creationId xmlns:p14="http://schemas.microsoft.com/office/powerpoint/2010/main" val="2591593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DEDCC5D-8B8A-40DB-BE90-A3AA27C64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5" name="Rectangle 14">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0B30B7-7B7C-2332-7A5C-50D022195B31}"/>
              </a:ext>
            </a:extLst>
          </p:cNvPr>
          <p:cNvSpPr>
            <a:spLocks noGrp="1"/>
          </p:cNvSpPr>
          <p:nvPr>
            <p:ph type="title"/>
          </p:nvPr>
        </p:nvSpPr>
        <p:spPr>
          <a:xfrm>
            <a:off x="1030399" y="482176"/>
            <a:ext cx="9849751" cy="1349671"/>
          </a:xfrm>
        </p:spPr>
        <p:txBody>
          <a:bodyPr anchor="b">
            <a:normAutofit/>
          </a:bodyPr>
          <a:lstStyle/>
          <a:p>
            <a:r>
              <a:rPr lang="en-US" sz="3200" b="0" i="0" dirty="0">
                <a:effectLst/>
                <a:latin typeface="Times New Roman" panose="02020603050405020304" pitchFamily="18" charset="0"/>
                <a:cs typeface="Times New Roman" panose="02020603050405020304" pitchFamily="18" charset="0"/>
              </a:rPr>
              <a:t>Q7. What is the customer count and percentage breakdown of all 5 </a:t>
            </a:r>
            <a:r>
              <a:rPr lang="en-US" sz="3200" b="0" i="0" dirty="0" err="1">
                <a:effectLst/>
                <a:latin typeface="Times New Roman" panose="02020603050405020304" pitchFamily="18" charset="0"/>
                <a:cs typeface="Times New Roman" panose="02020603050405020304" pitchFamily="18" charset="0"/>
              </a:rPr>
              <a:t>plan_name</a:t>
            </a:r>
            <a:r>
              <a:rPr lang="en-US" sz="3200" b="0" i="0" dirty="0">
                <a:effectLst/>
                <a:latin typeface="Times New Roman" panose="02020603050405020304" pitchFamily="18" charset="0"/>
                <a:cs typeface="Times New Roman" panose="02020603050405020304" pitchFamily="18" charset="0"/>
              </a:rPr>
              <a:t> values at 2020-12-31?</a:t>
            </a:r>
            <a:endParaRPr lang="en-IN"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BC769C7-C128-B7C1-B2BC-8ED67AD800AA}"/>
              </a:ext>
            </a:extLst>
          </p:cNvPr>
          <p:cNvPicPr>
            <a:picLocks noChangeAspect="1"/>
          </p:cNvPicPr>
          <p:nvPr/>
        </p:nvPicPr>
        <p:blipFill>
          <a:blip r:embed="rId2"/>
          <a:stretch>
            <a:fillRect/>
          </a:stretch>
        </p:blipFill>
        <p:spPr>
          <a:xfrm>
            <a:off x="1106599" y="2143125"/>
            <a:ext cx="6065726" cy="3557863"/>
          </a:xfrm>
          <a:prstGeom prst="rect">
            <a:avLst/>
          </a:prstGeom>
        </p:spPr>
      </p:pic>
      <p:pic>
        <p:nvPicPr>
          <p:cNvPr id="7" name="Picture 6">
            <a:extLst>
              <a:ext uri="{FF2B5EF4-FFF2-40B4-BE49-F238E27FC236}">
                <a16:creationId xmlns:a16="http://schemas.microsoft.com/office/drawing/2014/main" id="{6E507F96-8666-9681-7457-C13DC83CDC1A}"/>
              </a:ext>
            </a:extLst>
          </p:cNvPr>
          <p:cNvPicPr>
            <a:picLocks noChangeAspect="1"/>
          </p:cNvPicPr>
          <p:nvPr/>
        </p:nvPicPr>
        <p:blipFill>
          <a:blip r:embed="rId3"/>
          <a:stretch>
            <a:fillRect/>
          </a:stretch>
        </p:blipFill>
        <p:spPr>
          <a:xfrm>
            <a:off x="7870327" y="2415367"/>
            <a:ext cx="3386524" cy="1692642"/>
          </a:xfrm>
          <a:prstGeom prst="rect">
            <a:avLst/>
          </a:prstGeom>
        </p:spPr>
      </p:pic>
    </p:spTree>
    <p:extLst>
      <p:ext uri="{BB962C8B-B14F-4D97-AF65-F5344CB8AC3E}">
        <p14:creationId xmlns:p14="http://schemas.microsoft.com/office/powerpoint/2010/main" val="713105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DEDCC5D-8B8A-40DB-BE90-A3AA27C64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5" name="Rectangle 14">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0B30B7-7B7C-2332-7A5C-50D022195B31}"/>
              </a:ext>
            </a:extLst>
          </p:cNvPr>
          <p:cNvSpPr>
            <a:spLocks noGrp="1"/>
          </p:cNvSpPr>
          <p:nvPr>
            <p:ph type="title"/>
          </p:nvPr>
        </p:nvSpPr>
        <p:spPr>
          <a:xfrm>
            <a:off x="1030399" y="482176"/>
            <a:ext cx="9849751" cy="1349671"/>
          </a:xfrm>
        </p:spPr>
        <p:txBody>
          <a:bodyPr anchor="b">
            <a:normAutofit/>
          </a:bodyPr>
          <a:lstStyle/>
          <a:p>
            <a:r>
              <a:rPr lang="en-US" sz="3200" b="0" i="0" dirty="0">
                <a:effectLst/>
                <a:latin typeface="Times New Roman" panose="02020603050405020304" pitchFamily="18" charset="0"/>
                <a:cs typeface="Times New Roman" panose="02020603050405020304" pitchFamily="18" charset="0"/>
              </a:rPr>
              <a:t>Q8. How many customers have upgraded to an annual plan in 2020?</a:t>
            </a:r>
            <a:endParaRPr lang="en-IN" sz="3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99D339A-9D91-E548-4BF6-62BB57B70157}"/>
              </a:ext>
            </a:extLst>
          </p:cNvPr>
          <p:cNvPicPr>
            <a:picLocks noChangeAspect="1"/>
          </p:cNvPicPr>
          <p:nvPr/>
        </p:nvPicPr>
        <p:blipFill>
          <a:blip r:embed="rId2"/>
          <a:stretch>
            <a:fillRect/>
          </a:stretch>
        </p:blipFill>
        <p:spPr>
          <a:xfrm>
            <a:off x="1106598" y="2272590"/>
            <a:ext cx="4989401" cy="2072458"/>
          </a:xfrm>
          <a:prstGeom prst="rect">
            <a:avLst/>
          </a:prstGeom>
        </p:spPr>
      </p:pic>
      <p:pic>
        <p:nvPicPr>
          <p:cNvPr id="10" name="Picture 9">
            <a:extLst>
              <a:ext uri="{FF2B5EF4-FFF2-40B4-BE49-F238E27FC236}">
                <a16:creationId xmlns:a16="http://schemas.microsoft.com/office/drawing/2014/main" id="{A3C87832-C2D8-2199-1B46-6058FBFCC8D1}"/>
              </a:ext>
            </a:extLst>
          </p:cNvPr>
          <p:cNvPicPr>
            <a:picLocks noChangeAspect="1"/>
          </p:cNvPicPr>
          <p:nvPr/>
        </p:nvPicPr>
        <p:blipFill>
          <a:blip r:embed="rId3"/>
          <a:stretch>
            <a:fillRect/>
          </a:stretch>
        </p:blipFill>
        <p:spPr>
          <a:xfrm>
            <a:off x="7732214" y="2540375"/>
            <a:ext cx="2697662" cy="656189"/>
          </a:xfrm>
          <a:prstGeom prst="rect">
            <a:avLst/>
          </a:prstGeom>
        </p:spPr>
      </p:pic>
    </p:spTree>
    <p:extLst>
      <p:ext uri="{BB962C8B-B14F-4D97-AF65-F5344CB8AC3E}">
        <p14:creationId xmlns:p14="http://schemas.microsoft.com/office/powerpoint/2010/main" val="4013832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DEDCC5D-8B8A-40DB-BE90-A3AA27C64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5" name="Rectangle 14">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0B30B7-7B7C-2332-7A5C-50D022195B31}"/>
              </a:ext>
            </a:extLst>
          </p:cNvPr>
          <p:cNvSpPr>
            <a:spLocks noGrp="1"/>
          </p:cNvSpPr>
          <p:nvPr>
            <p:ph type="title"/>
          </p:nvPr>
        </p:nvSpPr>
        <p:spPr>
          <a:xfrm>
            <a:off x="1030399" y="482176"/>
            <a:ext cx="9849751" cy="1349671"/>
          </a:xfrm>
        </p:spPr>
        <p:txBody>
          <a:bodyPr anchor="b">
            <a:normAutofit/>
          </a:bodyPr>
          <a:lstStyle/>
          <a:p>
            <a:r>
              <a:rPr lang="en-US" sz="3200" b="0" i="0" dirty="0">
                <a:effectLst/>
                <a:latin typeface="Times New Roman" panose="02020603050405020304" pitchFamily="18" charset="0"/>
                <a:cs typeface="Times New Roman" panose="02020603050405020304" pitchFamily="18" charset="0"/>
              </a:rPr>
              <a:t>Q9. How many days on average does it take for a customer to an annual plan from the day they join Foodie-Fi?</a:t>
            </a:r>
            <a:endParaRPr lang="en-IN"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68DE601-793D-87FE-0723-D60FC2940103}"/>
              </a:ext>
            </a:extLst>
          </p:cNvPr>
          <p:cNvPicPr>
            <a:picLocks noChangeAspect="1"/>
          </p:cNvPicPr>
          <p:nvPr/>
        </p:nvPicPr>
        <p:blipFill>
          <a:blip r:embed="rId2"/>
          <a:stretch>
            <a:fillRect/>
          </a:stretch>
        </p:blipFill>
        <p:spPr>
          <a:xfrm>
            <a:off x="1030399" y="1970708"/>
            <a:ext cx="5665676" cy="3730280"/>
          </a:xfrm>
          <a:prstGeom prst="rect">
            <a:avLst/>
          </a:prstGeom>
        </p:spPr>
      </p:pic>
      <p:pic>
        <p:nvPicPr>
          <p:cNvPr id="7" name="Picture 6">
            <a:extLst>
              <a:ext uri="{FF2B5EF4-FFF2-40B4-BE49-F238E27FC236}">
                <a16:creationId xmlns:a16="http://schemas.microsoft.com/office/drawing/2014/main" id="{9CA722E8-26F5-8602-CF40-44693B322440}"/>
              </a:ext>
            </a:extLst>
          </p:cNvPr>
          <p:cNvPicPr>
            <a:picLocks noChangeAspect="1"/>
          </p:cNvPicPr>
          <p:nvPr/>
        </p:nvPicPr>
        <p:blipFill>
          <a:blip r:embed="rId3"/>
          <a:stretch>
            <a:fillRect/>
          </a:stretch>
        </p:blipFill>
        <p:spPr>
          <a:xfrm>
            <a:off x="7743766" y="2697603"/>
            <a:ext cx="2899800" cy="584209"/>
          </a:xfrm>
          <a:prstGeom prst="rect">
            <a:avLst/>
          </a:prstGeom>
        </p:spPr>
      </p:pic>
    </p:spTree>
    <p:extLst>
      <p:ext uri="{BB962C8B-B14F-4D97-AF65-F5344CB8AC3E}">
        <p14:creationId xmlns:p14="http://schemas.microsoft.com/office/powerpoint/2010/main" val="3528376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DEDCC5D-8B8A-40DB-BE90-A3AA27C64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5" name="Rectangle 14">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0B30B7-7B7C-2332-7A5C-50D022195B31}"/>
              </a:ext>
            </a:extLst>
          </p:cNvPr>
          <p:cNvSpPr>
            <a:spLocks noGrp="1"/>
          </p:cNvSpPr>
          <p:nvPr>
            <p:ph type="title"/>
          </p:nvPr>
        </p:nvSpPr>
        <p:spPr>
          <a:xfrm>
            <a:off x="1030399" y="482176"/>
            <a:ext cx="9849751" cy="1349671"/>
          </a:xfrm>
        </p:spPr>
        <p:txBody>
          <a:bodyPr anchor="b">
            <a:normAutofit/>
          </a:bodyPr>
          <a:lstStyle/>
          <a:p>
            <a:r>
              <a:rPr lang="en-US" sz="3200" b="0" i="0" dirty="0">
                <a:effectLst/>
                <a:latin typeface="Times New Roman" panose="02020603050405020304" pitchFamily="18" charset="0"/>
                <a:cs typeface="Times New Roman" panose="02020603050405020304" pitchFamily="18" charset="0"/>
              </a:rPr>
              <a:t>Q10. Can you further breakdown this average value into 30 day periods (i.e. 0-30 days, 31-60 days </a:t>
            </a:r>
            <a:r>
              <a:rPr lang="en-US" sz="3200" b="0" i="0" dirty="0" err="1">
                <a:effectLst/>
                <a:latin typeface="Times New Roman" panose="02020603050405020304" pitchFamily="18" charset="0"/>
                <a:cs typeface="Times New Roman" panose="02020603050405020304" pitchFamily="18" charset="0"/>
              </a:rPr>
              <a:t>etc</a:t>
            </a:r>
            <a:r>
              <a:rPr lang="en-US" sz="3200" b="0" i="0" dirty="0">
                <a:effectLst/>
                <a:latin typeface="Times New Roman" panose="02020603050405020304" pitchFamily="18" charset="0"/>
                <a:cs typeface="Times New Roman" panose="02020603050405020304" pitchFamily="18" charset="0"/>
              </a:rPr>
              <a:t>)?</a:t>
            </a:r>
            <a:endParaRPr lang="en-IN" sz="3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3EC4A6D-AF80-1B9E-B80B-04BF6EC9F98C}"/>
              </a:ext>
            </a:extLst>
          </p:cNvPr>
          <p:cNvPicPr>
            <a:picLocks noChangeAspect="1"/>
          </p:cNvPicPr>
          <p:nvPr/>
        </p:nvPicPr>
        <p:blipFill>
          <a:blip r:embed="rId2"/>
          <a:stretch>
            <a:fillRect/>
          </a:stretch>
        </p:blipFill>
        <p:spPr>
          <a:xfrm>
            <a:off x="1106599" y="1924746"/>
            <a:ext cx="6869777" cy="3776242"/>
          </a:xfrm>
          <a:prstGeom prst="rect">
            <a:avLst/>
          </a:prstGeom>
        </p:spPr>
      </p:pic>
      <p:pic>
        <p:nvPicPr>
          <p:cNvPr id="8" name="Picture 7">
            <a:extLst>
              <a:ext uri="{FF2B5EF4-FFF2-40B4-BE49-F238E27FC236}">
                <a16:creationId xmlns:a16="http://schemas.microsoft.com/office/drawing/2014/main" id="{6CEEB35D-E664-9D4B-2616-29E57F5D3E3D}"/>
              </a:ext>
            </a:extLst>
          </p:cNvPr>
          <p:cNvPicPr>
            <a:picLocks noChangeAspect="1"/>
          </p:cNvPicPr>
          <p:nvPr/>
        </p:nvPicPr>
        <p:blipFill>
          <a:blip r:embed="rId3"/>
          <a:stretch>
            <a:fillRect/>
          </a:stretch>
        </p:blipFill>
        <p:spPr>
          <a:xfrm>
            <a:off x="8382000" y="2193526"/>
            <a:ext cx="2570253" cy="2832627"/>
          </a:xfrm>
          <a:prstGeom prst="rect">
            <a:avLst/>
          </a:prstGeom>
        </p:spPr>
      </p:pic>
    </p:spTree>
    <p:extLst>
      <p:ext uri="{BB962C8B-B14F-4D97-AF65-F5344CB8AC3E}">
        <p14:creationId xmlns:p14="http://schemas.microsoft.com/office/powerpoint/2010/main" val="368039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DEDCC5D-8B8A-40DB-BE90-A3AA27C64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5" name="Rectangle 14">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0B30B7-7B7C-2332-7A5C-50D022195B31}"/>
              </a:ext>
            </a:extLst>
          </p:cNvPr>
          <p:cNvSpPr>
            <a:spLocks noGrp="1"/>
          </p:cNvSpPr>
          <p:nvPr>
            <p:ph type="title"/>
          </p:nvPr>
        </p:nvSpPr>
        <p:spPr>
          <a:xfrm>
            <a:off x="1030399" y="482176"/>
            <a:ext cx="9849751" cy="1349671"/>
          </a:xfrm>
        </p:spPr>
        <p:txBody>
          <a:bodyPr anchor="b">
            <a:normAutofit/>
          </a:bodyPr>
          <a:lstStyle/>
          <a:p>
            <a:r>
              <a:rPr lang="en-US" sz="3200" b="0" i="0" dirty="0">
                <a:effectLst/>
                <a:latin typeface="Times New Roman" panose="02020603050405020304" pitchFamily="18" charset="0"/>
                <a:cs typeface="Times New Roman" panose="02020603050405020304" pitchFamily="18" charset="0"/>
              </a:rPr>
              <a:t>Q11. How many customers downgraded from a pro monthly to a basic monthly plan in 2020?</a:t>
            </a:r>
            <a:endParaRPr lang="en-IN"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3D24CBF-EB60-572F-9547-F523DB1EDA9A}"/>
              </a:ext>
            </a:extLst>
          </p:cNvPr>
          <p:cNvPicPr>
            <a:picLocks noChangeAspect="1"/>
          </p:cNvPicPr>
          <p:nvPr/>
        </p:nvPicPr>
        <p:blipFill>
          <a:blip r:embed="rId2"/>
          <a:stretch>
            <a:fillRect/>
          </a:stretch>
        </p:blipFill>
        <p:spPr>
          <a:xfrm>
            <a:off x="1030399" y="2063203"/>
            <a:ext cx="7151576" cy="3051722"/>
          </a:xfrm>
          <a:prstGeom prst="rect">
            <a:avLst/>
          </a:prstGeom>
        </p:spPr>
      </p:pic>
      <p:pic>
        <p:nvPicPr>
          <p:cNvPr id="7" name="Picture 6">
            <a:extLst>
              <a:ext uri="{FF2B5EF4-FFF2-40B4-BE49-F238E27FC236}">
                <a16:creationId xmlns:a16="http://schemas.microsoft.com/office/drawing/2014/main" id="{4DC72422-9764-2DBC-6F35-EB1AC1CBDC27}"/>
              </a:ext>
            </a:extLst>
          </p:cNvPr>
          <p:cNvPicPr>
            <a:picLocks noChangeAspect="1"/>
          </p:cNvPicPr>
          <p:nvPr/>
        </p:nvPicPr>
        <p:blipFill>
          <a:blip r:embed="rId3"/>
          <a:stretch>
            <a:fillRect/>
          </a:stretch>
        </p:blipFill>
        <p:spPr>
          <a:xfrm>
            <a:off x="9035904" y="2515582"/>
            <a:ext cx="2125697" cy="577859"/>
          </a:xfrm>
          <a:prstGeom prst="rect">
            <a:avLst/>
          </a:prstGeom>
        </p:spPr>
      </p:pic>
    </p:spTree>
    <p:extLst>
      <p:ext uri="{BB962C8B-B14F-4D97-AF65-F5344CB8AC3E}">
        <p14:creationId xmlns:p14="http://schemas.microsoft.com/office/powerpoint/2010/main" val="641747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8">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2">
            <a:extLst>
              <a:ext uri="{FF2B5EF4-FFF2-40B4-BE49-F238E27FC236}">
                <a16:creationId xmlns:a16="http://schemas.microsoft.com/office/drawing/2014/main" id="{9E34C908-25AA-62F2-A705-BF0B8C093ED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782" r="13417"/>
          <a:stretch/>
        </p:blipFill>
        <p:spPr bwMode="auto">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6"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B4AF26-D874-A389-8F86-5C31C901B880}"/>
              </a:ext>
            </a:extLst>
          </p:cNvPr>
          <p:cNvSpPr>
            <a:spLocks noGrp="1"/>
          </p:cNvSpPr>
          <p:nvPr>
            <p:ph type="title"/>
          </p:nvPr>
        </p:nvSpPr>
        <p:spPr>
          <a:xfrm>
            <a:off x="5827048" y="407987"/>
            <a:ext cx="5721484" cy="1325563"/>
          </a:xfrm>
        </p:spPr>
        <p:txBody>
          <a:bodyPr>
            <a:normAutofit/>
          </a:bodyPr>
          <a:lstStyle/>
          <a:p>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0FFD4AE3-F8FE-EE90-60E4-1D1FEA4EEB23}"/>
              </a:ext>
            </a:extLst>
          </p:cNvPr>
          <p:cNvSpPr>
            <a:spLocks noGrp="1"/>
          </p:cNvSpPr>
          <p:nvPr>
            <p:ph idx="1"/>
          </p:nvPr>
        </p:nvSpPr>
        <p:spPr>
          <a:xfrm>
            <a:off x="5827048" y="1868487"/>
            <a:ext cx="5721484" cy="4351338"/>
          </a:xfrm>
        </p:spPr>
        <p:txBody>
          <a:bodyPr>
            <a:normAutofit/>
          </a:bodyPr>
          <a:lstStyle/>
          <a:p>
            <a:pPr fontAlgn="base"/>
            <a:r>
              <a:rPr lang="en-US" sz="1800" b="0" i="0">
                <a:effectLst/>
                <a:latin typeface="Times New Roman" panose="02020603050405020304" pitchFamily="18" charset="0"/>
                <a:cs typeface="Times New Roman" panose="02020603050405020304" pitchFamily="18" charset="0"/>
              </a:rPr>
              <a:t>Subscription based businesses are super popular and Danny </a:t>
            </a:r>
            <a:r>
              <a:rPr lang="en-US" sz="1800" b="0" i="0" err="1">
                <a:effectLst/>
                <a:latin typeface="Times New Roman" panose="02020603050405020304" pitchFamily="18" charset="0"/>
                <a:cs typeface="Times New Roman" panose="02020603050405020304" pitchFamily="18" charset="0"/>
              </a:rPr>
              <a:t>realised</a:t>
            </a:r>
            <a:r>
              <a:rPr lang="en-US" sz="1800" b="0" i="0">
                <a:effectLst/>
                <a:latin typeface="Times New Roman" panose="02020603050405020304" pitchFamily="18" charset="0"/>
                <a:cs typeface="Times New Roman" panose="02020603050405020304" pitchFamily="18" charset="0"/>
              </a:rPr>
              <a:t> that there was a large gap in the market - he wanted to create a new streaming service that only had food related content - something like Netflix but with only cooking shows!</a:t>
            </a:r>
          </a:p>
          <a:p>
            <a:pPr fontAlgn="base"/>
            <a:r>
              <a:rPr lang="en-US" sz="1800" b="0" i="0">
                <a:effectLst/>
                <a:latin typeface="Times New Roman" panose="02020603050405020304" pitchFamily="18" charset="0"/>
                <a:cs typeface="Times New Roman" panose="02020603050405020304" pitchFamily="18" charset="0"/>
              </a:rPr>
              <a:t>Danny finds a few smart friends to launch his new startup Foodie-Fi in 2020 and started selling monthly and annual subscriptions, giving their customers unlimited on-demand access to exclusive food videos from around the world!</a:t>
            </a:r>
          </a:p>
          <a:p>
            <a:pPr fontAlgn="base"/>
            <a:r>
              <a:rPr lang="en-US" sz="1800" b="0" i="0">
                <a:effectLst/>
                <a:latin typeface="Times New Roman" panose="02020603050405020304" pitchFamily="18" charset="0"/>
                <a:cs typeface="Times New Roman" panose="02020603050405020304" pitchFamily="18" charset="0"/>
              </a:rPr>
              <a:t>Danny created Foodie-Fi with a data driven mindset and wanted to ensure all future investment decisions and new features were decided using data. This case study focuses on using subscription style digital data to answer important business questions.</a:t>
            </a:r>
          </a:p>
          <a:p>
            <a:endParaRPr lang="en-IN" sz="1800"/>
          </a:p>
        </p:txBody>
      </p:sp>
    </p:spTree>
    <p:extLst>
      <p:ext uri="{BB962C8B-B14F-4D97-AF65-F5344CB8AC3E}">
        <p14:creationId xmlns:p14="http://schemas.microsoft.com/office/powerpoint/2010/main" val="3495701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271698F-67B0-A15E-EA56-3D00279A792C}"/>
              </a:ext>
            </a:extLst>
          </p:cNvPr>
          <p:cNvSpPr>
            <a:spLocks noGrp="1"/>
          </p:cNvSpPr>
          <p:nvPr>
            <p:ph type="title"/>
          </p:nvPr>
        </p:nvSpPr>
        <p:spPr>
          <a:xfrm>
            <a:off x="795528" y="386930"/>
            <a:ext cx="10141799" cy="1300554"/>
          </a:xfrm>
        </p:spPr>
        <p:txBody>
          <a:bodyPr vert="horz" lIns="91440" tIns="45720" rIns="91440" bIns="45720" rtlCol="0" anchor="b">
            <a:normAutofit/>
          </a:bodyPr>
          <a:lstStyle/>
          <a:p>
            <a:r>
              <a:rPr lang="en-US" sz="4800" kern="1200" dirty="0">
                <a:solidFill>
                  <a:schemeClr val="tx1"/>
                </a:solidFill>
                <a:latin typeface="Times New Roman" panose="02020603050405020304" pitchFamily="18" charset="0"/>
                <a:cs typeface="Times New Roman" panose="02020603050405020304" pitchFamily="18" charset="0"/>
              </a:rPr>
              <a:t>Available Data</a:t>
            </a:r>
          </a:p>
        </p:txBody>
      </p:sp>
      <p:sp>
        <p:nvSpPr>
          <p:cNvPr id="3081" name="Rectangle 3080">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308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6A6B8757-3C67-5D04-57F4-B88CC5B06E9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5295" y="3313154"/>
            <a:ext cx="5150277" cy="2137365"/>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1A99EB25-DF76-C836-E7C0-77EF910CAB57}"/>
              </a:ext>
            </a:extLst>
          </p:cNvPr>
          <p:cNvSpPr>
            <a:spLocks noGrp="1"/>
          </p:cNvSpPr>
          <p:nvPr>
            <p:ph sz="half" idx="1"/>
          </p:nvPr>
        </p:nvSpPr>
        <p:spPr>
          <a:xfrm>
            <a:off x="6406429" y="2599509"/>
            <a:ext cx="4530898" cy="3639450"/>
          </a:xfrm>
        </p:spPr>
        <p:txBody>
          <a:bodyPr vert="horz" lIns="91440" tIns="45720" rIns="91440" bIns="45720" rtlCol="0" anchor="ctr">
            <a:normAutofit/>
          </a:bodyPr>
          <a:lstStyle/>
          <a:p>
            <a:pPr marL="0" indent="0">
              <a:buNone/>
            </a:pPr>
            <a:r>
              <a:rPr lang="en-US" sz="2000" b="0" i="0" dirty="0">
                <a:effectLst/>
              </a:rPr>
              <a:t>Danny has shared the data design for Foodie-Fi and also short descriptions on each of the database tables - our case study focuses on only 2 tables but there will be a challenge to create a new table for the Foodie-Fi team.</a:t>
            </a:r>
            <a:endParaRPr lang="en-US" sz="2000" dirty="0"/>
          </a:p>
        </p:txBody>
      </p:sp>
      <p:sp>
        <p:nvSpPr>
          <p:cNvPr id="3085" name="Rectangle 3084">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8544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c 18">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EE81225-BFAE-A500-1C33-5B821A389C47}"/>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kern="1200" dirty="0">
                <a:solidFill>
                  <a:schemeClr val="tx1"/>
                </a:solidFill>
                <a:latin typeface="Times New Roman" panose="02020603050405020304" pitchFamily="18" charset="0"/>
                <a:cs typeface="Times New Roman" panose="02020603050405020304" pitchFamily="18" charset="0"/>
              </a:rPr>
              <a:t>Tables</a:t>
            </a:r>
          </a:p>
        </p:txBody>
      </p:sp>
      <p:pic>
        <p:nvPicPr>
          <p:cNvPr id="6" name="Content Placeholder 5">
            <a:extLst>
              <a:ext uri="{FF2B5EF4-FFF2-40B4-BE49-F238E27FC236}">
                <a16:creationId xmlns:a16="http://schemas.microsoft.com/office/drawing/2014/main" id="{0465DBD2-80DA-2068-9B70-E2C468CB51D5}"/>
              </a:ext>
            </a:extLst>
          </p:cNvPr>
          <p:cNvPicPr>
            <a:picLocks noGrp="1" noChangeAspect="1"/>
          </p:cNvPicPr>
          <p:nvPr>
            <p:ph sz="half" idx="1"/>
          </p:nvPr>
        </p:nvPicPr>
        <p:blipFill>
          <a:blip r:embed="rId2"/>
          <a:stretch>
            <a:fillRect/>
          </a:stretch>
        </p:blipFill>
        <p:spPr>
          <a:xfrm>
            <a:off x="1046074" y="2117725"/>
            <a:ext cx="3292265" cy="2925626"/>
          </a:xfrm>
        </p:spPr>
      </p:pic>
      <p:pic>
        <p:nvPicPr>
          <p:cNvPr id="8" name="Content Placeholder 7">
            <a:extLst>
              <a:ext uri="{FF2B5EF4-FFF2-40B4-BE49-F238E27FC236}">
                <a16:creationId xmlns:a16="http://schemas.microsoft.com/office/drawing/2014/main" id="{7C47A3B7-6F6E-CD83-5ED7-C6ACEB05FE2E}"/>
              </a:ext>
            </a:extLst>
          </p:cNvPr>
          <p:cNvPicPr>
            <a:picLocks noGrp="1" noChangeAspect="1"/>
          </p:cNvPicPr>
          <p:nvPr>
            <p:ph sz="half" idx="2"/>
          </p:nvPr>
        </p:nvPicPr>
        <p:blipFill>
          <a:blip r:embed="rId3"/>
          <a:stretch>
            <a:fillRect/>
          </a:stretch>
        </p:blipFill>
        <p:spPr>
          <a:xfrm>
            <a:off x="7371868" y="2149269"/>
            <a:ext cx="3185040" cy="4576561"/>
          </a:xfrm>
        </p:spPr>
      </p:pic>
      <p:sp>
        <p:nvSpPr>
          <p:cNvPr id="9" name="TextBox 8">
            <a:extLst>
              <a:ext uri="{FF2B5EF4-FFF2-40B4-BE49-F238E27FC236}">
                <a16:creationId xmlns:a16="http://schemas.microsoft.com/office/drawing/2014/main" id="{DBB1F48B-5601-6D55-9F86-BFEE7857011F}"/>
              </a:ext>
            </a:extLst>
          </p:cNvPr>
          <p:cNvSpPr txBox="1"/>
          <p:nvPr/>
        </p:nvSpPr>
        <p:spPr>
          <a:xfrm>
            <a:off x="1635094" y="1611201"/>
            <a:ext cx="2971060" cy="340699"/>
          </a:xfrm>
          <a:prstGeom prst="rect">
            <a:avLst/>
          </a:prstGeom>
          <a:noFill/>
        </p:spPr>
        <p:txBody>
          <a:bodyPr wrap="square" rtlCol="0">
            <a:spAutoFit/>
          </a:bodyPr>
          <a:lstStyle/>
          <a:p>
            <a:pPr defTabSz="813816">
              <a:spcAft>
                <a:spcPts val="600"/>
              </a:spcAft>
            </a:pPr>
            <a:r>
              <a:rPr lang="en-IN" sz="1602" kern="1200" dirty="0">
                <a:solidFill>
                  <a:schemeClr val="tx1"/>
                </a:solidFill>
                <a:latin typeface="Times New Roman" panose="02020603050405020304" pitchFamily="18" charset="0"/>
                <a:cs typeface="Times New Roman" panose="02020603050405020304" pitchFamily="18" charset="0"/>
              </a:rPr>
              <a:t>Table 1: plans</a:t>
            </a:r>
            <a:endParaRPr lang="en-IN"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BF49898D-D16C-E6D9-124A-30B2660BAF9C}"/>
              </a:ext>
            </a:extLst>
          </p:cNvPr>
          <p:cNvSpPr txBox="1"/>
          <p:nvPr/>
        </p:nvSpPr>
        <p:spPr>
          <a:xfrm>
            <a:off x="7585848" y="1676401"/>
            <a:ext cx="2971060" cy="340699"/>
          </a:xfrm>
          <a:prstGeom prst="rect">
            <a:avLst/>
          </a:prstGeom>
          <a:noFill/>
        </p:spPr>
        <p:txBody>
          <a:bodyPr wrap="square" rtlCol="0">
            <a:spAutoFit/>
          </a:bodyPr>
          <a:lstStyle/>
          <a:p>
            <a:pPr defTabSz="813816">
              <a:spcAft>
                <a:spcPts val="600"/>
              </a:spcAft>
            </a:pPr>
            <a:r>
              <a:rPr lang="en-IN" sz="1602" kern="1200" dirty="0">
                <a:solidFill>
                  <a:schemeClr val="tx1"/>
                </a:solidFill>
                <a:latin typeface="+mn-lt"/>
                <a:ea typeface="+mn-ea"/>
                <a:cs typeface="+mn-cs"/>
              </a:rPr>
              <a:t>Table 2: </a:t>
            </a:r>
            <a:r>
              <a:rPr lang="en-IN" sz="1602" dirty="0">
                <a:latin typeface="Times New Roman" panose="02020603050405020304" pitchFamily="18" charset="0"/>
                <a:cs typeface="Times New Roman" panose="02020603050405020304" pitchFamily="18" charset="0"/>
              </a:rPr>
              <a:t>subscriptions</a:t>
            </a:r>
          </a:p>
        </p:txBody>
      </p:sp>
    </p:spTree>
    <p:extLst>
      <p:ext uri="{BB962C8B-B14F-4D97-AF65-F5344CB8AC3E}">
        <p14:creationId xmlns:p14="http://schemas.microsoft.com/office/powerpoint/2010/main" val="3479082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41" name="Rectangle 5140">
            <a:extLst>
              <a:ext uri="{FF2B5EF4-FFF2-40B4-BE49-F238E27FC236}">
                <a16:creationId xmlns:a16="http://schemas.microsoft.com/office/drawing/2014/main" id="{9180DE06-7362-4888-AADA-7AADD57AC4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CF5C1199-06BD-5AF9-EC99-11424E9FF315}"/>
              </a:ext>
            </a:extLst>
          </p:cNvPr>
          <p:cNvSpPr>
            <a:spLocks noGrp="1"/>
          </p:cNvSpPr>
          <p:nvPr>
            <p:ph type="ctrTitle"/>
          </p:nvPr>
        </p:nvSpPr>
        <p:spPr>
          <a:xfrm>
            <a:off x="7331384" y="679730"/>
            <a:ext cx="4171994" cy="3932729"/>
          </a:xfrm>
        </p:spPr>
        <p:txBody>
          <a:bodyPr>
            <a:normAutofit/>
          </a:bodyPr>
          <a:lstStyle/>
          <a:p>
            <a:pPr algn="l"/>
            <a:r>
              <a:rPr lang="en-IN" dirty="0">
                <a:latin typeface="Times New Roman" panose="02020603050405020304" pitchFamily="18" charset="0"/>
                <a:cs typeface="Times New Roman" panose="02020603050405020304" pitchFamily="18" charset="0"/>
              </a:rPr>
              <a:t>Case Study Questions</a:t>
            </a:r>
          </a:p>
        </p:txBody>
      </p:sp>
      <p:grpSp>
        <p:nvGrpSpPr>
          <p:cNvPr id="5143" name="Group 5142">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2218698" y="2733627"/>
            <a:ext cx="1340409" cy="5777807"/>
            <a:chOff x="329184" y="2"/>
            <a:chExt cx="524256" cy="5777807"/>
          </a:xfrm>
        </p:grpSpPr>
        <p:cxnSp>
          <p:nvCxnSpPr>
            <p:cNvPr id="5144" name="Straight Connector 5143">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145" name="Rectangle 5144">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2"/>
              <a:ext cx="524256" cy="566677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147" name="Rectangle 5146">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23" y="372533"/>
            <a:ext cx="6116779" cy="606872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a:extLst>
              <a:ext uri="{FF2B5EF4-FFF2-40B4-BE49-F238E27FC236}">
                <a16:creationId xmlns:a16="http://schemas.microsoft.com/office/drawing/2014/main" id="{5775B39D-5BA4-E6E2-85DD-1CE317C2F68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68"/>
          <a:stretch/>
        </p:blipFill>
        <p:spPr bwMode="auto">
          <a:xfrm>
            <a:off x="942597" y="660145"/>
            <a:ext cx="5608830" cy="5537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4898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DEDCC5D-8B8A-40DB-BE90-A3AA27C64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5" name="Rectangle 14">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0B30B7-7B7C-2332-7A5C-50D022195B31}"/>
              </a:ext>
            </a:extLst>
          </p:cNvPr>
          <p:cNvSpPr>
            <a:spLocks noGrp="1"/>
          </p:cNvSpPr>
          <p:nvPr>
            <p:ph type="title"/>
          </p:nvPr>
        </p:nvSpPr>
        <p:spPr>
          <a:xfrm>
            <a:off x="1210516" y="1031152"/>
            <a:ext cx="9849751" cy="1349671"/>
          </a:xfrm>
        </p:spPr>
        <p:txBody>
          <a:bodyPr anchor="b">
            <a:normAutofit/>
          </a:bodyPr>
          <a:lstStyle/>
          <a:p>
            <a:r>
              <a:rPr lang="en-US" sz="3600" b="0" i="0" dirty="0">
                <a:effectLst/>
                <a:latin typeface="Times New Roman" panose="02020603050405020304" pitchFamily="18" charset="0"/>
                <a:cs typeface="Times New Roman" panose="02020603050405020304" pitchFamily="18" charset="0"/>
              </a:rPr>
              <a:t>Q1. How many customers has Foodie-Fi ever had?</a:t>
            </a:r>
            <a:endParaRPr lang="en-IN"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5EA24668-FC22-F209-ECDC-CC9D8BD4F2B4}"/>
              </a:ext>
            </a:extLst>
          </p:cNvPr>
          <p:cNvPicPr>
            <a:picLocks noGrp="1" noChangeAspect="1"/>
          </p:cNvPicPr>
          <p:nvPr>
            <p:ph idx="1"/>
          </p:nvPr>
        </p:nvPicPr>
        <p:blipFill>
          <a:blip r:embed="rId2"/>
          <a:stretch>
            <a:fillRect/>
          </a:stretch>
        </p:blipFill>
        <p:spPr>
          <a:xfrm>
            <a:off x="960776" y="3517118"/>
            <a:ext cx="6297248" cy="797652"/>
          </a:xfrm>
        </p:spPr>
      </p:pic>
      <p:pic>
        <p:nvPicPr>
          <p:cNvPr id="7" name="Picture 6">
            <a:extLst>
              <a:ext uri="{FF2B5EF4-FFF2-40B4-BE49-F238E27FC236}">
                <a16:creationId xmlns:a16="http://schemas.microsoft.com/office/drawing/2014/main" id="{7E538A13-ED80-2D90-40B8-5867588F1CF7}"/>
              </a:ext>
            </a:extLst>
          </p:cNvPr>
          <p:cNvPicPr>
            <a:picLocks noChangeAspect="1"/>
          </p:cNvPicPr>
          <p:nvPr/>
        </p:nvPicPr>
        <p:blipFill>
          <a:blip r:embed="rId3"/>
          <a:stretch>
            <a:fillRect/>
          </a:stretch>
        </p:blipFill>
        <p:spPr>
          <a:xfrm>
            <a:off x="8680782" y="3609025"/>
            <a:ext cx="2550442" cy="661225"/>
          </a:xfrm>
          <a:prstGeom prst="rect">
            <a:avLst/>
          </a:prstGeom>
        </p:spPr>
      </p:pic>
    </p:spTree>
    <p:extLst>
      <p:ext uri="{BB962C8B-B14F-4D97-AF65-F5344CB8AC3E}">
        <p14:creationId xmlns:p14="http://schemas.microsoft.com/office/powerpoint/2010/main" val="1083986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DEDCC5D-8B8A-40DB-BE90-A3AA27C64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5" name="Rectangle 14">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0B30B7-7B7C-2332-7A5C-50D022195B31}"/>
              </a:ext>
            </a:extLst>
          </p:cNvPr>
          <p:cNvSpPr>
            <a:spLocks noGrp="1"/>
          </p:cNvSpPr>
          <p:nvPr>
            <p:ph type="title"/>
          </p:nvPr>
        </p:nvSpPr>
        <p:spPr>
          <a:xfrm>
            <a:off x="1210516" y="1031152"/>
            <a:ext cx="9849751" cy="1349671"/>
          </a:xfrm>
        </p:spPr>
        <p:txBody>
          <a:bodyPr anchor="b">
            <a:normAutofit/>
          </a:bodyPr>
          <a:lstStyle/>
          <a:p>
            <a:r>
              <a:rPr lang="en-US" sz="3600" b="0" i="0" dirty="0">
                <a:effectLst/>
                <a:latin typeface="Times New Roman" panose="02020603050405020304" pitchFamily="18" charset="0"/>
                <a:cs typeface="Times New Roman" panose="02020603050405020304" pitchFamily="18" charset="0"/>
              </a:rPr>
              <a:t>Q2. What is the monthly distribution of trial plan </a:t>
            </a:r>
            <a:r>
              <a:rPr lang="en-US" sz="3600" b="0" i="0" dirty="0" err="1">
                <a:effectLst/>
                <a:latin typeface="Times New Roman" panose="02020603050405020304" pitchFamily="18" charset="0"/>
                <a:cs typeface="Times New Roman" panose="02020603050405020304" pitchFamily="18" charset="0"/>
              </a:rPr>
              <a:t>start_date</a:t>
            </a:r>
            <a:r>
              <a:rPr lang="en-US" sz="3600" b="0" i="0" dirty="0">
                <a:effectLst/>
                <a:latin typeface="Times New Roman" panose="02020603050405020304" pitchFamily="18" charset="0"/>
                <a:cs typeface="Times New Roman" panose="02020603050405020304" pitchFamily="18" charset="0"/>
              </a:rPr>
              <a:t> values for our dataset</a:t>
            </a:r>
            <a:endParaRPr lang="en-IN" sz="36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AD44BCFD-5460-3BBD-808F-2AB1DAF33747}"/>
              </a:ext>
            </a:extLst>
          </p:cNvPr>
          <p:cNvPicPr>
            <a:picLocks noGrp="1" noChangeAspect="1"/>
          </p:cNvPicPr>
          <p:nvPr>
            <p:ph idx="1"/>
          </p:nvPr>
        </p:nvPicPr>
        <p:blipFill>
          <a:blip r:embed="rId2"/>
          <a:stretch>
            <a:fillRect/>
          </a:stretch>
        </p:blipFill>
        <p:spPr>
          <a:xfrm>
            <a:off x="1010476" y="2821103"/>
            <a:ext cx="5707565" cy="1825541"/>
          </a:xfrm>
        </p:spPr>
      </p:pic>
      <p:pic>
        <p:nvPicPr>
          <p:cNvPr id="10" name="Picture 9">
            <a:extLst>
              <a:ext uri="{FF2B5EF4-FFF2-40B4-BE49-F238E27FC236}">
                <a16:creationId xmlns:a16="http://schemas.microsoft.com/office/drawing/2014/main" id="{B970AC07-4EEB-305D-FAA9-633F99640D32}"/>
              </a:ext>
            </a:extLst>
          </p:cNvPr>
          <p:cNvPicPr>
            <a:picLocks noChangeAspect="1"/>
          </p:cNvPicPr>
          <p:nvPr/>
        </p:nvPicPr>
        <p:blipFill>
          <a:blip r:embed="rId3"/>
          <a:stretch>
            <a:fillRect/>
          </a:stretch>
        </p:blipFill>
        <p:spPr>
          <a:xfrm>
            <a:off x="7297569" y="2593040"/>
            <a:ext cx="2922756" cy="2702860"/>
          </a:xfrm>
          <a:prstGeom prst="rect">
            <a:avLst/>
          </a:prstGeom>
        </p:spPr>
      </p:pic>
    </p:spTree>
    <p:extLst>
      <p:ext uri="{BB962C8B-B14F-4D97-AF65-F5344CB8AC3E}">
        <p14:creationId xmlns:p14="http://schemas.microsoft.com/office/powerpoint/2010/main" val="3726016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DEDCC5D-8B8A-40DB-BE90-A3AA27C64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5" name="Rectangle 14">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0B30B7-7B7C-2332-7A5C-50D022195B31}"/>
              </a:ext>
            </a:extLst>
          </p:cNvPr>
          <p:cNvSpPr>
            <a:spLocks noGrp="1"/>
          </p:cNvSpPr>
          <p:nvPr>
            <p:ph type="title"/>
          </p:nvPr>
        </p:nvSpPr>
        <p:spPr>
          <a:xfrm>
            <a:off x="1210516" y="1031152"/>
            <a:ext cx="9849751" cy="1349671"/>
          </a:xfrm>
        </p:spPr>
        <p:txBody>
          <a:bodyPr anchor="b">
            <a:normAutofit fontScale="90000"/>
          </a:bodyPr>
          <a:lstStyle/>
          <a:p>
            <a:r>
              <a:rPr lang="en-US" sz="3600" b="0" i="0" dirty="0">
                <a:effectLst/>
                <a:latin typeface="Times New Roman" panose="02020603050405020304" pitchFamily="18" charset="0"/>
                <a:cs typeface="Times New Roman" panose="02020603050405020304" pitchFamily="18" charset="0"/>
              </a:rPr>
              <a:t>Q3. What plan </a:t>
            </a:r>
            <a:r>
              <a:rPr lang="en-US" sz="3600" b="0" i="0" dirty="0" err="1">
                <a:effectLst/>
                <a:latin typeface="Times New Roman" panose="02020603050405020304" pitchFamily="18" charset="0"/>
                <a:cs typeface="Times New Roman" panose="02020603050405020304" pitchFamily="18" charset="0"/>
              </a:rPr>
              <a:t>start_date</a:t>
            </a:r>
            <a:r>
              <a:rPr lang="en-US" sz="3600" b="0" i="0" dirty="0">
                <a:effectLst/>
                <a:latin typeface="Times New Roman" panose="02020603050405020304" pitchFamily="18" charset="0"/>
                <a:cs typeface="Times New Roman" panose="02020603050405020304" pitchFamily="18" charset="0"/>
              </a:rPr>
              <a:t> values occur after the year 2020 for our dataset? Show the breakdown by count of events for each </a:t>
            </a:r>
            <a:r>
              <a:rPr lang="en-US" sz="3600" b="0" i="0" dirty="0" err="1">
                <a:effectLst/>
                <a:latin typeface="Times New Roman" panose="02020603050405020304" pitchFamily="18" charset="0"/>
                <a:cs typeface="Times New Roman" panose="02020603050405020304" pitchFamily="18" charset="0"/>
              </a:rPr>
              <a:t>plan_name</a:t>
            </a:r>
            <a:endParaRPr lang="en-IN" sz="3600" dirty="0">
              <a:latin typeface="Times New Roman" panose="02020603050405020304" pitchFamily="18" charset="0"/>
              <a:cs typeface="Times New Roman" panose="02020603050405020304" pitchFamily="18" charset="0"/>
            </a:endParaRPr>
          </a:p>
        </p:txBody>
      </p:sp>
      <p:pic>
        <p:nvPicPr>
          <p:cNvPr id="11" name="Content Placeholder 10">
            <a:extLst>
              <a:ext uri="{FF2B5EF4-FFF2-40B4-BE49-F238E27FC236}">
                <a16:creationId xmlns:a16="http://schemas.microsoft.com/office/drawing/2014/main" id="{6B10AA49-0331-E2D1-E98A-A1F43B123A83}"/>
              </a:ext>
            </a:extLst>
          </p:cNvPr>
          <p:cNvPicPr>
            <a:picLocks noGrp="1" noChangeAspect="1"/>
          </p:cNvPicPr>
          <p:nvPr>
            <p:ph idx="1"/>
          </p:nvPr>
        </p:nvPicPr>
        <p:blipFill>
          <a:blip r:embed="rId2"/>
          <a:stretch>
            <a:fillRect/>
          </a:stretch>
        </p:blipFill>
        <p:spPr>
          <a:xfrm>
            <a:off x="7699319" y="2897305"/>
            <a:ext cx="3664006" cy="1912820"/>
          </a:xfrm>
        </p:spPr>
      </p:pic>
      <p:pic>
        <p:nvPicPr>
          <p:cNvPr id="7" name="Picture 6">
            <a:extLst>
              <a:ext uri="{FF2B5EF4-FFF2-40B4-BE49-F238E27FC236}">
                <a16:creationId xmlns:a16="http://schemas.microsoft.com/office/drawing/2014/main" id="{1E8D0FFC-2F7B-D685-9EDA-345690091004}"/>
              </a:ext>
            </a:extLst>
          </p:cNvPr>
          <p:cNvPicPr>
            <a:picLocks noChangeAspect="1"/>
          </p:cNvPicPr>
          <p:nvPr/>
        </p:nvPicPr>
        <p:blipFill>
          <a:blip r:embed="rId3"/>
          <a:stretch>
            <a:fillRect/>
          </a:stretch>
        </p:blipFill>
        <p:spPr>
          <a:xfrm>
            <a:off x="1009269" y="2773775"/>
            <a:ext cx="5998536" cy="2322340"/>
          </a:xfrm>
          <a:prstGeom prst="rect">
            <a:avLst/>
          </a:prstGeom>
        </p:spPr>
      </p:pic>
    </p:spTree>
    <p:extLst>
      <p:ext uri="{BB962C8B-B14F-4D97-AF65-F5344CB8AC3E}">
        <p14:creationId xmlns:p14="http://schemas.microsoft.com/office/powerpoint/2010/main" val="1838127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DEDCC5D-8B8A-40DB-BE90-A3AA27C64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5" name="Rectangle 14">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0B30B7-7B7C-2332-7A5C-50D022195B31}"/>
              </a:ext>
            </a:extLst>
          </p:cNvPr>
          <p:cNvSpPr>
            <a:spLocks noGrp="1"/>
          </p:cNvSpPr>
          <p:nvPr>
            <p:ph type="title"/>
          </p:nvPr>
        </p:nvSpPr>
        <p:spPr>
          <a:xfrm>
            <a:off x="1106599" y="810883"/>
            <a:ext cx="9849751" cy="1349671"/>
          </a:xfrm>
        </p:spPr>
        <p:txBody>
          <a:bodyPr anchor="b">
            <a:normAutofit fontScale="90000"/>
          </a:bodyPr>
          <a:lstStyle/>
          <a:p>
            <a:r>
              <a:rPr lang="en-US" sz="3600" b="0" i="0" dirty="0">
                <a:effectLst/>
                <a:latin typeface="Times New Roman" panose="02020603050405020304" pitchFamily="18" charset="0"/>
                <a:cs typeface="Times New Roman" panose="02020603050405020304" pitchFamily="18" charset="0"/>
              </a:rPr>
              <a:t>Q4. What is the customer count and percentage of customers who have churned rounded to 1 decimal place?</a:t>
            </a:r>
            <a:endParaRPr lang="en-IN" sz="3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F108039-D9C0-BCB4-ABE9-A2F35D05CD59}"/>
              </a:ext>
            </a:extLst>
          </p:cNvPr>
          <p:cNvPicPr>
            <a:picLocks noChangeAspect="1"/>
          </p:cNvPicPr>
          <p:nvPr/>
        </p:nvPicPr>
        <p:blipFill>
          <a:blip r:embed="rId2"/>
          <a:stretch>
            <a:fillRect/>
          </a:stretch>
        </p:blipFill>
        <p:spPr>
          <a:xfrm>
            <a:off x="1106599" y="2435627"/>
            <a:ext cx="7827851" cy="2898373"/>
          </a:xfrm>
          <a:prstGeom prst="rect">
            <a:avLst/>
          </a:prstGeom>
        </p:spPr>
      </p:pic>
      <p:pic>
        <p:nvPicPr>
          <p:cNvPr id="13" name="Picture 12">
            <a:extLst>
              <a:ext uri="{FF2B5EF4-FFF2-40B4-BE49-F238E27FC236}">
                <a16:creationId xmlns:a16="http://schemas.microsoft.com/office/drawing/2014/main" id="{8BFF6A75-5D56-D313-8317-BD8B079FD30D}"/>
              </a:ext>
            </a:extLst>
          </p:cNvPr>
          <p:cNvPicPr>
            <a:picLocks noChangeAspect="1"/>
          </p:cNvPicPr>
          <p:nvPr/>
        </p:nvPicPr>
        <p:blipFill>
          <a:blip r:embed="rId3"/>
          <a:stretch>
            <a:fillRect/>
          </a:stretch>
        </p:blipFill>
        <p:spPr>
          <a:xfrm>
            <a:off x="8466797" y="2863195"/>
            <a:ext cx="2579007" cy="594380"/>
          </a:xfrm>
          <a:prstGeom prst="rect">
            <a:avLst/>
          </a:prstGeom>
        </p:spPr>
      </p:pic>
    </p:spTree>
    <p:extLst>
      <p:ext uri="{BB962C8B-B14F-4D97-AF65-F5344CB8AC3E}">
        <p14:creationId xmlns:p14="http://schemas.microsoft.com/office/powerpoint/2010/main" val="1016752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415</Words>
  <Application>Microsoft Office PowerPoint</Application>
  <PresentationFormat>Widescreen</PresentationFormat>
  <Paragraphs>24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Danny Ma Case Study 3:  Foodie-Fi</vt:lpstr>
      <vt:lpstr>Introduction</vt:lpstr>
      <vt:lpstr>Available Data</vt:lpstr>
      <vt:lpstr>Tables</vt:lpstr>
      <vt:lpstr>Case Study Questions</vt:lpstr>
      <vt:lpstr>Q1. How many customers has Foodie-Fi ever had?</vt:lpstr>
      <vt:lpstr>Q2. What is the monthly distribution of trial plan start_date values for our dataset</vt:lpstr>
      <vt:lpstr>Q3. What plan start_date values occur after the year 2020 for our dataset? Show the breakdown by count of events for each plan_name</vt:lpstr>
      <vt:lpstr>Q4. What is the customer count and percentage of customers who have churned rounded to 1 decimal place?</vt:lpstr>
      <vt:lpstr>Q5. How many customers have churned straight after their initial free trial - what percentage is this rounded to the nearest whole number?</vt:lpstr>
      <vt:lpstr>Q6. What is the number and percentage of customer plans after their initial free trial?</vt:lpstr>
      <vt:lpstr>Q7. What is the customer count and percentage breakdown of all 5 plan_name values at 2020-12-31?</vt:lpstr>
      <vt:lpstr>Q8. How many customers have upgraded to an annual plan in 2020?</vt:lpstr>
      <vt:lpstr>Q9. How many days on average does it take for a customer to an annual plan from the day they join Foodie-Fi?</vt:lpstr>
      <vt:lpstr>Q10. Can you further breakdown this average value into 30 day periods (i.e. 0-30 days, 31-60 days etc)?</vt:lpstr>
      <vt:lpstr>Q11. How many customers downgraded from a pro monthly to a basic monthly plan in 2020?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Danny Ma Case Study 3:  Foodie-Fi</dc:title>
  <dc:creator>Shikhar Chopra</dc:creator>
  <cp:lastModifiedBy>Shikhar Chopra</cp:lastModifiedBy>
  <cp:revision>4</cp:revision>
  <dcterms:created xsi:type="dcterms:W3CDTF">2023-05-07T07:38:35Z</dcterms:created>
  <dcterms:modified xsi:type="dcterms:W3CDTF">2023-05-07T09:22:42Z</dcterms:modified>
</cp:coreProperties>
</file>