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9.jpg" ContentType="image/pn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22.jpg" ContentType="image/pn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media/image27.jpg" ContentType="image/png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313" r:id="rId3"/>
    <p:sldId id="332" r:id="rId4"/>
    <p:sldId id="257" r:id="rId5"/>
    <p:sldId id="336" r:id="rId6"/>
    <p:sldId id="335" r:id="rId7"/>
    <p:sldId id="304" r:id="rId8"/>
    <p:sldId id="308" r:id="rId9"/>
    <p:sldId id="310" r:id="rId10"/>
    <p:sldId id="317" r:id="rId11"/>
    <p:sldId id="341" r:id="rId12"/>
    <p:sldId id="344" r:id="rId13"/>
    <p:sldId id="345" r:id="rId14"/>
    <p:sldId id="346" r:id="rId15"/>
    <p:sldId id="348" r:id="rId16"/>
    <p:sldId id="323" r:id="rId17"/>
    <p:sldId id="309" r:id="rId18"/>
    <p:sldId id="338" r:id="rId19"/>
    <p:sldId id="339" r:id="rId20"/>
    <p:sldId id="337" r:id="rId21"/>
    <p:sldId id="347" r:id="rId22"/>
    <p:sldId id="314" r:id="rId23"/>
    <p:sldId id="315" r:id="rId24"/>
    <p:sldId id="327" r:id="rId25"/>
    <p:sldId id="326" r:id="rId26"/>
    <p:sldId id="324" r:id="rId27"/>
    <p:sldId id="328" r:id="rId28"/>
    <p:sldId id="340" r:id="rId29"/>
    <p:sldId id="330" r:id="rId30"/>
    <p:sldId id="316" r:id="rId31"/>
    <p:sldId id="291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Georgia" panose="02040502050405020303" pitchFamily="18" charset="0"/>
      <p:regular r:id="rId39"/>
      <p:bold r:id="rId40"/>
      <p:italic r:id="rId41"/>
      <p:boldItalic r:id="rId42"/>
    </p:embeddedFont>
    <p:embeddedFont>
      <p:font typeface="Nunito Sans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1FE9BD-3CFC-4465-BB33-07E076AF2E1F}">
  <a:tblStyle styleId="{301FE9BD-3CFC-4465-BB33-07E076AF2E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183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44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731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73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73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731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549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09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041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1373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794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00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106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26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05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05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05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05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264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609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10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10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102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377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90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19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92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20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0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70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9" y="0"/>
            <a:ext cx="5605075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604386" y="-150"/>
            <a:ext cx="469614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071594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071594" y="0"/>
            <a:ext cx="707248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 hasCustomPrompt="1"/>
          </p:nvPr>
        </p:nvSpPr>
        <p:spPr>
          <a:xfrm>
            <a:off x="68826" y="575500"/>
            <a:ext cx="1860649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326813" y="575500"/>
            <a:ext cx="6360012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2326813" y="2004325"/>
            <a:ext cx="2943277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584723" y="2004325"/>
            <a:ext cx="3102021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 preserve="1" userDrawn="1">
  <p:cSld name="1_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071594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 userDrawn="1"/>
        </p:nvSpPr>
        <p:spPr>
          <a:xfrm>
            <a:off x="2071594" y="0"/>
            <a:ext cx="707248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8826" y="575500"/>
            <a:ext cx="1860649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0" name="Shape 69">
            <a:extLst>
              <a:ext uri="{FF2B5EF4-FFF2-40B4-BE49-F238E27FC236}">
                <a16:creationId xmlns:a16="http://schemas.microsoft.com/office/drawing/2014/main" id="{C0115C4F-1D0F-4536-9258-1A52A2137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36644" y="575500"/>
            <a:ext cx="2913781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 dirty="0"/>
          </a:p>
        </p:txBody>
      </p:sp>
      <p:sp>
        <p:nvSpPr>
          <p:cNvPr id="11" name="Shape 70">
            <a:extLst>
              <a:ext uri="{FF2B5EF4-FFF2-40B4-BE49-F238E27FC236}">
                <a16:creationId xmlns:a16="http://schemas.microsoft.com/office/drawing/2014/main" id="{95855A56-BD49-4EEF-B0CB-8BF1B1A547A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772920" y="575500"/>
            <a:ext cx="2913781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7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70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54000" ty="0" sx="100000" sy="100000" flip="none" algn="tl"/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599814" y="462170"/>
            <a:ext cx="4151090" cy="210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>
                <a:solidFill>
                  <a:schemeClr val="accent1">
                    <a:lumMod val="75000"/>
                  </a:schemeClr>
                </a:solidFill>
              </a:rPr>
              <a:t>LIFEBLOCKS:  </a:t>
            </a:r>
            <a:br>
              <a:rPr lang="en-IN" sz="2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600" dirty="0">
                <a:solidFill>
                  <a:schemeClr val="accent1">
                    <a:lumMod val="75000"/>
                  </a:schemeClr>
                </a:solidFill>
              </a:rPr>
              <a:t>A BLOCKCHAIN BASED INSURANCE PLATFORM</a:t>
            </a:r>
            <a:endParaRPr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Shape 91"/>
          <p:cNvSpPr txBox="1">
            <a:spLocks/>
          </p:cNvSpPr>
          <p:nvPr/>
        </p:nvSpPr>
        <p:spPr>
          <a:xfrm>
            <a:off x="783719" y="2678426"/>
            <a:ext cx="2846741" cy="230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Font typeface="Nunito Sans"/>
              <a:buNone/>
              <a:defRPr sz="3000" b="1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just"/>
            <a:r>
              <a:rPr lang="en-IN" sz="2000" dirty="0">
                <a:solidFill>
                  <a:schemeClr val="tx1"/>
                </a:solidFill>
              </a:rPr>
              <a:t>Group No.: 14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Sumit Hotchandani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Shikhar Bhatt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Kailash Raj Gaur</a:t>
            </a:r>
          </a:p>
          <a:p>
            <a:pPr algn="just"/>
            <a:endParaRPr lang="en-IN" sz="2000" dirty="0">
              <a:solidFill>
                <a:schemeClr val="tx1"/>
              </a:solidFill>
            </a:endParaRP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Project Guide:</a:t>
            </a:r>
          </a:p>
          <a:p>
            <a:pPr algn="just"/>
            <a:r>
              <a:rPr lang="en-IN" sz="2000" dirty="0" err="1">
                <a:solidFill>
                  <a:schemeClr val="tx1"/>
                </a:solidFill>
              </a:rPr>
              <a:t>Sumedha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Sirsikar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799A-BCF3-4B38-9ABC-CF880B58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8" y="575499"/>
            <a:ext cx="1860649" cy="3981000"/>
          </a:xfrm>
        </p:spPr>
        <p:txBody>
          <a:bodyPr/>
          <a:lstStyle/>
          <a:p>
            <a:r>
              <a:rPr lang="en-IN" b="1" dirty="0"/>
              <a:t>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DF8C2-5D9A-4B39-9319-14D105B85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6947B-85E1-45C1-85DB-88975AEA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6644" y="575499"/>
            <a:ext cx="2913781" cy="4174351"/>
          </a:xfrm>
        </p:spPr>
        <p:txBody>
          <a:bodyPr/>
          <a:lstStyle/>
          <a:p>
            <a:pPr marL="158750" indent="0" algn="ctr">
              <a:buNone/>
            </a:pPr>
            <a:r>
              <a:rPr lang="en-IN" sz="2000" b="1" dirty="0"/>
              <a:t>What is covered</a:t>
            </a:r>
          </a:p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Blockchain helps us with decentralized storage of medical records and policy details of every citizen.</a:t>
            </a:r>
          </a:p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It eliminates the need of an intermediate trusted authority to facilitate digital relationships.</a:t>
            </a:r>
          </a:p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Blockchain may be useful in reducing fraud related to the integrity of a policy or claim.</a:t>
            </a:r>
          </a:p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By maintaining the integrity of the asset through various owners, Blockchain will minimize counterfeiting, double booking, document or contract alterations.</a:t>
            </a:r>
          </a:p>
          <a:p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89480-850D-472D-ADDD-10F5404AD7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72920" y="575500"/>
            <a:ext cx="2913781" cy="4174350"/>
          </a:xfrm>
        </p:spPr>
        <p:txBody>
          <a:bodyPr/>
          <a:lstStyle/>
          <a:p>
            <a:pPr marL="158750" indent="0" algn="ctr">
              <a:buNone/>
            </a:pPr>
            <a:r>
              <a:rPr lang="en-IN" sz="2000" b="1" dirty="0"/>
              <a:t>What isn’t covered</a:t>
            </a:r>
          </a:p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Although blockchain helps in deterring fraud, it is not helpful in preventing first party frauds.</a:t>
            </a:r>
          </a:p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Running analytics on aggregates of data can help the government for preventing disease outbreaks, pharmacists to predict which medicines to stock up on and insurance companies for targeted marketing.</a:t>
            </a:r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41982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660266" y="1035041"/>
            <a:ext cx="2646608" cy="26289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133600" cy="905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Methodology:</a:t>
            </a:r>
            <a:br>
              <a:rPr lang="en-IN" b="1"/>
            </a:br>
            <a:r>
              <a:rPr lang="en-IN" b="1"/>
              <a:t>Aura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dirty="0"/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49214" y="92392"/>
            <a:ext cx="3069761" cy="489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Aura(Authority Round):Blockchain consensus algorithm</a:t>
            </a:r>
          </a:p>
          <a:p>
            <a:pPr marL="0" lv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400" b="1" u="sng" dirty="0">
                <a:solidFill>
                  <a:schemeClr val="bg2"/>
                </a:solidFill>
              </a:rPr>
              <a:t>Aura - Overview</a:t>
            </a:r>
            <a:endParaRPr lang="en-IN" sz="1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Authority nodes create blocks.</a:t>
            </a:r>
          </a:p>
          <a:p>
            <a:pPr mar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Create blocks in rounds.</a:t>
            </a:r>
          </a:p>
          <a:p>
            <a:pPr mar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Every authority node gets a time slot to create a block and is referred as primary node.</a:t>
            </a:r>
          </a:p>
          <a:p>
            <a:pPr mar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IN" sz="14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2" name="AutoShape 2" descr="Image result for computer png - 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computer png - re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mage result for computer png - re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9" descr="Image result for computer png - gree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1" descr="Image result for computer png - gree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3" descr="Image result for computer png - gree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5" descr="Image result for computer png - gree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507331" y="621530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Authority Node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5479" y="3985348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Blockchain Network</a:t>
            </a:r>
          </a:p>
        </p:txBody>
      </p:sp>
      <p:sp>
        <p:nvSpPr>
          <p:cNvPr id="23" name="Up Arrow 22"/>
          <p:cNvSpPr/>
          <p:nvPr/>
        </p:nvSpPr>
        <p:spPr>
          <a:xfrm rot="14878533">
            <a:off x="7428054" y="742333"/>
            <a:ext cx="45719" cy="19962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E2D3E1-E5FC-4689-A0BC-C367ECC3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42" y="832665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48FF99-0E9B-48EE-90E9-85C2240A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08" y="1436824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80712A-45DC-42E8-B8B8-558FF2EE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933" y="2465300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AECCF-A043-4A6B-A84A-2988C523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65" y="2465300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F30E01-9513-41B5-8F3D-1F3079C32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939" y="1455640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8C84DA-D404-4BAA-8B23-B4106155D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248" y="3277521"/>
            <a:ext cx="606237" cy="6062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" name="Cube 60">
            <a:extLst>
              <a:ext uri="{FF2B5EF4-FFF2-40B4-BE49-F238E27FC236}">
                <a16:creationId xmlns:a16="http://schemas.microsoft.com/office/drawing/2014/main" id="{9D8FA618-A430-45EE-B9C7-00F96ADEB0E2}"/>
              </a:ext>
            </a:extLst>
          </p:cNvPr>
          <p:cNvSpPr/>
          <p:nvPr/>
        </p:nvSpPr>
        <p:spPr>
          <a:xfrm>
            <a:off x="6443765" y="1449028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3991FDB6-7516-4B89-85A8-5DE5740234C2}"/>
              </a:ext>
            </a:extLst>
          </p:cNvPr>
          <p:cNvSpPr/>
          <p:nvPr/>
        </p:nvSpPr>
        <p:spPr>
          <a:xfrm>
            <a:off x="6846973" y="144902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BE312E4-09D2-4BC6-B40D-5A067DDF821E}"/>
              </a:ext>
            </a:extLst>
          </p:cNvPr>
          <p:cNvCxnSpPr>
            <a:cxnSpLocks/>
            <a:stCxn id="61" idx="4"/>
            <a:endCxn id="62" idx="2"/>
          </p:cNvCxnSpPr>
          <p:nvPr/>
        </p:nvCxnSpPr>
        <p:spPr>
          <a:xfrm flipV="1">
            <a:off x="6706353" y="1644348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E1F3A4C-6EFE-4D42-8D2A-5100096895C5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7110743" y="1644348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Cube 64">
            <a:extLst>
              <a:ext uri="{FF2B5EF4-FFF2-40B4-BE49-F238E27FC236}">
                <a16:creationId xmlns:a16="http://schemas.microsoft.com/office/drawing/2014/main" id="{DA990BEE-C960-49B0-9D01-6244268493A1}"/>
              </a:ext>
            </a:extLst>
          </p:cNvPr>
          <p:cNvSpPr/>
          <p:nvPr/>
        </p:nvSpPr>
        <p:spPr>
          <a:xfrm>
            <a:off x="7245123" y="144902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6FB9A6CE-11A3-4A35-BC48-D4657F2F062A}"/>
              </a:ext>
            </a:extLst>
          </p:cNvPr>
          <p:cNvSpPr/>
          <p:nvPr/>
        </p:nvSpPr>
        <p:spPr>
          <a:xfrm>
            <a:off x="5188609" y="3074485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B3B23AA4-D8CC-42E3-92BC-5BEBFC1BA5FF}"/>
              </a:ext>
            </a:extLst>
          </p:cNvPr>
          <p:cNvSpPr/>
          <p:nvPr/>
        </p:nvSpPr>
        <p:spPr>
          <a:xfrm>
            <a:off x="5591817" y="3074484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F1D1DC-6073-4563-84C6-3ECBDFEF7AAB}"/>
              </a:ext>
            </a:extLst>
          </p:cNvPr>
          <p:cNvCxnSpPr>
            <a:cxnSpLocks/>
            <a:stCxn id="66" idx="4"/>
            <a:endCxn id="67" idx="2"/>
          </p:cNvCxnSpPr>
          <p:nvPr/>
        </p:nvCxnSpPr>
        <p:spPr>
          <a:xfrm flipV="1">
            <a:off x="5451197" y="3269805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7317B3-E86C-4CF7-8534-040FC30C2113}"/>
              </a:ext>
            </a:extLst>
          </p:cNvPr>
          <p:cNvCxnSpPr>
            <a:cxnSpLocks/>
            <a:stCxn id="67" idx="4"/>
            <a:endCxn id="70" idx="2"/>
          </p:cNvCxnSpPr>
          <p:nvPr/>
        </p:nvCxnSpPr>
        <p:spPr>
          <a:xfrm>
            <a:off x="5855587" y="3269805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Cube 69">
            <a:extLst>
              <a:ext uri="{FF2B5EF4-FFF2-40B4-BE49-F238E27FC236}">
                <a16:creationId xmlns:a16="http://schemas.microsoft.com/office/drawing/2014/main" id="{57EEB9A0-C2EB-4001-94DE-F4F87A2DD3FF}"/>
              </a:ext>
            </a:extLst>
          </p:cNvPr>
          <p:cNvSpPr/>
          <p:nvPr/>
        </p:nvSpPr>
        <p:spPr>
          <a:xfrm>
            <a:off x="5989967" y="3074484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65AEC927-25FA-46EF-9A9E-F132114DB061}"/>
              </a:ext>
            </a:extLst>
          </p:cNvPr>
          <p:cNvSpPr/>
          <p:nvPr/>
        </p:nvSpPr>
        <p:spPr>
          <a:xfrm>
            <a:off x="7668784" y="3072040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04634E14-BC4B-4315-A7BA-F4656CBABCC9}"/>
              </a:ext>
            </a:extLst>
          </p:cNvPr>
          <p:cNvSpPr/>
          <p:nvPr/>
        </p:nvSpPr>
        <p:spPr>
          <a:xfrm>
            <a:off x="8071992" y="3072039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9728D4-5407-4C1D-B3FE-A4BFBD0FFD31}"/>
              </a:ext>
            </a:extLst>
          </p:cNvPr>
          <p:cNvCxnSpPr>
            <a:cxnSpLocks/>
            <a:stCxn id="71" idx="4"/>
            <a:endCxn id="72" idx="2"/>
          </p:cNvCxnSpPr>
          <p:nvPr/>
        </p:nvCxnSpPr>
        <p:spPr>
          <a:xfrm flipV="1">
            <a:off x="7931372" y="3267360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48A411C-B803-42FB-B9D8-369B34E66A6A}"/>
              </a:ext>
            </a:extLst>
          </p:cNvPr>
          <p:cNvCxnSpPr>
            <a:cxnSpLocks/>
            <a:stCxn id="72" idx="4"/>
            <a:endCxn id="75" idx="2"/>
          </p:cNvCxnSpPr>
          <p:nvPr/>
        </p:nvCxnSpPr>
        <p:spPr>
          <a:xfrm>
            <a:off x="8335762" y="3267360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Cube 74">
            <a:extLst>
              <a:ext uri="{FF2B5EF4-FFF2-40B4-BE49-F238E27FC236}">
                <a16:creationId xmlns:a16="http://schemas.microsoft.com/office/drawing/2014/main" id="{43F9FC38-54A3-489A-BC14-8F9CA7764B18}"/>
              </a:ext>
            </a:extLst>
          </p:cNvPr>
          <p:cNvSpPr/>
          <p:nvPr/>
        </p:nvSpPr>
        <p:spPr>
          <a:xfrm>
            <a:off x="8470142" y="3072039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817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  <p:bldP spid="19" grpId="0"/>
      <p:bldP spid="23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133600" cy="905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Methodology:</a:t>
            </a:r>
            <a:br>
              <a:rPr lang="en-IN" b="1"/>
            </a:br>
            <a:r>
              <a:rPr lang="en-IN" b="1"/>
              <a:t>Aura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dirty="0"/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49214" y="92392"/>
            <a:ext cx="2612561" cy="489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IN" sz="14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2" name="AutoShape 2" descr="Image result for computer png - 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computer png - re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mage result for computer png - re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9" descr="Image result for computer png - gree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1" descr="Image result for computer png - gree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3" descr="Image result for computer png - gree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5" descr="Image result for computer png - gree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401614" y="244792"/>
            <a:ext cx="2612561" cy="489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IN" sz="14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25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54392" y="-118705"/>
            <a:ext cx="3420396" cy="489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Primary node selection is decided by ‘</a:t>
            </a:r>
            <a:r>
              <a:rPr lang="en-IN" sz="1400" b="1" u="sng" dirty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’.</a:t>
            </a:r>
          </a:p>
          <a:p>
            <a:pPr marL="285750" indent="-285750"/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Calculation –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      Step s = timestamp/step-duration</a:t>
            </a:r>
          </a:p>
          <a:p>
            <a:pPr mar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At each step primary node is selected by: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      select = s mod n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      where n = total authority                	     nodes</a:t>
            </a:r>
            <a:endParaRPr lang="en-IN" sz="14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6938F9-2A42-4185-B756-392A9C624EB2}"/>
              </a:ext>
            </a:extLst>
          </p:cNvPr>
          <p:cNvSpPr/>
          <p:nvPr/>
        </p:nvSpPr>
        <p:spPr>
          <a:xfrm>
            <a:off x="5879966" y="1030079"/>
            <a:ext cx="2646608" cy="26289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E8BD7-4057-49EC-9C1A-4834F69ABC05}"/>
              </a:ext>
            </a:extLst>
          </p:cNvPr>
          <p:cNvSpPr txBox="1"/>
          <p:nvPr/>
        </p:nvSpPr>
        <p:spPr>
          <a:xfrm>
            <a:off x="7727031" y="616568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Authority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78E1B-15B2-4B3C-9DCD-5B9FF27F90C5}"/>
              </a:ext>
            </a:extLst>
          </p:cNvPr>
          <p:cNvSpPr txBox="1"/>
          <p:nvPr/>
        </p:nvSpPr>
        <p:spPr>
          <a:xfrm>
            <a:off x="6565179" y="3980386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Blockchain Network</a:t>
            </a:r>
          </a:p>
        </p:txBody>
      </p:sp>
      <p:sp>
        <p:nvSpPr>
          <p:cNvPr id="29" name="Up Arrow 22">
            <a:extLst>
              <a:ext uri="{FF2B5EF4-FFF2-40B4-BE49-F238E27FC236}">
                <a16:creationId xmlns:a16="http://schemas.microsoft.com/office/drawing/2014/main" id="{DE62F302-61D6-478B-A692-EE32857549C9}"/>
              </a:ext>
            </a:extLst>
          </p:cNvPr>
          <p:cNvSpPr/>
          <p:nvPr/>
        </p:nvSpPr>
        <p:spPr>
          <a:xfrm rot="14878533">
            <a:off x="7647754" y="737371"/>
            <a:ext cx="45719" cy="19962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874EBB8-D073-490A-A11A-9EF7B5E6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942" y="827703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4A89F4-6664-42ED-AE75-38E29529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408" y="1431862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EEE60E-870B-434E-8B2B-3F7D00DD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33" y="2460338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28CB02-9C46-47E9-962B-31A6E2B4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65" y="2460338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E62D5C-9B19-46CE-BE44-FFE9BCBF1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39" y="1450678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45C470-DF58-46BF-9DFD-9766C41F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948" y="3272559"/>
            <a:ext cx="606237" cy="60623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063CB4-54CC-47E1-88DE-6033C46EE9E7}"/>
              </a:ext>
            </a:extLst>
          </p:cNvPr>
          <p:cNvCxnSpPr>
            <a:cxnSpLocks/>
          </p:cNvCxnSpPr>
          <p:nvPr/>
        </p:nvCxnSpPr>
        <p:spPr>
          <a:xfrm flipH="1">
            <a:off x="6275548" y="1804254"/>
            <a:ext cx="848468" cy="105225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AE6981-798D-40FF-A693-0E7EBBEC7DE5}"/>
              </a:ext>
            </a:extLst>
          </p:cNvPr>
          <p:cNvCxnSpPr>
            <a:cxnSpLocks/>
          </p:cNvCxnSpPr>
          <p:nvPr/>
        </p:nvCxnSpPr>
        <p:spPr>
          <a:xfrm>
            <a:off x="6331456" y="2972617"/>
            <a:ext cx="1727977" cy="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62DBB8-6AB3-49A5-AEF0-E061570BA345}"/>
              </a:ext>
            </a:extLst>
          </p:cNvPr>
          <p:cNvCxnSpPr>
            <a:cxnSpLocks/>
          </p:cNvCxnSpPr>
          <p:nvPr/>
        </p:nvCxnSpPr>
        <p:spPr>
          <a:xfrm flipH="1" flipV="1">
            <a:off x="7283905" y="1798170"/>
            <a:ext cx="754797" cy="104918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be 38">
            <a:extLst>
              <a:ext uri="{FF2B5EF4-FFF2-40B4-BE49-F238E27FC236}">
                <a16:creationId xmlns:a16="http://schemas.microsoft.com/office/drawing/2014/main" id="{4BE4BABD-233B-4093-A58E-CF1E0B628D0D}"/>
              </a:ext>
            </a:extLst>
          </p:cNvPr>
          <p:cNvSpPr/>
          <p:nvPr/>
        </p:nvSpPr>
        <p:spPr>
          <a:xfrm>
            <a:off x="6663465" y="1444066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F695D9E4-F4A8-491D-902F-87977688B87F}"/>
              </a:ext>
            </a:extLst>
          </p:cNvPr>
          <p:cNvSpPr/>
          <p:nvPr/>
        </p:nvSpPr>
        <p:spPr>
          <a:xfrm>
            <a:off x="7066673" y="1444065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04077E-F1CB-47DE-B9D0-3D0498A0ED03}"/>
              </a:ext>
            </a:extLst>
          </p:cNvPr>
          <p:cNvCxnSpPr>
            <a:cxnSpLocks/>
            <a:stCxn id="39" idx="4"/>
            <a:endCxn id="40" idx="2"/>
          </p:cNvCxnSpPr>
          <p:nvPr/>
        </p:nvCxnSpPr>
        <p:spPr>
          <a:xfrm flipV="1">
            <a:off x="6926053" y="1639386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C982BB-F6B3-46C0-85E8-AEA7B6CF8940}"/>
              </a:ext>
            </a:extLst>
          </p:cNvPr>
          <p:cNvCxnSpPr>
            <a:cxnSpLocks/>
            <a:stCxn id="40" idx="4"/>
            <a:endCxn id="43" idx="2"/>
          </p:cNvCxnSpPr>
          <p:nvPr/>
        </p:nvCxnSpPr>
        <p:spPr>
          <a:xfrm>
            <a:off x="7330443" y="1639386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23A5EA49-F0D0-489F-9DC9-D3750903D320}"/>
              </a:ext>
            </a:extLst>
          </p:cNvPr>
          <p:cNvSpPr/>
          <p:nvPr/>
        </p:nvSpPr>
        <p:spPr>
          <a:xfrm>
            <a:off x="7464823" y="1444065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F4C17361-0856-455C-AF18-797915F64A79}"/>
              </a:ext>
            </a:extLst>
          </p:cNvPr>
          <p:cNvSpPr/>
          <p:nvPr/>
        </p:nvSpPr>
        <p:spPr>
          <a:xfrm>
            <a:off x="5408309" y="3069523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1BA6EAF8-7A5B-4BAF-A9C7-108F6744E5EA}"/>
              </a:ext>
            </a:extLst>
          </p:cNvPr>
          <p:cNvSpPr/>
          <p:nvPr/>
        </p:nvSpPr>
        <p:spPr>
          <a:xfrm>
            <a:off x="5811517" y="3069522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642CC0-50C0-497F-B919-2C1CDB76F9D5}"/>
              </a:ext>
            </a:extLst>
          </p:cNvPr>
          <p:cNvCxnSpPr>
            <a:cxnSpLocks/>
            <a:stCxn id="44" idx="4"/>
            <a:endCxn id="45" idx="2"/>
          </p:cNvCxnSpPr>
          <p:nvPr/>
        </p:nvCxnSpPr>
        <p:spPr>
          <a:xfrm flipV="1">
            <a:off x="5670897" y="3264843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5331AF-2AD2-47A4-BD35-64900DF8CAF6}"/>
              </a:ext>
            </a:extLst>
          </p:cNvPr>
          <p:cNvCxnSpPr>
            <a:cxnSpLocks/>
            <a:stCxn id="45" idx="4"/>
            <a:endCxn id="48" idx="2"/>
          </p:cNvCxnSpPr>
          <p:nvPr/>
        </p:nvCxnSpPr>
        <p:spPr>
          <a:xfrm>
            <a:off x="6075287" y="3264843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ube 47">
            <a:extLst>
              <a:ext uri="{FF2B5EF4-FFF2-40B4-BE49-F238E27FC236}">
                <a16:creationId xmlns:a16="http://schemas.microsoft.com/office/drawing/2014/main" id="{FE1AFF42-882B-4F06-9496-A8B0F87133BC}"/>
              </a:ext>
            </a:extLst>
          </p:cNvPr>
          <p:cNvSpPr/>
          <p:nvPr/>
        </p:nvSpPr>
        <p:spPr>
          <a:xfrm>
            <a:off x="6209667" y="3069522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95A55BA9-CF19-4202-9278-3EEEEC8C88EC}"/>
              </a:ext>
            </a:extLst>
          </p:cNvPr>
          <p:cNvSpPr/>
          <p:nvPr/>
        </p:nvSpPr>
        <p:spPr>
          <a:xfrm>
            <a:off x="7888484" y="3067078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F0C1A372-D0FD-486A-BDE4-B1D500A8E7C6}"/>
              </a:ext>
            </a:extLst>
          </p:cNvPr>
          <p:cNvSpPr/>
          <p:nvPr/>
        </p:nvSpPr>
        <p:spPr>
          <a:xfrm>
            <a:off x="8291692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5DE1C8-7B50-4751-BBE7-0E4C11B13413}"/>
              </a:ext>
            </a:extLst>
          </p:cNvPr>
          <p:cNvCxnSpPr>
            <a:cxnSpLocks/>
            <a:stCxn id="49" idx="4"/>
            <a:endCxn id="50" idx="2"/>
          </p:cNvCxnSpPr>
          <p:nvPr/>
        </p:nvCxnSpPr>
        <p:spPr>
          <a:xfrm flipV="1">
            <a:off x="8151072" y="3262398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B4C41-5142-480D-8578-BF1F856ACBB8}"/>
              </a:ext>
            </a:extLst>
          </p:cNvPr>
          <p:cNvCxnSpPr>
            <a:cxnSpLocks/>
            <a:stCxn id="50" idx="4"/>
            <a:endCxn id="53" idx="2"/>
          </p:cNvCxnSpPr>
          <p:nvPr/>
        </p:nvCxnSpPr>
        <p:spPr>
          <a:xfrm>
            <a:off x="8555462" y="3262398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ube 52">
            <a:extLst>
              <a:ext uri="{FF2B5EF4-FFF2-40B4-BE49-F238E27FC236}">
                <a16:creationId xmlns:a16="http://schemas.microsoft.com/office/drawing/2014/main" id="{81C19E62-78B4-4BF1-A656-234D61A4E1AA}"/>
              </a:ext>
            </a:extLst>
          </p:cNvPr>
          <p:cNvSpPr/>
          <p:nvPr/>
        </p:nvSpPr>
        <p:spPr>
          <a:xfrm>
            <a:off x="8689842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95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133600" cy="905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Methodology:</a:t>
            </a:r>
            <a:br>
              <a:rPr lang="en-IN" b="1"/>
            </a:br>
            <a:r>
              <a:rPr lang="en-IN" b="1"/>
              <a:t>Aura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dirty="0"/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49214" y="92392"/>
            <a:ext cx="2612561" cy="4898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IN" sz="14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2" name="AutoShape 2" descr="Image result for computer png - 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computer png - re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mage result for computer png - re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9" descr="Image result for computer png - gree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1" descr="Image result for computer png - gree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3" descr="Image result for computer png - gree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5" descr="Image result for computer png - gree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hape 105">
                <a:extLst>
                  <a:ext uri="{FF2B5EF4-FFF2-40B4-BE49-F238E27FC236}">
                    <a16:creationId xmlns:a16="http://schemas.microsoft.com/office/drawing/2014/main" id="{BDE9E6D2-A810-41F1-8B31-72E7A5D00DDF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2395175" y="380020"/>
                <a:ext cx="3054257" cy="27881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I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Determines which chain is the correct one to be on.</a:t>
                </a:r>
              </a:p>
              <a:p>
                <a:pPr marL="285750" indent="-285750"/>
                <a:r>
                  <a:rPr lang="en-I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Chain scoring is given  y the formula:</a:t>
                </a:r>
              </a:p>
              <a:p>
                <a:pPr marL="285750" indent="-285750"/>
                <a:r>
                  <a:rPr lang="en-I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CS =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𝑼</m:t>
                    </m:r>
                    <m:r>
                      <a:rPr lang="en-IN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𝟏𝟐</m:t>
                    </m:r>
                    <m:sSub>
                      <m:sSubPr>
                        <m:ctrlPr>
                          <a:rPr lang="en-IN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𝟖</m:t>
                        </m:r>
                      </m:e>
                      <m:sub>
                        <m:r>
                          <a:rPr lang="en-IN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𝒎𝒂𝒙</m:t>
                        </m:r>
                      </m:sub>
                    </m:sSub>
                    <m:r>
                      <a:rPr lang="en-IN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∗</m:t>
                    </m:r>
                    <m:r>
                      <a:rPr lang="en-IN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𝒉</m:t>
                    </m:r>
                    <m:r>
                      <a:rPr lang="en-IN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−</m:t>
                    </m:r>
                    <m:r>
                      <a:rPr lang="en-IN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IN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      where h = height of the chain</a:t>
                </a: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                  s = step of highest block</a:t>
                </a:r>
              </a:p>
              <a:p>
                <a:pPr marL="285750" indent="-285750"/>
                <a:r>
                  <a:rPr lang="en-I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Helps to prevent malicious behaviour of  nodes</a:t>
                </a:r>
              </a:p>
              <a:p>
                <a:pPr marL="0" indent="0">
                  <a:buNone/>
                </a:pPr>
                <a:endParaRPr lang="en-IN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IN" sz="1400" b="1" u="sng" dirty="0">
                    <a:solidFill>
                      <a:schemeClr val="bg2"/>
                    </a:solidFill>
                  </a:rPr>
                  <a:t>Aura - Finality</a:t>
                </a:r>
              </a:p>
              <a:p>
                <a:pPr marL="0" lvl="0" indent="0">
                  <a:buNone/>
                </a:pPr>
                <a:r>
                  <a:rPr lang="en-I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Finality is defined in a way that </a:t>
                </a:r>
                <a:r>
                  <a:rPr lang="en-IN" sz="1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atleast</a:t>
                </a:r>
                <a:r>
                  <a:rPr lang="en-I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 51% authority nodes validate the block.</a:t>
                </a:r>
              </a:p>
              <a:p>
                <a:pPr marL="0" indent="0">
                  <a:buNone/>
                </a:pPr>
                <a:endParaRPr lang="en-IN" sz="1400" b="1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IN" sz="1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4" name="Shape 10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E9E6D2-A810-41F1-8B31-72E7A5D00DD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2395175" y="380020"/>
                <a:ext cx="3054257" cy="2788183"/>
              </a:xfrm>
              <a:prstGeom prst="rect">
                <a:avLst/>
              </a:prstGeom>
              <a:blipFill rotWithShape="1">
                <a:blip r:embed="rId3"/>
                <a:stretch>
                  <a:fillRect l="-599" r="-1198" b="-77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54392" y="-118704"/>
            <a:ext cx="2977462" cy="517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400" b="1" u="sng" dirty="0">
                <a:solidFill>
                  <a:schemeClr val="bg2"/>
                </a:solidFill>
              </a:rPr>
              <a:t>Chain Scoring</a:t>
            </a:r>
            <a:endParaRPr lang="en-IN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8572AB-D88B-4C7A-8C95-B3E706DC68BE}"/>
              </a:ext>
            </a:extLst>
          </p:cNvPr>
          <p:cNvSpPr/>
          <p:nvPr/>
        </p:nvSpPr>
        <p:spPr>
          <a:xfrm>
            <a:off x="5879966" y="1030079"/>
            <a:ext cx="2646608" cy="26289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469E5-9E05-4D41-8611-F92D9EB4ABBA}"/>
              </a:ext>
            </a:extLst>
          </p:cNvPr>
          <p:cNvSpPr txBox="1"/>
          <p:nvPr/>
        </p:nvSpPr>
        <p:spPr>
          <a:xfrm>
            <a:off x="7727031" y="616568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Authority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5A49B-B9ED-4B98-AE56-A038546C54DE}"/>
              </a:ext>
            </a:extLst>
          </p:cNvPr>
          <p:cNvSpPr txBox="1"/>
          <p:nvPr/>
        </p:nvSpPr>
        <p:spPr>
          <a:xfrm>
            <a:off x="6565179" y="3980386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Blockchain Network</a:t>
            </a:r>
          </a:p>
        </p:txBody>
      </p:sp>
      <p:sp>
        <p:nvSpPr>
          <p:cNvPr id="18" name="Up Arrow 22">
            <a:extLst>
              <a:ext uri="{FF2B5EF4-FFF2-40B4-BE49-F238E27FC236}">
                <a16:creationId xmlns:a16="http://schemas.microsoft.com/office/drawing/2014/main" id="{B11133C5-0589-405A-88F5-21F1F49815B7}"/>
              </a:ext>
            </a:extLst>
          </p:cNvPr>
          <p:cNvSpPr/>
          <p:nvPr/>
        </p:nvSpPr>
        <p:spPr>
          <a:xfrm rot="14878533">
            <a:off x="7647754" y="737371"/>
            <a:ext cx="45719" cy="19962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5702A2-474C-44EB-8578-CAD19A44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942" y="827703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86F031-F194-430E-A12E-4FE64AC32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08" y="1431862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478368-4D37-4BDD-BFA6-957E4AEB6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633" y="2460338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F48E1E-C091-40F4-9ECB-4B3DC0FF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194" y="2445575"/>
            <a:ext cx="585243" cy="5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1A5D73-EE09-4707-B602-FB592B7B8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639" y="1450678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004E6E-8BA0-4F1A-BB57-C59EA0F7E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948" y="3272559"/>
            <a:ext cx="606237" cy="6062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Cube 29">
            <a:extLst>
              <a:ext uri="{FF2B5EF4-FFF2-40B4-BE49-F238E27FC236}">
                <a16:creationId xmlns:a16="http://schemas.microsoft.com/office/drawing/2014/main" id="{05C7902B-6D8D-4147-A123-712C5BB0201C}"/>
              </a:ext>
            </a:extLst>
          </p:cNvPr>
          <p:cNvSpPr/>
          <p:nvPr/>
        </p:nvSpPr>
        <p:spPr>
          <a:xfrm>
            <a:off x="6663465" y="1444066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9B41BDB7-ADC3-4767-A8C3-84776A36D859}"/>
              </a:ext>
            </a:extLst>
          </p:cNvPr>
          <p:cNvSpPr/>
          <p:nvPr/>
        </p:nvSpPr>
        <p:spPr>
          <a:xfrm>
            <a:off x="7066673" y="1444065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1AED41-4BE7-4D76-B73B-16DC896C5C65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 flipV="1">
            <a:off x="6926053" y="1639386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45E417-D05A-40BD-BECB-3C5E7D031AF2}"/>
              </a:ext>
            </a:extLst>
          </p:cNvPr>
          <p:cNvCxnSpPr>
            <a:cxnSpLocks/>
            <a:stCxn id="31" idx="4"/>
            <a:endCxn id="34" idx="2"/>
          </p:cNvCxnSpPr>
          <p:nvPr/>
        </p:nvCxnSpPr>
        <p:spPr>
          <a:xfrm>
            <a:off x="7330443" y="1639386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ube 33">
            <a:extLst>
              <a:ext uri="{FF2B5EF4-FFF2-40B4-BE49-F238E27FC236}">
                <a16:creationId xmlns:a16="http://schemas.microsoft.com/office/drawing/2014/main" id="{B4E56084-AFC3-4EC9-8BEF-B9C45CB729F4}"/>
              </a:ext>
            </a:extLst>
          </p:cNvPr>
          <p:cNvSpPr/>
          <p:nvPr/>
        </p:nvSpPr>
        <p:spPr>
          <a:xfrm>
            <a:off x="7464823" y="1444065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C4D13C00-D091-4CB3-A56E-5F4E1B543AF8}"/>
              </a:ext>
            </a:extLst>
          </p:cNvPr>
          <p:cNvSpPr/>
          <p:nvPr/>
        </p:nvSpPr>
        <p:spPr>
          <a:xfrm>
            <a:off x="5370945" y="3067078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06C5ED41-C013-4808-9CD8-D0D7F80BB338}"/>
              </a:ext>
            </a:extLst>
          </p:cNvPr>
          <p:cNvSpPr/>
          <p:nvPr/>
        </p:nvSpPr>
        <p:spPr>
          <a:xfrm>
            <a:off x="5774153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577693-54E0-482D-97EA-FFFC85B5CA8A}"/>
              </a:ext>
            </a:extLst>
          </p:cNvPr>
          <p:cNvCxnSpPr>
            <a:cxnSpLocks/>
            <a:stCxn id="35" idx="4"/>
            <a:endCxn id="36" idx="2"/>
          </p:cNvCxnSpPr>
          <p:nvPr/>
        </p:nvCxnSpPr>
        <p:spPr>
          <a:xfrm flipV="1">
            <a:off x="5633533" y="3262398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9A9275-CC2C-4334-B9B0-125DD1B55818}"/>
              </a:ext>
            </a:extLst>
          </p:cNvPr>
          <p:cNvCxnSpPr>
            <a:cxnSpLocks/>
            <a:stCxn id="36" idx="4"/>
            <a:endCxn id="39" idx="2"/>
          </p:cNvCxnSpPr>
          <p:nvPr/>
        </p:nvCxnSpPr>
        <p:spPr>
          <a:xfrm>
            <a:off x="6037923" y="3262398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Cube 38">
            <a:extLst>
              <a:ext uri="{FF2B5EF4-FFF2-40B4-BE49-F238E27FC236}">
                <a16:creationId xmlns:a16="http://schemas.microsoft.com/office/drawing/2014/main" id="{00BE3649-F39E-4D21-AC20-102B5174B1F4}"/>
              </a:ext>
            </a:extLst>
          </p:cNvPr>
          <p:cNvSpPr/>
          <p:nvPr/>
        </p:nvSpPr>
        <p:spPr>
          <a:xfrm>
            <a:off x="6172303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23C3BA0A-359A-45C6-8CF3-92647BEB3B45}"/>
              </a:ext>
            </a:extLst>
          </p:cNvPr>
          <p:cNvSpPr/>
          <p:nvPr/>
        </p:nvSpPr>
        <p:spPr>
          <a:xfrm>
            <a:off x="7888484" y="3067078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14C3D8A-3A25-4CE0-980B-86451A3625E5}"/>
              </a:ext>
            </a:extLst>
          </p:cNvPr>
          <p:cNvSpPr/>
          <p:nvPr/>
        </p:nvSpPr>
        <p:spPr>
          <a:xfrm>
            <a:off x="8291692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846D3E-6657-4E0B-9627-17FBA73849CF}"/>
              </a:ext>
            </a:extLst>
          </p:cNvPr>
          <p:cNvCxnSpPr>
            <a:cxnSpLocks/>
            <a:stCxn id="40" idx="4"/>
            <a:endCxn id="41" idx="2"/>
          </p:cNvCxnSpPr>
          <p:nvPr/>
        </p:nvCxnSpPr>
        <p:spPr>
          <a:xfrm flipV="1">
            <a:off x="8151072" y="3262398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141151-C62C-4B49-BEB1-03C8BB27CB4F}"/>
              </a:ext>
            </a:extLst>
          </p:cNvPr>
          <p:cNvCxnSpPr>
            <a:cxnSpLocks/>
            <a:stCxn id="41" idx="4"/>
            <a:endCxn id="44" idx="2"/>
          </p:cNvCxnSpPr>
          <p:nvPr/>
        </p:nvCxnSpPr>
        <p:spPr>
          <a:xfrm>
            <a:off x="8555462" y="3262398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ube 43">
            <a:extLst>
              <a:ext uri="{FF2B5EF4-FFF2-40B4-BE49-F238E27FC236}">
                <a16:creationId xmlns:a16="http://schemas.microsoft.com/office/drawing/2014/main" id="{C406FA62-5CA2-4697-921B-9706F5DE9E28}"/>
              </a:ext>
            </a:extLst>
          </p:cNvPr>
          <p:cNvSpPr/>
          <p:nvPr/>
        </p:nvSpPr>
        <p:spPr>
          <a:xfrm>
            <a:off x="8689842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A190FC-7448-4E09-9F83-FDCB76898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842" y="2440810"/>
            <a:ext cx="594772" cy="594772"/>
          </a:xfrm>
          <a:prstGeom prst="rect">
            <a:avLst/>
          </a:prstGeom>
        </p:spPr>
      </p:pic>
      <p:sp>
        <p:nvSpPr>
          <p:cNvPr id="73" name="Cube 72">
            <a:extLst>
              <a:ext uri="{FF2B5EF4-FFF2-40B4-BE49-F238E27FC236}">
                <a16:creationId xmlns:a16="http://schemas.microsoft.com/office/drawing/2014/main" id="{65D6F955-E1CD-4152-BCC5-8EABB5FD5878}"/>
              </a:ext>
            </a:extLst>
          </p:cNvPr>
          <p:cNvSpPr/>
          <p:nvPr/>
        </p:nvSpPr>
        <p:spPr>
          <a:xfrm>
            <a:off x="6176834" y="3067077"/>
            <a:ext cx="341898" cy="312513"/>
          </a:xfrm>
          <a:prstGeom prst="cube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124044-5BD7-4C86-A8AC-37C9D2223BB9}"/>
              </a:ext>
            </a:extLst>
          </p:cNvPr>
          <p:cNvSpPr/>
          <p:nvPr/>
        </p:nvSpPr>
        <p:spPr>
          <a:xfrm>
            <a:off x="2733577" y="1639386"/>
            <a:ext cx="1898374" cy="308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0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44" grpId="0" animBg="1"/>
      <p:bldP spid="73" grpId="0" animBg="1"/>
      <p:bldP spid="73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133600" cy="580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Methodology:</a:t>
            </a:r>
            <a:br>
              <a:rPr lang="en-IN" b="1" dirty="0"/>
            </a:br>
            <a:r>
              <a:rPr lang="en-IN" b="1" dirty="0" err="1"/>
              <a:t>pBFT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49214" y="105508"/>
            <a:ext cx="3868443" cy="490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IN" sz="1600" b="1" dirty="0" err="1"/>
              <a:t>pBFT</a:t>
            </a:r>
            <a:r>
              <a:rPr lang="en-IN" sz="1600" b="1" dirty="0"/>
              <a:t> (Practical Byzantine Fault Tolerance)</a:t>
            </a:r>
          </a:p>
          <a:p>
            <a:pPr marL="15875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4 Phases of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pBFT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algorithm:</a:t>
            </a:r>
          </a:p>
          <a:p>
            <a:pPr marL="285750" indent="-285750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Client sends request to leader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node to invoke operation.</a:t>
            </a:r>
          </a:p>
          <a:p>
            <a:pPr marL="285750" indent="-285750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Leader multicasts the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request to backup nodes.</a:t>
            </a:r>
          </a:p>
          <a:p>
            <a:pPr marL="285750" indent="-285750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Nodes execute request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and reply to the client.</a:t>
            </a:r>
          </a:p>
          <a:p>
            <a:pPr marL="285750" indent="-285750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Client awaits f+1 (where f is maximum number of faulty nodes) replies from different nodes with the same result.</a:t>
            </a:r>
          </a:p>
          <a:p>
            <a:pPr marL="158750" indent="0">
              <a:buNone/>
            </a:pPr>
            <a:endParaRPr lang="en-IN" sz="1600" b="1" dirty="0"/>
          </a:p>
          <a:p>
            <a:pPr marL="15875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D21714-61AB-4DA6-AFBA-D7065C5B740B}"/>
              </a:ext>
            </a:extLst>
          </p:cNvPr>
          <p:cNvSpPr/>
          <p:nvPr/>
        </p:nvSpPr>
        <p:spPr>
          <a:xfrm>
            <a:off x="5879966" y="1030079"/>
            <a:ext cx="2646608" cy="26289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1BFE7A-CCE2-48FA-A196-F05692B61F09}"/>
              </a:ext>
            </a:extLst>
          </p:cNvPr>
          <p:cNvSpPr txBox="1"/>
          <p:nvPr/>
        </p:nvSpPr>
        <p:spPr>
          <a:xfrm>
            <a:off x="7727031" y="616568"/>
            <a:ext cx="1027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Authority 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6F4FD-D3DD-468D-AFE6-8798A16E8E76}"/>
              </a:ext>
            </a:extLst>
          </p:cNvPr>
          <p:cNvSpPr txBox="1"/>
          <p:nvPr/>
        </p:nvSpPr>
        <p:spPr>
          <a:xfrm>
            <a:off x="6565179" y="3980386"/>
            <a:ext cx="130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Blockchain Network</a:t>
            </a:r>
          </a:p>
        </p:txBody>
      </p:sp>
      <p:sp>
        <p:nvSpPr>
          <p:cNvPr id="28" name="Up Arrow 22">
            <a:extLst>
              <a:ext uri="{FF2B5EF4-FFF2-40B4-BE49-F238E27FC236}">
                <a16:creationId xmlns:a16="http://schemas.microsoft.com/office/drawing/2014/main" id="{1D165CC5-1D29-4867-847F-E2B1692EA09D}"/>
              </a:ext>
            </a:extLst>
          </p:cNvPr>
          <p:cNvSpPr/>
          <p:nvPr/>
        </p:nvSpPr>
        <p:spPr>
          <a:xfrm rot="14878533">
            <a:off x="7647754" y="737371"/>
            <a:ext cx="45719" cy="19962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5C17159-98EB-42EB-B0EF-CC88CC06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942" y="827703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D2CBF2-09A7-4874-A069-1512389C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408" y="1431862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822B23-8B4B-4254-A382-7A77D50D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33" y="2460338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250587-D8B6-41F0-9768-3AA989DC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65" y="2460338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02E685-4446-4B82-A6F1-5D7EAA584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39" y="1450678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D770761-AE53-4ADC-B947-0FDCDB818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948" y="3272559"/>
            <a:ext cx="606237" cy="60623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DE2678-1DE7-4A70-97FB-FDF4B83E92F5}"/>
              </a:ext>
            </a:extLst>
          </p:cNvPr>
          <p:cNvCxnSpPr>
            <a:cxnSpLocks/>
          </p:cNvCxnSpPr>
          <p:nvPr/>
        </p:nvCxnSpPr>
        <p:spPr>
          <a:xfrm flipH="1">
            <a:off x="6319261" y="1826240"/>
            <a:ext cx="754797" cy="58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EA4C4E-2DB7-493F-B3B0-931202826A4B}"/>
              </a:ext>
            </a:extLst>
          </p:cNvPr>
          <p:cNvCxnSpPr>
            <a:cxnSpLocks/>
          </p:cNvCxnSpPr>
          <p:nvPr/>
        </p:nvCxnSpPr>
        <p:spPr>
          <a:xfrm>
            <a:off x="7176256" y="1878961"/>
            <a:ext cx="0" cy="127353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9F11E6-41BB-4328-97A2-376E9F03C750}"/>
              </a:ext>
            </a:extLst>
          </p:cNvPr>
          <p:cNvCxnSpPr>
            <a:cxnSpLocks/>
          </p:cNvCxnSpPr>
          <p:nvPr/>
        </p:nvCxnSpPr>
        <p:spPr>
          <a:xfrm>
            <a:off x="7218353" y="1878961"/>
            <a:ext cx="853483" cy="87399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be 37">
            <a:extLst>
              <a:ext uri="{FF2B5EF4-FFF2-40B4-BE49-F238E27FC236}">
                <a16:creationId xmlns:a16="http://schemas.microsoft.com/office/drawing/2014/main" id="{AD47763E-01BC-4C34-B762-394895CE5910}"/>
              </a:ext>
            </a:extLst>
          </p:cNvPr>
          <p:cNvSpPr/>
          <p:nvPr/>
        </p:nvSpPr>
        <p:spPr>
          <a:xfrm>
            <a:off x="6663465" y="1444066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697D585B-69B7-41DF-A5D2-33F2D08D3984}"/>
              </a:ext>
            </a:extLst>
          </p:cNvPr>
          <p:cNvSpPr/>
          <p:nvPr/>
        </p:nvSpPr>
        <p:spPr>
          <a:xfrm>
            <a:off x="7066673" y="1444065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DE4D8A-4FFF-4FBB-966E-5997CB866474}"/>
              </a:ext>
            </a:extLst>
          </p:cNvPr>
          <p:cNvCxnSpPr>
            <a:cxnSpLocks/>
            <a:stCxn id="38" idx="4"/>
            <a:endCxn id="39" idx="2"/>
          </p:cNvCxnSpPr>
          <p:nvPr/>
        </p:nvCxnSpPr>
        <p:spPr>
          <a:xfrm flipV="1">
            <a:off x="6926053" y="1639386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1CABE1-C2AB-4270-8EB1-DAA996834D2E}"/>
              </a:ext>
            </a:extLst>
          </p:cNvPr>
          <p:cNvCxnSpPr>
            <a:cxnSpLocks/>
            <a:stCxn id="39" idx="4"/>
            <a:endCxn id="42" idx="2"/>
          </p:cNvCxnSpPr>
          <p:nvPr/>
        </p:nvCxnSpPr>
        <p:spPr>
          <a:xfrm>
            <a:off x="7330443" y="1639386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F79B57FB-4AC2-46F0-8EB4-29BC13DAD27A}"/>
              </a:ext>
            </a:extLst>
          </p:cNvPr>
          <p:cNvSpPr/>
          <p:nvPr/>
        </p:nvSpPr>
        <p:spPr>
          <a:xfrm>
            <a:off x="7464823" y="1444065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9642750D-C394-4FCE-9A1B-03E7E618F11B}"/>
              </a:ext>
            </a:extLst>
          </p:cNvPr>
          <p:cNvSpPr/>
          <p:nvPr/>
        </p:nvSpPr>
        <p:spPr>
          <a:xfrm>
            <a:off x="5408309" y="3069523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32C2895B-6F57-4560-9F98-905579BEFC31}"/>
              </a:ext>
            </a:extLst>
          </p:cNvPr>
          <p:cNvSpPr/>
          <p:nvPr/>
        </p:nvSpPr>
        <p:spPr>
          <a:xfrm>
            <a:off x="5811517" y="3069522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6E131E-7180-4276-9E03-FB2A69E72176}"/>
              </a:ext>
            </a:extLst>
          </p:cNvPr>
          <p:cNvCxnSpPr>
            <a:cxnSpLocks/>
            <a:stCxn id="43" idx="4"/>
            <a:endCxn id="44" idx="2"/>
          </p:cNvCxnSpPr>
          <p:nvPr/>
        </p:nvCxnSpPr>
        <p:spPr>
          <a:xfrm flipV="1">
            <a:off x="5670897" y="3264843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F06A47-1A36-4EB4-BF2E-B7F9A3208D46}"/>
              </a:ext>
            </a:extLst>
          </p:cNvPr>
          <p:cNvCxnSpPr>
            <a:cxnSpLocks/>
            <a:stCxn id="44" idx="4"/>
            <a:endCxn id="47" idx="2"/>
          </p:cNvCxnSpPr>
          <p:nvPr/>
        </p:nvCxnSpPr>
        <p:spPr>
          <a:xfrm>
            <a:off x="6075287" y="3264843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Cube 46">
            <a:extLst>
              <a:ext uri="{FF2B5EF4-FFF2-40B4-BE49-F238E27FC236}">
                <a16:creationId xmlns:a16="http://schemas.microsoft.com/office/drawing/2014/main" id="{3398047A-A61D-41FF-94F7-3B1F366FA0A0}"/>
              </a:ext>
            </a:extLst>
          </p:cNvPr>
          <p:cNvSpPr/>
          <p:nvPr/>
        </p:nvSpPr>
        <p:spPr>
          <a:xfrm>
            <a:off x="6209667" y="3069522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F5A571EC-54E3-475E-AC9B-1F5E378E8AC1}"/>
              </a:ext>
            </a:extLst>
          </p:cNvPr>
          <p:cNvSpPr/>
          <p:nvPr/>
        </p:nvSpPr>
        <p:spPr>
          <a:xfrm>
            <a:off x="7888484" y="3067078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5149AACB-8773-4D30-A820-DE6C38D91263}"/>
              </a:ext>
            </a:extLst>
          </p:cNvPr>
          <p:cNvSpPr/>
          <p:nvPr/>
        </p:nvSpPr>
        <p:spPr>
          <a:xfrm>
            <a:off x="8291692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E4B6C5-818F-4C7D-95DC-5924298BAC10}"/>
              </a:ext>
            </a:extLst>
          </p:cNvPr>
          <p:cNvCxnSpPr>
            <a:cxnSpLocks/>
            <a:stCxn id="48" idx="4"/>
            <a:endCxn id="49" idx="2"/>
          </p:cNvCxnSpPr>
          <p:nvPr/>
        </p:nvCxnSpPr>
        <p:spPr>
          <a:xfrm flipV="1">
            <a:off x="8151072" y="3262398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C63BEB-9684-403A-9FD5-B87782207B8B}"/>
              </a:ext>
            </a:extLst>
          </p:cNvPr>
          <p:cNvCxnSpPr>
            <a:cxnSpLocks/>
            <a:stCxn id="49" idx="4"/>
            <a:endCxn id="52" idx="2"/>
          </p:cNvCxnSpPr>
          <p:nvPr/>
        </p:nvCxnSpPr>
        <p:spPr>
          <a:xfrm>
            <a:off x="8555462" y="3262398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79C756F4-93C3-45C1-8EDB-F4BDB5136B0C}"/>
              </a:ext>
            </a:extLst>
          </p:cNvPr>
          <p:cNvSpPr/>
          <p:nvPr/>
        </p:nvSpPr>
        <p:spPr>
          <a:xfrm>
            <a:off x="8689842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CDDB5A-D691-438B-923B-E53534F5B180}"/>
              </a:ext>
            </a:extLst>
          </p:cNvPr>
          <p:cNvCxnSpPr>
            <a:cxnSpLocks/>
          </p:cNvCxnSpPr>
          <p:nvPr/>
        </p:nvCxnSpPr>
        <p:spPr>
          <a:xfrm flipH="1">
            <a:off x="6445297" y="1871889"/>
            <a:ext cx="678719" cy="91558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E1C0946-2995-4287-B871-20514F74F6F7}"/>
              </a:ext>
            </a:extLst>
          </p:cNvPr>
          <p:cNvCxnSpPr>
            <a:cxnSpLocks/>
          </p:cNvCxnSpPr>
          <p:nvPr/>
        </p:nvCxnSpPr>
        <p:spPr>
          <a:xfrm>
            <a:off x="7258930" y="1840542"/>
            <a:ext cx="771057" cy="1572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7" name="Picture 4096">
            <a:extLst>
              <a:ext uri="{FF2B5EF4-FFF2-40B4-BE49-F238E27FC236}">
                <a16:creationId xmlns:a16="http://schemas.microsoft.com/office/drawing/2014/main" id="{586D7978-0BEC-4ADF-BCB4-0999A68FA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66" y="1502359"/>
            <a:ext cx="250683" cy="25143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A62619D-D52B-4EE8-B9CB-7F900974F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344" y="2533937"/>
            <a:ext cx="250683" cy="2514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DD6052-FBA6-453F-A83B-1BA54A181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673" y="3334802"/>
            <a:ext cx="250683" cy="2514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28C9F3-A62C-488A-94AC-34E67FA08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224" y="1523770"/>
            <a:ext cx="250683" cy="251437"/>
          </a:xfrm>
          <a:prstGeom prst="rect">
            <a:avLst/>
          </a:prstGeom>
        </p:spPr>
      </p:pic>
      <p:pic>
        <p:nvPicPr>
          <p:cNvPr id="4101" name="Picture 4100">
            <a:extLst>
              <a:ext uri="{FF2B5EF4-FFF2-40B4-BE49-F238E27FC236}">
                <a16:creationId xmlns:a16="http://schemas.microsoft.com/office/drawing/2014/main" id="{CD718FCA-0284-4BB8-A884-0D752E9CE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7774" y="2526661"/>
            <a:ext cx="248960" cy="2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0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8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133600" cy="580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Methodology:</a:t>
            </a:r>
            <a:br>
              <a:rPr lang="en-IN" b="1" dirty="0"/>
            </a:br>
            <a:r>
              <a:rPr lang="en-IN" b="1" dirty="0" err="1"/>
              <a:t>pBFT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49214" y="105508"/>
            <a:ext cx="3868443" cy="490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IN" sz="1600" b="1" dirty="0" err="1"/>
              <a:t>pBFT</a:t>
            </a:r>
            <a:r>
              <a:rPr lang="en-IN" sz="1600" b="1" dirty="0"/>
              <a:t> (Practical Byzantine Fault Tolerance)</a:t>
            </a:r>
          </a:p>
          <a:p>
            <a:pPr marL="158750" indent="0">
              <a:buNone/>
            </a:pPr>
            <a:endParaRPr lang="en-IN" sz="1600" b="1" dirty="0"/>
          </a:p>
          <a:p>
            <a:pPr marL="158750" indent="0">
              <a:buNone/>
            </a:pPr>
            <a:r>
              <a:rPr lang="en-IN" sz="1600" b="1"/>
              <a:t>Conditions:</a:t>
            </a:r>
            <a:endParaRPr lang="en-IN" sz="1600" b="1" dirty="0"/>
          </a:p>
          <a:p>
            <a:pPr marL="285750" indent="-285750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Needs 66% consensus or 2/3</a:t>
            </a:r>
            <a:r>
              <a:rPr lang="en-IN" sz="1600" b="1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majority.</a:t>
            </a:r>
          </a:p>
          <a:p>
            <a:pPr marL="285750" indent="-285750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Faulty nodes should not be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more than 1/3</a:t>
            </a:r>
            <a:r>
              <a:rPr lang="en-IN" sz="1600" b="1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of the total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    nodes in the network.</a:t>
            </a:r>
          </a:p>
          <a:p>
            <a:pPr marL="158750" indent="0">
              <a:buNone/>
            </a:pPr>
            <a:endParaRPr lang="en-IN" sz="1600" b="1" dirty="0"/>
          </a:p>
          <a:p>
            <a:pPr marL="15875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D21714-61AB-4DA6-AFBA-D7065C5B740B}"/>
              </a:ext>
            </a:extLst>
          </p:cNvPr>
          <p:cNvSpPr/>
          <p:nvPr/>
        </p:nvSpPr>
        <p:spPr>
          <a:xfrm>
            <a:off x="5879966" y="1030079"/>
            <a:ext cx="2646608" cy="26289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1BFE7A-CCE2-48FA-A196-F05692B61F09}"/>
              </a:ext>
            </a:extLst>
          </p:cNvPr>
          <p:cNvSpPr txBox="1"/>
          <p:nvPr/>
        </p:nvSpPr>
        <p:spPr>
          <a:xfrm>
            <a:off x="7727031" y="616568"/>
            <a:ext cx="1027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Authority 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6F4FD-D3DD-468D-AFE6-8798A16E8E76}"/>
              </a:ext>
            </a:extLst>
          </p:cNvPr>
          <p:cNvSpPr txBox="1"/>
          <p:nvPr/>
        </p:nvSpPr>
        <p:spPr>
          <a:xfrm>
            <a:off x="6565179" y="3980386"/>
            <a:ext cx="130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Blockchain Network</a:t>
            </a:r>
          </a:p>
        </p:txBody>
      </p:sp>
      <p:sp>
        <p:nvSpPr>
          <p:cNvPr id="28" name="Up Arrow 22">
            <a:extLst>
              <a:ext uri="{FF2B5EF4-FFF2-40B4-BE49-F238E27FC236}">
                <a16:creationId xmlns:a16="http://schemas.microsoft.com/office/drawing/2014/main" id="{1D165CC5-1D29-4867-847F-E2B1692EA09D}"/>
              </a:ext>
            </a:extLst>
          </p:cNvPr>
          <p:cNvSpPr/>
          <p:nvPr/>
        </p:nvSpPr>
        <p:spPr>
          <a:xfrm rot="14878533">
            <a:off x="7647754" y="737371"/>
            <a:ext cx="45719" cy="19962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5C17159-98EB-42EB-B0EF-CC88CC06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942" y="827703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D2CBF2-09A7-4874-A069-1512389C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408" y="1431862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822B23-8B4B-4254-A382-7A77D50D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33" y="2460338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250587-D8B6-41F0-9768-3AA989DC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65" y="2460338"/>
            <a:ext cx="585243" cy="585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02E685-4446-4B82-A6F1-5D7EAA584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39" y="1450678"/>
            <a:ext cx="606237" cy="6062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D770761-AE53-4ADC-B947-0FDCDB818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948" y="3272559"/>
            <a:ext cx="606237" cy="60623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DE2678-1DE7-4A70-97FB-FDF4B83E92F5}"/>
              </a:ext>
            </a:extLst>
          </p:cNvPr>
          <p:cNvCxnSpPr>
            <a:cxnSpLocks/>
          </p:cNvCxnSpPr>
          <p:nvPr/>
        </p:nvCxnSpPr>
        <p:spPr>
          <a:xfrm flipH="1">
            <a:off x="6319261" y="1826240"/>
            <a:ext cx="754797" cy="58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EA4C4E-2DB7-493F-B3B0-931202826A4B}"/>
              </a:ext>
            </a:extLst>
          </p:cNvPr>
          <p:cNvCxnSpPr>
            <a:cxnSpLocks/>
          </p:cNvCxnSpPr>
          <p:nvPr/>
        </p:nvCxnSpPr>
        <p:spPr>
          <a:xfrm>
            <a:off x="7176256" y="1878961"/>
            <a:ext cx="0" cy="127353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9F11E6-41BB-4328-97A2-376E9F03C750}"/>
              </a:ext>
            </a:extLst>
          </p:cNvPr>
          <p:cNvCxnSpPr>
            <a:cxnSpLocks/>
          </p:cNvCxnSpPr>
          <p:nvPr/>
        </p:nvCxnSpPr>
        <p:spPr>
          <a:xfrm>
            <a:off x="7218353" y="1878961"/>
            <a:ext cx="853483" cy="87399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be 37">
            <a:extLst>
              <a:ext uri="{FF2B5EF4-FFF2-40B4-BE49-F238E27FC236}">
                <a16:creationId xmlns:a16="http://schemas.microsoft.com/office/drawing/2014/main" id="{AD47763E-01BC-4C34-B762-394895CE5910}"/>
              </a:ext>
            </a:extLst>
          </p:cNvPr>
          <p:cNvSpPr/>
          <p:nvPr/>
        </p:nvSpPr>
        <p:spPr>
          <a:xfrm>
            <a:off x="6663465" y="1444066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697D585B-69B7-41DF-A5D2-33F2D08D3984}"/>
              </a:ext>
            </a:extLst>
          </p:cNvPr>
          <p:cNvSpPr/>
          <p:nvPr/>
        </p:nvSpPr>
        <p:spPr>
          <a:xfrm>
            <a:off x="7066673" y="1444065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DE4D8A-4FFF-4FBB-966E-5997CB866474}"/>
              </a:ext>
            </a:extLst>
          </p:cNvPr>
          <p:cNvCxnSpPr>
            <a:cxnSpLocks/>
            <a:stCxn id="38" idx="4"/>
            <a:endCxn id="39" idx="2"/>
          </p:cNvCxnSpPr>
          <p:nvPr/>
        </p:nvCxnSpPr>
        <p:spPr>
          <a:xfrm flipV="1">
            <a:off x="6926053" y="1639386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1CABE1-C2AB-4270-8EB1-DAA996834D2E}"/>
              </a:ext>
            </a:extLst>
          </p:cNvPr>
          <p:cNvCxnSpPr>
            <a:cxnSpLocks/>
            <a:stCxn id="39" idx="4"/>
            <a:endCxn id="42" idx="2"/>
          </p:cNvCxnSpPr>
          <p:nvPr/>
        </p:nvCxnSpPr>
        <p:spPr>
          <a:xfrm>
            <a:off x="7330443" y="1639386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F79B57FB-4AC2-46F0-8EB4-29BC13DAD27A}"/>
              </a:ext>
            </a:extLst>
          </p:cNvPr>
          <p:cNvSpPr/>
          <p:nvPr/>
        </p:nvSpPr>
        <p:spPr>
          <a:xfrm>
            <a:off x="7464823" y="1444065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9642750D-C394-4FCE-9A1B-03E7E618F11B}"/>
              </a:ext>
            </a:extLst>
          </p:cNvPr>
          <p:cNvSpPr/>
          <p:nvPr/>
        </p:nvSpPr>
        <p:spPr>
          <a:xfrm>
            <a:off x="5408309" y="3069523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32C2895B-6F57-4560-9F98-905579BEFC31}"/>
              </a:ext>
            </a:extLst>
          </p:cNvPr>
          <p:cNvSpPr/>
          <p:nvPr/>
        </p:nvSpPr>
        <p:spPr>
          <a:xfrm>
            <a:off x="5811517" y="3069522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6E131E-7180-4276-9E03-FB2A69E72176}"/>
              </a:ext>
            </a:extLst>
          </p:cNvPr>
          <p:cNvCxnSpPr>
            <a:cxnSpLocks/>
            <a:stCxn id="43" idx="4"/>
            <a:endCxn id="44" idx="2"/>
          </p:cNvCxnSpPr>
          <p:nvPr/>
        </p:nvCxnSpPr>
        <p:spPr>
          <a:xfrm flipV="1">
            <a:off x="5670897" y="3264843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F06A47-1A36-4EB4-BF2E-B7F9A3208D46}"/>
              </a:ext>
            </a:extLst>
          </p:cNvPr>
          <p:cNvCxnSpPr>
            <a:cxnSpLocks/>
            <a:stCxn id="44" idx="4"/>
            <a:endCxn id="47" idx="2"/>
          </p:cNvCxnSpPr>
          <p:nvPr/>
        </p:nvCxnSpPr>
        <p:spPr>
          <a:xfrm>
            <a:off x="6075287" y="3264843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Cube 46">
            <a:extLst>
              <a:ext uri="{FF2B5EF4-FFF2-40B4-BE49-F238E27FC236}">
                <a16:creationId xmlns:a16="http://schemas.microsoft.com/office/drawing/2014/main" id="{3398047A-A61D-41FF-94F7-3B1F366FA0A0}"/>
              </a:ext>
            </a:extLst>
          </p:cNvPr>
          <p:cNvSpPr/>
          <p:nvPr/>
        </p:nvSpPr>
        <p:spPr>
          <a:xfrm>
            <a:off x="6209667" y="3069522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F5A571EC-54E3-475E-AC9B-1F5E378E8AC1}"/>
              </a:ext>
            </a:extLst>
          </p:cNvPr>
          <p:cNvSpPr/>
          <p:nvPr/>
        </p:nvSpPr>
        <p:spPr>
          <a:xfrm>
            <a:off x="7888484" y="3067078"/>
            <a:ext cx="341899" cy="3172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5149AACB-8773-4D30-A820-DE6C38D91263}"/>
              </a:ext>
            </a:extLst>
          </p:cNvPr>
          <p:cNvSpPr/>
          <p:nvPr/>
        </p:nvSpPr>
        <p:spPr>
          <a:xfrm>
            <a:off x="8291692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E4B6C5-818F-4C7D-95DC-5924298BAC10}"/>
              </a:ext>
            </a:extLst>
          </p:cNvPr>
          <p:cNvCxnSpPr>
            <a:cxnSpLocks/>
            <a:stCxn id="48" idx="4"/>
            <a:endCxn id="49" idx="2"/>
          </p:cNvCxnSpPr>
          <p:nvPr/>
        </p:nvCxnSpPr>
        <p:spPr>
          <a:xfrm flipV="1">
            <a:off x="8151072" y="3262398"/>
            <a:ext cx="140620" cy="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C63BEB-9684-403A-9FD5-B87782207B8B}"/>
              </a:ext>
            </a:extLst>
          </p:cNvPr>
          <p:cNvCxnSpPr>
            <a:cxnSpLocks/>
            <a:stCxn id="49" idx="4"/>
            <a:endCxn id="52" idx="2"/>
          </p:cNvCxnSpPr>
          <p:nvPr/>
        </p:nvCxnSpPr>
        <p:spPr>
          <a:xfrm>
            <a:off x="8555462" y="3262398"/>
            <a:ext cx="134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79C756F4-93C3-45C1-8EDB-F4BDB5136B0C}"/>
              </a:ext>
            </a:extLst>
          </p:cNvPr>
          <p:cNvSpPr/>
          <p:nvPr/>
        </p:nvSpPr>
        <p:spPr>
          <a:xfrm>
            <a:off x="8689842" y="3067077"/>
            <a:ext cx="341898" cy="312513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  <a:p>
            <a:pPr algn="ctr"/>
            <a:r>
              <a:rPr lang="en-IN" sz="600" dirty="0"/>
              <a:t>T</a:t>
            </a:r>
            <a:r>
              <a:rPr lang="en-IN" sz="600" baseline="-25000" dirty="0"/>
              <a:t>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CDDB5A-D691-438B-923B-E53534F5B180}"/>
              </a:ext>
            </a:extLst>
          </p:cNvPr>
          <p:cNvCxnSpPr>
            <a:cxnSpLocks/>
          </p:cNvCxnSpPr>
          <p:nvPr/>
        </p:nvCxnSpPr>
        <p:spPr>
          <a:xfrm flipH="1">
            <a:off x="6445297" y="1871889"/>
            <a:ext cx="678719" cy="91558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E1C0946-2995-4287-B871-20514F74F6F7}"/>
              </a:ext>
            </a:extLst>
          </p:cNvPr>
          <p:cNvCxnSpPr>
            <a:cxnSpLocks/>
          </p:cNvCxnSpPr>
          <p:nvPr/>
        </p:nvCxnSpPr>
        <p:spPr>
          <a:xfrm>
            <a:off x="7258930" y="1840542"/>
            <a:ext cx="771057" cy="1572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7" name="Picture 4096">
            <a:extLst>
              <a:ext uri="{FF2B5EF4-FFF2-40B4-BE49-F238E27FC236}">
                <a16:creationId xmlns:a16="http://schemas.microsoft.com/office/drawing/2014/main" id="{586D7978-0BEC-4ADF-BCB4-0999A68FA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66" y="1502359"/>
            <a:ext cx="250683" cy="25143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A62619D-D52B-4EE8-B9CB-7F900974F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344" y="2533937"/>
            <a:ext cx="250683" cy="2514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DD6052-FBA6-453F-A83B-1BA54A181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673" y="3334802"/>
            <a:ext cx="250683" cy="2514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28C9F3-A62C-488A-94AC-34E67FA08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224" y="1523770"/>
            <a:ext cx="250683" cy="251437"/>
          </a:xfrm>
          <a:prstGeom prst="rect">
            <a:avLst/>
          </a:prstGeom>
        </p:spPr>
      </p:pic>
      <p:pic>
        <p:nvPicPr>
          <p:cNvPr id="4101" name="Picture 4100">
            <a:extLst>
              <a:ext uri="{FF2B5EF4-FFF2-40B4-BE49-F238E27FC236}">
                <a16:creationId xmlns:a16="http://schemas.microsoft.com/office/drawing/2014/main" id="{CD718FCA-0284-4BB8-A884-0D752E9CE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7774" y="2526661"/>
            <a:ext cx="248960" cy="2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1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572" y="564989"/>
            <a:ext cx="1944414" cy="91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System Architecture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F13364-9D57-4B91-B8C5-AFCC54753CB9}"/>
              </a:ext>
            </a:extLst>
          </p:cNvPr>
          <p:cNvSpPr/>
          <p:nvPr/>
        </p:nvSpPr>
        <p:spPr>
          <a:xfrm>
            <a:off x="3091070" y="1590261"/>
            <a:ext cx="1967947" cy="2146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CD585-D59E-4D67-B55C-AB0F51AE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219" y="67077"/>
            <a:ext cx="6704915" cy="50093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85584F-E07A-456F-B9C0-B4A0804A7BB0}"/>
              </a:ext>
            </a:extLst>
          </p:cNvPr>
          <p:cNvSpPr/>
          <p:nvPr/>
        </p:nvSpPr>
        <p:spPr>
          <a:xfrm>
            <a:off x="3091070" y="1590261"/>
            <a:ext cx="1967947" cy="21468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92677-15F1-40FD-A240-176C89A9BAA5}"/>
              </a:ext>
            </a:extLst>
          </p:cNvPr>
          <p:cNvSpPr/>
          <p:nvPr/>
        </p:nvSpPr>
        <p:spPr>
          <a:xfrm>
            <a:off x="2852530" y="1"/>
            <a:ext cx="2206487" cy="1252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090AB-1C80-474C-9801-FF0F62829495}"/>
              </a:ext>
            </a:extLst>
          </p:cNvPr>
          <p:cNvSpPr/>
          <p:nvPr/>
        </p:nvSpPr>
        <p:spPr>
          <a:xfrm>
            <a:off x="5599044" y="0"/>
            <a:ext cx="2044147" cy="140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8F2795-C0CC-4F0E-AC5E-E6E910656A2F}"/>
              </a:ext>
            </a:extLst>
          </p:cNvPr>
          <p:cNvSpPr/>
          <p:nvPr/>
        </p:nvSpPr>
        <p:spPr>
          <a:xfrm>
            <a:off x="5599044" y="1590261"/>
            <a:ext cx="2113721" cy="199776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7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4083" y="575500"/>
            <a:ext cx="1923393" cy="91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Use-Case Diagram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E6C90-4D8A-467C-A811-3511FD5F6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01" y="49646"/>
            <a:ext cx="57393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572" y="575500"/>
            <a:ext cx="1944414" cy="91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Activity Diagram</a:t>
            </a:r>
            <a:br>
              <a:rPr lang="en-IN" b="1" dirty="0"/>
            </a:br>
            <a:br>
              <a:rPr lang="en-IN" b="1" dirty="0"/>
            </a:br>
            <a:r>
              <a:rPr lang="en-IN" sz="2000" b="1" dirty="0"/>
              <a:t>Identity Management</a:t>
            </a: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33EE1-44EE-4C32-B01A-D2A0E664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0" y="-278296"/>
            <a:ext cx="5830956" cy="6770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88DDE-943B-4A00-9EFA-C1CD2EE0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00" y="324000"/>
            <a:ext cx="2530316" cy="226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8CE7DB-9335-49E8-A8A2-24E1307BB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214" y="2682373"/>
            <a:ext cx="3034270" cy="2266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D002E-54F6-4B4D-BB3D-17DDDBA14911}"/>
              </a:ext>
            </a:extLst>
          </p:cNvPr>
          <p:cNvSpPr txBox="1"/>
          <p:nvPr/>
        </p:nvSpPr>
        <p:spPr>
          <a:xfrm>
            <a:off x="6444000" y="3338356"/>
            <a:ext cx="1000409" cy="1114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04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572" y="575500"/>
            <a:ext cx="1944414" cy="91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Activity Diagram</a:t>
            </a:r>
            <a:br>
              <a:rPr lang="en-IN" b="1" dirty="0"/>
            </a:br>
            <a:br>
              <a:rPr lang="en-IN" b="1" dirty="0"/>
            </a:br>
            <a:r>
              <a:rPr lang="en-IN" sz="2000" b="1" dirty="0"/>
              <a:t>EHR Storage</a:t>
            </a:r>
            <a:br>
              <a:rPr lang="en-IN" sz="2000" b="1" dirty="0"/>
            </a:br>
            <a:r>
              <a:rPr lang="en-IN" sz="2000" b="1" dirty="0"/>
              <a:t>and Access Permission</a:t>
            </a: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22C2C-F297-4CE0-901B-1D6BECF8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0" y="322555"/>
            <a:ext cx="2530316" cy="226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27FEE-3AA9-464B-B156-A57284E57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214" y="2682373"/>
            <a:ext cx="3034270" cy="2266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E76585-3F04-4160-B396-DA5A660F71D8}"/>
              </a:ext>
            </a:extLst>
          </p:cNvPr>
          <p:cNvSpPr txBox="1"/>
          <p:nvPr/>
        </p:nvSpPr>
        <p:spPr>
          <a:xfrm>
            <a:off x="7588349" y="2682373"/>
            <a:ext cx="968435" cy="660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24AEC-0360-40DB-B9BF-2E243CA24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545" y="-49"/>
            <a:ext cx="27818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5104" y="575499"/>
            <a:ext cx="1807780" cy="38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Contents</a:t>
            </a:r>
            <a:endParaRPr b="1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137601" y="238760"/>
            <a:ext cx="5899308" cy="4511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Limitations of Existing System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Literature Survey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Scope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Methodology : AURA, PBFT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System Architecture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UML Diagrams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Tools/Technologies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Hardware Requirements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Outcomes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  <a:p>
            <a:pPr marL="0" lv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930568-581B-460B-84C5-6B4793D6A2F4}"/>
              </a:ext>
            </a:extLst>
          </p:cNvPr>
          <p:cNvCxnSpPr>
            <a:cxnSpLocks/>
          </p:cNvCxnSpPr>
          <p:nvPr/>
        </p:nvCxnSpPr>
        <p:spPr>
          <a:xfrm>
            <a:off x="2672080" y="2367280"/>
            <a:ext cx="361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E3C298-C106-4460-B0E2-563FF99BA5E9}"/>
              </a:ext>
            </a:extLst>
          </p:cNvPr>
          <p:cNvCxnSpPr>
            <a:cxnSpLocks/>
          </p:cNvCxnSpPr>
          <p:nvPr/>
        </p:nvCxnSpPr>
        <p:spPr>
          <a:xfrm>
            <a:off x="2672080" y="3078480"/>
            <a:ext cx="361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4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572" y="575500"/>
            <a:ext cx="1944414" cy="91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Activity Diagram</a:t>
            </a:r>
            <a:br>
              <a:rPr lang="en-IN" b="1" dirty="0"/>
            </a:br>
            <a:br>
              <a:rPr lang="en-IN" b="1" dirty="0"/>
            </a:br>
            <a:r>
              <a:rPr lang="en-IN" sz="2000" b="1" dirty="0"/>
              <a:t>Policy Servicing</a:t>
            </a: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E0F41-F5EF-4A58-A0E3-3E252696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0" y="324000"/>
            <a:ext cx="2530316" cy="22669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9C93F0-C279-4288-A95B-98E3AB27B693}"/>
              </a:ext>
            </a:extLst>
          </p:cNvPr>
          <p:cNvGrpSpPr/>
          <p:nvPr/>
        </p:nvGrpSpPr>
        <p:grpSpPr>
          <a:xfrm>
            <a:off x="2366439" y="-50"/>
            <a:ext cx="3597039" cy="5069007"/>
            <a:chOff x="2366439" y="-49"/>
            <a:chExt cx="3587100" cy="49994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95A91B-918D-43E3-9FD6-79287BC1B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210"/>
            <a:stretch/>
          </p:blipFill>
          <p:spPr>
            <a:xfrm>
              <a:off x="2366439" y="-49"/>
              <a:ext cx="3587100" cy="4999432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B3198F-FFC6-46F7-9514-DD9DDA82672E}"/>
                </a:ext>
              </a:extLst>
            </p:cNvPr>
            <p:cNvCxnSpPr>
              <a:cxnSpLocks/>
            </p:cNvCxnSpPr>
            <p:nvPr/>
          </p:nvCxnSpPr>
          <p:spPr>
            <a:xfrm>
              <a:off x="2366439" y="4990725"/>
              <a:ext cx="3587100" cy="86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76C2B60-E640-4F21-A557-16F43DE00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214" y="2682373"/>
            <a:ext cx="3034270" cy="2266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524AF0-3A28-4FC2-A0C2-51F5FB65F1BF}"/>
              </a:ext>
            </a:extLst>
          </p:cNvPr>
          <p:cNvSpPr txBox="1"/>
          <p:nvPr/>
        </p:nvSpPr>
        <p:spPr>
          <a:xfrm>
            <a:off x="7643191" y="3408343"/>
            <a:ext cx="983974" cy="815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85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572" y="575500"/>
            <a:ext cx="1944414" cy="91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/>
              <a:t>Activity Diagram</a:t>
            </a:r>
            <a:br>
              <a:rPr lang="en-IN" b="1" dirty="0"/>
            </a:br>
            <a:br>
              <a:rPr lang="en-IN" b="1" dirty="0"/>
            </a:br>
            <a:r>
              <a:rPr lang="en-IN" sz="2000" b="1" dirty="0"/>
              <a:t>Policy Servicing</a:t>
            </a: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975EC-7D56-44CE-AE52-21A03DB4E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940" y="0"/>
            <a:ext cx="3479528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54645-016E-4F8E-8384-02102D8F3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999" y="324000"/>
            <a:ext cx="2530316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F8DE02-1A1C-4FF6-9697-BD1A45E0E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214" y="2682373"/>
            <a:ext cx="3034270" cy="2266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D95701-4316-411D-8F9E-85AC0A1A4DC9}"/>
              </a:ext>
            </a:extLst>
          </p:cNvPr>
          <p:cNvSpPr txBox="1"/>
          <p:nvPr/>
        </p:nvSpPr>
        <p:spPr>
          <a:xfrm>
            <a:off x="7643191" y="3408343"/>
            <a:ext cx="983974" cy="815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572" y="575500"/>
            <a:ext cx="1944414" cy="91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Activity Diagram</a:t>
            </a:r>
            <a:br>
              <a:rPr lang="en-IN" b="1" dirty="0"/>
            </a:br>
            <a:br>
              <a:rPr lang="en-IN" b="1" dirty="0"/>
            </a:br>
            <a:r>
              <a:rPr lang="en-IN" sz="2000" b="1" dirty="0"/>
              <a:t>Claim Settlement</a:t>
            </a: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ECB5E-D7D4-4842-91D9-E0E5E0B8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0" y="324000"/>
            <a:ext cx="2530316" cy="22669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4345E06-8DA6-4C1D-9BEC-3D2FBA0A2238}"/>
              </a:ext>
            </a:extLst>
          </p:cNvPr>
          <p:cNvGrpSpPr/>
          <p:nvPr/>
        </p:nvGrpSpPr>
        <p:grpSpPr>
          <a:xfrm>
            <a:off x="2126612" y="32272"/>
            <a:ext cx="3706629" cy="5078955"/>
            <a:chOff x="2263247" y="-12974"/>
            <a:chExt cx="3706629" cy="5078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58440-644D-4F9A-A8A7-CE8AB3C93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49" b="13921"/>
            <a:stretch/>
          </p:blipFill>
          <p:spPr>
            <a:xfrm>
              <a:off x="2263247" y="-12974"/>
              <a:ext cx="3706629" cy="507895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61FFCD0-ED32-41BF-8263-EACB53B8F7F9}"/>
                </a:ext>
              </a:extLst>
            </p:cNvPr>
            <p:cNvCxnSpPr>
              <a:cxnSpLocks/>
            </p:cNvCxnSpPr>
            <p:nvPr/>
          </p:nvCxnSpPr>
          <p:spPr>
            <a:xfrm>
              <a:off x="2263247" y="5065981"/>
              <a:ext cx="370662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BCF8A82-5B21-43CC-88DC-247F47071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214" y="2682373"/>
            <a:ext cx="3034270" cy="2266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E3B62E-154A-4CB9-8DF3-2D052B035D5B}"/>
              </a:ext>
            </a:extLst>
          </p:cNvPr>
          <p:cNvSpPr txBox="1"/>
          <p:nvPr/>
        </p:nvSpPr>
        <p:spPr>
          <a:xfrm>
            <a:off x="7643191" y="3408343"/>
            <a:ext cx="983974" cy="815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Sequence Diagram</a:t>
            </a:r>
            <a:br>
              <a:rPr lang="en-IN" b="1" dirty="0"/>
            </a:br>
            <a:br>
              <a:rPr lang="en-IN" b="1" dirty="0"/>
            </a:br>
            <a:r>
              <a:rPr lang="en-IN" sz="2000" b="1" dirty="0"/>
              <a:t>Identity Management</a:t>
            </a: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9760C-CFC4-46C3-B0AB-42F429E0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68" y="-5750"/>
            <a:ext cx="45353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11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Sequence </a:t>
            </a:r>
            <a:br>
              <a:rPr lang="en-IN" b="1" dirty="0"/>
            </a:br>
            <a:r>
              <a:rPr lang="en-IN" b="1" dirty="0"/>
              <a:t>Diagram</a:t>
            </a:r>
            <a:br>
              <a:rPr lang="en-IN" b="1" dirty="0"/>
            </a:br>
            <a:br>
              <a:rPr lang="en-IN" b="1" dirty="0"/>
            </a:br>
            <a:r>
              <a:rPr lang="en-IN" sz="2000" b="1" dirty="0"/>
              <a:t>EHR Storage</a:t>
            </a: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D197E-5F91-45B1-88ED-4D0220EC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34" y="0"/>
            <a:ext cx="55704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72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Sequence Diagram</a:t>
            </a:r>
            <a:br>
              <a:rPr lang="en-IN" b="1" dirty="0"/>
            </a:br>
            <a:br>
              <a:rPr lang="en-IN" b="1" dirty="0"/>
            </a:br>
            <a:r>
              <a:rPr lang="en-IN" sz="2000" b="1" dirty="0"/>
              <a:t>Policy Servicing</a:t>
            </a: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DAD25B-0544-4E5E-AB35-AD21B5400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273268"/>
            <a:ext cx="3216165" cy="428323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B68D823-3988-4AD8-9A23-B213204023BF}"/>
              </a:ext>
            </a:extLst>
          </p:cNvPr>
          <p:cNvGrpSpPr/>
          <p:nvPr/>
        </p:nvGrpSpPr>
        <p:grpSpPr>
          <a:xfrm>
            <a:off x="5717628" y="273269"/>
            <a:ext cx="3357547" cy="4283230"/>
            <a:chOff x="5777753" y="395195"/>
            <a:chExt cx="3297422" cy="40688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5511FB-16E7-4F7E-A9FD-DE0EC7DAB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210"/>
            <a:stretch/>
          </p:blipFill>
          <p:spPr>
            <a:xfrm>
              <a:off x="5777753" y="395195"/>
              <a:ext cx="3297422" cy="4068805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18D518-42D5-442A-A481-E0ACC32E96BE}"/>
                </a:ext>
              </a:extLst>
            </p:cNvPr>
            <p:cNvCxnSpPr/>
            <p:nvPr/>
          </p:nvCxnSpPr>
          <p:spPr>
            <a:xfrm>
              <a:off x="5777753" y="4464000"/>
              <a:ext cx="329742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67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Sequence Diagram</a:t>
            </a:r>
            <a:br>
              <a:rPr lang="en-IN" b="1" dirty="0"/>
            </a:br>
            <a:br>
              <a:rPr lang="en-IN" b="1" dirty="0"/>
            </a:br>
            <a:r>
              <a:rPr lang="en-IN" sz="2000" b="1" dirty="0"/>
              <a:t>Claim Settlement</a:t>
            </a: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FA50D-9DCF-4E05-A231-83700078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72" y="0"/>
            <a:ext cx="6023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30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572" y="575500"/>
            <a:ext cx="1944414" cy="91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Class  Diagram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FCF73-46AD-4C52-8B7F-99C67A74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70" y="19878"/>
            <a:ext cx="62914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7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State Diagram</a:t>
            </a:r>
            <a:br>
              <a:rPr lang="en-IN" b="1" dirty="0"/>
            </a:br>
            <a:br>
              <a:rPr lang="en-IN" b="1" dirty="0"/>
            </a:br>
            <a:endParaRPr sz="2000"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722D8-E494-4C1D-A646-147CDE4B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56" y="26486"/>
            <a:ext cx="7014928" cy="48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6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47144" y="575500"/>
            <a:ext cx="1849821" cy="1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Software Technology/Tools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42E67A-2FCC-43BC-A69A-5B6A98CF9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6791" y="105065"/>
          <a:ext cx="6840065" cy="463659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35496">
                  <a:extLst>
                    <a:ext uri="{9D8B030D-6E8A-4147-A177-3AD203B41FA5}">
                      <a16:colId xmlns:a16="http://schemas.microsoft.com/office/drawing/2014/main" val="2194476652"/>
                    </a:ext>
                  </a:extLst>
                </a:gridCol>
                <a:gridCol w="2331882">
                  <a:extLst>
                    <a:ext uri="{9D8B030D-6E8A-4147-A177-3AD203B41FA5}">
                      <a16:colId xmlns:a16="http://schemas.microsoft.com/office/drawing/2014/main" val="975960084"/>
                    </a:ext>
                  </a:extLst>
                </a:gridCol>
                <a:gridCol w="3772687">
                  <a:extLst>
                    <a:ext uri="{9D8B030D-6E8A-4147-A177-3AD203B41FA5}">
                      <a16:colId xmlns:a16="http://schemas.microsoft.com/office/drawing/2014/main" val="2025551902"/>
                    </a:ext>
                  </a:extLst>
                </a:gridCol>
              </a:tblGrid>
              <a:tr h="4796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Nunito Sans" panose="020B0604020202020204" charset="0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Nunito Sans" panose="020B0604020202020204" charset="0"/>
                        </a:rPr>
                        <a:t>Technology/Tool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Nunito Sans" panose="020B0604020202020204" charset="0"/>
                        </a:rPr>
                        <a:t>Description</a:t>
                      </a:r>
                      <a:endParaRPr lang="en-IN" sz="14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71888"/>
                  </a:ext>
                </a:extLst>
              </a:tr>
              <a:tr h="800226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Nunito Sans" panose="020B0604020202020204" charset="0"/>
                        </a:rPr>
                        <a:t>1</a:t>
                      </a:r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>
                          <a:latin typeface="Nunito Sans" panose="020B0604020202020204" charset="0"/>
                        </a:rPr>
                        <a:t>Blockchain</a:t>
                      </a:r>
                      <a:endParaRPr lang="en-IN" sz="12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dirty="0">
                          <a:latin typeface="Nunito Sans" panose="020B0604020202020204" charset="0"/>
                        </a:rPr>
                        <a:t>Distributed across a number of computers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dirty="0">
                          <a:latin typeface="Nunito Sans" panose="020B0604020202020204" charset="0"/>
                        </a:rPr>
                        <a:t>Time-stamped and Programmable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dirty="0">
                          <a:latin typeface="Nunito Sans" panose="020B0604020202020204" charset="0"/>
                        </a:rPr>
                        <a:t>Uses cryptography and digital signatures to prove 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08797"/>
                  </a:ext>
                </a:extLst>
              </a:tr>
              <a:tr h="1097737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Nunito Sans" panose="020B0604020202020204" charset="0"/>
                        </a:rPr>
                        <a:t>2</a:t>
                      </a:r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>
                          <a:latin typeface="Nunito Sans" panose="020B0604020202020204" charset="0"/>
                        </a:rPr>
                        <a:t>Parity Ethereum</a:t>
                      </a:r>
                      <a:endParaRPr lang="en-IN" sz="12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an open-source project built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programmable - allows users to create their own operations of any complexity they wish</a:t>
                      </a:r>
                    </a:p>
                    <a:p>
                      <a:pPr algn="just"/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42878"/>
                  </a:ext>
                </a:extLst>
              </a:tr>
              <a:tr h="993913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Nunito Sans" panose="020B0604020202020204" charset="0"/>
                        </a:rPr>
                        <a:t>3</a:t>
                      </a:r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>
                          <a:latin typeface="Nunito Sans" panose="020B0604020202020204" charset="0"/>
                        </a:rPr>
                        <a:t>IPFS</a:t>
                      </a:r>
                    </a:p>
                    <a:p>
                      <a:pPr algn="just"/>
                      <a:r>
                        <a:rPr lang="en-US" sz="1200" b="1" dirty="0" err="1">
                          <a:latin typeface="Nunito Sans" panose="020B0604020202020204" charset="0"/>
                        </a:rPr>
                        <a:t>InterPlanetary</a:t>
                      </a:r>
                      <a:r>
                        <a:rPr lang="en-US" sz="1200" b="1" dirty="0">
                          <a:latin typeface="Nunito Sans" panose="020B0604020202020204" charset="0"/>
                        </a:rPr>
                        <a:t> File System</a:t>
                      </a:r>
                      <a:endParaRPr lang="en-IN" sz="12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Decentralization, fault tolerance and scalability.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Distributed hash tables (DHT),stores information as key/value pairs. </a:t>
                      </a:r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42638"/>
                  </a:ext>
                </a:extLst>
              </a:tr>
              <a:tr h="1090398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Nunito Sans" panose="020B0604020202020204" charset="0"/>
                        </a:rPr>
                        <a:t>4</a:t>
                      </a:r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>
                          <a:latin typeface="Nunito Sans" panose="020B0604020202020204" charset="0"/>
                        </a:rPr>
                        <a:t>Smart Contract</a:t>
                      </a:r>
                      <a:endParaRPr lang="en-IN" sz="12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Self-verifying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Self-executing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Tamper resistant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5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1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572" y="575500"/>
            <a:ext cx="1912883" cy="815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Problem Statement 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49214" y="363195"/>
            <a:ext cx="6581920" cy="4417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58750" indent="0" algn="just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58750" indent="0" algn="just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58750" indent="0" algn="just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58750" indent="0" algn="just">
              <a:buNone/>
            </a:pP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58750" indent="0" algn="just">
              <a:buNone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To create a Blockchain based platform which maintains medical history of users, allows them to purchase insurance policies, generating smart contracts to implement the terms of the policy contract and automates claim settlement.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7BAA6B-102A-428E-AA52-D3CC8EA6BD11}"/>
              </a:ext>
            </a:extLst>
          </p:cNvPr>
          <p:cNvCxnSpPr/>
          <p:nvPr/>
        </p:nvCxnSpPr>
        <p:spPr>
          <a:xfrm>
            <a:off x="2395330" y="2037522"/>
            <a:ext cx="64358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435E8A-E266-424D-B90D-3654630FCF44}"/>
              </a:ext>
            </a:extLst>
          </p:cNvPr>
          <p:cNvCxnSpPr>
            <a:cxnSpLocks/>
          </p:cNvCxnSpPr>
          <p:nvPr/>
        </p:nvCxnSpPr>
        <p:spPr>
          <a:xfrm>
            <a:off x="2395330" y="3200399"/>
            <a:ext cx="64358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6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15614" y="575500"/>
            <a:ext cx="1891862" cy="91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Outcomes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B6028-462C-4B34-B496-AE107237F1F4}"/>
              </a:ext>
            </a:extLst>
          </p:cNvPr>
          <p:cNvSpPr/>
          <p:nvPr/>
        </p:nvSpPr>
        <p:spPr>
          <a:xfrm>
            <a:off x="3067943" y="210067"/>
            <a:ext cx="3888771" cy="110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00"/>
                </a:solidFill>
              </a:rPr>
              <a:t>Hospitals/Mobile Clinics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Track medical history of patient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Achieve structural interoperability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Ease of record access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Real-time record uploading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Improve delivery of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039DC-5B2D-434A-9970-C9F3BCD342EC}"/>
              </a:ext>
            </a:extLst>
          </p:cNvPr>
          <p:cNvSpPr/>
          <p:nvPr/>
        </p:nvSpPr>
        <p:spPr>
          <a:xfrm>
            <a:off x="4427985" y="1432997"/>
            <a:ext cx="3737464" cy="1016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00"/>
                </a:solidFill>
              </a:rPr>
              <a:t>Government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Better management of health records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Economization(cost-reduction)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Basis for developing long-term strategy</a:t>
            </a:r>
          </a:p>
        </p:txBody>
      </p:sp>
      <p:pic>
        <p:nvPicPr>
          <p:cNvPr id="6" name="Picture 42">
            <a:extLst>
              <a:ext uri="{FF2B5EF4-FFF2-40B4-BE49-F238E27FC236}">
                <a16:creationId xmlns:a16="http://schemas.microsoft.com/office/drawing/2014/main" id="{1A0ED92B-C11C-429D-9BF1-E89848E3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2617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41997B-B0B7-4B8A-803F-7EE5AD9BB4E7}"/>
              </a:ext>
            </a:extLst>
          </p:cNvPr>
          <p:cNvSpPr/>
          <p:nvPr/>
        </p:nvSpPr>
        <p:spPr>
          <a:xfrm>
            <a:off x="3082804" y="2625756"/>
            <a:ext cx="3873910" cy="1100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00"/>
                </a:solidFill>
              </a:rPr>
              <a:t>Citizens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Health records stored securely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Easy to access records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Record portability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Easy to track medical history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Records shared with others to their discretion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6B27F-9EE1-4C74-912B-60E776D699A5}"/>
              </a:ext>
            </a:extLst>
          </p:cNvPr>
          <p:cNvSpPr/>
          <p:nvPr/>
        </p:nvSpPr>
        <p:spPr>
          <a:xfrm>
            <a:off x="4427986" y="3867894"/>
            <a:ext cx="3737463" cy="101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00"/>
                </a:solidFill>
              </a:rPr>
              <a:t>Insurance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Reduces middlemen required for policy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marketing and servicing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Less overhead for claim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Quick claim settlement</a:t>
            </a:r>
          </a:p>
        </p:txBody>
      </p:sp>
      <p:pic>
        <p:nvPicPr>
          <p:cNvPr id="9" name="Picture 2" descr="Image result for government png">
            <a:extLst>
              <a:ext uri="{FF2B5EF4-FFF2-40B4-BE49-F238E27FC236}">
                <a16:creationId xmlns:a16="http://schemas.microsoft.com/office/drawing/2014/main" id="{42D5FF11-D902-4B64-BC17-0BC40D76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5" y="1488186"/>
            <a:ext cx="795873" cy="83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F5BB2-D8FD-4FC8-988A-87A2F425D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237" y="3961897"/>
            <a:ext cx="828941" cy="8289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BF7DA-9E15-4F3F-9E82-A21DEC269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038" y="2877028"/>
            <a:ext cx="494094" cy="5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4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2440040" y="1955424"/>
            <a:ext cx="4205204" cy="95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sz="48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1" name="Shape 951"/>
          <p:cNvSpPr txBox="1"/>
          <p:nvPr/>
        </p:nvSpPr>
        <p:spPr>
          <a:xfrm>
            <a:off x="6645244" y="1610163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600" dirty="0">
              <a:solidFill>
                <a:srgbClr val="FFFF00"/>
              </a:solidFill>
            </a:endParaRPr>
          </a:p>
        </p:txBody>
      </p:sp>
      <p:sp>
        <p:nvSpPr>
          <p:cNvPr id="952" name="Shape 9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7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711" y="528784"/>
            <a:ext cx="1872788" cy="38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Limitations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9" name="Picture 42">
            <a:extLst>
              <a:ext uri="{FF2B5EF4-FFF2-40B4-BE49-F238E27FC236}">
                <a16:creationId xmlns:a16="http://schemas.microsoft.com/office/drawing/2014/main" id="{B0CB4A7B-EAA4-4685-949B-D964FB9F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00" y="2409732"/>
            <a:ext cx="499274" cy="66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3B7A84-8146-4C34-B969-BCC418819763}"/>
              </a:ext>
            </a:extLst>
          </p:cNvPr>
          <p:cNvSpPr/>
          <p:nvPr/>
        </p:nvSpPr>
        <p:spPr>
          <a:xfrm>
            <a:off x="7571574" y="86571"/>
            <a:ext cx="1182663" cy="3454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Punekar has to fill out lengthy 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7E932-702C-4CF8-9F4D-6D3A5D3B1D67}"/>
              </a:ext>
            </a:extLst>
          </p:cNvPr>
          <p:cNvSpPr/>
          <p:nvPr/>
        </p:nvSpPr>
        <p:spPr>
          <a:xfrm>
            <a:off x="7579345" y="523995"/>
            <a:ext cx="1164767" cy="59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 interoperability between medical departments and hospitals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0BA38-E284-4219-A211-7F498B9C0007}"/>
              </a:ext>
            </a:extLst>
          </p:cNvPr>
          <p:cNvSpPr/>
          <p:nvPr/>
        </p:nvSpPr>
        <p:spPr>
          <a:xfrm>
            <a:off x="2586157" y="1471282"/>
            <a:ext cx="976883" cy="4312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 control over personal medical records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12B9F-CD73-4712-A044-741F0EE68F05}"/>
              </a:ext>
            </a:extLst>
          </p:cNvPr>
          <p:cNvCxnSpPr>
            <a:cxnSpLocks/>
          </p:cNvCxnSpPr>
          <p:nvPr/>
        </p:nvCxnSpPr>
        <p:spPr>
          <a:xfrm>
            <a:off x="4191722" y="2275062"/>
            <a:ext cx="27193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14774C-3641-4751-8F0C-E05B6D2149D1}"/>
              </a:ext>
            </a:extLst>
          </p:cNvPr>
          <p:cNvSpPr txBox="1"/>
          <p:nvPr/>
        </p:nvSpPr>
        <p:spPr>
          <a:xfrm>
            <a:off x="5285533" y="2040564"/>
            <a:ext cx="148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Goes to Sassoon Hospital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55892-573B-4DD1-B0B4-ACABC6DAB30B}"/>
              </a:ext>
            </a:extLst>
          </p:cNvPr>
          <p:cNvSpPr txBox="1"/>
          <p:nvPr/>
        </p:nvSpPr>
        <p:spPr>
          <a:xfrm>
            <a:off x="3585466" y="2478605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b="1" dirty="0">
                <a:solidFill>
                  <a:srgbClr val="00B050"/>
                </a:solidFill>
              </a:rPr>
              <a:t>Punekar/</a:t>
            </a:r>
          </a:p>
          <a:p>
            <a:pPr algn="ctr"/>
            <a:r>
              <a:rPr lang="en-IN" sz="800" b="1" dirty="0">
                <a:solidFill>
                  <a:srgbClr val="00B050"/>
                </a:solidFill>
              </a:rPr>
              <a:t>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58347-AD90-49DD-A934-107C002F18AA}"/>
              </a:ext>
            </a:extLst>
          </p:cNvPr>
          <p:cNvSpPr/>
          <p:nvPr/>
        </p:nvSpPr>
        <p:spPr>
          <a:xfrm>
            <a:off x="7579093" y="4015506"/>
            <a:ext cx="1182927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Middlemen involved for policy marketing and servicing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7505B0-E9DB-4EB7-B588-CAEDE22534FB}"/>
              </a:ext>
            </a:extLst>
          </p:cNvPr>
          <p:cNvCxnSpPr>
            <a:cxnSpLocks/>
          </p:cNvCxnSpPr>
          <p:nvPr/>
        </p:nvCxnSpPr>
        <p:spPr>
          <a:xfrm>
            <a:off x="5117298" y="4312418"/>
            <a:ext cx="18727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8F2725-6B94-418A-B9A7-D2518AD92A62}"/>
              </a:ext>
            </a:extLst>
          </p:cNvPr>
          <p:cNvSpPr txBox="1"/>
          <p:nvPr/>
        </p:nvSpPr>
        <p:spPr>
          <a:xfrm>
            <a:off x="5514404" y="4099027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/>
              <a:t>Policy Servicing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BCF3C4-EE32-4835-AAD4-9DE5D6A12840}"/>
              </a:ext>
            </a:extLst>
          </p:cNvPr>
          <p:cNvSpPr/>
          <p:nvPr/>
        </p:nvSpPr>
        <p:spPr>
          <a:xfrm>
            <a:off x="2570468" y="2002176"/>
            <a:ext cx="992572" cy="4312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Loses paper based medical records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01CBE4-49B8-4AEA-A077-FEB8F5AB0D99}"/>
              </a:ext>
            </a:extLst>
          </p:cNvPr>
          <p:cNvSpPr/>
          <p:nvPr/>
        </p:nvSpPr>
        <p:spPr>
          <a:xfrm>
            <a:off x="7571310" y="1207495"/>
            <a:ext cx="1164767" cy="65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Have to incur additional administrative costs for manual claim verification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D9DC21-63A1-4D25-8D94-97C60FAB7C37}"/>
              </a:ext>
            </a:extLst>
          </p:cNvPr>
          <p:cNvSpPr txBox="1"/>
          <p:nvPr/>
        </p:nvSpPr>
        <p:spPr>
          <a:xfrm>
            <a:off x="6895000" y="4657462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b="1" dirty="0">
                <a:solidFill>
                  <a:srgbClr val="7030A0"/>
                </a:solidFill>
              </a:rPr>
              <a:t>Insurance </a:t>
            </a:r>
          </a:p>
          <a:p>
            <a:pPr algn="ctr"/>
            <a:r>
              <a:rPr lang="en-IN" sz="800" b="1" dirty="0">
                <a:solidFill>
                  <a:srgbClr val="7030A0"/>
                </a:solidFill>
              </a:rPr>
              <a:t>Companies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1F1920-48C3-4F8A-99D5-6A03EFA68943}"/>
              </a:ext>
            </a:extLst>
          </p:cNvPr>
          <p:cNvSpPr txBox="1"/>
          <p:nvPr/>
        </p:nvSpPr>
        <p:spPr>
          <a:xfrm>
            <a:off x="6835298" y="3098654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b="1" dirty="0">
                <a:solidFill>
                  <a:srgbClr val="FF0000"/>
                </a:solidFill>
              </a:rPr>
              <a:t>Sassoon</a:t>
            </a:r>
          </a:p>
          <a:p>
            <a:pPr algn="ctr"/>
            <a:r>
              <a:rPr lang="en-IN" sz="800" b="1" dirty="0">
                <a:solidFill>
                  <a:srgbClr val="FF0000"/>
                </a:solidFill>
              </a:rPr>
              <a:t>Hospital</a:t>
            </a:r>
          </a:p>
        </p:txBody>
      </p:sp>
      <p:pic>
        <p:nvPicPr>
          <p:cNvPr id="33" name="Picture 42">
            <a:extLst>
              <a:ext uri="{FF2B5EF4-FFF2-40B4-BE49-F238E27FC236}">
                <a16:creationId xmlns:a16="http://schemas.microsoft.com/office/drawing/2014/main" id="{9A7CC2B3-2785-4E32-A4C6-27D25971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95" y="218491"/>
            <a:ext cx="499274" cy="66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36654F2-8220-4C58-A17E-A6B41CFA3061}"/>
              </a:ext>
            </a:extLst>
          </p:cNvPr>
          <p:cNvSpPr txBox="1"/>
          <p:nvPr/>
        </p:nvSpPr>
        <p:spPr>
          <a:xfrm>
            <a:off x="6902618" y="894599"/>
            <a:ext cx="590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b="1" dirty="0">
                <a:solidFill>
                  <a:srgbClr val="FF0000"/>
                </a:solidFill>
              </a:rPr>
              <a:t>KEM</a:t>
            </a:r>
          </a:p>
          <a:p>
            <a:pPr algn="ctr"/>
            <a:r>
              <a:rPr lang="en-IN" sz="800" b="1" dirty="0">
                <a:solidFill>
                  <a:srgbClr val="FF0000"/>
                </a:solidFill>
              </a:rPr>
              <a:t>Hospital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B3C328-AEAC-48CF-8354-D9DD38C4C17C}"/>
              </a:ext>
            </a:extLst>
          </p:cNvPr>
          <p:cNvCxnSpPr>
            <a:cxnSpLocks/>
          </p:cNvCxnSpPr>
          <p:nvPr/>
        </p:nvCxnSpPr>
        <p:spPr>
          <a:xfrm>
            <a:off x="5113048" y="551340"/>
            <a:ext cx="17895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C321EF-4EF4-44DA-A13A-2748462F6CE4}"/>
              </a:ext>
            </a:extLst>
          </p:cNvPr>
          <p:cNvSpPr txBox="1"/>
          <p:nvPr/>
        </p:nvSpPr>
        <p:spPr>
          <a:xfrm>
            <a:off x="5285533" y="630607"/>
            <a:ext cx="1258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/>
              <a:t>Goes to KEM Hospital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9C96E1-CAFB-4999-AC6C-1ED5880B1C4F}"/>
              </a:ext>
            </a:extLst>
          </p:cNvPr>
          <p:cNvSpPr/>
          <p:nvPr/>
        </p:nvSpPr>
        <p:spPr>
          <a:xfrm>
            <a:off x="7579345" y="2002176"/>
            <a:ext cx="1182663" cy="5012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Punekar might not have/forget to his previous medical records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7AF561-3942-411B-A337-D5855FDD678B}"/>
              </a:ext>
            </a:extLst>
          </p:cNvPr>
          <p:cNvSpPr/>
          <p:nvPr/>
        </p:nvSpPr>
        <p:spPr>
          <a:xfrm>
            <a:off x="7579093" y="3172301"/>
            <a:ext cx="116502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Without medical history doctor might not understand the actual problem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C7C7FB-3695-4AFF-B077-2B3C800F8362}"/>
              </a:ext>
            </a:extLst>
          </p:cNvPr>
          <p:cNvSpPr/>
          <p:nvPr/>
        </p:nvSpPr>
        <p:spPr>
          <a:xfrm>
            <a:off x="7579346" y="2606846"/>
            <a:ext cx="1164766" cy="4685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Punekar has to fill out lengthy forms again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407D597-377F-4E52-A7DF-082FD9FB0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761" y="1974116"/>
            <a:ext cx="494094" cy="56378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B7C63F-5234-4D79-B062-230922768994}"/>
              </a:ext>
            </a:extLst>
          </p:cNvPr>
          <p:cNvCxnSpPr>
            <a:cxnSpLocks/>
          </p:cNvCxnSpPr>
          <p:nvPr/>
        </p:nvCxnSpPr>
        <p:spPr>
          <a:xfrm>
            <a:off x="5113048" y="560262"/>
            <a:ext cx="5884" cy="17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D3FFF9-5034-4293-A190-BE27524E79F2}"/>
              </a:ext>
            </a:extLst>
          </p:cNvPr>
          <p:cNvCxnSpPr>
            <a:cxnSpLocks/>
          </p:cNvCxnSpPr>
          <p:nvPr/>
        </p:nvCxnSpPr>
        <p:spPr>
          <a:xfrm>
            <a:off x="5117298" y="2292906"/>
            <a:ext cx="0" cy="2019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2DF6114-2F63-4FFD-8E0C-A35FC8D1D1D8}"/>
              </a:ext>
            </a:extLst>
          </p:cNvPr>
          <p:cNvSpPr/>
          <p:nvPr/>
        </p:nvSpPr>
        <p:spPr>
          <a:xfrm>
            <a:off x="7571310" y="4596107"/>
            <a:ext cx="1182927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Need to manually verify records for claim settlement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28457-D7FF-4D2B-80AB-2D81EED14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359" y="4007212"/>
            <a:ext cx="650250" cy="6502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B757182-87B6-4D9A-83A3-5E5504FAFF30}"/>
              </a:ext>
            </a:extLst>
          </p:cNvPr>
          <p:cNvSpPr/>
          <p:nvPr/>
        </p:nvSpPr>
        <p:spPr>
          <a:xfrm>
            <a:off x="2566176" y="2533070"/>
            <a:ext cx="979738" cy="70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Has to deal with intermediaries for policy servicing and claim settlement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1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0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6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2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2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4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4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3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4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4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4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9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7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7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7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2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4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0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0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0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6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3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3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61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6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4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9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93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4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7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2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2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7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28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3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3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5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54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5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6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mph" presetSubtype="0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6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mph" presetSubtype="0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8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8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mph" presetSubtype="0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8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9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mph" presetSubtype="0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95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14" grpId="1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9" grpId="10" animBg="1"/>
      <p:bldP spid="29" grpId="11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  <p:bldP spid="39" grpId="9" animBg="1"/>
      <p:bldP spid="39" grpId="10" animBg="1"/>
      <p:bldP spid="39" grpId="11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2" grpId="9" animBg="1"/>
      <p:bldP spid="82" grpId="10" animBg="1"/>
      <p:bldP spid="82" grpId="11" animBg="1"/>
      <p:bldP spid="46" grpId="0" animBg="1"/>
      <p:bldP spid="46" grpId="1" animBg="1"/>
      <p:bldP spid="46" grpId="2" animBg="1"/>
      <p:bldP spid="46" grpId="3" animBg="1"/>
      <p:bldP spid="46" grpId="4" animBg="1"/>
      <p:bldP spid="46" grpId="5" animBg="1"/>
      <p:bldP spid="46" grpId="6" animBg="1"/>
      <p:bldP spid="46" grpId="7" animBg="1"/>
      <p:bldP spid="46" grpId="8" animBg="1"/>
      <p:bldP spid="46" grpId="9" animBg="1"/>
      <p:bldP spid="46" grpId="1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1EEDFC-6D8E-4612-8DA8-F5A05A18F096}"/>
              </a:ext>
            </a:extLst>
          </p:cNvPr>
          <p:cNvCxnSpPr>
            <a:cxnSpLocks/>
          </p:cNvCxnSpPr>
          <p:nvPr/>
        </p:nvCxnSpPr>
        <p:spPr>
          <a:xfrm>
            <a:off x="3612793" y="1852917"/>
            <a:ext cx="1266977" cy="920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4938D3F-9845-4660-856D-E5D1DFBFC66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91890" y="2988847"/>
            <a:ext cx="1187880" cy="1250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3540F4FB-F86A-4FAD-A1FE-59FA123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97" y="168965"/>
            <a:ext cx="811298" cy="81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D3F336-C0B5-4C04-BB5D-4F6E7C2BB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770" y="2583198"/>
            <a:ext cx="811298" cy="811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A5F895-3DB2-4608-95F2-82AC383A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16" y="1182113"/>
            <a:ext cx="811298" cy="8112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3FA7247-8333-4CF6-B4EA-BA2D45E5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89" y="4027994"/>
            <a:ext cx="811298" cy="8112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BFEBC1A-474F-4892-8C36-9293C29E9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308" y="3690745"/>
            <a:ext cx="811298" cy="8112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18AEB0-6D10-4000-835B-267842910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592" y="1632634"/>
            <a:ext cx="811298" cy="81129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1DDD29-C3B2-420F-8076-E8C865701E81}"/>
              </a:ext>
            </a:extLst>
          </p:cNvPr>
          <p:cNvCxnSpPr>
            <a:cxnSpLocks/>
            <a:stCxn id="5" idx="2"/>
            <a:endCxn id="63" idx="0"/>
          </p:cNvCxnSpPr>
          <p:nvPr/>
        </p:nvCxnSpPr>
        <p:spPr>
          <a:xfrm flipH="1">
            <a:off x="6478957" y="1993411"/>
            <a:ext cx="476108" cy="1697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CCB8123-74AA-4B52-928A-22863C828CC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690223" y="358267"/>
            <a:ext cx="2264842" cy="823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D394296-6A17-439A-BB7D-607D9A06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68965"/>
            <a:ext cx="2017643" cy="4387536"/>
          </a:xfrm>
        </p:spPr>
        <p:txBody>
          <a:bodyPr/>
          <a:lstStyle/>
          <a:p>
            <a:r>
              <a:rPr lang="en-IN" b="1" dirty="0"/>
              <a:t>Introduction:</a:t>
            </a:r>
            <a:br>
              <a:rPr lang="en-IN" b="1" dirty="0"/>
            </a:br>
            <a:r>
              <a:rPr lang="en-IN" b="1" dirty="0"/>
              <a:t>Blockchain</a:t>
            </a:r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237297BD-712B-4E43-B4A6-D8256B6CC55D}"/>
              </a:ext>
            </a:extLst>
          </p:cNvPr>
          <p:cNvSpPr/>
          <p:nvPr/>
        </p:nvSpPr>
        <p:spPr>
          <a:xfrm>
            <a:off x="4674481" y="563179"/>
            <a:ext cx="521532" cy="465851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1834A5C6-F1E5-4B2E-AA65-7968264BB2AD}"/>
              </a:ext>
            </a:extLst>
          </p:cNvPr>
          <p:cNvSpPr/>
          <p:nvPr/>
        </p:nvSpPr>
        <p:spPr>
          <a:xfrm>
            <a:off x="5296566" y="570129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911B73B-F82E-4920-8A80-1955A294565F}"/>
              </a:ext>
            </a:extLst>
          </p:cNvPr>
          <p:cNvCxnSpPr>
            <a:cxnSpLocks/>
            <a:stCxn id="103" idx="4"/>
            <a:endCxn id="53" idx="2"/>
          </p:cNvCxnSpPr>
          <p:nvPr/>
        </p:nvCxnSpPr>
        <p:spPr>
          <a:xfrm>
            <a:off x="5079550" y="854336"/>
            <a:ext cx="217016" cy="2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6A5A4F-060B-4D6E-A970-8CC72CC3D709}"/>
              </a:ext>
            </a:extLst>
          </p:cNvPr>
          <p:cNvCxnSpPr>
            <a:cxnSpLocks/>
            <a:stCxn id="53" idx="4"/>
            <a:endCxn id="76" idx="2"/>
          </p:cNvCxnSpPr>
          <p:nvPr/>
        </p:nvCxnSpPr>
        <p:spPr>
          <a:xfrm>
            <a:off x="5703372" y="856943"/>
            <a:ext cx="231224" cy="6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Cube 75">
            <a:extLst>
              <a:ext uri="{FF2B5EF4-FFF2-40B4-BE49-F238E27FC236}">
                <a16:creationId xmlns:a16="http://schemas.microsoft.com/office/drawing/2014/main" id="{5541FBE2-2BD9-4F4C-AC18-E64DB4AC9149}"/>
              </a:ext>
            </a:extLst>
          </p:cNvPr>
          <p:cNvSpPr/>
          <p:nvPr/>
        </p:nvSpPr>
        <p:spPr>
          <a:xfrm>
            <a:off x="5934596" y="576225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02B6BC5D-FF0B-4291-895B-2DC9D226E234}"/>
              </a:ext>
            </a:extLst>
          </p:cNvPr>
          <p:cNvSpPr/>
          <p:nvPr/>
        </p:nvSpPr>
        <p:spPr>
          <a:xfrm>
            <a:off x="7312853" y="1553057"/>
            <a:ext cx="521532" cy="465851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56FD8307-9030-465C-A60F-28424A6008A7}"/>
              </a:ext>
            </a:extLst>
          </p:cNvPr>
          <p:cNvSpPr/>
          <p:nvPr/>
        </p:nvSpPr>
        <p:spPr>
          <a:xfrm>
            <a:off x="7934938" y="1560007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E32D99-C0BA-41F2-ACBE-1B3848B0B4A3}"/>
              </a:ext>
            </a:extLst>
          </p:cNvPr>
          <p:cNvCxnSpPr>
            <a:cxnSpLocks/>
            <a:stCxn id="81" idx="4"/>
            <a:endCxn id="82" idx="2"/>
          </p:cNvCxnSpPr>
          <p:nvPr/>
        </p:nvCxnSpPr>
        <p:spPr>
          <a:xfrm>
            <a:off x="7717922" y="1844214"/>
            <a:ext cx="217016" cy="2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F84178-3054-4A3E-9C2B-0DEAE87D3772}"/>
              </a:ext>
            </a:extLst>
          </p:cNvPr>
          <p:cNvCxnSpPr>
            <a:cxnSpLocks/>
            <a:stCxn id="82" idx="4"/>
            <a:endCxn id="85" idx="2"/>
          </p:cNvCxnSpPr>
          <p:nvPr/>
        </p:nvCxnSpPr>
        <p:spPr>
          <a:xfrm>
            <a:off x="8341744" y="1846821"/>
            <a:ext cx="231224" cy="6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Cube 84">
            <a:extLst>
              <a:ext uri="{FF2B5EF4-FFF2-40B4-BE49-F238E27FC236}">
                <a16:creationId xmlns:a16="http://schemas.microsoft.com/office/drawing/2014/main" id="{4B011870-468B-4240-BF72-4F8FDE8D2EFD}"/>
              </a:ext>
            </a:extLst>
          </p:cNvPr>
          <p:cNvSpPr/>
          <p:nvPr/>
        </p:nvSpPr>
        <p:spPr>
          <a:xfrm>
            <a:off x="8572968" y="1566103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4B0E837B-3C19-49D8-93F8-B2E0AA4989E5}"/>
              </a:ext>
            </a:extLst>
          </p:cNvPr>
          <p:cNvSpPr/>
          <p:nvPr/>
        </p:nvSpPr>
        <p:spPr>
          <a:xfrm>
            <a:off x="3558669" y="1926329"/>
            <a:ext cx="521532" cy="465851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51A7B34D-0EF2-4B2A-8A9D-1C29BD472164}"/>
              </a:ext>
            </a:extLst>
          </p:cNvPr>
          <p:cNvSpPr/>
          <p:nvPr/>
        </p:nvSpPr>
        <p:spPr>
          <a:xfrm>
            <a:off x="4180754" y="1933279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47333E-9120-44E9-9B9B-612BF6006DD0}"/>
              </a:ext>
            </a:extLst>
          </p:cNvPr>
          <p:cNvCxnSpPr>
            <a:cxnSpLocks/>
            <a:stCxn id="86" idx="4"/>
            <a:endCxn id="87" idx="2"/>
          </p:cNvCxnSpPr>
          <p:nvPr/>
        </p:nvCxnSpPr>
        <p:spPr>
          <a:xfrm>
            <a:off x="3963738" y="2217486"/>
            <a:ext cx="217016" cy="2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B1700A-0B1D-4E5A-BCC2-BEBA726CB822}"/>
              </a:ext>
            </a:extLst>
          </p:cNvPr>
          <p:cNvCxnSpPr>
            <a:cxnSpLocks/>
            <a:stCxn id="87" idx="4"/>
            <a:endCxn id="90" idx="2"/>
          </p:cNvCxnSpPr>
          <p:nvPr/>
        </p:nvCxnSpPr>
        <p:spPr>
          <a:xfrm>
            <a:off x="4587560" y="2220093"/>
            <a:ext cx="231224" cy="6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be 89">
            <a:extLst>
              <a:ext uri="{FF2B5EF4-FFF2-40B4-BE49-F238E27FC236}">
                <a16:creationId xmlns:a16="http://schemas.microsoft.com/office/drawing/2014/main" id="{1CF04902-061D-4602-9F4A-04E14AAD7A97}"/>
              </a:ext>
            </a:extLst>
          </p:cNvPr>
          <p:cNvSpPr/>
          <p:nvPr/>
        </p:nvSpPr>
        <p:spPr>
          <a:xfrm>
            <a:off x="4818784" y="1939375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sp>
        <p:nvSpPr>
          <p:cNvPr id="143" name="Cube 142">
            <a:extLst>
              <a:ext uri="{FF2B5EF4-FFF2-40B4-BE49-F238E27FC236}">
                <a16:creationId xmlns:a16="http://schemas.microsoft.com/office/drawing/2014/main" id="{4C5F483D-F728-4E67-A278-9ACA401DC747}"/>
              </a:ext>
            </a:extLst>
          </p:cNvPr>
          <p:cNvSpPr/>
          <p:nvPr/>
        </p:nvSpPr>
        <p:spPr>
          <a:xfrm>
            <a:off x="3612793" y="4426693"/>
            <a:ext cx="521532" cy="465851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sp>
        <p:nvSpPr>
          <p:cNvPr id="144" name="Cube 143">
            <a:extLst>
              <a:ext uri="{FF2B5EF4-FFF2-40B4-BE49-F238E27FC236}">
                <a16:creationId xmlns:a16="http://schemas.microsoft.com/office/drawing/2014/main" id="{C1E17DF7-1BD5-46E5-B6AC-64CF364C1FAB}"/>
              </a:ext>
            </a:extLst>
          </p:cNvPr>
          <p:cNvSpPr/>
          <p:nvPr/>
        </p:nvSpPr>
        <p:spPr>
          <a:xfrm>
            <a:off x="4234878" y="4433643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</a:p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  <a:endParaRPr lang="en-IN" sz="1000" baseline="-25000" dirty="0">
              <a:solidFill>
                <a:srgbClr val="000000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3D23072-2B71-4FC3-B414-AE71AFD0E596}"/>
              </a:ext>
            </a:extLst>
          </p:cNvPr>
          <p:cNvCxnSpPr>
            <a:cxnSpLocks/>
            <a:stCxn id="143" idx="4"/>
            <a:endCxn id="144" idx="2"/>
          </p:cNvCxnSpPr>
          <p:nvPr/>
        </p:nvCxnSpPr>
        <p:spPr>
          <a:xfrm>
            <a:off x="4017862" y="4717850"/>
            <a:ext cx="217016" cy="2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1BD32CD-7935-4FC3-B636-8145DE0502AE}"/>
              </a:ext>
            </a:extLst>
          </p:cNvPr>
          <p:cNvCxnSpPr>
            <a:cxnSpLocks/>
            <a:stCxn id="144" idx="4"/>
            <a:endCxn id="147" idx="2"/>
          </p:cNvCxnSpPr>
          <p:nvPr/>
        </p:nvCxnSpPr>
        <p:spPr>
          <a:xfrm>
            <a:off x="4641684" y="4720457"/>
            <a:ext cx="231224" cy="6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Cube 146">
            <a:extLst>
              <a:ext uri="{FF2B5EF4-FFF2-40B4-BE49-F238E27FC236}">
                <a16:creationId xmlns:a16="http://schemas.microsoft.com/office/drawing/2014/main" id="{3820352B-D8C7-4E60-9C84-718D82748FA4}"/>
              </a:ext>
            </a:extLst>
          </p:cNvPr>
          <p:cNvSpPr/>
          <p:nvPr/>
        </p:nvSpPr>
        <p:spPr>
          <a:xfrm>
            <a:off x="4872908" y="4439739"/>
            <a:ext cx="521531" cy="458902"/>
          </a:xfrm>
          <a:prstGeom prst="cube">
            <a:avLst/>
          </a:prstGeom>
          <a:solidFill>
            <a:srgbClr val="FFFFF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</a:p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  <a:endParaRPr lang="en-IN" sz="1000" baseline="-25000" dirty="0">
              <a:solidFill>
                <a:srgbClr val="000000"/>
              </a:solidFill>
            </a:endParaRPr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8C3E3B57-346F-4269-96E1-19E51AC1D5F9}"/>
              </a:ext>
            </a:extLst>
          </p:cNvPr>
          <p:cNvSpPr/>
          <p:nvPr/>
        </p:nvSpPr>
        <p:spPr>
          <a:xfrm>
            <a:off x="6835071" y="4071228"/>
            <a:ext cx="521532" cy="465851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</a:p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  <a:endParaRPr lang="en-IN" sz="1000" baseline="-25000" dirty="0">
              <a:solidFill>
                <a:srgbClr val="000000"/>
              </a:solidFill>
            </a:endParaRPr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586BD707-463C-44BE-A9D0-4BAB646F4893}"/>
              </a:ext>
            </a:extLst>
          </p:cNvPr>
          <p:cNvSpPr/>
          <p:nvPr/>
        </p:nvSpPr>
        <p:spPr>
          <a:xfrm>
            <a:off x="7457156" y="4078178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</a:p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  <a:endParaRPr lang="en-IN" sz="1000" baseline="-25000" dirty="0">
              <a:solidFill>
                <a:srgbClr val="000000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4166927-AD74-43B5-B86B-39FEAE81040C}"/>
              </a:ext>
            </a:extLst>
          </p:cNvPr>
          <p:cNvCxnSpPr>
            <a:cxnSpLocks/>
            <a:stCxn id="133" idx="4"/>
            <a:endCxn id="134" idx="2"/>
          </p:cNvCxnSpPr>
          <p:nvPr/>
        </p:nvCxnSpPr>
        <p:spPr>
          <a:xfrm>
            <a:off x="7240140" y="4362385"/>
            <a:ext cx="217016" cy="2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2102D47-BBB0-4F12-BD08-C566805D2C71}"/>
              </a:ext>
            </a:extLst>
          </p:cNvPr>
          <p:cNvCxnSpPr>
            <a:cxnSpLocks/>
            <a:stCxn id="134" idx="4"/>
            <a:endCxn id="137" idx="2"/>
          </p:cNvCxnSpPr>
          <p:nvPr/>
        </p:nvCxnSpPr>
        <p:spPr>
          <a:xfrm>
            <a:off x="7863962" y="4364992"/>
            <a:ext cx="231224" cy="6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Cube 136">
            <a:extLst>
              <a:ext uri="{FF2B5EF4-FFF2-40B4-BE49-F238E27FC236}">
                <a16:creationId xmlns:a16="http://schemas.microsoft.com/office/drawing/2014/main" id="{97140F80-1A01-41CE-84EC-506BD0DD9C57}"/>
              </a:ext>
            </a:extLst>
          </p:cNvPr>
          <p:cNvSpPr/>
          <p:nvPr/>
        </p:nvSpPr>
        <p:spPr>
          <a:xfrm>
            <a:off x="8095186" y="4084274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</a:p>
          <a:p>
            <a:pPr lvl="0" algn="ctr"/>
            <a:r>
              <a:rPr lang="en-IN" sz="1000">
                <a:solidFill>
                  <a:srgbClr val="000000"/>
                </a:solidFill>
              </a:rPr>
              <a:t>T</a:t>
            </a:r>
            <a:r>
              <a:rPr lang="en-IN" sz="1000" baseline="-25000">
                <a:solidFill>
                  <a:srgbClr val="000000"/>
                </a:solidFill>
              </a:rPr>
              <a:t>x</a:t>
            </a:r>
            <a:endParaRPr lang="en-IN" sz="1000" baseline="-25000" dirty="0">
              <a:solidFill>
                <a:srgbClr val="000000"/>
              </a:solidFill>
            </a:endParaRPr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9250CE0F-12F9-45DD-8D49-2A234032E129}"/>
              </a:ext>
            </a:extLst>
          </p:cNvPr>
          <p:cNvSpPr/>
          <p:nvPr/>
        </p:nvSpPr>
        <p:spPr>
          <a:xfrm>
            <a:off x="5639459" y="2962849"/>
            <a:ext cx="521532" cy="465851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CCCF6311-3F34-4D02-B841-7703313C6075}"/>
              </a:ext>
            </a:extLst>
          </p:cNvPr>
          <p:cNvSpPr/>
          <p:nvPr/>
        </p:nvSpPr>
        <p:spPr>
          <a:xfrm>
            <a:off x="6261544" y="2969799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C8786-4830-41A4-8A27-9FEC800446EC}"/>
              </a:ext>
            </a:extLst>
          </p:cNvPr>
          <p:cNvCxnSpPr>
            <a:cxnSpLocks/>
            <a:stCxn id="91" idx="4"/>
            <a:endCxn id="92" idx="2"/>
          </p:cNvCxnSpPr>
          <p:nvPr/>
        </p:nvCxnSpPr>
        <p:spPr>
          <a:xfrm>
            <a:off x="6044528" y="3254006"/>
            <a:ext cx="217016" cy="2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84D375-F3CD-4D7E-97B0-B8AB227AF079}"/>
              </a:ext>
            </a:extLst>
          </p:cNvPr>
          <p:cNvCxnSpPr>
            <a:cxnSpLocks/>
            <a:stCxn id="92" idx="4"/>
            <a:endCxn id="95" idx="2"/>
          </p:cNvCxnSpPr>
          <p:nvPr/>
        </p:nvCxnSpPr>
        <p:spPr>
          <a:xfrm>
            <a:off x="6668350" y="3256613"/>
            <a:ext cx="231224" cy="6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Cube 94">
            <a:extLst>
              <a:ext uri="{FF2B5EF4-FFF2-40B4-BE49-F238E27FC236}">
                <a16:creationId xmlns:a16="http://schemas.microsoft.com/office/drawing/2014/main" id="{75F9CE45-1134-40DA-ADC8-AC5AFB3297FD}"/>
              </a:ext>
            </a:extLst>
          </p:cNvPr>
          <p:cNvSpPr/>
          <p:nvPr/>
        </p:nvSpPr>
        <p:spPr>
          <a:xfrm>
            <a:off x="6899574" y="2975895"/>
            <a:ext cx="521531" cy="458902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  <a:p>
            <a:pPr algn="ctr"/>
            <a:r>
              <a:rPr lang="en-IN" sz="1000" dirty="0"/>
              <a:t>T</a:t>
            </a:r>
            <a:r>
              <a:rPr lang="en-IN" sz="1000" baseline="-25000" dirty="0"/>
              <a:t>x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203235-D13E-411B-854A-8C532AB47925}"/>
              </a:ext>
            </a:extLst>
          </p:cNvPr>
          <p:cNvCxnSpPr>
            <a:cxnSpLocks/>
            <a:stCxn id="61" idx="1"/>
            <a:endCxn id="64" idx="0"/>
          </p:cNvCxnSpPr>
          <p:nvPr/>
        </p:nvCxnSpPr>
        <p:spPr>
          <a:xfrm flipH="1">
            <a:off x="3217241" y="574614"/>
            <a:ext cx="670656" cy="1058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33EC953-4A2D-4C9F-B6CD-CD2B2CAE266D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>
            <a:off x="3217241" y="2443932"/>
            <a:ext cx="100197" cy="158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E387E72-6013-4935-9A20-08D85A5413A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250064" y="1587762"/>
            <a:ext cx="1299352" cy="104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4090B1F-D50F-451D-9931-81EC8F0BF8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714582" y="4096394"/>
            <a:ext cx="2358726" cy="20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CF5BD3E-67F1-4071-AEA1-E0E7A7FFE996}"/>
              </a:ext>
            </a:extLst>
          </p:cNvPr>
          <p:cNvSpPr txBox="1"/>
          <p:nvPr/>
        </p:nvSpPr>
        <p:spPr>
          <a:xfrm>
            <a:off x="3182816" y="168965"/>
            <a:ext cx="765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C000"/>
                </a:solidFill>
              </a:rPr>
              <a:t>Hospital 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2E3E2D-DC27-43BF-B5A9-7A34A734922D}"/>
              </a:ext>
            </a:extLst>
          </p:cNvPr>
          <p:cNvSpPr txBox="1"/>
          <p:nvPr/>
        </p:nvSpPr>
        <p:spPr>
          <a:xfrm>
            <a:off x="2201831" y="4239274"/>
            <a:ext cx="765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C000"/>
                </a:solidFill>
              </a:rPr>
              <a:t>Hospital 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E53C193-55AE-49D1-ACDE-C888E12B615A}"/>
              </a:ext>
            </a:extLst>
          </p:cNvPr>
          <p:cNvSpPr txBox="1"/>
          <p:nvPr/>
        </p:nvSpPr>
        <p:spPr>
          <a:xfrm>
            <a:off x="7373260" y="1109628"/>
            <a:ext cx="76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C000"/>
                </a:solidFill>
              </a:rPr>
              <a:t>Insurance Company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81FCB-4F16-44F5-849E-EB765E98C0D6}"/>
              </a:ext>
            </a:extLst>
          </p:cNvPr>
          <p:cNvSpPr txBox="1"/>
          <p:nvPr/>
        </p:nvSpPr>
        <p:spPr>
          <a:xfrm>
            <a:off x="2643323" y="140388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tx1"/>
                </a:solidFill>
              </a:rPr>
              <a:t>User 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AC4EB0-C68B-4052-A103-32C469DA96DE}"/>
              </a:ext>
            </a:extLst>
          </p:cNvPr>
          <p:cNvSpPr txBox="1"/>
          <p:nvPr/>
        </p:nvSpPr>
        <p:spPr>
          <a:xfrm>
            <a:off x="5657961" y="264273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tx1"/>
                </a:solidFill>
              </a:rPr>
              <a:t>User 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BDDDB7-ABB2-44BE-BEE1-B6359EE87438}"/>
              </a:ext>
            </a:extLst>
          </p:cNvPr>
          <p:cNvSpPr txBox="1"/>
          <p:nvPr/>
        </p:nvSpPr>
        <p:spPr>
          <a:xfrm>
            <a:off x="6835071" y="373972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tx1"/>
                </a:solidFill>
              </a:rPr>
              <a:t>User 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F04C54-6666-4C71-A256-DDAEA9DD049B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293546" y="980263"/>
            <a:ext cx="838724" cy="160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CC4F5B-0A10-4F79-B367-1C39CA661EE6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456107" y="3377394"/>
            <a:ext cx="617201" cy="71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53" grpId="0" animBg="1"/>
      <p:bldP spid="76" grpId="0" animBg="1"/>
      <p:bldP spid="81" grpId="0" animBg="1"/>
      <p:bldP spid="82" grpId="0" animBg="1"/>
      <p:bldP spid="85" grpId="0" animBg="1"/>
      <p:bldP spid="86" grpId="0" animBg="1"/>
      <p:bldP spid="87" grpId="0" animBg="1"/>
      <p:bldP spid="90" grpId="0" animBg="1"/>
      <p:bldP spid="143" grpId="0" animBg="1"/>
      <p:bldP spid="144" grpId="0" animBg="1"/>
      <p:bldP spid="147" grpId="0" animBg="1"/>
      <p:bldP spid="133" grpId="0" animBg="1"/>
      <p:bldP spid="134" grpId="0" animBg="1"/>
      <p:bldP spid="137" grpId="0" animBg="1"/>
      <p:bldP spid="91" grpId="0" animBg="1"/>
      <p:bldP spid="92" grpId="0" animBg="1"/>
      <p:bldP spid="95" grpId="0" animBg="1"/>
      <p:bldP spid="73" grpId="0"/>
      <p:bldP spid="162" grpId="0"/>
      <p:bldP spid="163" grpId="0"/>
      <p:bldP spid="74" grpId="0"/>
      <p:bldP spid="164" grpId="0"/>
      <p:bldP spid="1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711" y="528784"/>
            <a:ext cx="1943890" cy="38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Introduction</a:t>
            </a:r>
            <a:br>
              <a:rPr lang="en" b="1" dirty="0"/>
            </a:br>
            <a:br>
              <a:rPr lang="en" b="1" dirty="0"/>
            </a:b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597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9" name="Picture 42">
            <a:extLst>
              <a:ext uri="{FF2B5EF4-FFF2-40B4-BE49-F238E27FC236}">
                <a16:creationId xmlns:a16="http://schemas.microsoft.com/office/drawing/2014/main" id="{B0CB4A7B-EAA4-4685-949B-D964FB9F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50" y="1978703"/>
            <a:ext cx="499274" cy="66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3B7A84-8146-4C34-B969-BCC418819763}"/>
              </a:ext>
            </a:extLst>
          </p:cNvPr>
          <p:cNvSpPr/>
          <p:nvPr/>
        </p:nvSpPr>
        <p:spPr>
          <a:xfrm>
            <a:off x="7571574" y="86571"/>
            <a:ext cx="1182663" cy="3935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Punekar has to only provide AADHAAR card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7E932-702C-4CF8-9F4D-6D3A5D3B1D67}"/>
              </a:ext>
            </a:extLst>
          </p:cNvPr>
          <p:cNvSpPr/>
          <p:nvPr/>
        </p:nvSpPr>
        <p:spPr>
          <a:xfrm>
            <a:off x="7569873" y="553898"/>
            <a:ext cx="1175144" cy="618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Structural interoperability between medical departments and hospitals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0BA38-E284-4219-A211-7F498B9C0007}"/>
              </a:ext>
            </a:extLst>
          </p:cNvPr>
          <p:cNvSpPr/>
          <p:nvPr/>
        </p:nvSpPr>
        <p:spPr>
          <a:xfrm>
            <a:off x="2618008" y="1407327"/>
            <a:ext cx="976883" cy="564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Owns medical records encrypted using his 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12B9F-CD73-4712-A044-741F0EE68F05}"/>
              </a:ext>
            </a:extLst>
          </p:cNvPr>
          <p:cNvCxnSpPr>
            <a:cxnSpLocks/>
          </p:cNvCxnSpPr>
          <p:nvPr/>
        </p:nvCxnSpPr>
        <p:spPr>
          <a:xfrm>
            <a:off x="4191722" y="2275062"/>
            <a:ext cx="27193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14774C-3641-4751-8F0C-E05B6D2149D1}"/>
              </a:ext>
            </a:extLst>
          </p:cNvPr>
          <p:cNvSpPr txBox="1"/>
          <p:nvPr/>
        </p:nvSpPr>
        <p:spPr>
          <a:xfrm>
            <a:off x="5285533" y="2040564"/>
            <a:ext cx="148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Goes to Sassoon Hospital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55892-573B-4DD1-B0B4-ACABC6DAB30B}"/>
              </a:ext>
            </a:extLst>
          </p:cNvPr>
          <p:cNvSpPr txBox="1"/>
          <p:nvPr/>
        </p:nvSpPr>
        <p:spPr>
          <a:xfrm>
            <a:off x="3599893" y="247860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b="1" dirty="0" err="1">
                <a:solidFill>
                  <a:srgbClr val="00B050"/>
                </a:solidFill>
              </a:rPr>
              <a:t>Punekar</a:t>
            </a:r>
            <a:endParaRPr lang="en-IN" sz="800" b="1" dirty="0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58347-AD90-49DD-A934-107C002F18AA}"/>
              </a:ext>
            </a:extLst>
          </p:cNvPr>
          <p:cNvSpPr/>
          <p:nvPr/>
        </p:nvSpPr>
        <p:spPr>
          <a:xfrm>
            <a:off x="7579093" y="3987061"/>
            <a:ext cx="1165018" cy="5174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 middlemen involved in policy marketing and servicing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7505B0-E9DB-4EB7-B588-CAEDE22534FB}"/>
              </a:ext>
            </a:extLst>
          </p:cNvPr>
          <p:cNvCxnSpPr>
            <a:cxnSpLocks/>
          </p:cNvCxnSpPr>
          <p:nvPr/>
        </p:nvCxnSpPr>
        <p:spPr>
          <a:xfrm>
            <a:off x="5117298" y="4312418"/>
            <a:ext cx="18727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8F2725-6B94-418A-B9A7-D2518AD92A62}"/>
              </a:ext>
            </a:extLst>
          </p:cNvPr>
          <p:cNvSpPr txBox="1"/>
          <p:nvPr/>
        </p:nvSpPr>
        <p:spPr>
          <a:xfrm>
            <a:off x="5562211" y="4110718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/>
              <a:t>Policy Servicing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BCF3C4-EE32-4835-AAD4-9DE5D6A12840}"/>
              </a:ext>
            </a:extLst>
          </p:cNvPr>
          <p:cNvSpPr/>
          <p:nvPr/>
        </p:nvSpPr>
        <p:spPr>
          <a:xfrm>
            <a:off x="2618008" y="2082342"/>
            <a:ext cx="981884" cy="4312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Can easily keep track of his medical history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01CBE4-49B8-4AEA-A077-FEB8F5AB0D99}"/>
              </a:ext>
            </a:extLst>
          </p:cNvPr>
          <p:cNvSpPr/>
          <p:nvPr/>
        </p:nvSpPr>
        <p:spPr>
          <a:xfrm>
            <a:off x="7580120" y="1229980"/>
            <a:ext cx="1164767" cy="55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Reduced administrative overhead for claim verification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D9DC21-63A1-4D25-8D94-97C60FAB7C37}"/>
              </a:ext>
            </a:extLst>
          </p:cNvPr>
          <p:cNvSpPr txBox="1"/>
          <p:nvPr/>
        </p:nvSpPr>
        <p:spPr>
          <a:xfrm>
            <a:off x="6848581" y="461695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b="1" dirty="0">
                <a:solidFill>
                  <a:srgbClr val="7030A0"/>
                </a:solidFill>
              </a:rPr>
              <a:t>Insurance </a:t>
            </a:r>
          </a:p>
          <a:p>
            <a:pPr algn="ctr"/>
            <a:r>
              <a:rPr lang="en-IN" sz="800" b="1" dirty="0">
                <a:solidFill>
                  <a:srgbClr val="7030A0"/>
                </a:solidFill>
              </a:rPr>
              <a:t>Companies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1F1920-48C3-4F8A-99D5-6A03EFA68943}"/>
              </a:ext>
            </a:extLst>
          </p:cNvPr>
          <p:cNvSpPr txBox="1"/>
          <p:nvPr/>
        </p:nvSpPr>
        <p:spPr>
          <a:xfrm>
            <a:off x="6911099" y="2649040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b="1" dirty="0">
                <a:solidFill>
                  <a:srgbClr val="FF0000"/>
                </a:solidFill>
              </a:rPr>
              <a:t>Sassoon</a:t>
            </a:r>
          </a:p>
          <a:p>
            <a:pPr algn="ctr"/>
            <a:r>
              <a:rPr lang="en-IN" sz="800" b="1" dirty="0">
                <a:solidFill>
                  <a:srgbClr val="FF0000"/>
                </a:solidFill>
              </a:rPr>
              <a:t>Hospital</a:t>
            </a:r>
          </a:p>
        </p:txBody>
      </p:sp>
      <p:pic>
        <p:nvPicPr>
          <p:cNvPr id="33" name="Picture 42">
            <a:extLst>
              <a:ext uri="{FF2B5EF4-FFF2-40B4-BE49-F238E27FC236}">
                <a16:creationId xmlns:a16="http://schemas.microsoft.com/office/drawing/2014/main" id="{9A7CC2B3-2785-4E32-A4C6-27D25971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95" y="218491"/>
            <a:ext cx="499274" cy="66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36654F2-8220-4C58-A17E-A6B41CFA3061}"/>
              </a:ext>
            </a:extLst>
          </p:cNvPr>
          <p:cNvSpPr txBox="1"/>
          <p:nvPr/>
        </p:nvSpPr>
        <p:spPr>
          <a:xfrm>
            <a:off x="6902618" y="894599"/>
            <a:ext cx="590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b="1" dirty="0">
                <a:solidFill>
                  <a:srgbClr val="FF0000"/>
                </a:solidFill>
              </a:rPr>
              <a:t>KEM</a:t>
            </a:r>
          </a:p>
          <a:p>
            <a:pPr algn="ctr"/>
            <a:r>
              <a:rPr lang="en-IN" sz="800" b="1" dirty="0">
                <a:solidFill>
                  <a:srgbClr val="FF0000"/>
                </a:solidFill>
              </a:rPr>
              <a:t>Hospital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B3C328-AEAC-48CF-8354-D9DD38C4C17C}"/>
              </a:ext>
            </a:extLst>
          </p:cNvPr>
          <p:cNvCxnSpPr>
            <a:cxnSpLocks/>
          </p:cNvCxnSpPr>
          <p:nvPr/>
        </p:nvCxnSpPr>
        <p:spPr>
          <a:xfrm>
            <a:off x="5113048" y="551340"/>
            <a:ext cx="17895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C321EF-4EF4-44DA-A13A-2748462F6CE4}"/>
              </a:ext>
            </a:extLst>
          </p:cNvPr>
          <p:cNvSpPr txBox="1"/>
          <p:nvPr/>
        </p:nvSpPr>
        <p:spPr>
          <a:xfrm>
            <a:off x="5285533" y="630607"/>
            <a:ext cx="1258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/>
              <a:t>Goes to KEM Hospital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9C96E1-CAFB-4999-AC6C-1ED5880B1C4F}"/>
              </a:ext>
            </a:extLst>
          </p:cNvPr>
          <p:cNvSpPr/>
          <p:nvPr/>
        </p:nvSpPr>
        <p:spPr>
          <a:xfrm>
            <a:off x="7577439" y="1931788"/>
            <a:ext cx="1164767" cy="5012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Punekar doesn’t have to bring his previous reports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7AF561-3942-411B-A337-D5855FDD678B}"/>
              </a:ext>
            </a:extLst>
          </p:cNvPr>
          <p:cNvSpPr/>
          <p:nvPr/>
        </p:nvSpPr>
        <p:spPr>
          <a:xfrm>
            <a:off x="7577187" y="3152184"/>
            <a:ext cx="1165020" cy="667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Doctor can easily track medical history of the patient and view by requesting access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C7C7FB-3695-4AFF-B077-2B3C800F8362}"/>
              </a:ext>
            </a:extLst>
          </p:cNvPr>
          <p:cNvSpPr/>
          <p:nvPr/>
        </p:nvSpPr>
        <p:spPr>
          <a:xfrm>
            <a:off x="7585101" y="2513566"/>
            <a:ext cx="1157106" cy="5657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Punekar has to only provide AADHAR card again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407D597-377F-4E52-A7DF-082FD9FB0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761" y="1974116"/>
            <a:ext cx="494094" cy="56378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B7C63F-5234-4D79-B062-230922768994}"/>
              </a:ext>
            </a:extLst>
          </p:cNvPr>
          <p:cNvCxnSpPr>
            <a:cxnSpLocks/>
          </p:cNvCxnSpPr>
          <p:nvPr/>
        </p:nvCxnSpPr>
        <p:spPr>
          <a:xfrm>
            <a:off x="5113048" y="560262"/>
            <a:ext cx="5884" cy="17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D3FFF9-5034-4293-A190-BE27524E79F2}"/>
              </a:ext>
            </a:extLst>
          </p:cNvPr>
          <p:cNvCxnSpPr>
            <a:cxnSpLocks/>
          </p:cNvCxnSpPr>
          <p:nvPr/>
        </p:nvCxnSpPr>
        <p:spPr>
          <a:xfrm>
            <a:off x="5117298" y="2292906"/>
            <a:ext cx="0" cy="2019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2DF6114-2F63-4FFD-8E0C-A35FC8D1D1D8}"/>
              </a:ext>
            </a:extLst>
          </p:cNvPr>
          <p:cNvSpPr/>
          <p:nvPr/>
        </p:nvSpPr>
        <p:spPr>
          <a:xfrm>
            <a:off x="7587007" y="4596107"/>
            <a:ext cx="1157106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Automated claim settlement and smart contracts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28457-D7FF-4D2B-80AB-2D81EED14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359" y="4007212"/>
            <a:ext cx="650250" cy="6502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80953F1-4D5D-49FF-9639-B4DB4A0071EA}"/>
              </a:ext>
            </a:extLst>
          </p:cNvPr>
          <p:cNvSpPr/>
          <p:nvPr/>
        </p:nvSpPr>
        <p:spPr>
          <a:xfrm>
            <a:off x="2613007" y="2618402"/>
            <a:ext cx="981884" cy="7383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 longer has to deal with intermediaries for policy servicing and claim settlement</a:t>
            </a:r>
          </a:p>
        </p:txBody>
      </p:sp>
    </p:spTree>
    <p:extLst>
      <p:ext uri="{BB962C8B-B14F-4D97-AF65-F5344CB8AC3E}">
        <p14:creationId xmlns:p14="http://schemas.microsoft.com/office/powerpoint/2010/main" val="1944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1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0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6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2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2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4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4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3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4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4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4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9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7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7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2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4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0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0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0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6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3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3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61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6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4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9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93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4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7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2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2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7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28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3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3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mph" presetSubtype="0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5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54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5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6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mph" presetSubtype="0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6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mph" presetSubtype="0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mph" presetSubtype="0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8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mph" presetSubtype="0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8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8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mph" presetSubtype="0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8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mph" presetSubtype="0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9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mph" presetSubtype="0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95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14" grpId="1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9" grpId="10" animBg="1"/>
      <p:bldP spid="29" grpId="11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  <p:bldP spid="39" grpId="9" animBg="1"/>
      <p:bldP spid="39" grpId="10" animBg="1"/>
      <p:bldP spid="39" grpId="11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2" grpId="9" animBg="1"/>
      <p:bldP spid="82" grpId="10" animBg="1"/>
      <p:bldP spid="82" grpId="11" animBg="1"/>
      <p:bldP spid="46" grpId="0" animBg="1"/>
      <p:bldP spid="46" grpId="1" animBg="1"/>
      <p:bldP spid="46" grpId="2" animBg="1"/>
      <p:bldP spid="46" grpId="3" animBg="1"/>
      <p:bldP spid="46" grpId="4" animBg="1"/>
      <p:bldP spid="46" grpId="5" animBg="1"/>
      <p:bldP spid="46" grpId="6" animBg="1"/>
      <p:bldP spid="46" grpId="7" animBg="1"/>
      <p:bldP spid="46" grpId="8" animBg="1"/>
      <p:bldP spid="46" grpId="9" animBg="1"/>
      <p:bldP spid="46" grpId="1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3572" y="575500"/>
            <a:ext cx="1912883" cy="580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Objectives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BDE9E6D2-A810-41F1-8B31-72E7A5D00D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49214" y="363195"/>
            <a:ext cx="6581920" cy="4417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To create an efficient and streamlined healthcare system.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Secured storage and sharing of medical records.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Storing health records according to certain standards would ensure at the very least structural interoperability between hospitals.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Electronic Health Records make it easy for hospitals and patients to track medical history.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Reduce middlemen involved in the insurance policy life cycle.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Reduce manpower and interactions required in claim verification.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Smart contracts can facilitate automated and quick claim settlement.</a:t>
            </a:r>
          </a:p>
          <a:p>
            <a:pPr algn="just"/>
            <a:r>
              <a:rPr lang="en-IN" sz="1500" b="1" dirty="0">
                <a:solidFill>
                  <a:schemeClr val="accent1">
                    <a:lumMod val="75000"/>
                  </a:schemeClr>
                </a:solidFill>
              </a:rPr>
              <a:t>Make basic healthcare accessible to people from all walks of life.</a:t>
            </a:r>
          </a:p>
          <a:p>
            <a:pPr algn="just"/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2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15614" y="575500"/>
            <a:ext cx="1860331" cy="1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Literature Survey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42E67A-2FCC-43BC-A69A-5B6A98CF9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61230"/>
              </p:ext>
            </p:extLst>
          </p:nvPr>
        </p:nvGraphicFramePr>
        <p:xfrm>
          <a:off x="2248115" y="126829"/>
          <a:ext cx="6780271" cy="42619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83820">
                  <a:extLst>
                    <a:ext uri="{9D8B030D-6E8A-4147-A177-3AD203B41FA5}">
                      <a16:colId xmlns:a16="http://schemas.microsoft.com/office/drawing/2014/main" val="2194476652"/>
                    </a:ext>
                  </a:extLst>
                </a:gridCol>
                <a:gridCol w="2354671">
                  <a:extLst>
                    <a:ext uri="{9D8B030D-6E8A-4147-A177-3AD203B41FA5}">
                      <a16:colId xmlns:a16="http://schemas.microsoft.com/office/drawing/2014/main" val="975960084"/>
                    </a:ext>
                  </a:extLst>
                </a:gridCol>
                <a:gridCol w="2138534">
                  <a:extLst>
                    <a:ext uri="{9D8B030D-6E8A-4147-A177-3AD203B41FA5}">
                      <a16:colId xmlns:a16="http://schemas.microsoft.com/office/drawing/2014/main" val="2025551902"/>
                    </a:ext>
                  </a:extLst>
                </a:gridCol>
                <a:gridCol w="1703246">
                  <a:extLst>
                    <a:ext uri="{9D8B030D-6E8A-4147-A177-3AD203B41FA5}">
                      <a16:colId xmlns:a16="http://schemas.microsoft.com/office/drawing/2014/main" val="1093228135"/>
                    </a:ext>
                  </a:extLst>
                </a:gridCol>
              </a:tblGrid>
              <a:tr h="562574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Nunito Sans" panose="020B0604020202020204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Nunito Sans" panose="020B0604020202020204" charset="0"/>
                        </a:rPr>
                        <a:t>Reference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Nunito Sans" panose="020B0604020202020204" charset="0"/>
                        </a:rPr>
                        <a:t>Seed Idea / Work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Nunito Sans" panose="020B0604020202020204" charset="0"/>
                        </a:rPr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71888"/>
                  </a:ext>
                </a:extLst>
              </a:tr>
              <a:tr h="492107"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>
                          <a:latin typeface="Nunito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</a:rPr>
                        <a:t>Satoshi Nakamoto (2008). "Bitcoin: A Peer-to-Peer Electronic Cash System." </a:t>
                      </a:r>
                      <a:endParaRPr lang="en-IN" sz="1200" b="1" dirty="0">
                        <a:latin typeface="Nunito Sans" panose="020B0604020202020204" charset="0"/>
                      </a:endParaRPr>
                    </a:p>
                    <a:p>
                      <a:pPr algn="just"/>
                      <a:endParaRPr lang="en-IN" sz="12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First Successful Implementation</a:t>
                      </a:r>
                      <a:r>
                        <a:rPr lang="en-IN" sz="1200" b="0" baseline="0" dirty="0">
                          <a:latin typeface="Nunito Sans" panose="020B0604020202020204" charset="0"/>
                        </a:rPr>
                        <a:t> of Blockchain.</a:t>
                      </a:r>
                      <a:endParaRPr lang="en-IN" sz="1200" b="0" dirty="0">
                        <a:latin typeface="Nunito Sans" panose="020B0604020202020204" charset="0"/>
                      </a:endParaRPr>
                    </a:p>
                    <a:p>
                      <a:pPr lvl="2" algn="just"/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Simplified Payment Verification.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Consensus based validation.</a:t>
                      </a:r>
                    </a:p>
                    <a:p>
                      <a:pPr algn="l"/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09842"/>
                  </a:ext>
                </a:extLst>
              </a:tr>
              <a:tr h="988321"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>
                          <a:latin typeface="Nunito San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1" dirty="0">
                          <a:latin typeface="Nunito Sans" panose="020B0604020202020204" charset="0"/>
                        </a:rPr>
                        <a:t>Darra L. Hoffman.</a:t>
                      </a:r>
                    </a:p>
                    <a:p>
                      <a:pPr algn="just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Legally Speaking: Smart Contracts, Archival Bonds,</a:t>
                      </a:r>
                    </a:p>
                    <a:p>
                      <a:pPr algn="just"/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and Linked Data in the Blockchain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</a:rPr>
                        <a:t>"</a:t>
                      </a:r>
                      <a:endParaRPr lang="en-IN" sz="12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 dirty="0">
                          <a:latin typeface="Nunito Sans" panose="020B0604020202020204" charset="0"/>
                        </a:rPr>
                        <a:t>Use of  Legal Language in Contract Drafting.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 Writing legally enforceable smart contract.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73566"/>
                  </a:ext>
                </a:extLst>
              </a:tr>
              <a:tr h="1687721"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>
                          <a:latin typeface="Nunito San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Stefano De Angelis, Leonardo Aniello, Roberto Badoni, </a:t>
                      </a:r>
                      <a:r>
                        <a:rPr lang="it-IT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Federico Lombardi, Andrea Margheri, and Vladimiro Sassone.</a:t>
                      </a:r>
                    </a:p>
                    <a:p>
                      <a:pPr algn="just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IN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PBFT vs Proof-of-Authority: </a:t>
                      </a:r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Applying the CAP Theorem to Permissioned Blockchain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</a:rPr>
                        <a:t>"</a:t>
                      </a:r>
                      <a:endParaRPr lang="it-IT" sz="1200" b="1" i="0" u="none" strike="noStrike" cap="none" baseline="0" dirty="0">
                        <a:solidFill>
                          <a:schemeClr val="dk1"/>
                        </a:solidFill>
                        <a:latin typeface="Nuni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 dirty="0">
                          <a:latin typeface="Nunito Sans" panose="020B0604020202020204" charset="0"/>
                        </a:rPr>
                        <a:t>Introduces the concept of Proof of Authority and demonstrates why it is  more efficient than PBFT.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Equal block creation opportunity for all nodes.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Faster Block creation.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5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8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47144" y="575500"/>
            <a:ext cx="1849821" cy="1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Literature Survey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42E67A-2FCC-43BC-A69A-5B6A98CF9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27053"/>
              </p:ext>
            </p:extLst>
          </p:nvPr>
        </p:nvGraphicFramePr>
        <p:xfrm>
          <a:off x="2266122" y="149087"/>
          <a:ext cx="6730734" cy="420279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9556">
                  <a:extLst>
                    <a:ext uri="{9D8B030D-6E8A-4147-A177-3AD203B41FA5}">
                      <a16:colId xmlns:a16="http://schemas.microsoft.com/office/drawing/2014/main" val="2194476652"/>
                    </a:ext>
                  </a:extLst>
                </a:gridCol>
                <a:gridCol w="2337467">
                  <a:extLst>
                    <a:ext uri="{9D8B030D-6E8A-4147-A177-3AD203B41FA5}">
                      <a16:colId xmlns:a16="http://schemas.microsoft.com/office/drawing/2014/main" val="975960084"/>
                    </a:ext>
                  </a:extLst>
                </a:gridCol>
                <a:gridCol w="2131028">
                  <a:extLst>
                    <a:ext uri="{9D8B030D-6E8A-4147-A177-3AD203B41FA5}">
                      <a16:colId xmlns:a16="http://schemas.microsoft.com/office/drawing/2014/main" val="2025551902"/>
                    </a:ext>
                  </a:extLst>
                </a:gridCol>
                <a:gridCol w="1682683">
                  <a:extLst>
                    <a:ext uri="{9D8B030D-6E8A-4147-A177-3AD203B41FA5}">
                      <a16:colId xmlns:a16="http://schemas.microsoft.com/office/drawing/2014/main" val="1093228135"/>
                    </a:ext>
                  </a:extLst>
                </a:gridCol>
              </a:tblGrid>
              <a:tr h="524919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Nunito Sans" panose="020B0604020202020204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Nunito Sans" panose="020B0604020202020204" charset="0"/>
                        </a:rPr>
                        <a:t>Reference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Nunito Sans" panose="020B0604020202020204" charset="0"/>
                        </a:rPr>
                        <a:t>Seed Idea / Work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Nunito Sans" panose="020B0604020202020204" charset="0"/>
                        </a:rPr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71888"/>
                  </a:ext>
                </a:extLst>
              </a:tr>
              <a:tr h="1504386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Nunito Sans" panose="020B06040202020202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1" dirty="0">
                          <a:latin typeface="Nunito Sans" panose="020B0604020202020204" charset="0"/>
                        </a:rPr>
                        <a:t>Juan Benet (2014).</a:t>
                      </a:r>
                    </a:p>
                    <a:p>
                      <a:pPr algn="just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IN" sz="1200" b="1" dirty="0">
                          <a:latin typeface="Nunito Sans" panose="020B0604020202020204" charset="0"/>
                        </a:rPr>
                        <a:t>IPFS – Content Addressed, Versioned, P2P File System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</a:rPr>
                        <a:t>"</a:t>
                      </a:r>
                      <a:endParaRPr lang="en-IN" sz="12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>
                          <a:latin typeface="Nunito Sans" panose="020B0604020202020204" charset="0"/>
                        </a:rPr>
                        <a:t>Introduces the idea of a </a:t>
                      </a: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peer-to-peer, version-controlled approach to a filesystem</a:t>
                      </a:r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Fault-tolerant storage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Content Addressed storage for low latency access.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Alleviates need of storing data on the blockchain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Decreases redundancy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42878"/>
                  </a:ext>
                </a:extLst>
              </a:tr>
              <a:tr h="1574758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Nunito Sans" panose="020B060402020202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Valentina Gatteschi, Fabrizio Lamberti, Claudio Demartini, Chiara Pranteda and </a:t>
                      </a:r>
                      <a:r>
                        <a:rPr lang="en-IN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Víctor </a:t>
                      </a:r>
                      <a:r>
                        <a:rPr lang="en-IN" sz="1200" b="1" i="0" u="none" strike="noStrike" cap="none" baseline="0" dirty="0" err="1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Santamaría</a:t>
                      </a:r>
                      <a:endParaRPr lang="en-IN" sz="1200" b="1" i="0" u="none" strike="noStrike" cap="none" baseline="0" dirty="0">
                        <a:solidFill>
                          <a:schemeClr val="dk1"/>
                        </a:solidFill>
                        <a:latin typeface="Nuni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just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Blockchain and Smart Contracts for Insurance: Is the </a:t>
                      </a:r>
                      <a:r>
                        <a:rPr lang="en-IN" sz="1200" b="1" i="0" u="none" strike="noStrike" cap="none" baseline="0" dirty="0">
                          <a:solidFill>
                            <a:schemeClr val="dk1"/>
                          </a:solidFill>
                          <a:latin typeface="Nunito Sans" panose="020B0604020202020204" charset="0"/>
                          <a:ea typeface="+mn-ea"/>
                          <a:cs typeface="+mn-cs"/>
                          <a:sym typeface="Arial"/>
                        </a:rPr>
                        <a:t>Technology Mature Enough?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Nunito Sans" panose="020B0604020202020204" charset="0"/>
                          <a:ea typeface="+mn-ea"/>
                          <a:cs typeface="+mn-cs"/>
                        </a:rPr>
                        <a:t>"</a:t>
                      </a:r>
                      <a:endParaRPr lang="en-IN" sz="12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>
                          <a:latin typeface="Nunito Sans" panose="020B0604020202020204" charset="0"/>
                        </a:rPr>
                        <a:t>Explanation of basic use-cases in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Describe the basic framework of the system.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Nunito Sans" panose="020B0604020202020204" charset="0"/>
                        </a:rPr>
                        <a:t>SWOT analysis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IN" sz="1200" b="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2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441892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12833</TotalTime>
  <Words>1426</Words>
  <Application>Microsoft Office PowerPoint</Application>
  <PresentationFormat>On-screen Show (16:9)</PresentationFormat>
  <Paragraphs>434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Cambria Math</vt:lpstr>
      <vt:lpstr>Arial</vt:lpstr>
      <vt:lpstr>Calibri</vt:lpstr>
      <vt:lpstr>Nunito Sans</vt:lpstr>
      <vt:lpstr>Georgia</vt:lpstr>
      <vt:lpstr>Ulysses template</vt:lpstr>
      <vt:lpstr>LIFEBLOCKS:   A BLOCKCHAIN BASED INSURANCE PLATFORM</vt:lpstr>
      <vt:lpstr>Contents</vt:lpstr>
      <vt:lpstr>Problem Statement </vt:lpstr>
      <vt:lpstr>Limitations</vt:lpstr>
      <vt:lpstr>Introduction: Blockchain</vt:lpstr>
      <vt:lpstr>Introduction  </vt:lpstr>
      <vt:lpstr>Objectives</vt:lpstr>
      <vt:lpstr>Literature Survey</vt:lpstr>
      <vt:lpstr>Literature Survey</vt:lpstr>
      <vt:lpstr>Scope</vt:lpstr>
      <vt:lpstr>Methodology: Aura</vt:lpstr>
      <vt:lpstr>Methodology: Aura</vt:lpstr>
      <vt:lpstr>Methodology: Aura</vt:lpstr>
      <vt:lpstr>Methodology: pBFT</vt:lpstr>
      <vt:lpstr>Methodology: pBFT</vt:lpstr>
      <vt:lpstr>System Architecture</vt:lpstr>
      <vt:lpstr>Use-Case Diagram</vt:lpstr>
      <vt:lpstr>Activity Diagram  Identity Management</vt:lpstr>
      <vt:lpstr>Activity Diagram  EHR Storage and Access Permission</vt:lpstr>
      <vt:lpstr>Activity Diagram  Policy Servicing</vt:lpstr>
      <vt:lpstr>Activity Diagram  Policy Servicing</vt:lpstr>
      <vt:lpstr>Activity Diagram  Claim Settlement</vt:lpstr>
      <vt:lpstr>Sequence Diagram  Identity Management</vt:lpstr>
      <vt:lpstr>Sequence  Diagram  EHR Storage</vt:lpstr>
      <vt:lpstr>Sequence Diagram  Policy Servicing</vt:lpstr>
      <vt:lpstr>Sequence Diagram  Claim Settlement</vt:lpstr>
      <vt:lpstr>Class  Diagram</vt:lpstr>
      <vt:lpstr>State Diagram  </vt:lpstr>
      <vt:lpstr>Software Technology/Tools</vt:lpstr>
      <vt:lpstr>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devesh</dc:creator>
  <cp:lastModifiedBy>Sumit Hotchandani</cp:lastModifiedBy>
  <cp:revision>216</cp:revision>
  <dcterms:modified xsi:type="dcterms:W3CDTF">2018-12-17T10:00:09Z</dcterms:modified>
</cp:coreProperties>
</file>