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 id="2147483662" r:id="rId2"/>
  </p:sldMasterIdLst>
  <p:notesMasterIdLst>
    <p:notesMasterId r:id="rId16"/>
  </p:notesMasterIdLst>
  <p:sldIdLst>
    <p:sldId id="256" r:id="rId3"/>
    <p:sldId id="318" r:id="rId4"/>
    <p:sldId id="257" r:id="rId5"/>
    <p:sldId id="304" r:id="rId6"/>
    <p:sldId id="321" r:id="rId7"/>
    <p:sldId id="316" r:id="rId8"/>
    <p:sldId id="320" r:id="rId9"/>
    <p:sldId id="312" r:id="rId10"/>
    <p:sldId id="322" r:id="rId11"/>
    <p:sldId id="319" r:id="rId12"/>
    <p:sldId id="307" r:id="rId13"/>
    <p:sldId id="323" r:id="rId14"/>
    <p:sldId id="291" r:id="rId15"/>
  </p:sldIdLst>
  <p:sldSz cx="9144000" cy="5143500" type="screen16x9"/>
  <p:notesSz cx="6858000" cy="9144000"/>
  <p:embeddedFontLst>
    <p:embeddedFont>
      <p:font typeface="Nunito Sans" charset="0"/>
      <p:regular r:id="rId17"/>
      <p:bold r:id="rId18"/>
      <p:italic r:id="rId19"/>
      <p:boldItalic r:id="rId20"/>
    </p:embeddedFont>
    <p:embeddedFont>
      <p:font typeface="Georgia" pitchFamily="18" charset="0"/>
      <p:regular r:id="rId21"/>
      <p:bold r:id="rId22"/>
      <p:italic r:id="rId23"/>
      <p:boldItalic r:id="rId24"/>
    </p:embeddedFont>
    <p:embeddedFont>
      <p:font typeface="Calibri"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301FE9BD-3CFC-4465-BB33-07E076AF2E1F}">
  <a:tblStyle styleId="{301FE9BD-3CFC-4465-BB33-07E076AF2E1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118" d="100"/>
          <a:sy n="118" d="100"/>
        </p:scale>
        <p:origin x="-446"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651830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175443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313095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313095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Shape 9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7" name="Shape 9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1893934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894205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653904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577207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894205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 name="Shape 11"/>
          <p:cNvSpPr txBox="1">
            <a:spLocks noGrp="1"/>
          </p:cNvSpPr>
          <p:nvPr>
            <p:ph type="ctrTitle"/>
          </p:nvPr>
        </p:nvSpPr>
        <p:spPr>
          <a:xfrm>
            <a:off x="468925" y="2387250"/>
            <a:ext cx="3636600" cy="2259000"/>
          </a:xfrm>
          <a:prstGeom prst="rect">
            <a:avLst/>
          </a:prstGeom>
        </p:spPr>
        <p:txBody>
          <a:bodyPr spcFirstLastPara="1" wrap="square" lIns="91425" tIns="91425" rIns="91425" bIns="91425" anchor="t" anchorCtr="0"/>
          <a:lstStyle>
            <a:lvl1pPr lvl="0">
              <a:spcBef>
                <a:spcPts val="0"/>
              </a:spcBef>
              <a:spcAft>
                <a:spcPts val="0"/>
              </a:spcAft>
              <a:buClr>
                <a:srgbClr val="F67031"/>
              </a:buClr>
              <a:buSzPts val="3000"/>
              <a:buNone/>
              <a:defRPr sz="3000" b="1">
                <a:solidFill>
                  <a:srgbClr val="F67031"/>
                </a:solidFill>
              </a:defRPr>
            </a:lvl1pPr>
            <a:lvl2pPr lvl="1">
              <a:spcBef>
                <a:spcPts val="0"/>
              </a:spcBef>
              <a:spcAft>
                <a:spcPts val="0"/>
              </a:spcAft>
              <a:buClr>
                <a:srgbClr val="F67031"/>
              </a:buClr>
              <a:buSzPts val="3000"/>
              <a:buNone/>
              <a:defRPr sz="3000" b="1">
                <a:solidFill>
                  <a:srgbClr val="F67031"/>
                </a:solidFill>
              </a:defRPr>
            </a:lvl2pPr>
            <a:lvl3pPr lvl="2">
              <a:spcBef>
                <a:spcPts val="0"/>
              </a:spcBef>
              <a:spcAft>
                <a:spcPts val="0"/>
              </a:spcAft>
              <a:buClr>
                <a:srgbClr val="F67031"/>
              </a:buClr>
              <a:buSzPts val="3000"/>
              <a:buNone/>
              <a:defRPr sz="3000" b="1">
                <a:solidFill>
                  <a:srgbClr val="F67031"/>
                </a:solidFill>
              </a:defRPr>
            </a:lvl3pPr>
            <a:lvl4pPr lvl="3">
              <a:spcBef>
                <a:spcPts val="0"/>
              </a:spcBef>
              <a:spcAft>
                <a:spcPts val="0"/>
              </a:spcAft>
              <a:buClr>
                <a:srgbClr val="F67031"/>
              </a:buClr>
              <a:buSzPts val="3000"/>
              <a:buNone/>
              <a:defRPr sz="3000" b="1">
                <a:solidFill>
                  <a:srgbClr val="F67031"/>
                </a:solidFill>
              </a:defRPr>
            </a:lvl4pPr>
            <a:lvl5pPr lvl="4">
              <a:spcBef>
                <a:spcPts val="0"/>
              </a:spcBef>
              <a:spcAft>
                <a:spcPts val="0"/>
              </a:spcAft>
              <a:buClr>
                <a:srgbClr val="F67031"/>
              </a:buClr>
              <a:buSzPts val="3000"/>
              <a:buNone/>
              <a:defRPr sz="3000" b="1">
                <a:solidFill>
                  <a:srgbClr val="F67031"/>
                </a:solidFill>
              </a:defRPr>
            </a:lvl5pPr>
            <a:lvl6pPr lvl="5">
              <a:spcBef>
                <a:spcPts val="0"/>
              </a:spcBef>
              <a:spcAft>
                <a:spcPts val="0"/>
              </a:spcAft>
              <a:buClr>
                <a:srgbClr val="F67031"/>
              </a:buClr>
              <a:buSzPts val="3000"/>
              <a:buNone/>
              <a:defRPr sz="3000" b="1">
                <a:solidFill>
                  <a:srgbClr val="F67031"/>
                </a:solidFill>
              </a:defRPr>
            </a:lvl6pPr>
            <a:lvl7pPr lvl="6">
              <a:spcBef>
                <a:spcPts val="0"/>
              </a:spcBef>
              <a:spcAft>
                <a:spcPts val="0"/>
              </a:spcAft>
              <a:buClr>
                <a:srgbClr val="F67031"/>
              </a:buClr>
              <a:buSzPts val="3000"/>
              <a:buNone/>
              <a:defRPr sz="3000" b="1">
                <a:solidFill>
                  <a:srgbClr val="F67031"/>
                </a:solidFill>
              </a:defRPr>
            </a:lvl7pPr>
            <a:lvl8pPr lvl="7">
              <a:spcBef>
                <a:spcPts val="0"/>
              </a:spcBef>
              <a:spcAft>
                <a:spcPts val="0"/>
              </a:spcAft>
              <a:buClr>
                <a:srgbClr val="F67031"/>
              </a:buClr>
              <a:buSzPts val="3000"/>
              <a:buNone/>
              <a:defRPr sz="3000" b="1">
                <a:solidFill>
                  <a:srgbClr val="F67031"/>
                </a:solidFill>
              </a:defRPr>
            </a:lvl8pPr>
            <a:lvl9pPr lvl="8">
              <a:spcBef>
                <a:spcPts val="0"/>
              </a:spcBef>
              <a:spcAft>
                <a:spcPts val="0"/>
              </a:spcAft>
              <a:buClr>
                <a:srgbClr val="F67031"/>
              </a:buClr>
              <a:buSzPts val="3000"/>
              <a:buNone/>
              <a:defRPr sz="3000" b="1">
                <a:solidFill>
                  <a:srgbClr val="F67031"/>
                </a:solidFill>
              </a:defRPr>
            </a:lvl9pPr>
          </a:lstStyle>
          <a:p>
            <a:endParaRPr/>
          </a:p>
        </p:txBody>
      </p:sp>
      <p:sp>
        <p:nvSpPr>
          <p:cNvPr id="12" name="Shape 1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with intro text">
  <p:cSld name="TITLE_AND_BODY_1_2">
    <p:spTree>
      <p:nvGrpSpPr>
        <p:cNvPr id="1" name="Shape 45"/>
        <p:cNvGrpSpPr/>
        <p:nvPr/>
      </p:nvGrpSpPr>
      <p:grpSpPr>
        <a:xfrm>
          <a:off x="0" y="0"/>
          <a:ext cx="0" cy="0"/>
          <a:chOff x="0" y="0"/>
          <a:chExt cx="0" cy="0"/>
        </a:xfrm>
      </p:grpSpPr>
      <p:sp>
        <p:nvSpPr>
          <p:cNvPr id="46" name="Shape 4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alibri"/>
              <a:ea typeface="Calibri"/>
              <a:cs typeface="Calibri"/>
              <a:sym typeface="Calibri"/>
            </a:endParaRPr>
          </a:p>
        </p:txBody>
      </p:sp>
      <p:sp>
        <p:nvSpPr>
          <p:cNvPr id="47" name="Shape 47"/>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8" name="Shape 4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9" name="Shape 49"/>
          <p:cNvSpPr txBox="1">
            <a:spLocks noGrp="1"/>
          </p:cNvSpPr>
          <p:nvPr>
            <p:ph type="body" idx="1"/>
          </p:nvPr>
        </p:nvSpPr>
        <p:spPr>
          <a:xfrm>
            <a:off x="3090625" y="575500"/>
            <a:ext cx="5596200" cy="1207800"/>
          </a:xfrm>
          <a:prstGeom prst="rect">
            <a:avLst/>
          </a:prstGeom>
        </p:spPr>
        <p:txBody>
          <a:bodyPr spcFirstLastPara="1" wrap="square" lIns="91425" tIns="91425" rIns="91425" bIns="91425" anchor="t" anchorCtr="0"/>
          <a:lstStyle>
            <a:lvl1pPr marL="457200" lvl="0" indent="-330200" rtl="0">
              <a:spcBef>
                <a:spcPts val="60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1pPr>
            <a:lvl2pPr marL="914400" lvl="1"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2pPr>
            <a:lvl3pPr marL="1371600" lvl="2"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3pPr>
            <a:lvl4pPr marL="1828800" lvl="3"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4pPr>
            <a:lvl5pPr marL="2286000" lvl="4"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5pPr>
            <a:lvl6pPr marL="2743200" lvl="5"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6pPr>
            <a:lvl7pPr marL="3200400" lvl="6"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7pPr>
            <a:lvl8pPr marL="3657600" lvl="7"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8pPr>
            <a:lvl9pPr marL="4114800" lvl="8"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9pPr>
          </a:lstStyle>
          <a:p>
            <a:endParaRPr/>
          </a:p>
        </p:txBody>
      </p:sp>
      <p:sp>
        <p:nvSpPr>
          <p:cNvPr id="50" name="Shape 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dirty="0"/>
          </a:p>
        </p:txBody>
      </p:sp>
      <p:sp>
        <p:nvSpPr>
          <p:cNvPr id="51" name="Shape 51"/>
          <p:cNvSpPr txBox="1">
            <a:spLocks noGrp="1"/>
          </p:cNvSpPr>
          <p:nvPr>
            <p:ph type="body" idx="2"/>
          </p:nvPr>
        </p:nvSpPr>
        <p:spPr>
          <a:xfrm>
            <a:off x="3090625" y="2004325"/>
            <a:ext cx="2727000" cy="2552100"/>
          </a:xfrm>
          <a:prstGeom prst="rect">
            <a:avLst/>
          </a:prstGeom>
        </p:spPr>
        <p:txBody>
          <a:bodyPr spcFirstLastPara="1" wrap="square" lIns="91425" tIns="91425" rIns="91425" bIns="91425" anchor="t" anchorCtr="0"/>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52" name="Shape 52"/>
          <p:cNvSpPr txBox="1">
            <a:spLocks noGrp="1"/>
          </p:cNvSpPr>
          <p:nvPr>
            <p:ph type="body" idx="3"/>
          </p:nvPr>
        </p:nvSpPr>
        <p:spPr>
          <a:xfrm>
            <a:off x="5959744" y="2004325"/>
            <a:ext cx="2727000" cy="2552100"/>
          </a:xfrm>
          <a:prstGeom prst="rect">
            <a:avLst/>
          </a:prstGeom>
        </p:spPr>
        <p:txBody>
          <a:bodyPr spcFirstLastPara="1" wrap="square" lIns="91425" tIns="91425" rIns="91425" bIns="91425" anchor="t" anchorCtr="0"/>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5"/>
        <p:cNvGrpSpPr/>
        <p:nvPr/>
      </p:nvGrpSpPr>
      <p:grpSpPr>
        <a:xfrm>
          <a:off x="0" y="0"/>
          <a:ext cx="0" cy="0"/>
          <a:chOff x="0" y="0"/>
          <a:chExt cx="0" cy="0"/>
        </a:xfrm>
      </p:grpSpPr>
      <p:sp>
        <p:nvSpPr>
          <p:cNvPr id="66" name="Shape 6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alibri"/>
              <a:ea typeface="Calibri"/>
              <a:cs typeface="Calibri"/>
              <a:sym typeface="Calibri"/>
            </a:endParaRPr>
          </a:p>
        </p:txBody>
      </p:sp>
      <p:sp>
        <p:nvSpPr>
          <p:cNvPr id="67" name="Shape 67"/>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8" name="Shape 6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9" name="Shape 69"/>
          <p:cNvSpPr txBox="1">
            <a:spLocks noGrp="1"/>
          </p:cNvSpPr>
          <p:nvPr>
            <p:ph type="body" idx="1"/>
          </p:nvPr>
        </p:nvSpPr>
        <p:spPr>
          <a:xfrm>
            <a:off x="3062200" y="575500"/>
            <a:ext cx="2730000" cy="3981000"/>
          </a:xfrm>
          <a:prstGeom prst="rect">
            <a:avLst/>
          </a:prstGeom>
        </p:spPr>
        <p:txBody>
          <a:bodyPr spcFirstLastPara="1" wrap="square" lIns="91425" tIns="91425" rIns="91425" bIns="91425" anchor="t" anchorCtr="0"/>
          <a:lstStyle>
            <a:lvl1pPr marL="457200" lvl="0" indent="-298450">
              <a:spcBef>
                <a:spcPts val="60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
        <p:nvSpPr>
          <p:cNvPr id="70" name="Shape 70"/>
          <p:cNvSpPr txBox="1">
            <a:spLocks noGrp="1"/>
          </p:cNvSpPr>
          <p:nvPr>
            <p:ph type="body" idx="2"/>
          </p:nvPr>
        </p:nvSpPr>
        <p:spPr>
          <a:xfrm>
            <a:off x="5956701" y="575500"/>
            <a:ext cx="2730000" cy="3981000"/>
          </a:xfrm>
          <a:prstGeom prst="rect">
            <a:avLst/>
          </a:prstGeom>
        </p:spPr>
        <p:txBody>
          <a:bodyPr spcFirstLastPara="1" wrap="square" lIns="91425" tIns="91425" rIns="91425" bIns="91425" anchor="t" anchorCtr="0"/>
          <a:lstStyle>
            <a:lvl1pPr marL="457200" lvl="0" indent="-298450">
              <a:spcBef>
                <a:spcPts val="60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
        <p:nvSpPr>
          <p:cNvPr id="71" name="Shape 7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5"/>
        <p:cNvGrpSpPr/>
        <p:nvPr/>
      </p:nvGrpSpPr>
      <p:grpSpPr>
        <a:xfrm>
          <a:off x="0" y="0"/>
          <a:ext cx="0" cy="0"/>
          <a:chOff x="0" y="0"/>
          <a:chExt cx="0" cy="0"/>
        </a:xfrm>
      </p:grpSpPr>
      <p:sp>
        <p:nvSpPr>
          <p:cNvPr id="86" name="Shape 8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spcFirstLastPara="1" wrap="square" lIns="68569" tIns="68569" rIns="68569" bIns="68569" anchor="ctr" anchorCtr="0">
            <a:noAutofit/>
          </a:bodyPr>
          <a:lstStyle/>
          <a:p>
            <a:pPr>
              <a:buClr>
                <a:srgbClr val="000000"/>
              </a:buClr>
              <a:buFont typeface="Arial"/>
              <a:buNone/>
            </a:pPr>
            <a:endParaRPr sz="1050" kern="0" dirty="0">
              <a:solidFill>
                <a:srgbClr val="000000"/>
              </a:solidFill>
              <a:cs typeface="Arial"/>
              <a:sym typeface="Arial"/>
            </a:endParaRPr>
          </a:p>
        </p:txBody>
      </p:sp>
      <p:sp>
        <p:nvSpPr>
          <p:cNvPr id="11" name="Shape 11"/>
          <p:cNvSpPr txBox="1">
            <a:spLocks noGrp="1"/>
          </p:cNvSpPr>
          <p:nvPr>
            <p:ph type="ctrTitle"/>
          </p:nvPr>
        </p:nvSpPr>
        <p:spPr>
          <a:xfrm>
            <a:off x="468925" y="2387250"/>
            <a:ext cx="3636600" cy="2259000"/>
          </a:xfrm>
          <a:prstGeom prst="rect">
            <a:avLst/>
          </a:prstGeom>
        </p:spPr>
        <p:txBody>
          <a:bodyPr spcFirstLastPara="1" wrap="square" lIns="91425" tIns="91425" rIns="91425" bIns="91425" anchor="t" anchorCtr="0"/>
          <a:lstStyle>
            <a:lvl1pPr lvl="0">
              <a:spcBef>
                <a:spcPts val="0"/>
              </a:spcBef>
              <a:spcAft>
                <a:spcPts val="0"/>
              </a:spcAft>
              <a:buClr>
                <a:srgbClr val="F67031"/>
              </a:buClr>
              <a:buSzPts val="3000"/>
              <a:buNone/>
              <a:defRPr sz="2250" b="1">
                <a:solidFill>
                  <a:srgbClr val="F67031"/>
                </a:solidFill>
              </a:defRPr>
            </a:lvl1pPr>
            <a:lvl2pPr lvl="1">
              <a:spcBef>
                <a:spcPts val="0"/>
              </a:spcBef>
              <a:spcAft>
                <a:spcPts val="0"/>
              </a:spcAft>
              <a:buClr>
                <a:srgbClr val="F67031"/>
              </a:buClr>
              <a:buSzPts val="3000"/>
              <a:buNone/>
              <a:defRPr sz="2250" b="1">
                <a:solidFill>
                  <a:srgbClr val="F67031"/>
                </a:solidFill>
              </a:defRPr>
            </a:lvl2pPr>
            <a:lvl3pPr lvl="2">
              <a:spcBef>
                <a:spcPts val="0"/>
              </a:spcBef>
              <a:spcAft>
                <a:spcPts val="0"/>
              </a:spcAft>
              <a:buClr>
                <a:srgbClr val="F67031"/>
              </a:buClr>
              <a:buSzPts val="3000"/>
              <a:buNone/>
              <a:defRPr sz="2250" b="1">
                <a:solidFill>
                  <a:srgbClr val="F67031"/>
                </a:solidFill>
              </a:defRPr>
            </a:lvl3pPr>
            <a:lvl4pPr lvl="3">
              <a:spcBef>
                <a:spcPts val="0"/>
              </a:spcBef>
              <a:spcAft>
                <a:spcPts val="0"/>
              </a:spcAft>
              <a:buClr>
                <a:srgbClr val="F67031"/>
              </a:buClr>
              <a:buSzPts val="3000"/>
              <a:buNone/>
              <a:defRPr sz="2250" b="1">
                <a:solidFill>
                  <a:srgbClr val="F67031"/>
                </a:solidFill>
              </a:defRPr>
            </a:lvl4pPr>
            <a:lvl5pPr lvl="4">
              <a:spcBef>
                <a:spcPts val="0"/>
              </a:spcBef>
              <a:spcAft>
                <a:spcPts val="0"/>
              </a:spcAft>
              <a:buClr>
                <a:srgbClr val="F67031"/>
              </a:buClr>
              <a:buSzPts val="3000"/>
              <a:buNone/>
              <a:defRPr sz="2250" b="1">
                <a:solidFill>
                  <a:srgbClr val="F67031"/>
                </a:solidFill>
              </a:defRPr>
            </a:lvl5pPr>
            <a:lvl6pPr lvl="5">
              <a:spcBef>
                <a:spcPts val="0"/>
              </a:spcBef>
              <a:spcAft>
                <a:spcPts val="0"/>
              </a:spcAft>
              <a:buClr>
                <a:srgbClr val="F67031"/>
              </a:buClr>
              <a:buSzPts val="3000"/>
              <a:buNone/>
              <a:defRPr sz="2250" b="1">
                <a:solidFill>
                  <a:srgbClr val="F67031"/>
                </a:solidFill>
              </a:defRPr>
            </a:lvl6pPr>
            <a:lvl7pPr lvl="6">
              <a:spcBef>
                <a:spcPts val="0"/>
              </a:spcBef>
              <a:spcAft>
                <a:spcPts val="0"/>
              </a:spcAft>
              <a:buClr>
                <a:srgbClr val="F67031"/>
              </a:buClr>
              <a:buSzPts val="3000"/>
              <a:buNone/>
              <a:defRPr sz="2250" b="1">
                <a:solidFill>
                  <a:srgbClr val="F67031"/>
                </a:solidFill>
              </a:defRPr>
            </a:lvl7pPr>
            <a:lvl8pPr lvl="7">
              <a:spcBef>
                <a:spcPts val="0"/>
              </a:spcBef>
              <a:spcAft>
                <a:spcPts val="0"/>
              </a:spcAft>
              <a:buClr>
                <a:srgbClr val="F67031"/>
              </a:buClr>
              <a:buSzPts val="3000"/>
              <a:buNone/>
              <a:defRPr sz="2250" b="1">
                <a:solidFill>
                  <a:srgbClr val="F67031"/>
                </a:solidFill>
              </a:defRPr>
            </a:lvl8pPr>
            <a:lvl9pPr lvl="8">
              <a:spcBef>
                <a:spcPts val="0"/>
              </a:spcBef>
              <a:spcAft>
                <a:spcPts val="0"/>
              </a:spcAft>
              <a:buClr>
                <a:srgbClr val="F67031"/>
              </a:buClr>
              <a:buSzPts val="3000"/>
              <a:buNone/>
              <a:defRPr sz="2250" b="1">
                <a:solidFill>
                  <a:srgbClr val="F67031"/>
                </a:solidFill>
              </a:defRPr>
            </a:lvl9pPr>
          </a:lstStyle>
          <a:p>
            <a:endParaRPr/>
          </a:p>
        </p:txBody>
      </p:sp>
      <p:sp>
        <p:nvSpPr>
          <p:cNvPr id="12" name="Shape 1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spcFirstLastPara="1" wrap="square" lIns="68569" tIns="34275" rIns="68569" bIns="34275" anchor="ctr" anchorCtr="0">
            <a:noAutofit/>
          </a:bodyPr>
          <a:lstStyle/>
          <a:p>
            <a:pPr algn="ctr">
              <a:buClr>
                <a:srgbClr val="000000"/>
              </a:buClr>
              <a:buFont typeface="Arial"/>
              <a:buNone/>
            </a:pPr>
            <a:endParaRPr sz="1050" kern="0"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091220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with intro text">
  <p:cSld name="Title + 2 columns with intro text">
    <p:spTree>
      <p:nvGrpSpPr>
        <p:cNvPr id="1" name="Shape 45"/>
        <p:cNvGrpSpPr/>
        <p:nvPr/>
      </p:nvGrpSpPr>
      <p:grpSpPr>
        <a:xfrm>
          <a:off x="0" y="0"/>
          <a:ext cx="0" cy="0"/>
          <a:chOff x="0" y="0"/>
          <a:chExt cx="0" cy="0"/>
        </a:xfrm>
      </p:grpSpPr>
      <p:sp>
        <p:nvSpPr>
          <p:cNvPr id="46" name="Shape 4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68569" tIns="34275" rIns="68569" bIns="34275" anchor="ctr" anchorCtr="0">
            <a:noAutofit/>
          </a:bodyPr>
          <a:lstStyle/>
          <a:p>
            <a:pPr algn="ctr">
              <a:buClr>
                <a:srgbClr val="000000"/>
              </a:buClr>
              <a:buFont typeface="Arial"/>
              <a:buNone/>
            </a:pPr>
            <a:endParaRPr sz="1050" kern="0" dirty="0">
              <a:solidFill>
                <a:srgbClr val="FFFFFF"/>
              </a:solidFill>
              <a:latin typeface="Calibri"/>
              <a:ea typeface="Calibri"/>
              <a:cs typeface="Calibri"/>
              <a:sym typeface="Calibri"/>
            </a:endParaRPr>
          </a:p>
        </p:txBody>
      </p:sp>
      <p:sp>
        <p:nvSpPr>
          <p:cNvPr id="47" name="Shape 47"/>
          <p:cNvSpPr/>
          <p:nvPr/>
        </p:nvSpPr>
        <p:spPr>
          <a:xfrm>
            <a:off x="2585475" y="0"/>
            <a:ext cx="6558600" cy="5143500"/>
          </a:xfrm>
          <a:prstGeom prst="rect">
            <a:avLst/>
          </a:prstGeom>
          <a:solidFill>
            <a:srgbClr val="FFFFFF"/>
          </a:solidFill>
          <a:ln>
            <a:noFill/>
          </a:ln>
        </p:spPr>
        <p:txBody>
          <a:bodyPr spcFirstLastPara="1" wrap="square" lIns="68569" tIns="68569" rIns="68569" bIns="68569" anchor="ctr" anchorCtr="0">
            <a:noAutofit/>
          </a:bodyPr>
          <a:lstStyle/>
          <a:p>
            <a:pPr>
              <a:buClr>
                <a:srgbClr val="000000"/>
              </a:buClr>
              <a:buFont typeface="Arial"/>
              <a:buNone/>
            </a:pPr>
            <a:endParaRPr sz="1050" kern="0" dirty="0">
              <a:solidFill>
                <a:srgbClr val="000000"/>
              </a:solidFill>
              <a:cs typeface="Arial"/>
              <a:sym typeface="Arial"/>
            </a:endParaRPr>
          </a:p>
        </p:txBody>
      </p:sp>
      <p:sp>
        <p:nvSpPr>
          <p:cNvPr id="48" name="Shape 4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9" name="Shape 49"/>
          <p:cNvSpPr txBox="1">
            <a:spLocks noGrp="1"/>
          </p:cNvSpPr>
          <p:nvPr>
            <p:ph type="body" idx="1"/>
          </p:nvPr>
        </p:nvSpPr>
        <p:spPr>
          <a:xfrm>
            <a:off x="3090625" y="575500"/>
            <a:ext cx="5596200" cy="1207800"/>
          </a:xfrm>
          <a:prstGeom prst="rect">
            <a:avLst/>
          </a:prstGeom>
        </p:spPr>
        <p:txBody>
          <a:bodyPr spcFirstLastPara="1" wrap="square" lIns="91425" tIns="91425" rIns="91425" bIns="91425" anchor="t" anchorCtr="0"/>
          <a:lstStyle>
            <a:lvl1pPr marL="342900" lvl="0" indent="-247650" rtl="0">
              <a:spcBef>
                <a:spcPts val="45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1pPr>
            <a:lvl2pPr marL="685800" lvl="1"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2pPr>
            <a:lvl3pPr marL="1028700" lvl="2"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3pPr>
            <a:lvl4pPr marL="1371600" lvl="3"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4pPr>
            <a:lvl5pPr marL="1714500" lvl="4"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5pPr>
            <a:lvl6pPr marL="2057400" lvl="5"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6pPr>
            <a:lvl7pPr marL="2400300" lvl="6"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7pPr>
            <a:lvl8pPr marL="2743200" lvl="7"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8pPr>
            <a:lvl9pPr marL="3086100" lvl="8"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9pPr>
          </a:lstStyle>
          <a:p>
            <a:endParaRPr/>
          </a:p>
        </p:txBody>
      </p:sp>
      <p:sp>
        <p:nvSpPr>
          <p:cNvPr id="50" name="Shape 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a:pPr/>
              <a:t>‹#›</a:t>
            </a:fld>
            <a:endParaRPr dirty="0"/>
          </a:p>
        </p:txBody>
      </p:sp>
      <p:sp>
        <p:nvSpPr>
          <p:cNvPr id="51" name="Shape 51"/>
          <p:cNvSpPr txBox="1">
            <a:spLocks noGrp="1"/>
          </p:cNvSpPr>
          <p:nvPr>
            <p:ph type="body" idx="2"/>
          </p:nvPr>
        </p:nvSpPr>
        <p:spPr>
          <a:xfrm>
            <a:off x="3090625" y="2004325"/>
            <a:ext cx="2727000" cy="2552100"/>
          </a:xfrm>
          <a:prstGeom prst="rect">
            <a:avLst/>
          </a:prstGeom>
        </p:spPr>
        <p:txBody>
          <a:bodyPr spcFirstLastPara="1" wrap="square" lIns="91425" tIns="91425" rIns="91425" bIns="91425" anchor="t" anchorCtr="0"/>
          <a:lstStyle>
            <a:lvl1pPr marL="342900" lvl="0" indent="-223838" rtl="0">
              <a:spcBef>
                <a:spcPts val="450"/>
              </a:spcBef>
              <a:spcAft>
                <a:spcPts val="0"/>
              </a:spcAft>
              <a:buSzPts val="1100"/>
              <a:buChar char="▪"/>
              <a:defRPr sz="825"/>
            </a:lvl1pPr>
            <a:lvl2pPr marL="685800" lvl="1" indent="-223838" rtl="0">
              <a:spcBef>
                <a:spcPts val="0"/>
              </a:spcBef>
              <a:spcAft>
                <a:spcPts val="0"/>
              </a:spcAft>
              <a:buSzPts val="1100"/>
              <a:buChar char="-"/>
              <a:defRPr sz="825"/>
            </a:lvl2pPr>
            <a:lvl3pPr marL="1028700" lvl="2" indent="-223838" rtl="0">
              <a:spcBef>
                <a:spcPts val="0"/>
              </a:spcBef>
              <a:spcAft>
                <a:spcPts val="0"/>
              </a:spcAft>
              <a:buSzPts val="1100"/>
              <a:buChar char="-"/>
              <a:defRPr sz="825"/>
            </a:lvl3pPr>
            <a:lvl4pPr marL="1371600" lvl="3" indent="-223838" rtl="0">
              <a:spcBef>
                <a:spcPts val="0"/>
              </a:spcBef>
              <a:spcAft>
                <a:spcPts val="0"/>
              </a:spcAft>
              <a:buSzPts val="1100"/>
              <a:buChar char="-"/>
              <a:defRPr sz="825"/>
            </a:lvl4pPr>
            <a:lvl5pPr marL="1714500" lvl="4" indent="-223838" rtl="0">
              <a:spcBef>
                <a:spcPts val="0"/>
              </a:spcBef>
              <a:spcAft>
                <a:spcPts val="0"/>
              </a:spcAft>
              <a:buSzPts val="1100"/>
              <a:buChar char="-"/>
              <a:defRPr sz="825"/>
            </a:lvl5pPr>
            <a:lvl6pPr marL="2057400" lvl="5" indent="-223838" rtl="0">
              <a:spcBef>
                <a:spcPts val="0"/>
              </a:spcBef>
              <a:spcAft>
                <a:spcPts val="0"/>
              </a:spcAft>
              <a:buSzPts val="1100"/>
              <a:buChar char="-"/>
              <a:defRPr sz="825"/>
            </a:lvl6pPr>
            <a:lvl7pPr marL="2400300" lvl="6" indent="-223838" rtl="0">
              <a:spcBef>
                <a:spcPts val="0"/>
              </a:spcBef>
              <a:spcAft>
                <a:spcPts val="0"/>
              </a:spcAft>
              <a:buSzPts val="1100"/>
              <a:buChar char="-"/>
              <a:defRPr sz="825"/>
            </a:lvl7pPr>
            <a:lvl8pPr marL="2743200" lvl="7" indent="-223838" rtl="0">
              <a:spcBef>
                <a:spcPts val="0"/>
              </a:spcBef>
              <a:spcAft>
                <a:spcPts val="0"/>
              </a:spcAft>
              <a:buSzPts val="1100"/>
              <a:buChar char="-"/>
              <a:defRPr sz="825"/>
            </a:lvl8pPr>
            <a:lvl9pPr marL="3086100" lvl="8" indent="-223838" rtl="0">
              <a:spcBef>
                <a:spcPts val="0"/>
              </a:spcBef>
              <a:spcAft>
                <a:spcPts val="0"/>
              </a:spcAft>
              <a:buSzPts val="1100"/>
              <a:buChar char="-"/>
              <a:defRPr sz="825"/>
            </a:lvl9pPr>
          </a:lstStyle>
          <a:p>
            <a:endParaRPr/>
          </a:p>
        </p:txBody>
      </p:sp>
      <p:sp>
        <p:nvSpPr>
          <p:cNvPr id="52" name="Shape 52"/>
          <p:cNvSpPr txBox="1">
            <a:spLocks noGrp="1"/>
          </p:cNvSpPr>
          <p:nvPr>
            <p:ph type="body" idx="3"/>
          </p:nvPr>
        </p:nvSpPr>
        <p:spPr>
          <a:xfrm>
            <a:off x="5959744" y="2004325"/>
            <a:ext cx="2727000" cy="2552100"/>
          </a:xfrm>
          <a:prstGeom prst="rect">
            <a:avLst/>
          </a:prstGeom>
        </p:spPr>
        <p:txBody>
          <a:bodyPr spcFirstLastPara="1" wrap="square" lIns="91425" tIns="91425" rIns="91425" bIns="91425" anchor="t" anchorCtr="0"/>
          <a:lstStyle>
            <a:lvl1pPr marL="342900" lvl="0" indent="-223838" rtl="0">
              <a:spcBef>
                <a:spcPts val="450"/>
              </a:spcBef>
              <a:spcAft>
                <a:spcPts val="0"/>
              </a:spcAft>
              <a:buSzPts val="1100"/>
              <a:buChar char="▪"/>
              <a:defRPr sz="825"/>
            </a:lvl1pPr>
            <a:lvl2pPr marL="685800" lvl="1" indent="-223838" rtl="0">
              <a:spcBef>
                <a:spcPts val="0"/>
              </a:spcBef>
              <a:spcAft>
                <a:spcPts val="0"/>
              </a:spcAft>
              <a:buSzPts val="1100"/>
              <a:buChar char="-"/>
              <a:defRPr sz="825"/>
            </a:lvl2pPr>
            <a:lvl3pPr marL="1028700" lvl="2" indent="-223838" rtl="0">
              <a:spcBef>
                <a:spcPts val="0"/>
              </a:spcBef>
              <a:spcAft>
                <a:spcPts val="0"/>
              </a:spcAft>
              <a:buSzPts val="1100"/>
              <a:buChar char="-"/>
              <a:defRPr sz="825"/>
            </a:lvl3pPr>
            <a:lvl4pPr marL="1371600" lvl="3" indent="-223838" rtl="0">
              <a:spcBef>
                <a:spcPts val="0"/>
              </a:spcBef>
              <a:spcAft>
                <a:spcPts val="0"/>
              </a:spcAft>
              <a:buSzPts val="1100"/>
              <a:buChar char="-"/>
              <a:defRPr sz="825"/>
            </a:lvl4pPr>
            <a:lvl5pPr marL="1714500" lvl="4" indent="-223838" rtl="0">
              <a:spcBef>
                <a:spcPts val="0"/>
              </a:spcBef>
              <a:spcAft>
                <a:spcPts val="0"/>
              </a:spcAft>
              <a:buSzPts val="1100"/>
              <a:buChar char="-"/>
              <a:defRPr sz="825"/>
            </a:lvl5pPr>
            <a:lvl6pPr marL="2057400" lvl="5" indent="-223838" rtl="0">
              <a:spcBef>
                <a:spcPts val="0"/>
              </a:spcBef>
              <a:spcAft>
                <a:spcPts val="0"/>
              </a:spcAft>
              <a:buSzPts val="1100"/>
              <a:buChar char="-"/>
              <a:defRPr sz="825"/>
            </a:lvl6pPr>
            <a:lvl7pPr marL="2400300" lvl="6" indent="-223838" rtl="0">
              <a:spcBef>
                <a:spcPts val="0"/>
              </a:spcBef>
              <a:spcAft>
                <a:spcPts val="0"/>
              </a:spcAft>
              <a:buSzPts val="1100"/>
              <a:buChar char="-"/>
              <a:defRPr sz="825"/>
            </a:lvl7pPr>
            <a:lvl8pPr marL="2743200" lvl="7" indent="-223838" rtl="0">
              <a:spcBef>
                <a:spcPts val="0"/>
              </a:spcBef>
              <a:spcAft>
                <a:spcPts val="0"/>
              </a:spcAft>
              <a:buSzPts val="1100"/>
              <a:buChar char="-"/>
              <a:defRPr sz="825"/>
            </a:lvl8pPr>
            <a:lvl9pPr marL="3086100" lvl="8" indent="-223838" rtl="0">
              <a:spcBef>
                <a:spcPts val="0"/>
              </a:spcBef>
              <a:spcAft>
                <a:spcPts val="0"/>
              </a:spcAft>
              <a:buSzPts val="1100"/>
              <a:buChar char="-"/>
              <a:defRPr sz="825"/>
            </a:lvl9pPr>
          </a:lstStyle>
          <a:p>
            <a:endParaRPr/>
          </a:p>
        </p:txBody>
      </p:sp>
    </p:spTree>
    <p:extLst>
      <p:ext uri="{BB962C8B-B14F-4D97-AF65-F5344CB8AC3E}">
        <p14:creationId xmlns:p14="http://schemas.microsoft.com/office/powerpoint/2010/main" val="2541540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65"/>
        <p:cNvGrpSpPr/>
        <p:nvPr/>
      </p:nvGrpSpPr>
      <p:grpSpPr>
        <a:xfrm>
          <a:off x="0" y="0"/>
          <a:ext cx="0" cy="0"/>
          <a:chOff x="0" y="0"/>
          <a:chExt cx="0" cy="0"/>
        </a:xfrm>
      </p:grpSpPr>
      <p:sp>
        <p:nvSpPr>
          <p:cNvPr id="66" name="Shape 6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68569" tIns="34275" rIns="68569" bIns="34275" anchor="ctr" anchorCtr="0">
            <a:noAutofit/>
          </a:bodyPr>
          <a:lstStyle/>
          <a:p>
            <a:pPr algn="ctr">
              <a:buClr>
                <a:srgbClr val="000000"/>
              </a:buClr>
              <a:buFont typeface="Arial"/>
              <a:buNone/>
            </a:pPr>
            <a:endParaRPr sz="1050" kern="0" dirty="0">
              <a:solidFill>
                <a:srgbClr val="FFFFFF"/>
              </a:solidFill>
              <a:latin typeface="Calibri"/>
              <a:ea typeface="Calibri"/>
              <a:cs typeface="Calibri"/>
              <a:sym typeface="Calibri"/>
            </a:endParaRPr>
          </a:p>
        </p:txBody>
      </p:sp>
      <p:sp>
        <p:nvSpPr>
          <p:cNvPr id="67" name="Shape 67"/>
          <p:cNvSpPr/>
          <p:nvPr/>
        </p:nvSpPr>
        <p:spPr>
          <a:xfrm>
            <a:off x="2585475" y="0"/>
            <a:ext cx="6558600" cy="5143500"/>
          </a:xfrm>
          <a:prstGeom prst="rect">
            <a:avLst/>
          </a:prstGeom>
          <a:solidFill>
            <a:srgbClr val="FFFFFF"/>
          </a:solidFill>
          <a:ln>
            <a:noFill/>
          </a:ln>
        </p:spPr>
        <p:txBody>
          <a:bodyPr spcFirstLastPara="1" wrap="square" lIns="68569" tIns="68569" rIns="68569" bIns="68569" anchor="ctr" anchorCtr="0">
            <a:noAutofit/>
          </a:bodyPr>
          <a:lstStyle/>
          <a:p>
            <a:pPr>
              <a:buClr>
                <a:srgbClr val="000000"/>
              </a:buClr>
              <a:buFont typeface="Arial"/>
              <a:buNone/>
            </a:pPr>
            <a:endParaRPr sz="1050" kern="0" dirty="0">
              <a:solidFill>
                <a:srgbClr val="000000"/>
              </a:solidFill>
              <a:cs typeface="Arial"/>
              <a:sym typeface="Arial"/>
            </a:endParaRPr>
          </a:p>
        </p:txBody>
      </p:sp>
      <p:sp>
        <p:nvSpPr>
          <p:cNvPr id="68" name="Shape 6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9" name="Shape 69"/>
          <p:cNvSpPr txBox="1">
            <a:spLocks noGrp="1"/>
          </p:cNvSpPr>
          <p:nvPr>
            <p:ph type="body" idx="1"/>
          </p:nvPr>
        </p:nvSpPr>
        <p:spPr>
          <a:xfrm>
            <a:off x="3062200" y="575500"/>
            <a:ext cx="2730000" cy="3981000"/>
          </a:xfrm>
          <a:prstGeom prst="rect">
            <a:avLst/>
          </a:prstGeom>
        </p:spPr>
        <p:txBody>
          <a:bodyPr spcFirstLastPara="1" wrap="square" lIns="91425" tIns="91425" rIns="91425" bIns="91425" anchor="t" anchorCtr="0"/>
          <a:lstStyle>
            <a:lvl1pPr marL="342900" lvl="0" indent="-223838">
              <a:spcBef>
                <a:spcPts val="450"/>
              </a:spcBef>
              <a:spcAft>
                <a:spcPts val="0"/>
              </a:spcAft>
              <a:buSzPts val="1100"/>
              <a:buChar char="▪"/>
              <a:defRPr sz="825"/>
            </a:lvl1pPr>
            <a:lvl2pPr marL="685800" lvl="1" indent="-223838">
              <a:spcBef>
                <a:spcPts val="0"/>
              </a:spcBef>
              <a:spcAft>
                <a:spcPts val="0"/>
              </a:spcAft>
              <a:buSzPts val="1100"/>
              <a:buChar char="-"/>
              <a:defRPr sz="825"/>
            </a:lvl2pPr>
            <a:lvl3pPr marL="1028700" lvl="2" indent="-223838">
              <a:spcBef>
                <a:spcPts val="0"/>
              </a:spcBef>
              <a:spcAft>
                <a:spcPts val="0"/>
              </a:spcAft>
              <a:buSzPts val="1100"/>
              <a:buChar char="-"/>
              <a:defRPr sz="825"/>
            </a:lvl3pPr>
            <a:lvl4pPr marL="1371600" lvl="3" indent="-223838">
              <a:spcBef>
                <a:spcPts val="0"/>
              </a:spcBef>
              <a:spcAft>
                <a:spcPts val="0"/>
              </a:spcAft>
              <a:buSzPts val="1100"/>
              <a:buChar char="-"/>
              <a:defRPr sz="825"/>
            </a:lvl4pPr>
            <a:lvl5pPr marL="1714500" lvl="4" indent="-223838">
              <a:spcBef>
                <a:spcPts val="0"/>
              </a:spcBef>
              <a:spcAft>
                <a:spcPts val="0"/>
              </a:spcAft>
              <a:buSzPts val="1100"/>
              <a:buChar char="-"/>
              <a:defRPr sz="825"/>
            </a:lvl5pPr>
            <a:lvl6pPr marL="2057400" lvl="5" indent="-223838">
              <a:spcBef>
                <a:spcPts val="0"/>
              </a:spcBef>
              <a:spcAft>
                <a:spcPts val="0"/>
              </a:spcAft>
              <a:buSzPts val="1100"/>
              <a:buChar char="-"/>
              <a:defRPr sz="825"/>
            </a:lvl6pPr>
            <a:lvl7pPr marL="2400300" lvl="6" indent="-223838">
              <a:spcBef>
                <a:spcPts val="0"/>
              </a:spcBef>
              <a:spcAft>
                <a:spcPts val="0"/>
              </a:spcAft>
              <a:buSzPts val="1100"/>
              <a:buChar char="-"/>
              <a:defRPr sz="825"/>
            </a:lvl7pPr>
            <a:lvl8pPr marL="2743200" lvl="7" indent="-223838">
              <a:spcBef>
                <a:spcPts val="0"/>
              </a:spcBef>
              <a:spcAft>
                <a:spcPts val="0"/>
              </a:spcAft>
              <a:buSzPts val="1100"/>
              <a:buChar char="-"/>
              <a:defRPr sz="825"/>
            </a:lvl8pPr>
            <a:lvl9pPr marL="3086100" lvl="8" indent="-223838">
              <a:spcBef>
                <a:spcPts val="0"/>
              </a:spcBef>
              <a:spcAft>
                <a:spcPts val="0"/>
              </a:spcAft>
              <a:buSzPts val="1100"/>
              <a:buChar char="-"/>
              <a:defRPr sz="825"/>
            </a:lvl9pPr>
          </a:lstStyle>
          <a:p>
            <a:endParaRPr/>
          </a:p>
        </p:txBody>
      </p:sp>
      <p:sp>
        <p:nvSpPr>
          <p:cNvPr id="70" name="Shape 70"/>
          <p:cNvSpPr txBox="1">
            <a:spLocks noGrp="1"/>
          </p:cNvSpPr>
          <p:nvPr>
            <p:ph type="body" idx="2"/>
          </p:nvPr>
        </p:nvSpPr>
        <p:spPr>
          <a:xfrm>
            <a:off x="5956701" y="575500"/>
            <a:ext cx="2730000" cy="3981000"/>
          </a:xfrm>
          <a:prstGeom prst="rect">
            <a:avLst/>
          </a:prstGeom>
        </p:spPr>
        <p:txBody>
          <a:bodyPr spcFirstLastPara="1" wrap="square" lIns="91425" tIns="91425" rIns="91425" bIns="91425" anchor="t" anchorCtr="0"/>
          <a:lstStyle>
            <a:lvl1pPr marL="342900" lvl="0" indent="-223838">
              <a:spcBef>
                <a:spcPts val="450"/>
              </a:spcBef>
              <a:spcAft>
                <a:spcPts val="0"/>
              </a:spcAft>
              <a:buSzPts val="1100"/>
              <a:buChar char="▪"/>
              <a:defRPr sz="825"/>
            </a:lvl1pPr>
            <a:lvl2pPr marL="685800" lvl="1" indent="-223838">
              <a:spcBef>
                <a:spcPts val="0"/>
              </a:spcBef>
              <a:spcAft>
                <a:spcPts val="0"/>
              </a:spcAft>
              <a:buSzPts val="1100"/>
              <a:buChar char="-"/>
              <a:defRPr sz="825"/>
            </a:lvl2pPr>
            <a:lvl3pPr marL="1028700" lvl="2" indent="-223838">
              <a:spcBef>
                <a:spcPts val="0"/>
              </a:spcBef>
              <a:spcAft>
                <a:spcPts val="0"/>
              </a:spcAft>
              <a:buSzPts val="1100"/>
              <a:buChar char="-"/>
              <a:defRPr sz="825"/>
            </a:lvl3pPr>
            <a:lvl4pPr marL="1371600" lvl="3" indent="-223838">
              <a:spcBef>
                <a:spcPts val="0"/>
              </a:spcBef>
              <a:spcAft>
                <a:spcPts val="0"/>
              </a:spcAft>
              <a:buSzPts val="1100"/>
              <a:buChar char="-"/>
              <a:defRPr sz="825"/>
            </a:lvl4pPr>
            <a:lvl5pPr marL="1714500" lvl="4" indent="-223838">
              <a:spcBef>
                <a:spcPts val="0"/>
              </a:spcBef>
              <a:spcAft>
                <a:spcPts val="0"/>
              </a:spcAft>
              <a:buSzPts val="1100"/>
              <a:buChar char="-"/>
              <a:defRPr sz="825"/>
            </a:lvl5pPr>
            <a:lvl6pPr marL="2057400" lvl="5" indent="-223838">
              <a:spcBef>
                <a:spcPts val="0"/>
              </a:spcBef>
              <a:spcAft>
                <a:spcPts val="0"/>
              </a:spcAft>
              <a:buSzPts val="1100"/>
              <a:buChar char="-"/>
              <a:defRPr sz="825"/>
            </a:lvl6pPr>
            <a:lvl7pPr marL="2400300" lvl="6" indent="-223838">
              <a:spcBef>
                <a:spcPts val="0"/>
              </a:spcBef>
              <a:spcAft>
                <a:spcPts val="0"/>
              </a:spcAft>
              <a:buSzPts val="1100"/>
              <a:buChar char="-"/>
              <a:defRPr sz="825"/>
            </a:lvl7pPr>
            <a:lvl8pPr marL="2743200" lvl="7" indent="-223838">
              <a:spcBef>
                <a:spcPts val="0"/>
              </a:spcBef>
              <a:spcAft>
                <a:spcPts val="0"/>
              </a:spcAft>
              <a:buSzPts val="1100"/>
              <a:buChar char="-"/>
              <a:defRPr sz="825"/>
            </a:lvl8pPr>
            <a:lvl9pPr marL="3086100" lvl="8" indent="-223838">
              <a:spcBef>
                <a:spcPts val="0"/>
              </a:spcBef>
              <a:spcAft>
                <a:spcPts val="0"/>
              </a:spcAft>
              <a:buSzPts val="1100"/>
              <a:buChar char="-"/>
              <a:defRPr sz="825"/>
            </a:lvl9pPr>
          </a:lstStyle>
          <a:p>
            <a:endParaRPr/>
          </a:p>
        </p:txBody>
      </p:sp>
      <p:sp>
        <p:nvSpPr>
          <p:cNvPr id="71" name="Shape 7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dirty="0"/>
          </a:p>
        </p:txBody>
      </p:sp>
    </p:spTree>
    <p:extLst>
      <p:ext uri="{BB962C8B-B14F-4D97-AF65-F5344CB8AC3E}">
        <p14:creationId xmlns:p14="http://schemas.microsoft.com/office/powerpoint/2010/main" val="2943601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5"/>
        <p:cNvGrpSpPr/>
        <p:nvPr/>
      </p:nvGrpSpPr>
      <p:grpSpPr>
        <a:xfrm>
          <a:off x="0" y="0"/>
          <a:ext cx="0" cy="0"/>
          <a:chOff x="0" y="0"/>
          <a:chExt cx="0" cy="0"/>
        </a:xfrm>
      </p:grpSpPr>
      <p:sp>
        <p:nvSpPr>
          <p:cNvPr id="86" name="Shape 8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en"/>
              <a:pPr/>
              <a:t>‹#›</a:t>
            </a:fld>
            <a:endParaRPr dirty="0"/>
          </a:p>
        </p:txBody>
      </p:sp>
    </p:spTree>
    <p:extLst>
      <p:ext uri="{BB962C8B-B14F-4D97-AF65-F5344CB8AC3E}">
        <p14:creationId xmlns:p14="http://schemas.microsoft.com/office/powerpoint/2010/main" val="21913600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6703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a:endParaRPr/>
          </a:p>
        </p:txBody>
      </p:sp>
      <p:sp>
        <p:nvSpPr>
          <p:cNvPr id="7" name="Shape 7"/>
          <p:cNvSpPr txBox="1">
            <a:spLocks noGrp="1"/>
          </p:cNvSpPr>
          <p:nvPr>
            <p:ph type="body" idx="1"/>
          </p:nvPr>
        </p:nvSpPr>
        <p:spPr>
          <a:xfrm>
            <a:off x="3090625" y="575500"/>
            <a:ext cx="5596200" cy="3981000"/>
          </a:xfrm>
          <a:prstGeom prst="rect">
            <a:avLst/>
          </a:prstGeom>
          <a:noFill/>
          <a:ln>
            <a:noFill/>
          </a:ln>
        </p:spPr>
        <p:txBody>
          <a:bodyPr spcFirstLastPara="1" wrap="square" lIns="91425" tIns="91425" rIns="91425" bIns="91425" anchor="t" anchorCtr="0"/>
          <a:lstStyle>
            <a:lvl1pPr marL="457200" lvl="0" indent="-317500">
              <a:lnSpc>
                <a:spcPct val="115000"/>
              </a:lnSpc>
              <a:spcBef>
                <a:spcPts val="60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1pPr>
            <a:lvl2pPr marL="914400" lvl="1"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2pPr>
            <a:lvl3pPr marL="1371600" lvl="2"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3pPr>
            <a:lvl4pPr marL="1828800" lvl="3"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4pPr>
            <a:lvl5pPr marL="2286000" lvl="4"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5pPr>
            <a:lvl6pPr marL="2743200" lvl="5"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6pPr>
            <a:lvl7pPr marL="3200400" lvl="6"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7pPr>
            <a:lvl8pPr marL="3657600" lvl="7"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8pPr>
            <a:lvl9pPr marL="4114800" lvl="8"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9pPr>
          </a:lstStyle>
          <a:p>
            <a:endParaRPr/>
          </a:p>
        </p:txBody>
      </p:sp>
      <p:sp>
        <p:nvSpPr>
          <p:cNvPr id="8" name="Shape 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rgbClr val="CCCCCC"/>
                </a:solidFill>
                <a:latin typeface="Nunito Sans"/>
                <a:ea typeface="Nunito Sans"/>
                <a:cs typeface="Nunito Sans"/>
                <a:sym typeface="Nunito Sans"/>
              </a:defRPr>
            </a:lvl1pPr>
            <a:lvl2pPr lvl="1" algn="r">
              <a:buNone/>
              <a:defRPr sz="1000">
                <a:solidFill>
                  <a:srgbClr val="CCCCCC"/>
                </a:solidFill>
                <a:latin typeface="Nunito Sans"/>
                <a:ea typeface="Nunito Sans"/>
                <a:cs typeface="Nunito Sans"/>
                <a:sym typeface="Nunito Sans"/>
              </a:defRPr>
            </a:lvl2pPr>
            <a:lvl3pPr lvl="2" algn="r">
              <a:buNone/>
              <a:defRPr sz="1000">
                <a:solidFill>
                  <a:srgbClr val="CCCCCC"/>
                </a:solidFill>
                <a:latin typeface="Nunito Sans"/>
                <a:ea typeface="Nunito Sans"/>
                <a:cs typeface="Nunito Sans"/>
                <a:sym typeface="Nunito Sans"/>
              </a:defRPr>
            </a:lvl3pPr>
            <a:lvl4pPr lvl="3" algn="r">
              <a:buNone/>
              <a:defRPr sz="1000">
                <a:solidFill>
                  <a:srgbClr val="CCCCCC"/>
                </a:solidFill>
                <a:latin typeface="Nunito Sans"/>
                <a:ea typeface="Nunito Sans"/>
                <a:cs typeface="Nunito Sans"/>
                <a:sym typeface="Nunito Sans"/>
              </a:defRPr>
            </a:lvl4pPr>
            <a:lvl5pPr lvl="4" algn="r">
              <a:buNone/>
              <a:defRPr sz="1000">
                <a:solidFill>
                  <a:srgbClr val="CCCCCC"/>
                </a:solidFill>
                <a:latin typeface="Nunito Sans"/>
                <a:ea typeface="Nunito Sans"/>
                <a:cs typeface="Nunito Sans"/>
                <a:sym typeface="Nunito Sans"/>
              </a:defRPr>
            </a:lvl5pPr>
            <a:lvl6pPr lvl="5" algn="r">
              <a:buNone/>
              <a:defRPr sz="1000">
                <a:solidFill>
                  <a:srgbClr val="CCCCCC"/>
                </a:solidFill>
                <a:latin typeface="Nunito Sans"/>
                <a:ea typeface="Nunito Sans"/>
                <a:cs typeface="Nunito Sans"/>
                <a:sym typeface="Nunito Sans"/>
              </a:defRPr>
            </a:lvl6pPr>
            <a:lvl7pPr lvl="6" algn="r">
              <a:buNone/>
              <a:defRPr sz="1000">
                <a:solidFill>
                  <a:srgbClr val="CCCCCC"/>
                </a:solidFill>
                <a:latin typeface="Nunito Sans"/>
                <a:ea typeface="Nunito Sans"/>
                <a:cs typeface="Nunito Sans"/>
                <a:sym typeface="Nunito Sans"/>
              </a:defRPr>
            </a:lvl7pPr>
            <a:lvl8pPr lvl="7" algn="r">
              <a:buNone/>
              <a:defRPr sz="1000">
                <a:solidFill>
                  <a:srgbClr val="CCCCCC"/>
                </a:solidFill>
                <a:latin typeface="Nunito Sans"/>
                <a:ea typeface="Nunito Sans"/>
                <a:cs typeface="Nunito Sans"/>
                <a:sym typeface="Nunito Sans"/>
              </a:defRPr>
            </a:lvl8pPr>
            <a:lvl9pPr lvl="8" algn="r">
              <a:buNone/>
              <a:defRPr sz="1000">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7" r:id="rId3"/>
    <p:sldLayoutId id="2147483660"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6703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a:endParaRPr/>
          </a:p>
        </p:txBody>
      </p:sp>
      <p:sp>
        <p:nvSpPr>
          <p:cNvPr id="7" name="Shape 7"/>
          <p:cNvSpPr txBox="1">
            <a:spLocks noGrp="1"/>
          </p:cNvSpPr>
          <p:nvPr>
            <p:ph type="body" idx="1"/>
          </p:nvPr>
        </p:nvSpPr>
        <p:spPr>
          <a:xfrm>
            <a:off x="3090625" y="575500"/>
            <a:ext cx="5596200" cy="3981000"/>
          </a:xfrm>
          <a:prstGeom prst="rect">
            <a:avLst/>
          </a:prstGeom>
          <a:noFill/>
          <a:ln>
            <a:noFill/>
          </a:ln>
        </p:spPr>
        <p:txBody>
          <a:bodyPr spcFirstLastPara="1" wrap="square" lIns="91425" tIns="91425" rIns="91425" bIns="91425" anchor="t" anchorCtr="0"/>
          <a:lstStyle>
            <a:lvl1pPr marL="457200" lvl="0" indent="-317500">
              <a:lnSpc>
                <a:spcPct val="115000"/>
              </a:lnSpc>
              <a:spcBef>
                <a:spcPts val="60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1pPr>
            <a:lvl2pPr marL="914400" lvl="1"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2pPr>
            <a:lvl3pPr marL="1371600" lvl="2"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3pPr>
            <a:lvl4pPr marL="1828800" lvl="3"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4pPr>
            <a:lvl5pPr marL="2286000" lvl="4"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5pPr>
            <a:lvl6pPr marL="2743200" lvl="5"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6pPr>
            <a:lvl7pPr marL="3200400" lvl="6"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7pPr>
            <a:lvl8pPr marL="3657600" lvl="7"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8pPr>
            <a:lvl9pPr marL="4114800" lvl="8"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9pPr>
          </a:lstStyle>
          <a:p>
            <a:endParaRPr/>
          </a:p>
        </p:txBody>
      </p:sp>
      <p:sp>
        <p:nvSpPr>
          <p:cNvPr id="8" name="Shape 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750">
                <a:solidFill>
                  <a:srgbClr val="CCCCCC"/>
                </a:solidFill>
                <a:latin typeface="Nunito Sans"/>
                <a:ea typeface="Nunito Sans"/>
                <a:cs typeface="Nunito Sans"/>
                <a:sym typeface="Nunito Sans"/>
              </a:defRPr>
            </a:lvl1pPr>
            <a:lvl2pPr lvl="1" algn="r">
              <a:buNone/>
              <a:defRPr sz="750">
                <a:solidFill>
                  <a:srgbClr val="CCCCCC"/>
                </a:solidFill>
                <a:latin typeface="Nunito Sans"/>
                <a:ea typeface="Nunito Sans"/>
                <a:cs typeface="Nunito Sans"/>
                <a:sym typeface="Nunito Sans"/>
              </a:defRPr>
            </a:lvl2pPr>
            <a:lvl3pPr lvl="2" algn="r">
              <a:buNone/>
              <a:defRPr sz="750">
                <a:solidFill>
                  <a:srgbClr val="CCCCCC"/>
                </a:solidFill>
                <a:latin typeface="Nunito Sans"/>
                <a:ea typeface="Nunito Sans"/>
                <a:cs typeface="Nunito Sans"/>
                <a:sym typeface="Nunito Sans"/>
              </a:defRPr>
            </a:lvl3pPr>
            <a:lvl4pPr lvl="3" algn="r">
              <a:buNone/>
              <a:defRPr sz="750">
                <a:solidFill>
                  <a:srgbClr val="CCCCCC"/>
                </a:solidFill>
                <a:latin typeface="Nunito Sans"/>
                <a:ea typeface="Nunito Sans"/>
                <a:cs typeface="Nunito Sans"/>
                <a:sym typeface="Nunito Sans"/>
              </a:defRPr>
            </a:lvl4pPr>
            <a:lvl5pPr lvl="4" algn="r">
              <a:buNone/>
              <a:defRPr sz="750">
                <a:solidFill>
                  <a:srgbClr val="CCCCCC"/>
                </a:solidFill>
                <a:latin typeface="Nunito Sans"/>
                <a:ea typeface="Nunito Sans"/>
                <a:cs typeface="Nunito Sans"/>
                <a:sym typeface="Nunito Sans"/>
              </a:defRPr>
            </a:lvl5pPr>
            <a:lvl6pPr lvl="5" algn="r">
              <a:buNone/>
              <a:defRPr sz="750">
                <a:solidFill>
                  <a:srgbClr val="CCCCCC"/>
                </a:solidFill>
                <a:latin typeface="Nunito Sans"/>
                <a:ea typeface="Nunito Sans"/>
                <a:cs typeface="Nunito Sans"/>
                <a:sym typeface="Nunito Sans"/>
              </a:defRPr>
            </a:lvl6pPr>
            <a:lvl7pPr lvl="6" algn="r">
              <a:buNone/>
              <a:defRPr sz="750">
                <a:solidFill>
                  <a:srgbClr val="CCCCCC"/>
                </a:solidFill>
                <a:latin typeface="Nunito Sans"/>
                <a:ea typeface="Nunito Sans"/>
                <a:cs typeface="Nunito Sans"/>
                <a:sym typeface="Nunito Sans"/>
              </a:defRPr>
            </a:lvl7pPr>
            <a:lvl8pPr lvl="7" algn="r">
              <a:buNone/>
              <a:defRPr sz="750">
                <a:solidFill>
                  <a:srgbClr val="CCCCCC"/>
                </a:solidFill>
                <a:latin typeface="Nunito Sans"/>
                <a:ea typeface="Nunito Sans"/>
                <a:cs typeface="Nunito Sans"/>
                <a:sym typeface="Nunito Sans"/>
              </a:defRPr>
            </a:lvl8pPr>
            <a:lvl9pPr lvl="8" algn="r">
              <a:buNone/>
              <a:defRPr sz="750">
                <a:solidFill>
                  <a:srgbClr val="CCCCCC"/>
                </a:solidFill>
                <a:latin typeface="Nunito Sans"/>
                <a:ea typeface="Nunito Sans"/>
                <a:cs typeface="Nunito Sans"/>
                <a:sym typeface="Nunito Sans"/>
              </a:defRPr>
            </a:lvl9pPr>
          </a:lstStyle>
          <a:p>
            <a:pPr>
              <a:buClr>
                <a:srgbClr val="000000"/>
              </a:buClr>
              <a:buFont typeface="Arial"/>
              <a:buNone/>
            </a:pPr>
            <a:fld id="{00000000-1234-1234-1234-123412341234}" type="slidenum">
              <a:rPr lang="en" kern="0"/>
              <a:pPr>
                <a:buClr>
                  <a:srgbClr val="000000"/>
                </a:buClr>
                <a:buFont typeface="Arial"/>
                <a:buNone/>
              </a:pPr>
              <a:t>‹#›</a:t>
            </a:fld>
            <a:endParaRPr kern="0" dirty="0"/>
          </a:p>
        </p:txBody>
      </p:sp>
    </p:spTree>
    <p:extLst>
      <p:ext uri="{BB962C8B-B14F-4D97-AF65-F5344CB8AC3E}">
        <p14:creationId xmlns:p14="http://schemas.microsoft.com/office/powerpoint/2010/main" val="3933024453"/>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2.png"/><Relationship Id="rId10" Type="http://schemas.openxmlformats.org/officeDocument/2006/relationships/image" Target="../media/image13.jpg"/><Relationship Id="rId4" Type="http://schemas.openxmlformats.org/officeDocument/2006/relationships/image" Target="../media/image9.pn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2349500" ty="0" sx="100000" sy="100000" flip="none" algn="ctr"/>
        </a:blipFill>
        <a:effectLst/>
      </p:bgPr>
    </p:bg>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599814" y="462170"/>
            <a:ext cx="3365326" cy="147109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IN" sz="2400" dirty="0">
                <a:solidFill>
                  <a:schemeClr val="accent1">
                    <a:lumMod val="75000"/>
                  </a:schemeClr>
                </a:solidFill>
              </a:rPr>
              <a:t>ELECTRONIC HEALTH RECORDS MANAGEMENT USING BLOCKCHAIN</a:t>
            </a:r>
            <a:endParaRPr sz="2400" dirty="0">
              <a:solidFill>
                <a:schemeClr val="accent1">
                  <a:lumMod val="75000"/>
                </a:schemeClr>
              </a:solidFill>
            </a:endParaRPr>
          </a:p>
        </p:txBody>
      </p:sp>
      <p:grpSp>
        <p:nvGrpSpPr>
          <p:cNvPr id="92" name="Shape 92"/>
          <p:cNvGrpSpPr/>
          <p:nvPr/>
        </p:nvGrpSpPr>
        <p:grpSpPr>
          <a:xfrm>
            <a:off x="325183" y="2147763"/>
            <a:ext cx="549262" cy="487982"/>
            <a:chOff x="5292575" y="3681900"/>
            <a:chExt cx="420150" cy="373275"/>
          </a:xfrm>
        </p:grpSpPr>
        <p:sp>
          <p:nvSpPr>
            <p:cNvPr id="93" name="Shape 93"/>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4" name="Shape 94"/>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5" name="Shape 95"/>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6" name="Shape 96"/>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7" name="Shape 97"/>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8" name="Shape 98"/>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9" name="Shape 99"/>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12" name="Shape 91"/>
          <p:cNvSpPr txBox="1">
            <a:spLocks/>
          </p:cNvSpPr>
          <p:nvPr/>
        </p:nvSpPr>
        <p:spPr>
          <a:xfrm>
            <a:off x="783727" y="2751746"/>
            <a:ext cx="2846741" cy="22277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1pPr>
            <a:lvl2pPr marR="0" lvl="1"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2pPr>
            <a:lvl3pPr marR="0" lvl="2"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3pPr>
            <a:lvl4pPr marR="0" lvl="3"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4pPr>
            <a:lvl5pPr marR="0" lvl="4"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5pPr>
            <a:lvl6pPr marR="0" lvl="5"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6pPr>
            <a:lvl7pPr marR="0" lvl="6"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7pPr>
            <a:lvl8pPr marR="0" lvl="7"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8pPr>
            <a:lvl9pPr marR="0" lvl="8"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9pPr>
          </a:lstStyle>
          <a:p>
            <a:pPr algn="just"/>
            <a:r>
              <a:rPr lang="en-IN" sz="1600" dirty="0">
                <a:solidFill>
                  <a:schemeClr val="tx1"/>
                </a:solidFill>
              </a:rPr>
              <a:t>TYROS:</a:t>
            </a:r>
          </a:p>
          <a:p>
            <a:pPr algn="just"/>
            <a:r>
              <a:rPr lang="en-IN" sz="1600" b="0" dirty="0">
                <a:solidFill>
                  <a:schemeClr val="tx1"/>
                </a:solidFill>
              </a:rPr>
              <a:t>Sumit Hotchandani</a:t>
            </a:r>
          </a:p>
          <a:p>
            <a:pPr algn="just"/>
            <a:r>
              <a:rPr lang="en-IN" sz="1600" b="0" dirty="0">
                <a:solidFill>
                  <a:schemeClr val="tx1"/>
                </a:solidFill>
              </a:rPr>
              <a:t>Shikhar Bhatt</a:t>
            </a:r>
          </a:p>
          <a:p>
            <a:pPr algn="just"/>
            <a:r>
              <a:rPr lang="en-IN" sz="1600" b="0" dirty="0">
                <a:solidFill>
                  <a:schemeClr val="tx1"/>
                </a:solidFill>
              </a:rPr>
              <a:t>Kailash Raj Gaur</a:t>
            </a:r>
          </a:p>
          <a:p>
            <a:pPr algn="just"/>
            <a:r>
              <a:rPr lang="en-IN" sz="1600" b="0" dirty="0">
                <a:solidFill>
                  <a:schemeClr val="tx1"/>
                </a:solidFill>
              </a:rPr>
              <a:t>Shrirang Karandikar</a:t>
            </a:r>
          </a:p>
          <a:p>
            <a:pPr algn="just"/>
            <a:endParaRPr lang="en-IN" sz="1600" dirty="0">
              <a:solidFill>
                <a:schemeClr val="tx1"/>
              </a:solidFill>
            </a:endParaRPr>
          </a:p>
          <a:p>
            <a:pPr algn="just"/>
            <a:r>
              <a:rPr lang="en-IN" sz="1600" dirty="0">
                <a:solidFill>
                  <a:schemeClr val="tx1"/>
                </a:solidFill>
              </a:rPr>
              <a:t>Theme:</a:t>
            </a:r>
          </a:p>
          <a:p>
            <a:pPr algn="just"/>
            <a:r>
              <a:rPr lang="en-IN" sz="1600" b="0" dirty="0">
                <a:solidFill>
                  <a:schemeClr val="tx1"/>
                </a:solidFill>
              </a:rPr>
              <a:t>Public Health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91952" y="563624"/>
            <a:ext cx="2485001" cy="81746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Ease of Implementation</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10</a:t>
            </a:fld>
            <a:endParaRPr dirty="0"/>
          </a:p>
        </p:txBody>
      </p:sp>
      <p:sp>
        <p:nvSpPr>
          <p:cNvPr id="3" name="Rectangle 2"/>
          <p:cNvSpPr/>
          <p:nvPr/>
        </p:nvSpPr>
        <p:spPr>
          <a:xfrm>
            <a:off x="3022270" y="611580"/>
            <a:ext cx="5658592" cy="157941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4792627" y="682653"/>
            <a:ext cx="2117887" cy="261610"/>
          </a:xfrm>
          <a:prstGeom prst="rect">
            <a:avLst/>
          </a:prstGeom>
          <a:noFill/>
        </p:spPr>
        <p:txBody>
          <a:bodyPr wrap="none" rtlCol="0">
            <a:spAutoFit/>
          </a:bodyPr>
          <a:lstStyle/>
          <a:p>
            <a:pPr algn="ctr"/>
            <a:r>
              <a:rPr lang="en-IN" sz="1100" b="1" dirty="0"/>
              <a:t>Infrastructural Requirements</a:t>
            </a:r>
          </a:p>
        </p:txBody>
      </p:sp>
      <p:sp>
        <p:nvSpPr>
          <p:cNvPr id="5" name="TextBox 4"/>
          <p:cNvSpPr txBox="1"/>
          <p:nvPr/>
        </p:nvSpPr>
        <p:spPr>
          <a:xfrm>
            <a:off x="3170719" y="1086661"/>
            <a:ext cx="5229317" cy="900246"/>
          </a:xfrm>
          <a:prstGeom prst="rect">
            <a:avLst/>
          </a:prstGeom>
          <a:noFill/>
        </p:spPr>
        <p:txBody>
          <a:bodyPr wrap="none" rtlCol="0">
            <a:spAutoFit/>
          </a:bodyPr>
          <a:lstStyle/>
          <a:p>
            <a:pPr marL="171450" indent="-171450">
              <a:buFont typeface="Arial" pitchFamily="34" charset="0"/>
              <a:buChar char="•"/>
            </a:pPr>
            <a:r>
              <a:rPr lang="en-IN" sz="1050" dirty="0"/>
              <a:t>Virtual Machines(VMs) on any cloud service provider(Azure, AWS)</a:t>
            </a:r>
          </a:p>
          <a:p>
            <a:pPr marL="171450" indent="-171450">
              <a:buFont typeface="Arial" pitchFamily="34" charset="0"/>
              <a:buChar char="•"/>
            </a:pPr>
            <a:r>
              <a:rPr lang="en-IN" sz="1050" dirty="0"/>
              <a:t>Mobile phones and desktop computers</a:t>
            </a:r>
          </a:p>
          <a:p>
            <a:pPr marL="171450" indent="-171450">
              <a:buFont typeface="Arial" pitchFamily="34" charset="0"/>
              <a:buChar char="•"/>
            </a:pPr>
            <a:r>
              <a:rPr lang="en-IN" sz="1050" dirty="0"/>
              <a:t>IT enable the hospitals – establish network, hardware including bio-metric </a:t>
            </a:r>
            <a:r>
              <a:rPr lang="en-IN" sz="1050" dirty="0" smtClean="0"/>
              <a:t>module</a:t>
            </a:r>
            <a:endParaRPr lang="en-IN" sz="1050" dirty="0"/>
          </a:p>
          <a:p>
            <a:pPr marL="171450" indent="-171450">
              <a:buFont typeface="Arial" pitchFamily="34" charset="0"/>
              <a:buChar char="•"/>
            </a:pPr>
            <a:endParaRPr lang="en-IN" sz="1050" dirty="0"/>
          </a:p>
          <a:p>
            <a:pPr marL="171450" indent="-171450">
              <a:buFont typeface="Arial" pitchFamily="34" charset="0"/>
              <a:buChar char="•"/>
            </a:pPr>
            <a:endParaRPr lang="en-IN" sz="1050" dirty="0"/>
          </a:p>
        </p:txBody>
      </p:sp>
      <p:sp>
        <p:nvSpPr>
          <p:cNvPr id="9" name="Rectangle 8"/>
          <p:cNvSpPr/>
          <p:nvPr/>
        </p:nvSpPr>
        <p:spPr>
          <a:xfrm>
            <a:off x="3022270" y="2557479"/>
            <a:ext cx="5658592" cy="239444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5316002" y="2628549"/>
            <a:ext cx="1071126" cy="261610"/>
          </a:xfrm>
          <a:prstGeom prst="rect">
            <a:avLst/>
          </a:prstGeom>
          <a:noFill/>
        </p:spPr>
        <p:txBody>
          <a:bodyPr wrap="none" rtlCol="0">
            <a:spAutoFit/>
          </a:bodyPr>
          <a:lstStyle/>
          <a:p>
            <a:pPr algn="ctr"/>
            <a:r>
              <a:rPr lang="en-IN" sz="1100" b="1" dirty="0"/>
              <a:t>Stakeholders</a:t>
            </a:r>
          </a:p>
        </p:txBody>
      </p:sp>
      <p:sp>
        <p:nvSpPr>
          <p:cNvPr id="12" name="TextBox 11"/>
          <p:cNvSpPr txBox="1"/>
          <p:nvPr/>
        </p:nvSpPr>
        <p:spPr>
          <a:xfrm>
            <a:off x="3170717" y="3032557"/>
            <a:ext cx="5347939" cy="1708160"/>
          </a:xfrm>
          <a:prstGeom prst="rect">
            <a:avLst/>
          </a:prstGeom>
          <a:noFill/>
        </p:spPr>
        <p:txBody>
          <a:bodyPr wrap="none" rtlCol="0">
            <a:spAutoFit/>
          </a:bodyPr>
          <a:lstStyle/>
          <a:p>
            <a:pPr marL="171450" indent="-171450">
              <a:buFont typeface="Arial" pitchFamily="34" charset="0"/>
              <a:buChar char="•"/>
            </a:pPr>
            <a:r>
              <a:rPr lang="en-IN" sz="1050" dirty="0"/>
              <a:t>Medical records will be accessed over the </a:t>
            </a:r>
            <a:r>
              <a:rPr lang="en-IN" sz="1050" b="1" dirty="0"/>
              <a:t>Internet</a:t>
            </a:r>
            <a:r>
              <a:rPr lang="en-IN" sz="1050" dirty="0"/>
              <a:t> demanding people to be familiar</a:t>
            </a:r>
          </a:p>
          <a:p>
            <a:r>
              <a:rPr lang="en-IN" sz="1050" dirty="0"/>
              <a:t>     with internet.</a:t>
            </a:r>
          </a:p>
          <a:p>
            <a:pPr marL="171450" indent="-171450">
              <a:buFont typeface="Arial" pitchFamily="34" charset="0"/>
              <a:buChar char="•"/>
            </a:pPr>
            <a:r>
              <a:rPr lang="en-IN" sz="1050" dirty="0" smtClean="0"/>
              <a:t>People with internet access can avail the services </a:t>
            </a:r>
            <a:r>
              <a:rPr lang="en-IN" sz="1050" b="1" dirty="0" smtClean="0"/>
              <a:t>using web application</a:t>
            </a:r>
            <a:r>
              <a:rPr lang="en-IN" sz="1050" dirty="0" smtClean="0"/>
              <a:t>.</a:t>
            </a:r>
          </a:p>
          <a:p>
            <a:pPr marL="171450" indent="-171450">
              <a:buFont typeface="Arial" pitchFamily="34" charset="0"/>
              <a:buChar char="•"/>
            </a:pPr>
            <a:r>
              <a:rPr lang="en-IN" sz="1050" dirty="0" smtClean="0"/>
              <a:t>People without internet access can visit the nearby hospital and avail the service</a:t>
            </a:r>
          </a:p>
          <a:p>
            <a:r>
              <a:rPr lang="en-IN" sz="1050" dirty="0"/>
              <a:t> </a:t>
            </a:r>
            <a:r>
              <a:rPr lang="en-IN" sz="1050" dirty="0" smtClean="0"/>
              <a:t>    (</a:t>
            </a:r>
            <a:r>
              <a:rPr lang="en-IN" sz="1050" b="1" dirty="0" smtClean="0"/>
              <a:t>using bio-metric authentication</a:t>
            </a:r>
            <a:r>
              <a:rPr lang="en-IN" sz="1050" dirty="0" smtClean="0"/>
              <a:t>).</a:t>
            </a:r>
            <a:endParaRPr lang="en-IN" sz="1050" dirty="0" smtClean="0"/>
          </a:p>
          <a:p>
            <a:pPr marL="171450" indent="-171450">
              <a:buFont typeface="Arial" pitchFamily="34" charset="0"/>
              <a:buChar char="•"/>
            </a:pPr>
            <a:r>
              <a:rPr lang="en-IN" sz="1050" dirty="0" smtClean="0"/>
              <a:t>For </a:t>
            </a:r>
            <a:r>
              <a:rPr lang="en-IN" sz="1050" dirty="0"/>
              <a:t>hospitals, shifting from their </a:t>
            </a:r>
            <a:r>
              <a:rPr lang="en-IN" sz="1050" b="1" dirty="0"/>
              <a:t>traditional/current</a:t>
            </a:r>
            <a:r>
              <a:rPr lang="en-IN" sz="1050" dirty="0"/>
              <a:t> system to </a:t>
            </a:r>
            <a:r>
              <a:rPr lang="en-IN" sz="1050" b="1" dirty="0"/>
              <a:t>blockchain based </a:t>
            </a:r>
          </a:p>
          <a:p>
            <a:r>
              <a:rPr lang="en-IN" sz="1050" b="1" dirty="0"/>
              <a:t>     scheme </a:t>
            </a:r>
            <a:r>
              <a:rPr lang="en-IN" sz="1050" dirty="0"/>
              <a:t>might be challenging but the </a:t>
            </a:r>
            <a:r>
              <a:rPr lang="en-IN" sz="1050" b="1" dirty="0"/>
              <a:t>future</a:t>
            </a:r>
            <a:r>
              <a:rPr lang="en-IN" sz="1050" dirty="0"/>
              <a:t> outcome would be </a:t>
            </a:r>
            <a:r>
              <a:rPr lang="en-IN" sz="1050" b="1" dirty="0"/>
              <a:t>highly beneficial</a:t>
            </a:r>
            <a:r>
              <a:rPr lang="en-IN" sz="1050" dirty="0" smtClean="0"/>
              <a:t>.</a:t>
            </a:r>
          </a:p>
          <a:p>
            <a:pPr marL="171450" indent="-171450">
              <a:buFont typeface="Arial" pitchFamily="34" charset="0"/>
              <a:buChar char="•"/>
            </a:pPr>
            <a:r>
              <a:rPr lang="en-IN" sz="1050" b="1" dirty="0" smtClean="0"/>
              <a:t>Partnership</a:t>
            </a:r>
            <a:r>
              <a:rPr lang="en-IN" sz="1050" dirty="0" smtClean="0"/>
              <a:t> with </a:t>
            </a:r>
            <a:r>
              <a:rPr lang="en-IN" sz="1050" b="1" dirty="0" smtClean="0"/>
              <a:t>MNCs</a:t>
            </a:r>
            <a:r>
              <a:rPr lang="en-IN" sz="1050" dirty="0" smtClean="0"/>
              <a:t> for large scale </a:t>
            </a:r>
            <a:r>
              <a:rPr lang="en-IN" sz="1050" b="1" dirty="0" smtClean="0"/>
              <a:t>deployment</a:t>
            </a:r>
            <a:r>
              <a:rPr lang="en-IN" sz="1050" dirty="0" smtClean="0"/>
              <a:t> of software as well as </a:t>
            </a:r>
            <a:r>
              <a:rPr lang="en-IN" sz="1050" b="1" dirty="0" smtClean="0"/>
              <a:t>training</a:t>
            </a:r>
            <a:r>
              <a:rPr lang="en-IN" sz="1050" dirty="0" smtClean="0"/>
              <a:t>.</a:t>
            </a:r>
          </a:p>
          <a:p>
            <a:endParaRPr lang="en-IN" sz="1050" dirty="0"/>
          </a:p>
          <a:p>
            <a:pPr marL="171450" indent="-171450">
              <a:buFont typeface="Arial" pitchFamily="34" charset="0"/>
              <a:buChar char="•"/>
            </a:pPr>
            <a:endParaRPr lang="en-IN" sz="1050" dirty="0"/>
          </a:p>
        </p:txBody>
      </p:sp>
    </p:spTree>
    <p:extLst>
      <p:ext uri="{BB962C8B-B14F-4D97-AF65-F5344CB8AC3E}">
        <p14:creationId xmlns:p14="http://schemas.microsoft.com/office/powerpoint/2010/main" val="3992344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1"/>
            <a:ext cx="2046300" cy="91537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b="1" dirty="0"/>
              <a:t>Architecture Diagram</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11</a:t>
            </a:fld>
            <a:endParaRPr dirty="0"/>
          </a:p>
        </p:txBody>
      </p:sp>
      <p:sp>
        <p:nvSpPr>
          <p:cNvPr id="4" name="Rectangle: Rounded Corners 3">
            <a:extLst>
              <a:ext uri="{FF2B5EF4-FFF2-40B4-BE49-F238E27FC236}">
                <a16:creationId xmlns="" xmlns:a16="http://schemas.microsoft.com/office/drawing/2014/main" id="{843BD0C3-32D7-46FB-B2BD-05506C6ED87A}"/>
              </a:ext>
            </a:extLst>
          </p:cNvPr>
          <p:cNvSpPr/>
          <p:nvPr/>
        </p:nvSpPr>
        <p:spPr>
          <a:xfrm>
            <a:off x="4555340" y="4241800"/>
            <a:ext cx="1928813" cy="749300"/>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 xmlns:a16="http://schemas.microsoft.com/office/drawing/2014/main" id="{5607A744-FFC0-4290-81AB-03FCE9C35937}"/>
              </a:ext>
            </a:extLst>
          </p:cNvPr>
          <p:cNvPicPr>
            <a:picLocks noChangeAspect="1"/>
          </p:cNvPicPr>
          <p:nvPr/>
        </p:nvPicPr>
        <p:blipFill>
          <a:blip r:embed="rId3"/>
          <a:stretch>
            <a:fillRect/>
          </a:stretch>
        </p:blipFill>
        <p:spPr>
          <a:xfrm>
            <a:off x="4641057" y="4318001"/>
            <a:ext cx="628650" cy="628650"/>
          </a:xfrm>
          <a:prstGeom prst="rect">
            <a:avLst/>
          </a:prstGeom>
        </p:spPr>
      </p:pic>
      <p:pic>
        <p:nvPicPr>
          <p:cNvPr id="12" name="Picture 11">
            <a:extLst>
              <a:ext uri="{FF2B5EF4-FFF2-40B4-BE49-F238E27FC236}">
                <a16:creationId xmlns="" xmlns:a16="http://schemas.microsoft.com/office/drawing/2014/main" id="{28BA34AB-C9D2-49FF-992D-B36AB0C11195}"/>
              </a:ext>
            </a:extLst>
          </p:cNvPr>
          <p:cNvPicPr>
            <a:picLocks noChangeAspect="1"/>
          </p:cNvPicPr>
          <p:nvPr/>
        </p:nvPicPr>
        <p:blipFill>
          <a:blip r:embed="rId4"/>
          <a:stretch>
            <a:fillRect/>
          </a:stretch>
        </p:blipFill>
        <p:spPr>
          <a:xfrm>
            <a:off x="5269707" y="4241800"/>
            <a:ext cx="1123950" cy="749300"/>
          </a:xfrm>
          <a:prstGeom prst="rect">
            <a:avLst/>
          </a:prstGeom>
        </p:spPr>
      </p:pic>
      <p:sp>
        <p:nvSpPr>
          <p:cNvPr id="15" name="Rectangle 14">
            <a:extLst>
              <a:ext uri="{FF2B5EF4-FFF2-40B4-BE49-F238E27FC236}">
                <a16:creationId xmlns="" xmlns:a16="http://schemas.microsoft.com/office/drawing/2014/main" id="{AFC5DBF7-20C9-4692-ABC4-95D74DC8D8A6}"/>
              </a:ext>
            </a:extLst>
          </p:cNvPr>
          <p:cNvSpPr/>
          <p:nvPr/>
        </p:nvSpPr>
        <p:spPr>
          <a:xfrm>
            <a:off x="3736188" y="1971677"/>
            <a:ext cx="3607595" cy="1819275"/>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16" name="TextBox 15">
            <a:extLst>
              <a:ext uri="{FF2B5EF4-FFF2-40B4-BE49-F238E27FC236}">
                <a16:creationId xmlns="" xmlns:a16="http://schemas.microsoft.com/office/drawing/2014/main" id="{023A6BF3-5E79-46E6-8082-BC7D49BFE591}"/>
              </a:ext>
            </a:extLst>
          </p:cNvPr>
          <p:cNvSpPr txBox="1"/>
          <p:nvPr/>
        </p:nvSpPr>
        <p:spPr>
          <a:xfrm>
            <a:off x="4657129" y="1971679"/>
            <a:ext cx="1649016" cy="276999"/>
          </a:xfrm>
          <a:prstGeom prst="rect">
            <a:avLst/>
          </a:prstGeom>
          <a:noFill/>
        </p:spPr>
        <p:txBody>
          <a:bodyPr wrap="square" rtlCol="0">
            <a:spAutoFit/>
          </a:bodyPr>
          <a:lstStyle/>
          <a:p>
            <a:pPr algn="ctr"/>
            <a:r>
              <a:rPr lang="en-IN" sz="1200" b="1" dirty="0">
                <a:latin typeface="Nunito Sans" panose="020B0604020202020204" charset="0"/>
              </a:rPr>
              <a:t>Blockchain Network</a:t>
            </a:r>
          </a:p>
        </p:txBody>
      </p:sp>
      <p:sp>
        <p:nvSpPr>
          <p:cNvPr id="17" name="TextBox 16">
            <a:extLst>
              <a:ext uri="{FF2B5EF4-FFF2-40B4-BE49-F238E27FC236}">
                <a16:creationId xmlns="" xmlns:a16="http://schemas.microsoft.com/office/drawing/2014/main" id="{EED3F5BE-FBC4-4052-B8A3-C98434F32CBB}"/>
              </a:ext>
            </a:extLst>
          </p:cNvPr>
          <p:cNvSpPr txBox="1"/>
          <p:nvPr/>
        </p:nvSpPr>
        <p:spPr>
          <a:xfrm>
            <a:off x="3736181" y="2937361"/>
            <a:ext cx="1378746" cy="707886"/>
          </a:xfrm>
          <a:prstGeom prst="rect">
            <a:avLst/>
          </a:prstGeom>
          <a:noFill/>
        </p:spPr>
        <p:txBody>
          <a:bodyPr wrap="square" rtlCol="0">
            <a:spAutoFit/>
          </a:bodyPr>
          <a:lstStyle/>
          <a:p>
            <a:r>
              <a:rPr lang="en-IN" sz="800" b="1" dirty="0">
                <a:latin typeface="Nunito Sans" panose="020B0604020202020204" charset="0"/>
              </a:rPr>
              <a:t>DISTRIBUTED LEDGER</a:t>
            </a:r>
          </a:p>
          <a:p>
            <a:r>
              <a:rPr lang="en-IN" sz="800" b="1" dirty="0">
                <a:latin typeface="Nunito Sans" panose="020B0604020202020204" charset="0"/>
              </a:rPr>
              <a:t>CRYPTOGRAPHY</a:t>
            </a:r>
          </a:p>
          <a:p>
            <a:r>
              <a:rPr lang="en-IN" sz="800" b="1" dirty="0">
                <a:latin typeface="Nunito Sans" panose="020B0604020202020204" charset="0"/>
              </a:rPr>
              <a:t>DATA IMMUTABILITY</a:t>
            </a:r>
          </a:p>
          <a:p>
            <a:r>
              <a:rPr lang="en-IN" sz="800" b="1" dirty="0">
                <a:latin typeface="Nunito Sans" panose="020B0604020202020204" charset="0"/>
              </a:rPr>
              <a:t>SMART CONTRACTS</a:t>
            </a:r>
          </a:p>
          <a:p>
            <a:r>
              <a:rPr lang="en-IN" sz="800" b="1" dirty="0">
                <a:latin typeface="Nunito Sans" panose="020B0604020202020204" charset="0"/>
              </a:rPr>
              <a:t>PROOF-OF-AUTHORITY</a:t>
            </a:r>
          </a:p>
        </p:txBody>
      </p:sp>
      <p:sp>
        <p:nvSpPr>
          <p:cNvPr id="18" name="Rectangle 17">
            <a:extLst>
              <a:ext uri="{FF2B5EF4-FFF2-40B4-BE49-F238E27FC236}">
                <a16:creationId xmlns="" xmlns:a16="http://schemas.microsoft.com/office/drawing/2014/main" id="{0492E675-102A-4C23-A99A-9054E8235FD0}"/>
              </a:ext>
            </a:extLst>
          </p:cNvPr>
          <p:cNvSpPr/>
          <p:nvPr/>
        </p:nvSpPr>
        <p:spPr>
          <a:xfrm>
            <a:off x="5076824" y="2600326"/>
            <a:ext cx="923926" cy="111266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 xmlns:a16="http://schemas.microsoft.com/office/drawing/2014/main" id="{D0F90942-A638-4814-881A-6FD114E7B509}"/>
              </a:ext>
            </a:extLst>
          </p:cNvPr>
          <p:cNvSpPr/>
          <p:nvPr/>
        </p:nvSpPr>
        <p:spPr>
          <a:xfrm>
            <a:off x="5153025" y="2676528"/>
            <a:ext cx="781050" cy="9687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154057BD-2E1A-4B33-A862-1EA3D6EF58C5}"/>
              </a:ext>
            </a:extLst>
          </p:cNvPr>
          <p:cNvSpPr/>
          <p:nvPr/>
        </p:nvSpPr>
        <p:spPr>
          <a:xfrm>
            <a:off x="5229226" y="2726250"/>
            <a:ext cx="619124" cy="15506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latin typeface="Nunito Sans" panose="020B0604020202020204" charset="0"/>
              </a:rPr>
              <a:t>UID</a:t>
            </a:r>
          </a:p>
        </p:txBody>
      </p:sp>
      <p:sp>
        <p:nvSpPr>
          <p:cNvPr id="26" name="Rectangle 25">
            <a:extLst>
              <a:ext uri="{FF2B5EF4-FFF2-40B4-BE49-F238E27FC236}">
                <a16:creationId xmlns="" xmlns:a16="http://schemas.microsoft.com/office/drawing/2014/main" id="{BA57485B-FA09-4FC5-82CB-05FDB2129EEB}"/>
              </a:ext>
            </a:extLst>
          </p:cNvPr>
          <p:cNvSpPr/>
          <p:nvPr/>
        </p:nvSpPr>
        <p:spPr>
          <a:xfrm>
            <a:off x="5229226" y="2919004"/>
            <a:ext cx="619124" cy="15506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Owners Public Key</a:t>
            </a:r>
          </a:p>
        </p:txBody>
      </p:sp>
      <p:sp>
        <p:nvSpPr>
          <p:cNvPr id="27" name="Rectangle 26">
            <a:extLst>
              <a:ext uri="{FF2B5EF4-FFF2-40B4-BE49-F238E27FC236}">
                <a16:creationId xmlns="" xmlns:a16="http://schemas.microsoft.com/office/drawing/2014/main" id="{C59EFCD6-8E4F-4E95-9E3C-470238F3D3B8}"/>
              </a:ext>
            </a:extLst>
          </p:cNvPr>
          <p:cNvSpPr/>
          <p:nvPr/>
        </p:nvSpPr>
        <p:spPr>
          <a:xfrm>
            <a:off x="5229226" y="3127064"/>
            <a:ext cx="619124" cy="15506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Private key of Uploader</a:t>
            </a:r>
          </a:p>
        </p:txBody>
      </p:sp>
      <p:sp>
        <p:nvSpPr>
          <p:cNvPr id="28" name="Rectangle 27">
            <a:extLst>
              <a:ext uri="{FF2B5EF4-FFF2-40B4-BE49-F238E27FC236}">
                <a16:creationId xmlns="" xmlns:a16="http://schemas.microsoft.com/office/drawing/2014/main" id="{0CD1F687-ED89-46F6-B285-627337E61F1F}"/>
              </a:ext>
            </a:extLst>
          </p:cNvPr>
          <p:cNvSpPr/>
          <p:nvPr/>
        </p:nvSpPr>
        <p:spPr>
          <a:xfrm>
            <a:off x="5229226" y="3335127"/>
            <a:ext cx="619124" cy="27326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Address of file stored in IPFS</a:t>
            </a:r>
          </a:p>
        </p:txBody>
      </p:sp>
      <p:sp>
        <p:nvSpPr>
          <p:cNvPr id="29" name="Rectangle 28">
            <a:extLst>
              <a:ext uri="{FF2B5EF4-FFF2-40B4-BE49-F238E27FC236}">
                <a16:creationId xmlns="" xmlns:a16="http://schemas.microsoft.com/office/drawing/2014/main" id="{4050DBEE-3D9A-422E-8D5D-6333921F2156}"/>
              </a:ext>
            </a:extLst>
          </p:cNvPr>
          <p:cNvSpPr/>
          <p:nvPr/>
        </p:nvSpPr>
        <p:spPr>
          <a:xfrm>
            <a:off x="5429556" y="2276530"/>
            <a:ext cx="447377" cy="1786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latin typeface="Nunito Sans" panose="020B0604020202020204" charset="0"/>
              </a:rPr>
              <a:t>Hash</a:t>
            </a:r>
          </a:p>
        </p:txBody>
      </p:sp>
      <p:sp>
        <p:nvSpPr>
          <p:cNvPr id="30" name="Rectangle 29">
            <a:extLst>
              <a:ext uri="{FF2B5EF4-FFF2-40B4-BE49-F238E27FC236}">
                <a16:creationId xmlns="" xmlns:a16="http://schemas.microsoft.com/office/drawing/2014/main" id="{769F5C51-049B-4184-A473-DEA47407D812}"/>
              </a:ext>
            </a:extLst>
          </p:cNvPr>
          <p:cNvSpPr/>
          <p:nvPr/>
        </p:nvSpPr>
        <p:spPr>
          <a:xfrm>
            <a:off x="6560351" y="2276530"/>
            <a:ext cx="447377" cy="1786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latin typeface="Nunito Sans" panose="020B0604020202020204" charset="0"/>
              </a:rPr>
              <a:t>Hash</a:t>
            </a:r>
          </a:p>
        </p:txBody>
      </p:sp>
      <p:cxnSp>
        <p:nvCxnSpPr>
          <p:cNvPr id="24" name="Straight Arrow Connector 23">
            <a:extLst>
              <a:ext uri="{FF2B5EF4-FFF2-40B4-BE49-F238E27FC236}">
                <a16:creationId xmlns="" xmlns:a16="http://schemas.microsoft.com/office/drawing/2014/main" id="{087D2D5E-80D5-4472-B184-E924AF4AEAFC}"/>
              </a:ext>
            </a:extLst>
          </p:cNvPr>
          <p:cNvCxnSpPr>
            <a:cxnSpLocks/>
            <a:endCxn id="29" idx="1"/>
          </p:cNvCxnSpPr>
          <p:nvPr/>
        </p:nvCxnSpPr>
        <p:spPr>
          <a:xfrm>
            <a:off x="4953000" y="2365855"/>
            <a:ext cx="4765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 xmlns:a16="http://schemas.microsoft.com/office/drawing/2014/main" id="{A2E3D67A-2862-446F-99DF-032FE55BDEBF}"/>
              </a:ext>
            </a:extLst>
          </p:cNvPr>
          <p:cNvCxnSpPr/>
          <p:nvPr/>
        </p:nvCxnSpPr>
        <p:spPr>
          <a:xfrm>
            <a:off x="5153033" y="2455180"/>
            <a:ext cx="2765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 xmlns:a16="http://schemas.microsoft.com/office/drawing/2014/main" id="{E1AD6D70-9486-49D0-B1DA-E3C03AFB6FAD}"/>
              </a:ext>
            </a:extLst>
          </p:cNvPr>
          <p:cNvCxnSpPr/>
          <p:nvPr/>
        </p:nvCxnSpPr>
        <p:spPr>
          <a:xfrm>
            <a:off x="5153025" y="2455180"/>
            <a:ext cx="0" cy="1451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 xmlns:a16="http://schemas.microsoft.com/office/drawing/2014/main" id="{5CD1DF49-69F0-43C0-8BF1-A969BECDB581}"/>
              </a:ext>
            </a:extLst>
          </p:cNvPr>
          <p:cNvCxnSpPr>
            <a:cxnSpLocks/>
            <a:endCxn id="30" idx="1"/>
          </p:cNvCxnSpPr>
          <p:nvPr/>
        </p:nvCxnSpPr>
        <p:spPr>
          <a:xfrm>
            <a:off x="5876925" y="2365855"/>
            <a:ext cx="6834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 xmlns:a16="http://schemas.microsoft.com/office/drawing/2014/main" id="{44FEE1DE-8467-4988-9641-7B5464BB4427}"/>
              </a:ext>
            </a:extLst>
          </p:cNvPr>
          <p:cNvCxnSpPr/>
          <p:nvPr/>
        </p:nvCxnSpPr>
        <p:spPr>
          <a:xfrm>
            <a:off x="6283825" y="2443385"/>
            <a:ext cx="2765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 xmlns:a16="http://schemas.microsoft.com/office/drawing/2014/main" id="{EE12C0D9-A933-4739-945C-7C5F34FCCB44}"/>
              </a:ext>
            </a:extLst>
          </p:cNvPr>
          <p:cNvCxnSpPr>
            <a:cxnSpLocks/>
          </p:cNvCxnSpPr>
          <p:nvPr/>
        </p:nvCxnSpPr>
        <p:spPr>
          <a:xfrm>
            <a:off x="6283822" y="2455182"/>
            <a:ext cx="0" cy="143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 xmlns:a16="http://schemas.microsoft.com/office/drawing/2014/main" id="{864D4508-0004-4946-BA02-3CFECBED4007}"/>
              </a:ext>
            </a:extLst>
          </p:cNvPr>
          <p:cNvCxnSpPr>
            <a:cxnSpLocks/>
          </p:cNvCxnSpPr>
          <p:nvPr/>
        </p:nvCxnSpPr>
        <p:spPr>
          <a:xfrm>
            <a:off x="7007722" y="2340935"/>
            <a:ext cx="269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 xmlns:a16="http://schemas.microsoft.com/office/drawing/2014/main" id="{48B45BCD-4358-4A27-A201-9C8C2C57A847}"/>
              </a:ext>
            </a:extLst>
          </p:cNvPr>
          <p:cNvSpPr/>
          <p:nvPr/>
        </p:nvSpPr>
        <p:spPr>
          <a:xfrm>
            <a:off x="6136491" y="2609409"/>
            <a:ext cx="971549" cy="11166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55">
            <a:extLst>
              <a:ext uri="{FF2B5EF4-FFF2-40B4-BE49-F238E27FC236}">
                <a16:creationId xmlns="" xmlns:a16="http://schemas.microsoft.com/office/drawing/2014/main" id="{7AC6E2A8-CF90-4A56-8231-0F44756D7E0E}"/>
              </a:ext>
            </a:extLst>
          </p:cNvPr>
          <p:cNvSpPr/>
          <p:nvPr/>
        </p:nvSpPr>
        <p:spPr>
          <a:xfrm>
            <a:off x="6212683" y="2685957"/>
            <a:ext cx="781050" cy="6400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56">
            <a:extLst>
              <a:ext uri="{FF2B5EF4-FFF2-40B4-BE49-F238E27FC236}">
                <a16:creationId xmlns="" xmlns:a16="http://schemas.microsoft.com/office/drawing/2014/main" id="{AAB3C0DD-DE9D-4FE3-950D-B4A854CCDAF7}"/>
              </a:ext>
            </a:extLst>
          </p:cNvPr>
          <p:cNvSpPr/>
          <p:nvPr/>
        </p:nvSpPr>
        <p:spPr>
          <a:xfrm>
            <a:off x="6272216" y="2763093"/>
            <a:ext cx="652462" cy="24288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Request from public key</a:t>
            </a:r>
          </a:p>
        </p:txBody>
      </p:sp>
      <p:sp>
        <p:nvSpPr>
          <p:cNvPr id="58" name="Rectangle 57">
            <a:extLst>
              <a:ext uri="{FF2B5EF4-FFF2-40B4-BE49-F238E27FC236}">
                <a16:creationId xmlns="" xmlns:a16="http://schemas.microsoft.com/office/drawing/2014/main" id="{38193A52-B7AC-4BEF-89DC-F578D16C79BE}"/>
              </a:ext>
            </a:extLst>
          </p:cNvPr>
          <p:cNvSpPr/>
          <p:nvPr/>
        </p:nvSpPr>
        <p:spPr>
          <a:xfrm>
            <a:off x="6272216" y="3044299"/>
            <a:ext cx="652462" cy="24288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Request to</a:t>
            </a:r>
          </a:p>
          <a:p>
            <a:pPr algn="ctr"/>
            <a:r>
              <a:rPr lang="en-IN" sz="600" dirty="0">
                <a:solidFill>
                  <a:schemeClr val="tx1"/>
                </a:solidFill>
                <a:latin typeface="Nunito Sans" panose="020B0604020202020204" charset="0"/>
              </a:rPr>
              <a:t> public key</a:t>
            </a:r>
          </a:p>
        </p:txBody>
      </p:sp>
      <p:pic>
        <p:nvPicPr>
          <p:cNvPr id="59" name="Picture 42">
            <a:extLst>
              <a:ext uri="{FF2B5EF4-FFF2-40B4-BE49-F238E27FC236}">
                <a16:creationId xmlns="" xmlns:a16="http://schemas.microsoft.com/office/drawing/2014/main" id="{2F844B0C-CB90-498F-99F2-41A6C6AA21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0012" y="2142324"/>
            <a:ext cx="8318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 name="Picture 111">
            <a:extLst>
              <a:ext uri="{FF2B5EF4-FFF2-40B4-BE49-F238E27FC236}">
                <a16:creationId xmlns="" xmlns:a16="http://schemas.microsoft.com/office/drawing/2014/main" id="{3554E3BA-44EA-4384-A6BC-6BAEA92A7315}"/>
              </a:ext>
            </a:extLst>
          </p:cNvPr>
          <p:cNvPicPr>
            <a:picLocks noChangeAspect="1"/>
          </p:cNvPicPr>
          <p:nvPr/>
        </p:nvPicPr>
        <p:blipFill>
          <a:blip r:embed="rId6"/>
          <a:stretch>
            <a:fillRect/>
          </a:stretch>
        </p:blipFill>
        <p:spPr>
          <a:xfrm>
            <a:off x="8134144" y="494175"/>
            <a:ext cx="1015985" cy="1015985"/>
          </a:xfrm>
          <a:prstGeom prst="rect">
            <a:avLst/>
          </a:prstGeom>
        </p:spPr>
      </p:pic>
      <p:sp>
        <p:nvSpPr>
          <p:cNvPr id="64" name="Rectangle 63">
            <a:extLst>
              <a:ext uri="{FF2B5EF4-FFF2-40B4-BE49-F238E27FC236}">
                <a16:creationId xmlns="" xmlns:a16="http://schemas.microsoft.com/office/drawing/2014/main" id="{026A8523-BD90-4E59-9735-AF2B4DD3E265}"/>
              </a:ext>
            </a:extLst>
          </p:cNvPr>
          <p:cNvSpPr/>
          <p:nvPr/>
        </p:nvSpPr>
        <p:spPr>
          <a:xfrm>
            <a:off x="6212683" y="3364319"/>
            <a:ext cx="781050" cy="2809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ectangle 65">
            <a:extLst>
              <a:ext uri="{FF2B5EF4-FFF2-40B4-BE49-F238E27FC236}">
                <a16:creationId xmlns="" xmlns:a16="http://schemas.microsoft.com/office/drawing/2014/main" id="{2AD70DEF-8638-4ACB-BF8A-B86A41A3423D}"/>
              </a:ext>
            </a:extLst>
          </p:cNvPr>
          <p:cNvSpPr/>
          <p:nvPr/>
        </p:nvSpPr>
        <p:spPr>
          <a:xfrm>
            <a:off x="6269835" y="3387462"/>
            <a:ext cx="652462" cy="24288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Access grant transaction</a:t>
            </a:r>
          </a:p>
        </p:txBody>
      </p:sp>
      <p:pic>
        <p:nvPicPr>
          <p:cNvPr id="116" name="Picture 115">
            <a:extLst>
              <a:ext uri="{FF2B5EF4-FFF2-40B4-BE49-F238E27FC236}">
                <a16:creationId xmlns="" xmlns:a16="http://schemas.microsoft.com/office/drawing/2014/main" id="{B1C8D4B3-5CA5-4ECE-84DD-E4907926740A}"/>
              </a:ext>
            </a:extLst>
          </p:cNvPr>
          <p:cNvPicPr>
            <a:picLocks noChangeAspect="1"/>
          </p:cNvPicPr>
          <p:nvPr/>
        </p:nvPicPr>
        <p:blipFill>
          <a:blip r:embed="rId7"/>
          <a:stretch>
            <a:fillRect/>
          </a:stretch>
        </p:blipFill>
        <p:spPr>
          <a:xfrm>
            <a:off x="3538502" y="1736498"/>
            <a:ext cx="1525067" cy="1525067"/>
          </a:xfrm>
          <a:prstGeom prst="rect">
            <a:avLst/>
          </a:prstGeom>
        </p:spPr>
      </p:pic>
      <p:sp>
        <p:nvSpPr>
          <p:cNvPr id="72" name="Rectangle 71">
            <a:extLst>
              <a:ext uri="{FF2B5EF4-FFF2-40B4-BE49-F238E27FC236}">
                <a16:creationId xmlns="" xmlns:a16="http://schemas.microsoft.com/office/drawing/2014/main" id="{01B320DF-E6AB-4F7E-B0FD-3618D5A6A14F}"/>
              </a:ext>
            </a:extLst>
          </p:cNvPr>
          <p:cNvSpPr/>
          <p:nvPr/>
        </p:nvSpPr>
        <p:spPr>
          <a:xfrm>
            <a:off x="3734997" y="1164838"/>
            <a:ext cx="3607595" cy="355991"/>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100" b="1" dirty="0">
                <a:solidFill>
                  <a:schemeClr val="tx1"/>
                </a:solidFill>
                <a:latin typeface="Nunito Sans" panose="020B0604020202020204" charset="0"/>
              </a:rPr>
              <a:t>                Blockchain Access Layer - web3.js (APIs)</a:t>
            </a:r>
          </a:p>
        </p:txBody>
      </p:sp>
      <p:sp>
        <p:nvSpPr>
          <p:cNvPr id="118" name="Arrow: Up-Down 117">
            <a:extLst>
              <a:ext uri="{FF2B5EF4-FFF2-40B4-BE49-F238E27FC236}">
                <a16:creationId xmlns="" xmlns:a16="http://schemas.microsoft.com/office/drawing/2014/main" id="{F25F6E6C-E50C-4C32-86A1-42F75BD07901}"/>
              </a:ext>
            </a:extLst>
          </p:cNvPr>
          <p:cNvSpPr/>
          <p:nvPr/>
        </p:nvSpPr>
        <p:spPr>
          <a:xfrm>
            <a:off x="5407893" y="3790950"/>
            <a:ext cx="233214" cy="45085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Arrow: Up-Down 73">
            <a:extLst>
              <a:ext uri="{FF2B5EF4-FFF2-40B4-BE49-F238E27FC236}">
                <a16:creationId xmlns="" xmlns:a16="http://schemas.microsoft.com/office/drawing/2014/main" id="{3A769608-CEE7-43E4-BB41-0AA36412BCCE}"/>
              </a:ext>
            </a:extLst>
          </p:cNvPr>
          <p:cNvSpPr/>
          <p:nvPr/>
        </p:nvSpPr>
        <p:spPr>
          <a:xfrm>
            <a:off x="5365030" y="1520829"/>
            <a:ext cx="233214" cy="45267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Arrow: Up-Down 74">
            <a:extLst>
              <a:ext uri="{FF2B5EF4-FFF2-40B4-BE49-F238E27FC236}">
                <a16:creationId xmlns="" xmlns:a16="http://schemas.microsoft.com/office/drawing/2014/main" id="{0C44AF41-EEB6-44F4-8E16-05F60219BD87}"/>
              </a:ext>
            </a:extLst>
          </p:cNvPr>
          <p:cNvSpPr/>
          <p:nvPr/>
        </p:nvSpPr>
        <p:spPr>
          <a:xfrm>
            <a:off x="4219239" y="1524000"/>
            <a:ext cx="233214" cy="4318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Arrow: Up-Down 75">
            <a:extLst>
              <a:ext uri="{FF2B5EF4-FFF2-40B4-BE49-F238E27FC236}">
                <a16:creationId xmlns="" xmlns:a16="http://schemas.microsoft.com/office/drawing/2014/main" id="{FC51E6FE-D368-4B28-8661-798B762CCB75}"/>
              </a:ext>
            </a:extLst>
          </p:cNvPr>
          <p:cNvSpPr/>
          <p:nvPr/>
        </p:nvSpPr>
        <p:spPr>
          <a:xfrm>
            <a:off x="6442438" y="1510160"/>
            <a:ext cx="233214" cy="45267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0" name="Picture 119">
            <a:extLst>
              <a:ext uri="{FF2B5EF4-FFF2-40B4-BE49-F238E27FC236}">
                <a16:creationId xmlns="" xmlns:a16="http://schemas.microsoft.com/office/drawing/2014/main" id="{CCA75F24-AF7B-434D-A086-B7BB355744DF}"/>
              </a:ext>
            </a:extLst>
          </p:cNvPr>
          <p:cNvPicPr>
            <a:picLocks noChangeAspect="1"/>
          </p:cNvPicPr>
          <p:nvPr/>
        </p:nvPicPr>
        <p:blipFill>
          <a:blip r:embed="rId8"/>
          <a:stretch>
            <a:fillRect/>
          </a:stretch>
        </p:blipFill>
        <p:spPr>
          <a:xfrm>
            <a:off x="4555332" y="45496"/>
            <a:ext cx="1904136" cy="844167"/>
          </a:xfrm>
          <a:prstGeom prst="rect">
            <a:avLst/>
          </a:prstGeom>
        </p:spPr>
      </p:pic>
      <p:pic>
        <p:nvPicPr>
          <p:cNvPr id="79" name="Picture 50">
            <a:extLst>
              <a:ext uri="{FF2B5EF4-FFF2-40B4-BE49-F238E27FC236}">
                <a16:creationId xmlns="" xmlns:a16="http://schemas.microsoft.com/office/drawing/2014/main" id="{0A4AA348-544D-4A99-933D-85AF7F4035E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86904" y="3948117"/>
            <a:ext cx="73977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Picture 121">
            <a:extLst>
              <a:ext uri="{FF2B5EF4-FFF2-40B4-BE49-F238E27FC236}">
                <a16:creationId xmlns="" xmlns:a16="http://schemas.microsoft.com/office/drawing/2014/main" id="{EEBE87C7-8F9C-42B5-A8B0-FE8340D5F6F6}"/>
              </a:ext>
            </a:extLst>
          </p:cNvPr>
          <p:cNvPicPr>
            <a:picLocks noChangeAspect="1"/>
          </p:cNvPicPr>
          <p:nvPr/>
        </p:nvPicPr>
        <p:blipFill>
          <a:blip r:embed="rId10"/>
          <a:stretch>
            <a:fillRect/>
          </a:stretch>
        </p:blipFill>
        <p:spPr>
          <a:xfrm>
            <a:off x="3802414" y="1194615"/>
            <a:ext cx="531463" cy="288478"/>
          </a:xfrm>
          <a:prstGeom prst="rect">
            <a:avLst/>
          </a:prstGeom>
        </p:spPr>
      </p:pic>
      <p:pic>
        <p:nvPicPr>
          <p:cNvPr id="124" name="Picture 123">
            <a:extLst>
              <a:ext uri="{FF2B5EF4-FFF2-40B4-BE49-F238E27FC236}">
                <a16:creationId xmlns="" xmlns:a16="http://schemas.microsoft.com/office/drawing/2014/main" id="{18678D47-7F89-417D-8364-D478D7CED8DB}"/>
              </a:ext>
            </a:extLst>
          </p:cNvPr>
          <p:cNvPicPr>
            <a:picLocks noChangeAspect="1"/>
          </p:cNvPicPr>
          <p:nvPr/>
        </p:nvPicPr>
        <p:blipFill>
          <a:blip r:embed="rId11"/>
          <a:stretch>
            <a:fillRect/>
          </a:stretch>
        </p:blipFill>
        <p:spPr>
          <a:xfrm>
            <a:off x="2744116" y="1049745"/>
            <a:ext cx="660821" cy="578218"/>
          </a:xfrm>
          <a:prstGeom prst="rect">
            <a:avLst/>
          </a:prstGeom>
        </p:spPr>
      </p:pic>
      <p:pic>
        <p:nvPicPr>
          <p:cNvPr id="84" name="Picture 83">
            <a:extLst>
              <a:ext uri="{FF2B5EF4-FFF2-40B4-BE49-F238E27FC236}">
                <a16:creationId xmlns="" xmlns:a16="http://schemas.microsoft.com/office/drawing/2014/main" id="{63BA7092-1D0B-4CDC-9783-89C21CF79E81}"/>
              </a:ext>
            </a:extLst>
          </p:cNvPr>
          <p:cNvPicPr>
            <a:picLocks noChangeAspect="1"/>
          </p:cNvPicPr>
          <p:nvPr/>
        </p:nvPicPr>
        <p:blipFill>
          <a:blip r:embed="rId11"/>
          <a:stretch>
            <a:fillRect/>
          </a:stretch>
        </p:blipFill>
        <p:spPr>
          <a:xfrm>
            <a:off x="7486301" y="1080660"/>
            <a:ext cx="660821" cy="578218"/>
          </a:xfrm>
          <a:prstGeom prst="rect">
            <a:avLst/>
          </a:prstGeom>
        </p:spPr>
      </p:pic>
      <p:sp>
        <p:nvSpPr>
          <p:cNvPr id="127" name="TextBox 126">
            <a:extLst>
              <a:ext uri="{FF2B5EF4-FFF2-40B4-BE49-F238E27FC236}">
                <a16:creationId xmlns="" xmlns:a16="http://schemas.microsoft.com/office/drawing/2014/main" id="{981518DD-AEFF-45B7-8057-DA0E6A9B47C3}"/>
              </a:ext>
            </a:extLst>
          </p:cNvPr>
          <p:cNvSpPr txBox="1"/>
          <p:nvPr/>
        </p:nvSpPr>
        <p:spPr>
          <a:xfrm>
            <a:off x="8147376" y="4709033"/>
            <a:ext cx="739775" cy="215444"/>
          </a:xfrm>
          <a:prstGeom prst="rect">
            <a:avLst/>
          </a:prstGeom>
          <a:noFill/>
        </p:spPr>
        <p:txBody>
          <a:bodyPr wrap="square" rtlCol="0">
            <a:spAutoFit/>
          </a:bodyPr>
          <a:lstStyle/>
          <a:p>
            <a:pPr algn="ctr"/>
            <a:r>
              <a:rPr lang="en-IN" sz="800" dirty="0">
                <a:latin typeface="Nunito Sans" panose="020B0604020202020204" charset="0"/>
              </a:rPr>
              <a:t>Municipality</a:t>
            </a:r>
          </a:p>
        </p:txBody>
      </p:sp>
      <p:sp>
        <p:nvSpPr>
          <p:cNvPr id="88" name="TextBox 87">
            <a:extLst>
              <a:ext uri="{FF2B5EF4-FFF2-40B4-BE49-F238E27FC236}">
                <a16:creationId xmlns="" xmlns:a16="http://schemas.microsoft.com/office/drawing/2014/main" id="{F00DA144-301C-4694-8642-5D3A8966255E}"/>
              </a:ext>
            </a:extLst>
          </p:cNvPr>
          <p:cNvSpPr txBox="1"/>
          <p:nvPr/>
        </p:nvSpPr>
        <p:spPr>
          <a:xfrm>
            <a:off x="8225903" y="3031233"/>
            <a:ext cx="739775" cy="215444"/>
          </a:xfrm>
          <a:prstGeom prst="rect">
            <a:avLst/>
          </a:prstGeom>
          <a:noFill/>
        </p:spPr>
        <p:txBody>
          <a:bodyPr wrap="square" rtlCol="0">
            <a:spAutoFit/>
          </a:bodyPr>
          <a:lstStyle/>
          <a:p>
            <a:pPr algn="ctr"/>
            <a:r>
              <a:rPr lang="en-IN" sz="800" dirty="0">
                <a:latin typeface="Nunito Sans" panose="020B0604020202020204" charset="0"/>
              </a:rPr>
              <a:t>Hospital</a:t>
            </a:r>
          </a:p>
        </p:txBody>
      </p:sp>
      <p:sp>
        <p:nvSpPr>
          <p:cNvPr id="89" name="TextBox 88">
            <a:extLst>
              <a:ext uri="{FF2B5EF4-FFF2-40B4-BE49-F238E27FC236}">
                <a16:creationId xmlns="" xmlns:a16="http://schemas.microsoft.com/office/drawing/2014/main" id="{D46B7FE0-A4F5-4CCF-ABEC-726AB1EA4193}"/>
              </a:ext>
            </a:extLst>
          </p:cNvPr>
          <p:cNvSpPr txBox="1"/>
          <p:nvPr/>
        </p:nvSpPr>
        <p:spPr>
          <a:xfrm>
            <a:off x="8328908" y="1420337"/>
            <a:ext cx="739775" cy="215444"/>
          </a:xfrm>
          <a:prstGeom prst="rect">
            <a:avLst/>
          </a:prstGeom>
          <a:noFill/>
        </p:spPr>
        <p:txBody>
          <a:bodyPr wrap="square" rtlCol="0">
            <a:spAutoFit/>
          </a:bodyPr>
          <a:lstStyle/>
          <a:p>
            <a:pPr algn="ctr"/>
            <a:r>
              <a:rPr lang="en-IN" sz="800" dirty="0">
                <a:latin typeface="Nunito Sans" panose="020B0604020202020204" charset="0"/>
              </a:rPr>
              <a:t>Patients</a:t>
            </a:r>
          </a:p>
        </p:txBody>
      </p:sp>
      <p:sp>
        <p:nvSpPr>
          <p:cNvPr id="32" name="Arrow: Left 31">
            <a:extLst>
              <a:ext uri="{FF2B5EF4-FFF2-40B4-BE49-F238E27FC236}">
                <a16:creationId xmlns="" xmlns:a16="http://schemas.microsoft.com/office/drawing/2014/main" id="{DDEAB656-485B-4BC9-B75B-6FB9CFAABCBF}"/>
              </a:ext>
            </a:extLst>
          </p:cNvPr>
          <p:cNvSpPr/>
          <p:nvPr/>
        </p:nvSpPr>
        <p:spPr>
          <a:xfrm>
            <a:off x="3276607" y="1251497"/>
            <a:ext cx="458389" cy="2315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Right 32">
            <a:extLst>
              <a:ext uri="{FF2B5EF4-FFF2-40B4-BE49-F238E27FC236}">
                <a16:creationId xmlns="" xmlns:a16="http://schemas.microsoft.com/office/drawing/2014/main" id="{1750CCE7-C1AB-4B99-90EC-12BE38429399}"/>
              </a:ext>
            </a:extLst>
          </p:cNvPr>
          <p:cNvSpPr/>
          <p:nvPr/>
        </p:nvSpPr>
        <p:spPr>
          <a:xfrm>
            <a:off x="7366131" y="1251493"/>
            <a:ext cx="225301" cy="2154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 xmlns:a16="http://schemas.microsoft.com/office/drawing/2014/main" id="{75E98987-F062-4A77-B0D7-DF1697A0E167}"/>
              </a:ext>
            </a:extLst>
          </p:cNvPr>
          <p:cNvSpPr/>
          <p:nvPr/>
        </p:nvSpPr>
        <p:spPr>
          <a:xfrm>
            <a:off x="7940028" y="2676526"/>
            <a:ext cx="271859" cy="2047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8" name="Arrow: Right 127">
            <a:extLst>
              <a:ext uri="{FF2B5EF4-FFF2-40B4-BE49-F238E27FC236}">
                <a16:creationId xmlns="" xmlns:a16="http://schemas.microsoft.com/office/drawing/2014/main" id="{4F61E5B2-0F22-4CF9-962A-8AF8369EA0A4}"/>
              </a:ext>
            </a:extLst>
          </p:cNvPr>
          <p:cNvSpPr/>
          <p:nvPr/>
        </p:nvSpPr>
        <p:spPr>
          <a:xfrm>
            <a:off x="7940028" y="4283782"/>
            <a:ext cx="271859" cy="1523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0" name="Arrow: Right 129">
            <a:extLst>
              <a:ext uri="{FF2B5EF4-FFF2-40B4-BE49-F238E27FC236}">
                <a16:creationId xmlns="" xmlns:a16="http://schemas.microsoft.com/office/drawing/2014/main" id="{101BB2C6-0A70-4200-A5E9-40341C9AB832}"/>
              </a:ext>
            </a:extLst>
          </p:cNvPr>
          <p:cNvSpPr/>
          <p:nvPr/>
        </p:nvSpPr>
        <p:spPr>
          <a:xfrm>
            <a:off x="8029012" y="1272079"/>
            <a:ext cx="271859" cy="2154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Left-Up 45">
            <a:extLst>
              <a:ext uri="{FF2B5EF4-FFF2-40B4-BE49-F238E27FC236}">
                <a16:creationId xmlns="" xmlns:a16="http://schemas.microsoft.com/office/drawing/2014/main" id="{01E79B17-5381-4839-9A9C-1E3D662CBF69}"/>
              </a:ext>
            </a:extLst>
          </p:cNvPr>
          <p:cNvSpPr/>
          <p:nvPr/>
        </p:nvSpPr>
        <p:spPr>
          <a:xfrm>
            <a:off x="6510670" y="1673994"/>
            <a:ext cx="1521224" cy="3142135"/>
          </a:xfrm>
          <a:prstGeom prst="leftUpArrow">
            <a:avLst>
              <a:gd name="adj1" fmla="val 6509"/>
              <a:gd name="adj2" fmla="val 11132"/>
              <a:gd name="adj3" fmla="val 112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6" name="Arrow: Left-Up 135">
            <a:extLst>
              <a:ext uri="{FF2B5EF4-FFF2-40B4-BE49-F238E27FC236}">
                <a16:creationId xmlns="" xmlns:a16="http://schemas.microsoft.com/office/drawing/2014/main" id="{770A2473-F18E-4C76-941C-0F5C5F4394B5}"/>
              </a:ext>
            </a:extLst>
          </p:cNvPr>
          <p:cNvSpPr/>
          <p:nvPr/>
        </p:nvSpPr>
        <p:spPr>
          <a:xfrm flipH="1">
            <a:off x="2903557" y="1657748"/>
            <a:ext cx="1627150" cy="3142135"/>
          </a:xfrm>
          <a:prstGeom prst="leftUpArrow">
            <a:avLst>
              <a:gd name="adj1" fmla="val 6509"/>
              <a:gd name="adj2" fmla="val 11132"/>
              <a:gd name="adj3" fmla="val 112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Arrow: Bent-Up 50">
            <a:extLst>
              <a:ext uri="{FF2B5EF4-FFF2-40B4-BE49-F238E27FC236}">
                <a16:creationId xmlns="" xmlns:a16="http://schemas.microsoft.com/office/drawing/2014/main" id="{55AB17C6-F741-451F-9CA4-5B5C1BDD9A5A}"/>
              </a:ext>
            </a:extLst>
          </p:cNvPr>
          <p:cNvSpPr/>
          <p:nvPr/>
        </p:nvSpPr>
        <p:spPr>
          <a:xfrm rot="5400000" flipH="1">
            <a:off x="3454195" y="-130015"/>
            <a:ext cx="622702" cy="1530333"/>
          </a:xfrm>
          <a:prstGeom prst="bentUpArrow">
            <a:avLst>
              <a:gd name="adj1" fmla="val 18881"/>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C8CCF8C6-DAFA-4BE4-9D03-A21EEB4F4751}"/>
              </a:ext>
            </a:extLst>
          </p:cNvPr>
          <p:cNvSpPr txBox="1"/>
          <p:nvPr/>
        </p:nvSpPr>
        <p:spPr>
          <a:xfrm>
            <a:off x="4660157" y="894441"/>
            <a:ext cx="1625104" cy="215444"/>
          </a:xfrm>
          <a:prstGeom prst="rect">
            <a:avLst/>
          </a:prstGeom>
          <a:noFill/>
        </p:spPr>
        <p:txBody>
          <a:bodyPr wrap="square" rtlCol="0">
            <a:spAutoFit/>
          </a:bodyPr>
          <a:lstStyle/>
          <a:p>
            <a:pPr algn="ctr"/>
            <a:r>
              <a:rPr lang="en-IN" sz="800" dirty="0"/>
              <a:t>Insurance Companies</a:t>
            </a:r>
          </a:p>
        </p:txBody>
      </p:sp>
    </p:spTree>
    <p:extLst>
      <p:ext uri="{BB962C8B-B14F-4D97-AF65-F5344CB8AC3E}">
        <p14:creationId xmlns:p14="http://schemas.microsoft.com/office/powerpoint/2010/main" val="4074402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1"/>
            <a:ext cx="2046300" cy="91537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b="1" dirty="0"/>
              <a:t>Architecture Diagram</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12</a:t>
            </a:fld>
            <a:endParaRPr dirty="0"/>
          </a:p>
        </p:txBody>
      </p:sp>
    </p:spTree>
    <p:extLst>
      <p:ext uri="{BB962C8B-B14F-4D97-AF65-F5344CB8AC3E}">
        <p14:creationId xmlns:p14="http://schemas.microsoft.com/office/powerpoint/2010/main" val="4005082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948"/>
        <p:cNvGrpSpPr/>
        <p:nvPr/>
      </p:nvGrpSpPr>
      <p:grpSpPr>
        <a:xfrm>
          <a:off x="0" y="0"/>
          <a:ext cx="0" cy="0"/>
          <a:chOff x="0" y="0"/>
          <a:chExt cx="0" cy="0"/>
        </a:xfrm>
      </p:grpSpPr>
      <p:sp>
        <p:nvSpPr>
          <p:cNvPr id="949" name="Shape 949"/>
          <p:cNvSpPr txBox="1"/>
          <p:nvPr/>
        </p:nvSpPr>
        <p:spPr>
          <a:xfrm>
            <a:off x="2440040" y="1955426"/>
            <a:ext cx="4205204" cy="950739"/>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IN" sz="4800" b="1" dirty="0">
                <a:solidFill>
                  <a:srgbClr val="FFFFFF"/>
                </a:solidFill>
                <a:latin typeface="Nunito Sans"/>
                <a:ea typeface="Nunito Sans"/>
                <a:cs typeface="Nunito Sans"/>
                <a:sym typeface="Nunito Sans"/>
              </a:rPr>
              <a:t>THANK YOU</a:t>
            </a:r>
            <a:endParaRPr sz="4800" dirty="0">
              <a:solidFill>
                <a:srgbClr val="FFFFFF"/>
              </a:solidFill>
              <a:latin typeface="Nunito Sans"/>
              <a:ea typeface="Nunito Sans"/>
              <a:cs typeface="Nunito Sans"/>
              <a:sym typeface="Nunito Sans"/>
            </a:endParaRPr>
          </a:p>
          <a:p>
            <a:pPr marL="0" lvl="0" indent="0" rtl="0">
              <a:spcBef>
                <a:spcPts val="0"/>
              </a:spcBef>
              <a:spcAft>
                <a:spcPts val="0"/>
              </a:spcAft>
              <a:buNone/>
            </a:pPr>
            <a:endParaRPr dirty="0">
              <a:solidFill>
                <a:srgbClr val="FFFFFF"/>
              </a:solidFill>
              <a:latin typeface="Nunito Sans"/>
              <a:ea typeface="Nunito Sans"/>
              <a:cs typeface="Nunito Sans"/>
              <a:sym typeface="Nunito Sans"/>
            </a:endParaRPr>
          </a:p>
        </p:txBody>
      </p:sp>
      <p:sp>
        <p:nvSpPr>
          <p:cNvPr id="951" name="Shape 951"/>
          <p:cNvSpPr txBox="1"/>
          <p:nvPr/>
        </p:nvSpPr>
        <p:spPr>
          <a:xfrm>
            <a:off x="6645244" y="1610163"/>
            <a:ext cx="1440600" cy="12960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Clr>
                <a:schemeClr val="dk1"/>
              </a:buClr>
              <a:buSzPts val="1100"/>
              <a:buFont typeface="Arial"/>
              <a:buNone/>
            </a:pPr>
            <a:endParaRPr sz="9600" dirty="0">
              <a:solidFill>
                <a:srgbClr val="FFFF00"/>
              </a:solidFill>
            </a:endParaRPr>
          </a:p>
        </p:txBody>
      </p:sp>
      <p:sp>
        <p:nvSpPr>
          <p:cNvPr id="952" name="Shape 95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13</a:t>
            </a:fld>
            <a:endParaRPr dirty="0"/>
          </a:p>
        </p:txBody>
      </p:sp>
    </p:spTree>
    <p:extLst>
      <p:ext uri="{BB962C8B-B14F-4D97-AF65-F5344CB8AC3E}">
        <p14:creationId xmlns:p14="http://schemas.microsoft.com/office/powerpoint/2010/main" val="2883510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Problem Statement</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CCCCCC"/>
                </a:solidFill>
                <a:effectLst/>
                <a:uLnTx/>
                <a:uFillTx/>
                <a:latin typeface="Nunito Sans"/>
                <a:sym typeface="Nunito San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000" b="0" i="0" u="none" strike="noStrike" kern="0" cap="none" spc="0" normalizeH="0" baseline="0" noProof="0" dirty="0">
              <a:ln>
                <a:noFill/>
              </a:ln>
              <a:solidFill>
                <a:srgbClr val="CCCCCC"/>
              </a:solidFill>
              <a:effectLst/>
              <a:uLnTx/>
              <a:uFillTx/>
              <a:latin typeface="Nunito Sans"/>
              <a:sym typeface="Nunito Sans"/>
            </a:endParaRPr>
          </a:p>
        </p:txBody>
      </p:sp>
      <p:pic>
        <p:nvPicPr>
          <p:cNvPr id="13" name="Picture 42">
            <a:extLst>
              <a:ext uri="{FF2B5EF4-FFF2-40B4-BE49-F238E27FC236}">
                <a16:creationId xmlns="" xmlns:a16="http://schemas.microsoft.com/office/drawing/2014/main" id="{72CD0BC3-CBCD-4F08-9EC2-094477A3F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3812" y="2772090"/>
            <a:ext cx="499274" cy="665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6880979" y="2323490"/>
            <a:ext cx="1134094" cy="34547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6899874" y="2330409"/>
            <a:ext cx="1115207" cy="338554"/>
          </a:xfrm>
          <a:prstGeom prst="rect">
            <a:avLst/>
          </a:prstGeom>
          <a:noFill/>
        </p:spPr>
        <p:txBody>
          <a:bodyPr wrap="square" rtlCol="0">
            <a:spAutoFit/>
          </a:bodyPr>
          <a:lstStyle/>
          <a:p>
            <a:pPr algn="ctr"/>
            <a:r>
              <a:rPr lang="en-IN" sz="800" dirty="0"/>
              <a:t>‘</a:t>
            </a:r>
            <a:r>
              <a:rPr lang="en-IN" sz="800" b="1" dirty="0" err="1">
                <a:solidFill>
                  <a:srgbClr val="00B050"/>
                </a:solidFill>
              </a:rPr>
              <a:t>Punekar</a:t>
            </a:r>
            <a:r>
              <a:rPr lang="en-IN" sz="800" dirty="0"/>
              <a:t>’ has to fill out lengthy forms </a:t>
            </a:r>
          </a:p>
        </p:txBody>
      </p:sp>
      <p:sp>
        <p:nvSpPr>
          <p:cNvPr id="17" name="Rectangle 16"/>
          <p:cNvSpPr/>
          <p:nvPr/>
        </p:nvSpPr>
        <p:spPr>
          <a:xfrm>
            <a:off x="7699178" y="2744162"/>
            <a:ext cx="991591" cy="5746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7645842" y="2751082"/>
            <a:ext cx="1115207" cy="584775"/>
          </a:xfrm>
          <a:prstGeom prst="rect">
            <a:avLst/>
          </a:prstGeom>
          <a:noFill/>
        </p:spPr>
        <p:txBody>
          <a:bodyPr wrap="square" rtlCol="0">
            <a:spAutoFit/>
          </a:bodyPr>
          <a:lstStyle/>
          <a:p>
            <a:pPr algn="ctr"/>
            <a:r>
              <a:rPr lang="en-IN" sz="800" dirty="0"/>
              <a:t>No interoperability between medical departments and hospitals</a:t>
            </a:r>
          </a:p>
        </p:txBody>
      </p:sp>
      <p:sp>
        <p:nvSpPr>
          <p:cNvPr id="20" name="Rectangle 19"/>
          <p:cNvSpPr/>
          <p:nvPr/>
        </p:nvSpPr>
        <p:spPr>
          <a:xfrm>
            <a:off x="3090425" y="1447095"/>
            <a:ext cx="1134094" cy="4312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3109320" y="1431876"/>
            <a:ext cx="1115207" cy="461665"/>
          </a:xfrm>
          <a:prstGeom prst="rect">
            <a:avLst/>
          </a:prstGeom>
          <a:noFill/>
        </p:spPr>
        <p:txBody>
          <a:bodyPr wrap="square" rtlCol="0">
            <a:spAutoFit/>
          </a:bodyPr>
          <a:lstStyle/>
          <a:p>
            <a:pPr algn="ctr"/>
            <a:r>
              <a:rPr lang="en-IN" sz="800" dirty="0"/>
              <a:t>No control over personal medical records</a:t>
            </a:r>
          </a:p>
        </p:txBody>
      </p:sp>
      <p:cxnSp>
        <p:nvCxnSpPr>
          <p:cNvPr id="15" name="Straight Arrow Connector 14"/>
          <p:cNvCxnSpPr>
            <a:cxnSpLocks/>
            <a:endCxn id="13" idx="1"/>
          </p:cNvCxnSpPr>
          <p:nvPr/>
        </p:nvCxnSpPr>
        <p:spPr>
          <a:xfrm>
            <a:off x="4089741" y="2233027"/>
            <a:ext cx="2984079" cy="8719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rot="957467">
            <a:off x="4995355" y="2429664"/>
            <a:ext cx="1460656" cy="215444"/>
          </a:xfrm>
          <a:prstGeom prst="rect">
            <a:avLst/>
          </a:prstGeom>
          <a:noFill/>
        </p:spPr>
        <p:txBody>
          <a:bodyPr wrap="none" rtlCol="0">
            <a:spAutoFit/>
          </a:bodyPr>
          <a:lstStyle/>
          <a:p>
            <a:r>
              <a:rPr lang="en-IN" sz="800" b="1" dirty="0"/>
              <a:t>Goes to Sassoon Hospital</a:t>
            </a:r>
          </a:p>
        </p:txBody>
      </p:sp>
      <p:sp>
        <p:nvSpPr>
          <p:cNvPr id="22" name="TextBox 21"/>
          <p:cNvSpPr txBox="1"/>
          <p:nvPr/>
        </p:nvSpPr>
        <p:spPr>
          <a:xfrm>
            <a:off x="3474472" y="2472544"/>
            <a:ext cx="591829" cy="215444"/>
          </a:xfrm>
          <a:prstGeom prst="rect">
            <a:avLst/>
          </a:prstGeom>
          <a:noFill/>
        </p:spPr>
        <p:txBody>
          <a:bodyPr wrap="none" rtlCol="0">
            <a:spAutoFit/>
          </a:bodyPr>
          <a:lstStyle/>
          <a:p>
            <a:pPr algn="ctr"/>
            <a:r>
              <a:rPr lang="en-IN" sz="800" b="1" dirty="0" err="1">
                <a:solidFill>
                  <a:srgbClr val="00B050"/>
                </a:solidFill>
              </a:rPr>
              <a:t>Punekar</a:t>
            </a:r>
            <a:endParaRPr lang="en-IN" sz="800" b="1" dirty="0">
              <a:solidFill>
                <a:srgbClr val="00B050"/>
              </a:solidFill>
            </a:endParaRPr>
          </a:p>
        </p:txBody>
      </p:sp>
      <p:pic>
        <p:nvPicPr>
          <p:cNvPr id="26"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44474" y="3922161"/>
            <a:ext cx="685624" cy="68562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6296606" y="4264971"/>
            <a:ext cx="783982" cy="56647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6109384" y="4264976"/>
            <a:ext cx="1115207" cy="584775"/>
          </a:xfrm>
          <a:prstGeom prst="rect">
            <a:avLst/>
          </a:prstGeom>
          <a:noFill/>
        </p:spPr>
        <p:txBody>
          <a:bodyPr wrap="square" rtlCol="0">
            <a:spAutoFit/>
          </a:bodyPr>
          <a:lstStyle/>
          <a:p>
            <a:pPr algn="ctr"/>
            <a:r>
              <a:rPr lang="en-IN" sz="800" dirty="0"/>
              <a:t>Pharmacist is unaware of illegitimate prescriptions</a:t>
            </a:r>
          </a:p>
        </p:txBody>
      </p:sp>
      <p:sp>
        <p:nvSpPr>
          <p:cNvPr id="36" name="Rectangle 35"/>
          <p:cNvSpPr/>
          <p:nvPr/>
        </p:nvSpPr>
        <p:spPr>
          <a:xfrm>
            <a:off x="5237026" y="4674918"/>
            <a:ext cx="979715" cy="4312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B050"/>
              </a:solidFill>
            </a:endParaRPr>
          </a:p>
        </p:txBody>
      </p:sp>
      <p:sp>
        <p:nvSpPr>
          <p:cNvPr id="37" name="TextBox 36"/>
          <p:cNvSpPr txBox="1"/>
          <p:nvPr/>
        </p:nvSpPr>
        <p:spPr>
          <a:xfrm>
            <a:off x="5170305" y="4681839"/>
            <a:ext cx="1115207" cy="461665"/>
          </a:xfrm>
          <a:prstGeom prst="rect">
            <a:avLst/>
          </a:prstGeom>
          <a:noFill/>
        </p:spPr>
        <p:txBody>
          <a:bodyPr wrap="square" rtlCol="0">
            <a:spAutoFit/>
          </a:bodyPr>
          <a:lstStyle/>
          <a:p>
            <a:pPr algn="ctr"/>
            <a:r>
              <a:rPr lang="en-IN" sz="800" dirty="0"/>
              <a:t>Customer forgets to bring the prescription</a:t>
            </a:r>
          </a:p>
        </p:txBody>
      </p:sp>
      <p:cxnSp>
        <p:nvCxnSpPr>
          <p:cNvPr id="39" name="Straight Arrow Connector 38"/>
          <p:cNvCxnSpPr/>
          <p:nvPr/>
        </p:nvCxnSpPr>
        <p:spPr>
          <a:xfrm>
            <a:off x="3760945" y="2742772"/>
            <a:ext cx="1591327" cy="15875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54411" y="3541890"/>
            <a:ext cx="1090363" cy="215444"/>
          </a:xfrm>
          <a:prstGeom prst="rect">
            <a:avLst/>
          </a:prstGeom>
          <a:noFill/>
        </p:spPr>
        <p:txBody>
          <a:bodyPr wrap="none" rtlCol="0">
            <a:spAutoFit/>
          </a:bodyPr>
          <a:lstStyle/>
          <a:p>
            <a:r>
              <a:rPr lang="en-IN" sz="800" b="1" dirty="0"/>
              <a:t>Goes to Pharmacy</a:t>
            </a:r>
          </a:p>
        </p:txBody>
      </p:sp>
      <p:sp>
        <p:nvSpPr>
          <p:cNvPr id="43" name="TextBox 42"/>
          <p:cNvSpPr txBox="1"/>
          <p:nvPr/>
        </p:nvSpPr>
        <p:spPr>
          <a:xfrm>
            <a:off x="2578722" y="1951038"/>
            <a:ext cx="943920" cy="461665"/>
          </a:xfrm>
          <a:prstGeom prst="rect">
            <a:avLst/>
          </a:prstGeom>
          <a:noFill/>
        </p:spPr>
        <p:txBody>
          <a:bodyPr wrap="square" rtlCol="0">
            <a:spAutoFit/>
          </a:bodyPr>
          <a:lstStyle/>
          <a:p>
            <a:pPr algn="ctr"/>
            <a:r>
              <a:rPr lang="en-IN" sz="800" dirty="0"/>
              <a:t>Loses paper based medical records</a:t>
            </a:r>
          </a:p>
        </p:txBody>
      </p:sp>
      <p:sp>
        <p:nvSpPr>
          <p:cNvPr id="44" name="Rectangle 43"/>
          <p:cNvSpPr/>
          <p:nvPr/>
        </p:nvSpPr>
        <p:spPr>
          <a:xfrm>
            <a:off x="2639732" y="1964406"/>
            <a:ext cx="821917" cy="4312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p:cNvSpPr/>
          <p:nvPr/>
        </p:nvSpPr>
        <p:spPr>
          <a:xfrm>
            <a:off x="7690705" y="3519581"/>
            <a:ext cx="991591" cy="4685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7637369" y="3526505"/>
            <a:ext cx="1115207" cy="461665"/>
          </a:xfrm>
          <a:prstGeom prst="rect">
            <a:avLst/>
          </a:prstGeom>
          <a:noFill/>
        </p:spPr>
        <p:txBody>
          <a:bodyPr wrap="square" rtlCol="0">
            <a:spAutoFit/>
          </a:bodyPr>
          <a:lstStyle/>
          <a:p>
            <a:pPr algn="ctr"/>
            <a:r>
              <a:rPr lang="en-IN" sz="800" dirty="0"/>
              <a:t>No means to track patients medical history</a:t>
            </a:r>
          </a:p>
        </p:txBody>
      </p:sp>
      <p:sp>
        <p:nvSpPr>
          <p:cNvPr id="49" name="TextBox 48"/>
          <p:cNvSpPr txBox="1"/>
          <p:nvPr/>
        </p:nvSpPr>
        <p:spPr>
          <a:xfrm>
            <a:off x="5388713" y="3691327"/>
            <a:ext cx="678391" cy="215444"/>
          </a:xfrm>
          <a:prstGeom prst="rect">
            <a:avLst/>
          </a:prstGeom>
          <a:noFill/>
        </p:spPr>
        <p:txBody>
          <a:bodyPr wrap="none" rtlCol="0">
            <a:spAutoFit/>
          </a:bodyPr>
          <a:lstStyle/>
          <a:p>
            <a:pPr algn="ctr"/>
            <a:r>
              <a:rPr lang="en-IN" sz="800" b="1" dirty="0">
                <a:solidFill>
                  <a:srgbClr val="7030A0"/>
                </a:solidFill>
              </a:rPr>
              <a:t>Pharmacy</a:t>
            </a:r>
          </a:p>
        </p:txBody>
      </p:sp>
      <p:sp>
        <p:nvSpPr>
          <p:cNvPr id="50" name="TextBox 49"/>
          <p:cNvSpPr txBox="1"/>
          <p:nvPr/>
        </p:nvSpPr>
        <p:spPr>
          <a:xfrm>
            <a:off x="7016321" y="3441410"/>
            <a:ext cx="614271" cy="338554"/>
          </a:xfrm>
          <a:prstGeom prst="rect">
            <a:avLst/>
          </a:prstGeom>
          <a:noFill/>
        </p:spPr>
        <p:txBody>
          <a:bodyPr wrap="none" rtlCol="0">
            <a:spAutoFit/>
          </a:bodyPr>
          <a:lstStyle/>
          <a:p>
            <a:pPr algn="ctr"/>
            <a:r>
              <a:rPr lang="en-IN" sz="800" b="1" dirty="0">
                <a:solidFill>
                  <a:srgbClr val="FF0000"/>
                </a:solidFill>
              </a:rPr>
              <a:t>Sassoon</a:t>
            </a:r>
          </a:p>
          <a:p>
            <a:pPr algn="ctr"/>
            <a:r>
              <a:rPr lang="en-IN" sz="800" b="1" dirty="0">
                <a:solidFill>
                  <a:srgbClr val="FF0000"/>
                </a:solidFill>
              </a:rPr>
              <a:t>Hospital</a:t>
            </a:r>
          </a:p>
        </p:txBody>
      </p:sp>
      <p:pic>
        <p:nvPicPr>
          <p:cNvPr id="31" name="Picture 42">
            <a:extLst>
              <a:ext uri="{FF2B5EF4-FFF2-40B4-BE49-F238E27FC236}">
                <a16:creationId xmlns="" xmlns:a16="http://schemas.microsoft.com/office/drawing/2014/main" id="{72CD0BC3-CBCD-4F08-9EC2-094477A3F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4492" y="570018"/>
            <a:ext cx="499274" cy="665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31"/>
          <p:cNvSpPr txBox="1"/>
          <p:nvPr/>
        </p:nvSpPr>
        <p:spPr>
          <a:xfrm>
            <a:off x="6801918" y="1235714"/>
            <a:ext cx="590225" cy="338554"/>
          </a:xfrm>
          <a:prstGeom prst="rect">
            <a:avLst/>
          </a:prstGeom>
          <a:noFill/>
        </p:spPr>
        <p:txBody>
          <a:bodyPr wrap="none" rtlCol="0">
            <a:spAutoFit/>
          </a:bodyPr>
          <a:lstStyle/>
          <a:p>
            <a:pPr algn="ctr"/>
            <a:r>
              <a:rPr lang="en-IN" sz="800" b="1" dirty="0">
                <a:solidFill>
                  <a:srgbClr val="FF0000"/>
                </a:solidFill>
              </a:rPr>
              <a:t>KEM</a:t>
            </a:r>
          </a:p>
          <a:p>
            <a:pPr algn="ctr"/>
            <a:r>
              <a:rPr lang="en-IN" sz="800" b="1" dirty="0">
                <a:solidFill>
                  <a:srgbClr val="FF0000"/>
                </a:solidFill>
              </a:rPr>
              <a:t>Hospital</a:t>
            </a:r>
          </a:p>
        </p:txBody>
      </p:sp>
      <p:cxnSp>
        <p:nvCxnSpPr>
          <p:cNvPr id="33" name="Straight Arrow Connector 32"/>
          <p:cNvCxnSpPr>
            <a:endCxn id="31" idx="1"/>
          </p:cNvCxnSpPr>
          <p:nvPr/>
        </p:nvCxnSpPr>
        <p:spPr>
          <a:xfrm flipV="1">
            <a:off x="4089741" y="902869"/>
            <a:ext cx="2764759" cy="116344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rot="20196284">
            <a:off x="4890507" y="1184003"/>
            <a:ext cx="1258678" cy="215444"/>
          </a:xfrm>
          <a:prstGeom prst="rect">
            <a:avLst/>
          </a:prstGeom>
          <a:noFill/>
        </p:spPr>
        <p:txBody>
          <a:bodyPr wrap="none" rtlCol="0">
            <a:spAutoFit/>
          </a:bodyPr>
          <a:lstStyle/>
          <a:p>
            <a:r>
              <a:rPr lang="en-IN" sz="800" b="1" dirty="0"/>
              <a:t>Goes to KEM Hospital</a:t>
            </a:r>
          </a:p>
        </p:txBody>
      </p:sp>
      <p:sp>
        <p:nvSpPr>
          <p:cNvPr id="40" name="Rectangle 39"/>
          <p:cNvSpPr/>
          <p:nvPr/>
        </p:nvSpPr>
        <p:spPr>
          <a:xfrm>
            <a:off x="6603939" y="47505"/>
            <a:ext cx="1134094" cy="50729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p:cNvSpPr txBox="1"/>
          <p:nvPr/>
        </p:nvSpPr>
        <p:spPr>
          <a:xfrm>
            <a:off x="6590744" y="4"/>
            <a:ext cx="1115207" cy="584775"/>
          </a:xfrm>
          <a:prstGeom prst="rect">
            <a:avLst/>
          </a:prstGeom>
          <a:noFill/>
        </p:spPr>
        <p:txBody>
          <a:bodyPr wrap="square" rtlCol="0">
            <a:spAutoFit/>
          </a:bodyPr>
          <a:lstStyle/>
          <a:p>
            <a:pPr algn="ctr"/>
            <a:r>
              <a:rPr lang="en-IN" sz="800" dirty="0"/>
              <a:t>‘</a:t>
            </a:r>
            <a:r>
              <a:rPr lang="en-IN" sz="800" b="1" dirty="0" err="1">
                <a:solidFill>
                  <a:srgbClr val="00B050"/>
                </a:solidFill>
              </a:rPr>
              <a:t>Punekar</a:t>
            </a:r>
            <a:r>
              <a:rPr lang="en-IN" sz="800" dirty="0"/>
              <a:t>’ might forget/not have to bring his previous reports</a:t>
            </a:r>
          </a:p>
        </p:txBody>
      </p:sp>
      <p:sp>
        <p:nvSpPr>
          <p:cNvPr id="51" name="Rectangle 50"/>
          <p:cNvSpPr/>
          <p:nvPr/>
        </p:nvSpPr>
        <p:spPr>
          <a:xfrm>
            <a:off x="7514338" y="603561"/>
            <a:ext cx="991591" cy="5746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TextBox 51"/>
          <p:cNvSpPr txBox="1"/>
          <p:nvPr/>
        </p:nvSpPr>
        <p:spPr>
          <a:xfrm>
            <a:off x="7461002" y="610481"/>
            <a:ext cx="1115207" cy="584775"/>
          </a:xfrm>
          <a:prstGeom prst="rect">
            <a:avLst/>
          </a:prstGeom>
          <a:noFill/>
        </p:spPr>
        <p:txBody>
          <a:bodyPr wrap="square" rtlCol="0">
            <a:spAutoFit/>
          </a:bodyPr>
          <a:lstStyle/>
          <a:p>
            <a:pPr algn="ctr"/>
            <a:r>
              <a:rPr lang="en-IN" sz="800" dirty="0"/>
              <a:t>Without medical history doctor might not understand the actual problem</a:t>
            </a:r>
          </a:p>
        </p:txBody>
      </p:sp>
      <p:sp>
        <p:nvSpPr>
          <p:cNvPr id="53" name="Rectangle 52"/>
          <p:cNvSpPr/>
          <p:nvPr/>
        </p:nvSpPr>
        <p:spPr>
          <a:xfrm>
            <a:off x="7488869" y="1319641"/>
            <a:ext cx="1134094" cy="46858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TextBox 53"/>
          <p:cNvSpPr txBox="1"/>
          <p:nvPr/>
        </p:nvSpPr>
        <p:spPr>
          <a:xfrm>
            <a:off x="7507764" y="1326560"/>
            <a:ext cx="1115207" cy="461665"/>
          </a:xfrm>
          <a:prstGeom prst="rect">
            <a:avLst/>
          </a:prstGeom>
          <a:noFill/>
        </p:spPr>
        <p:txBody>
          <a:bodyPr wrap="square" rtlCol="0">
            <a:spAutoFit/>
          </a:bodyPr>
          <a:lstStyle/>
          <a:p>
            <a:pPr algn="ctr"/>
            <a:r>
              <a:rPr lang="en-IN" sz="800" dirty="0"/>
              <a:t>‘</a:t>
            </a:r>
            <a:r>
              <a:rPr lang="en-IN" sz="800" b="1" dirty="0" err="1">
                <a:solidFill>
                  <a:srgbClr val="00B050"/>
                </a:solidFill>
              </a:rPr>
              <a:t>Punekar</a:t>
            </a:r>
            <a:r>
              <a:rPr lang="en-IN" sz="800" dirty="0"/>
              <a:t>’ has to fill out lengthy forms again</a:t>
            </a:r>
          </a:p>
        </p:txBody>
      </p:sp>
      <p:pic>
        <p:nvPicPr>
          <p:cNvPr id="3" name="Picture 2">
            <a:extLst>
              <a:ext uri="{FF2B5EF4-FFF2-40B4-BE49-F238E27FC236}">
                <a16:creationId xmlns="" xmlns:a16="http://schemas.microsoft.com/office/drawing/2014/main" id="{5A4D36D6-3FE6-4236-9A69-129345D21CE7}"/>
              </a:ext>
            </a:extLst>
          </p:cNvPr>
          <p:cNvPicPr>
            <a:picLocks noChangeAspect="1"/>
          </p:cNvPicPr>
          <p:nvPr/>
        </p:nvPicPr>
        <p:blipFill>
          <a:blip r:embed="rId5"/>
          <a:stretch>
            <a:fillRect/>
          </a:stretch>
        </p:blipFill>
        <p:spPr>
          <a:xfrm>
            <a:off x="3531786" y="1973602"/>
            <a:ext cx="494094" cy="563784"/>
          </a:xfrm>
          <a:prstGeom prst="rect">
            <a:avLst/>
          </a:prstGeom>
        </p:spPr>
      </p:pic>
    </p:spTree>
    <p:extLst>
      <p:ext uri="{BB962C8B-B14F-4D97-AF65-F5344CB8AC3E}">
        <p14:creationId xmlns:p14="http://schemas.microsoft.com/office/powerpoint/2010/main" val="1683762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3"/>
            <a:ext cx="2046300" cy="3827525"/>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t>Problem </a:t>
            </a:r>
            <a:r>
              <a:rPr lang="en-IN" b="1" dirty="0"/>
              <a:t>Statement</a:t>
            </a:r>
            <a:r>
              <a:rPr lang="en" b="1" dirty="0"/>
              <a:t/>
            </a:r>
            <a:br>
              <a:rPr lang="en" b="1" dirty="0"/>
            </a:br>
            <a:r>
              <a:rPr lang="en" b="1" dirty="0"/>
              <a:t/>
            </a:r>
            <a:br>
              <a:rPr lang="en" b="1" dirty="0"/>
            </a:br>
            <a:endParaRPr b="1" dirty="0"/>
          </a:p>
        </p:txBody>
      </p:sp>
      <p:sp>
        <p:nvSpPr>
          <p:cNvPr id="105" name="Shape 105"/>
          <p:cNvSpPr txBox="1">
            <a:spLocks noGrp="1"/>
          </p:cNvSpPr>
          <p:nvPr>
            <p:ph type="body" idx="2"/>
          </p:nvPr>
        </p:nvSpPr>
        <p:spPr>
          <a:xfrm>
            <a:off x="2771779" y="393107"/>
            <a:ext cx="6238875" cy="4418064"/>
          </a:xfrm>
          <a:prstGeom prst="rect">
            <a:avLst/>
          </a:prstGeom>
        </p:spPr>
        <p:txBody>
          <a:bodyPr spcFirstLastPara="1" wrap="square" lIns="91425" tIns="91425" rIns="91425" bIns="91425" anchor="t" anchorCtr="0">
            <a:noAutofit/>
          </a:bodyPr>
          <a:lstStyle/>
          <a:p>
            <a:pPr marL="171450" indent="-171450"/>
            <a:r>
              <a:rPr lang="en-IN" dirty="0">
                <a:solidFill>
                  <a:schemeClr val="accent1">
                    <a:lumMod val="75000"/>
                  </a:schemeClr>
                </a:solidFill>
              </a:rPr>
              <a:t>A big problem faced by the healthcare sector in India is the nature in which medical records are stored.</a:t>
            </a:r>
          </a:p>
          <a:p>
            <a:pPr marL="171450" indent="-171450"/>
            <a:r>
              <a:rPr lang="en-IN" dirty="0">
                <a:solidFill>
                  <a:schemeClr val="accent1">
                    <a:lumMod val="75000"/>
                  </a:schemeClr>
                </a:solidFill>
              </a:rPr>
              <a:t>A majority of the government hospitals still use archaic paper based methods to store records.</a:t>
            </a:r>
          </a:p>
          <a:p>
            <a:pPr marL="171450" indent="-171450"/>
            <a:r>
              <a:rPr lang="en-IN" dirty="0">
                <a:solidFill>
                  <a:schemeClr val="accent1">
                    <a:lumMod val="75000"/>
                  </a:schemeClr>
                </a:solidFill>
              </a:rPr>
              <a:t>Consider your average Punekar getting a health check-up or being admitted at a government hospital.</a:t>
            </a:r>
          </a:p>
          <a:p>
            <a:pPr marL="171450" indent="-171450"/>
            <a:r>
              <a:rPr lang="en-IN" dirty="0">
                <a:solidFill>
                  <a:schemeClr val="accent1">
                    <a:lumMod val="75000"/>
                  </a:schemeClr>
                </a:solidFill>
              </a:rPr>
              <a:t>Every time before being able to avail any service offered by the healthcare centre they have to fill out stacks of paperwork, provide identity proof, pay a deposit upfront and most importantly provide their medical history in order to get an accurate diagnosis and avoid further complications because of a conflicting prescription. </a:t>
            </a:r>
          </a:p>
          <a:p>
            <a:pPr marL="171450" indent="-171450"/>
            <a:r>
              <a:rPr lang="en-IN" dirty="0">
                <a:solidFill>
                  <a:schemeClr val="accent1">
                    <a:lumMod val="75000"/>
                  </a:schemeClr>
                </a:solidFill>
              </a:rPr>
              <a:t>Lack of an EHR system results in reduced interoperability between departments of the </a:t>
            </a:r>
            <a:r>
              <a:rPr lang="en-IN">
                <a:solidFill>
                  <a:schemeClr val="accent1">
                    <a:lumMod val="75000"/>
                  </a:schemeClr>
                </a:solidFill>
              </a:rPr>
              <a:t>same hospital </a:t>
            </a:r>
            <a:r>
              <a:rPr lang="en-IN" dirty="0">
                <a:solidFill>
                  <a:schemeClr val="accent1">
                    <a:lumMod val="75000"/>
                  </a:schemeClr>
                </a:solidFill>
              </a:rPr>
              <a:t>as well as </a:t>
            </a:r>
            <a:r>
              <a:rPr lang="en-IN">
                <a:solidFill>
                  <a:schemeClr val="accent1">
                    <a:lumMod val="75000"/>
                  </a:schemeClr>
                </a:solidFill>
              </a:rPr>
              <a:t>other hospitals </a:t>
            </a:r>
            <a:r>
              <a:rPr lang="en-IN" dirty="0">
                <a:solidFill>
                  <a:schemeClr val="accent1">
                    <a:lumMod val="75000"/>
                  </a:schemeClr>
                </a:solidFill>
              </a:rPr>
              <a:t>which leads to the same problems mentioned above.</a:t>
            </a:r>
          </a:p>
          <a:p>
            <a:pPr marL="171450" indent="-171450"/>
            <a:r>
              <a:rPr lang="en-IN" dirty="0">
                <a:solidFill>
                  <a:schemeClr val="accent1">
                    <a:lumMod val="75000"/>
                  </a:schemeClr>
                </a:solidFill>
              </a:rPr>
              <a:t>It is difficult for a Punekar to keep track of their medical history, a challenge also faced by the hospitals which results in repetitive tests, increase in manual labour leading to inefficacies in the entire process.</a:t>
            </a:r>
          </a:p>
          <a:p>
            <a:pPr marL="171450" indent="-171450"/>
            <a:r>
              <a:rPr lang="en-IN" dirty="0">
                <a:solidFill>
                  <a:schemeClr val="accent1">
                    <a:lumMod val="75000"/>
                  </a:schemeClr>
                </a:solidFill>
              </a:rPr>
              <a:t>All of these little problems lead to increased administrative costs and decreased quality of service which ultimately leads to rise in fatality rates.</a:t>
            </a:r>
          </a:p>
          <a:p>
            <a:pPr marL="171450" indent="-171450"/>
            <a:r>
              <a:rPr lang="en-IN" b="1" dirty="0">
                <a:solidFill>
                  <a:schemeClr val="accent1">
                    <a:lumMod val="75000"/>
                  </a:schemeClr>
                </a:solidFill>
              </a:rPr>
              <a:t>The problem that we are trying to solve is the lack of storing records electronically in government hospitals but in the bigger picture the problem being addressed is the  delivery of medical services to Punekars in a cost effective and efficient manner.</a:t>
            </a:r>
          </a:p>
          <a:p>
            <a:pPr marL="171450" indent="-171450"/>
            <a:endParaRPr lang="en-IN" dirty="0">
              <a:solidFill>
                <a:schemeClr val="accent1">
                  <a:lumMod val="75000"/>
                </a:schemeClr>
              </a:solidFill>
            </a:endParaRPr>
          </a:p>
          <a:p>
            <a:pPr marL="171450" indent="-171450"/>
            <a:endParaRPr lang="en-IN" dirty="0">
              <a:solidFill>
                <a:schemeClr val="accent1">
                  <a:lumMod val="75000"/>
                </a:schemeClr>
              </a:solidFill>
            </a:endParaRPr>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dirty="0"/>
          </a:p>
        </p:txBody>
      </p:sp>
      <p:cxnSp>
        <p:nvCxnSpPr>
          <p:cNvPr id="6" name="Straight Connector 5"/>
          <p:cNvCxnSpPr/>
          <p:nvPr/>
        </p:nvCxnSpPr>
        <p:spPr>
          <a:xfrm>
            <a:off x="2771779" y="393107"/>
            <a:ext cx="6238875"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71779" y="4811172"/>
            <a:ext cx="6238875"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Beneficiaries</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CCCCCC"/>
                </a:solidFill>
                <a:effectLst/>
                <a:uLnTx/>
                <a:uFillTx/>
                <a:latin typeface="Nunito Sans"/>
                <a:sym typeface="Nunito San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000" b="0" i="0" u="none" strike="noStrike" kern="0" cap="none" spc="0" normalizeH="0" baseline="0" noProof="0" dirty="0">
              <a:ln>
                <a:noFill/>
              </a:ln>
              <a:solidFill>
                <a:srgbClr val="CCCCCC"/>
              </a:solidFill>
              <a:effectLst/>
              <a:uLnTx/>
              <a:uFillTx/>
              <a:latin typeface="Nunito Sans"/>
              <a:sym typeface="Nunito Sans"/>
            </a:endParaRPr>
          </a:p>
        </p:txBody>
      </p:sp>
      <p:sp>
        <p:nvSpPr>
          <p:cNvPr id="11" name="Shape 114">
            <a:extLst>
              <a:ext uri="{FF2B5EF4-FFF2-40B4-BE49-F238E27FC236}">
                <a16:creationId xmlns="" xmlns:a16="http://schemas.microsoft.com/office/drawing/2014/main" id="{1D3C8554-FECA-4592-9592-A1CD9D928A40}"/>
              </a:ext>
            </a:extLst>
          </p:cNvPr>
          <p:cNvSpPr txBox="1">
            <a:spLocks noGrp="1"/>
          </p:cNvSpPr>
          <p:nvPr>
            <p:ph type="body" idx="1"/>
          </p:nvPr>
        </p:nvSpPr>
        <p:spPr>
          <a:xfrm>
            <a:off x="2687763" y="975601"/>
            <a:ext cx="6029350" cy="2363951"/>
          </a:xfrm>
          <a:prstGeom prst="rect">
            <a:avLst/>
          </a:prstGeom>
        </p:spPr>
        <p:txBody>
          <a:bodyPr spcFirstLastPara="1" wrap="square" lIns="91425" tIns="91425" rIns="91425" bIns="91425" anchor="t" anchorCtr="0">
            <a:noAutofit/>
          </a:bodyPr>
          <a:lstStyle/>
          <a:p>
            <a:pPr algn="just"/>
            <a:r>
              <a:rPr lang="en-US" i="0" dirty="0">
                <a:solidFill>
                  <a:schemeClr val="tx1"/>
                </a:solidFill>
                <a:latin typeface="Nunito Sans" panose="020B0604020202020204" charset="0"/>
                <a:cs typeface="Times New Roman" panose="02020603050405020304" pitchFamily="18" charset="0"/>
              </a:rPr>
              <a:t>Citizens</a:t>
            </a:r>
          </a:p>
          <a:p>
            <a:pPr algn="just"/>
            <a:r>
              <a:rPr lang="en-US" i="0" dirty="0">
                <a:solidFill>
                  <a:schemeClr val="tx1"/>
                </a:solidFill>
                <a:latin typeface="Nunito Sans" panose="020B0604020202020204" charset="0"/>
                <a:cs typeface="Times New Roman" panose="02020603050405020304" pitchFamily="18" charset="0"/>
              </a:rPr>
              <a:t>Healthcare Centers</a:t>
            </a:r>
          </a:p>
          <a:p>
            <a:pPr algn="just"/>
            <a:r>
              <a:rPr lang="en-US" i="0" dirty="0">
                <a:solidFill>
                  <a:schemeClr val="tx1"/>
                </a:solidFill>
                <a:latin typeface="Nunito Sans" panose="020B0604020202020204" charset="0"/>
                <a:cs typeface="Times New Roman" panose="02020603050405020304" pitchFamily="18" charset="0"/>
              </a:rPr>
              <a:t>Insurance Providers</a:t>
            </a:r>
          </a:p>
          <a:p>
            <a:pPr algn="just"/>
            <a:r>
              <a:rPr lang="en-US" i="0" dirty="0">
                <a:solidFill>
                  <a:schemeClr val="tx1"/>
                </a:solidFill>
                <a:latin typeface="Nunito Sans" panose="020B0604020202020204" charset="0"/>
                <a:cs typeface="Times New Roman" panose="02020603050405020304" pitchFamily="18" charset="0"/>
              </a:rPr>
              <a:t>Government</a:t>
            </a:r>
          </a:p>
          <a:p>
            <a:pPr algn="just"/>
            <a:r>
              <a:rPr lang="en-US" i="0" dirty="0">
                <a:solidFill>
                  <a:schemeClr val="tx1"/>
                </a:solidFill>
                <a:latin typeface="Nunito Sans" panose="020B0604020202020204" charset="0"/>
                <a:cs typeface="Times New Roman" panose="02020603050405020304" pitchFamily="18" charset="0"/>
              </a:rPr>
              <a:t>Pharmacist</a:t>
            </a:r>
          </a:p>
        </p:txBody>
      </p:sp>
    </p:spTree>
    <p:extLst>
      <p:ext uri="{BB962C8B-B14F-4D97-AF65-F5344CB8AC3E}">
        <p14:creationId xmlns:p14="http://schemas.microsoft.com/office/powerpoint/2010/main" val="1005223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a:defRPr/>
            </a:pPr>
            <a:fld id="{00000000-1234-1234-1234-123412341234}" type="slidenum">
              <a:rPr lang="en"/>
              <a:pPr>
                <a:defRPr/>
              </a:pPr>
              <a:t>5</a:t>
            </a:fld>
            <a:endParaRPr dirty="0"/>
          </a:p>
        </p:txBody>
      </p:sp>
      <p:sp>
        <p:nvSpPr>
          <p:cNvPr id="4" name="Rectangle 3">
            <a:extLst>
              <a:ext uri="{FF2B5EF4-FFF2-40B4-BE49-F238E27FC236}">
                <a16:creationId xmlns="" xmlns:a16="http://schemas.microsoft.com/office/drawing/2014/main" id="{73975F41-C02D-4F7A-B534-F50F4D1254D9}"/>
              </a:ext>
            </a:extLst>
          </p:cNvPr>
          <p:cNvSpPr/>
          <p:nvPr/>
        </p:nvSpPr>
        <p:spPr>
          <a:xfrm>
            <a:off x="3067943" y="210067"/>
            <a:ext cx="3888771" cy="11002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0000"/>
                </a:solidFill>
              </a:rPr>
              <a:t>Hospitals/Mobile Clinics</a:t>
            </a:r>
          </a:p>
          <a:p>
            <a:pPr marL="171450" indent="-171450">
              <a:buFont typeface="Arial" pitchFamily="34" charset="0"/>
              <a:buChar char="•"/>
            </a:pPr>
            <a:r>
              <a:rPr lang="en-US" sz="1100" dirty="0">
                <a:solidFill>
                  <a:srgbClr val="000000"/>
                </a:solidFill>
              </a:rPr>
              <a:t>Track medical history of patient</a:t>
            </a:r>
          </a:p>
          <a:p>
            <a:pPr marL="171450" indent="-171450">
              <a:buFont typeface="Arial" pitchFamily="34" charset="0"/>
              <a:buChar char="•"/>
            </a:pPr>
            <a:r>
              <a:rPr lang="en-US" sz="1100" dirty="0">
                <a:solidFill>
                  <a:srgbClr val="000000"/>
                </a:solidFill>
              </a:rPr>
              <a:t>Achieve structural interoperability</a:t>
            </a:r>
          </a:p>
          <a:p>
            <a:pPr marL="171450" indent="-171450">
              <a:buFont typeface="Arial" pitchFamily="34" charset="0"/>
              <a:buChar char="•"/>
            </a:pPr>
            <a:r>
              <a:rPr lang="en-US" sz="1100" dirty="0">
                <a:solidFill>
                  <a:srgbClr val="000000"/>
                </a:solidFill>
              </a:rPr>
              <a:t>Ease of record access</a:t>
            </a:r>
          </a:p>
          <a:p>
            <a:pPr marL="171450" indent="-171450">
              <a:buFont typeface="Arial" pitchFamily="34" charset="0"/>
              <a:buChar char="•"/>
            </a:pPr>
            <a:r>
              <a:rPr lang="en-US" sz="1100" dirty="0">
                <a:solidFill>
                  <a:srgbClr val="000000"/>
                </a:solidFill>
              </a:rPr>
              <a:t>Real-time record uploading</a:t>
            </a:r>
          </a:p>
          <a:p>
            <a:pPr marL="171450" indent="-171450">
              <a:buFont typeface="Arial" pitchFamily="34" charset="0"/>
              <a:buChar char="•"/>
            </a:pPr>
            <a:r>
              <a:rPr lang="en-US" sz="1100" dirty="0">
                <a:solidFill>
                  <a:srgbClr val="000000"/>
                </a:solidFill>
              </a:rPr>
              <a:t>Improve delivery of services</a:t>
            </a:r>
          </a:p>
        </p:txBody>
      </p:sp>
      <p:sp>
        <p:nvSpPr>
          <p:cNvPr id="8" name="Rectangle 7">
            <a:extLst>
              <a:ext uri="{FF2B5EF4-FFF2-40B4-BE49-F238E27FC236}">
                <a16:creationId xmlns="" xmlns:a16="http://schemas.microsoft.com/office/drawing/2014/main" id="{587713AA-9CBD-4BD7-A8A4-7B621B110039}"/>
              </a:ext>
            </a:extLst>
          </p:cNvPr>
          <p:cNvSpPr/>
          <p:nvPr/>
        </p:nvSpPr>
        <p:spPr>
          <a:xfrm>
            <a:off x="4427985" y="1432997"/>
            <a:ext cx="3737464" cy="10169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0000"/>
                </a:solidFill>
              </a:rPr>
              <a:t>Government</a:t>
            </a:r>
          </a:p>
          <a:p>
            <a:pPr marL="171450" indent="-171450">
              <a:buFont typeface="Arial" pitchFamily="34" charset="0"/>
              <a:buChar char="•"/>
            </a:pPr>
            <a:r>
              <a:rPr lang="en-US" sz="1100" dirty="0">
                <a:solidFill>
                  <a:srgbClr val="000000"/>
                </a:solidFill>
              </a:rPr>
              <a:t>Better management of health records</a:t>
            </a:r>
          </a:p>
          <a:p>
            <a:pPr marL="171450" indent="-171450">
              <a:buFont typeface="Arial" pitchFamily="34" charset="0"/>
              <a:buChar char="•"/>
            </a:pPr>
            <a:r>
              <a:rPr lang="en-US" sz="1100" dirty="0">
                <a:solidFill>
                  <a:srgbClr val="000000"/>
                </a:solidFill>
              </a:rPr>
              <a:t>Economization(cost-reduction)</a:t>
            </a:r>
          </a:p>
          <a:p>
            <a:pPr marL="171450" indent="-171450">
              <a:buFont typeface="Arial" pitchFamily="34" charset="0"/>
              <a:buChar char="•"/>
            </a:pPr>
            <a:r>
              <a:rPr lang="en-US" sz="1100" dirty="0">
                <a:solidFill>
                  <a:srgbClr val="000000"/>
                </a:solidFill>
              </a:rPr>
              <a:t>Basis for developing long-term strategy</a:t>
            </a:r>
          </a:p>
        </p:txBody>
      </p:sp>
      <p:pic>
        <p:nvPicPr>
          <p:cNvPr id="9" name="Picture 42">
            <a:extLst>
              <a:ext uri="{FF2B5EF4-FFF2-40B4-BE49-F238E27FC236}">
                <a16:creationId xmlns="" xmlns:a16="http://schemas.microsoft.com/office/drawing/2014/main" id="{72CD0BC3-CBCD-4F08-9EC2-094477A3F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302617"/>
            <a:ext cx="8318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 xmlns:a16="http://schemas.microsoft.com/office/drawing/2014/main" id="{A6D7667A-DA73-430E-A281-75520436CCCB}"/>
              </a:ext>
            </a:extLst>
          </p:cNvPr>
          <p:cNvSpPr/>
          <p:nvPr/>
        </p:nvSpPr>
        <p:spPr>
          <a:xfrm>
            <a:off x="3082804" y="2625756"/>
            <a:ext cx="3873910" cy="11002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0000"/>
                </a:solidFill>
              </a:rPr>
              <a:t>Citizens</a:t>
            </a:r>
          </a:p>
          <a:p>
            <a:pPr marL="285750" indent="-285750">
              <a:buFont typeface="Arial" pitchFamily="34" charset="0"/>
              <a:buChar char="•"/>
            </a:pPr>
            <a:r>
              <a:rPr lang="en-US" sz="1100" dirty="0">
                <a:solidFill>
                  <a:srgbClr val="000000"/>
                </a:solidFill>
              </a:rPr>
              <a:t>Health records stored securely</a:t>
            </a:r>
          </a:p>
          <a:p>
            <a:pPr marL="285750" indent="-285750">
              <a:buFont typeface="Arial" pitchFamily="34" charset="0"/>
              <a:buChar char="•"/>
            </a:pPr>
            <a:r>
              <a:rPr lang="en-US" sz="1100" dirty="0">
                <a:solidFill>
                  <a:srgbClr val="000000"/>
                </a:solidFill>
              </a:rPr>
              <a:t>Easy to access records</a:t>
            </a:r>
          </a:p>
          <a:p>
            <a:pPr marL="285750" indent="-285750">
              <a:buFont typeface="Arial" pitchFamily="34" charset="0"/>
              <a:buChar char="•"/>
            </a:pPr>
            <a:r>
              <a:rPr lang="en-US" sz="1100" dirty="0">
                <a:solidFill>
                  <a:srgbClr val="000000"/>
                </a:solidFill>
              </a:rPr>
              <a:t>Record portability</a:t>
            </a:r>
          </a:p>
          <a:p>
            <a:pPr marL="285750" indent="-285750">
              <a:buFont typeface="Arial" pitchFamily="34" charset="0"/>
              <a:buChar char="•"/>
            </a:pPr>
            <a:r>
              <a:rPr lang="en-US" sz="1100" dirty="0">
                <a:solidFill>
                  <a:srgbClr val="000000"/>
                </a:solidFill>
              </a:rPr>
              <a:t>Easy to track medical history</a:t>
            </a:r>
          </a:p>
          <a:p>
            <a:pPr marL="285750" indent="-285750">
              <a:buFont typeface="Arial" pitchFamily="34" charset="0"/>
              <a:buChar char="•"/>
            </a:pPr>
            <a:r>
              <a:rPr lang="en-US" sz="1100" dirty="0">
                <a:solidFill>
                  <a:srgbClr val="000000"/>
                </a:solidFill>
              </a:rPr>
              <a:t>Records shared with others to </a:t>
            </a:r>
            <a:r>
              <a:rPr lang="en-US" sz="1100">
                <a:solidFill>
                  <a:srgbClr val="000000"/>
                </a:solidFill>
              </a:rPr>
              <a:t>their discretion</a:t>
            </a:r>
            <a:endParaRPr lang="en-US" sz="1100" dirty="0">
              <a:solidFill>
                <a:srgbClr val="000000"/>
              </a:solidFill>
            </a:endParaRPr>
          </a:p>
        </p:txBody>
      </p:sp>
      <p:sp>
        <p:nvSpPr>
          <p:cNvPr id="11" name="Shape 104"/>
          <p:cNvSpPr txBox="1">
            <a:spLocks noGrp="1"/>
          </p:cNvSpPr>
          <p:nvPr>
            <p:ph type="title"/>
          </p:nvPr>
        </p:nvSpPr>
        <p:spPr>
          <a:xfrm>
            <a:off x="234450" y="575500"/>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Help to Beneficiary</a:t>
            </a:r>
            <a:endParaRPr b="1" dirty="0"/>
          </a:p>
        </p:txBody>
      </p:sp>
      <p:sp>
        <p:nvSpPr>
          <p:cNvPr id="12" name="Rectangle 11">
            <a:extLst>
              <a:ext uri="{FF2B5EF4-FFF2-40B4-BE49-F238E27FC236}">
                <a16:creationId xmlns="" xmlns:a16="http://schemas.microsoft.com/office/drawing/2014/main" id="{A6D7667A-DA73-430E-A281-75520436CCCB}"/>
              </a:ext>
            </a:extLst>
          </p:cNvPr>
          <p:cNvSpPr/>
          <p:nvPr/>
        </p:nvSpPr>
        <p:spPr>
          <a:xfrm>
            <a:off x="4427986" y="3867894"/>
            <a:ext cx="3737463" cy="10169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0000"/>
                </a:solidFill>
              </a:rPr>
              <a:t>Pharmacist</a:t>
            </a:r>
          </a:p>
          <a:p>
            <a:pPr marL="285750" indent="-285750">
              <a:buFont typeface="Arial" pitchFamily="34" charset="0"/>
              <a:buChar char="•"/>
            </a:pPr>
            <a:r>
              <a:rPr lang="en-US" sz="1100" dirty="0">
                <a:solidFill>
                  <a:srgbClr val="000000"/>
                </a:solidFill>
              </a:rPr>
              <a:t>Access to legitimate prescription</a:t>
            </a:r>
          </a:p>
          <a:p>
            <a:pPr marL="285750" indent="-285750">
              <a:buFont typeface="Arial" pitchFamily="34" charset="0"/>
              <a:buChar char="•"/>
            </a:pPr>
            <a:r>
              <a:rPr lang="en-US" sz="1100" dirty="0">
                <a:solidFill>
                  <a:srgbClr val="000000"/>
                </a:solidFill>
              </a:rPr>
              <a:t>Reduce leakage of drugs</a:t>
            </a:r>
          </a:p>
          <a:p>
            <a:pPr marL="285750" indent="-285750">
              <a:buFont typeface="Arial" pitchFamily="34" charset="0"/>
              <a:buChar char="•"/>
            </a:pPr>
            <a:r>
              <a:rPr lang="en-US" sz="1100" dirty="0">
                <a:solidFill>
                  <a:srgbClr val="000000"/>
                </a:solidFill>
              </a:rPr>
              <a:t>Use AI to predict </a:t>
            </a:r>
            <a:r>
              <a:rPr lang="en-US" sz="1100">
                <a:solidFill>
                  <a:srgbClr val="000000"/>
                </a:solidFill>
              </a:rPr>
              <a:t>drug stock</a:t>
            </a:r>
            <a:endParaRPr lang="en-US" sz="1100" dirty="0">
              <a:solidFill>
                <a:srgbClr val="000000"/>
              </a:solidFill>
            </a:endParaRPr>
          </a:p>
          <a:p>
            <a:pPr marL="285750" indent="-285750">
              <a:buFont typeface="Arial" pitchFamily="34" charset="0"/>
              <a:buChar char="•"/>
            </a:pPr>
            <a:endParaRPr lang="en-US" sz="1100" dirty="0">
              <a:solidFill>
                <a:srgbClr val="000000"/>
              </a:solidFill>
            </a:endParaRPr>
          </a:p>
        </p:txBody>
      </p:sp>
      <p:pic>
        <p:nvPicPr>
          <p:cNvPr id="1026" name="Picture 2" descr="Image result for government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8305" y="1488186"/>
            <a:ext cx="795873" cy="8318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itizen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76464" y="2787774"/>
            <a:ext cx="957219" cy="7074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15476" y="4050360"/>
            <a:ext cx="869356" cy="652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971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541177" y="558409"/>
            <a:ext cx="1534725" cy="580638"/>
          </a:xfrm>
          <a:prstGeom prst="rect">
            <a:avLst/>
          </a:prstGeom>
        </p:spPr>
        <p:txBody>
          <a:bodyPr spcFirstLastPara="1" wrap="square" lIns="68569" tIns="68569" rIns="68569" bIns="68569" anchor="t" anchorCtr="0">
            <a:noAutofit/>
          </a:bodyPr>
          <a:lstStyle/>
          <a:p>
            <a:r>
              <a:rPr lang="en-IN" b="1" dirty="0"/>
              <a:t>Business Model</a:t>
            </a:r>
            <a:endParaRPr b="1" dirty="0"/>
          </a:p>
        </p:txBody>
      </p:sp>
      <p:sp>
        <p:nvSpPr>
          <p:cNvPr id="107" name="Shape 107"/>
          <p:cNvSpPr txBox="1">
            <a:spLocks noGrp="1"/>
          </p:cNvSpPr>
          <p:nvPr>
            <p:ph type="sldNum" idx="12"/>
          </p:nvPr>
        </p:nvSpPr>
        <p:spPr>
          <a:xfrm>
            <a:off x="7560596" y="4749851"/>
            <a:ext cx="411525" cy="393600"/>
          </a:xfrm>
          <a:prstGeom prst="rect">
            <a:avLst/>
          </a:prstGeom>
        </p:spPr>
        <p:txBody>
          <a:bodyPr spcFirstLastPara="1" wrap="square" lIns="68569" tIns="68569" rIns="68569" bIns="68569" anchor="ctr" anchorCtr="0">
            <a:noAutofit/>
          </a:bodyPr>
          <a:lstStyle/>
          <a:p>
            <a:pPr defTabSz="685800">
              <a:buClrTx/>
            </a:pPr>
            <a:fld id="{00000000-1234-1234-1234-123412341234}" type="slidenum">
              <a:rPr lang="en" kern="1200"/>
              <a:pPr defTabSz="685800">
                <a:buClrTx/>
              </a:pPr>
              <a:t>6</a:t>
            </a:fld>
            <a:endParaRPr kern="1200" dirty="0"/>
          </a:p>
        </p:txBody>
      </p:sp>
      <p:sp>
        <p:nvSpPr>
          <p:cNvPr id="11" name="Shape 114">
            <a:extLst>
              <a:ext uri="{FF2B5EF4-FFF2-40B4-BE49-F238E27FC236}">
                <a16:creationId xmlns="" xmlns:a16="http://schemas.microsoft.com/office/drawing/2014/main" id="{1D3C8554-FECA-4592-9592-A1CD9D928A40}"/>
              </a:ext>
            </a:extLst>
          </p:cNvPr>
          <p:cNvSpPr txBox="1">
            <a:spLocks noGrp="1"/>
          </p:cNvSpPr>
          <p:nvPr>
            <p:ph type="body" idx="1"/>
          </p:nvPr>
        </p:nvSpPr>
        <p:spPr>
          <a:xfrm>
            <a:off x="2929031" y="341939"/>
            <a:ext cx="5673798" cy="4049427"/>
          </a:xfrm>
          <a:prstGeom prst="rect">
            <a:avLst/>
          </a:prstGeom>
        </p:spPr>
        <p:txBody>
          <a:bodyPr spcFirstLastPara="1" wrap="square" lIns="68569" tIns="68569" rIns="68569" bIns="68569" anchor="t" anchorCtr="0">
            <a:noAutofit/>
          </a:bodyPr>
          <a:lstStyle/>
          <a:p>
            <a:pPr algn="just"/>
            <a:r>
              <a:rPr lang="en-US" sz="1600" i="0" dirty="0">
                <a:solidFill>
                  <a:schemeClr val="tx1"/>
                </a:solidFill>
                <a:latin typeface="Nunito Sans" panose="020B0604020202020204" charset="0"/>
              </a:rPr>
              <a:t>6-10 months to create and deploy the system.</a:t>
            </a:r>
          </a:p>
          <a:p>
            <a:pPr algn="just"/>
            <a:r>
              <a:rPr lang="en-US" sz="1600" i="0" dirty="0">
                <a:solidFill>
                  <a:schemeClr val="tx1"/>
                </a:solidFill>
                <a:latin typeface="Nunito Sans" panose="020B0604020202020204" charset="0"/>
              </a:rPr>
              <a:t>Development team - 6 members</a:t>
            </a:r>
          </a:p>
          <a:p>
            <a:pPr algn="just"/>
            <a:r>
              <a:rPr lang="en-US" sz="1600" i="0" dirty="0">
                <a:solidFill>
                  <a:schemeClr val="tx1"/>
                </a:solidFill>
                <a:latin typeface="Nunito Sans" panose="020B0604020202020204" charset="0"/>
              </a:rPr>
              <a:t>Development cost -  Salary + Infrastructure = 2 </a:t>
            </a:r>
            <a:r>
              <a:rPr lang="en-US" sz="1600" i="0" dirty="0" err="1">
                <a:solidFill>
                  <a:schemeClr val="tx1"/>
                </a:solidFill>
                <a:latin typeface="Nunito Sans" panose="020B0604020202020204" charset="0"/>
              </a:rPr>
              <a:t>crore</a:t>
            </a:r>
            <a:r>
              <a:rPr lang="en-US" sz="1600" i="0" dirty="0">
                <a:solidFill>
                  <a:schemeClr val="tx1"/>
                </a:solidFill>
                <a:latin typeface="Nunito Sans" panose="020B0604020202020204" charset="0"/>
              </a:rPr>
              <a:t>/</a:t>
            </a:r>
            <a:r>
              <a:rPr lang="en-US" sz="1600" i="0" dirty="0" err="1">
                <a:solidFill>
                  <a:schemeClr val="tx1"/>
                </a:solidFill>
                <a:latin typeface="Nunito Sans" panose="020B0604020202020204" charset="0"/>
              </a:rPr>
              <a:t>yr</a:t>
            </a:r>
            <a:endParaRPr lang="en-US" sz="1600" i="0" dirty="0">
              <a:solidFill>
                <a:schemeClr val="tx1"/>
              </a:solidFill>
              <a:latin typeface="Nunito Sans" panose="020B0604020202020204" charset="0"/>
            </a:endParaRPr>
          </a:p>
          <a:p>
            <a:pPr algn="just"/>
            <a:r>
              <a:rPr lang="en-US" sz="1600" i="0" dirty="0">
                <a:solidFill>
                  <a:schemeClr val="tx1"/>
                </a:solidFill>
                <a:latin typeface="Nunito Sans" panose="020B0604020202020204" charset="0"/>
              </a:rPr>
              <a:t>Initial deployment of the system in Pune City.</a:t>
            </a:r>
          </a:p>
          <a:p>
            <a:pPr algn="just"/>
            <a:r>
              <a:rPr lang="en-US" sz="1600" i="0" dirty="0">
                <a:solidFill>
                  <a:schemeClr val="tx1"/>
                </a:solidFill>
                <a:latin typeface="Nunito Sans" panose="020B0604020202020204" charset="0"/>
              </a:rPr>
              <a:t>At first, only citizens and healthcare centers will be incorporated in the system. </a:t>
            </a:r>
          </a:p>
          <a:p>
            <a:pPr algn="just"/>
            <a:r>
              <a:rPr lang="en-US" sz="1600" i="0" dirty="0">
                <a:solidFill>
                  <a:schemeClr val="tx1"/>
                </a:solidFill>
                <a:latin typeface="Nunito Sans" panose="020B0604020202020204" charset="0"/>
              </a:rPr>
              <a:t>The next 6 months four Tier 1 cities - Mumbai, Nagpur, </a:t>
            </a:r>
            <a:r>
              <a:rPr lang="en-US" sz="1600" i="0" dirty="0" err="1">
                <a:solidFill>
                  <a:schemeClr val="tx1"/>
                </a:solidFill>
                <a:latin typeface="Nunito Sans" panose="020B0604020202020204" charset="0"/>
              </a:rPr>
              <a:t>Surat</a:t>
            </a:r>
            <a:r>
              <a:rPr lang="en-US" sz="1600" i="0" dirty="0">
                <a:solidFill>
                  <a:schemeClr val="tx1"/>
                </a:solidFill>
                <a:latin typeface="Nunito Sans" panose="020B0604020202020204" charset="0"/>
              </a:rPr>
              <a:t> and Ahmedabad will be included in the system.</a:t>
            </a:r>
          </a:p>
          <a:p>
            <a:pPr algn="just"/>
            <a:r>
              <a:rPr lang="en-US" sz="1600" i="0" dirty="0">
                <a:solidFill>
                  <a:schemeClr val="tx1"/>
                </a:solidFill>
                <a:latin typeface="Nunito Sans" panose="020B0604020202020204" charset="0"/>
              </a:rPr>
              <a:t>After successfully implementing in Tier 1 cities, insurance companies may be included in the system.</a:t>
            </a:r>
          </a:p>
          <a:p>
            <a:pPr algn="just"/>
            <a:r>
              <a:rPr lang="en-US" sz="1600" i="0" dirty="0">
                <a:solidFill>
                  <a:schemeClr val="tx1"/>
                </a:solidFill>
                <a:latin typeface="Nunito Sans" panose="020B0604020202020204" charset="0"/>
              </a:rPr>
              <a:t>The healthcare centers &amp; insurance companies have to pay a subscription fee to use the system(yearly basis). </a:t>
            </a:r>
          </a:p>
          <a:p>
            <a:pPr algn="just"/>
            <a:r>
              <a:rPr lang="en-US" sz="1600" i="0" dirty="0">
                <a:solidFill>
                  <a:schemeClr val="tx1"/>
                </a:solidFill>
                <a:latin typeface="Nunito Sans" panose="020B0604020202020204" charset="0"/>
              </a:rPr>
              <a:t>Gradually Tier 2 &amp; 3 cities will be included in the scheme.</a:t>
            </a:r>
          </a:p>
          <a:p>
            <a:pPr algn="just"/>
            <a:endParaRPr lang="en-US" sz="1600" i="0" dirty="0">
              <a:solidFill>
                <a:schemeClr val="tx1"/>
              </a:solidFill>
              <a:latin typeface="Nunito Sans" panose="020B0604020202020204" charset="0"/>
            </a:endParaRPr>
          </a:p>
          <a:p>
            <a:pPr algn="just">
              <a:buFont typeface="Arial" panose="020B0604020202020204" pitchFamily="34" charset="0"/>
              <a:buChar char="•"/>
            </a:pPr>
            <a:endParaRPr lang="en-US" sz="1600" i="0" dirty="0">
              <a:solidFill>
                <a:schemeClr val="tx1"/>
              </a:solidFill>
              <a:latin typeface="Nunito Sans" panose="020B0604020202020204" charset="0"/>
            </a:endParaRPr>
          </a:p>
          <a:p>
            <a:pPr algn="just">
              <a:buFont typeface="Arial" panose="020B0604020202020204" pitchFamily="34" charset="0"/>
              <a:buChar char="•"/>
            </a:pPr>
            <a:endParaRPr lang="en-US" sz="1600" i="0" dirty="0">
              <a:solidFill>
                <a:schemeClr val="tx1"/>
              </a:solidFill>
              <a:latin typeface="Nunito Sans" panose="020B0604020202020204" charset="0"/>
            </a:endParaRPr>
          </a:p>
          <a:p>
            <a:pPr algn="just">
              <a:buFont typeface="Arial" panose="020B0604020202020204" pitchFamily="34" charset="0"/>
              <a:buChar char="•"/>
            </a:pPr>
            <a:endParaRPr sz="1600" i="0" dirty="0">
              <a:solidFill>
                <a:schemeClr val="tx1"/>
              </a:solidFill>
              <a:latin typeface="Nunito Sans" panose="020B0604020202020204" charset="0"/>
            </a:endParaRPr>
          </a:p>
        </p:txBody>
      </p:sp>
    </p:spTree>
    <p:extLst>
      <p:ext uri="{BB962C8B-B14F-4D97-AF65-F5344CB8AC3E}">
        <p14:creationId xmlns:p14="http://schemas.microsoft.com/office/powerpoint/2010/main" val="2756599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24150" y="363755"/>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Business Model</a:t>
            </a:r>
            <a:endParaRPr b="1" dirty="0"/>
          </a:p>
        </p:txBody>
      </p:sp>
      <p:sp>
        <p:nvSpPr>
          <p:cNvPr id="5" name="Rectangle 4"/>
          <p:cNvSpPr/>
          <p:nvPr/>
        </p:nvSpPr>
        <p:spPr>
          <a:xfrm>
            <a:off x="2753320" y="655146"/>
            <a:ext cx="1944216" cy="53536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14" name="Rectangle 13"/>
          <p:cNvSpPr/>
          <p:nvPr/>
        </p:nvSpPr>
        <p:spPr>
          <a:xfrm>
            <a:off x="7001792" y="666342"/>
            <a:ext cx="1253595" cy="52416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15" name="Rectangle 14"/>
          <p:cNvSpPr/>
          <p:nvPr/>
        </p:nvSpPr>
        <p:spPr>
          <a:xfrm>
            <a:off x="4877556" y="666342"/>
            <a:ext cx="1944216" cy="52416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7" name="TextBox 6"/>
          <p:cNvSpPr txBox="1"/>
          <p:nvPr/>
        </p:nvSpPr>
        <p:spPr>
          <a:xfrm>
            <a:off x="3009971" y="663578"/>
            <a:ext cx="1205779" cy="461665"/>
          </a:xfrm>
          <a:prstGeom prst="rect">
            <a:avLst/>
          </a:prstGeom>
          <a:noFill/>
        </p:spPr>
        <p:txBody>
          <a:bodyPr wrap="none" rtlCol="0">
            <a:spAutoFit/>
          </a:bodyPr>
          <a:lstStyle/>
          <a:p>
            <a:pPr algn="ctr">
              <a:buClrTx/>
              <a:buFontTx/>
              <a:buNone/>
            </a:pPr>
            <a:r>
              <a:rPr lang="en-IN" sz="800" kern="1200" dirty="0" smtClean="0">
                <a:ea typeface="+mn-ea"/>
                <a:cs typeface="+mn-cs"/>
              </a:rPr>
              <a:t>Blockchain Network </a:t>
            </a:r>
            <a:r>
              <a:rPr lang="en-IN" sz="800" kern="1200" dirty="0">
                <a:ea typeface="+mn-ea"/>
                <a:cs typeface="+mn-cs"/>
              </a:rPr>
              <a:t>+ </a:t>
            </a:r>
            <a:endParaRPr lang="en-IN" sz="800" kern="1200" dirty="0" smtClean="0">
              <a:ea typeface="+mn-ea"/>
              <a:cs typeface="+mn-cs"/>
            </a:endParaRPr>
          </a:p>
          <a:p>
            <a:pPr algn="ctr">
              <a:buClrTx/>
              <a:buFontTx/>
              <a:buNone/>
            </a:pPr>
            <a:r>
              <a:rPr lang="en-IN" sz="800" kern="1200" dirty="0" smtClean="0">
                <a:ea typeface="+mn-ea"/>
                <a:cs typeface="+mn-cs"/>
              </a:rPr>
              <a:t>Hospitals </a:t>
            </a:r>
            <a:r>
              <a:rPr lang="en-IN" sz="800" kern="1200" dirty="0">
                <a:ea typeface="+mn-ea"/>
                <a:cs typeface="+mn-cs"/>
              </a:rPr>
              <a:t>+ </a:t>
            </a:r>
          </a:p>
          <a:p>
            <a:pPr algn="ctr">
              <a:buClrTx/>
              <a:buFontTx/>
              <a:buNone/>
            </a:pPr>
            <a:r>
              <a:rPr lang="en-IN" sz="800" kern="1200" dirty="0" err="1" smtClean="0">
                <a:ea typeface="+mn-ea"/>
                <a:cs typeface="+mn-cs"/>
              </a:rPr>
              <a:t>Punekars</a:t>
            </a:r>
            <a:r>
              <a:rPr lang="en-IN" sz="800" kern="1200" dirty="0" smtClean="0">
                <a:ea typeface="+mn-ea"/>
                <a:cs typeface="+mn-cs"/>
              </a:rPr>
              <a:t>(Clients)</a:t>
            </a:r>
            <a:endParaRPr lang="en-IN" sz="800" kern="1200" dirty="0">
              <a:ea typeface="+mn-ea"/>
              <a:cs typeface="+mn-cs"/>
            </a:endParaRPr>
          </a:p>
        </p:txBody>
      </p:sp>
      <p:sp>
        <p:nvSpPr>
          <p:cNvPr id="37" name="TextBox 36"/>
          <p:cNvSpPr txBox="1"/>
          <p:nvPr/>
        </p:nvSpPr>
        <p:spPr>
          <a:xfrm>
            <a:off x="4951540" y="717305"/>
            <a:ext cx="1253869" cy="461665"/>
          </a:xfrm>
          <a:prstGeom prst="rect">
            <a:avLst/>
          </a:prstGeom>
          <a:noFill/>
        </p:spPr>
        <p:txBody>
          <a:bodyPr wrap="none" rtlCol="0">
            <a:spAutoFit/>
          </a:bodyPr>
          <a:lstStyle/>
          <a:p>
            <a:pPr>
              <a:buClrTx/>
              <a:buFontTx/>
              <a:buNone/>
            </a:pPr>
            <a:r>
              <a:rPr lang="en-IN" sz="800" kern="1200" dirty="0">
                <a:ea typeface="+mn-ea"/>
                <a:cs typeface="+mn-cs"/>
              </a:rPr>
              <a:t>Period : 6 to 10 months</a:t>
            </a:r>
          </a:p>
          <a:p>
            <a:pPr>
              <a:buClrTx/>
              <a:buFontTx/>
              <a:buNone/>
            </a:pPr>
            <a:r>
              <a:rPr lang="en-IN" sz="800" kern="1200" dirty="0">
                <a:ea typeface="+mn-ea"/>
                <a:cs typeface="+mn-cs"/>
              </a:rPr>
              <a:t>Expenditure : 2cr </a:t>
            </a:r>
          </a:p>
          <a:p>
            <a:pPr>
              <a:buClrTx/>
              <a:buFontTx/>
              <a:buNone/>
            </a:pPr>
            <a:r>
              <a:rPr lang="en-IN" sz="800" kern="1200" dirty="0">
                <a:ea typeface="+mn-ea"/>
                <a:cs typeface="+mn-cs"/>
              </a:rPr>
              <a:t>Revenue : 0</a:t>
            </a:r>
          </a:p>
        </p:txBody>
      </p:sp>
      <p:sp>
        <p:nvSpPr>
          <p:cNvPr id="38" name="TextBox 37"/>
          <p:cNvSpPr txBox="1"/>
          <p:nvPr/>
        </p:nvSpPr>
        <p:spPr>
          <a:xfrm>
            <a:off x="7297910" y="807412"/>
            <a:ext cx="684803" cy="230832"/>
          </a:xfrm>
          <a:prstGeom prst="rect">
            <a:avLst/>
          </a:prstGeom>
          <a:noFill/>
        </p:spPr>
        <p:txBody>
          <a:bodyPr wrap="none" rtlCol="0">
            <a:spAutoFit/>
          </a:bodyPr>
          <a:lstStyle/>
          <a:p>
            <a:pPr>
              <a:buClrTx/>
              <a:buFontTx/>
              <a:buNone/>
            </a:pPr>
            <a:r>
              <a:rPr lang="en-IN" sz="900" kern="1200" dirty="0">
                <a:ea typeface="+mn-ea"/>
                <a:cs typeface="+mn-cs"/>
              </a:rPr>
              <a:t>Pune City</a:t>
            </a:r>
          </a:p>
        </p:txBody>
      </p:sp>
      <p:sp>
        <p:nvSpPr>
          <p:cNvPr id="40" name="Rectangle 39"/>
          <p:cNvSpPr/>
          <p:nvPr/>
        </p:nvSpPr>
        <p:spPr>
          <a:xfrm>
            <a:off x="2745140" y="1593849"/>
            <a:ext cx="1944216" cy="52593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41" name="Rectangle 40"/>
          <p:cNvSpPr/>
          <p:nvPr/>
        </p:nvSpPr>
        <p:spPr>
          <a:xfrm>
            <a:off x="6993612" y="1605045"/>
            <a:ext cx="1261775" cy="51474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42" name="Rectangle 41"/>
          <p:cNvSpPr/>
          <p:nvPr/>
        </p:nvSpPr>
        <p:spPr>
          <a:xfrm>
            <a:off x="4869376" y="1605045"/>
            <a:ext cx="1944216" cy="51474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43" name="TextBox 42"/>
          <p:cNvSpPr txBox="1"/>
          <p:nvPr/>
        </p:nvSpPr>
        <p:spPr>
          <a:xfrm>
            <a:off x="3073807" y="1679090"/>
            <a:ext cx="1021433" cy="215444"/>
          </a:xfrm>
          <a:prstGeom prst="rect">
            <a:avLst/>
          </a:prstGeom>
          <a:noFill/>
        </p:spPr>
        <p:txBody>
          <a:bodyPr wrap="none" rtlCol="0">
            <a:spAutoFit/>
          </a:bodyPr>
          <a:lstStyle/>
          <a:p>
            <a:pPr>
              <a:buClrTx/>
              <a:buFontTx/>
              <a:buNone/>
            </a:pPr>
            <a:r>
              <a:rPr lang="en-IN" sz="800" kern="1200" dirty="0">
                <a:ea typeface="+mn-ea"/>
                <a:cs typeface="+mn-cs"/>
              </a:rPr>
              <a:t>Product Marketing</a:t>
            </a:r>
          </a:p>
        </p:txBody>
      </p:sp>
      <p:sp>
        <p:nvSpPr>
          <p:cNvPr id="45" name="TextBox 44"/>
          <p:cNvSpPr txBox="1"/>
          <p:nvPr/>
        </p:nvSpPr>
        <p:spPr>
          <a:xfrm>
            <a:off x="7193212" y="1741402"/>
            <a:ext cx="870751" cy="230832"/>
          </a:xfrm>
          <a:prstGeom prst="rect">
            <a:avLst/>
          </a:prstGeom>
          <a:noFill/>
        </p:spPr>
        <p:txBody>
          <a:bodyPr wrap="none" rtlCol="0">
            <a:spAutoFit/>
          </a:bodyPr>
          <a:lstStyle/>
          <a:p>
            <a:pPr>
              <a:buClrTx/>
              <a:buFontTx/>
              <a:buNone/>
            </a:pPr>
            <a:r>
              <a:rPr lang="en-IN" sz="900" kern="1200" dirty="0">
                <a:ea typeface="+mn-ea"/>
                <a:cs typeface="+mn-cs"/>
              </a:rPr>
              <a:t>4 Tier 1 cities</a:t>
            </a:r>
          </a:p>
        </p:txBody>
      </p:sp>
      <p:sp>
        <p:nvSpPr>
          <p:cNvPr id="47" name="TextBox 46"/>
          <p:cNvSpPr txBox="1"/>
          <p:nvPr/>
        </p:nvSpPr>
        <p:spPr>
          <a:xfrm>
            <a:off x="4951540" y="1631583"/>
            <a:ext cx="1160895" cy="461665"/>
          </a:xfrm>
          <a:prstGeom prst="rect">
            <a:avLst/>
          </a:prstGeom>
          <a:noFill/>
        </p:spPr>
        <p:txBody>
          <a:bodyPr wrap="none" rtlCol="0">
            <a:spAutoFit/>
          </a:bodyPr>
          <a:lstStyle/>
          <a:p>
            <a:pPr>
              <a:buClrTx/>
              <a:buFontTx/>
              <a:buNone/>
            </a:pPr>
            <a:r>
              <a:rPr lang="en-IN" sz="800" kern="1200" dirty="0">
                <a:ea typeface="+mn-ea"/>
                <a:cs typeface="+mn-cs"/>
              </a:rPr>
              <a:t>Period : 1 </a:t>
            </a:r>
            <a:r>
              <a:rPr lang="en-IN" sz="800" kern="1200" dirty="0" err="1">
                <a:ea typeface="+mn-ea"/>
                <a:cs typeface="+mn-cs"/>
              </a:rPr>
              <a:t>yr</a:t>
            </a:r>
            <a:endParaRPr lang="en-IN" sz="800" kern="1200" dirty="0">
              <a:ea typeface="+mn-ea"/>
              <a:cs typeface="+mn-cs"/>
            </a:endParaRPr>
          </a:p>
          <a:p>
            <a:pPr>
              <a:buClrTx/>
              <a:buFontTx/>
              <a:buNone/>
            </a:pPr>
            <a:r>
              <a:rPr lang="en-IN" sz="800" kern="1200" dirty="0">
                <a:ea typeface="+mn-ea"/>
                <a:cs typeface="+mn-cs"/>
              </a:rPr>
              <a:t>Expenditure : </a:t>
            </a:r>
            <a:r>
              <a:rPr lang="en-IN" sz="800" kern="1200" dirty="0" smtClean="0">
                <a:ea typeface="+mn-ea"/>
                <a:cs typeface="+mn-cs"/>
              </a:rPr>
              <a:t>3.5cr </a:t>
            </a:r>
            <a:endParaRPr lang="en-IN" sz="800" kern="1200" dirty="0">
              <a:ea typeface="+mn-ea"/>
              <a:cs typeface="+mn-cs"/>
            </a:endParaRPr>
          </a:p>
          <a:p>
            <a:pPr>
              <a:buClrTx/>
              <a:buFontTx/>
              <a:buNone/>
            </a:pPr>
            <a:r>
              <a:rPr lang="en-IN" sz="800" kern="1200" dirty="0">
                <a:ea typeface="+mn-ea"/>
                <a:cs typeface="+mn-cs"/>
              </a:rPr>
              <a:t>Revenue : </a:t>
            </a:r>
            <a:r>
              <a:rPr lang="en-IN" sz="800" kern="1200" dirty="0" smtClean="0">
                <a:ea typeface="+mn-ea"/>
                <a:cs typeface="+mn-cs"/>
              </a:rPr>
              <a:t>15-20 </a:t>
            </a:r>
            <a:r>
              <a:rPr lang="en-IN" sz="800" kern="1200" dirty="0" err="1">
                <a:ea typeface="+mn-ea"/>
                <a:cs typeface="+mn-cs"/>
              </a:rPr>
              <a:t>lacs</a:t>
            </a:r>
            <a:endParaRPr lang="en-IN" sz="800" kern="1200" dirty="0">
              <a:ea typeface="+mn-ea"/>
              <a:cs typeface="+mn-cs"/>
            </a:endParaRPr>
          </a:p>
        </p:txBody>
      </p:sp>
      <p:sp>
        <p:nvSpPr>
          <p:cNvPr id="51" name="Rectangle 50"/>
          <p:cNvSpPr/>
          <p:nvPr/>
        </p:nvSpPr>
        <p:spPr>
          <a:xfrm>
            <a:off x="2756939" y="2564061"/>
            <a:ext cx="1944216" cy="60175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52" name="Rectangle 51"/>
          <p:cNvSpPr/>
          <p:nvPr/>
        </p:nvSpPr>
        <p:spPr>
          <a:xfrm>
            <a:off x="7005411" y="2575257"/>
            <a:ext cx="1251475" cy="5905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53" name="Rectangle 52"/>
          <p:cNvSpPr/>
          <p:nvPr/>
        </p:nvSpPr>
        <p:spPr>
          <a:xfrm>
            <a:off x="4881175" y="2575257"/>
            <a:ext cx="1944216" cy="5905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54" name="TextBox 53"/>
          <p:cNvSpPr txBox="1"/>
          <p:nvPr/>
        </p:nvSpPr>
        <p:spPr>
          <a:xfrm>
            <a:off x="3066490" y="2649303"/>
            <a:ext cx="1138452" cy="338554"/>
          </a:xfrm>
          <a:prstGeom prst="rect">
            <a:avLst/>
          </a:prstGeom>
          <a:noFill/>
        </p:spPr>
        <p:txBody>
          <a:bodyPr wrap="none" rtlCol="0">
            <a:spAutoFit/>
          </a:bodyPr>
          <a:lstStyle/>
          <a:p>
            <a:pPr algn="ctr">
              <a:buClrTx/>
              <a:buFontTx/>
              <a:buNone/>
            </a:pPr>
            <a:r>
              <a:rPr lang="en-IN" sz="800" kern="1200" dirty="0">
                <a:ea typeface="+mn-ea"/>
                <a:cs typeface="+mn-cs"/>
              </a:rPr>
              <a:t>Product Marketing + </a:t>
            </a:r>
          </a:p>
          <a:p>
            <a:pPr algn="ctr">
              <a:buClrTx/>
              <a:buFontTx/>
              <a:buNone/>
            </a:pPr>
            <a:r>
              <a:rPr lang="en-IN" sz="800" kern="1200" dirty="0"/>
              <a:t>Pharmacists</a:t>
            </a:r>
          </a:p>
        </p:txBody>
      </p:sp>
      <p:sp>
        <p:nvSpPr>
          <p:cNvPr id="55" name="TextBox 54"/>
          <p:cNvSpPr txBox="1"/>
          <p:nvPr/>
        </p:nvSpPr>
        <p:spPr>
          <a:xfrm>
            <a:off x="7158344" y="2703164"/>
            <a:ext cx="966931" cy="230832"/>
          </a:xfrm>
          <a:prstGeom prst="rect">
            <a:avLst/>
          </a:prstGeom>
          <a:noFill/>
        </p:spPr>
        <p:txBody>
          <a:bodyPr wrap="none" rtlCol="0">
            <a:spAutoFit/>
          </a:bodyPr>
          <a:lstStyle/>
          <a:p>
            <a:pPr>
              <a:buClrTx/>
              <a:buFontTx/>
              <a:buNone/>
            </a:pPr>
            <a:r>
              <a:rPr lang="en-IN" sz="900" kern="1200" dirty="0">
                <a:ea typeface="+mn-ea"/>
                <a:cs typeface="+mn-cs"/>
              </a:rPr>
              <a:t>10 Tier 2 cities </a:t>
            </a:r>
          </a:p>
        </p:txBody>
      </p:sp>
      <p:sp>
        <p:nvSpPr>
          <p:cNvPr id="56" name="TextBox 55"/>
          <p:cNvSpPr txBox="1"/>
          <p:nvPr/>
        </p:nvSpPr>
        <p:spPr>
          <a:xfrm>
            <a:off x="4951432" y="2639875"/>
            <a:ext cx="1160895" cy="461665"/>
          </a:xfrm>
          <a:prstGeom prst="rect">
            <a:avLst/>
          </a:prstGeom>
          <a:noFill/>
        </p:spPr>
        <p:txBody>
          <a:bodyPr wrap="none" rtlCol="0">
            <a:spAutoFit/>
          </a:bodyPr>
          <a:lstStyle/>
          <a:p>
            <a:pPr>
              <a:buClrTx/>
              <a:buFontTx/>
              <a:buNone/>
            </a:pPr>
            <a:r>
              <a:rPr lang="en-IN" sz="800" kern="1200" dirty="0">
                <a:ea typeface="+mn-ea"/>
                <a:cs typeface="+mn-cs"/>
              </a:rPr>
              <a:t>Period : 1 </a:t>
            </a:r>
            <a:r>
              <a:rPr lang="en-IN" sz="800" kern="1200" dirty="0" err="1">
                <a:ea typeface="+mn-ea"/>
                <a:cs typeface="+mn-cs"/>
              </a:rPr>
              <a:t>yr</a:t>
            </a:r>
            <a:endParaRPr lang="en-IN" sz="800" kern="1200" dirty="0">
              <a:ea typeface="+mn-ea"/>
              <a:cs typeface="+mn-cs"/>
            </a:endParaRPr>
          </a:p>
          <a:p>
            <a:pPr>
              <a:buClrTx/>
              <a:buFontTx/>
              <a:buNone/>
            </a:pPr>
            <a:r>
              <a:rPr lang="en-IN" sz="800" kern="1200" dirty="0">
                <a:ea typeface="+mn-ea"/>
                <a:cs typeface="+mn-cs"/>
              </a:rPr>
              <a:t>Expenditure : </a:t>
            </a:r>
            <a:r>
              <a:rPr lang="en-IN" sz="800" kern="1200" dirty="0" smtClean="0">
                <a:ea typeface="+mn-ea"/>
                <a:cs typeface="+mn-cs"/>
              </a:rPr>
              <a:t>6cr </a:t>
            </a:r>
            <a:endParaRPr lang="en-IN" sz="800" kern="1200" dirty="0">
              <a:ea typeface="+mn-ea"/>
              <a:cs typeface="+mn-cs"/>
            </a:endParaRPr>
          </a:p>
          <a:p>
            <a:pPr>
              <a:buClrTx/>
              <a:buFontTx/>
              <a:buNone/>
            </a:pPr>
            <a:r>
              <a:rPr lang="en-IN" sz="800" kern="1200" dirty="0">
                <a:ea typeface="+mn-ea"/>
                <a:cs typeface="+mn-cs"/>
              </a:rPr>
              <a:t>Revenue : 35-40 </a:t>
            </a:r>
            <a:r>
              <a:rPr lang="en-IN" sz="800" kern="1200" dirty="0" err="1">
                <a:ea typeface="+mn-ea"/>
                <a:cs typeface="+mn-cs"/>
              </a:rPr>
              <a:t>lacs</a:t>
            </a:r>
            <a:endParaRPr lang="en-IN" sz="800" kern="1200" dirty="0">
              <a:ea typeface="+mn-ea"/>
              <a:cs typeface="+mn-cs"/>
            </a:endParaRPr>
          </a:p>
        </p:txBody>
      </p:sp>
      <p:sp>
        <p:nvSpPr>
          <p:cNvPr id="59" name="Rectangle 58"/>
          <p:cNvSpPr/>
          <p:nvPr/>
        </p:nvSpPr>
        <p:spPr>
          <a:xfrm>
            <a:off x="2776515" y="3577949"/>
            <a:ext cx="1944216" cy="60175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60" name="Rectangle 59"/>
          <p:cNvSpPr/>
          <p:nvPr/>
        </p:nvSpPr>
        <p:spPr>
          <a:xfrm>
            <a:off x="7024987" y="3589145"/>
            <a:ext cx="1253595" cy="5905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61" name="Rectangle 60"/>
          <p:cNvSpPr/>
          <p:nvPr/>
        </p:nvSpPr>
        <p:spPr>
          <a:xfrm>
            <a:off x="4900751" y="3589145"/>
            <a:ext cx="1944216" cy="5905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62" name="TextBox 61"/>
          <p:cNvSpPr txBox="1"/>
          <p:nvPr/>
        </p:nvSpPr>
        <p:spPr>
          <a:xfrm>
            <a:off x="3053204" y="3663191"/>
            <a:ext cx="1165704" cy="338554"/>
          </a:xfrm>
          <a:prstGeom prst="rect">
            <a:avLst/>
          </a:prstGeom>
          <a:noFill/>
        </p:spPr>
        <p:txBody>
          <a:bodyPr wrap="none" rtlCol="0">
            <a:spAutoFit/>
          </a:bodyPr>
          <a:lstStyle/>
          <a:p>
            <a:pPr algn="ctr">
              <a:buClrTx/>
              <a:buFontTx/>
              <a:buNone/>
            </a:pPr>
            <a:r>
              <a:rPr lang="en-IN" sz="800" kern="1200" dirty="0">
                <a:ea typeface="+mn-ea"/>
                <a:cs typeface="+mn-cs"/>
              </a:rPr>
              <a:t>Product Marketing + </a:t>
            </a:r>
            <a:endParaRPr lang="en-IN" sz="800" kern="1200" dirty="0" smtClean="0">
              <a:ea typeface="+mn-ea"/>
              <a:cs typeface="+mn-cs"/>
            </a:endParaRPr>
          </a:p>
          <a:p>
            <a:pPr algn="ctr">
              <a:buClrTx/>
              <a:buFontTx/>
              <a:buNone/>
            </a:pPr>
            <a:r>
              <a:rPr lang="en-IN" sz="800" kern="1200" dirty="0" smtClean="0">
                <a:ea typeface="+mn-ea"/>
                <a:cs typeface="+mn-cs"/>
              </a:rPr>
              <a:t>Insurance companies</a:t>
            </a:r>
            <a:endParaRPr lang="en-IN" sz="800" kern="1200" dirty="0">
              <a:ea typeface="+mn-ea"/>
              <a:cs typeface="+mn-cs"/>
            </a:endParaRPr>
          </a:p>
        </p:txBody>
      </p:sp>
      <p:sp>
        <p:nvSpPr>
          <p:cNvPr id="63" name="TextBox 62"/>
          <p:cNvSpPr txBox="1"/>
          <p:nvPr/>
        </p:nvSpPr>
        <p:spPr>
          <a:xfrm>
            <a:off x="7180042" y="3717052"/>
            <a:ext cx="966931" cy="230832"/>
          </a:xfrm>
          <a:prstGeom prst="rect">
            <a:avLst/>
          </a:prstGeom>
          <a:noFill/>
        </p:spPr>
        <p:txBody>
          <a:bodyPr wrap="none" rtlCol="0">
            <a:spAutoFit/>
          </a:bodyPr>
          <a:lstStyle/>
          <a:p>
            <a:pPr>
              <a:buClrTx/>
              <a:buFontTx/>
              <a:buNone/>
            </a:pPr>
            <a:r>
              <a:rPr lang="en-IN" sz="900" kern="1200" dirty="0">
                <a:ea typeface="+mn-ea"/>
                <a:cs typeface="+mn-cs"/>
              </a:rPr>
              <a:t>15 Tier 3 cities </a:t>
            </a:r>
          </a:p>
        </p:txBody>
      </p:sp>
      <p:sp>
        <p:nvSpPr>
          <p:cNvPr id="64" name="TextBox 63"/>
          <p:cNvSpPr txBox="1"/>
          <p:nvPr/>
        </p:nvSpPr>
        <p:spPr>
          <a:xfrm>
            <a:off x="4971008" y="3653763"/>
            <a:ext cx="1160895" cy="461665"/>
          </a:xfrm>
          <a:prstGeom prst="rect">
            <a:avLst/>
          </a:prstGeom>
          <a:noFill/>
        </p:spPr>
        <p:txBody>
          <a:bodyPr wrap="none" rtlCol="0">
            <a:spAutoFit/>
          </a:bodyPr>
          <a:lstStyle/>
          <a:p>
            <a:pPr>
              <a:buClrTx/>
              <a:buFontTx/>
              <a:buNone/>
            </a:pPr>
            <a:r>
              <a:rPr lang="en-IN" sz="800" kern="1200" dirty="0">
                <a:ea typeface="+mn-ea"/>
                <a:cs typeface="+mn-cs"/>
              </a:rPr>
              <a:t>Period : 1.5 </a:t>
            </a:r>
            <a:r>
              <a:rPr lang="en-IN" sz="800" kern="1200" dirty="0" err="1">
                <a:ea typeface="+mn-ea"/>
                <a:cs typeface="+mn-cs"/>
              </a:rPr>
              <a:t>yrs</a:t>
            </a:r>
            <a:endParaRPr lang="en-IN" sz="800" kern="1200" dirty="0">
              <a:ea typeface="+mn-ea"/>
              <a:cs typeface="+mn-cs"/>
            </a:endParaRPr>
          </a:p>
          <a:p>
            <a:pPr>
              <a:buClrTx/>
              <a:buFontTx/>
              <a:buNone/>
            </a:pPr>
            <a:r>
              <a:rPr lang="en-IN" sz="800" kern="1200" dirty="0">
                <a:ea typeface="+mn-ea"/>
                <a:cs typeface="+mn-cs"/>
              </a:rPr>
              <a:t>Expenditure : 10cr </a:t>
            </a:r>
          </a:p>
          <a:p>
            <a:pPr>
              <a:buClrTx/>
              <a:buFontTx/>
              <a:buNone/>
            </a:pPr>
            <a:r>
              <a:rPr lang="en-IN" sz="800" kern="1200" dirty="0">
                <a:ea typeface="+mn-ea"/>
                <a:cs typeface="+mn-cs"/>
              </a:rPr>
              <a:t>Revenue : 60-70 </a:t>
            </a:r>
            <a:r>
              <a:rPr lang="en-IN" sz="800" kern="1200" dirty="0" err="1">
                <a:ea typeface="+mn-ea"/>
                <a:cs typeface="+mn-cs"/>
              </a:rPr>
              <a:t>lacs</a:t>
            </a:r>
            <a:endParaRPr lang="en-IN" sz="800" kern="1200" dirty="0">
              <a:ea typeface="+mn-ea"/>
              <a:cs typeface="+mn-cs"/>
            </a:endParaRPr>
          </a:p>
        </p:txBody>
      </p:sp>
      <p:sp>
        <p:nvSpPr>
          <p:cNvPr id="4" name="TextBox 3"/>
          <p:cNvSpPr txBox="1"/>
          <p:nvPr/>
        </p:nvSpPr>
        <p:spPr>
          <a:xfrm>
            <a:off x="2957310" y="0"/>
            <a:ext cx="1556836" cy="307777"/>
          </a:xfrm>
          <a:prstGeom prst="rect">
            <a:avLst/>
          </a:prstGeom>
          <a:noFill/>
        </p:spPr>
        <p:txBody>
          <a:bodyPr wrap="none" rtlCol="0">
            <a:spAutoFit/>
          </a:bodyPr>
          <a:lstStyle/>
          <a:p>
            <a:pPr>
              <a:buClrTx/>
              <a:buFontTx/>
              <a:buNone/>
            </a:pPr>
            <a:r>
              <a:rPr lang="en-IN" kern="1200" dirty="0" smtClean="0">
                <a:ea typeface="+mn-ea"/>
                <a:cs typeface="+mn-cs"/>
              </a:rPr>
              <a:t>Product Features</a:t>
            </a:r>
            <a:endParaRPr lang="en-IN" kern="1200" dirty="0">
              <a:ea typeface="+mn-ea"/>
              <a:cs typeface="+mn-cs"/>
            </a:endParaRPr>
          </a:p>
        </p:txBody>
      </p:sp>
      <p:sp>
        <p:nvSpPr>
          <p:cNvPr id="44" name="TextBox 43"/>
          <p:cNvSpPr txBox="1"/>
          <p:nvPr/>
        </p:nvSpPr>
        <p:spPr>
          <a:xfrm>
            <a:off x="5118699" y="-19041"/>
            <a:ext cx="1438214" cy="307777"/>
          </a:xfrm>
          <a:prstGeom prst="rect">
            <a:avLst/>
          </a:prstGeom>
          <a:noFill/>
        </p:spPr>
        <p:txBody>
          <a:bodyPr wrap="none" rtlCol="0">
            <a:spAutoFit/>
          </a:bodyPr>
          <a:lstStyle/>
          <a:p>
            <a:pPr>
              <a:buClrTx/>
              <a:buFontTx/>
              <a:buNone/>
            </a:pPr>
            <a:r>
              <a:rPr lang="en-IN" kern="1200" dirty="0">
                <a:ea typeface="+mn-ea"/>
                <a:cs typeface="+mn-cs"/>
              </a:rPr>
              <a:t>Revenue Model</a:t>
            </a:r>
          </a:p>
        </p:txBody>
      </p:sp>
      <p:sp>
        <p:nvSpPr>
          <p:cNvPr id="46" name="TextBox 45"/>
          <p:cNvSpPr txBox="1"/>
          <p:nvPr/>
        </p:nvSpPr>
        <p:spPr>
          <a:xfrm>
            <a:off x="7151700" y="-19042"/>
            <a:ext cx="970137" cy="307777"/>
          </a:xfrm>
          <a:prstGeom prst="rect">
            <a:avLst/>
          </a:prstGeom>
          <a:noFill/>
        </p:spPr>
        <p:txBody>
          <a:bodyPr wrap="none" rtlCol="0">
            <a:spAutoFit/>
          </a:bodyPr>
          <a:lstStyle/>
          <a:p>
            <a:pPr>
              <a:buClrTx/>
              <a:buFontTx/>
              <a:buNone/>
            </a:pPr>
            <a:r>
              <a:rPr lang="en-IN" kern="1200" dirty="0">
                <a:ea typeface="+mn-ea"/>
                <a:cs typeface="+mn-cs"/>
              </a:rPr>
              <a:t>Marketing</a:t>
            </a:r>
          </a:p>
        </p:txBody>
      </p:sp>
      <p:cxnSp>
        <p:nvCxnSpPr>
          <p:cNvPr id="8" name="Straight Connector 7"/>
          <p:cNvCxnSpPr/>
          <p:nvPr/>
        </p:nvCxnSpPr>
        <p:spPr>
          <a:xfrm>
            <a:off x="2617484" y="307777"/>
            <a:ext cx="6480720" cy="0"/>
          </a:xfrm>
          <a:prstGeom prst="line">
            <a:avLst/>
          </a:prstGeom>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753323" y="389343"/>
            <a:ext cx="723275" cy="246221"/>
          </a:xfrm>
          <a:prstGeom prst="rect">
            <a:avLst/>
          </a:prstGeom>
          <a:noFill/>
        </p:spPr>
        <p:txBody>
          <a:bodyPr wrap="none" rtlCol="0">
            <a:spAutoFit/>
          </a:bodyPr>
          <a:lstStyle/>
          <a:p>
            <a:pPr>
              <a:buClrTx/>
              <a:buFontTx/>
              <a:buNone/>
            </a:pPr>
            <a:r>
              <a:rPr lang="en-IN" sz="1000" kern="1200" dirty="0">
                <a:ea typeface="+mn-ea"/>
                <a:cs typeface="+mn-cs"/>
              </a:rPr>
              <a:t>Version 1</a:t>
            </a:r>
          </a:p>
        </p:txBody>
      </p:sp>
      <p:cxnSp>
        <p:nvCxnSpPr>
          <p:cNvPr id="69" name="Straight Connector 68"/>
          <p:cNvCxnSpPr/>
          <p:nvPr/>
        </p:nvCxnSpPr>
        <p:spPr>
          <a:xfrm>
            <a:off x="2597446" y="1279459"/>
            <a:ext cx="6480720" cy="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755442" y="1346550"/>
            <a:ext cx="723275" cy="246221"/>
          </a:xfrm>
          <a:prstGeom prst="rect">
            <a:avLst/>
          </a:prstGeom>
          <a:noFill/>
        </p:spPr>
        <p:txBody>
          <a:bodyPr wrap="none" rtlCol="0">
            <a:spAutoFit/>
          </a:bodyPr>
          <a:lstStyle/>
          <a:p>
            <a:pPr>
              <a:buClrTx/>
              <a:buFontTx/>
              <a:buNone/>
            </a:pPr>
            <a:r>
              <a:rPr lang="en-IN" sz="1000" kern="1200" dirty="0">
                <a:ea typeface="+mn-ea"/>
                <a:cs typeface="+mn-cs"/>
              </a:rPr>
              <a:t>Version 2</a:t>
            </a:r>
          </a:p>
        </p:txBody>
      </p:sp>
      <p:cxnSp>
        <p:nvCxnSpPr>
          <p:cNvPr id="71" name="Straight Connector 70"/>
          <p:cNvCxnSpPr/>
          <p:nvPr/>
        </p:nvCxnSpPr>
        <p:spPr>
          <a:xfrm>
            <a:off x="2572296" y="2232077"/>
            <a:ext cx="648072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771705" y="2289820"/>
            <a:ext cx="723275" cy="246221"/>
          </a:xfrm>
          <a:prstGeom prst="rect">
            <a:avLst/>
          </a:prstGeom>
          <a:noFill/>
        </p:spPr>
        <p:txBody>
          <a:bodyPr wrap="none" rtlCol="0">
            <a:spAutoFit/>
          </a:bodyPr>
          <a:lstStyle/>
          <a:p>
            <a:pPr>
              <a:buClrTx/>
              <a:buFontTx/>
              <a:buNone/>
            </a:pPr>
            <a:r>
              <a:rPr lang="en-IN" sz="1000" kern="1200" dirty="0">
                <a:ea typeface="+mn-ea"/>
                <a:cs typeface="+mn-cs"/>
              </a:rPr>
              <a:t>Version 3</a:t>
            </a:r>
          </a:p>
        </p:txBody>
      </p:sp>
      <p:cxnSp>
        <p:nvCxnSpPr>
          <p:cNvPr id="73" name="Straight Connector 72"/>
          <p:cNvCxnSpPr/>
          <p:nvPr/>
        </p:nvCxnSpPr>
        <p:spPr>
          <a:xfrm>
            <a:off x="2572296" y="3257936"/>
            <a:ext cx="6480720" cy="0"/>
          </a:xfrm>
          <a:prstGeom prst="line">
            <a:avLst/>
          </a:prstGeom>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771705" y="3347117"/>
            <a:ext cx="723275" cy="246221"/>
          </a:xfrm>
          <a:prstGeom prst="rect">
            <a:avLst/>
          </a:prstGeom>
          <a:noFill/>
        </p:spPr>
        <p:txBody>
          <a:bodyPr wrap="none" rtlCol="0">
            <a:spAutoFit/>
          </a:bodyPr>
          <a:lstStyle/>
          <a:p>
            <a:pPr>
              <a:buClrTx/>
              <a:buFontTx/>
              <a:buNone/>
            </a:pPr>
            <a:r>
              <a:rPr lang="en-IN" sz="1000" kern="1200" dirty="0">
                <a:ea typeface="+mn-ea"/>
                <a:cs typeface="+mn-cs"/>
              </a:rPr>
              <a:t>Version 4</a:t>
            </a:r>
          </a:p>
        </p:txBody>
      </p:sp>
      <p:sp>
        <p:nvSpPr>
          <p:cNvPr id="2" name="TextBox 1"/>
          <p:cNvSpPr txBox="1"/>
          <p:nvPr/>
        </p:nvSpPr>
        <p:spPr>
          <a:xfrm>
            <a:off x="2673480" y="4565561"/>
            <a:ext cx="6194324" cy="577081"/>
          </a:xfrm>
          <a:prstGeom prst="rect">
            <a:avLst/>
          </a:prstGeom>
          <a:noFill/>
        </p:spPr>
        <p:txBody>
          <a:bodyPr wrap="none" rtlCol="0">
            <a:spAutoFit/>
          </a:bodyPr>
          <a:lstStyle/>
          <a:p>
            <a:r>
              <a:rPr lang="en-IN" sz="1050" b="1" u="sng" dirty="0" smtClean="0"/>
              <a:t>Note:</a:t>
            </a:r>
            <a:r>
              <a:rPr lang="en-IN" sz="1050" b="1" dirty="0" smtClean="0"/>
              <a:t> </a:t>
            </a:r>
            <a:r>
              <a:rPr lang="en-IN" sz="1050" dirty="0" smtClean="0"/>
              <a:t>For Versions 3&amp;4, partnership </a:t>
            </a:r>
            <a:r>
              <a:rPr lang="en-IN" sz="1050" dirty="0"/>
              <a:t>with </a:t>
            </a:r>
            <a:r>
              <a:rPr lang="en-IN" sz="1050" dirty="0" smtClean="0"/>
              <a:t>established IT firms </a:t>
            </a:r>
            <a:r>
              <a:rPr lang="en-IN" sz="1050" dirty="0"/>
              <a:t>for large scale deployment of software </a:t>
            </a:r>
            <a:endParaRPr lang="en-IN" sz="1050" dirty="0" smtClean="0"/>
          </a:p>
          <a:p>
            <a:r>
              <a:rPr lang="en-IN" sz="1050" dirty="0"/>
              <a:t> </a:t>
            </a:r>
            <a:r>
              <a:rPr lang="en-IN" sz="1050" dirty="0" smtClean="0"/>
              <a:t>         as </a:t>
            </a:r>
            <a:r>
              <a:rPr lang="en-IN" sz="1050" dirty="0"/>
              <a:t>well as training.</a:t>
            </a:r>
          </a:p>
          <a:p>
            <a:endParaRPr lang="en-IN" sz="1050" dirty="0"/>
          </a:p>
        </p:txBody>
      </p:sp>
    </p:spTree>
    <p:extLst>
      <p:ext uri="{BB962C8B-B14F-4D97-AF65-F5344CB8AC3E}">
        <p14:creationId xmlns:p14="http://schemas.microsoft.com/office/powerpoint/2010/main" val="2142255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81746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Relevance in Smart City</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8</a:t>
            </a:fld>
            <a:endParaRPr dirty="0"/>
          </a:p>
        </p:txBody>
      </p:sp>
      <p:sp>
        <p:nvSpPr>
          <p:cNvPr id="11" name="Shape 114">
            <a:extLst>
              <a:ext uri="{FF2B5EF4-FFF2-40B4-BE49-F238E27FC236}">
                <a16:creationId xmlns="" xmlns:a16="http://schemas.microsoft.com/office/drawing/2014/main" id="{1D3C8554-FECA-4592-9592-A1CD9D928A40}"/>
              </a:ext>
            </a:extLst>
          </p:cNvPr>
          <p:cNvSpPr txBox="1">
            <a:spLocks noGrp="1"/>
          </p:cNvSpPr>
          <p:nvPr>
            <p:ph type="body" idx="1"/>
          </p:nvPr>
        </p:nvSpPr>
        <p:spPr>
          <a:xfrm>
            <a:off x="2801784" y="225123"/>
            <a:ext cx="6029350" cy="4731438"/>
          </a:xfrm>
          <a:prstGeom prst="rect">
            <a:avLst/>
          </a:prstGeom>
        </p:spPr>
        <p:txBody>
          <a:bodyPr spcFirstLastPara="1" wrap="square" lIns="91425" tIns="91425" rIns="91425" bIns="91425" anchor="t" anchorCtr="0">
            <a:noAutofit/>
          </a:bodyPr>
          <a:lstStyle/>
          <a:p>
            <a:pPr algn="just"/>
            <a:r>
              <a:rPr lang="en-US" i="0" dirty="0">
                <a:solidFill>
                  <a:schemeClr val="tx1"/>
                </a:solidFill>
                <a:latin typeface="Nunito Sans" panose="020B0604020202020204" charset="0"/>
              </a:rPr>
              <a:t>Electronic records allow </a:t>
            </a:r>
            <a:r>
              <a:rPr lang="en-US" b="1" i="0" dirty="0">
                <a:solidFill>
                  <a:schemeClr val="tx1"/>
                </a:solidFill>
                <a:latin typeface="Nunito Sans" panose="020B0604020202020204" charset="0"/>
              </a:rPr>
              <a:t>coordination</a:t>
            </a:r>
            <a:r>
              <a:rPr lang="en-US" i="0" dirty="0">
                <a:solidFill>
                  <a:schemeClr val="tx1"/>
                </a:solidFill>
                <a:latin typeface="Nunito Sans" panose="020B0604020202020204" charset="0"/>
              </a:rPr>
              <a:t> of patient care between clinicians.</a:t>
            </a:r>
          </a:p>
          <a:p>
            <a:pPr algn="just"/>
            <a:r>
              <a:rPr lang="en-US" i="0" dirty="0">
                <a:solidFill>
                  <a:schemeClr val="tx1"/>
                </a:solidFill>
                <a:latin typeface="Nunito Sans" panose="020B0604020202020204" charset="0"/>
              </a:rPr>
              <a:t>They also help control the </a:t>
            </a:r>
            <a:r>
              <a:rPr lang="en-US" b="1" i="0" dirty="0">
                <a:solidFill>
                  <a:schemeClr val="tx1"/>
                </a:solidFill>
                <a:latin typeface="Nunito Sans" panose="020B0604020202020204" charset="0"/>
              </a:rPr>
              <a:t>administrative cost </a:t>
            </a:r>
            <a:r>
              <a:rPr lang="en-US" i="0" dirty="0">
                <a:solidFill>
                  <a:schemeClr val="tx1"/>
                </a:solidFill>
                <a:latin typeface="Nunito Sans" panose="020B0604020202020204" charset="0"/>
              </a:rPr>
              <a:t>of delivering care.</a:t>
            </a:r>
          </a:p>
          <a:p>
            <a:pPr algn="just"/>
            <a:r>
              <a:rPr lang="en-US" i="0" dirty="0">
                <a:solidFill>
                  <a:schemeClr val="tx1"/>
                </a:solidFill>
                <a:latin typeface="Nunito Sans" panose="020B0604020202020204" charset="0"/>
              </a:rPr>
              <a:t>Having uniform standard records on the </a:t>
            </a:r>
            <a:r>
              <a:rPr lang="en-US" b="1" i="0" dirty="0">
                <a:solidFill>
                  <a:schemeClr val="tx1"/>
                </a:solidFill>
                <a:latin typeface="Nunito Sans" panose="020B0604020202020204" charset="0"/>
              </a:rPr>
              <a:t>network</a:t>
            </a:r>
            <a:r>
              <a:rPr lang="en-US" i="0" dirty="0">
                <a:solidFill>
                  <a:schemeClr val="tx1"/>
                </a:solidFill>
                <a:latin typeface="Nunito Sans" panose="020B0604020202020204" charset="0"/>
              </a:rPr>
              <a:t> would ensure interoperability among various </a:t>
            </a:r>
            <a:r>
              <a:rPr lang="en-US" b="1" i="0" dirty="0">
                <a:solidFill>
                  <a:schemeClr val="tx1"/>
                </a:solidFill>
                <a:latin typeface="Nunito Sans" panose="020B0604020202020204" charset="0"/>
              </a:rPr>
              <a:t>healthcare centers </a:t>
            </a:r>
            <a:r>
              <a:rPr lang="en-US" i="0" dirty="0">
                <a:solidFill>
                  <a:schemeClr val="tx1"/>
                </a:solidFill>
                <a:latin typeface="Nunito Sans" panose="020B0604020202020204" charset="0"/>
              </a:rPr>
              <a:t>ensuring </a:t>
            </a:r>
            <a:r>
              <a:rPr lang="en-US" b="1" i="0" dirty="0">
                <a:solidFill>
                  <a:schemeClr val="tx1"/>
                </a:solidFill>
                <a:latin typeface="Nunito Sans" panose="020B0604020202020204" charset="0"/>
              </a:rPr>
              <a:t>robust IT connectivity and digitization</a:t>
            </a:r>
            <a:r>
              <a:rPr lang="en-US" i="0" dirty="0">
                <a:solidFill>
                  <a:schemeClr val="tx1"/>
                </a:solidFill>
                <a:latin typeface="Nunito Sans" panose="020B0604020202020204" charset="0"/>
              </a:rPr>
              <a:t>.</a:t>
            </a:r>
          </a:p>
          <a:p>
            <a:pPr algn="just"/>
            <a:r>
              <a:rPr lang="en-US" i="0" dirty="0">
                <a:solidFill>
                  <a:schemeClr val="tx1"/>
                </a:solidFill>
                <a:latin typeface="Nunito Sans" panose="020B0604020202020204" charset="0"/>
              </a:rPr>
              <a:t>A system that guarantees </a:t>
            </a:r>
            <a:r>
              <a:rPr lang="en-US" b="1" i="0" dirty="0">
                <a:solidFill>
                  <a:schemeClr val="tx1"/>
                </a:solidFill>
                <a:latin typeface="Nunito Sans" panose="020B0604020202020204" charset="0"/>
              </a:rPr>
              <a:t>security</a:t>
            </a:r>
            <a:r>
              <a:rPr lang="en-US" i="0" dirty="0">
                <a:solidFill>
                  <a:schemeClr val="tx1"/>
                </a:solidFill>
                <a:latin typeface="Nunito Sans" panose="020B0604020202020204" charset="0"/>
              </a:rPr>
              <a:t>, </a:t>
            </a:r>
            <a:r>
              <a:rPr lang="en-US" b="1" i="0" dirty="0">
                <a:solidFill>
                  <a:schemeClr val="tx1"/>
                </a:solidFill>
                <a:latin typeface="Nunito Sans" panose="020B0604020202020204" charset="0"/>
              </a:rPr>
              <a:t>interoperability</a:t>
            </a:r>
            <a:r>
              <a:rPr lang="en-US" i="0" dirty="0">
                <a:solidFill>
                  <a:schemeClr val="tx1"/>
                </a:solidFill>
                <a:latin typeface="Nunito Sans" panose="020B0604020202020204" charset="0"/>
              </a:rPr>
              <a:t> and </a:t>
            </a:r>
            <a:r>
              <a:rPr lang="en-US" b="1" i="0" dirty="0">
                <a:solidFill>
                  <a:schemeClr val="tx1"/>
                </a:solidFill>
                <a:latin typeface="Nunito Sans" panose="020B0604020202020204" charset="0"/>
              </a:rPr>
              <a:t>transparency</a:t>
            </a:r>
            <a:r>
              <a:rPr lang="en-US" i="0" dirty="0">
                <a:solidFill>
                  <a:schemeClr val="tx1"/>
                </a:solidFill>
                <a:latin typeface="Nunito Sans" panose="020B0604020202020204" charset="0"/>
              </a:rPr>
              <a:t> will encourage participation by all </a:t>
            </a:r>
            <a:r>
              <a:rPr lang="en-US" b="1" i="0" dirty="0">
                <a:solidFill>
                  <a:schemeClr val="tx1"/>
                </a:solidFill>
                <a:latin typeface="Nunito Sans" panose="020B0604020202020204" charset="0"/>
              </a:rPr>
              <a:t>stakeholders.</a:t>
            </a:r>
          </a:p>
          <a:p>
            <a:pPr algn="just"/>
            <a:r>
              <a:rPr lang="en-US" i="0" dirty="0">
                <a:solidFill>
                  <a:schemeClr val="tx1"/>
                </a:solidFill>
                <a:latin typeface="Nunito Sans" panose="020B0604020202020204" charset="0"/>
              </a:rPr>
              <a:t>The data can be shared with the patients consent not only for diagnosis but to facilitate </a:t>
            </a:r>
            <a:r>
              <a:rPr lang="en-US" b="1" i="0" dirty="0">
                <a:solidFill>
                  <a:schemeClr val="tx1"/>
                </a:solidFill>
                <a:latin typeface="Nunito Sans" panose="020B0604020202020204" charset="0"/>
              </a:rPr>
              <a:t>research</a:t>
            </a:r>
            <a:r>
              <a:rPr lang="en-US" i="0" dirty="0">
                <a:solidFill>
                  <a:schemeClr val="tx1"/>
                </a:solidFill>
                <a:latin typeface="Nunito Sans" panose="020B0604020202020204" charset="0"/>
              </a:rPr>
              <a:t>.</a:t>
            </a:r>
          </a:p>
          <a:p>
            <a:pPr algn="just"/>
            <a:r>
              <a:rPr lang="en-US" i="0" dirty="0">
                <a:solidFill>
                  <a:schemeClr val="tx1"/>
                </a:solidFill>
                <a:latin typeface="Nunito Sans" panose="020B0604020202020204" charset="0"/>
              </a:rPr>
              <a:t>All of these are essentials in </a:t>
            </a:r>
            <a:r>
              <a:rPr lang="en-US" b="1" i="0" dirty="0">
                <a:solidFill>
                  <a:schemeClr val="tx1"/>
                </a:solidFill>
                <a:latin typeface="Nunito Sans" panose="020B0604020202020204" charset="0"/>
              </a:rPr>
              <a:t>smart healthcare </a:t>
            </a:r>
            <a:r>
              <a:rPr lang="en-US" i="0" dirty="0">
                <a:solidFill>
                  <a:schemeClr val="tx1"/>
                </a:solidFill>
                <a:latin typeface="Nunito Sans" panose="020B0604020202020204" charset="0"/>
              </a:rPr>
              <a:t>and certainly in smart cities that are proactive about enhancing livability for their residents.</a:t>
            </a:r>
          </a:p>
          <a:p>
            <a:pPr algn="just"/>
            <a:endParaRPr lang="en-US" i="0" dirty="0">
              <a:solidFill>
                <a:schemeClr val="tx1"/>
              </a:solidFill>
              <a:latin typeface="Nunito Sans" panose="020B0604020202020204" charset="0"/>
            </a:endParaRPr>
          </a:p>
          <a:p>
            <a:pPr algn="just">
              <a:buFont typeface="Arial" panose="020B0604020202020204" pitchFamily="34" charset="0"/>
              <a:buChar char="•"/>
            </a:pPr>
            <a:endParaRPr lang="en-US" i="0" dirty="0">
              <a:solidFill>
                <a:schemeClr val="tx1"/>
              </a:solidFill>
              <a:latin typeface="Nunito Sans" panose="020B0604020202020204" charset="0"/>
            </a:endParaRPr>
          </a:p>
          <a:p>
            <a:pPr algn="just">
              <a:buFont typeface="Arial" panose="020B0604020202020204" pitchFamily="34" charset="0"/>
              <a:buChar char="•"/>
            </a:pPr>
            <a:endParaRPr lang="en-US" i="0" dirty="0">
              <a:solidFill>
                <a:schemeClr val="tx1"/>
              </a:solidFill>
              <a:latin typeface="Nunito Sans" panose="020B0604020202020204" charset="0"/>
            </a:endParaRPr>
          </a:p>
          <a:p>
            <a:pPr algn="just">
              <a:buFont typeface="Arial" panose="020B0604020202020204" pitchFamily="34" charset="0"/>
              <a:buChar char="•"/>
            </a:pPr>
            <a:endParaRPr i="0" dirty="0">
              <a:solidFill>
                <a:schemeClr val="tx1"/>
              </a:solidFill>
              <a:latin typeface="Nunito Sans" panose="020B0604020202020204" charset="0"/>
            </a:endParaRPr>
          </a:p>
        </p:txBody>
      </p:sp>
    </p:spTree>
    <p:extLst>
      <p:ext uri="{BB962C8B-B14F-4D97-AF65-F5344CB8AC3E}">
        <p14:creationId xmlns:p14="http://schemas.microsoft.com/office/powerpoint/2010/main" val="30392919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81746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Relevance in Smart City</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fld id="{00000000-1234-1234-1234-123412341234}" type="slidenum">
              <a:rPr lang="en"/>
              <a:pPr/>
              <a:t>9</a:t>
            </a:fld>
            <a:endParaRPr dirty="0"/>
          </a:p>
        </p:txBody>
      </p:sp>
      <p:pic>
        <p:nvPicPr>
          <p:cNvPr id="1026" name="Picture 2" descr="C:\Users\Shikhar Bhatt\Desktop\NITI\psm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1411" y="2147191"/>
            <a:ext cx="1714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4815196" y="2114039"/>
            <a:ext cx="2006930" cy="9856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471796291"/>
              </p:ext>
            </p:extLst>
          </p:nvPr>
        </p:nvGraphicFramePr>
        <p:xfrm>
          <a:off x="2777572" y="370753"/>
          <a:ext cx="2399735" cy="1132840"/>
        </p:xfrm>
        <a:graphic>
          <a:graphicData uri="http://schemas.openxmlformats.org/drawingml/2006/table">
            <a:tbl>
              <a:tblPr firstRow="1" bandRow="1">
                <a:tableStyleId>{3C2FFA5D-87B4-456A-9821-1D502468CF0F}</a:tableStyleId>
              </a:tblPr>
              <a:tblGrid>
                <a:gridCol w="2399735"/>
              </a:tblGrid>
              <a:tr h="370840">
                <a:tc>
                  <a:txBody>
                    <a:bodyPr/>
                    <a:lstStyle/>
                    <a:p>
                      <a:pPr algn="ctr"/>
                      <a:r>
                        <a:rPr lang="en-IN" sz="1200" dirty="0" smtClean="0"/>
                        <a:t>Technology</a:t>
                      </a:r>
                      <a:endParaRPr lang="en-IN" dirty="0"/>
                    </a:p>
                  </a:txBody>
                  <a:tcPr/>
                </a:tc>
              </a:tr>
              <a:tr h="370840">
                <a:tc>
                  <a:txBody>
                    <a:bodyPr/>
                    <a:lstStyle/>
                    <a:p>
                      <a:pPr marL="171450" indent="-171450">
                        <a:buFont typeface="Arial" pitchFamily="34" charset="0"/>
                        <a:buChar char="•"/>
                      </a:pPr>
                      <a:r>
                        <a:rPr lang="en-IN" sz="1100" dirty="0" smtClean="0"/>
                        <a:t>Blockchain</a:t>
                      </a:r>
                    </a:p>
                    <a:p>
                      <a:pPr marL="171450" indent="-171450">
                        <a:buFont typeface="Arial" pitchFamily="34" charset="0"/>
                        <a:buChar char="•"/>
                      </a:pPr>
                      <a:r>
                        <a:rPr lang="en-IN" sz="1100" dirty="0" smtClean="0"/>
                        <a:t>Robust</a:t>
                      </a:r>
                      <a:r>
                        <a:rPr lang="en-IN" sz="1100" baseline="0" dirty="0" smtClean="0"/>
                        <a:t> IT connectivity</a:t>
                      </a:r>
                    </a:p>
                    <a:p>
                      <a:pPr marL="171450" indent="-171450">
                        <a:buFont typeface="Arial" pitchFamily="34" charset="0"/>
                        <a:buChar char="•"/>
                      </a:pPr>
                      <a:r>
                        <a:rPr lang="en-IN" sz="1100" baseline="0" dirty="0" smtClean="0"/>
                        <a:t>Digitization</a:t>
                      </a:r>
                      <a:endParaRPr lang="en-IN" sz="1100" dirty="0" smtClean="0"/>
                    </a:p>
                    <a:p>
                      <a:pPr marL="171450" indent="-171450">
                        <a:buFont typeface="Arial" pitchFamily="34" charset="0"/>
                        <a:buChar char="•"/>
                      </a:pPr>
                      <a:endParaRPr lang="en-IN" sz="1100" dirty="0"/>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223582440"/>
              </p:ext>
            </p:extLst>
          </p:nvPr>
        </p:nvGraphicFramePr>
        <p:xfrm>
          <a:off x="6439465" y="368607"/>
          <a:ext cx="2399735" cy="1132840"/>
        </p:xfrm>
        <a:graphic>
          <a:graphicData uri="http://schemas.openxmlformats.org/drawingml/2006/table">
            <a:tbl>
              <a:tblPr firstRow="1" bandRow="1">
                <a:tableStyleId>{3C2FFA5D-87B4-456A-9821-1D502468CF0F}</a:tableStyleId>
              </a:tblPr>
              <a:tblGrid>
                <a:gridCol w="2399735"/>
              </a:tblGrid>
              <a:tr h="370840">
                <a:tc>
                  <a:txBody>
                    <a:bodyPr/>
                    <a:lstStyle/>
                    <a:p>
                      <a:pPr algn="ctr"/>
                      <a:r>
                        <a:rPr lang="en-IN" sz="1200" dirty="0" smtClean="0"/>
                        <a:t>Efficiency of Service Delivery</a:t>
                      </a:r>
                      <a:endParaRPr lang="en-IN" sz="1200" dirty="0"/>
                    </a:p>
                  </a:txBody>
                  <a:tcPr/>
                </a:tc>
              </a:tr>
              <a:tr h="735184">
                <a:tc>
                  <a:txBody>
                    <a:bodyPr/>
                    <a:lstStyle/>
                    <a:p>
                      <a:pPr marL="171450" indent="-171450">
                        <a:buFont typeface="Arial" pitchFamily="34" charset="0"/>
                        <a:buChar char="•"/>
                      </a:pPr>
                      <a:r>
                        <a:rPr lang="en-IN" sz="1100" dirty="0" smtClean="0"/>
                        <a:t>Focus on healthcare-service</a:t>
                      </a:r>
                    </a:p>
                    <a:p>
                      <a:pPr marL="171450" indent="-171450">
                        <a:buFont typeface="Arial" pitchFamily="34" charset="0"/>
                        <a:buChar char="•"/>
                      </a:pPr>
                      <a:r>
                        <a:rPr lang="en-IN" sz="1100" dirty="0" smtClean="0"/>
                        <a:t>Structural Interoperability </a:t>
                      </a:r>
                    </a:p>
                    <a:p>
                      <a:pPr marL="171450" indent="-171450">
                        <a:buFont typeface="Arial" pitchFamily="34" charset="0"/>
                        <a:buChar char="•"/>
                      </a:pPr>
                      <a:r>
                        <a:rPr lang="en-IN" sz="1100" dirty="0" smtClean="0"/>
                        <a:t>Co-ordination</a:t>
                      </a:r>
                      <a:r>
                        <a:rPr lang="en-IN" sz="1100" baseline="0" dirty="0" smtClean="0"/>
                        <a:t> of patient </a:t>
                      </a:r>
                      <a:r>
                        <a:rPr lang="en-IN" sz="1100" baseline="0" dirty="0" smtClean="0"/>
                        <a:t>care</a:t>
                      </a:r>
                    </a:p>
                    <a:p>
                      <a:pPr marL="171450" indent="-171450">
                        <a:buFont typeface="Arial" pitchFamily="34" charset="0"/>
                        <a:buChar char="•"/>
                      </a:pPr>
                      <a:r>
                        <a:rPr lang="en-IN" sz="1100" baseline="0" dirty="0" smtClean="0"/>
                        <a:t>Transparency </a:t>
                      </a:r>
                      <a:endParaRPr lang="en-IN" sz="1100"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544627645"/>
              </p:ext>
            </p:extLst>
          </p:nvPr>
        </p:nvGraphicFramePr>
        <p:xfrm>
          <a:off x="2846259" y="3646279"/>
          <a:ext cx="2399735" cy="1132840"/>
        </p:xfrm>
        <a:graphic>
          <a:graphicData uri="http://schemas.openxmlformats.org/drawingml/2006/table">
            <a:tbl>
              <a:tblPr firstRow="1" bandRow="1">
                <a:tableStyleId>{3C2FFA5D-87B4-456A-9821-1D502468CF0F}</a:tableStyleId>
              </a:tblPr>
              <a:tblGrid>
                <a:gridCol w="2399735"/>
              </a:tblGrid>
              <a:tr h="370840">
                <a:tc>
                  <a:txBody>
                    <a:bodyPr/>
                    <a:lstStyle/>
                    <a:p>
                      <a:pPr algn="ctr"/>
                      <a:r>
                        <a:rPr lang="en-IN" sz="1200" dirty="0" smtClean="0"/>
                        <a:t>Cost-Effectiveness</a:t>
                      </a:r>
                      <a:endParaRPr lang="en-IN" dirty="0"/>
                    </a:p>
                  </a:txBody>
                  <a:tcPr/>
                </a:tc>
              </a:tr>
              <a:tr h="370840">
                <a:tc>
                  <a:txBody>
                    <a:bodyPr/>
                    <a:lstStyle/>
                    <a:p>
                      <a:pPr marL="171450" indent="-171450">
                        <a:buFont typeface="Arial" pitchFamily="34" charset="0"/>
                        <a:buChar char="•"/>
                      </a:pPr>
                      <a:r>
                        <a:rPr lang="en-IN" sz="1100" dirty="0" smtClean="0"/>
                        <a:t>Reduction in Administrative Cost</a:t>
                      </a:r>
                    </a:p>
                    <a:p>
                      <a:pPr marL="171450" indent="-171450">
                        <a:buFont typeface="Arial" pitchFamily="34" charset="0"/>
                        <a:buChar char="•"/>
                      </a:pPr>
                      <a:r>
                        <a:rPr lang="en-IN" sz="1100" dirty="0" smtClean="0"/>
                        <a:t>Less medical resources being used</a:t>
                      </a:r>
                    </a:p>
                    <a:p>
                      <a:pPr marL="171450" indent="-171450">
                        <a:buFont typeface="Arial" pitchFamily="34" charset="0"/>
                        <a:buChar char="•"/>
                      </a:pPr>
                      <a:r>
                        <a:rPr lang="en-IN" sz="1100" dirty="0" smtClean="0"/>
                        <a:t>Less man-power</a:t>
                      </a:r>
                      <a:r>
                        <a:rPr lang="en-IN" sz="1100" baseline="0" dirty="0" smtClean="0"/>
                        <a:t> required</a:t>
                      </a:r>
                      <a:endParaRPr lang="en-IN" sz="1100" dirty="0" smtClean="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821642849"/>
              </p:ext>
            </p:extLst>
          </p:nvPr>
        </p:nvGraphicFramePr>
        <p:xfrm>
          <a:off x="6508152" y="3644133"/>
          <a:ext cx="2399735" cy="1132840"/>
        </p:xfrm>
        <a:graphic>
          <a:graphicData uri="http://schemas.openxmlformats.org/drawingml/2006/table">
            <a:tbl>
              <a:tblPr firstRow="1" bandRow="1">
                <a:tableStyleId>{3C2FFA5D-87B4-456A-9821-1D502468CF0F}</a:tableStyleId>
              </a:tblPr>
              <a:tblGrid>
                <a:gridCol w="2399735"/>
              </a:tblGrid>
              <a:tr h="370840">
                <a:tc>
                  <a:txBody>
                    <a:bodyPr/>
                    <a:lstStyle/>
                    <a:p>
                      <a:pPr algn="ctr"/>
                      <a:r>
                        <a:rPr lang="en-IN" sz="1200" dirty="0" smtClean="0"/>
                        <a:t>Future Applications</a:t>
                      </a:r>
                      <a:endParaRPr lang="en-IN" sz="1200" dirty="0"/>
                    </a:p>
                  </a:txBody>
                  <a:tcPr/>
                </a:tc>
              </a:tr>
              <a:tr h="370840">
                <a:tc>
                  <a:txBody>
                    <a:bodyPr/>
                    <a:lstStyle/>
                    <a:p>
                      <a:pPr marL="171450" indent="-171450">
                        <a:buFont typeface="Arial" pitchFamily="34" charset="0"/>
                        <a:buChar char="•"/>
                      </a:pPr>
                      <a:r>
                        <a:rPr lang="en-IN" sz="1100" dirty="0" smtClean="0"/>
                        <a:t>Insurance Claims and Processing</a:t>
                      </a:r>
                    </a:p>
                    <a:p>
                      <a:pPr marL="171450" indent="-171450">
                        <a:buFont typeface="Arial" pitchFamily="34" charset="0"/>
                        <a:buChar char="•"/>
                      </a:pPr>
                      <a:r>
                        <a:rPr lang="en-IN" sz="1100" dirty="0" smtClean="0"/>
                        <a:t>Predicting</a:t>
                      </a:r>
                      <a:r>
                        <a:rPr lang="en-IN" sz="1100" baseline="0" dirty="0" smtClean="0"/>
                        <a:t> disease pattern using AI</a:t>
                      </a:r>
                      <a:endParaRPr lang="en-IN" sz="1100" dirty="0" smtClean="0"/>
                    </a:p>
                  </a:txBody>
                  <a:tcPr/>
                </a:tc>
              </a:tr>
            </a:tbl>
          </a:graphicData>
        </a:graphic>
      </p:graphicFrame>
      <p:cxnSp>
        <p:nvCxnSpPr>
          <p:cNvPr id="11" name="Straight Arrow Connector 10"/>
          <p:cNvCxnSpPr>
            <a:stCxn id="5" idx="2"/>
          </p:cNvCxnSpPr>
          <p:nvPr/>
        </p:nvCxnSpPr>
        <p:spPr>
          <a:xfrm>
            <a:off x="3977439" y="1503593"/>
            <a:ext cx="837757" cy="61044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2"/>
          </p:cNvCxnSpPr>
          <p:nvPr/>
        </p:nvCxnSpPr>
        <p:spPr>
          <a:xfrm flipH="1">
            <a:off x="6822126" y="1501447"/>
            <a:ext cx="817206" cy="64574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 idx="0"/>
          </p:cNvCxnSpPr>
          <p:nvPr/>
        </p:nvCxnSpPr>
        <p:spPr>
          <a:xfrm flipV="1">
            <a:off x="4046126" y="3099691"/>
            <a:ext cx="769070" cy="546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7" idx="0"/>
          </p:cNvCxnSpPr>
          <p:nvPr/>
        </p:nvCxnSpPr>
        <p:spPr>
          <a:xfrm flipH="1" flipV="1">
            <a:off x="6822126" y="3099691"/>
            <a:ext cx="885893" cy="54444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748887"/>
      </p:ext>
    </p:extLst>
  </p:cSld>
  <p:clrMapOvr>
    <a:masterClrMapping/>
  </p:clrMapOvr>
  <p:timing>
    <p:tnLst>
      <p:par>
        <p:cTn id="1" dur="indefinite" restart="never" nodeType="tmRoot"/>
      </p:par>
    </p:tnLst>
  </p:timing>
</p:sld>
</file>

<file path=ppt/theme/theme1.xml><?xml version="1.0" encoding="utf-8"?>
<a:theme xmlns:a="http://schemas.openxmlformats.org/drawingml/2006/main"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3791</TotalTime>
  <Words>1020</Words>
  <Application>Microsoft Office PowerPoint</Application>
  <PresentationFormat>On-screen Show (16:9)</PresentationFormat>
  <Paragraphs>186</Paragraphs>
  <Slides>13</Slides>
  <Notes>13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Nunito Sans</vt:lpstr>
      <vt:lpstr>Georgia</vt:lpstr>
      <vt:lpstr>Times New Roman</vt:lpstr>
      <vt:lpstr>Calibri</vt:lpstr>
      <vt:lpstr>Ulysses template</vt:lpstr>
      <vt:lpstr>1_Ulysses template</vt:lpstr>
      <vt:lpstr>ELECTRONIC HEALTH RECORDS MANAGEMENT USING BLOCKCHAIN</vt:lpstr>
      <vt:lpstr>Problem Statement</vt:lpstr>
      <vt:lpstr>Problem Statement  </vt:lpstr>
      <vt:lpstr>Beneficiaries</vt:lpstr>
      <vt:lpstr>Help to Beneficiary</vt:lpstr>
      <vt:lpstr>Business Model</vt:lpstr>
      <vt:lpstr>Business Model</vt:lpstr>
      <vt:lpstr>Relevance in Smart City</vt:lpstr>
      <vt:lpstr>Relevance in Smart City</vt:lpstr>
      <vt:lpstr>Ease of Implementation</vt:lpstr>
      <vt:lpstr>Architecture Diagram</vt:lpstr>
      <vt:lpstr>Architecture Diagram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devesh</dc:creator>
  <cp:lastModifiedBy>Windows User</cp:lastModifiedBy>
  <cp:revision>191</cp:revision>
  <dcterms:modified xsi:type="dcterms:W3CDTF">2018-09-15T20:57:42Z</dcterms:modified>
</cp:coreProperties>
</file>