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7" r:id="rId2"/>
  </p:sldMasterIdLst>
  <p:notesMasterIdLst>
    <p:notesMasterId r:id="rId14"/>
  </p:notesMasterIdLst>
  <p:sldIdLst>
    <p:sldId id="256" r:id="rId3"/>
    <p:sldId id="318" r:id="rId4"/>
    <p:sldId id="257" r:id="rId5"/>
    <p:sldId id="304" r:id="rId6"/>
    <p:sldId id="321" r:id="rId7"/>
    <p:sldId id="322" r:id="rId8"/>
    <p:sldId id="327" r:id="rId9"/>
    <p:sldId id="325" r:id="rId10"/>
    <p:sldId id="320" r:id="rId11"/>
    <p:sldId id="319" r:id="rId12"/>
    <p:sldId id="32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Nuni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2" d="100"/>
          <a:sy n="112" d="100"/>
        </p:scale>
        <p:origin x="2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4130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535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22903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189" lvl="0" indent="-330192"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378" lvl="1"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566" lvl="2"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754" lvl="3"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5943" lvl="4"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132" lvl="5"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320" lvl="6"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509" lvl="7"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697" lvl="8"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189" lvl="0" indent="-298442" rtl="0">
              <a:spcBef>
                <a:spcPts val="600"/>
              </a:spcBef>
              <a:spcAft>
                <a:spcPts val="0"/>
              </a:spcAft>
              <a:buSzPts val="1100"/>
              <a:buChar char="▪"/>
              <a:defRPr sz="1100"/>
            </a:lvl1pPr>
            <a:lvl2pPr marL="914378" lvl="1" indent="-298442" rtl="0">
              <a:spcBef>
                <a:spcPts val="0"/>
              </a:spcBef>
              <a:spcAft>
                <a:spcPts val="0"/>
              </a:spcAft>
              <a:buSzPts val="1100"/>
              <a:buChar char="-"/>
              <a:defRPr sz="1100"/>
            </a:lvl2pPr>
            <a:lvl3pPr marL="1371566" lvl="2" indent="-298442" rtl="0">
              <a:spcBef>
                <a:spcPts val="0"/>
              </a:spcBef>
              <a:spcAft>
                <a:spcPts val="0"/>
              </a:spcAft>
              <a:buSzPts val="1100"/>
              <a:buChar char="-"/>
              <a:defRPr sz="1100"/>
            </a:lvl3pPr>
            <a:lvl4pPr marL="1828754" lvl="3" indent="-298442" rtl="0">
              <a:spcBef>
                <a:spcPts val="0"/>
              </a:spcBef>
              <a:spcAft>
                <a:spcPts val="0"/>
              </a:spcAft>
              <a:buSzPts val="1100"/>
              <a:buChar char="-"/>
              <a:defRPr sz="1100"/>
            </a:lvl4pPr>
            <a:lvl5pPr marL="2285943" lvl="4" indent="-298442" rtl="0">
              <a:spcBef>
                <a:spcPts val="0"/>
              </a:spcBef>
              <a:spcAft>
                <a:spcPts val="0"/>
              </a:spcAft>
              <a:buSzPts val="1100"/>
              <a:buChar char="-"/>
              <a:defRPr sz="1100"/>
            </a:lvl5pPr>
            <a:lvl6pPr marL="2743132" lvl="5" indent="-298442" rtl="0">
              <a:spcBef>
                <a:spcPts val="0"/>
              </a:spcBef>
              <a:spcAft>
                <a:spcPts val="0"/>
              </a:spcAft>
              <a:buSzPts val="1100"/>
              <a:buChar char="-"/>
              <a:defRPr sz="1100"/>
            </a:lvl6pPr>
            <a:lvl7pPr marL="3200320" lvl="6" indent="-298442" rtl="0">
              <a:spcBef>
                <a:spcPts val="0"/>
              </a:spcBef>
              <a:spcAft>
                <a:spcPts val="0"/>
              </a:spcAft>
              <a:buSzPts val="1100"/>
              <a:buChar char="-"/>
              <a:defRPr sz="1100"/>
            </a:lvl7pPr>
            <a:lvl8pPr marL="3657509" lvl="7" indent="-298442" rtl="0">
              <a:spcBef>
                <a:spcPts val="0"/>
              </a:spcBef>
              <a:spcAft>
                <a:spcPts val="0"/>
              </a:spcAft>
              <a:buSzPts val="1100"/>
              <a:buChar char="-"/>
              <a:defRPr sz="1100"/>
            </a:lvl8pPr>
            <a:lvl9pPr marL="4114697" lvl="8" indent="-298442"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189" lvl="0" indent="-298442" rtl="0">
              <a:spcBef>
                <a:spcPts val="600"/>
              </a:spcBef>
              <a:spcAft>
                <a:spcPts val="0"/>
              </a:spcAft>
              <a:buSzPts val="1100"/>
              <a:buChar char="▪"/>
              <a:defRPr sz="1100"/>
            </a:lvl1pPr>
            <a:lvl2pPr marL="914378" lvl="1" indent="-298442" rtl="0">
              <a:spcBef>
                <a:spcPts val="0"/>
              </a:spcBef>
              <a:spcAft>
                <a:spcPts val="0"/>
              </a:spcAft>
              <a:buSzPts val="1100"/>
              <a:buChar char="-"/>
              <a:defRPr sz="1100"/>
            </a:lvl2pPr>
            <a:lvl3pPr marL="1371566" lvl="2" indent="-298442" rtl="0">
              <a:spcBef>
                <a:spcPts val="0"/>
              </a:spcBef>
              <a:spcAft>
                <a:spcPts val="0"/>
              </a:spcAft>
              <a:buSzPts val="1100"/>
              <a:buChar char="-"/>
              <a:defRPr sz="1100"/>
            </a:lvl3pPr>
            <a:lvl4pPr marL="1828754" lvl="3" indent="-298442" rtl="0">
              <a:spcBef>
                <a:spcPts val="0"/>
              </a:spcBef>
              <a:spcAft>
                <a:spcPts val="0"/>
              </a:spcAft>
              <a:buSzPts val="1100"/>
              <a:buChar char="-"/>
              <a:defRPr sz="1100"/>
            </a:lvl4pPr>
            <a:lvl5pPr marL="2285943" lvl="4" indent="-298442" rtl="0">
              <a:spcBef>
                <a:spcPts val="0"/>
              </a:spcBef>
              <a:spcAft>
                <a:spcPts val="0"/>
              </a:spcAft>
              <a:buSzPts val="1100"/>
              <a:buChar char="-"/>
              <a:defRPr sz="1100"/>
            </a:lvl5pPr>
            <a:lvl6pPr marL="2743132" lvl="5" indent="-298442" rtl="0">
              <a:spcBef>
                <a:spcPts val="0"/>
              </a:spcBef>
              <a:spcAft>
                <a:spcPts val="0"/>
              </a:spcAft>
              <a:buSzPts val="1100"/>
              <a:buChar char="-"/>
              <a:defRPr sz="1100"/>
            </a:lvl6pPr>
            <a:lvl7pPr marL="3200320" lvl="6" indent="-298442" rtl="0">
              <a:spcBef>
                <a:spcPts val="0"/>
              </a:spcBef>
              <a:spcAft>
                <a:spcPts val="0"/>
              </a:spcAft>
              <a:buSzPts val="1100"/>
              <a:buChar char="-"/>
              <a:defRPr sz="1100"/>
            </a:lvl7pPr>
            <a:lvl8pPr marL="3657509" lvl="7" indent="-298442" rtl="0">
              <a:spcBef>
                <a:spcPts val="0"/>
              </a:spcBef>
              <a:spcAft>
                <a:spcPts val="0"/>
              </a:spcAft>
              <a:buSzPts val="1100"/>
              <a:buChar char="-"/>
              <a:defRPr sz="1100"/>
            </a:lvl8pPr>
            <a:lvl9pPr marL="4114697" lvl="8" indent="-298442"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108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189" lvl="0" indent="-298442">
              <a:spcBef>
                <a:spcPts val="600"/>
              </a:spcBef>
              <a:spcAft>
                <a:spcPts val="0"/>
              </a:spcAft>
              <a:buSzPts val="1100"/>
              <a:buChar char="▪"/>
              <a:defRPr sz="1100"/>
            </a:lvl1pPr>
            <a:lvl2pPr marL="914378" lvl="1" indent="-298442">
              <a:spcBef>
                <a:spcPts val="0"/>
              </a:spcBef>
              <a:spcAft>
                <a:spcPts val="0"/>
              </a:spcAft>
              <a:buSzPts val="1100"/>
              <a:buChar char="-"/>
              <a:defRPr sz="1100"/>
            </a:lvl2pPr>
            <a:lvl3pPr marL="1371566" lvl="2" indent="-298442">
              <a:spcBef>
                <a:spcPts val="0"/>
              </a:spcBef>
              <a:spcAft>
                <a:spcPts val="0"/>
              </a:spcAft>
              <a:buSzPts val="1100"/>
              <a:buChar char="-"/>
              <a:defRPr sz="1100"/>
            </a:lvl3pPr>
            <a:lvl4pPr marL="1828754" lvl="3" indent="-298442">
              <a:spcBef>
                <a:spcPts val="0"/>
              </a:spcBef>
              <a:spcAft>
                <a:spcPts val="0"/>
              </a:spcAft>
              <a:buSzPts val="1100"/>
              <a:buChar char="-"/>
              <a:defRPr sz="1100"/>
            </a:lvl4pPr>
            <a:lvl5pPr marL="2285943" lvl="4" indent="-298442">
              <a:spcBef>
                <a:spcPts val="0"/>
              </a:spcBef>
              <a:spcAft>
                <a:spcPts val="0"/>
              </a:spcAft>
              <a:buSzPts val="1100"/>
              <a:buChar char="-"/>
              <a:defRPr sz="1100"/>
            </a:lvl5pPr>
            <a:lvl6pPr marL="2743132" lvl="5" indent="-298442">
              <a:spcBef>
                <a:spcPts val="0"/>
              </a:spcBef>
              <a:spcAft>
                <a:spcPts val="0"/>
              </a:spcAft>
              <a:buSzPts val="1100"/>
              <a:buChar char="-"/>
              <a:defRPr sz="1100"/>
            </a:lvl6pPr>
            <a:lvl7pPr marL="3200320" lvl="6" indent="-298442">
              <a:spcBef>
                <a:spcPts val="0"/>
              </a:spcBef>
              <a:spcAft>
                <a:spcPts val="0"/>
              </a:spcAft>
              <a:buSzPts val="1100"/>
              <a:buChar char="-"/>
              <a:defRPr sz="1100"/>
            </a:lvl7pPr>
            <a:lvl8pPr marL="3657509" lvl="7" indent="-298442">
              <a:spcBef>
                <a:spcPts val="0"/>
              </a:spcBef>
              <a:spcAft>
                <a:spcPts val="0"/>
              </a:spcAft>
              <a:buSzPts val="1100"/>
              <a:buChar char="-"/>
              <a:defRPr sz="1100"/>
            </a:lvl8pPr>
            <a:lvl9pPr marL="4114697" lvl="8" indent="-298442">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189" lvl="0" indent="-298442">
              <a:spcBef>
                <a:spcPts val="600"/>
              </a:spcBef>
              <a:spcAft>
                <a:spcPts val="0"/>
              </a:spcAft>
              <a:buSzPts val="1100"/>
              <a:buChar char="▪"/>
              <a:defRPr sz="1100"/>
            </a:lvl1pPr>
            <a:lvl2pPr marL="914378" lvl="1" indent="-298442">
              <a:spcBef>
                <a:spcPts val="0"/>
              </a:spcBef>
              <a:spcAft>
                <a:spcPts val="0"/>
              </a:spcAft>
              <a:buSzPts val="1100"/>
              <a:buChar char="-"/>
              <a:defRPr sz="1100"/>
            </a:lvl2pPr>
            <a:lvl3pPr marL="1371566" lvl="2" indent="-298442">
              <a:spcBef>
                <a:spcPts val="0"/>
              </a:spcBef>
              <a:spcAft>
                <a:spcPts val="0"/>
              </a:spcAft>
              <a:buSzPts val="1100"/>
              <a:buChar char="-"/>
              <a:defRPr sz="1100"/>
            </a:lvl3pPr>
            <a:lvl4pPr marL="1828754" lvl="3" indent="-298442">
              <a:spcBef>
                <a:spcPts val="0"/>
              </a:spcBef>
              <a:spcAft>
                <a:spcPts val="0"/>
              </a:spcAft>
              <a:buSzPts val="1100"/>
              <a:buChar char="-"/>
              <a:defRPr sz="1100"/>
            </a:lvl4pPr>
            <a:lvl5pPr marL="2285943" lvl="4" indent="-298442">
              <a:spcBef>
                <a:spcPts val="0"/>
              </a:spcBef>
              <a:spcAft>
                <a:spcPts val="0"/>
              </a:spcAft>
              <a:buSzPts val="1100"/>
              <a:buChar char="-"/>
              <a:defRPr sz="1100"/>
            </a:lvl5pPr>
            <a:lvl6pPr marL="2743132" lvl="5" indent="-298442">
              <a:spcBef>
                <a:spcPts val="0"/>
              </a:spcBef>
              <a:spcAft>
                <a:spcPts val="0"/>
              </a:spcAft>
              <a:buSzPts val="1100"/>
              <a:buChar char="-"/>
              <a:defRPr sz="1100"/>
            </a:lvl6pPr>
            <a:lvl7pPr marL="3200320" lvl="6" indent="-298442">
              <a:spcBef>
                <a:spcPts val="0"/>
              </a:spcBef>
              <a:spcAft>
                <a:spcPts val="0"/>
              </a:spcAft>
              <a:buSzPts val="1100"/>
              <a:buChar char="-"/>
              <a:defRPr sz="1100"/>
            </a:lvl7pPr>
            <a:lvl8pPr marL="3657509" lvl="7" indent="-298442">
              <a:spcBef>
                <a:spcPts val="0"/>
              </a:spcBef>
              <a:spcAft>
                <a:spcPts val="0"/>
              </a:spcAft>
              <a:buSzPts val="1100"/>
              <a:buChar char="-"/>
              <a:defRPr sz="1100"/>
            </a:lvl8pPr>
            <a:lvl9pPr marL="4114697" lvl="8" indent="-298442">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843540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657944199"/>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 with internet connectivity.</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a:t>People with internet access can avail the services </a:t>
            </a:r>
            <a:r>
              <a:rPr lang="en-IN" sz="1050" b="1" dirty="0"/>
              <a:t>using web application</a:t>
            </a:r>
            <a:r>
              <a:rPr lang="en-IN" sz="1050" dirty="0"/>
              <a:t>.</a:t>
            </a:r>
          </a:p>
          <a:p>
            <a:pPr marL="171450" indent="-171450">
              <a:buFont typeface="Arial" pitchFamily="34" charset="0"/>
              <a:buChar char="•"/>
            </a:pPr>
            <a:r>
              <a:rPr lang="en-IN" sz="1050" dirty="0"/>
              <a:t>People without internet access can visit the nearby hospital and avail the service</a:t>
            </a:r>
          </a:p>
          <a:p>
            <a:r>
              <a:rPr lang="en-IN" sz="1050" dirty="0"/>
              <a:t>     (</a:t>
            </a:r>
            <a:r>
              <a:rPr lang="en-IN" sz="1050" b="1" dirty="0"/>
              <a:t>using bio-metric authentication</a:t>
            </a:r>
            <a:r>
              <a:rPr lang="en-IN" sz="1050" dirty="0"/>
              <a:t>).</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r>
              <a:rPr lang="en-IN" sz="1050" b="1" dirty="0"/>
              <a:t>Partnership</a:t>
            </a:r>
            <a:r>
              <a:rPr lang="en-IN" sz="1050" dirty="0"/>
              <a:t> with </a:t>
            </a:r>
            <a:r>
              <a:rPr lang="en-IN" sz="1050" b="1" dirty="0"/>
              <a:t>MNCs</a:t>
            </a:r>
            <a:r>
              <a:rPr lang="en-IN" sz="1050" dirty="0"/>
              <a:t> for large scale </a:t>
            </a:r>
            <a:r>
              <a:rPr lang="en-IN" sz="1050" b="1" dirty="0"/>
              <a:t>deployment</a:t>
            </a:r>
            <a:r>
              <a:rPr lang="en-IN" sz="1050" dirty="0"/>
              <a:t> of software as well as </a:t>
            </a:r>
            <a:r>
              <a:rPr lang="en-IN" sz="1050" b="1" dirty="0"/>
              <a:t>training</a:t>
            </a:r>
            <a:r>
              <a:rPr lang="en-IN" sz="1050" dirty="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pic>
        <p:nvPicPr>
          <p:cNvPr id="3" name="Picture 2">
            <a:extLst>
              <a:ext uri="{FF2B5EF4-FFF2-40B4-BE49-F238E27FC236}">
                <a16:creationId xmlns:a16="http://schemas.microsoft.com/office/drawing/2014/main" id="{D1D8FA15-9E23-4C04-9DF2-581A6BDF5AFE}"/>
              </a:ext>
            </a:extLst>
          </p:cNvPr>
          <p:cNvPicPr>
            <a:picLocks noChangeAspect="1"/>
          </p:cNvPicPr>
          <p:nvPr/>
        </p:nvPicPr>
        <p:blipFill>
          <a:blip r:embed="rId3"/>
          <a:stretch>
            <a:fillRect/>
          </a:stretch>
        </p:blipFill>
        <p:spPr>
          <a:xfrm>
            <a:off x="2640649" y="59821"/>
            <a:ext cx="6401259" cy="4990744"/>
          </a:xfrm>
          <a:prstGeom prst="rect">
            <a:avLst/>
          </a:prstGeom>
        </p:spPr>
      </p:pic>
    </p:spTree>
    <p:extLst>
      <p:ext uri="{BB962C8B-B14F-4D97-AF65-F5344CB8AC3E}">
        <p14:creationId xmlns:p14="http://schemas.microsoft.com/office/powerpoint/2010/main" val="40050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650" y="1978703"/>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71574" y="86571"/>
            <a:ext cx="1182663"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09963" y="84610"/>
            <a:ext cx="108433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579345" y="523995"/>
            <a:ext cx="1164767" cy="591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13090" y="529836"/>
            <a:ext cx="1039043"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2618008" y="1832151"/>
            <a:ext cx="976883"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10756" y="1837841"/>
            <a:ext cx="960614"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p:cNvCxnSpPr>
          <p:nvPr/>
        </p:nvCxnSpPr>
        <p:spPr>
          <a:xfrm>
            <a:off x="4191722" y="2275062"/>
            <a:ext cx="27193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5533" y="2040564"/>
            <a:ext cx="1488113" cy="215444"/>
          </a:xfrm>
          <a:prstGeom prst="rect">
            <a:avLst/>
          </a:prstGeom>
          <a:noFill/>
        </p:spPr>
        <p:txBody>
          <a:bodyPr wrap="square" rtlCol="0">
            <a:spAutoFit/>
          </a:bodyPr>
          <a:lstStyle/>
          <a:p>
            <a:r>
              <a:rPr lang="en-IN" sz="800" b="1" dirty="0"/>
              <a:t>Goes to Sassoon Hospital</a:t>
            </a:r>
          </a:p>
        </p:txBody>
      </p:sp>
      <p:sp>
        <p:nvSpPr>
          <p:cNvPr id="22" name="TextBox 21"/>
          <p:cNvSpPr txBox="1"/>
          <p:nvPr/>
        </p:nvSpPr>
        <p:spPr>
          <a:xfrm>
            <a:off x="3599893" y="2478605"/>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416" y="3952632"/>
            <a:ext cx="629350" cy="62935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579093" y="4015506"/>
            <a:ext cx="1182927"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565589" y="4024537"/>
            <a:ext cx="116269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7579081" y="4648991"/>
            <a:ext cx="118292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7660257" y="4648991"/>
            <a:ext cx="1083856"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a:cxnSpLocks/>
          </p:cNvCxnSpPr>
          <p:nvPr/>
        </p:nvCxnSpPr>
        <p:spPr>
          <a:xfrm>
            <a:off x="5117298" y="4312418"/>
            <a:ext cx="1872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31866" y="4096974"/>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630982" y="2374472"/>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25450" y="2387840"/>
            <a:ext cx="960611"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580120" y="1229980"/>
            <a:ext cx="1164767"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565589" y="1242410"/>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6900954" y="4638256"/>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6911099" y="264904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295" y="218491"/>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902618" y="894599"/>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cxnSpLocks/>
          </p:cNvCxnSpPr>
          <p:nvPr/>
        </p:nvCxnSpPr>
        <p:spPr>
          <a:xfrm>
            <a:off x="5113048" y="551340"/>
            <a:ext cx="17895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5533" y="630607"/>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7579345" y="2002176"/>
            <a:ext cx="1182663" cy="50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609963" y="1952641"/>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79093" y="3173871"/>
            <a:ext cx="1165020" cy="58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13077" y="3198060"/>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579346" y="2617892"/>
            <a:ext cx="1164766"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644430" y="2624811"/>
            <a:ext cx="1099683"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648761" y="1974116"/>
            <a:ext cx="494094" cy="563784"/>
          </a:xfrm>
          <a:prstGeom prst="rect">
            <a:avLst/>
          </a:prstGeom>
        </p:spPr>
      </p:pic>
      <p:cxnSp>
        <p:nvCxnSpPr>
          <p:cNvPr id="11" name="Straight Connector 10">
            <a:extLst>
              <a:ext uri="{FF2B5EF4-FFF2-40B4-BE49-F238E27FC236}">
                <a16:creationId xmlns:a16="http://schemas.microsoft.com/office/drawing/2014/main" id="{DC7BCDA2-7195-4637-B8AF-36A16C3DC0BF}"/>
              </a:ext>
            </a:extLst>
          </p:cNvPr>
          <p:cNvCxnSpPr>
            <a:cxnSpLocks/>
          </p:cNvCxnSpPr>
          <p:nvPr/>
        </p:nvCxnSpPr>
        <p:spPr>
          <a:xfrm>
            <a:off x="5113048" y="560262"/>
            <a:ext cx="5884" cy="17148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5845961-663D-4836-B093-F60FAD75FB62}"/>
              </a:ext>
            </a:extLst>
          </p:cNvPr>
          <p:cNvCxnSpPr>
            <a:cxnSpLocks/>
          </p:cNvCxnSpPr>
          <p:nvPr/>
        </p:nvCxnSpPr>
        <p:spPr>
          <a:xfrm>
            <a:off x="5117298" y="2292906"/>
            <a:ext cx="0" cy="20195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same hospital as well as other hospitals 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Solution Overview</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679403" y="195424"/>
            <a:ext cx="6029350" cy="4453487"/>
          </a:xfrm>
          <a:prstGeom prst="rect">
            <a:avLst/>
          </a:prstGeom>
        </p:spPr>
        <p:txBody>
          <a:bodyPr spcFirstLastPara="1" wrap="square" lIns="91425" tIns="91425" rIns="91425" bIns="91425" anchor="t" anchorCtr="0">
            <a:noAutofit/>
          </a:bodyPr>
          <a:lstStyle/>
          <a:p>
            <a:r>
              <a:rPr lang="en-IN" sz="1100" i="0" dirty="0">
                <a:solidFill>
                  <a:schemeClr val="tx1"/>
                </a:solidFill>
                <a:latin typeface="Nunito Sans" panose="020B0604020202020204" charset="0"/>
                <a:ea typeface="Calibri" panose="020F0502020204030204" pitchFamily="34" charset="0"/>
                <a:cs typeface="Times New Roman" panose="02020603050405020304" pitchFamily="18" charset="0"/>
              </a:rPr>
              <a:t>The system we propose makes it possible to store medical records on a public blockchain that cannot be manipulated unless patients give permission explicitly.</a:t>
            </a:r>
            <a:endParaRPr lang="en-US" sz="1100" i="0" dirty="0">
              <a:solidFill>
                <a:schemeClr val="tx1"/>
              </a:solidFill>
              <a:latin typeface="Nunito Sans" panose="020B0604020202020204" charset="0"/>
              <a:cs typeface="Times New Roman" panose="02020603050405020304" pitchFamily="18" charset="0"/>
            </a:endParaRPr>
          </a:p>
          <a:p>
            <a:pPr algn="just"/>
            <a:r>
              <a:rPr lang="en-IN" sz="1100" i="0" dirty="0">
                <a:solidFill>
                  <a:schemeClr val="tx1"/>
                </a:solidFill>
                <a:latin typeface="Nunito Sans" panose="020B0604020202020204" charset="0"/>
              </a:rPr>
              <a:t>Everyone on the network — the patients, the doctors, the insurance companies, the pharmacists first establishes  identity</a:t>
            </a:r>
            <a:endParaRPr lang="en-US" sz="1100" i="0" dirty="0">
              <a:solidFill>
                <a:schemeClr val="tx1"/>
              </a:solidFill>
              <a:latin typeface="Nunito Sans" panose="020B0604020202020204" charset="0"/>
              <a:cs typeface="Times New Roman" panose="02020603050405020304" pitchFamily="18" charset="0"/>
            </a:endParaRPr>
          </a:p>
          <a:p>
            <a:pPr algn="just"/>
            <a:r>
              <a:rPr lang="en-IN" sz="1100" i="0" dirty="0">
                <a:solidFill>
                  <a:schemeClr val="tx1"/>
                </a:solidFill>
                <a:latin typeface="Nunito Sans" panose="020B0604020202020204" charset="0"/>
                <a:ea typeface="Calibri" panose="020F0502020204030204" pitchFamily="34" charset="0"/>
              </a:rPr>
              <a:t>Whenever the patient goes to a hospital he provides authentication.</a:t>
            </a:r>
            <a:endParaRPr lang="en-US" sz="1100" i="0" dirty="0">
              <a:solidFill>
                <a:schemeClr val="tx1"/>
              </a:solidFill>
              <a:latin typeface="Nunito Sans" panose="020B0604020202020204" charset="0"/>
              <a:cs typeface="Times New Roman" panose="02020603050405020304" pitchFamily="18" charset="0"/>
            </a:endParaRPr>
          </a:p>
          <a:p>
            <a:pPr algn="just"/>
            <a:r>
              <a:rPr lang="en-IN" sz="1100" i="0" dirty="0">
                <a:solidFill>
                  <a:schemeClr val="tx1"/>
                </a:solidFill>
                <a:latin typeface="Nunito Sans" panose="020B0604020202020204" charset="0"/>
              </a:rPr>
              <a:t>After check up, medical records are uploaded on the network . Records are encrypted using the public key of the patient before uploading.</a:t>
            </a:r>
          </a:p>
          <a:p>
            <a:pPr algn="just"/>
            <a:r>
              <a:rPr lang="en-IN" sz="1100" i="0" dirty="0">
                <a:solidFill>
                  <a:schemeClr val="tx1"/>
                </a:solidFill>
                <a:latin typeface="Nunito Sans" panose="020B0604020202020204" charset="0"/>
              </a:rPr>
              <a:t>The network would be running as a Proof of Authority (</a:t>
            </a:r>
            <a:r>
              <a:rPr lang="en-IN" sz="1100" i="0" dirty="0" err="1">
                <a:solidFill>
                  <a:schemeClr val="tx1"/>
                </a:solidFill>
                <a:latin typeface="Nunito Sans" panose="020B0604020202020204" charset="0"/>
              </a:rPr>
              <a:t>PoA</a:t>
            </a:r>
            <a:r>
              <a:rPr lang="en-IN" sz="1100" i="0" dirty="0">
                <a:solidFill>
                  <a:schemeClr val="tx1"/>
                </a:solidFill>
                <a:latin typeface="Nunito Sans" panose="020B0604020202020204" charset="0"/>
              </a:rPr>
              <a:t>) chain. It uses a set of “authorities” - nodes that are explicitly allowed to create new blocks and secure the blockchain. The chain has to be signed off by the majority of authorities, in which case it becomes a part of the permanent record. All hospitals in the system would act as authorities</a:t>
            </a:r>
          </a:p>
          <a:p>
            <a:pPr algn="just"/>
            <a:r>
              <a:rPr lang="en-IN" sz="1100" i="0" dirty="0">
                <a:solidFill>
                  <a:schemeClr val="tx1"/>
                </a:solidFill>
                <a:latin typeface="Nunito Sans" panose="020B0604020202020204" charset="0"/>
              </a:rPr>
              <a:t>Every request to access records and every request granted are recorded as transactions in the blockchain network.</a:t>
            </a:r>
          </a:p>
          <a:p>
            <a:pPr algn="just"/>
            <a:r>
              <a:rPr lang="en-IN" sz="1100" i="0" dirty="0">
                <a:solidFill>
                  <a:schemeClr val="tx1"/>
                </a:solidFill>
                <a:latin typeface="Nunito Sans" panose="020B0604020202020204" charset="0"/>
              </a:rPr>
              <a:t>Due to large data, network may be overloaded .So the records are stored on a decentralized file system IPFS which ensures that there is no single point of failure and redundancy.</a:t>
            </a:r>
          </a:p>
          <a:p>
            <a:r>
              <a:rPr lang="en-IN" sz="1100" i="0" dirty="0">
                <a:solidFill>
                  <a:schemeClr val="tx1"/>
                </a:solidFill>
                <a:latin typeface="Nunito Sans" panose="020B0604020202020204" charset="0"/>
              </a:rPr>
              <a:t>Having a system leads to cutting down on costs, labour and a staff that can focus on improving the quality of service offered and help improve the state of healthcare in India</a:t>
            </a:r>
          </a:p>
          <a:p>
            <a:pPr algn="just"/>
            <a:endParaRPr lang="en-US" sz="1100" i="0" dirty="0">
              <a:solidFill>
                <a:schemeClr val="tx1"/>
              </a:solidFill>
              <a:cs typeface="Times New Roman" panose="02020603050405020304" pitchFamily="18" charset="0"/>
            </a:endParaRPr>
          </a:p>
          <a:p>
            <a:pPr algn="just"/>
            <a:endParaRPr lang="en-US" sz="1100" i="0" dirty="0">
              <a:solidFill>
                <a:schemeClr val="tx1"/>
              </a:solidFill>
              <a:latin typeface="Nunito Sans" panose="020B0604020202020204" charset="0"/>
              <a:cs typeface="Times New Roman" panose="02020603050405020304" pitchFamily="18" charset="0"/>
            </a:endParaRP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740" y="2147191"/>
            <a:ext cx="1837346"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Technology</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Blockchain</a:t>
                      </a:r>
                    </a:p>
                    <a:p>
                      <a:pPr marL="171450" indent="-171450">
                        <a:buFont typeface="Arial" pitchFamily="34" charset="0"/>
                        <a:buChar char="•"/>
                      </a:pPr>
                      <a:r>
                        <a:rPr lang="en-IN" sz="1100" dirty="0"/>
                        <a:t>Robust</a:t>
                      </a:r>
                      <a:r>
                        <a:rPr lang="en-IN" sz="1100" baseline="0" dirty="0"/>
                        <a:t> IT connectivity</a:t>
                      </a:r>
                    </a:p>
                    <a:p>
                      <a:pPr marL="171450" indent="-171450">
                        <a:buFont typeface="Arial" pitchFamily="34" charset="0"/>
                        <a:buChar char="•"/>
                      </a:pPr>
                      <a:r>
                        <a:rPr lang="en-IN" sz="1100" baseline="0" dirty="0"/>
                        <a:t>Digitization</a:t>
                      </a:r>
                      <a:endParaRPr lang="en-IN" sz="1100" dirty="0"/>
                    </a:p>
                    <a:p>
                      <a:pPr marL="171450" indent="-171450">
                        <a:buFont typeface="Arial" pitchFamily="34" charset="0"/>
                        <a:buChar char="•"/>
                      </a:pPr>
                      <a:endParaRPr lang="en-IN" sz="11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Efficiency of Service Delivery</a:t>
                      </a:r>
                    </a:p>
                  </a:txBody>
                  <a:tcPr/>
                </a:tc>
                <a:extLst>
                  <a:ext uri="{0D108BD9-81ED-4DB2-BD59-A6C34878D82A}">
                    <a16:rowId xmlns:a16="http://schemas.microsoft.com/office/drawing/2014/main" val="10000"/>
                  </a:ext>
                </a:extLst>
              </a:tr>
              <a:tr h="735184">
                <a:tc>
                  <a:txBody>
                    <a:bodyPr/>
                    <a:lstStyle/>
                    <a:p>
                      <a:pPr marL="171450" indent="-171450">
                        <a:buFont typeface="Arial" pitchFamily="34" charset="0"/>
                        <a:buChar char="•"/>
                      </a:pPr>
                      <a:r>
                        <a:rPr lang="en-IN" sz="1100" dirty="0"/>
                        <a:t>Focus on healthcare-service</a:t>
                      </a:r>
                    </a:p>
                    <a:p>
                      <a:pPr marL="171450" indent="-171450">
                        <a:buFont typeface="Arial" pitchFamily="34" charset="0"/>
                        <a:buChar char="•"/>
                      </a:pPr>
                      <a:r>
                        <a:rPr lang="en-IN" sz="1100" dirty="0"/>
                        <a:t>Structural Interoperability </a:t>
                      </a:r>
                    </a:p>
                    <a:p>
                      <a:pPr marL="171450" indent="-171450">
                        <a:buFont typeface="Arial" pitchFamily="34" charset="0"/>
                        <a:buChar char="•"/>
                      </a:pPr>
                      <a:r>
                        <a:rPr lang="en-IN" sz="1100" dirty="0"/>
                        <a:t>Co-ordination</a:t>
                      </a:r>
                      <a:r>
                        <a:rPr lang="en-IN" sz="1100" baseline="0" dirty="0"/>
                        <a:t> of patient care</a:t>
                      </a:r>
                    </a:p>
                    <a:p>
                      <a:pPr marL="171450" indent="-171450">
                        <a:buFont typeface="Arial" pitchFamily="34" charset="0"/>
                        <a:buChar char="•"/>
                      </a:pPr>
                      <a:r>
                        <a:rPr lang="en-IN" sz="1100" baseline="0" dirty="0"/>
                        <a:t>Transparency </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Cost-Effectiveness</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Reduction in Administrative Cost</a:t>
                      </a:r>
                    </a:p>
                    <a:p>
                      <a:pPr marL="171450" indent="-171450">
                        <a:buFont typeface="Arial" pitchFamily="34" charset="0"/>
                        <a:buChar char="•"/>
                      </a:pPr>
                      <a:r>
                        <a:rPr lang="en-IN" sz="1100" dirty="0"/>
                        <a:t>Less medical resources being used</a:t>
                      </a:r>
                    </a:p>
                    <a:p>
                      <a:pPr marL="171450" indent="-171450">
                        <a:buFont typeface="Arial" pitchFamily="34" charset="0"/>
                        <a:buChar char="•"/>
                      </a:pPr>
                      <a:r>
                        <a:rPr lang="en-IN" sz="1100" dirty="0"/>
                        <a:t>Less man-power</a:t>
                      </a:r>
                      <a:r>
                        <a:rPr lang="en-IN" sz="1100" baseline="0" dirty="0"/>
                        <a:t> required</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Future Applications</a:t>
                      </a:r>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Insurance Claims and Processing</a:t>
                      </a:r>
                    </a:p>
                    <a:p>
                      <a:pPr marL="171450" indent="-171450">
                        <a:buFont typeface="Arial" pitchFamily="34" charset="0"/>
                        <a:buChar char="•"/>
                      </a:pPr>
                      <a:r>
                        <a:rPr lang="en-IN" sz="1100" dirty="0"/>
                        <a:t>Predicting</a:t>
                      </a:r>
                      <a:r>
                        <a:rPr lang="en-IN" sz="1100" baseline="0" dirty="0"/>
                        <a:t> disease pattern using AI</a:t>
                      </a:r>
                      <a:endParaRPr lang="en-IN" sz="1100"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t>7</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4" name="Rectangle 3">
            <a:extLst>
              <a:ext uri="{FF2B5EF4-FFF2-40B4-BE49-F238E27FC236}">
                <a16:creationId xmlns:a16="http://schemas.microsoft.com/office/drawing/2014/main" id="{73975F41-C02D-4F7A-B534-F50F4D1254D9}"/>
              </a:ext>
            </a:extLst>
          </p:cNvPr>
          <p:cNvSpPr/>
          <p:nvPr/>
        </p:nvSpPr>
        <p:spPr>
          <a:xfrm>
            <a:off x="2944835" y="286781"/>
            <a:ext cx="3888771" cy="13616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Faster Delivery of Service</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Even if records exist digital form ,changes need to be made in official registries, patients need not appear in person to do so as smart contract will establish trust between the doctor and the patient.</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 - </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Feedback from patients</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587713AA-9CBD-4BD7-A8A4-7B621B110039}"/>
              </a:ext>
            </a:extLst>
          </p:cNvPr>
          <p:cNvSpPr/>
          <p:nvPr/>
        </p:nvSpPr>
        <p:spPr>
          <a:xfrm>
            <a:off x="5235738" y="1758499"/>
            <a:ext cx="3737464" cy="18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Information Exchangeability</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Individual hospitals tend to build their own silos of data and information-management protocols, which preclude other parts of the departments or agencies from using them. Information will be shared in a universal format which will minimize the efforts required for collecting and interpreting information. </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 - </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Ease of creation of service, sharing data decision making .</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A6D7667A-DA73-430E-A281-75520436CCCB}"/>
              </a:ext>
            </a:extLst>
          </p:cNvPr>
          <p:cNvSpPr/>
          <p:nvPr/>
        </p:nvSpPr>
        <p:spPr>
          <a:xfrm>
            <a:off x="2959697" y="3673846"/>
            <a:ext cx="3873910" cy="1361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Security and Control over Data</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The use of blockchain ledgers greatly reduces the risk of unauthorized access (through strong encryption) data manipulation (through tamperproof audit trails) that can happen in records stored in digital form.</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 - Cases of fraud reported by patients</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r>
              <a:rPr lang="en-IN" b="1" dirty="0"/>
              <a:t>Potential </a:t>
            </a:r>
            <a:br>
              <a:rPr lang="en-IN" b="1" dirty="0"/>
            </a:br>
            <a:r>
              <a:rPr lang="en-IN" b="1" dirty="0"/>
              <a:t>Impact</a:t>
            </a:r>
            <a:endParaRPr b="1" dirty="0"/>
          </a:p>
        </p:txBody>
      </p:sp>
    </p:spTree>
    <p:extLst>
      <p:ext uri="{BB962C8B-B14F-4D97-AF65-F5344CB8AC3E}">
        <p14:creationId xmlns:p14="http://schemas.microsoft.com/office/powerpoint/2010/main" val="110528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Potential </a:t>
            </a:r>
            <a:br>
              <a:rPr lang="en-US" b="1" dirty="0"/>
            </a:br>
            <a:r>
              <a:rPr lang="en-US" b="1" dirty="0"/>
              <a:t>Impact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3" name="Picture 2">
            <a:extLst>
              <a:ext uri="{FF2B5EF4-FFF2-40B4-BE49-F238E27FC236}">
                <a16:creationId xmlns:a16="http://schemas.microsoft.com/office/drawing/2014/main" id="{C3C48C5D-FAEB-4256-8607-1D43EB7C0026}"/>
              </a:ext>
            </a:extLst>
          </p:cNvPr>
          <p:cNvPicPr>
            <a:picLocks noChangeAspect="1"/>
          </p:cNvPicPr>
          <p:nvPr/>
        </p:nvPicPr>
        <p:blipFill>
          <a:blip r:embed="rId3"/>
          <a:stretch>
            <a:fillRect/>
          </a:stretch>
        </p:blipFill>
        <p:spPr>
          <a:xfrm>
            <a:off x="2733259" y="177512"/>
            <a:ext cx="2924265" cy="2145770"/>
          </a:xfrm>
          <a:prstGeom prst="rect">
            <a:avLst/>
          </a:prstGeom>
        </p:spPr>
      </p:pic>
      <p:sp>
        <p:nvSpPr>
          <p:cNvPr id="6" name="Rectangle 5">
            <a:extLst>
              <a:ext uri="{FF2B5EF4-FFF2-40B4-BE49-F238E27FC236}">
                <a16:creationId xmlns:a16="http://schemas.microsoft.com/office/drawing/2014/main" id="{A4167771-AB2F-41FA-B259-297518A6C117}"/>
              </a:ext>
            </a:extLst>
          </p:cNvPr>
          <p:cNvSpPr/>
          <p:nvPr/>
        </p:nvSpPr>
        <p:spPr>
          <a:xfrm>
            <a:off x="2630308" y="2323282"/>
            <a:ext cx="667909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200" b="0" i="0" u="none" strike="noStrike" kern="0" cap="none" spc="0" normalizeH="0" baseline="0" noProof="0" dirty="0">
                <a:ln>
                  <a:noFill/>
                </a:ln>
                <a:solidFill>
                  <a:srgbClr val="000000"/>
                </a:solidFill>
                <a:effectLst/>
                <a:uLnTx/>
                <a:uFillTx/>
                <a:latin typeface="Arial"/>
                <a:cs typeface="Arial"/>
                <a:sym typeface="Arial"/>
              </a:rPr>
              <a:t>The different indicators given below highlight ways in which Maharashtra 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200" b="0" i="0" u="none" strike="noStrike" kern="0" cap="none" spc="0" normalizeH="0" baseline="0" noProof="0" dirty="0">
                <a:ln>
                  <a:noFill/>
                </a:ln>
                <a:solidFill>
                  <a:srgbClr val="000000"/>
                </a:solidFill>
                <a:effectLst/>
                <a:uLnTx/>
                <a:uFillTx/>
                <a:latin typeface="Arial"/>
                <a:cs typeface="Arial"/>
                <a:sym typeface="Arial"/>
              </a:rPr>
              <a:t> falling short of taking adequate care of its people</a:t>
            </a:r>
          </a:p>
        </p:txBody>
      </p:sp>
      <p:pic>
        <p:nvPicPr>
          <p:cNvPr id="8" name="Picture 7">
            <a:extLst>
              <a:ext uri="{FF2B5EF4-FFF2-40B4-BE49-F238E27FC236}">
                <a16:creationId xmlns:a16="http://schemas.microsoft.com/office/drawing/2014/main" id="{A972815C-1751-4639-BA02-F10F2BBD3DB7}"/>
              </a:ext>
            </a:extLst>
          </p:cNvPr>
          <p:cNvPicPr>
            <a:picLocks noChangeAspect="1"/>
          </p:cNvPicPr>
          <p:nvPr/>
        </p:nvPicPr>
        <p:blipFill>
          <a:blip r:embed="rId4"/>
          <a:stretch>
            <a:fillRect/>
          </a:stretch>
        </p:blipFill>
        <p:spPr>
          <a:xfrm>
            <a:off x="2877054" y="2863636"/>
            <a:ext cx="2995158" cy="2067081"/>
          </a:xfrm>
          <a:prstGeom prst="rect">
            <a:avLst/>
          </a:prstGeom>
        </p:spPr>
      </p:pic>
      <p:pic>
        <p:nvPicPr>
          <p:cNvPr id="12" name="Picture 11">
            <a:extLst>
              <a:ext uri="{FF2B5EF4-FFF2-40B4-BE49-F238E27FC236}">
                <a16:creationId xmlns:a16="http://schemas.microsoft.com/office/drawing/2014/main" id="{FF710ECC-FA56-494F-A845-549B89803A2A}"/>
              </a:ext>
            </a:extLst>
          </p:cNvPr>
          <p:cNvPicPr>
            <a:picLocks noChangeAspect="1"/>
          </p:cNvPicPr>
          <p:nvPr/>
        </p:nvPicPr>
        <p:blipFill>
          <a:blip r:embed="rId5"/>
          <a:stretch>
            <a:fillRect/>
          </a:stretch>
        </p:blipFill>
        <p:spPr>
          <a:xfrm>
            <a:off x="6182798" y="2795540"/>
            <a:ext cx="2732602" cy="2203272"/>
          </a:xfrm>
          <a:prstGeom prst="rect">
            <a:avLst/>
          </a:prstGeom>
        </p:spPr>
      </p:pic>
      <p:sp>
        <p:nvSpPr>
          <p:cNvPr id="22" name="Rectangle 21">
            <a:extLst>
              <a:ext uri="{FF2B5EF4-FFF2-40B4-BE49-F238E27FC236}">
                <a16:creationId xmlns:a16="http://schemas.microsoft.com/office/drawing/2014/main" id="{B080A266-50F9-4293-B35D-77EF1DCEA111}"/>
              </a:ext>
            </a:extLst>
          </p:cNvPr>
          <p:cNvSpPr/>
          <p:nvPr/>
        </p:nvSpPr>
        <p:spPr>
          <a:xfrm>
            <a:off x="5969856" y="1096509"/>
            <a:ext cx="315848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0000"/>
                </a:solidFill>
                <a:effectLst/>
                <a:uLnTx/>
                <a:uFillTx/>
                <a:latin typeface="Arial"/>
                <a:cs typeface="Arial"/>
                <a:sym typeface="Arial"/>
              </a:rPr>
              <a:t>Maharashtra’s Health Budget  </a:t>
            </a:r>
            <a:endParaRPr kumimoji="0" lang="en-IN" sz="1400" b="0" i="0" u="none" strike="noStrike" kern="0" cap="none" spc="0" normalizeH="0" baseline="0" noProof="0" dirty="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316122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2845665" y="663578"/>
            <a:ext cx="1534394" cy="461665"/>
          </a:xfrm>
          <a:prstGeom prst="rect">
            <a:avLst/>
          </a:prstGeom>
          <a:noFill/>
        </p:spPr>
        <p:txBody>
          <a:bodyPr wrap="none" rtlCol="0">
            <a:spAutoFit/>
          </a:bodyPr>
          <a:lstStyle/>
          <a:p>
            <a:pPr algn="ctr">
              <a:buClrTx/>
              <a:buFontTx/>
              <a:buNone/>
            </a:pPr>
            <a:r>
              <a:rPr lang="en-IN" sz="800" kern="1200" dirty="0">
                <a:ea typeface="+mn-ea"/>
                <a:cs typeface="+mn-cs"/>
              </a:rPr>
              <a:t>Set up Blockchain Network + </a:t>
            </a:r>
          </a:p>
          <a:p>
            <a:pPr algn="ctr">
              <a:buClrTx/>
              <a:buFontTx/>
              <a:buNone/>
            </a:pPr>
            <a:r>
              <a:rPr lang="en-IN" sz="800" kern="1200" dirty="0">
                <a:ea typeface="+mn-ea"/>
                <a:cs typeface="+mn-cs"/>
              </a:rPr>
              <a:t>Hospitals + </a:t>
            </a:r>
          </a:p>
          <a:p>
            <a:pPr algn="ctr">
              <a:buClrTx/>
              <a:buFontTx/>
              <a:buNone/>
            </a:pPr>
            <a:r>
              <a:rPr lang="en-IN" sz="800" kern="1200" dirty="0" err="1">
                <a:ea typeface="+mn-ea"/>
                <a:cs typeface="+mn-cs"/>
              </a:rPr>
              <a:t>Punekars</a:t>
            </a:r>
            <a:r>
              <a:rPr lang="en-IN" sz="800" kern="1200" dirty="0">
                <a:ea typeface="+mn-ea"/>
                <a:cs typeface="+mn-cs"/>
              </a:rPr>
              <a:t>(Clients)</a:t>
            </a: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Nil</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3.5cr </a:t>
            </a:r>
          </a:p>
          <a:p>
            <a:pPr>
              <a:buClrTx/>
              <a:buFontTx/>
              <a:buNone/>
            </a:pPr>
            <a:r>
              <a:rPr lang="en-IN" sz="800" kern="1200" dirty="0">
                <a:ea typeface="+mn-ea"/>
                <a:cs typeface="+mn-cs"/>
              </a:rPr>
              <a:t>Revenue : 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6cr </a:t>
            </a: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ea typeface="+mn-ea"/>
                <a:cs typeface="+mn-cs"/>
              </a:rPr>
              <a:t>Insurance companies</a:t>
            </a: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a:ea typeface="+mn-ea"/>
                <a:cs typeface="+mn-cs"/>
              </a:rPr>
              <a:t>Product Features</a:t>
            </a: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a:t>Note:</a:t>
            </a:r>
            <a:r>
              <a:rPr lang="en-IN" sz="1050" b="1" dirty="0"/>
              <a:t> </a:t>
            </a:r>
            <a:r>
              <a:rPr lang="en-IN" sz="1050" dirty="0"/>
              <a:t>For Versions 3&amp;4, partnership with established IT firms for large scale deployment of software </a:t>
            </a:r>
          </a:p>
          <a:p>
            <a:r>
              <a:rPr lang="en-IN" sz="1050" dirty="0"/>
              <a:t>          as 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3986</TotalTime>
  <Words>966</Words>
  <Application>Microsoft Office PowerPoint</Application>
  <PresentationFormat>On-screen Show (16:9)</PresentationFormat>
  <Paragraphs>157</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Nunito Sans</vt:lpstr>
      <vt:lpstr>Georgia</vt:lpstr>
      <vt:lpstr>Arial</vt:lpstr>
      <vt:lpstr>Times New Roman</vt:lpstr>
      <vt:lpstr>Calibri</vt:lpstr>
      <vt:lpstr>Ulysses template</vt:lpstr>
      <vt:lpstr>2_Ulysses template</vt:lpstr>
      <vt:lpstr>ELECTRONIC HEALTH RECORDS MANAGEMENT USING BLOCKCHAIN</vt:lpstr>
      <vt:lpstr>Problem Statement</vt:lpstr>
      <vt:lpstr>Problem Statement  </vt:lpstr>
      <vt:lpstr>Solution Overview</vt:lpstr>
      <vt:lpstr>Beneficiaries</vt:lpstr>
      <vt:lpstr>Relevance in Smart City</vt:lpstr>
      <vt:lpstr>Potential  Impact</vt:lpstr>
      <vt:lpstr>Potential  Impact</vt:lpstr>
      <vt:lpstr>Business Model</vt:lpstr>
      <vt:lpstr>Ease of Implementation</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213</cp:revision>
  <dcterms:modified xsi:type="dcterms:W3CDTF">2018-09-16T14:35:59Z</dcterms:modified>
</cp:coreProperties>
</file>