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5"/>
  </p:notesMasterIdLst>
  <p:sldIdLst>
    <p:sldId id="256" r:id="rId3"/>
    <p:sldId id="318" r:id="rId4"/>
    <p:sldId id="257" r:id="rId5"/>
    <p:sldId id="304" r:id="rId6"/>
    <p:sldId id="321" r:id="rId7"/>
    <p:sldId id="316" r:id="rId8"/>
    <p:sldId id="320" r:id="rId9"/>
    <p:sldId id="312" r:id="rId10"/>
    <p:sldId id="322" r:id="rId11"/>
    <p:sldId id="319" r:id="rId12"/>
    <p:sldId id="307" r:id="rId13"/>
    <p:sldId id="291" r:id="rId14"/>
  </p:sldIdLst>
  <p:sldSz cx="9144000" cy="5143500" type="screen16x9"/>
  <p:notesSz cx="6858000" cy="9144000"/>
  <p:embeddedFontLst>
    <p:embeddedFont>
      <p:font typeface="Georgia" pitchFamily="18" charset="0"/>
      <p:regular r:id="rId16"/>
      <p:bold r:id="rId17"/>
      <p:italic r:id="rId18"/>
      <p:boldItalic r:id="rId19"/>
    </p:embeddedFont>
    <p:embeddedFont>
      <p:font typeface="Nunito Sans"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8" d="100"/>
          <a:sy n="118" d="100"/>
        </p:scale>
        <p:origin x="-4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147763"/>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17120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463355" cy="1223412"/>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a:t>
            </a:r>
            <a:r>
              <a:rPr lang="en-IN" sz="1050"/>
              <a:t>the </a:t>
            </a:r>
            <a:r>
              <a:rPr lang="en-IN" sz="1050" b="1" dirty="0"/>
              <a:t>I</a:t>
            </a:r>
            <a:r>
              <a:rPr lang="en-IN" sz="1050" b="1"/>
              <a:t>nternet</a:t>
            </a:r>
            <a:r>
              <a:rPr lang="en-IN" sz="1050"/>
              <a:t> </a:t>
            </a:r>
            <a:r>
              <a:rPr lang="en-IN" sz="1050" dirty="0"/>
              <a:t>demanding people to be familiar</a:t>
            </a:r>
          </a:p>
          <a:p>
            <a:r>
              <a:rPr lang="en-IN" sz="1050" dirty="0"/>
              <a:t>     with internet.</a:t>
            </a:r>
          </a:p>
          <a:p>
            <a:pPr marL="171450" indent="-171450">
              <a:buFont typeface="Arial" pitchFamily="34" charset="0"/>
              <a:buChar char="•"/>
            </a:pPr>
            <a:r>
              <a:rPr lang="en-IN" sz="1050" b="1" dirty="0"/>
              <a:t>Blockchain</a:t>
            </a:r>
            <a:r>
              <a:rPr lang="en-IN" sz="1050" dirty="0"/>
              <a:t> being an emerging technology, rigorous </a:t>
            </a:r>
            <a:r>
              <a:rPr lang="en-IN" sz="1050" b="1" dirty="0"/>
              <a:t>training</a:t>
            </a:r>
            <a:r>
              <a:rPr lang="en-IN" sz="1050" dirty="0"/>
              <a:t> for all actors involved in</a:t>
            </a:r>
          </a:p>
          <a:p>
            <a:r>
              <a:rPr lang="en-IN" sz="1050" dirty="0"/>
              <a:t>     the system will be a priority.</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a16="http://schemas.microsoft.com/office/drawing/2014/main" xmlns=""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xmlns=""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xmlns=""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xmlns=""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xmlns=""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xmlns=""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xmlns=""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xmlns=""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xmlns=""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xmlns=""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xmlns=""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xmlns=""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xmlns=""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xmlns=""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xmlns=""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xmlns=""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xmlns=""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xmlns=""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xmlns=""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xmlns=""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xmlns=""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xmlns=""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xmlns=""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xmlns=""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xmlns=""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xmlns=""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xmlns=""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xmlns=""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xmlns=""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xmlns=""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xmlns=""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xmlns=""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xmlns=""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xmlns=""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xmlns=""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xmlns=""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xmlns=""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xmlns=""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xmlns=""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xmlns=""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xmlns=""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6"/>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812" y="2772090"/>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74" y="2330409"/>
            <a:ext cx="111520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699178" y="2744162"/>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42" y="2751082"/>
            <a:ext cx="1115207"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3090425" y="1447095"/>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20" y="1431876"/>
            <a:ext cx="1115207"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a:endCxn id="13" idx="1"/>
          </p:cNvCxnSpPr>
          <p:nvPr/>
        </p:nvCxnSpPr>
        <p:spPr>
          <a:xfrm>
            <a:off x="4089741"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4"/>
            <a:ext cx="1460656" cy="215444"/>
          </a:xfrm>
          <a:prstGeom prst="rect">
            <a:avLst/>
          </a:prstGeom>
          <a:noFill/>
        </p:spPr>
        <p:txBody>
          <a:bodyPr wrap="none" rtlCol="0">
            <a:spAutoFit/>
          </a:bodyPr>
          <a:lstStyle/>
          <a:p>
            <a:r>
              <a:rPr lang="en-IN" sz="800" b="1" dirty="0"/>
              <a:t>Goes to Sassoon Hospital</a:t>
            </a:r>
          </a:p>
        </p:txBody>
      </p:sp>
      <p:sp>
        <p:nvSpPr>
          <p:cNvPr id="22" name="TextBox 21"/>
          <p:cNvSpPr txBox="1"/>
          <p:nvPr/>
        </p:nvSpPr>
        <p:spPr>
          <a:xfrm>
            <a:off x="3474472" y="2472544"/>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4474" y="3922161"/>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84" y="4264976"/>
            <a:ext cx="111520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5237026" y="4674918"/>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5" y="4681839"/>
            <a:ext cx="1115207"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p:nvPr/>
        </p:nvCxnSpPr>
        <p:spPr>
          <a:xfrm>
            <a:off x="3760945" y="2742772"/>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11" y="3541890"/>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578722" y="1951038"/>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39732"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705"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9" y="3526505"/>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5388713" y="3691327"/>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7016321" y="344141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92" y="57001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8" y="1235714"/>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endCxn id="31" idx="1"/>
          </p:cNvCxnSpPr>
          <p:nvPr/>
        </p:nvCxnSpPr>
        <p:spPr>
          <a:xfrm flipV="1">
            <a:off x="4089741" y="902869"/>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6603939" y="47505"/>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44" y="4"/>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14338" y="603561"/>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1002" y="610481"/>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488869" y="1319641"/>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64" y="1326560"/>
            <a:ext cx="1115207"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xmlns="" id="{5A4D36D6-3FE6-4236-9A69-129345D21CE7}"/>
              </a:ext>
            </a:extLst>
          </p:cNvPr>
          <p:cNvPicPr>
            <a:picLocks noChangeAspect="1"/>
          </p:cNvPicPr>
          <p:nvPr/>
        </p:nvPicPr>
        <p:blipFill>
          <a:blip r:embed="rId5"/>
          <a:stretch>
            <a:fillRect/>
          </a:stretch>
        </p:blipFill>
        <p:spPr>
          <a:xfrm>
            <a:off x="3531786" y="1973602"/>
            <a:ext cx="494094" cy="563784"/>
          </a:xfrm>
          <a:prstGeom prst="rect">
            <a:avLst/>
          </a:prstGeom>
        </p:spPr>
      </p:pic>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r>
              <a:rPr lang="en" b="1" dirty="0"/>
              <a:t/>
            </a:r>
            <a:br>
              <a:rPr lang="en" b="1" dirty="0"/>
            </a:br>
            <a:r>
              <a:rPr lang="en" b="1" dirty="0"/>
              <a:t/>
            </a: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xmlns=""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xmlns=""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xmlns=""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xmlns=""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6</a:t>
            </a:fld>
            <a:endParaRPr kern="1200"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71800" y="932158"/>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20272"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96036"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2888192" y="1017401"/>
            <a:ext cx="1768433" cy="430887"/>
          </a:xfrm>
          <a:prstGeom prst="rect">
            <a:avLst/>
          </a:prstGeom>
          <a:noFill/>
        </p:spPr>
        <p:txBody>
          <a:bodyPr wrap="none" rtlCol="0">
            <a:spAutoFit/>
          </a:bodyPr>
          <a:lstStyle/>
          <a:p>
            <a:pPr>
              <a:buClrTx/>
              <a:buFontTx/>
              <a:buNone/>
            </a:pPr>
            <a:r>
              <a:rPr lang="en-IN" sz="1100" kern="1200" dirty="0">
                <a:ea typeface="+mn-ea"/>
                <a:cs typeface="+mn-cs"/>
              </a:rPr>
              <a:t>Blockchain + Hospitals + </a:t>
            </a:r>
          </a:p>
          <a:p>
            <a:pPr>
              <a:buClrTx/>
              <a:buFontTx/>
              <a:buNone/>
            </a:pPr>
            <a:r>
              <a:rPr lang="en-IN" sz="1100" kern="1200" dirty="0">
                <a:ea typeface="+mn-ea"/>
                <a:cs typeface="+mn-cs"/>
              </a:rPr>
              <a:t>Clients</a:t>
            </a:r>
          </a:p>
        </p:txBody>
      </p:sp>
      <p:sp>
        <p:nvSpPr>
          <p:cNvPr id="37" name="TextBox 36"/>
          <p:cNvSpPr txBox="1"/>
          <p:nvPr/>
        </p:nvSpPr>
        <p:spPr>
          <a:xfrm>
            <a:off x="4966294" y="1017399"/>
            <a:ext cx="1638590" cy="600164"/>
          </a:xfrm>
          <a:prstGeom prst="rect">
            <a:avLst/>
          </a:prstGeom>
          <a:noFill/>
        </p:spPr>
        <p:txBody>
          <a:bodyPr wrap="none" rtlCol="0">
            <a:spAutoFit/>
          </a:bodyPr>
          <a:lstStyle/>
          <a:p>
            <a:pPr>
              <a:buClrTx/>
              <a:buFontTx/>
              <a:buNone/>
            </a:pPr>
            <a:r>
              <a:rPr lang="en-IN" sz="1100" kern="1200" dirty="0">
                <a:ea typeface="+mn-ea"/>
                <a:cs typeface="+mn-cs"/>
              </a:rPr>
              <a:t>Period : 6 to 10 months</a:t>
            </a:r>
          </a:p>
          <a:p>
            <a:pPr>
              <a:buClrTx/>
              <a:buFontTx/>
              <a:buNone/>
            </a:pPr>
            <a:r>
              <a:rPr lang="en-IN" sz="1100" kern="1200" dirty="0">
                <a:ea typeface="+mn-ea"/>
                <a:cs typeface="+mn-cs"/>
              </a:rPr>
              <a:t>Expenditure : 2cr </a:t>
            </a:r>
          </a:p>
          <a:p>
            <a:pPr>
              <a:buClrTx/>
              <a:buFontTx/>
              <a:buNone/>
            </a:pPr>
            <a:r>
              <a:rPr lang="en-IN" sz="1100" kern="1200" dirty="0">
                <a:ea typeface="+mn-ea"/>
                <a:cs typeface="+mn-cs"/>
              </a:rPr>
              <a:t>Revenue : 0</a:t>
            </a:r>
          </a:p>
        </p:txBody>
      </p:sp>
      <p:sp>
        <p:nvSpPr>
          <p:cNvPr id="38" name="TextBox 37"/>
          <p:cNvSpPr txBox="1"/>
          <p:nvPr/>
        </p:nvSpPr>
        <p:spPr>
          <a:xfrm>
            <a:off x="7231598" y="1017399"/>
            <a:ext cx="797013" cy="261610"/>
          </a:xfrm>
          <a:prstGeom prst="rect">
            <a:avLst/>
          </a:prstGeom>
          <a:noFill/>
        </p:spPr>
        <p:txBody>
          <a:bodyPr wrap="none" rtlCol="0">
            <a:spAutoFit/>
          </a:bodyPr>
          <a:lstStyle/>
          <a:p>
            <a:pPr>
              <a:buClrTx/>
              <a:buFontTx/>
              <a:buNone/>
            </a:pPr>
            <a:r>
              <a:rPr lang="en-IN" sz="1100" kern="1200" dirty="0">
                <a:ea typeface="+mn-ea"/>
                <a:cs typeface="+mn-cs"/>
              </a:rPr>
              <a:t>Pune City</a:t>
            </a:r>
          </a:p>
        </p:txBody>
      </p:sp>
      <p:sp>
        <p:nvSpPr>
          <p:cNvPr id="40" name="Rectangle 39"/>
          <p:cNvSpPr/>
          <p:nvPr/>
        </p:nvSpPr>
        <p:spPr>
          <a:xfrm>
            <a:off x="2763620" y="2062966"/>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7012092"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87856"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2880009" y="2148207"/>
            <a:ext cx="1327608" cy="261610"/>
          </a:xfrm>
          <a:prstGeom prst="rect">
            <a:avLst/>
          </a:prstGeom>
          <a:noFill/>
        </p:spPr>
        <p:txBody>
          <a:bodyPr wrap="none" rtlCol="0">
            <a:spAutoFit/>
          </a:bodyPr>
          <a:lstStyle/>
          <a:p>
            <a:pPr>
              <a:buClrTx/>
              <a:buFontTx/>
              <a:buNone/>
            </a:pPr>
            <a:r>
              <a:rPr lang="en-IN" sz="1100" kern="1200" dirty="0">
                <a:ea typeface="+mn-ea"/>
                <a:cs typeface="+mn-cs"/>
              </a:rPr>
              <a:t>Product Marketing</a:t>
            </a:r>
          </a:p>
        </p:txBody>
      </p:sp>
      <p:sp>
        <p:nvSpPr>
          <p:cNvPr id="45" name="TextBox 44"/>
          <p:cNvSpPr txBox="1"/>
          <p:nvPr/>
        </p:nvSpPr>
        <p:spPr>
          <a:xfrm>
            <a:off x="7223418" y="2148207"/>
            <a:ext cx="1023037" cy="261610"/>
          </a:xfrm>
          <a:prstGeom prst="rect">
            <a:avLst/>
          </a:prstGeom>
          <a:noFill/>
        </p:spPr>
        <p:txBody>
          <a:bodyPr wrap="none" rtlCol="0">
            <a:spAutoFit/>
          </a:bodyPr>
          <a:lstStyle/>
          <a:p>
            <a:pPr>
              <a:buClrTx/>
              <a:buFontTx/>
              <a:buNone/>
            </a:pPr>
            <a:r>
              <a:rPr lang="en-IN" sz="1100" kern="1200" dirty="0">
                <a:ea typeface="+mn-ea"/>
                <a:cs typeface="+mn-cs"/>
              </a:rPr>
              <a:t>4 Tier 1 cities</a:t>
            </a:r>
          </a:p>
        </p:txBody>
      </p:sp>
      <p:sp>
        <p:nvSpPr>
          <p:cNvPr id="47" name="TextBox 46"/>
          <p:cNvSpPr txBox="1"/>
          <p:nvPr/>
        </p:nvSpPr>
        <p:spPr>
          <a:xfrm>
            <a:off x="4958113" y="2138781"/>
            <a:ext cx="1516762" cy="600164"/>
          </a:xfrm>
          <a:prstGeom prst="rect">
            <a:avLst/>
          </a:prstGeom>
          <a:noFill/>
        </p:spPr>
        <p:txBody>
          <a:bodyPr wrap="none" rtlCol="0">
            <a:spAutoFit/>
          </a:bodyPr>
          <a:lstStyle/>
          <a:p>
            <a:pPr>
              <a:buClrTx/>
              <a:buFontTx/>
              <a:buNone/>
            </a:pPr>
            <a:r>
              <a:rPr lang="en-IN" sz="1100" kern="1200" dirty="0">
                <a:ea typeface="+mn-ea"/>
                <a:cs typeface="+mn-cs"/>
              </a:rPr>
              <a:t>Period : 1 </a:t>
            </a:r>
            <a:r>
              <a:rPr lang="en-IN" sz="1100" kern="1200" dirty="0" err="1">
                <a:ea typeface="+mn-ea"/>
                <a:cs typeface="+mn-cs"/>
              </a:rPr>
              <a:t>yr</a:t>
            </a:r>
            <a:endParaRPr lang="en-IN" sz="1100" kern="1200" dirty="0">
              <a:ea typeface="+mn-ea"/>
              <a:cs typeface="+mn-cs"/>
            </a:endParaRPr>
          </a:p>
          <a:p>
            <a:pPr>
              <a:buClrTx/>
              <a:buFontTx/>
              <a:buNone/>
            </a:pPr>
            <a:r>
              <a:rPr lang="en-IN" sz="1100" kern="1200" dirty="0">
                <a:ea typeface="+mn-ea"/>
                <a:cs typeface="+mn-cs"/>
              </a:rPr>
              <a:t>Expenditure : 3.5cr </a:t>
            </a:r>
          </a:p>
          <a:p>
            <a:pPr>
              <a:buClrTx/>
              <a:buFontTx/>
              <a:buNone/>
            </a:pPr>
            <a:r>
              <a:rPr lang="en-IN" sz="1100" kern="1200" dirty="0">
                <a:ea typeface="+mn-ea"/>
                <a:cs typeface="+mn-cs"/>
              </a:rPr>
              <a:t>Revenue : 15-20 </a:t>
            </a:r>
            <a:r>
              <a:rPr lang="en-IN" sz="1100" kern="1200" dirty="0" err="1">
                <a:ea typeface="+mn-ea"/>
                <a:cs typeface="+mn-cs"/>
              </a:rPr>
              <a:t>lacs</a:t>
            </a:r>
            <a:endParaRPr lang="en-IN" sz="1100" kern="1200" dirty="0">
              <a:ea typeface="+mn-ea"/>
              <a:cs typeface="+mn-cs"/>
            </a:endParaRPr>
          </a:p>
        </p:txBody>
      </p:sp>
      <p:sp>
        <p:nvSpPr>
          <p:cNvPr id="51" name="Rectangle 50"/>
          <p:cNvSpPr/>
          <p:nvPr/>
        </p:nvSpPr>
        <p:spPr>
          <a:xfrm>
            <a:off x="2773920" y="3226620"/>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22392"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98156"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2890309" y="3311862"/>
            <a:ext cx="1524776" cy="430887"/>
          </a:xfrm>
          <a:prstGeom prst="rect">
            <a:avLst/>
          </a:prstGeom>
          <a:noFill/>
        </p:spPr>
        <p:txBody>
          <a:bodyPr wrap="none" rtlCol="0">
            <a:spAutoFit/>
          </a:bodyPr>
          <a:lstStyle/>
          <a:p>
            <a:pPr algn="ctr">
              <a:buClrTx/>
              <a:buFontTx/>
              <a:buNone/>
            </a:pPr>
            <a:r>
              <a:rPr lang="en-IN" sz="1100" kern="1200" dirty="0">
                <a:ea typeface="+mn-ea"/>
                <a:cs typeface="+mn-cs"/>
              </a:rPr>
              <a:t>Product Marketing + </a:t>
            </a:r>
          </a:p>
          <a:p>
            <a:pPr algn="ctr">
              <a:buClrTx/>
              <a:buFontTx/>
              <a:buNone/>
            </a:pPr>
            <a:r>
              <a:rPr lang="en-IN" sz="1100" kern="1200" dirty="0">
                <a:ea typeface="+mn-ea"/>
                <a:cs typeface="+mn-cs"/>
              </a:rPr>
              <a:t>Insurance companies</a:t>
            </a:r>
          </a:p>
        </p:txBody>
      </p:sp>
      <p:sp>
        <p:nvSpPr>
          <p:cNvPr id="55" name="TextBox 54"/>
          <p:cNvSpPr txBox="1"/>
          <p:nvPr/>
        </p:nvSpPr>
        <p:spPr>
          <a:xfrm>
            <a:off x="7233715" y="3311860"/>
            <a:ext cx="1140056" cy="261610"/>
          </a:xfrm>
          <a:prstGeom prst="rect">
            <a:avLst/>
          </a:prstGeom>
          <a:noFill/>
        </p:spPr>
        <p:txBody>
          <a:bodyPr wrap="none" rtlCol="0">
            <a:spAutoFit/>
          </a:bodyPr>
          <a:lstStyle/>
          <a:p>
            <a:pPr>
              <a:buClrTx/>
              <a:buFontTx/>
              <a:buNone/>
            </a:pPr>
            <a:r>
              <a:rPr lang="en-IN" sz="1100" kern="1200" dirty="0">
                <a:ea typeface="+mn-ea"/>
                <a:cs typeface="+mn-cs"/>
              </a:rPr>
              <a:t>10 Tier 2 cities </a:t>
            </a:r>
          </a:p>
        </p:txBody>
      </p:sp>
      <p:sp>
        <p:nvSpPr>
          <p:cNvPr id="56" name="TextBox 55"/>
          <p:cNvSpPr txBox="1"/>
          <p:nvPr/>
        </p:nvSpPr>
        <p:spPr>
          <a:xfrm>
            <a:off x="4968413" y="3302434"/>
            <a:ext cx="1516762" cy="600164"/>
          </a:xfrm>
          <a:prstGeom prst="rect">
            <a:avLst/>
          </a:prstGeom>
          <a:noFill/>
        </p:spPr>
        <p:txBody>
          <a:bodyPr wrap="none" rtlCol="0">
            <a:spAutoFit/>
          </a:bodyPr>
          <a:lstStyle/>
          <a:p>
            <a:pPr>
              <a:buClrTx/>
              <a:buFontTx/>
              <a:buNone/>
            </a:pPr>
            <a:r>
              <a:rPr lang="en-IN" sz="1100" kern="1200" dirty="0">
                <a:ea typeface="+mn-ea"/>
                <a:cs typeface="+mn-cs"/>
              </a:rPr>
              <a:t>Period : 1 </a:t>
            </a:r>
            <a:r>
              <a:rPr lang="en-IN" sz="1100" kern="1200" dirty="0" err="1">
                <a:ea typeface="+mn-ea"/>
                <a:cs typeface="+mn-cs"/>
              </a:rPr>
              <a:t>yr</a:t>
            </a:r>
            <a:endParaRPr lang="en-IN" sz="1100" kern="1200" dirty="0">
              <a:ea typeface="+mn-ea"/>
              <a:cs typeface="+mn-cs"/>
            </a:endParaRPr>
          </a:p>
          <a:p>
            <a:pPr>
              <a:buClrTx/>
              <a:buFontTx/>
              <a:buNone/>
            </a:pPr>
            <a:r>
              <a:rPr lang="en-IN" sz="1100" kern="1200" dirty="0">
                <a:ea typeface="+mn-ea"/>
                <a:cs typeface="+mn-cs"/>
              </a:rPr>
              <a:t>Expenditure : 6cr </a:t>
            </a:r>
          </a:p>
          <a:p>
            <a:pPr>
              <a:buClrTx/>
              <a:buFontTx/>
              <a:buNone/>
            </a:pPr>
            <a:r>
              <a:rPr lang="en-IN" sz="1100" kern="1200" dirty="0">
                <a:ea typeface="+mn-ea"/>
                <a:cs typeface="+mn-cs"/>
              </a:rPr>
              <a:t>Revenue : 35-40 </a:t>
            </a:r>
            <a:r>
              <a:rPr lang="en-IN" sz="1100" kern="1200" dirty="0" err="1">
                <a:ea typeface="+mn-ea"/>
                <a:cs typeface="+mn-cs"/>
              </a:rPr>
              <a:t>lacs</a:t>
            </a:r>
            <a:endParaRPr lang="en-IN" sz="1100" kern="1200" dirty="0">
              <a:ea typeface="+mn-ea"/>
              <a:cs typeface="+mn-cs"/>
            </a:endParaRPr>
          </a:p>
        </p:txBody>
      </p:sp>
      <p:sp>
        <p:nvSpPr>
          <p:cNvPr id="59" name="Rectangle 58"/>
          <p:cNvSpPr/>
          <p:nvPr/>
        </p:nvSpPr>
        <p:spPr>
          <a:xfrm>
            <a:off x="2771800" y="4391446"/>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0272"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896036"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2888189" y="4476688"/>
            <a:ext cx="1486304" cy="430887"/>
          </a:xfrm>
          <a:prstGeom prst="rect">
            <a:avLst/>
          </a:prstGeom>
          <a:noFill/>
        </p:spPr>
        <p:txBody>
          <a:bodyPr wrap="none" rtlCol="0">
            <a:spAutoFit/>
          </a:bodyPr>
          <a:lstStyle/>
          <a:p>
            <a:pPr algn="ctr">
              <a:buClrTx/>
              <a:buFontTx/>
              <a:buNone/>
            </a:pPr>
            <a:r>
              <a:rPr lang="en-IN" sz="1100" kern="1200" dirty="0">
                <a:ea typeface="+mn-ea"/>
                <a:cs typeface="+mn-cs"/>
              </a:rPr>
              <a:t>Product Marketing + </a:t>
            </a:r>
          </a:p>
          <a:p>
            <a:pPr algn="ctr">
              <a:buClrTx/>
              <a:buFontTx/>
              <a:buNone/>
            </a:pPr>
            <a:r>
              <a:rPr lang="en-IN" sz="1100" kern="1200" dirty="0">
                <a:ea typeface="+mn-ea"/>
                <a:cs typeface="+mn-cs"/>
              </a:rPr>
              <a:t>Pharmacists</a:t>
            </a:r>
          </a:p>
        </p:txBody>
      </p:sp>
      <p:sp>
        <p:nvSpPr>
          <p:cNvPr id="63" name="TextBox 62"/>
          <p:cNvSpPr txBox="1"/>
          <p:nvPr/>
        </p:nvSpPr>
        <p:spPr>
          <a:xfrm>
            <a:off x="7231595" y="4476686"/>
            <a:ext cx="1140056" cy="261610"/>
          </a:xfrm>
          <a:prstGeom prst="rect">
            <a:avLst/>
          </a:prstGeom>
          <a:noFill/>
        </p:spPr>
        <p:txBody>
          <a:bodyPr wrap="none" rtlCol="0">
            <a:spAutoFit/>
          </a:bodyPr>
          <a:lstStyle/>
          <a:p>
            <a:pPr>
              <a:buClrTx/>
              <a:buFontTx/>
              <a:buNone/>
            </a:pPr>
            <a:r>
              <a:rPr lang="en-IN" sz="1100" kern="1200" dirty="0">
                <a:ea typeface="+mn-ea"/>
                <a:cs typeface="+mn-cs"/>
              </a:rPr>
              <a:t>15 Tier 3 cities </a:t>
            </a:r>
          </a:p>
        </p:txBody>
      </p:sp>
      <p:sp>
        <p:nvSpPr>
          <p:cNvPr id="64" name="TextBox 63"/>
          <p:cNvSpPr txBox="1"/>
          <p:nvPr/>
        </p:nvSpPr>
        <p:spPr>
          <a:xfrm>
            <a:off x="4966293" y="4467260"/>
            <a:ext cx="1516762" cy="600164"/>
          </a:xfrm>
          <a:prstGeom prst="rect">
            <a:avLst/>
          </a:prstGeom>
          <a:noFill/>
        </p:spPr>
        <p:txBody>
          <a:bodyPr wrap="none" rtlCol="0">
            <a:spAutoFit/>
          </a:bodyPr>
          <a:lstStyle/>
          <a:p>
            <a:pPr>
              <a:buClrTx/>
              <a:buFontTx/>
              <a:buNone/>
            </a:pPr>
            <a:r>
              <a:rPr lang="en-IN" sz="1100" kern="1200" dirty="0">
                <a:ea typeface="+mn-ea"/>
                <a:cs typeface="+mn-cs"/>
              </a:rPr>
              <a:t>Period : 1.5 </a:t>
            </a:r>
            <a:r>
              <a:rPr lang="en-IN" sz="1100" kern="1200" dirty="0" err="1">
                <a:ea typeface="+mn-ea"/>
                <a:cs typeface="+mn-cs"/>
              </a:rPr>
              <a:t>yrs</a:t>
            </a:r>
            <a:endParaRPr lang="en-IN" sz="1100" kern="1200" dirty="0">
              <a:ea typeface="+mn-ea"/>
              <a:cs typeface="+mn-cs"/>
            </a:endParaRPr>
          </a:p>
          <a:p>
            <a:pPr>
              <a:buClrTx/>
              <a:buFontTx/>
              <a:buNone/>
            </a:pPr>
            <a:r>
              <a:rPr lang="en-IN" sz="1100" kern="1200" dirty="0">
                <a:ea typeface="+mn-ea"/>
                <a:cs typeface="+mn-cs"/>
              </a:rPr>
              <a:t>Expenditure : 10cr </a:t>
            </a:r>
          </a:p>
          <a:p>
            <a:pPr>
              <a:buClrTx/>
              <a:buFontTx/>
              <a:buNone/>
            </a:pPr>
            <a:r>
              <a:rPr lang="en-IN" sz="1100" kern="1200" dirty="0">
                <a:ea typeface="+mn-ea"/>
                <a:cs typeface="+mn-cs"/>
              </a:rPr>
              <a:t>Revenue : 60-70 </a:t>
            </a:r>
            <a:r>
              <a:rPr lang="en-IN" sz="1100" kern="1200" dirty="0" err="1">
                <a:ea typeface="+mn-ea"/>
                <a:cs typeface="+mn-cs"/>
              </a:rPr>
              <a:t>lacs</a:t>
            </a:r>
            <a:endParaRPr lang="en-IN" sz="1100" kern="1200" dirty="0">
              <a:ea typeface="+mn-ea"/>
              <a:cs typeface="+mn-cs"/>
            </a:endParaRPr>
          </a:p>
        </p:txBody>
      </p:sp>
      <p:sp>
        <p:nvSpPr>
          <p:cNvPr id="4" name="TextBox 3"/>
          <p:cNvSpPr txBox="1"/>
          <p:nvPr/>
        </p:nvSpPr>
        <p:spPr>
          <a:xfrm>
            <a:off x="2763090" y="192704"/>
            <a:ext cx="1954381" cy="369332"/>
          </a:xfrm>
          <a:prstGeom prst="rect">
            <a:avLst/>
          </a:prstGeom>
          <a:noFill/>
        </p:spPr>
        <p:txBody>
          <a:bodyPr wrap="none" rtlCol="0">
            <a:spAutoFit/>
          </a:bodyPr>
          <a:lstStyle/>
          <a:p>
            <a:pPr>
              <a:buClrTx/>
              <a:buFontTx/>
              <a:buNone/>
            </a:pPr>
            <a:r>
              <a:rPr lang="en-IN" sz="1800" kern="1200" dirty="0" smtClean="0">
                <a:ea typeface="+mn-ea"/>
                <a:cs typeface="+mn-cs"/>
              </a:rPr>
              <a:t>Product Features</a:t>
            </a:r>
            <a:endParaRPr lang="en-IN" sz="1800" kern="1200" dirty="0">
              <a:ea typeface="+mn-ea"/>
              <a:cs typeface="+mn-cs"/>
            </a:endParaRPr>
          </a:p>
        </p:txBody>
      </p:sp>
      <p:sp>
        <p:nvSpPr>
          <p:cNvPr id="44" name="TextBox 43"/>
          <p:cNvSpPr txBox="1"/>
          <p:nvPr/>
        </p:nvSpPr>
        <p:spPr>
          <a:xfrm>
            <a:off x="4970020" y="192704"/>
            <a:ext cx="1800493" cy="369332"/>
          </a:xfrm>
          <a:prstGeom prst="rect">
            <a:avLst/>
          </a:prstGeom>
          <a:noFill/>
        </p:spPr>
        <p:txBody>
          <a:bodyPr wrap="none" rtlCol="0">
            <a:spAutoFit/>
          </a:bodyPr>
          <a:lstStyle/>
          <a:p>
            <a:pPr>
              <a:buClrTx/>
              <a:buFontTx/>
              <a:buNone/>
            </a:pPr>
            <a:r>
              <a:rPr lang="en-IN" sz="1800" kern="1200" dirty="0">
                <a:ea typeface="+mn-ea"/>
                <a:cs typeface="+mn-cs"/>
              </a:rPr>
              <a:t>Revenue Model</a:t>
            </a:r>
          </a:p>
        </p:txBody>
      </p:sp>
      <p:sp>
        <p:nvSpPr>
          <p:cNvPr id="46" name="TextBox 45"/>
          <p:cNvSpPr txBox="1"/>
          <p:nvPr/>
        </p:nvSpPr>
        <p:spPr>
          <a:xfrm>
            <a:off x="7303730" y="192704"/>
            <a:ext cx="1197764" cy="369332"/>
          </a:xfrm>
          <a:prstGeom prst="rect">
            <a:avLst/>
          </a:prstGeom>
          <a:noFill/>
        </p:spPr>
        <p:txBody>
          <a:bodyPr wrap="none" rtlCol="0">
            <a:spAutoFit/>
          </a:bodyPr>
          <a:lstStyle/>
          <a:p>
            <a:pPr>
              <a:buClrTx/>
              <a:buFontTx/>
              <a:buNone/>
            </a:pPr>
            <a:r>
              <a:rPr lang="en-IN" sz="1800" kern="1200" dirty="0">
                <a:ea typeface="+mn-ea"/>
                <a:cs typeface="+mn-cs"/>
              </a:rPr>
              <a:t>Marketing</a:t>
            </a:r>
          </a:p>
        </p:txBody>
      </p:sp>
      <p:cxnSp>
        <p:nvCxnSpPr>
          <p:cNvPr id="8" name="Straight Connector 7"/>
          <p:cNvCxnSpPr/>
          <p:nvPr/>
        </p:nvCxnSpPr>
        <p:spPr>
          <a:xfrm>
            <a:off x="2627784" y="51952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71803" y="701327"/>
            <a:ext cx="931409" cy="307777"/>
          </a:xfrm>
          <a:prstGeom prst="rect">
            <a:avLst/>
          </a:prstGeom>
          <a:noFill/>
        </p:spPr>
        <p:txBody>
          <a:bodyPr wrap="none" rtlCol="0">
            <a:spAutoFit/>
          </a:bodyPr>
          <a:lstStyle/>
          <a:p>
            <a:pPr>
              <a:buClrTx/>
              <a:buFontTx/>
              <a:buNone/>
            </a:pPr>
            <a:r>
              <a:rPr lang="en-IN" kern="1200" dirty="0">
                <a:ea typeface="+mn-ea"/>
                <a:cs typeface="+mn-cs"/>
              </a:rPr>
              <a:t>Version 1</a:t>
            </a:r>
          </a:p>
        </p:txBody>
      </p:sp>
      <p:cxnSp>
        <p:nvCxnSpPr>
          <p:cNvPr id="69" name="Straight Connector 68"/>
          <p:cNvCxnSpPr/>
          <p:nvPr/>
        </p:nvCxnSpPr>
        <p:spPr>
          <a:xfrm>
            <a:off x="2607746" y="1761660"/>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73922" y="1815667"/>
            <a:ext cx="931409" cy="307777"/>
          </a:xfrm>
          <a:prstGeom prst="rect">
            <a:avLst/>
          </a:prstGeom>
          <a:noFill/>
        </p:spPr>
        <p:txBody>
          <a:bodyPr wrap="none" rtlCol="0">
            <a:spAutoFit/>
          </a:bodyPr>
          <a:lstStyle/>
          <a:p>
            <a:pPr>
              <a:buClrTx/>
              <a:buFontTx/>
              <a:buNone/>
            </a:pPr>
            <a:r>
              <a:rPr lang="en-IN" kern="1200" dirty="0">
                <a:ea typeface="+mn-ea"/>
                <a:cs typeface="+mn-cs"/>
              </a:rPr>
              <a:t>Version 2</a:t>
            </a:r>
          </a:p>
        </p:txBody>
      </p:sp>
      <p:cxnSp>
        <p:nvCxnSpPr>
          <p:cNvPr id="71" name="Straight Connector 70"/>
          <p:cNvCxnSpPr/>
          <p:nvPr/>
        </p:nvCxnSpPr>
        <p:spPr>
          <a:xfrm>
            <a:off x="2619604" y="289578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88686" y="3003799"/>
            <a:ext cx="931409" cy="307777"/>
          </a:xfrm>
          <a:prstGeom prst="rect">
            <a:avLst/>
          </a:prstGeom>
          <a:noFill/>
        </p:spPr>
        <p:txBody>
          <a:bodyPr wrap="none" rtlCol="0">
            <a:spAutoFit/>
          </a:bodyPr>
          <a:lstStyle/>
          <a:p>
            <a:pPr>
              <a:buClrTx/>
              <a:buFontTx/>
              <a:buNone/>
            </a:pPr>
            <a:r>
              <a:rPr lang="en-IN" kern="1200" dirty="0">
                <a:ea typeface="+mn-ea"/>
                <a:cs typeface="+mn-cs"/>
              </a:rPr>
              <a:t>Version 3</a:t>
            </a:r>
          </a:p>
        </p:txBody>
      </p:sp>
      <p:cxnSp>
        <p:nvCxnSpPr>
          <p:cNvPr id="73" name="Straight Connector 72"/>
          <p:cNvCxnSpPr/>
          <p:nvPr/>
        </p:nvCxnSpPr>
        <p:spPr>
          <a:xfrm>
            <a:off x="2607746" y="402991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66990" y="4160614"/>
            <a:ext cx="931409" cy="307777"/>
          </a:xfrm>
          <a:prstGeom prst="rect">
            <a:avLst/>
          </a:prstGeom>
          <a:noFill/>
        </p:spPr>
        <p:txBody>
          <a:bodyPr wrap="none" rtlCol="0">
            <a:spAutoFit/>
          </a:bodyPr>
          <a:lstStyle/>
          <a:p>
            <a:pPr>
              <a:buClrTx/>
              <a:buFontTx/>
              <a:buNone/>
            </a:pPr>
            <a:r>
              <a:rPr lang="en-IN" kern="1200" dirty="0">
                <a:ea typeface="+mn-ea"/>
                <a:cs typeface="+mn-cs"/>
              </a:rPr>
              <a:t>Version 4</a:t>
            </a:r>
          </a:p>
        </p:txBody>
      </p:sp>
    </p:spTree>
    <p:extLst>
      <p:ext uri="{BB962C8B-B14F-4D97-AF65-F5344CB8AC3E}">
        <p14:creationId xmlns:p14="http://schemas.microsoft.com/office/powerpoint/2010/main" val="21422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411" y="2147191"/>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Technology</a:t>
                      </a:r>
                      <a:endParaRPr lang="en-IN" dirty="0"/>
                    </a:p>
                  </a:txBody>
                  <a:tcPr/>
                </a:tc>
              </a:tr>
              <a:tr h="370840">
                <a:tc>
                  <a:txBody>
                    <a:bodyPr/>
                    <a:lstStyle/>
                    <a:p>
                      <a:pPr marL="171450" indent="-171450">
                        <a:buFont typeface="Arial" pitchFamily="34" charset="0"/>
                        <a:buChar char="•"/>
                      </a:pPr>
                      <a:r>
                        <a:rPr lang="en-IN" sz="1100" dirty="0" smtClean="0"/>
                        <a:t>Blockchain</a:t>
                      </a:r>
                    </a:p>
                    <a:p>
                      <a:pPr marL="171450" indent="-171450">
                        <a:buFont typeface="Arial" pitchFamily="34" charset="0"/>
                        <a:buChar char="•"/>
                      </a:pPr>
                      <a:r>
                        <a:rPr lang="en-IN" sz="1100" dirty="0" smtClean="0"/>
                        <a:t>Robust</a:t>
                      </a:r>
                      <a:r>
                        <a:rPr lang="en-IN" sz="1100" baseline="0" dirty="0" smtClean="0"/>
                        <a:t> IT connectivity</a:t>
                      </a:r>
                    </a:p>
                    <a:p>
                      <a:pPr marL="171450" indent="-171450">
                        <a:buFont typeface="Arial" pitchFamily="34" charset="0"/>
                        <a:buChar char="•"/>
                      </a:pPr>
                      <a:r>
                        <a:rPr lang="en-IN" sz="1100" baseline="0" dirty="0" smtClean="0"/>
                        <a:t>Digitization</a:t>
                      </a:r>
                      <a:endParaRPr lang="en-IN" sz="1100" dirty="0" smtClean="0"/>
                    </a:p>
                    <a:p>
                      <a:pPr marL="171450" indent="-171450">
                        <a:buFont typeface="Arial" pitchFamily="34" charset="0"/>
                        <a:buChar char="•"/>
                      </a:pPr>
                      <a:endParaRPr lang="en-IN" sz="11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32775370"/>
              </p:ext>
            </p:extLst>
          </p:nvPr>
        </p:nvGraphicFramePr>
        <p:xfrm>
          <a:off x="6439465" y="368607"/>
          <a:ext cx="2399735" cy="1106024"/>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Efficiency of Service Delivery</a:t>
                      </a:r>
                      <a:endParaRPr lang="en-IN" sz="1200" dirty="0"/>
                    </a:p>
                  </a:txBody>
                  <a:tcPr/>
                </a:tc>
              </a:tr>
              <a:tr h="735184">
                <a:tc>
                  <a:txBody>
                    <a:bodyPr/>
                    <a:lstStyle/>
                    <a:p>
                      <a:pPr marL="171450" indent="-171450">
                        <a:buFont typeface="Arial" pitchFamily="34" charset="0"/>
                        <a:buChar char="•"/>
                      </a:pPr>
                      <a:r>
                        <a:rPr lang="en-IN" sz="1100" dirty="0" smtClean="0"/>
                        <a:t>Focus on healthcare-service</a:t>
                      </a:r>
                    </a:p>
                    <a:p>
                      <a:pPr marL="171450" indent="-171450">
                        <a:buFont typeface="Arial" pitchFamily="34" charset="0"/>
                        <a:buChar char="•"/>
                      </a:pPr>
                      <a:r>
                        <a:rPr lang="en-IN" sz="1100" dirty="0" smtClean="0"/>
                        <a:t>Structural Interoperability </a:t>
                      </a:r>
                    </a:p>
                    <a:p>
                      <a:pPr marL="171450" indent="-171450">
                        <a:buFont typeface="Arial" pitchFamily="34" charset="0"/>
                        <a:buChar char="•"/>
                      </a:pPr>
                      <a:r>
                        <a:rPr lang="en-IN" sz="1100" dirty="0" smtClean="0"/>
                        <a:t>Co-ordination</a:t>
                      </a:r>
                      <a:r>
                        <a:rPr lang="en-IN" sz="1100" baseline="0" dirty="0" smtClean="0"/>
                        <a:t> of patient care</a:t>
                      </a:r>
                      <a:endParaRPr lang="en-IN" sz="11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Cost-Effectiveness</a:t>
                      </a:r>
                      <a:endParaRPr lang="en-IN" dirty="0"/>
                    </a:p>
                  </a:txBody>
                  <a:tcPr/>
                </a:tc>
              </a:tr>
              <a:tr h="370840">
                <a:tc>
                  <a:txBody>
                    <a:bodyPr/>
                    <a:lstStyle/>
                    <a:p>
                      <a:pPr marL="171450" indent="-171450">
                        <a:buFont typeface="Arial" pitchFamily="34" charset="0"/>
                        <a:buChar char="•"/>
                      </a:pPr>
                      <a:r>
                        <a:rPr lang="en-IN" sz="1100" dirty="0" smtClean="0"/>
                        <a:t>Reduction in Administrative Cost</a:t>
                      </a:r>
                    </a:p>
                    <a:p>
                      <a:pPr marL="171450" indent="-171450">
                        <a:buFont typeface="Arial" pitchFamily="34" charset="0"/>
                        <a:buChar char="•"/>
                      </a:pPr>
                      <a:r>
                        <a:rPr lang="en-IN" sz="1100" dirty="0" smtClean="0"/>
                        <a:t>Less medical resources being used</a:t>
                      </a:r>
                    </a:p>
                    <a:p>
                      <a:pPr marL="171450" indent="-171450">
                        <a:buFont typeface="Arial" pitchFamily="34" charset="0"/>
                        <a:buChar char="•"/>
                      </a:pPr>
                      <a:r>
                        <a:rPr lang="en-IN" sz="1100" dirty="0" smtClean="0"/>
                        <a:t>Less man-power</a:t>
                      </a:r>
                      <a:r>
                        <a:rPr lang="en-IN" sz="1100" baseline="0" dirty="0" smtClean="0"/>
                        <a:t> required</a:t>
                      </a:r>
                      <a:endParaRPr lang="en-IN" sz="1100" dirty="0" smtClean="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Future Applications</a:t>
                      </a:r>
                      <a:endParaRPr lang="en-IN" sz="1200" dirty="0"/>
                    </a:p>
                  </a:txBody>
                  <a:tcPr/>
                </a:tc>
              </a:tr>
              <a:tr h="370840">
                <a:tc>
                  <a:txBody>
                    <a:bodyPr/>
                    <a:lstStyle/>
                    <a:p>
                      <a:pPr marL="171450" indent="-171450">
                        <a:buFont typeface="Arial" pitchFamily="34" charset="0"/>
                        <a:buChar char="•"/>
                      </a:pPr>
                      <a:r>
                        <a:rPr lang="en-IN" sz="1100" dirty="0" smtClean="0"/>
                        <a:t>Insurance Claims and Processing</a:t>
                      </a:r>
                    </a:p>
                    <a:p>
                      <a:pPr marL="171450" indent="-171450">
                        <a:buFont typeface="Arial" pitchFamily="34" charset="0"/>
                        <a:buChar char="•"/>
                      </a:pPr>
                      <a:r>
                        <a:rPr lang="en-IN" sz="1100" dirty="0" smtClean="0"/>
                        <a:t>Predicting</a:t>
                      </a:r>
                      <a:r>
                        <a:rPr lang="en-IN" sz="1100" baseline="0" dirty="0" smtClean="0"/>
                        <a:t> disease pattern using AI</a:t>
                      </a:r>
                      <a:endParaRPr lang="en-IN" sz="1100" dirty="0" smtClean="0"/>
                    </a:p>
                  </a:txBody>
                  <a:tcPr/>
                </a:tc>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474631"/>
            <a:ext cx="817206" cy="6725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3720</TotalTime>
  <Words>967</Words>
  <Application>Microsoft Office PowerPoint</Application>
  <PresentationFormat>On-screen Show (16:9)</PresentationFormat>
  <Paragraphs>178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Georgia</vt:lpstr>
      <vt:lpstr>Times New Roman</vt:lpstr>
      <vt:lpstr>Nunito Sans</vt:lpstr>
      <vt:lpstr>Calibri</vt:lpstr>
      <vt:lpstr>Ulysses template</vt:lpstr>
      <vt:lpstr>1_Ulysses template</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Relevance in Smart City</vt:lpstr>
      <vt:lpstr>Ease of Implementation</vt:lpstr>
      <vt:lpstr>Architecture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Windows User</cp:lastModifiedBy>
  <cp:revision>170</cp:revision>
  <dcterms:modified xsi:type="dcterms:W3CDTF">2018-09-15T19:23:20Z</dcterms:modified>
</cp:coreProperties>
</file>