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7" r:id="rId2"/>
  </p:sldMasterIdLst>
  <p:notesMasterIdLst>
    <p:notesMasterId r:id="rId13"/>
  </p:notesMasterIdLst>
  <p:sldIdLst>
    <p:sldId id="256" r:id="rId3"/>
    <p:sldId id="318" r:id="rId4"/>
    <p:sldId id="257" r:id="rId5"/>
    <p:sldId id="322" r:id="rId6"/>
    <p:sldId id="321" r:id="rId7"/>
    <p:sldId id="327" r:id="rId8"/>
    <p:sldId id="325" r:id="rId9"/>
    <p:sldId id="320" r:id="rId10"/>
    <p:sldId id="319" r:id="rId11"/>
    <p:sldId id="323"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
      <p:font typeface="Nuni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2" d="100"/>
          <a:sy n="112" d="100"/>
        </p:scale>
        <p:origin x="20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341308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6535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22903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189" lvl="0" indent="-330192"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378" lvl="1"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566" lvl="2"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754" lvl="3"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5943" lvl="4"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132" lvl="5"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320" lvl="6"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509" lvl="7"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697" lvl="8" indent="-330192"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189" lvl="0" indent="-298442" rtl="0">
              <a:spcBef>
                <a:spcPts val="600"/>
              </a:spcBef>
              <a:spcAft>
                <a:spcPts val="0"/>
              </a:spcAft>
              <a:buSzPts val="1100"/>
              <a:buChar char="▪"/>
              <a:defRPr sz="1100"/>
            </a:lvl1pPr>
            <a:lvl2pPr marL="914378" lvl="1" indent="-298442" rtl="0">
              <a:spcBef>
                <a:spcPts val="0"/>
              </a:spcBef>
              <a:spcAft>
                <a:spcPts val="0"/>
              </a:spcAft>
              <a:buSzPts val="1100"/>
              <a:buChar char="-"/>
              <a:defRPr sz="1100"/>
            </a:lvl2pPr>
            <a:lvl3pPr marL="1371566" lvl="2" indent="-298442" rtl="0">
              <a:spcBef>
                <a:spcPts val="0"/>
              </a:spcBef>
              <a:spcAft>
                <a:spcPts val="0"/>
              </a:spcAft>
              <a:buSzPts val="1100"/>
              <a:buChar char="-"/>
              <a:defRPr sz="1100"/>
            </a:lvl3pPr>
            <a:lvl4pPr marL="1828754" lvl="3" indent="-298442" rtl="0">
              <a:spcBef>
                <a:spcPts val="0"/>
              </a:spcBef>
              <a:spcAft>
                <a:spcPts val="0"/>
              </a:spcAft>
              <a:buSzPts val="1100"/>
              <a:buChar char="-"/>
              <a:defRPr sz="1100"/>
            </a:lvl4pPr>
            <a:lvl5pPr marL="2285943" lvl="4" indent="-298442" rtl="0">
              <a:spcBef>
                <a:spcPts val="0"/>
              </a:spcBef>
              <a:spcAft>
                <a:spcPts val="0"/>
              </a:spcAft>
              <a:buSzPts val="1100"/>
              <a:buChar char="-"/>
              <a:defRPr sz="1100"/>
            </a:lvl5pPr>
            <a:lvl6pPr marL="2743132" lvl="5" indent="-298442" rtl="0">
              <a:spcBef>
                <a:spcPts val="0"/>
              </a:spcBef>
              <a:spcAft>
                <a:spcPts val="0"/>
              </a:spcAft>
              <a:buSzPts val="1100"/>
              <a:buChar char="-"/>
              <a:defRPr sz="1100"/>
            </a:lvl6pPr>
            <a:lvl7pPr marL="3200320" lvl="6" indent="-298442" rtl="0">
              <a:spcBef>
                <a:spcPts val="0"/>
              </a:spcBef>
              <a:spcAft>
                <a:spcPts val="0"/>
              </a:spcAft>
              <a:buSzPts val="1100"/>
              <a:buChar char="-"/>
              <a:defRPr sz="1100"/>
            </a:lvl7pPr>
            <a:lvl8pPr marL="3657509" lvl="7" indent="-298442" rtl="0">
              <a:spcBef>
                <a:spcPts val="0"/>
              </a:spcBef>
              <a:spcAft>
                <a:spcPts val="0"/>
              </a:spcAft>
              <a:buSzPts val="1100"/>
              <a:buChar char="-"/>
              <a:defRPr sz="1100"/>
            </a:lvl8pPr>
            <a:lvl9pPr marL="4114697" lvl="8" indent="-298442"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189" lvl="0" indent="-298442" rtl="0">
              <a:spcBef>
                <a:spcPts val="600"/>
              </a:spcBef>
              <a:spcAft>
                <a:spcPts val="0"/>
              </a:spcAft>
              <a:buSzPts val="1100"/>
              <a:buChar char="▪"/>
              <a:defRPr sz="1100"/>
            </a:lvl1pPr>
            <a:lvl2pPr marL="914378" lvl="1" indent="-298442" rtl="0">
              <a:spcBef>
                <a:spcPts val="0"/>
              </a:spcBef>
              <a:spcAft>
                <a:spcPts val="0"/>
              </a:spcAft>
              <a:buSzPts val="1100"/>
              <a:buChar char="-"/>
              <a:defRPr sz="1100"/>
            </a:lvl2pPr>
            <a:lvl3pPr marL="1371566" lvl="2" indent="-298442" rtl="0">
              <a:spcBef>
                <a:spcPts val="0"/>
              </a:spcBef>
              <a:spcAft>
                <a:spcPts val="0"/>
              </a:spcAft>
              <a:buSzPts val="1100"/>
              <a:buChar char="-"/>
              <a:defRPr sz="1100"/>
            </a:lvl3pPr>
            <a:lvl4pPr marL="1828754" lvl="3" indent="-298442" rtl="0">
              <a:spcBef>
                <a:spcPts val="0"/>
              </a:spcBef>
              <a:spcAft>
                <a:spcPts val="0"/>
              </a:spcAft>
              <a:buSzPts val="1100"/>
              <a:buChar char="-"/>
              <a:defRPr sz="1100"/>
            </a:lvl4pPr>
            <a:lvl5pPr marL="2285943" lvl="4" indent="-298442" rtl="0">
              <a:spcBef>
                <a:spcPts val="0"/>
              </a:spcBef>
              <a:spcAft>
                <a:spcPts val="0"/>
              </a:spcAft>
              <a:buSzPts val="1100"/>
              <a:buChar char="-"/>
              <a:defRPr sz="1100"/>
            </a:lvl5pPr>
            <a:lvl6pPr marL="2743132" lvl="5" indent="-298442" rtl="0">
              <a:spcBef>
                <a:spcPts val="0"/>
              </a:spcBef>
              <a:spcAft>
                <a:spcPts val="0"/>
              </a:spcAft>
              <a:buSzPts val="1100"/>
              <a:buChar char="-"/>
              <a:defRPr sz="1100"/>
            </a:lvl6pPr>
            <a:lvl7pPr marL="3200320" lvl="6" indent="-298442" rtl="0">
              <a:spcBef>
                <a:spcPts val="0"/>
              </a:spcBef>
              <a:spcAft>
                <a:spcPts val="0"/>
              </a:spcAft>
              <a:buSzPts val="1100"/>
              <a:buChar char="-"/>
              <a:defRPr sz="1100"/>
            </a:lvl7pPr>
            <a:lvl8pPr marL="3657509" lvl="7" indent="-298442" rtl="0">
              <a:spcBef>
                <a:spcPts val="0"/>
              </a:spcBef>
              <a:spcAft>
                <a:spcPts val="0"/>
              </a:spcAft>
              <a:buSzPts val="1100"/>
              <a:buChar char="-"/>
              <a:defRPr sz="1100"/>
            </a:lvl8pPr>
            <a:lvl9pPr marL="4114697" lvl="8" indent="-298442"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1080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189" lvl="0" indent="-298442">
              <a:spcBef>
                <a:spcPts val="600"/>
              </a:spcBef>
              <a:spcAft>
                <a:spcPts val="0"/>
              </a:spcAft>
              <a:buSzPts val="1100"/>
              <a:buChar char="▪"/>
              <a:defRPr sz="1100"/>
            </a:lvl1pPr>
            <a:lvl2pPr marL="914378" lvl="1" indent="-298442">
              <a:spcBef>
                <a:spcPts val="0"/>
              </a:spcBef>
              <a:spcAft>
                <a:spcPts val="0"/>
              </a:spcAft>
              <a:buSzPts val="1100"/>
              <a:buChar char="-"/>
              <a:defRPr sz="1100"/>
            </a:lvl2pPr>
            <a:lvl3pPr marL="1371566" lvl="2" indent="-298442">
              <a:spcBef>
                <a:spcPts val="0"/>
              </a:spcBef>
              <a:spcAft>
                <a:spcPts val="0"/>
              </a:spcAft>
              <a:buSzPts val="1100"/>
              <a:buChar char="-"/>
              <a:defRPr sz="1100"/>
            </a:lvl3pPr>
            <a:lvl4pPr marL="1828754" lvl="3" indent="-298442">
              <a:spcBef>
                <a:spcPts val="0"/>
              </a:spcBef>
              <a:spcAft>
                <a:spcPts val="0"/>
              </a:spcAft>
              <a:buSzPts val="1100"/>
              <a:buChar char="-"/>
              <a:defRPr sz="1100"/>
            </a:lvl4pPr>
            <a:lvl5pPr marL="2285943" lvl="4" indent="-298442">
              <a:spcBef>
                <a:spcPts val="0"/>
              </a:spcBef>
              <a:spcAft>
                <a:spcPts val="0"/>
              </a:spcAft>
              <a:buSzPts val="1100"/>
              <a:buChar char="-"/>
              <a:defRPr sz="1100"/>
            </a:lvl5pPr>
            <a:lvl6pPr marL="2743132" lvl="5" indent="-298442">
              <a:spcBef>
                <a:spcPts val="0"/>
              </a:spcBef>
              <a:spcAft>
                <a:spcPts val="0"/>
              </a:spcAft>
              <a:buSzPts val="1100"/>
              <a:buChar char="-"/>
              <a:defRPr sz="1100"/>
            </a:lvl6pPr>
            <a:lvl7pPr marL="3200320" lvl="6" indent="-298442">
              <a:spcBef>
                <a:spcPts val="0"/>
              </a:spcBef>
              <a:spcAft>
                <a:spcPts val="0"/>
              </a:spcAft>
              <a:buSzPts val="1100"/>
              <a:buChar char="-"/>
              <a:defRPr sz="1100"/>
            </a:lvl7pPr>
            <a:lvl8pPr marL="3657509" lvl="7" indent="-298442">
              <a:spcBef>
                <a:spcPts val="0"/>
              </a:spcBef>
              <a:spcAft>
                <a:spcPts val="0"/>
              </a:spcAft>
              <a:buSzPts val="1100"/>
              <a:buChar char="-"/>
              <a:defRPr sz="1100"/>
            </a:lvl8pPr>
            <a:lvl9pPr marL="4114697" lvl="8" indent="-298442">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189" lvl="0" indent="-298442">
              <a:spcBef>
                <a:spcPts val="600"/>
              </a:spcBef>
              <a:spcAft>
                <a:spcPts val="0"/>
              </a:spcAft>
              <a:buSzPts val="1100"/>
              <a:buChar char="▪"/>
              <a:defRPr sz="1100"/>
            </a:lvl1pPr>
            <a:lvl2pPr marL="914378" lvl="1" indent="-298442">
              <a:spcBef>
                <a:spcPts val="0"/>
              </a:spcBef>
              <a:spcAft>
                <a:spcPts val="0"/>
              </a:spcAft>
              <a:buSzPts val="1100"/>
              <a:buChar char="-"/>
              <a:defRPr sz="1100"/>
            </a:lvl2pPr>
            <a:lvl3pPr marL="1371566" lvl="2" indent="-298442">
              <a:spcBef>
                <a:spcPts val="0"/>
              </a:spcBef>
              <a:spcAft>
                <a:spcPts val="0"/>
              </a:spcAft>
              <a:buSzPts val="1100"/>
              <a:buChar char="-"/>
              <a:defRPr sz="1100"/>
            </a:lvl3pPr>
            <a:lvl4pPr marL="1828754" lvl="3" indent="-298442">
              <a:spcBef>
                <a:spcPts val="0"/>
              </a:spcBef>
              <a:spcAft>
                <a:spcPts val="0"/>
              </a:spcAft>
              <a:buSzPts val="1100"/>
              <a:buChar char="-"/>
              <a:defRPr sz="1100"/>
            </a:lvl4pPr>
            <a:lvl5pPr marL="2285943" lvl="4" indent="-298442">
              <a:spcBef>
                <a:spcPts val="0"/>
              </a:spcBef>
              <a:spcAft>
                <a:spcPts val="0"/>
              </a:spcAft>
              <a:buSzPts val="1100"/>
              <a:buChar char="-"/>
              <a:defRPr sz="1100"/>
            </a:lvl5pPr>
            <a:lvl6pPr marL="2743132" lvl="5" indent="-298442">
              <a:spcBef>
                <a:spcPts val="0"/>
              </a:spcBef>
              <a:spcAft>
                <a:spcPts val="0"/>
              </a:spcAft>
              <a:buSzPts val="1100"/>
              <a:buChar char="-"/>
              <a:defRPr sz="1100"/>
            </a:lvl6pPr>
            <a:lvl7pPr marL="3200320" lvl="6" indent="-298442">
              <a:spcBef>
                <a:spcPts val="0"/>
              </a:spcBef>
              <a:spcAft>
                <a:spcPts val="0"/>
              </a:spcAft>
              <a:buSzPts val="1100"/>
              <a:buChar char="-"/>
              <a:defRPr sz="1100"/>
            </a:lvl7pPr>
            <a:lvl8pPr marL="3657509" lvl="7" indent="-298442">
              <a:spcBef>
                <a:spcPts val="0"/>
              </a:spcBef>
              <a:spcAft>
                <a:spcPts val="0"/>
              </a:spcAft>
              <a:buSzPts val="1100"/>
              <a:buChar char="-"/>
              <a:defRPr sz="1100"/>
            </a:lvl8pPr>
            <a:lvl9pPr marL="4114697" lvl="8" indent="-298442">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843540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3657944199"/>
      </p:ext>
    </p:extLst>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b="0" dirty="0">
                <a:solidFill>
                  <a:schemeClr val="tx1"/>
                </a:solidFill>
              </a:rPr>
              <a:t>Sumit Hotchandani</a:t>
            </a:r>
          </a:p>
          <a:p>
            <a:pPr algn="just"/>
            <a:r>
              <a:rPr lang="en-IN" sz="1600" b="0" dirty="0">
                <a:solidFill>
                  <a:schemeClr val="tx1"/>
                </a:solidFill>
              </a:rPr>
              <a:t>Shikhar Bhatt</a:t>
            </a:r>
          </a:p>
          <a:p>
            <a:pPr algn="just"/>
            <a:r>
              <a:rPr lang="en-IN" sz="1600" b="0" dirty="0">
                <a:solidFill>
                  <a:schemeClr val="tx1"/>
                </a:solidFill>
              </a:rPr>
              <a:t>Kailash Raj Gaur</a:t>
            </a:r>
          </a:p>
          <a:p>
            <a:pPr algn="just"/>
            <a:r>
              <a:rPr lang="en-IN" sz="1600" b="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b="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pic>
        <p:nvPicPr>
          <p:cNvPr id="3" name="Picture 2">
            <a:extLst>
              <a:ext uri="{FF2B5EF4-FFF2-40B4-BE49-F238E27FC236}">
                <a16:creationId xmlns:a16="http://schemas.microsoft.com/office/drawing/2014/main" id="{D1D8FA15-9E23-4C04-9DF2-581A6BDF5AFE}"/>
              </a:ext>
            </a:extLst>
          </p:cNvPr>
          <p:cNvPicPr>
            <a:picLocks noChangeAspect="1"/>
          </p:cNvPicPr>
          <p:nvPr/>
        </p:nvPicPr>
        <p:blipFill>
          <a:blip r:embed="rId3"/>
          <a:stretch>
            <a:fillRect/>
          </a:stretch>
        </p:blipFill>
        <p:spPr>
          <a:xfrm>
            <a:off x="2640649" y="59821"/>
            <a:ext cx="6401259" cy="4990744"/>
          </a:xfrm>
          <a:prstGeom prst="rect">
            <a:avLst/>
          </a:prstGeom>
        </p:spPr>
      </p:pic>
    </p:spTree>
    <p:extLst>
      <p:ext uri="{BB962C8B-B14F-4D97-AF65-F5344CB8AC3E}">
        <p14:creationId xmlns:p14="http://schemas.microsoft.com/office/powerpoint/2010/main" val="40050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3"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5650" y="1978703"/>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71574" y="86571"/>
            <a:ext cx="1182663"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609963" y="84610"/>
            <a:ext cx="1084337" cy="338554"/>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t>
            </a:r>
          </a:p>
        </p:txBody>
      </p:sp>
      <p:sp>
        <p:nvSpPr>
          <p:cNvPr id="17" name="Rectangle 16"/>
          <p:cNvSpPr/>
          <p:nvPr/>
        </p:nvSpPr>
        <p:spPr>
          <a:xfrm>
            <a:off x="7579345" y="523995"/>
            <a:ext cx="1164767" cy="591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13090" y="529836"/>
            <a:ext cx="1039043" cy="584775"/>
          </a:xfrm>
          <a:prstGeom prst="rect">
            <a:avLst/>
          </a:prstGeom>
          <a:noFill/>
        </p:spPr>
        <p:txBody>
          <a:bodyPr wrap="square" rtlCol="0">
            <a:spAutoFit/>
          </a:bodyPr>
          <a:lstStyle/>
          <a:p>
            <a:pPr algn="ctr"/>
            <a:r>
              <a:rPr lang="en-IN" sz="800" dirty="0"/>
              <a:t>No interoperability between medical departments and hospitals</a:t>
            </a:r>
          </a:p>
        </p:txBody>
      </p:sp>
      <p:sp>
        <p:nvSpPr>
          <p:cNvPr id="20" name="Rectangle 19"/>
          <p:cNvSpPr/>
          <p:nvPr/>
        </p:nvSpPr>
        <p:spPr>
          <a:xfrm>
            <a:off x="2618008" y="1832151"/>
            <a:ext cx="976883"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2610756" y="1837841"/>
            <a:ext cx="960614" cy="461665"/>
          </a:xfrm>
          <a:prstGeom prst="rect">
            <a:avLst/>
          </a:prstGeom>
          <a:noFill/>
        </p:spPr>
        <p:txBody>
          <a:bodyPr wrap="square" rtlCol="0">
            <a:spAutoFit/>
          </a:bodyPr>
          <a:lstStyle/>
          <a:p>
            <a:pPr algn="ctr"/>
            <a:r>
              <a:rPr lang="en-IN" sz="800" dirty="0"/>
              <a:t>No control over personal medical records</a:t>
            </a:r>
          </a:p>
        </p:txBody>
      </p:sp>
      <p:cxnSp>
        <p:nvCxnSpPr>
          <p:cNvPr id="15" name="Straight Arrow Connector 14"/>
          <p:cNvCxnSpPr>
            <a:cxnSpLocks/>
          </p:cNvCxnSpPr>
          <p:nvPr/>
        </p:nvCxnSpPr>
        <p:spPr>
          <a:xfrm>
            <a:off x="4191722" y="2275062"/>
            <a:ext cx="271937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85533" y="2040564"/>
            <a:ext cx="1488113" cy="215444"/>
          </a:xfrm>
          <a:prstGeom prst="rect">
            <a:avLst/>
          </a:prstGeom>
          <a:noFill/>
        </p:spPr>
        <p:txBody>
          <a:bodyPr wrap="square" rtlCol="0">
            <a:spAutoFit/>
          </a:bodyPr>
          <a:lstStyle/>
          <a:p>
            <a:r>
              <a:rPr lang="en-IN" sz="800" b="1" dirty="0"/>
              <a:t>Goes to Sassoon Hospital</a:t>
            </a:r>
          </a:p>
        </p:txBody>
      </p:sp>
      <p:sp>
        <p:nvSpPr>
          <p:cNvPr id="22" name="TextBox 21"/>
          <p:cNvSpPr txBox="1"/>
          <p:nvPr/>
        </p:nvSpPr>
        <p:spPr>
          <a:xfrm>
            <a:off x="3599893" y="2478605"/>
            <a:ext cx="591829" cy="215444"/>
          </a:xfrm>
          <a:prstGeom prst="rect">
            <a:avLst/>
          </a:prstGeom>
          <a:noFill/>
        </p:spPr>
        <p:txBody>
          <a:bodyPr wrap="none" rtlCol="0">
            <a:spAutoFit/>
          </a:bodyPr>
          <a:lstStyle/>
          <a:p>
            <a:pPr algn="ctr"/>
            <a:r>
              <a:rPr lang="en-IN" sz="800" b="1" dirty="0" err="1">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416" y="3952632"/>
            <a:ext cx="629350" cy="62935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7579093" y="4015506"/>
            <a:ext cx="1182927"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565589" y="4024537"/>
            <a:ext cx="1162697" cy="584775"/>
          </a:xfrm>
          <a:prstGeom prst="rect">
            <a:avLst/>
          </a:prstGeom>
          <a:noFill/>
        </p:spPr>
        <p:txBody>
          <a:bodyPr wrap="square" rtlCol="0">
            <a:spAutoFit/>
          </a:bodyPr>
          <a:lstStyle/>
          <a:p>
            <a:pPr algn="ctr"/>
            <a:r>
              <a:rPr lang="en-IN" sz="800" dirty="0"/>
              <a:t>Pharmacist is unaware of illegitimate prescriptions</a:t>
            </a:r>
          </a:p>
        </p:txBody>
      </p:sp>
      <p:sp>
        <p:nvSpPr>
          <p:cNvPr id="36" name="Rectangle 35"/>
          <p:cNvSpPr/>
          <p:nvPr/>
        </p:nvSpPr>
        <p:spPr>
          <a:xfrm>
            <a:off x="7579081" y="4648991"/>
            <a:ext cx="118292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7660257" y="4648991"/>
            <a:ext cx="1083856" cy="461665"/>
          </a:xfrm>
          <a:prstGeom prst="rect">
            <a:avLst/>
          </a:prstGeom>
          <a:noFill/>
        </p:spPr>
        <p:txBody>
          <a:bodyPr wrap="square" rtlCol="0">
            <a:spAutoFit/>
          </a:bodyPr>
          <a:lstStyle/>
          <a:p>
            <a:pPr algn="ctr"/>
            <a:r>
              <a:rPr lang="en-IN" sz="800" dirty="0"/>
              <a:t>Customer forgets to bring the prescription</a:t>
            </a:r>
          </a:p>
        </p:txBody>
      </p:sp>
      <p:cxnSp>
        <p:nvCxnSpPr>
          <p:cNvPr id="39" name="Straight Arrow Connector 38"/>
          <p:cNvCxnSpPr>
            <a:cxnSpLocks/>
          </p:cNvCxnSpPr>
          <p:nvPr/>
        </p:nvCxnSpPr>
        <p:spPr>
          <a:xfrm>
            <a:off x="5117298" y="4312418"/>
            <a:ext cx="18727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331866" y="4096974"/>
            <a:ext cx="1090363" cy="215444"/>
          </a:xfrm>
          <a:prstGeom prst="rect">
            <a:avLst/>
          </a:prstGeom>
          <a:noFill/>
        </p:spPr>
        <p:txBody>
          <a:bodyPr wrap="none" rtlCol="0">
            <a:spAutoFit/>
          </a:bodyPr>
          <a:lstStyle/>
          <a:p>
            <a:r>
              <a:rPr lang="en-IN" sz="800" b="1" dirty="0"/>
              <a:t>Goes to Pharmacy</a:t>
            </a:r>
          </a:p>
        </p:txBody>
      </p:sp>
      <p:sp>
        <p:nvSpPr>
          <p:cNvPr id="43" name="TextBox 42"/>
          <p:cNvSpPr txBox="1"/>
          <p:nvPr/>
        </p:nvSpPr>
        <p:spPr>
          <a:xfrm>
            <a:off x="2630982" y="2374472"/>
            <a:ext cx="943920" cy="461665"/>
          </a:xfrm>
          <a:prstGeom prst="rect">
            <a:avLst/>
          </a:prstGeom>
          <a:noFill/>
        </p:spPr>
        <p:txBody>
          <a:bodyPr wrap="square" rtlCol="0">
            <a:spAutoFit/>
          </a:bodyPr>
          <a:lstStyle/>
          <a:p>
            <a:pPr algn="ctr"/>
            <a:r>
              <a:rPr lang="en-IN" sz="800" dirty="0"/>
              <a:t>Loses paper based medical records</a:t>
            </a:r>
          </a:p>
        </p:txBody>
      </p:sp>
      <p:sp>
        <p:nvSpPr>
          <p:cNvPr id="44" name="Rectangle 43"/>
          <p:cNvSpPr/>
          <p:nvPr/>
        </p:nvSpPr>
        <p:spPr>
          <a:xfrm>
            <a:off x="2625450" y="2387840"/>
            <a:ext cx="960611"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580120" y="1229980"/>
            <a:ext cx="1164767"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565589" y="1242410"/>
            <a:ext cx="1115207" cy="461665"/>
          </a:xfrm>
          <a:prstGeom prst="rect">
            <a:avLst/>
          </a:prstGeom>
          <a:noFill/>
        </p:spPr>
        <p:txBody>
          <a:bodyPr wrap="square" rtlCol="0">
            <a:spAutoFit/>
          </a:bodyPr>
          <a:lstStyle/>
          <a:p>
            <a:pPr algn="ctr"/>
            <a:r>
              <a:rPr lang="en-IN" sz="800" dirty="0"/>
              <a:t>No means to track patients medical history</a:t>
            </a:r>
          </a:p>
        </p:txBody>
      </p:sp>
      <p:sp>
        <p:nvSpPr>
          <p:cNvPr id="49" name="TextBox 48"/>
          <p:cNvSpPr txBox="1"/>
          <p:nvPr/>
        </p:nvSpPr>
        <p:spPr>
          <a:xfrm>
            <a:off x="6900954" y="4638256"/>
            <a:ext cx="678391" cy="215444"/>
          </a:xfrm>
          <a:prstGeom prst="rect">
            <a:avLst/>
          </a:prstGeom>
          <a:noFill/>
        </p:spPr>
        <p:txBody>
          <a:bodyPr wrap="none" rtlCol="0">
            <a:spAutoFit/>
          </a:bodyPr>
          <a:lstStyle/>
          <a:p>
            <a:pPr algn="ctr"/>
            <a:r>
              <a:rPr lang="en-IN" sz="800" b="1" dirty="0">
                <a:solidFill>
                  <a:srgbClr val="7030A0"/>
                </a:solidFill>
              </a:rPr>
              <a:t>Pharmacy</a:t>
            </a:r>
          </a:p>
        </p:txBody>
      </p:sp>
      <p:sp>
        <p:nvSpPr>
          <p:cNvPr id="50" name="TextBox 49"/>
          <p:cNvSpPr txBox="1"/>
          <p:nvPr/>
        </p:nvSpPr>
        <p:spPr>
          <a:xfrm>
            <a:off x="6911099" y="2649040"/>
            <a:ext cx="614271" cy="338554"/>
          </a:xfrm>
          <a:prstGeom prst="rect">
            <a:avLst/>
          </a:prstGeom>
          <a:noFill/>
        </p:spPr>
        <p:txBody>
          <a:bodyPr wrap="none" rtlCol="0">
            <a:spAutoFit/>
          </a:bodyPr>
          <a:lstStyle/>
          <a:p>
            <a:pPr algn="ctr"/>
            <a:r>
              <a:rPr lang="en-IN" sz="800" b="1" dirty="0">
                <a:solidFill>
                  <a:srgbClr val="FF0000"/>
                </a:solidFill>
              </a:rPr>
              <a:t>Sassoon</a:t>
            </a:r>
          </a:p>
          <a:p>
            <a:pPr algn="ctr"/>
            <a:r>
              <a:rPr lang="en-IN" sz="800" b="1" dirty="0">
                <a:solidFill>
                  <a:srgbClr val="FF0000"/>
                </a:solidFill>
              </a:rPr>
              <a:t>Hospital</a:t>
            </a:r>
          </a:p>
        </p:txBody>
      </p:sp>
      <p:pic>
        <p:nvPicPr>
          <p:cNvPr id="31"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295" y="218491"/>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902618" y="894599"/>
            <a:ext cx="590225" cy="338554"/>
          </a:xfrm>
          <a:prstGeom prst="rect">
            <a:avLst/>
          </a:prstGeom>
          <a:noFill/>
        </p:spPr>
        <p:txBody>
          <a:bodyPr wrap="none" rtlCol="0">
            <a:spAutoFit/>
          </a:bodyPr>
          <a:lstStyle/>
          <a:p>
            <a:pPr algn="ctr"/>
            <a:r>
              <a:rPr lang="en-IN" sz="800" b="1" dirty="0">
                <a:solidFill>
                  <a:srgbClr val="FF0000"/>
                </a:solidFill>
              </a:rPr>
              <a:t>KEM</a:t>
            </a:r>
          </a:p>
          <a:p>
            <a:pPr algn="ctr"/>
            <a:r>
              <a:rPr lang="en-IN" sz="800" b="1" dirty="0">
                <a:solidFill>
                  <a:srgbClr val="FF0000"/>
                </a:solidFill>
              </a:rPr>
              <a:t>Hospital</a:t>
            </a:r>
          </a:p>
        </p:txBody>
      </p:sp>
      <p:cxnSp>
        <p:nvCxnSpPr>
          <p:cNvPr id="33" name="Straight Arrow Connector 32"/>
          <p:cNvCxnSpPr>
            <a:cxnSpLocks/>
          </p:cNvCxnSpPr>
          <p:nvPr/>
        </p:nvCxnSpPr>
        <p:spPr>
          <a:xfrm>
            <a:off x="5113048" y="551340"/>
            <a:ext cx="17895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5533" y="630607"/>
            <a:ext cx="1258678" cy="215444"/>
          </a:xfrm>
          <a:prstGeom prst="rect">
            <a:avLst/>
          </a:prstGeom>
          <a:noFill/>
        </p:spPr>
        <p:txBody>
          <a:bodyPr wrap="none" rtlCol="0">
            <a:spAutoFit/>
          </a:bodyPr>
          <a:lstStyle/>
          <a:p>
            <a:r>
              <a:rPr lang="en-IN" sz="800" b="1" dirty="0"/>
              <a:t>Goes to KEM Hospital</a:t>
            </a:r>
          </a:p>
        </p:txBody>
      </p:sp>
      <p:sp>
        <p:nvSpPr>
          <p:cNvPr id="40" name="Rectangle 39"/>
          <p:cNvSpPr/>
          <p:nvPr/>
        </p:nvSpPr>
        <p:spPr>
          <a:xfrm>
            <a:off x="7579345" y="2002176"/>
            <a:ext cx="1182663" cy="5012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7609963" y="1952641"/>
            <a:ext cx="1115207" cy="58477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might forget/not have to bring his previous reports</a:t>
            </a:r>
          </a:p>
        </p:txBody>
      </p:sp>
      <p:sp>
        <p:nvSpPr>
          <p:cNvPr id="51" name="Rectangle 50"/>
          <p:cNvSpPr/>
          <p:nvPr/>
        </p:nvSpPr>
        <p:spPr>
          <a:xfrm>
            <a:off x="7579093" y="3173871"/>
            <a:ext cx="1165020" cy="584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613077" y="3198060"/>
            <a:ext cx="1115207" cy="584775"/>
          </a:xfrm>
          <a:prstGeom prst="rect">
            <a:avLst/>
          </a:prstGeom>
          <a:noFill/>
        </p:spPr>
        <p:txBody>
          <a:bodyPr wrap="square" rtlCol="0">
            <a:spAutoFit/>
          </a:bodyPr>
          <a:lstStyle/>
          <a:p>
            <a:pPr algn="ctr"/>
            <a:r>
              <a:rPr lang="en-IN" sz="800" dirty="0"/>
              <a:t>Without medical history doctor might not understand the actual problem</a:t>
            </a:r>
          </a:p>
        </p:txBody>
      </p:sp>
      <p:sp>
        <p:nvSpPr>
          <p:cNvPr id="53" name="Rectangle 52"/>
          <p:cNvSpPr/>
          <p:nvPr/>
        </p:nvSpPr>
        <p:spPr>
          <a:xfrm>
            <a:off x="7579346" y="2617892"/>
            <a:ext cx="1164766"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644430" y="2624811"/>
            <a:ext cx="1099683" cy="46166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again</a:t>
            </a:r>
          </a:p>
        </p:txBody>
      </p:sp>
      <p:pic>
        <p:nvPicPr>
          <p:cNvPr id="3" name="Picture 2">
            <a:extLst>
              <a:ext uri="{FF2B5EF4-FFF2-40B4-BE49-F238E27FC236}">
                <a16:creationId xmlns:a16="http://schemas.microsoft.com/office/drawing/2014/main" id="{5A4D36D6-3FE6-4236-9A69-129345D21CE7}"/>
              </a:ext>
            </a:extLst>
          </p:cNvPr>
          <p:cNvPicPr>
            <a:picLocks noChangeAspect="1"/>
          </p:cNvPicPr>
          <p:nvPr/>
        </p:nvPicPr>
        <p:blipFill>
          <a:blip r:embed="rId5"/>
          <a:stretch>
            <a:fillRect/>
          </a:stretch>
        </p:blipFill>
        <p:spPr>
          <a:xfrm>
            <a:off x="3648761" y="1974116"/>
            <a:ext cx="494094" cy="563784"/>
          </a:xfrm>
          <a:prstGeom prst="rect">
            <a:avLst/>
          </a:prstGeom>
        </p:spPr>
      </p:pic>
      <p:cxnSp>
        <p:nvCxnSpPr>
          <p:cNvPr id="11" name="Straight Connector 10">
            <a:extLst>
              <a:ext uri="{FF2B5EF4-FFF2-40B4-BE49-F238E27FC236}">
                <a16:creationId xmlns:a16="http://schemas.microsoft.com/office/drawing/2014/main" id="{DC7BCDA2-7195-4637-B8AF-36A16C3DC0BF}"/>
              </a:ext>
            </a:extLst>
          </p:cNvPr>
          <p:cNvCxnSpPr>
            <a:cxnSpLocks/>
          </p:cNvCxnSpPr>
          <p:nvPr/>
        </p:nvCxnSpPr>
        <p:spPr>
          <a:xfrm>
            <a:off x="5113048" y="560262"/>
            <a:ext cx="5884" cy="17148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5845961-663D-4836-B093-F60FAD75FB62}"/>
              </a:ext>
            </a:extLst>
          </p:cNvPr>
          <p:cNvCxnSpPr>
            <a:cxnSpLocks/>
          </p:cNvCxnSpPr>
          <p:nvPr/>
        </p:nvCxnSpPr>
        <p:spPr>
          <a:xfrm>
            <a:off x="5117298" y="2292906"/>
            <a:ext cx="0" cy="20195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br>
              <a:rPr lang="en" b="1" dirty="0"/>
            </a:br>
            <a:br>
              <a:rPr lang="en" b="1" dirty="0"/>
            </a:br>
            <a:endParaRPr b="1" dirty="0"/>
          </a:p>
        </p:txBody>
      </p:sp>
      <p:sp>
        <p:nvSpPr>
          <p:cNvPr id="105" name="Shape 105"/>
          <p:cNvSpPr txBox="1">
            <a:spLocks noGrp="1"/>
          </p:cNvSpPr>
          <p:nvPr>
            <p:ph type="body" idx="2"/>
          </p:nvPr>
        </p:nvSpPr>
        <p:spPr>
          <a:xfrm>
            <a:off x="2771779" y="393107"/>
            <a:ext cx="6238875" cy="4418064"/>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healthcare sector in India is the nature in which medical records are stored.</a:t>
            </a:r>
          </a:p>
          <a:p>
            <a:pPr marL="171450" indent="-171450"/>
            <a:r>
              <a:rPr lang="en-IN" dirty="0">
                <a:solidFill>
                  <a:schemeClr val="accent1">
                    <a:lumMod val="75000"/>
                  </a:schemeClr>
                </a:solidFill>
              </a:rPr>
              <a:t>A majority of the government hospitals still use archaic paper based methods to store records.</a:t>
            </a:r>
          </a:p>
          <a:p>
            <a:pPr marL="171450" indent="-171450"/>
            <a:r>
              <a:rPr lang="en-IN" dirty="0">
                <a:solidFill>
                  <a:schemeClr val="accent1">
                    <a:lumMod val="75000"/>
                  </a:schemeClr>
                </a:solidFill>
              </a:rPr>
              <a:t>Consider your average Punekar getting a health check-up or being admitted at a government hospital.</a:t>
            </a:r>
          </a:p>
          <a:p>
            <a:pPr marL="171450" indent="-171450"/>
            <a:r>
              <a:rPr lang="en-IN" dirty="0">
                <a:solidFill>
                  <a:schemeClr val="accent1">
                    <a:lumMod val="75000"/>
                  </a:schemeClr>
                </a:solidFill>
              </a:rPr>
              <a:t>Every time before being able to avail any service offered by the healthcare centre they have to fill out stacks of paperwork, provide identity proof, pay a deposit upfront and most importantly provide their medical history in order to get an accurate diagnosis and avoid further complications because of a conflicting prescription. </a:t>
            </a:r>
          </a:p>
          <a:p>
            <a:pPr marL="171450" indent="-171450"/>
            <a:r>
              <a:rPr lang="en-IN" dirty="0">
                <a:solidFill>
                  <a:schemeClr val="accent1">
                    <a:lumMod val="75000"/>
                  </a:schemeClr>
                </a:solidFill>
              </a:rPr>
              <a:t>Lack of an EHR system results in reduced interoperability between departments of the </a:t>
            </a:r>
            <a:r>
              <a:rPr lang="en-IN">
                <a:solidFill>
                  <a:schemeClr val="accent1">
                    <a:lumMod val="75000"/>
                  </a:schemeClr>
                </a:solidFill>
              </a:rPr>
              <a:t>same hospital </a:t>
            </a:r>
            <a:r>
              <a:rPr lang="en-IN" dirty="0">
                <a:solidFill>
                  <a:schemeClr val="accent1">
                    <a:lumMod val="75000"/>
                  </a:schemeClr>
                </a:solidFill>
              </a:rPr>
              <a:t>as well as </a:t>
            </a:r>
            <a:r>
              <a:rPr lang="en-IN">
                <a:solidFill>
                  <a:schemeClr val="accent1">
                    <a:lumMod val="75000"/>
                  </a:schemeClr>
                </a:solidFill>
              </a:rPr>
              <a:t>other hospitals </a:t>
            </a:r>
            <a:r>
              <a:rPr lang="en-IN" dirty="0">
                <a:solidFill>
                  <a:schemeClr val="accent1">
                    <a:lumMod val="75000"/>
                  </a:schemeClr>
                </a:solidFill>
              </a:rPr>
              <a:t>which leads to the same problems mentioned above.</a:t>
            </a:r>
          </a:p>
          <a:p>
            <a:pPr marL="171450" indent="-171450"/>
            <a:r>
              <a:rPr lang="en-IN" dirty="0">
                <a:solidFill>
                  <a:schemeClr val="accent1">
                    <a:lumMod val="75000"/>
                  </a:schemeClr>
                </a:solidFill>
              </a:rPr>
              <a:t>It is difficult for a Punekar to keep track of their medical history, a challenge also faced by the hospitals which results in repetitive tests, increase in manual labour leading to inefficacies in the entire process.</a:t>
            </a:r>
          </a:p>
          <a:p>
            <a:pPr marL="171450" indent="-171450"/>
            <a:r>
              <a:rPr lang="en-IN" dirty="0">
                <a:solidFill>
                  <a:schemeClr val="accent1">
                    <a:lumMod val="75000"/>
                  </a:schemeClr>
                </a:solidFill>
              </a:rPr>
              <a:t>All of these little problems lead to increased administrative costs and decreased quality of service which ultimately leads to rise in fatality rates.</a:t>
            </a:r>
          </a:p>
          <a:p>
            <a:pPr marL="171450" indent="-171450"/>
            <a:r>
              <a:rPr lang="en-IN" b="1" dirty="0">
                <a:solidFill>
                  <a:schemeClr val="accent1">
                    <a:lumMod val="75000"/>
                  </a:schemeClr>
                </a:solidFill>
              </a:rPr>
              <a:t>The problem that we are trying to solve is the lack of storing records electronically in government hospitals but in the bigger picture the problem being addressed is the  delivery of medical services to Punekars in a cost effective and efficient manner.</a:t>
            </a:r>
          </a:p>
          <a:p>
            <a:pPr marL="171450" indent="-171450"/>
            <a:endParaRPr lang="en-IN" dirty="0">
              <a:solidFill>
                <a:schemeClr val="accent1">
                  <a:lumMod val="75000"/>
                </a:schemeClr>
              </a:solidFill>
            </a:endParaRPr>
          </a:p>
          <a:p>
            <a:pPr marL="171450" indent="-171450"/>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393107"/>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811172"/>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4</a:t>
            </a:fld>
            <a:endParaRPr dirty="0"/>
          </a:p>
        </p:txBody>
      </p:sp>
      <p:pic>
        <p:nvPicPr>
          <p:cNvPr id="1026" name="Picture 2" descr="C:\Users\Shikhar Bhatt\Desktop\NITI\psm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740" y="2147191"/>
            <a:ext cx="1837346"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15196" y="2114039"/>
            <a:ext cx="2006930" cy="985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1796291"/>
              </p:ext>
            </p:extLst>
          </p:nvPr>
        </p:nvGraphicFramePr>
        <p:xfrm>
          <a:off x="2777572" y="37075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Technology</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Blockchain</a:t>
                      </a:r>
                    </a:p>
                    <a:p>
                      <a:pPr marL="171450" indent="-171450">
                        <a:buFont typeface="Arial" pitchFamily="34" charset="0"/>
                        <a:buChar char="•"/>
                      </a:pPr>
                      <a:r>
                        <a:rPr lang="en-IN" sz="1100" dirty="0"/>
                        <a:t>Robust</a:t>
                      </a:r>
                      <a:r>
                        <a:rPr lang="en-IN" sz="1100" baseline="0" dirty="0"/>
                        <a:t> IT connectivity</a:t>
                      </a:r>
                    </a:p>
                    <a:p>
                      <a:pPr marL="171450" indent="-171450">
                        <a:buFont typeface="Arial" pitchFamily="34" charset="0"/>
                        <a:buChar char="•"/>
                      </a:pPr>
                      <a:r>
                        <a:rPr lang="en-IN" sz="1100" baseline="0" dirty="0"/>
                        <a:t>Digitization</a:t>
                      </a:r>
                      <a:endParaRPr lang="en-IN" sz="1100" dirty="0"/>
                    </a:p>
                    <a:p>
                      <a:pPr marL="171450" indent="-171450">
                        <a:buFont typeface="Arial" pitchFamily="34" charset="0"/>
                        <a:buChar char="•"/>
                      </a:pPr>
                      <a:endParaRPr lang="en-IN" sz="1100" dirty="0"/>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23582440"/>
              </p:ext>
            </p:extLst>
          </p:nvPr>
        </p:nvGraphicFramePr>
        <p:xfrm>
          <a:off x="6439465" y="368607"/>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Efficiency of Service Delivery</a:t>
                      </a:r>
                    </a:p>
                  </a:txBody>
                  <a:tcPr/>
                </a:tc>
                <a:extLst>
                  <a:ext uri="{0D108BD9-81ED-4DB2-BD59-A6C34878D82A}">
                    <a16:rowId xmlns:a16="http://schemas.microsoft.com/office/drawing/2014/main" val="10000"/>
                  </a:ext>
                </a:extLst>
              </a:tr>
              <a:tr h="735184">
                <a:tc>
                  <a:txBody>
                    <a:bodyPr/>
                    <a:lstStyle/>
                    <a:p>
                      <a:pPr marL="171450" indent="-171450">
                        <a:buFont typeface="Arial" pitchFamily="34" charset="0"/>
                        <a:buChar char="•"/>
                      </a:pPr>
                      <a:r>
                        <a:rPr lang="en-IN" sz="1100" dirty="0"/>
                        <a:t>Focus on healthcare-service</a:t>
                      </a:r>
                    </a:p>
                    <a:p>
                      <a:pPr marL="171450" indent="-171450">
                        <a:buFont typeface="Arial" pitchFamily="34" charset="0"/>
                        <a:buChar char="•"/>
                      </a:pPr>
                      <a:r>
                        <a:rPr lang="en-IN" sz="1100" dirty="0"/>
                        <a:t>Structural Interoperability </a:t>
                      </a:r>
                    </a:p>
                    <a:p>
                      <a:pPr marL="171450" indent="-171450">
                        <a:buFont typeface="Arial" pitchFamily="34" charset="0"/>
                        <a:buChar char="•"/>
                      </a:pPr>
                      <a:r>
                        <a:rPr lang="en-IN" sz="1100" dirty="0"/>
                        <a:t>Co-ordination</a:t>
                      </a:r>
                      <a:r>
                        <a:rPr lang="en-IN" sz="1100" baseline="0" dirty="0"/>
                        <a:t> of patient care</a:t>
                      </a:r>
                    </a:p>
                    <a:p>
                      <a:pPr marL="171450" indent="-171450">
                        <a:buFont typeface="Arial" pitchFamily="34" charset="0"/>
                        <a:buChar char="•"/>
                      </a:pPr>
                      <a:r>
                        <a:rPr lang="en-IN" sz="1100" baseline="0" dirty="0"/>
                        <a:t>Transparency </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4627645"/>
              </p:ext>
            </p:extLst>
          </p:nvPr>
        </p:nvGraphicFramePr>
        <p:xfrm>
          <a:off x="2846259" y="3646279"/>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Cost-Effectiveness</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Reduction in Administrative Cost</a:t>
                      </a:r>
                    </a:p>
                    <a:p>
                      <a:pPr marL="171450" indent="-171450">
                        <a:buFont typeface="Arial" pitchFamily="34" charset="0"/>
                        <a:buChar char="•"/>
                      </a:pPr>
                      <a:r>
                        <a:rPr lang="en-IN" sz="1100" dirty="0"/>
                        <a:t>Less medical resources being used</a:t>
                      </a:r>
                    </a:p>
                    <a:p>
                      <a:pPr marL="171450" indent="-171450">
                        <a:buFont typeface="Arial" pitchFamily="34" charset="0"/>
                        <a:buChar char="•"/>
                      </a:pPr>
                      <a:r>
                        <a:rPr lang="en-IN" sz="1100" dirty="0"/>
                        <a:t>Less man-power</a:t>
                      </a:r>
                      <a:r>
                        <a:rPr lang="en-IN" sz="1100" baseline="0" dirty="0"/>
                        <a:t> required</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21642849"/>
              </p:ext>
            </p:extLst>
          </p:nvPr>
        </p:nvGraphicFramePr>
        <p:xfrm>
          <a:off x="6508152" y="364413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Future Applications</a:t>
                      </a:r>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Insurance Claims and Processing</a:t>
                      </a:r>
                    </a:p>
                    <a:p>
                      <a:pPr marL="171450" indent="-171450">
                        <a:buFont typeface="Arial" pitchFamily="34" charset="0"/>
                        <a:buChar char="•"/>
                      </a:pPr>
                      <a:r>
                        <a:rPr lang="en-IN" sz="1100" dirty="0"/>
                        <a:t>Predicting</a:t>
                      </a:r>
                      <a:r>
                        <a:rPr lang="en-IN" sz="1100" baseline="0" dirty="0"/>
                        <a:t> disease pattern using AI</a:t>
                      </a:r>
                      <a:endParaRPr lang="en-IN" sz="1100" dirty="0"/>
                    </a:p>
                  </a:txBody>
                  <a:tcPr/>
                </a:tc>
                <a:extLst>
                  <a:ext uri="{0D108BD9-81ED-4DB2-BD59-A6C34878D82A}">
                    <a16:rowId xmlns:a16="http://schemas.microsoft.com/office/drawing/2014/main" val="10001"/>
                  </a:ext>
                </a:extLst>
              </a:tr>
            </a:tbl>
          </a:graphicData>
        </a:graphic>
      </p:graphicFrame>
      <p:cxnSp>
        <p:nvCxnSpPr>
          <p:cNvPr id="11" name="Straight Arrow Connector 10"/>
          <p:cNvCxnSpPr>
            <a:stCxn id="5" idx="2"/>
          </p:cNvCxnSpPr>
          <p:nvPr/>
        </p:nvCxnSpPr>
        <p:spPr>
          <a:xfrm>
            <a:off x="3977439" y="1503593"/>
            <a:ext cx="837757" cy="6104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p:cNvCxnSpPr>
          <p:nvPr/>
        </p:nvCxnSpPr>
        <p:spPr>
          <a:xfrm flipH="1">
            <a:off x="6822126" y="1501447"/>
            <a:ext cx="817206" cy="6457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4046126" y="3099691"/>
            <a:ext cx="769070" cy="546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0"/>
          </p:cNvCxnSpPr>
          <p:nvPr/>
        </p:nvCxnSpPr>
        <p:spPr>
          <a:xfrm flipH="1" flipV="1">
            <a:off x="6822126" y="3099691"/>
            <a:ext cx="885893" cy="5444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7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5</a:t>
            </a:fld>
            <a:endParaRPr dirty="0"/>
          </a:p>
        </p:txBody>
      </p:sp>
      <p:sp>
        <p:nvSpPr>
          <p:cNvPr id="4" name="Rectangle 3">
            <a:extLst>
              <a:ext uri="{FF2B5EF4-FFF2-40B4-BE49-F238E27FC236}">
                <a16:creationId xmlns:a16="http://schemas.microsoft.com/office/drawing/2014/main" id="{73975F41-C02D-4F7A-B534-F50F4D1254D9}"/>
              </a:ext>
            </a:extLst>
          </p:cNvPr>
          <p:cNvSpPr/>
          <p:nvPr/>
        </p:nvSpPr>
        <p:spPr>
          <a:xfrm>
            <a:off x="3067943" y="210067"/>
            <a:ext cx="3888771" cy="110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Hospitals/Mobile Clinics</a:t>
            </a:r>
          </a:p>
          <a:p>
            <a:pPr marL="171450" indent="-171450">
              <a:buFont typeface="Arial" pitchFamily="34" charset="0"/>
              <a:buChar char="•"/>
            </a:pPr>
            <a:r>
              <a:rPr lang="en-US" sz="1100" dirty="0">
                <a:solidFill>
                  <a:srgbClr val="000000"/>
                </a:solidFill>
              </a:rPr>
              <a:t>Track medical history of patient</a:t>
            </a:r>
          </a:p>
          <a:p>
            <a:pPr marL="171450" indent="-171450">
              <a:buFont typeface="Arial" pitchFamily="34" charset="0"/>
              <a:buChar char="•"/>
            </a:pPr>
            <a:r>
              <a:rPr lang="en-US" sz="1100" dirty="0">
                <a:solidFill>
                  <a:srgbClr val="000000"/>
                </a:solidFill>
              </a:rPr>
              <a:t>Achieve structural interoperability</a:t>
            </a:r>
          </a:p>
          <a:p>
            <a:pPr marL="171450" indent="-171450">
              <a:buFont typeface="Arial" pitchFamily="34" charset="0"/>
              <a:buChar char="•"/>
            </a:pPr>
            <a:r>
              <a:rPr lang="en-US" sz="1100" dirty="0">
                <a:solidFill>
                  <a:srgbClr val="000000"/>
                </a:solidFill>
              </a:rPr>
              <a:t>Ease of record access</a:t>
            </a:r>
          </a:p>
          <a:p>
            <a:pPr marL="171450" indent="-171450">
              <a:buFont typeface="Arial" pitchFamily="34" charset="0"/>
              <a:buChar char="•"/>
            </a:pPr>
            <a:r>
              <a:rPr lang="en-US" sz="1100" dirty="0">
                <a:solidFill>
                  <a:srgbClr val="000000"/>
                </a:solidFill>
              </a:rPr>
              <a:t>Real-time record uploading</a:t>
            </a:r>
          </a:p>
          <a:p>
            <a:pPr marL="171450" indent="-171450">
              <a:buFont typeface="Arial" pitchFamily="34" charset="0"/>
              <a:buChar char="•"/>
            </a:pPr>
            <a:r>
              <a:rPr lang="en-US" sz="1100" dirty="0">
                <a:solidFill>
                  <a:srgbClr val="000000"/>
                </a:solidFill>
              </a:rPr>
              <a:t>Improve delivery of services</a:t>
            </a:r>
          </a:p>
        </p:txBody>
      </p:sp>
      <p:sp>
        <p:nvSpPr>
          <p:cNvPr id="8" name="Rectangle 7">
            <a:extLst>
              <a:ext uri="{FF2B5EF4-FFF2-40B4-BE49-F238E27FC236}">
                <a16:creationId xmlns:a16="http://schemas.microsoft.com/office/drawing/2014/main" id="{587713AA-9CBD-4BD7-A8A4-7B621B110039}"/>
              </a:ext>
            </a:extLst>
          </p:cNvPr>
          <p:cNvSpPr/>
          <p:nvPr/>
        </p:nvSpPr>
        <p:spPr>
          <a:xfrm>
            <a:off x="4427985" y="1432997"/>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Government</a:t>
            </a:r>
          </a:p>
          <a:p>
            <a:pPr marL="171450" indent="-171450">
              <a:buFont typeface="Arial" pitchFamily="34" charset="0"/>
              <a:buChar char="•"/>
            </a:pPr>
            <a:r>
              <a:rPr lang="en-US" sz="1100" dirty="0">
                <a:solidFill>
                  <a:srgbClr val="000000"/>
                </a:solidFill>
              </a:rPr>
              <a:t>Better management of health records</a:t>
            </a:r>
          </a:p>
          <a:p>
            <a:pPr marL="171450" indent="-171450">
              <a:buFont typeface="Arial" pitchFamily="34" charset="0"/>
              <a:buChar char="•"/>
            </a:pPr>
            <a:r>
              <a:rPr lang="en-US" sz="1100" dirty="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p>
        </p:txBody>
      </p:sp>
      <p:pic>
        <p:nvPicPr>
          <p:cNvPr id="9"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A6D7667A-DA73-430E-A281-75520436CCCB}"/>
              </a:ext>
            </a:extLst>
          </p:cNvPr>
          <p:cNvSpPr/>
          <p:nvPr/>
        </p:nvSpPr>
        <p:spPr>
          <a:xfrm>
            <a:off x="3082804" y="2625756"/>
            <a:ext cx="3873910" cy="110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pPr marL="285750" indent="-285750">
              <a:buFont typeface="Arial" pitchFamily="34" charset="0"/>
              <a:buChar char="•"/>
            </a:pPr>
            <a:r>
              <a:rPr lang="en-US" sz="1100" dirty="0">
                <a:solidFill>
                  <a:srgbClr val="000000"/>
                </a:solidFill>
              </a:rPr>
              <a:t>Health records stored securely</a:t>
            </a:r>
          </a:p>
          <a:p>
            <a:pPr marL="285750" indent="-285750">
              <a:buFont typeface="Arial" pitchFamily="34" charset="0"/>
              <a:buChar char="•"/>
            </a:pPr>
            <a:r>
              <a:rPr lang="en-US" sz="1100" dirty="0">
                <a:solidFill>
                  <a:srgbClr val="000000"/>
                </a:solidFill>
              </a:rPr>
              <a:t>Easy to access records</a:t>
            </a:r>
          </a:p>
          <a:p>
            <a:pPr marL="285750" indent="-285750">
              <a:buFont typeface="Arial" pitchFamily="34" charset="0"/>
              <a:buChar char="•"/>
            </a:pPr>
            <a:r>
              <a:rPr lang="en-US" sz="1100" dirty="0">
                <a:solidFill>
                  <a:srgbClr val="000000"/>
                </a:solidFill>
              </a:rPr>
              <a:t>Record portability</a:t>
            </a:r>
          </a:p>
          <a:p>
            <a:pPr marL="285750" indent="-285750">
              <a:buFont typeface="Arial" pitchFamily="34" charset="0"/>
              <a:buChar char="•"/>
            </a:pPr>
            <a:r>
              <a:rPr lang="en-US" sz="1100" dirty="0">
                <a:solidFill>
                  <a:srgbClr val="000000"/>
                </a:solidFill>
              </a:rPr>
              <a:t>Easy to track medical history</a:t>
            </a:r>
          </a:p>
          <a:p>
            <a:pPr marL="285750" indent="-285750">
              <a:buFont typeface="Arial" pitchFamily="34" charset="0"/>
              <a:buChar char="•"/>
            </a:pPr>
            <a:r>
              <a:rPr lang="en-US" sz="1100" dirty="0">
                <a:solidFill>
                  <a:srgbClr val="000000"/>
                </a:solidFill>
              </a:rPr>
              <a:t>Records shared with others to </a:t>
            </a:r>
            <a:r>
              <a:rPr lang="en-US" sz="1100">
                <a:solidFill>
                  <a:srgbClr val="000000"/>
                </a:solidFill>
              </a:rPr>
              <a:t>their discretion</a:t>
            </a:r>
            <a:endParaRPr lang="en-US" sz="1100" dirty="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2" name="Rectangle 11">
            <a:extLst>
              <a:ext uri="{FF2B5EF4-FFF2-40B4-BE49-F238E27FC236}">
                <a16:creationId xmlns:a16="http://schemas.microsoft.com/office/drawing/2014/main"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Pharmacist</a:t>
            </a:r>
          </a:p>
          <a:p>
            <a:pPr marL="285750" indent="-285750">
              <a:buFont typeface="Arial" pitchFamily="34" charset="0"/>
              <a:buChar char="•"/>
            </a:pPr>
            <a:r>
              <a:rPr lang="en-US" sz="1100" dirty="0">
                <a:solidFill>
                  <a:srgbClr val="000000"/>
                </a:solidFill>
              </a:rPr>
              <a:t>Access to legitimate prescription</a:t>
            </a:r>
          </a:p>
          <a:p>
            <a:pPr marL="285750" indent="-285750">
              <a:buFont typeface="Arial" pitchFamily="34" charset="0"/>
              <a:buChar char="•"/>
            </a:pPr>
            <a:r>
              <a:rPr lang="en-US" sz="1100" dirty="0">
                <a:solidFill>
                  <a:srgbClr val="000000"/>
                </a:solidFill>
              </a:rPr>
              <a:t>Reduce leakage of drugs</a:t>
            </a:r>
          </a:p>
          <a:p>
            <a:pPr marL="285750" indent="-285750">
              <a:buFont typeface="Arial" pitchFamily="34" charset="0"/>
              <a:buChar char="•"/>
            </a:pPr>
            <a:r>
              <a:rPr lang="en-US" sz="1100" dirty="0">
                <a:solidFill>
                  <a:srgbClr val="000000"/>
                </a:solidFill>
              </a:rPr>
              <a:t>Use AI to predict </a:t>
            </a:r>
            <a:r>
              <a:rPr lang="en-US" sz="1100">
                <a:solidFill>
                  <a:srgbClr val="000000"/>
                </a:solidFill>
              </a:rPr>
              <a:t>drug stock</a:t>
            </a:r>
            <a:endParaRPr lang="en-US" sz="1100" dirty="0">
              <a:solidFill>
                <a:srgbClr val="000000"/>
              </a:solidFill>
            </a:endParaRPr>
          </a:p>
          <a:p>
            <a:pPr marL="285750" indent="-285750">
              <a:buFont typeface="Arial" pitchFamily="34" charset="0"/>
              <a:buChar char="•"/>
            </a:pPr>
            <a:endParaRPr lang="en-US" sz="1100" dirty="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6464" y="2787774"/>
            <a:ext cx="957219" cy="7074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378"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378" rtl="0" eaLnBrk="1" fontAlgn="auto" latinLnBrk="0" hangingPunct="1">
                <a:lnSpc>
                  <a:spcPct val="100000"/>
                </a:lnSpc>
                <a:spcBef>
                  <a:spcPts val="0"/>
                </a:spcBef>
                <a:spcAft>
                  <a:spcPts val="0"/>
                </a:spcAft>
                <a:buClr>
                  <a:srgbClr val="000000"/>
                </a:buClr>
                <a:buSzTx/>
                <a:buFont typeface="Arial"/>
                <a:buNone/>
                <a:tabLst/>
                <a:defRPr/>
              </a:pPr>
              <a:t>6</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4" name="Rectangle 3">
            <a:extLst>
              <a:ext uri="{FF2B5EF4-FFF2-40B4-BE49-F238E27FC236}">
                <a16:creationId xmlns:a16="http://schemas.microsoft.com/office/drawing/2014/main" id="{73975F41-C02D-4F7A-B534-F50F4D1254D9}"/>
              </a:ext>
            </a:extLst>
          </p:cNvPr>
          <p:cNvSpPr/>
          <p:nvPr/>
        </p:nvSpPr>
        <p:spPr>
          <a:xfrm>
            <a:off x="2944835" y="286781"/>
            <a:ext cx="3888771" cy="13616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Faster Delivery of Service</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Even if records exist digital form ,changes need to be made in official registries, patients need not appear in person to do so as smart contract will establish trust between the doctor and the patient.</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1" i="0" u="none" strike="noStrike" kern="0" cap="none" spc="0" normalizeH="0" baseline="0" noProof="0" dirty="0">
                <a:ln>
                  <a:noFill/>
                </a:ln>
                <a:solidFill>
                  <a:srgbClr val="000000"/>
                </a:solidFill>
                <a:effectLst/>
                <a:uLnTx/>
                <a:uFillTx/>
                <a:latin typeface="Arial"/>
                <a:ea typeface="+mn-ea"/>
                <a:cs typeface="+mn-cs"/>
                <a:sym typeface="Arial"/>
              </a:rPr>
              <a:t>Impact Metric - </a:t>
            </a: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Feedback from patients</a:t>
            </a:r>
            <a:endParaRPr kumimoji="0" lang="en-US" sz="11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587713AA-9CBD-4BD7-A8A4-7B621B110039}"/>
              </a:ext>
            </a:extLst>
          </p:cNvPr>
          <p:cNvSpPr/>
          <p:nvPr/>
        </p:nvSpPr>
        <p:spPr>
          <a:xfrm>
            <a:off x="5235738" y="1758499"/>
            <a:ext cx="3737464" cy="1805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Information Exchangeability</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Individual hospitals tend to build their own silos of data and information-management protocols, which preclude other parts of the departments or agencies from using them. Information will be shared in a universal format which will minimize the efforts required for collecting and interpreting information. </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1" i="0" u="none" strike="noStrike" kern="0" cap="none" spc="0" normalizeH="0" baseline="0" noProof="0" dirty="0">
                <a:ln>
                  <a:noFill/>
                </a:ln>
                <a:solidFill>
                  <a:srgbClr val="000000"/>
                </a:solidFill>
                <a:effectLst/>
                <a:uLnTx/>
                <a:uFillTx/>
                <a:latin typeface="Arial"/>
                <a:ea typeface="+mn-ea"/>
                <a:cs typeface="+mn-cs"/>
                <a:sym typeface="Arial"/>
              </a:rPr>
              <a:t>Impact metric - </a:t>
            </a: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Ease of creation of service, sharing data decision making .</a:t>
            </a:r>
            <a:endParaRPr kumimoji="0" lang="en-US" sz="11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0" name="Rectangle 9">
            <a:extLst>
              <a:ext uri="{FF2B5EF4-FFF2-40B4-BE49-F238E27FC236}">
                <a16:creationId xmlns:a16="http://schemas.microsoft.com/office/drawing/2014/main" id="{A6D7667A-DA73-430E-A281-75520436CCCB}"/>
              </a:ext>
            </a:extLst>
          </p:cNvPr>
          <p:cNvSpPr/>
          <p:nvPr/>
        </p:nvSpPr>
        <p:spPr>
          <a:xfrm>
            <a:off x="2959697" y="3673846"/>
            <a:ext cx="3873910" cy="13616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Arial"/>
                <a:ea typeface="+mn-ea"/>
                <a:cs typeface="+mn-cs"/>
                <a:sym typeface="Arial"/>
              </a:rPr>
              <a:t>Security and Control over Data</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The use of blockchain ledgers greatly reduces the risk of unauthorized access (through strong encryption) data manipulation (through tamperproof audit trails) that can happen in records stored in digital form.</a:t>
            </a:r>
          </a:p>
          <a:p>
            <a:pPr marL="0" marR="0" lvl="0" indent="0" algn="l" defTabSz="914378" rtl="0" eaLnBrk="1" fontAlgn="auto" latinLnBrk="0" hangingPunct="1">
              <a:lnSpc>
                <a:spcPct val="100000"/>
              </a:lnSpc>
              <a:spcBef>
                <a:spcPts val="0"/>
              </a:spcBef>
              <a:spcAft>
                <a:spcPts val="0"/>
              </a:spcAft>
              <a:buClr>
                <a:srgbClr val="000000"/>
              </a:buClr>
              <a:buSzTx/>
              <a:buFont typeface="Arial"/>
              <a:buNone/>
              <a:tabLst/>
              <a:defRPr/>
            </a:pPr>
            <a:r>
              <a:rPr kumimoji="0" lang="en-IN" sz="1100" b="1" i="0" u="none" strike="noStrike" kern="0" cap="none" spc="0" normalizeH="0" baseline="0" noProof="0" dirty="0">
                <a:ln>
                  <a:noFill/>
                </a:ln>
                <a:solidFill>
                  <a:srgbClr val="000000"/>
                </a:solidFill>
                <a:effectLst/>
                <a:uLnTx/>
                <a:uFillTx/>
                <a:latin typeface="Arial"/>
                <a:ea typeface="+mn-ea"/>
                <a:cs typeface="+mn-cs"/>
                <a:sym typeface="Arial"/>
              </a:rPr>
              <a:t>Impact metric</a:t>
            </a:r>
            <a:r>
              <a:rPr kumimoji="0" lang="en-IN" sz="1100" b="0" i="0" u="none" strike="noStrike" kern="0" cap="none" spc="0" normalizeH="0" baseline="0" noProof="0" dirty="0">
                <a:ln>
                  <a:noFill/>
                </a:ln>
                <a:solidFill>
                  <a:srgbClr val="000000"/>
                </a:solidFill>
                <a:effectLst/>
                <a:uLnTx/>
                <a:uFillTx/>
                <a:latin typeface="Arial"/>
                <a:ea typeface="+mn-ea"/>
                <a:cs typeface="+mn-cs"/>
                <a:sym typeface="Arial"/>
              </a:rPr>
              <a:t> - Cases of fraud reported by patients</a:t>
            </a:r>
            <a:endParaRPr kumimoji="0" lang="en-US" sz="11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r>
              <a:rPr lang="en-IN" b="1" dirty="0"/>
              <a:t>Potential </a:t>
            </a:r>
            <a:br>
              <a:rPr lang="en-IN" b="1" dirty="0"/>
            </a:br>
            <a:r>
              <a:rPr lang="en-IN" b="1" dirty="0"/>
              <a:t>Impact</a:t>
            </a:r>
            <a:endParaRPr b="1" dirty="0"/>
          </a:p>
        </p:txBody>
      </p:sp>
    </p:spTree>
    <p:extLst>
      <p:ext uri="{BB962C8B-B14F-4D97-AF65-F5344CB8AC3E}">
        <p14:creationId xmlns:p14="http://schemas.microsoft.com/office/powerpoint/2010/main" val="110528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Potential </a:t>
            </a:r>
            <a:br>
              <a:rPr lang="en-US" b="1" dirty="0"/>
            </a:br>
            <a:r>
              <a:rPr lang="en-US" b="1" dirty="0"/>
              <a:t>Impact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3" name="Picture 2">
            <a:extLst>
              <a:ext uri="{FF2B5EF4-FFF2-40B4-BE49-F238E27FC236}">
                <a16:creationId xmlns:a16="http://schemas.microsoft.com/office/drawing/2014/main" id="{C3C48C5D-FAEB-4256-8607-1D43EB7C0026}"/>
              </a:ext>
            </a:extLst>
          </p:cNvPr>
          <p:cNvPicPr>
            <a:picLocks noChangeAspect="1"/>
          </p:cNvPicPr>
          <p:nvPr/>
        </p:nvPicPr>
        <p:blipFill>
          <a:blip r:embed="rId3"/>
          <a:stretch>
            <a:fillRect/>
          </a:stretch>
        </p:blipFill>
        <p:spPr>
          <a:xfrm>
            <a:off x="2733259" y="177512"/>
            <a:ext cx="2924265" cy="2145770"/>
          </a:xfrm>
          <a:prstGeom prst="rect">
            <a:avLst/>
          </a:prstGeom>
        </p:spPr>
      </p:pic>
      <p:sp>
        <p:nvSpPr>
          <p:cNvPr id="6" name="Rectangle 5">
            <a:extLst>
              <a:ext uri="{FF2B5EF4-FFF2-40B4-BE49-F238E27FC236}">
                <a16:creationId xmlns:a16="http://schemas.microsoft.com/office/drawing/2014/main" id="{A4167771-AB2F-41FA-B259-297518A6C117}"/>
              </a:ext>
            </a:extLst>
          </p:cNvPr>
          <p:cNvSpPr/>
          <p:nvPr/>
        </p:nvSpPr>
        <p:spPr>
          <a:xfrm>
            <a:off x="2630308" y="2323282"/>
            <a:ext cx="667909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200" b="0" i="0" u="none" strike="noStrike" kern="0" cap="none" spc="0" normalizeH="0" baseline="0" noProof="0" dirty="0">
                <a:ln>
                  <a:noFill/>
                </a:ln>
                <a:solidFill>
                  <a:srgbClr val="000000"/>
                </a:solidFill>
                <a:effectLst/>
                <a:uLnTx/>
                <a:uFillTx/>
                <a:latin typeface="Arial"/>
                <a:cs typeface="Arial"/>
                <a:sym typeface="Arial"/>
              </a:rPr>
              <a:t>The different indicators given below highlight ways in which Maharashtra is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200" b="0" i="0" u="none" strike="noStrike" kern="0" cap="none" spc="0" normalizeH="0" baseline="0" noProof="0" dirty="0">
                <a:ln>
                  <a:noFill/>
                </a:ln>
                <a:solidFill>
                  <a:srgbClr val="000000"/>
                </a:solidFill>
                <a:effectLst/>
                <a:uLnTx/>
                <a:uFillTx/>
                <a:latin typeface="Arial"/>
                <a:cs typeface="Arial"/>
                <a:sym typeface="Arial"/>
              </a:rPr>
              <a:t> falling short of taking adequate care of its people</a:t>
            </a:r>
          </a:p>
        </p:txBody>
      </p:sp>
      <p:pic>
        <p:nvPicPr>
          <p:cNvPr id="8" name="Picture 7">
            <a:extLst>
              <a:ext uri="{FF2B5EF4-FFF2-40B4-BE49-F238E27FC236}">
                <a16:creationId xmlns:a16="http://schemas.microsoft.com/office/drawing/2014/main" id="{A972815C-1751-4639-BA02-F10F2BBD3DB7}"/>
              </a:ext>
            </a:extLst>
          </p:cNvPr>
          <p:cNvPicPr>
            <a:picLocks noChangeAspect="1"/>
          </p:cNvPicPr>
          <p:nvPr/>
        </p:nvPicPr>
        <p:blipFill>
          <a:blip r:embed="rId4"/>
          <a:stretch>
            <a:fillRect/>
          </a:stretch>
        </p:blipFill>
        <p:spPr>
          <a:xfrm>
            <a:off x="2877054" y="2863636"/>
            <a:ext cx="2995158" cy="2067081"/>
          </a:xfrm>
          <a:prstGeom prst="rect">
            <a:avLst/>
          </a:prstGeom>
        </p:spPr>
      </p:pic>
      <p:pic>
        <p:nvPicPr>
          <p:cNvPr id="12" name="Picture 11">
            <a:extLst>
              <a:ext uri="{FF2B5EF4-FFF2-40B4-BE49-F238E27FC236}">
                <a16:creationId xmlns:a16="http://schemas.microsoft.com/office/drawing/2014/main" id="{FF710ECC-FA56-494F-A845-549B89803A2A}"/>
              </a:ext>
            </a:extLst>
          </p:cNvPr>
          <p:cNvPicPr>
            <a:picLocks noChangeAspect="1"/>
          </p:cNvPicPr>
          <p:nvPr/>
        </p:nvPicPr>
        <p:blipFill>
          <a:blip r:embed="rId5"/>
          <a:stretch>
            <a:fillRect/>
          </a:stretch>
        </p:blipFill>
        <p:spPr>
          <a:xfrm>
            <a:off x="6182798" y="2795540"/>
            <a:ext cx="2732602" cy="2203272"/>
          </a:xfrm>
          <a:prstGeom prst="rect">
            <a:avLst/>
          </a:prstGeom>
        </p:spPr>
      </p:pic>
      <p:sp>
        <p:nvSpPr>
          <p:cNvPr id="22" name="Rectangle 21">
            <a:extLst>
              <a:ext uri="{FF2B5EF4-FFF2-40B4-BE49-F238E27FC236}">
                <a16:creationId xmlns:a16="http://schemas.microsoft.com/office/drawing/2014/main" id="{B080A266-50F9-4293-B35D-77EF1DCEA111}"/>
              </a:ext>
            </a:extLst>
          </p:cNvPr>
          <p:cNvSpPr/>
          <p:nvPr/>
        </p:nvSpPr>
        <p:spPr>
          <a:xfrm>
            <a:off x="5969856" y="1096509"/>
            <a:ext cx="315848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0000"/>
                </a:solidFill>
                <a:effectLst/>
                <a:uLnTx/>
                <a:uFillTx/>
                <a:latin typeface="Arial"/>
                <a:cs typeface="Arial"/>
                <a:sym typeface="Arial"/>
              </a:rPr>
              <a:t>Maharashtra’s Health Budget  </a:t>
            </a:r>
            <a:endParaRPr kumimoji="0" lang="en-IN" sz="1400" b="0" i="0" u="none" strike="noStrike" kern="0" cap="none" spc="0" normalizeH="0" baseline="0" noProof="0" dirty="0">
              <a:ln>
                <a:noFill/>
              </a:ln>
              <a:solidFill>
                <a:srgbClr val="FF0000"/>
              </a:solidFill>
              <a:effectLst/>
              <a:uLnTx/>
              <a:uFillTx/>
              <a:latin typeface="Arial"/>
              <a:cs typeface="Arial"/>
              <a:sym typeface="Arial"/>
            </a:endParaRPr>
          </a:p>
        </p:txBody>
      </p:sp>
    </p:spTree>
    <p:extLst>
      <p:ext uri="{BB962C8B-B14F-4D97-AF65-F5344CB8AC3E}">
        <p14:creationId xmlns:p14="http://schemas.microsoft.com/office/powerpoint/2010/main" val="316122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24150" y="363755"/>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Business Model</a:t>
            </a:r>
            <a:endParaRPr b="1" dirty="0"/>
          </a:p>
        </p:txBody>
      </p:sp>
      <p:sp>
        <p:nvSpPr>
          <p:cNvPr id="5" name="Rectangle 4"/>
          <p:cNvSpPr/>
          <p:nvPr/>
        </p:nvSpPr>
        <p:spPr>
          <a:xfrm>
            <a:off x="2753320" y="655146"/>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01792" y="666342"/>
            <a:ext cx="1253595"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77556" y="666342"/>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2845665" y="663578"/>
            <a:ext cx="1534394" cy="461665"/>
          </a:xfrm>
          <a:prstGeom prst="rect">
            <a:avLst/>
          </a:prstGeom>
          <a:noFill/>
        </p:spPr>
        <p:txBody>
          <a:bodyPr wrap="none" rtlCol="0">
            <a:spAutoFit/>
          </a:bodyPr>
          <a:lstStyle/>
          <a:p>
            <a:pPr algn="ctr">
              <a:buClrTx/>
              <a:buFontTx/>
              <a:buNone/>
            </a:pPr>
            <a:r>
              <a:rPr lang="en-IN" sz="800" kern="1200" dirty="0">
                <a:ea typeface="+mn-ea"/>
                <a:cs typeface="+mn-cs"/>
              </a:rPr>
              <a:t>Set up Blockchain Network + </a:t>
            </a:r>
          </a:p>
          <a:p>
            <a:pPr algn="ctr">
              <a:buClrTx/>
              <a:buFontTx/>
              <a:buNone/>
            </a:pPr>
            <a:r>
              <a:rPr lang="en-IN" sz="800" kern="1200" dirty="0">
                <a:ea typeface="+mn-ea"/>
                <a:cs typeface="+mn-cs"/>
              </a:rPr>
              <a:t>Hospitals + </a:t>
            </a:r>
          </a:p>
          <a:p>
            <a:pPr algn="ctr">
              <a:buClrTx/>
              <a:buFontTx/>
              <a:buNone/>
            </a:pPr>
            <a:r>
              <a:rPr lang="en-IN" sz="800" kern="1200" dirty="0" err="1">
                <a:ea typeface="+mn-ea"/>
                <a:cs typeface="+mn-cs"/>
              </a:rPr>
              <a:t>Punekars</a:t>
            </a:r>
            <a:r>
              <a:rPr lang="en-IN" sz="800" kern="1200" dirty="0">
                <a:ea typeface="+mn-ea"/>
                <a:cs typeface="+mn-cs"/>
              </a:rPr>
              <a:t>(Clients)</a:t>
            </a:r>
          </a:p>
        </p:txBody>
      </p:sp>
      <p:sp>
        <p:nvSpPr>
          <p:cNvPr id="37" name="TextBox 36"/>
          <p:cNvSpPr txBox="1"/>
          <p:nvPr/>
        </p:nvSpPr>
        <p:spPr>
          <a:xfrm>
            <a:off x="4951540" y="717305"/>
            <a:ext cx="1253869" cy="461665"/>
          </a:xfrm>
          <a:prstGeom prst="rect">
            <a:avLst/>
          </a:prstGeom>
          <a:noFill/>
        </p:spPr>
        <p:txBody>
          <a:bodyPr wrap="none" rtlCol="0">
            <a:spAutoFit/>
          </a:bodyPr>
          <a:lstStyle/>
          <a:p>
            <a:pPr>
              <a:buClrTx/>
              <a:buFontTx/>
              <a:buNone/>
            </a:pPr>
            <a:r>
              <a:rPr lang="en-IN" sz="800" kern="1200" dirty="0">
                <a:ea typeface="+mn-ea"/>
                <a:cs typeface="+mn-cs"/>
              </a:rPr>
              <a:t>Period : 6 to 10 months</a:t>
            </a:r>
          </a:p>
          <a:p>
            <a:pPr>
              <a:buClrTx/>
              <a:buFontTx/>
              <a:buNone/>
            </a:pPr>
            <a:r>
              <a:rPr lang="en-IN" sz="800" kern="1200" dirty="0">
                <a:ea typeface="+mn-ea"/>
                <a:cs typeface="+mn-cs"/>
              </a:rPr>
              <a:t>Expenditure : 2cr </a:t>
            </a:r>
          </a:p>
          <a:p>
            <a:pPr>
              <a:buClrTx/>
              <a:buFontTx/>
              <a:buNone/>
            </a:pPr>
            <a:r>
              <a:rPr lang="en-IN" sz="800" kern="1200" dirty="0">
                <a:ea typeface="+mn-ea"/>
                <a:cs typeface="+mn-cs"/>
              </a:rPr>
              <a:t>Revenue : Nil</a:t>
            </a:r>
          </a:p>
        </p:txBody>
      </p:sp>
      <p:sp>
        <p:nvSpPr>
          <p:cNvPr id="38" name="TextBox 37"/>
          <p:cNvSpPr txBox="1"/>
          <p:nvPr/>
        </p:nvSpPr>
        <p:spPr>
          <a:xfrm>
            <a:off x="7297910" y="807412"/>
            <a:ext cx="684803" cy="230832"/>
          </a:xfrm>
          <a:prstGeom prst="rect">
            <a:avLst/>
          </a:prstGeom>
          <a:noFill/>
        </p:spPr>
        <p:txBody>
          <a:bodyPr wrap="none" rtlCol="0">
            <a:spAutoFit/>
          </a:bodyPr>
          <a:lstStyle/>
          <a:p>
            <a:pPr>
              <a:buClrTx/>
              <a:buFontTx/>
              <a:buNone/>
            </a:pPr>
            <a:r>
              <a:rPr lang="en-IN" sz="900" kern="1200" dirty="0">
                <a:ea typeface="+mn-ea"/>
                <a:cs typeface="+mn-cs"/>
              </a:rPr>
              <a:t>Pune City</a:t>
            </a:r>
          </a:p>
        </p:txBody>
      </p:sp>
      <p:sp>
        <p:nvSpPr>
          <p:cNvPr id="40" name="Rectangle 39"/>
          <p:cNvSpPr/>
          <p:nvPr/>
        </p:nvSpPr>
        <p:spPr>
          <a:xfrm>
            <a:off x="2745140" y="1593849"/>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6993612" y="1605045"/>
            <a:ext cx="1261775"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69376" y="1605045"/>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3073807" y="1679090"/>
            <a:ext cx="1021433" cy="215444"/>
          </a:xfrm>
          <a:prstGeom prst="rect">
            <a:avLst/>
          </a:prstGeom>
          <a:noFill/>
        </p:spPr>
        <p:txBody>
          <a:bodyPr wrap="none" rtlCol="0">
            <a:spAutoFit/>
          </a:bodyPr>
          <a:lstStyle/>
          <a:p>
            <a:pPr>
              <a:buClrTx/>
              <a:buFontTx/>
              <a:buNone/>
            </a:pPr>
            <a:r>
              <a:rPr lang="en-IN" sz="800" kern="1200" dirty="0">
                <a:ea typeface="+mn-ea"/>
                <a:cs typeface="+mn-cs"/>
              </a:rPr>
              <a:t>Product Marketing</a:t>
            </a:r>
          </a:p>
        </p:txBody>
      </p:sp>
      <p:sp>
        <p:nvSpPr>
          <p:cNvPr id="45" name="TextBox 44"/>
          <p:cNvSpPr txBox="1"/>
          <p:nvPr/>
        </p:nvSpPr>
        <p:spPr>
          <a:xfrm>
            <a:off x="7193212" y="1741402"/>
            <a:ext cx="870751" cy="230832"/>
          </a:xfrm>
          <a:prstGeom prst="rect">
            <a:avLst/>
          </a:prstGeom>
          <a:noFill/>
        </p:spPr>
        <p:txBody>
          <a:bodyPr wrap="none" rtlCol="0">
            <a:spAutoFit/>
          </a:bodyPr>
          <a:lstStyle/>
          <a:p>
            <a:pPr>
              <a:buClrTx/>
              <a:buFontTx/>
              <a:buNone/>
            </a:pPr>
            <a:r>
              <a:rPr lang="en-IN" sz="900" kern="1200" dirty="0">
                <a:ea typeface="+mn-ea"/>
                <a:cs typeface="+mn-cs"/>
              </a:rPr>
              <a:t>4 Tier 1 cities</a:t>
            </a:r>
          </a:p>
        </p:txBody>
      </p:sp>
      <p:sp>
        <p:nvSpPr>
          <p:cNvPr id="47" name="TextBox 46"/>
          <p:cNvSpPr txBox="1"/>
          <p:nvPr/>
        </p:nvSpPr>
        <p:spPr>
          <a:xfrm>
            <a:off x="4951540" y="1631583"/>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3.5cr </a:t>
            </a:r>
          </a:p>
          <a:p>
            <a:pPr>
              <a:buClrTx/>
              <a:buFontTx/>
              <a:buNone/>
            </a:pPr>
            <a:r>
              <a:rPr lang="en-IN" sz="800" kern="1200" dirty="0">
                <a:ea typeface="+mn-ea"/>
                <a:cs typeface="+mn-cs"/>
              </a:rPr>
              <a:t>Revenue : 15-20 </a:t>
            </a:r>
            <a:r>
              <a:rPr lang="en-IN" sz="800" kern="1200" dirty="0" err="1">
                <a:ea typeface="+mn-ea"/>
                <a:cs typeface="+mn-cs"/>
              </a:rPr>
              <a:t>lacs</a:t>
            </a:r>
            <a:endParaRPr lang="en-IN" sz="800" kern="1200" dirty="0">
              <a:ea typeface="+mn-ea"/>
              <a:cs typeface="+mn-cs"/>
            </a:endParaRPr>
          </a:p>
        </p:txBody>
      </p:sp>
      <p:sp>
        <p:nvSpPr>
          <p:cNvPr id="51" name="Rectangle 50"/>
          <p:cNvSpPr/>
          <p:nvPr/>
        </p:nvSpPr>
        <p:spPr>
          <a:xfrm>
            <a:off x="2756939" y="2564061"/>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05411" y="2575257"/>
            <a:ext cx="125147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81175" y="2575257"/>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3066490" y="2649303"/>
            <a:ext cx="1138452"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t>Pharmacists</a:t>
            </a:r>
          </a:p>
        </p:txBody>
      </p:sp>
      <p:sp>
        <p:nvSpPr>
          <p:cNvPr id="55" name="TextBox 54"/>
          <p:cNvSpPr txBox="1"/>
          <p:nvPr/>
        </p:nvSpPr>
        <p:spPr>
          <a:xfrm>
            <a:off x="7158344" y="2703164"/>
            <a:ext cx="966931" cy="230832"/>
          </a:xfrm>
          <a:prstGeom prst="rect">
            <a:avLst/>
          </a:prstGeom>
          <a:noFill/>
        </p:spPr>
        <p:txBody>
          <a:bodyPr wrap="none" rtlCol="0">
            <a:spAutoFit/>
          </a:bodyPr>
          <a:lstStyle/>
          <a:p>
            <a:pPr>
              <a:buClrTx/>
              <a:buFontTx/>
              <a:buNone/>
            </a:pPr>
            <a:r>
              <a:rPr lang="en-IN" sz="900" kern="1200" dirty="0">
                <a:ea typeface="+mn-ea"/>
                <a:cs typeface="+mn-cs"/>
              </a:rPr>
              <a:t>10 Tier 2 cities </a:t>
            </a:r>
          </a:p>
        </p:txBody>
      </p:sp>
      <p:sp>
        <p:nvSpPr>
          <p:cNvPr id="56" name="TextBox 55"/>
          <p:cNvSpPr txBox="1"/>
          <p:nvPr/>
        </p:nvSpPr>
        <p:spPr>
          <a:xfrm>
            <a:off x="4951432" y="2639875"/>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6cr </a:t>
            </a:r>
          </a:p>
          <a:p>
            <a:pPr>
              <a:buClrTx/>
              <a:buFontTx/>
              <a:buNone/>
            </a:pPr>
            <a:r>
              <a:rPr lang="en-IN" sz="800" kern="1200" dirty="0">
                <a:ea typeface="+mn-ea"/>
                <a:cs typeface="+mn-cs"/>
              </a:rPr>
              <a:t>Revenue : 35-40 </a:t>
            </a:r>
            <a:r>
              <a:rPr lang="en-IN" sz="800" kern="1200" dirty="0" err="1">
                <a:ea typeface="+mn-ea"/>
                <a:cs typeface="+mn-cs"/>
              </a:rPr>
              <a:t>lacs</a:t>
            </a:r>
            <a:endParaRPr lang="en-IN" sz="800" kern="1200" dirty="0">
              <a:ea typeface="+mn-ea"/>
              <a:cs typeface="+mn-cs"/>
            </a:endParaRPr>
          </a:p>
        </p:txBody>
      </p:sp>
      <p:sp>
        <p:nvSpPr>
          <p:cNvPr id="59" name="Rectangle 58"/>
          <p:cNvSpPr/>
          <p:nvPr/>
        </p:nvSpPr>
        <p:spPr>
          <a:xfrm>
            <a:off x="2776515" y="3577949"/>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4987" y="3589145"/>
            <a:ext cx="125359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900751" y="3589145"/>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3053204" y="3663191"/>
            <a:ext cx="1165704"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ea typeface="+mn-ea"/>
                <a:cs typeface="+mn-cs"/>
              </a:rPr>
              <a:t>Insurance companies</a:t>
            </a:r>
          </a:p>
        </p:txBody>
      </p:sp>
      <p:sp>
        <p:nvSpPr>
          <p:cNvPr id="63" name="TextBox 62"/>
          <p:cNvSpPr txBox="1"/>
          <p:nvPr/>
        </p:nvSpPr>
        <p:spPr>
          <a:xfrm>
            <a:off x="7180042" y="3717052"/>
            <a:ext cx="966931" cy="230832"/>
          </a:xfrm>
          <a:prstGeom prst="rect">
            <a:avLst/>
          </a:prstGeom>
          <a:noFill/>
        </p:spPr>
        <p:txBody>
          <a:bodyPr wrap="none" rtlCol="0">
            <a:spAutoFit/>
          </a:bodyPr>
          <a:lstStyle/>
          <a:p>
            <a:pPr>
              <a:buClrTx/>
              <a:buFontTx/>
              <a:buNone/>
            </a:pPr>
            <a:r>
              <a:rPr lang="en-IN" sz="900" kern="1200" dirty="0">
                <a:ea typeface="+mn-ea"/>
                <a:cs typeface="+mn-cs"/>
              </a:rPr>
              <a:t>15 Tier 3 cities </a:t>
            </a:r>
          </a:p>
        </p:txBody>
      </p:sp>
      <p:sp>
        <p:nvSpPr>
          <p:cNvPr id="64" name="TextBox 63"/>
          <p:cNvSpPr txBox="1"/>
          <p:nvPr/>
        </p:nvSpPr>
        <p:spPr>
          <a:xfrm>
            <a:off x="4971008" y="3653763"/>
            <a:ext cx="1160895" cy="461665"/>
          </a:xfrm>
          <a:prstGeom prst="rect">
            <a:avLst/>
          </a:prstGeom>
          <a:noFill/>
        </p:spPr>
        <p:txBody>
          <a:bodyPr wrap="none" rtlCol="0">
            <a:spAutoFit/>
          </a:bodyPr>
          <a:lstStyle/>
          <a:p>
            <a:pPr>
              <a:buClrTx/>
              <a:buFontTx/>
              <a:buNone/>
            </a:pPr>
            <a:r>
              <a:rPr lang="en-IN" sz="800" kern="1200" dirty="0">
                <a:ea typeface="+mn-ea"/>
                <a:cs typeface="+mn-cs"/>
              </a:rPr>
              <a:t>Period : 1.5 </a:t>
            </a:r>
            <a:r>
              <a:rPr lang="en-IN" sz="800" kern="1200" dirty="0" err="1">
                <a:ea typeface="+mn-ea"/>
                <a:cs typeface="+mn-cs"/>
              </a:rPr>
              <a:t>yrs</a:t>
            </a:r>
            <a:endParaRPr lang="en-IN" sz="800" kern="1200" dirty="0">
              <a:ea typeface="+mn-ea"/>
              <a:cs typeface="+mn-cs"/>
            </a:endParaRPr>
          </a:p>
          <a:p>
            <a:pPr>
              <a:buClrTx/>
              <a:buFontTx/>
              <a:buNone/>
            </a:pPr>
            <a:r>
              <a:rPr lang="en-IN" sz="800" kern="1200" dirty="0">
                <a:ea typeface="+mn-ea"/>
                <a:cs typeface="+mn-cs"/>
              </a:rPr>
              <a:t>Expenditure : 10cr </a:t>
            </a:r>
          </a:p>
          <a:p>
            <a:pPr>
              <a:buClrTx/>
              <a:buFontTx/>
              <a:buNone/>
            </a:pPr>
            <a:r>
              <a:rPr lang="en-IN" sz="800" kern="1200" dirty="0">
                <a:ea typeface="+mn-ea"/>
                <a:cs typeface="+mn-cs"/>
              </a:rPr>
              <a:t>Revenue : 60-70 </a:t>
            </a:r>
            <a:r>
              <a:rPr lang="en-IN" sz="800" kern="1200" dirty="0" err="1">
                <a:ea typeface="+mn-ea"/>
                <a:cs typeface="+mn-cs"/>
              </a:rPr>
              <a:t>lacs</a:t>
            </a:r>
            <a:endParaRPr lang="en-IN" sz="800" kern="1200" dirty="0">
              <a:ea typeface="+mn-ea"/>
              <a:cs typeface="+mn-cs"/>
            </a:endParaRPr>
          </a:p>
        </p:txBody>
      </p:sp>
      <p:sp>
        <p:nvSpPr>
          <p:cNvPr id="4" name="TextBox 3"/>
          <p:cNvSpPr txBox="1"/>
          <p:nvPr/>
        </p:nvSpPr>
        <p:spPr>
          <a:xfrm>
            <a:off x="2957310" y="0"/>
            <a:ext cx="1556836" cy="307777"/>
          </a:xfrm>
          <a:prstGeom prst="rect">
            <a:avLst/>
          </a:prstGeom>
          <a:noFill/>
        </p:spPr>
        <p:txBody>
          <a:bodyPr wrap="none" rtlCol="0">
            <a:spAutoFit/>
          </a:bodyPr>
          <a:lstStyle/>
          <a:p>
            <a:pPr>
              <a:buClrTx/>
              <a:buFontTx/>
              <a:buNone/>
            </a:pPr>
            <a:r>
              <a:rPr lang="en-IN" kern="1200" dirty="0">
                <a:ea typeface="+mn-ea"/>
                <a:cs typeface="+mn-cs"/>
              </a:rPr>
              <a:t>Product Features</a:t>
            </a:r>
          </a:p>
        </p:txBody>
      </p:sp>
      <p:sp>
        <p:nvSpPr>
          <p:cNvPr id="44" name="TextBox 43"/>
          <p:cNvSpPr txBox="1"/>
          <p:nvPr/>
        </p:nvSpPr>
        <p:spPr>
          <a:xfrm>
            <a:off x="5118699" y="-19041"/>
            <a:ext cx="1438214" cy="307777"/>
          </a:xfrm>
          <a:prstGeom prst="rect">
            <a:avLst/>
          </a:prstGeom>
          <a:noFill/>
        </p:spPr>
        <p:txBody>
          <a:bodyPr wrap="none" rtlCol="0">
            <a:spAutoFit/>
          </a:bodyPr>
          <a:lstStyle/>
          <a:p>
            <a:pPr>
              <a:buClrTx/>
              <a:buFontTx/>
              <a:buNone/>
            </a:pPr>
            <a:r>
              <a:rPr lang="en-IN" kern="1200" dirty="0">
                <a:ea typeface="+mn-ea"/>
                <a:cs typeface="+mn-cs"/>
              </a:rPr>
              <a:t>Revenue Model</a:t>
            </a:r>
          </a:p>
        </p:txBody>
      </p:sp>
      <p:sp>
        <p:nvSpPr>
          <p:cNvPr id="46" name="TextBox 45"/>
          <p:cNvSpPr txBox="1"/>
          <p:nvPr/>
        </p:nvSpPr>
        <p:spPr>
          <a:xfrm>
            <a:off x="7151700" y="-19042"/>
            <a:ext cx="970137" cy="307777"/>
          </a:xfrm>
          <a:prstGeom prst="rect">
            <a:avLst/>
          </a:prstGeom>
          <a:noFill/>
        </p:spPr>
        <p:txBody>
          <a:bodyPr wrap="none" rtlCol="0">
            <a:spAutoFit/>
          </a:bodyPr>
          <a:lstStyle/>
          <a:p>
            <a:pPr>
              <a:buClrTx/>
              <a:buFontTx/>
              <a:buNone/>
            </a:pPr>
            <a:r>
              <a:rPr lang="en-IN" kern="1200" dirty="0">
                <a:ea typeface="+mn-ea"/>
                <a:cs typeface="+mn-cs"/>
              </a:rPr>
              <a:t>Marketing</a:t>
            </a:r>
          </a:p>
        </p:txBody>
      </p:sp>
      <p:cxnSp>
        <p:nvCxnSpPr>
          <p:cNvPr id="8" name="Straight Connector 7"/>
          <p:cNvCxnSpPr/>
          <p:nvPr/>
        </p:nvCxnSpPr>
        <p:spPr>
          <a:xfrm>
            <a:off x="2617484" y="3077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53323" y="389343"/>
            <a:ext cx="723275" cy="246221"/>
          </a:xfrm>
          <a:prstGeom prst="rect">
            <a:avLst/>
          </a:prstGeom>
          <a:noFill/>
        </p:spPr>
        <p:txBody>
          <a:bodyPr wrap="none" rtlCol="0">
            <a:spAutoFit/>
          </a:bodyPr>
          <a:lstStyle/>
          <a:p>
            <a:pPr>
              <a:buClrTx/>
              <a:buFontTx/>
              <a:buNone/>
            </a:pPr>
            <a:r>
              <a:rPr lang="en-IN" sz="1000" kern="1200" dirty="0">
                <a:ea typeface="+mn-ea"/>
                <a:cs typeface="+mn-cs"/>
              </a:rPr>
              <a:t>Version 1</a:t>
            </a:r>
          </a:p>
        </p:txBody>
      </p:sp>
      <p:cxnSp>
        <p:nvCxnSpPr>
          <p:cNvPr id="69" name="Straight Connector 68"/>
          <p:cNvCxnSpPr/>
          <p:nvPr/>
        </p:nvCxnSpPr>
        <p:spPr>
          <a:xfrm>
            <a:off x="2597446" y="1279459"/>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55442" y="1346550"/>
            <a:ext cx="723275" cy="246221"/>
          </a:xfrm>
          <a:prstGeom prst="rect">
            <a:avLst/>
          </a:prstGeom>
          <a:noFill/>
        </p:spPr>
        <p:txBody>
          <a:bodyPr wrap="none" rtlCol="0">
            <a:spAutoFit/>
          </a:bodyPr>
          <a:lstStyle/>
          <a:p>
            <a:pPr>
              <a:buClrTx/>
              <a:buFontTx/>
              <a:buNone/>
            </a:pPr>
            <a:r>
              <a:rPr lang="en-IN" sz="1000" kern="1200" dirty="0">
                <a:ea typeface="+mn-ea"/>
                <a:cs typeface="+mn-cs"/>
              </a:rPr>
              <a:t>Version 2</a:t>
            </a:r>
          </a:p>
        </p:txBody>
      </p:sp>
      <p:cxnSp>
        <p:nvCxnSpPr>
          <p:cNvPr id="71" name="Straight Connector 70"/>
          <p:cNvCxnSpPr/>
          <p:nvPr/>
        </p:nvCxnSpPr>
        <p:spPr>
          <a:xfrm>
            <a:off x="2572296" y="22320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71705" y="2289820"/>
            <a:ext cx="723275" cy="246221"/>
          </a:xfrm>
          <a:prstGeom prst="rect">
            <a:avLst/>
          </a:prstGeom>
          <a:noFill/>
        </p:spPr>
        <p:txBody>
          <a:bodyPr wrap="none" rtlCol="0">
            <a:spAutoFit/>
          </a:bodyPr>
          <a:lstStyle/>
          <a:p>
            <a:pPr>
              <a:buClrTx/>
              <a:buFontTx/>
              <a:buNone/>
            </a:pPr>
            <a:r>
              <a:rPr lang="en-IN" sz="1000" kern="1200" dirty="0">
                <a:ea typeface="+mn-ea"/>
                <a:cs typeface="+mn-cs"/>
              </a:rPr>
              <a:t>Version 3</a:t>
            </a:r>
          </a:p>
        </p:txBody>
      </p:sp>
      <p:cxnSp>
        <p:nvCxnSpPr>
          <p:cNvPr id="73" name="Straight Connector 72"/>
          <p:cNvCxnSpPr/>
          <p:nvPr/>
        </p:nvCxnSpPr>
        <p:spPr>
          <a:xfrm>
            <a:off x="2572296" y="325793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71705" y="3347117"/>
            <a:ext cx="723275" cy="246221"/>
          </a:xfrm>
          <a:prstGeom prst="rect">
            <a:avLst/>
          </a:prstGeom>
          <a:noFill/>
        </p:spPr>
        <p:txBody>
          <a:bodyPr wrap="none" rtlCol="0">
            <a:spAutoFit/>
          </a:bodyPr>
          <a:lstStyle/>
          <a:p>
            <a:pPr>
              <a:buClrTx/>
              <a:buFontTx/>
              <a:buNone/>
            </a:pPr>
            <a:r>
              <a:rPr lang="en-IN" sz="1000" kern="1200" dirty="0">
                <a:ea typeface="+mn-ea"/>
                <a:cs typeface="+mn-cs"/>
              </a:rPr>
              <a:t>Version 4</a:t>
            </a:r>
          </a:p>
        </p:txBody>
      </p:sp>
      <p:sp>
        <p:nvSpPr>
          <p:cNvPr id="2" name="TextBox 1"/>
          <p:cNvSpPr txBox="1"/>
          <p:nvPr/>
        </p:nvSpPr>
        <p:spPr>
          <a:xfrm>
            <a:off x="2673480" y="4565561"/>
            <a:ext cx="6194324" cy="577081"/>
          </a:xfrm>
          <a:prstGeom prst="rect">
            <a:avLst/>
          </a:prstGeom>
          <a:noFill/>
        </p:spPr>
        <p:txBody>
          <a:bodyPr wrap="none" rtlCol="0">
            <a:spAutoFit/>
          </a:bodyPr>
          <a:lstStyle/>
          <a:p>
            <a:r>
              <a:rPr lang="en-IN" sz="1050" b="1" u="sng" dirty="0"/>
              <a:t>Note:</a:t>
            </a:r>
            <a:r>
              <a:rPr lang="en-IN" sz="1050" b="1" dirty="0"/>
              <a:t> </a:t>
            </a:r>
            <a:r>
              <a:rPr lang="en-IN" sz="1050" dirty="0"/>
              <a:t>For Versions 3&amp;4, partnership with established IT firms for large scale deployment of software </a:t>
            </a:r>
          </a:p>
          <a:p>
            <a:r>
              <a:rPr lang="en-IN" sz="1050" dirty="0"/>
              <a:t>          as well as training.</a:t>
            </a:r>
          </a:p>
          <a:p>
            <a:endParaRPr lang="en-IN" sz="1050" dirty="0"/>
          </a:p>
        </p:txBody>
      </p:sp>
    </p:spTree>
    <p:extLst>
      <p:ext uri="{BB962C8B-B14F-4D97-AF65-F5344CB8AC3E}">
        <p14:creationId xmlns:p14="http://schemas.microsoft.com/office/powerpoint/2010/main" val="214225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a:t>Infrastructural Requirements</a:t>
            </a:r>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a:t>Virtual Machines(VMs) on any cloud service provider(Azure, AWS)</a:t>
            </a:r>
          </a:p>
          <a:p>
            <a:pPr marL="171450" indent="-171450">
              <a:buFont typeface="Arial" pitchFamily="34" charset="0"/>
              <a:buChar char="•"/>
            </a:pPr>
            <a:r>
              <a:rPr lang="en-IN" sz="1050" dirty="0"/>
              <a:t>Mobile phones and desktop computers with internet connectivity.</a:t>
            </a:r>
          </a:p>
          <a:p>
            <a:pPr marL="171450" indent="-171450">
              <a:buFont typeface="Arial" pitchFamily="34" charset="0"/>
              <a:buChar char="•"/>
            </a:pPr>
            <a:r>
              <a:rPr lang="en-IN" sz="1050" dirty="0"/>
              <a:t>IT enable the hospitals – establish network, hardware including bio-metric module</a:t>
            </a:r>
          </a:p>
          <a:p>
            <a:pPr marL="171450" indent="-171450">
              <a:buFont typeface="Arial" pitchFamily="34" charset="0"/>
              <a:buChar char="•"/>
            </a:pPr>
            <a:endParaRPr lang="en-IN" sz="1050" dirty="0"/>
          </a:p>
          <a:p>
            <a:pPr marL="171450" indent="-171450">
              <a:buFont typeface="Arial" pitchFamily="34" charset="0"/>
              <a:buChar char="•"/>
            </a:pPr>
            <a:endParaRPr lang="en-IN" sz="1050" dirty="0"/>
          </a:p>
        </p:txBody>
      </p:sp>
      <p:sp>
        <p:nvSpPr>
          <p:cNvPr id="9" name="Rectangle 8"/>
          <p:cNvSpPr/>
          <p:nvPr/>
        </p:nvSpPr>
        <p:spPr>
          <a:xfrm>
            <a:off x="3022270" y="2557479"/>
            <a:ext cx="5658592" cy="239444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a:t>Stakeholders</a:t>
            </a:r>
          </a:p>
        </p:txBody>
      </p:sp>
      <p:sp>
        <p:nvSpPr>
          <p:cNvPr id="12" name="TextBox 11"/>
          <p:cNvSpPr txBox="1"/>
          <p:nvPr/>
        </p:nvSpPr>
        <p:spPr>
          <a:xfrm>
            <a:off x="3170717" y="3032557"/>
            <a:ext cx="5347939" cy="1708160"/>
          </a:xfrm>
          <a:prstGeom prst="rect">
            <a:avLst/>
          </a:prstGeom>
          <a:noFill/>
        </p:spPr>
        <p:txBody>
          <a:bodyPr wrap="none" rtlCol="0">
            <a:spAutoFit/>
          </a:bodyPr>
          <a:lstStyle/>
          <a:p>
            <a:pPr marL="171450" indent="-171450">
              <a:buFont typeface="Arial" pitchFamily="34" charset="0"/>
              <a:buChar char="•"/>
            </a:pPr>
            <a:r>
              <a:rPr lang="en-IN" sz="1050" dirty="0"/>
              <a:t>Medical records will be accessed over the </a:t>
            </a:r>
            <a:r>
              <a:rPr lang="en-IN" sz="1050" b="1" dirty="0"/>
              <a:t>Internet</a:t>
            </a:r>
            <a:r>
              <a:rPr lang="en-IN" sz="1050" dirty="0"/>
              <a:t> demanding people to be familiar</a:t>
            </a:r>
          </a:p>
          <a:p>
            <a:r>
              <a:rPr lang="en-IN" sz="1050" dirty="0"/>
              <a:t>     with internet.</a:t>
            </a:r>
          </a:p>
          <a:p>
            <a:pPr marL="171450" indent="-171450">
              <a:buFont typeface="Arial" pitchFamily="34" charset="0"/>
              <a:buChar char="•"/>
            </a:pPr>
            <a:r>
              <a:rPr lang="en-IN" sz="1050" dirty="0"/>
              <a:t>People with internet access can avail the services </a:t>
            </a:r>
            <a:r>
              <a:rPr lang="en-IN" sz="1050" b="1" dirty="0"/>
              <a:t>using web application</a:t>
            </a:r>
            <a:r>
              <a:rPr lang="en-IN" sz="1050" dirty="0"/>
              <a:t>.</a:t>
            </a:r>
          </a:p>
          <a:p>
            <a:pPr marL="171450" indent="-171450">
              <a:buFont typeface="Arial" pitchFamily="34" charset="0"/>
              <a:buChar char="•"/>
            </a:pPr>
            <a:r>
              <a:rPr lang="en-IN" sz="1050" dirty="0"/>
              <a:t>People without internet access can visit the nearby hospital and avail the service</a:t>
            </a:r>
          </a:p>
          <a:p>
            <a:r>
              <a:rPr lang="en-IN" sz="1050" dirty="0"/>
              <a:t>     (</a:t>
            </a:r>
            <a:r>
              <a:rPr lang="en-IN" sz="1050" b="1" dirty="0"/>
              <a:t>using bio-metric authentication</a:t>
            </a:r>
            <a:r>
              <a:rPr lang="en-IN" sz="1050" dirty="0"/>
              <a:t>).</a:t>
            </a:r>
          </a:p>
          <a:p>
            <a:pPr marL="171450" indent="-171450">
              <a:buFont typeface="Arial" pitchFamily="34" charset="0"/>
              <a:buChar char="•"/>
            </a:pPr>
            <a:r>
              <a:rPr lang="en-IN" sz="1050" dirty="0"/>
              <a:t>For hospitals, shifting from their </a:t>
            </a:r>
            <a:r>
              <a:rPr lang="en-IN" sz="1050" b="1" dirty="0"/>
              <a:t>traditional/current</a:t>
            </a:r>
            <a:r>
              <a:rPr lang="en-IN" sz="1050" dirty="0"/>
              <a:t> system to </a:t>
            </a:r>
            <a:r>
              <a:rPr lang="en-IN" sz="1050" b="1" dirty="0"/>
              <a:t>blockchain based </a:t>
            </a:r>
          </a:p>
          <a:p>
            <a:r>
              <a:rPr lang="en-IN" sz="1050" b="1" dirty="0"/>
              <a:t>     scheme </a:t>
            </a:r>
            <a:r>
              <a:rPr lang="en-IN" sz="1050" dirty="0"/>
              <a:t>might be challenging but the </a:t>
            </a:r>
            <a:r>
              <a:rPr lang="en-IN" sz="1050" b="1" dirty="0"/>
              <a:t>future</a:t>
            </a:r>
            <a:r>
              <a:rPr lang="en-IN" sz="1050" dirty="0"/>
              <a:t> outcome would be </a:t>
            </a:r>
            <a:r>
              <a:rPr lang="en-IN" sz="1050" b="1" dirty="0"/>
              <a:t>highly beneficial</a:t>
            </a:r>
            <a:r>
              <a:rPr lang="en-IN" sz="1050" dirty="0"/>
              <a:t>.</a:t>
            </a:r>
          </a:p>
          <a:p>
            <a:pPr marL="171450" indent="-171450">
              <a:buFont typeface="Arial" pitchFamily="34" charset="0"/>
              <a:buChar char="•"/>
            </a:pPr>
            <a:r>
              <a:rPr lang="en-IN" sz="1050" b="1" dirty="0"/>
              <a:t>Partnership</a:t>
            </a:r>
            <a:r>
              <a:rPr lang="en-IN" sz="1050" dirty="0"/>
              <a:t> with </a:t>
            </a:r>
            <a:r>
              <a:rPr lang="en-IN" sz="1050" b="1" dirty="0"/>
              <a:t>MNCs</a:t>
            </a:r>
            <a:r>
              <a:rPr lang="en-IN" sz="1050" dirty="0"/>
              <a:t> for large scale </a:t>
            </a:r>
            <a:r>
              <a:rPr lang="en-IN" sz="1050" b="1" dirty="0"/>
              <a:t>deployment</a:t>
            </a:r>
            <a:r>
              <a:rPr lang="en-IN" sz="1050" dirty="0"/>
              <a:t> of software as well as </a:t>
            </a:r>
            <a:r>
              <a:rPr lang="en-IN" sz="1050" b="1" dirty="0"/>
              <a:t>training</a:t>
            </a:r>
            <a:r>
              <a:rPr lang="en-IN" sz="1050" dirty="0"/>
              <a:t>.</a:t>
            </a:r>
          </a:p>
          <a:p>
            <a:endParaRPr lang="en-IN" sz="1050" dirty="0"/>
          </a:p>
          <a:p>
            <a:pPr marL="171450" indent="-171450">
              <a:buFont typeface="Arial" pitchFamily="34" charset="0"/>
              <a:buChar char="•"/>
            </a:pPr>
            <a:endParaRPr lang="en-IN" sz="1050" dirty="0"/>
          </a:p>
        </p:txBody>
      </p:sp>
    </p:spTree>
    <p:extLst>
      <p:ext uri="{BB962C8B-B14F-4D97-AF65-F5344CB8AC3E}">
        <p14:creationId xmlns:p14="http://schemas.microsoft.com/office/powerpoint/2010/main" val="3992344039"/>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3984</TotalTime>
  <Words>934</Words>
  <Application>Microsoft Office PowerPoint</Application>
  <PresentationFormat>On-screen Show (16:9)</PresentationFormat>
  <Paragraphs>147</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Nunito Sans</vt:lpstr>
      <vt:lpstr>Georgia</vt:lpstr>
      <vt:lpstr>Arial</vt:lpstr>
      <vt:lpstr>Calibri</vt:lpstr>
      <vt:lpstr>Ulysses template</vt:lpstr>
      <vt:lpstr>2_Ulysses template</vt:lpstr>
      <vt:lpstr>ELECTRONIC HEALTH RECORDS MANAGEMENT USING BLOCKCHAIN</vt:lpstr>
      <vt:lpstr>Problem Statement</vt:lpstr>
      <vt:lpstr>Problem Statement  </vt:lpstr>
      <vt:lpstr>Relevance in Smart City</vt:lpstr>
      <vt:lpstr>Beneficiaries</vt:lpstr>
      <vt:lpstr>Potential  Impact</vt:lpstr>
      <vt:lpstr>Potential  Impact</vt:lpstr>
      <vt:lpstr>Business Model</vt:lpstr>
      <vt:lpstr>Ease of Implementation</vt:lpstr>
      <vt:lpstr>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Sumit Hotchandani</cp:lastModifiedBy>
  <cp:revision>211</cp:revision>
  <dcterms:modified xsi:type="dcterms:W3CDTF">2018-09-16T14:03:51Z</dcterms:modified>
</cp:coreProperties>
</file>