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 id="2147483662" r:id="rId2"/>
  </p:sldMasterIdLst>
  <p:notesMasterIdLst>
    <p:notesMasterId r:id="rId17"/>
  </p:notesMasterIdLst>
  <p:sldIdLst>
    <p:sldId id="256" r:id="rId3"/>
    <p:sldId id="318" r:id="rId4"/>
    <p:sldId id="257" r:id="rId5"/>
    <p:sldId id="304" r:id="rId6"/>
    <p:sldId id="313" r:id="rId7"/>
    <p:sldId id="321" r:id="rId8"/>
    <p:sldId id="317" r:id="rId9"/>
    <p:sldId id="316" r:id="rId10"/>
    <p:sldId id="320" r:id="rId11"/>
    <p:sldId id="258" r:id="rId12"/>
    <p:sldId id="312" r:id="rId13"/>
    <p:sldId id="319" r:id="rId14"/>
    <p:sldId id="307" r:id="rId15"/>
    <p:sldId id="291" r:id="rId16"/>
  </p:sldIdLst>
  <p:sldSz cx="9144000" cy="5143500" type="screen16x9"/>
  <p:notesSz cx="6858000" cy="9144000"/>
  <p:embeddedFontLst>
    <p:embeddedFont>
      <p:font typeface="Nunito Sans" charset="0"/>
      <p:regular r:id="rId18"/>
      <p:bold r:id="rId19"/>
      <p:italic r:id="rId20"/>
      <p:boldItalic r:id="rId21"/>
    </p:embeddedFont>
    <p:embeddedFont>
      <p:font typeface="Georgia" pitchFamily="18" charset="0"/>
      <p:regular r:id="rId22"/>
      <p:bold r:id="rId23"/>
      <p:italic r:id="rId24"/>
      <p:boldItalic r:id="rId25"/>
    </p:embeddedFont>
    <p:embeddedFont>
      <p:font typeface="Calibri"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01FE9BD-3CFC-4465-BB33-07E076AF2E1F}">
  <a:tblStyle styleId="{301FE9BD-3CFC-4465-BB33-07E076AF2E1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128" d="100"/>
          <a:sy n="128" d="100"/>
        </p:scale>
        <p:origin x="-15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7C684C-ED1D-48A1-BF8C-23D4C8C9E4C9}" type="doc">
      <dgm:prSet loTypeId="urn:microsoft.com/office/officeart/2008/layout/RadialCluster" loCatId="relationship" qsTypeId="urn:microsoft.com/office/officeart/2005/8/quickstyle/3d6" qsCatId="3D" csTypeId="urn:microsoft.com/office/officeart/2005/8/colors/accent1_2" csCatId="accent1" phldr="1"/>
      <dgm:spPr/>
      <dgm:t>
        <a:bodyPr/>
        <a:lstStyle/>
        <a:p>
          <a:endParaRPr lang="en-IN"/>
        </a:p>
      </dgm:t>
    </dgm:pt>
    <dgm:pt modelId="{512E5645-C5EF-430A-8BF1-4E8C849BDA46}">
      <dgm:prSet phldrT="[Text]"/>
      <dgm:spPr/>
      <dgm:t>
        <a:bodyPr/>
        <a:lstStyle/>
        <a:p>
          <a:r>
            <a:rPr lang="en-IN" dirty="0"/>
            <a:t>System</a:t>
          </a:r>
        </a:p>
      </dgm:t>
    </dgm:pt>
    <dgm:pt modelId="{107B67A0-2338-44C6-848D-DAE85F6556B5}" type="parTrans" cxnId="{6A3F082B-2165-449F-92AC-041B60A8FCBC}">
      <dgm:prSet/>
      <dgm:spPr/>
      <dgm:t>
        <a:bodyPr/>
        <a:lstStyle/>
        <a:p>
          <a:endParaRPr lang="en-IN"/>
        </a:p>
      </dgm:t>
    </dgm:pt>
    <dgm:pt modelId="{473D3CB8-1A51-4FBF-80DF-98B2DDAE74D4}" type="sibTrans" cxnId="{6A3F082B-2165-449F-92AC-041B60A8FCBC}">
      <dgm:prSet/>
      <dgm:spPr/>
      <dgm:t>
        <a:bodyPr/>
        <a:lstStyle/>
        <a:p>
          <a:endParaRPr lang="en-IN"/>
        </a:p>
      </dgm:t>
    </dgm:pt>
    <dgm:pt modelId="{652ED845-19EE-4598-8389-AE44C474A137}">
      <dgm:prSet phldrT="[Text]"/>
      <dgm:spPr/>
      <dgm:t>
        <a:bodyPr/>
        <a:lstStyle/>
        <a:p>
          <a:r>
            <a:rPr lang="en-IN" dirty="0"/>
            <a:t>Citizen</a:t>
          </a:r>
        </a:p>
      </dgm:t>
    </dgm:pt>
    <dgm:pt modelId="{8F31FF4C-8D7C-4FB3-A441-DBD34D29727A}" type="parTrans" cxnId="{290791FC-F34F-4412-9B2E-62CA8D605487}">
      <dgm:prSet/>
      <dgm:spPr/>
      <dgm:t>
        <a:bodyPr/>
        <a:lstStyle/>
        <a:p>
          <a:endParaRPr lang="en-IN"/>
        </a:p>
      </dgm:t>
    </dgm:pt>
    <dgm:pt modelId="{E0B78913-E07A-4503-9B94-FCCD374E690B}" type="sibTrans" cxnId="{290791FC-F34F-4412-9B2E-62CA8D605487}">
      <dgm:prSet/>
      <dgm:spPr/>
      <dgm:t>
        <a:bodyPr/>
        <a:lstStyle/>
        <a:p>
          <a:endParaRPr lang="en-IN"/>
        </a:p>
      </dgm:t>
    </dgm:pt>
    <dgm:pt modelId="{56377AEC-0D57-44FE-ABC5-65855C89A8DA}">
      <dgm:prSet phldrT="[Text]"/>
      <dgm:spPr/>
      <dgm:t>
        <a:bodyPr/>
        <a:lstStyle/>
        <a:p>
          <a:r>
            <a:rPr lang="en-IN" dirty="0"/>
            <a:t>Healthcare Centres</a:t>
          </a:r>
        </a:p>
      </dgm:t>
    </dgm:pt>
    <dgm:pt modelId="{2BB7E9DD-EEF4-47A0-BCF7-A3F669FEB037}" type="parTrans" cxnId="{2ADC42BC-9E00-4FDC-8964-F02745377502}">
      <dgm:prSet/>
      <dgm:spPr/>
      <dgm:t>
        <a:bodyPr/>
        <a:lstStyle/>
        <a:p>
          <a:endParaRPr lang="en-IN"/>
        </a:p>
      </dgm:t>
    </dgm:pt>
    <dgm:pt modelId="{58B55364-1D91-4B1E-AF6D-4148B26F1B1E}" type="sibTrans" cxnId="{2ADC42BC-9E00-4FDC-8964-F02745377502}">
      <dgm:prSet/>
      <dgm:spPr/>
      <dgm:t>
        <a:bodyPr/>
        <a:lstStyle/>
        <a:p>
          <a:endParaRPr lang="en-IN"/>
        </a:p>
      </dgm:t>
    </dgm:pt>
    <dgm:pt modelId="{3BE4A7D9-E588-463A-A009-3194A0C577BB}">
      <dgm:prSet phldrT="[Text]"/>
      <dgm:spPr/>
      <dgm:t>
        <a:bodyPr/>
        <a:lstStyle/>
        <a:p>
          <a:r>
            <a:rPr lang="en-IN" dirty="0"/>
            <a:t>Insurance companies</a:t>
          </a:r>
        </a:p>
      </dgm:t>
    </dgm:pt>
    <dgm:pt modelId="{4860B775-60C2-473F-8C16-EF105C12A1D4}" type="parTrans" cxnId="{C87AE8CB-E475-4A2A-AA68-FB983048AE9E}">
      <dgm:prSet/>
      <dgm:spPr/>
      <dgm:t>
        <a:bodyPr/>
        <a:lstStyle/>
        <a:p>
          <a:endParaRPr lang="en-IN"/>
        </a:p>
      </dgm:t>
    </dgm:pt>
    <dgm:pt modelId="{405D46EC-F069-4D2B-B065-43DB58F909CF}" type="sibTrans" cxnId="{C87AE8CB-E475-4A2A-AA68-FB983048AE9E}">
      <dgm:prSet/>
      <dgm:spPr/>
      <dgm:t>
        <a:bodyPr/>
        <a:lstStyle/>
        <a:p>
          <a:endParaRPr lang="en-IN"/>
        </a:p>
      </dgm:t>
    </dgm:pt>
    <dgm:pt modelId="{E56D2D4E-BE20-4FB7-B8C6-713F3712D9BF}">
      <dgm:prSet phldrT="[Text]"/>
      <dgm:spPr/>
      <dgm:t>
        <a:bodyPr/>
        <a:lstStyle/>
        <a:p>
          <a:r>
            <a:rPr lang="en-IN" dirty="0"/>
            <a:t>Pharmacist</a:t>
          </a:r>
        </a:p>
      </dgm:t>
    </dgm:pt>
    <dgm:pt modelId="{5EEAFCFD-1492-4DBE-B7B2-71ACA8005FBD}" type="parTrans" cxnId="{4E7479B6-50E1-4F18-B920-9A1E0C41E133}">
      <dgm:prSet/>
      <dgm:spPr/>
      <dgm:t>
        <a:bodyPr/>
        <a:lstStyle/>
        <a:p>
          <a:endParaRPr lang="en-IN"/>
        </a:p>
      </dgm:t>
    </dgm:pt>
    <dgm:pt modelId="{7AC58BC7-89A6-45DC-9F9B-33711E98ADC1}" type="sibTrans" cxnId="{4E7479B6-50E1-4F18-B920-9A1E0C41E133}">
      <dgm:prSet/>
      <dgm:spPr/>
      <dgm:t>
        <a:bodyPr/>
        <a:lstStyle/>
        <a:p>
          <a:endParaRPr lang="en-IN"/>
        </a:p>
      </dgm:t>
    </dgm:pt>
    <dgm:pt modelId="{99AB8399-AD81-4E4E-B940-70C275D844AA}" type="pres">
      <dgm:prSet presAssocID="{A47C684C-ED1D-48A1-BF8C-23D4C8C9E4C9}" presName="Name0" presStyleCnt="0">
        <dgm:presLayoutVars>
          <dgm:chMax val="1"/>
          <dgm:chPref val="1"/>
          <dgm:dir/>
          <dgm:animOne val="branch"/>
          <dgm:animLvl val="lvl"/>
        </dgm:presLayoutVars>
      </dgm:prSet>
      <dgm:spPr/>
      <dgm:t>
        <a:bodyPr/>
        <a:lstStyle/>
        <a:p>
          <a:endParaRPr lang="en-IN"/>
        </a:p>
      </dgm:t>
    </dgm:pt>
    <dgm:pt modelId="{1DED0F61-1BE2-4083-92A2-E165593E0D6F}" type="pres">
      <dgm:prSet presAssocID="{512E5645-C5EF-430A-8BF1-4E8C849BDA46}" presName="singleCycle" presStyleCnt="0"/>
      <dgm:spPr/>
    </dgm:pt>
    <dgm:pt modelId="{296A28C2-222C-418D-9590-65E749265172}" type="pres">
      <dgm:prSet presAssocID="{512E5645-C5EF-430A-8BF1-4E8C849BDA46}" presName="singleCenter" presStyleLbl="node1" presStyleIdx="0" presStyleCnt="5">
        <dgm:presLayoutVars>
          <dgm:chMax val="7"/>
          <dgm:chPref val="7"/>
        </dgm:presLayoutVars>
      </dgm:prSet>
      <dgm:spPr/>
      <dgm:t>
        <a:bodyPr/>
        <a:lstStyle/>
        <a:p>
          <a:endParaRPr lang="en-IN"/>
        </a:p>
      </dgm:t>
    </dgm:pt>
    <dgm:pt modelId="{E4AE0F24-A86E-4833-A9B4-EDBB1FCDF27B}" type="pres">
      <dgm:prSet presAssocID="{8F31FF4C-8D7C-4FB3-A441-DBD34D29727A}" presName="Name56" presStyleLbl="parChTrans1D2" presStyleIdx="0" presStyleCnt="4"/>
      <dgm:spPr/>
      <dgm:t>
        <a:bodyPr/>
        <a:lstStyle/>
        <a:p>
          <a:endParaRPr lang="en-IN"/>
        </a:p>
      </dgm:t>
    </dgm:pt>
    <dgm:pt modelId="{B6D05007-5ACE-4BAF-9674-4B591AB9FC6A}" type="pres">
      <dgm:prSet presAssocID="{652ED845-19EE-4598-8389-AE44C474A137}" presName="text0" presStyleLbl="node1" presStyleIdx="1" presStyleCnt="5" custScaleX="66483" custScaleY="76304" custRadScaleRad="153283" custRadScaleInc="-2420">
        <dgm:presLayoutVars>
          <dgm:bulletEnabled val="1"/>
        </dgm:presLayoutVars>
      </dgm:prSet>
      <dgm:spPr/>
      <dgm:t>
        <a:bodyPr/>
        <a:lstStyle/>
        <a:p>
          <a:endParaRPr lang="en-IN"/>
        </a:p>
      </dgm:t>
    </dgm:pt>
    <dgm:pt modelId="{A4DE77F0-35E7-4D8C-8611-BA77263AC4E2}" type="pres">
      <dgm:prSet presAssocID="{2BB7E9DD-EEF4-47A0-BCF7-A3F669FEB037}" presName="Name56" presStyleLbl="parChTrans1D2" presStyleIdx="1" presStyleCnt="4"/>
      <dgm:spPr/>
      <dgm:t>
        <a:bodyPr/>
        <a:lstStyle/>
        <a:p>
          <a:endParaRPr lang="en-IN"/>
        </a:p>
      </dgm:t>
    </dgm:pt>
    <dgm:pt modelId="{1D86B607-D35A-4BF9-882C-F81BC3B1232D}" type="pres">
      <dgm:prSet presAssocID="{56377AEC-0D57-44FE-ABC5-65855C89A8DA}" presName="text0" presStyleLbl="node1" presStyleIdx="2" presStyleCnt="5" custScaleX="72796" custScaleY="86138" custRadScaleRad="104153" custRadScaleInc="3025">
        <dgm:presLayoutVars>
          <dgm:bulletEnabled val="1"/>
        </dgm:presLayoutVars>
      </dgm:prSet>
      <dgm:spPr/>
      <dgm:t>
        <a:bodyPr/>
        <a:lstStyle/>
        <a:p>
          <a:endParaRPr lang="en-IN"/>
        </a:p>
      </dgm:t>
    </dgm:pt>
    <dgm:pt modelId="{55154FEA-AB0D-432F-BB82-E8CC84072A0D}" type="pres">
      <dgm:prSet presAssocID="{4860B775-60C2-473F-8C16-EF105C12A1D4}" presName="Name56" presStyleLbl="parChTrans1D2" presStyleIdx="2" presStyleCnt="4"/>
      <dgm:spPr/>
      <dgm:t>
        <a:bodyPr/>
        <a:lstStyle/>
        <a:p>
          <a:endParaRPr lang="en-IN"/>
        </a:p>
      </dgm:t>
    </dgm:pt>
    <dgm:pt modelId="{E5140865-17C7-4FBE-9777-0D07EB32EB57}" type="pres">
      <dgm:prSet presAssocID="{3BE4A7D9-E588-463A-A009-3194A0C577BB}" presName="text0" presStyleLbl="node1" presStyleIdx="3" presStyleCnt="5" custScaleX="94195" custScaleY="78687" custRadScaleRad="122811" custRadScaleInc="-242">
        <dgm:presLayoutVars>
          <dgm:bulletEnabled val="1"/>
        </dgm:presLayoutVars>
      </dgm:prSet>
      <dgm:spPr/>
      <dgm:t>
        <a:bodyPr/>
        <a:lstStyle/>
        <a:p>
          <a:endParaRPr lang="en-IN"/>
        </a:p>
      </dgm:t>
    </dgm:pt>
    <dgm:pt modelId="{44148B52-23A4-40F5-8616-0136CE00F51F}" type="pres">
      <dgm:prSet presAssocID="{5EEAFCFD-1492-4DBE-B7B2-71ACA8005FBD}" presName="Name56" presStyleLbl="parChTrans1D2" presStyleIdx="3" presStyleCnt="4"/>
      <dgm:spPr/>
      <dgm:t>
        <a:bodyPr/>
        <a:lstStyle/>
        <a:p>
          <a:endParaRPr lang="en-IN"/>
        </a:p>
      </dgm:t>
    </dgm:pt>
    <dgm:pt modelId="{E6A797E0-8EE9-41A3-9899-125CD86CAE34}" type="pres">
      <dgm:prSet presAssocID="{E56D2D4E-BE20-4FB7-B8C6-713F3712D9BF}" presName="text0" presStyleLbl="node1" presStyleIdx="4" presStyleCnt="5" custScaleX="88246" custScaleY="96041" custRadScaleRad="104942" custRadScaleInc="-2437">
        <dgm:presLayoutVars>
          <dgm:bulletEnabled val="1"/>
        </dgm:presLayoutVars>
      </dgm:prSet>
      <dgm:spPr/>
      <dgm:t>
        <a:bodyPr/>
        <a:lstStyle/>
        <a:p>
          <a:endParaRPr lang="en-IN"/>
        </a:p>
      </dgm:t>
    </dgm:pt>
  </dgm:ptLst>
  <dgm:cxnLst>
    <dgm:cxn modelId="{C87AE8CB-E475-4A2A-AA68-FB983048AE9E}" srcId="{512E5645-C5EF-430A-8BF1-4E8C849BDA46}" destId="{3BE4A7D9-E588-463A-A009-3194A0C577BB}" srcOrd="2" destOrd="0" parTransId="{4860B775-60C2-473F-8C16-EF105C12A1D4}" sibTransId="{405D46EC-F069-4D2B-B065-43DB58F909CF}"/>
    <dgm:cxn modelId="{5D5E8550-59B0-4ADD-B74C-995E04B84252}" type="presOf" srcId="{A47C684C-ED1D-48A1-BF8C-23D4C8C9E4C9}" destId="{99AB8399-AD81-4E4E-B940-70C275D844AA}" srcOrd="0" destOrd="0" presId="urn:microsoft.com/office/officeart/2008/layout/RadialCluster"/>
    <dgm:cxn modelId="{6B5BC26F-E9D6-4C7D-A062-81AF5559B930}" type="presOf" srcId="{5EEAFCFD-1492-4DBE-B7B2-71ACA8005FBD}" destId="{44148B52-23A4-40F5-8616-0136CE00F51F}" srcOrd="0" destOrd="0" presId="urn:microsoft.com/office/officeart/2008/layout/RadialCluster"/>
    <dgm:cxn modelId="{27027240-0C91-4DAA-A745-1E25057CD9B3}" type="presOf" srcId="{E56D2D4E-BE20-4FB7-B8C6-713F3712D9BF}" destId="{E6A797E0-8EE9-41A3-9899-125CD86CAE34}" srcOrd="0" destOrd="0" presId="urn:microsoft.com/office/officeart/2008/layout/RadialCluster"/>
    <dgm:cxn modelId="{290791FC-F34F-4412-9B2E-62CA8D605487}" srcId="{512E5645-C5EF-430A-8BF1-4E8C849BDA46}" destId="{652ED845-19EE-4598-8389-AE44C474A137}" srcOrd="0" destOrd="0" parTransId="{8F31FF4C-8D7C-4FB3-A441-DBD34D29727A}" sibTransId="{E0B78913-E07A-4503-9B94-FCCD374E690B}"/>
    <dgm:cxn modelId="{F9D3DD05-9607-4965-A6A1-BFF4436A700F}" type="presOf" srcId="{3BE4A7D9-E588-463A-A009-3194A0C577BB}" destId="{E5140865-17C7-4FBE-9777-0D07EB32EB57}" srcOrd="0" destOrd="0" presId="urn:microsoft.com/office/officeart/2008/layout/RadialCluster"/>
    <dgm:cxn modelId="{5B674271-88DE-4D30-BE41-89519171754F}" type="presOf" srcId="{56377AEC-0D57-44FE-ABC5-65855C89A8DA}" destId="{1D86B607-D35A-4BF9-882C-F81BC3B1232D}" srcOrd="0" destOrd="0" presId="urn:microsoft.com/office/officeart/2008/layout/RadialCluster"/>
    <dgm:cxn modelId="{3B84C12B-4D3F-4F85-8B49-F26E4C0433E1}" type="presOf" srcId="{512E5645-C5EF-430A-8BF1-4E8C849BDA46}" destId="{296A28C2-222C-418D-9590-65E749265172}" srcOrd="0" destOrd="0" presId="urn:microsoft.com/office/officeart/2008/layout/RadialCluster"/>
    <dgm:cxn modelId="{162C6022-B3CA-45F2-8004-771C606B7882}" type="presOf" srcId="{8F31FF4C-8D7C-4FB3-A441-DBD34D29727A}" destId="{E4AE0F24-A86E-4833-A9B4-EDBB1FCDF27B}" srcOrd="0" destOrd="0" presId="urn:microsoft.com/office/officeart/2008/layout/RadialCluster"/>
    <dgm:cxn modelId="{D69C5DAE-7333-49EF-BC46-B333A4D8B548}" type="presOf" srcId="{652ED845-19EE-4598-8389-AE44C474A137}" destId="{B6D05007-5ACE-4BAF-9674-4B591AB9FC6A}" srcOrd="0" destOrd="0" presId="urn:microsoft.com/office/officeart/2008/layout/RadialCluster"/>
    <dgm:cxn modelId="{CEFEC108-8F4E-4E32-9921-59021EAEBAD7}" type="presOf" srcId="{4860B775-60C2-473F-8C16-EF105C12A1D4}" destId="{55154FEA-AB0D-432F-BB82-E8CC84072A0D}" srcOrd="0" destOrd="0" presId="urn:microsoft.com/office/officeart/2008/layout/RadialCluster"/>
    <dgm:cxn modelId="{C5586D30-83AD-49C2-B544-7327869E7414}" type="presOf" srcId="{2BB7E9DD-EEF4-47A0-BCF7-A3F669FEB037}" destId="{A4DE77F0-35E7-4D8C-8611-BA77263AC4E2}" srcOrd="0" destOrd="0" presId="urn:microsoft.com/office/officeart/2008/layout/RadialCluster"/>
    <dgm:cxn modelId="{6A3F082B-2165-449F-92AC-041B60A8FCBC}" srcId="{A47C684C-ED1D-48A1-BF8C-23D4C8C9E4C9}" destId="{512E5645-C5EF-430A-8BF1-4E8C849BDA46}" srcOrd="0" destOrd="0" parTransId="{107B67A0-2338-44C6-848D-DAE85F6556B5}" sibTransId="{473D3CB8-1A51-4FBF-80DF-98B2DDAE74D4}"/>
    <dgm:cxn modelId="{4E7479B6-50E1-4F18-B920-9A1E0C41E133}" srcId="{512E5645-C5EF-430A-8BF1-4E8C849BDA46}" destId="{E56D2D4E-BE20-4FB7-B8C6-713F3712D9BF}" srcOrd="3" destOrd="0" parTransId="{5EEAFCFD-1492-4DBE-B7B2-71ACA8005FBD}" sibTransId="{7AC58BC7-89A6-45DC-9F9B-33711E98ADC1}"/>
    <dgm:cxn modelId="{2ADC42BC-9E00-4FDC-8964-F02745377502}" srcId="{512E5645-C5EF-430A-8BF1-4E8C849BDA46}" destId="{56377AEC-0D57-44FE-ABC5-65855C89A8DA}" srcOrd="1" destOrd="0" parTransId="{2BB7E9DD-EEF4-47A0-BCF7-A3F669FEB037}" sibTransId="{58B55364-1D91-4B1E-AF6D-4148B26F1B1E}"/>
    <dgm:cxn modelId="{55D691BD-EF92-4E82-8319-654A3C4793AE}" type="presParOf" srcId="{99AB8399-AD81-4E4E-B940-70C275D844AA}" destId="{1DED0F61-1BE2-4083-92A2-E165593E0D6F}" srcOrd="0" destOrd="0" presId="urn:microsoft.com/office/officeart/2008/layout/RadialCluster"/>
    <dgm:cxn modelId="{BFE22D37-D13C-418B-94F6-123FA48326DB}" type="presParOf" srcId="{1DED0F61-1BE2-4083-92A2-E165593E0D6F}" destId="{296A28C2-222C-418D-9590-65E749265172}" srcOrd="0" destOrd="0" presId="urn:microsoft.com/office/officeart/2008/layout/RadialCluster"/>
    <dgm:cxn modelId="{BFFECDDE-9F37-4FA5-8231-5027E5F794E2}" type="presParOf" srcId="{1DED0F61-1BE2-4083-92A2-E165593E0D6F}" destId="{E4AE0F24-A86E-4833-A9B4-EDBB1FCDF27B}" srcOrd="1" destOrd="0" presId="urn:microsoft.com/office/officeart/2008/layout/RadialCluster"/>
    <dgm:cxn modelId="{43D70B08-EF8E-4304-BB0F-B75A2249D2BD}" type="presParOf" srcId="{1DED0F61-1BE2-4083-92A2-E165593E0D6F}" destId="{B6D05007-5ACE-4BAF-9674-4B591AB9FC6A}" srcOrd="2" destOrd="0" presId="urn:microsoft.com/office/officeart/2008/layout/RadialCluster"/>
    <dgm:cxn modelId="{44E09158-17B9-49F4-9C7B-63C54F785D82}" type="presParOf" srcId="{1DED0F61-1BE2-4083-92A2-E165593E0D6F}" destId="{A4DE77F0-35E7-4D8C-8611-BA77263AC4E2}" srcOrd="3" destOrd="0" presId="urn:microsoft.com/office/officeart/2008/layout/RadialCluster"/>
    <dgm:cxn modelId="{1EF07EDF-54B6-4C5B-A919-CB3A288584E2}" type="presParOf" srcId="{1DED0F61-1BE2-4083-92A2-E165593E0D6F}" destId="{1D86B607-D35A-4BF9-882C-F81BC3B1232D}" srcOrd="4" destOrd="0" presId="urn:microsoft.com/office/officeart/2008/layout/RadialCluster"/>
    <dgm:cxn modelId="{E8FF19D9-5EC5-4FD0-B308-482E1C589250}" type="presParOf" srcId="{1DED0F61-1BE2-4083-92A2-E165593E0D6F}" destId="{55154FEA-AB0D-432F-BB82-E8CC84072A0D}" srcOrd="5" destOrd="0" presId="urn:microsoft.com/office/officeart/2008/layout/RadialCluster"/>
    <dgm:cxn modelId="{E56033BF-9D1E-4490-ABB4-9E7794C28151}" type="presParOf" srcId="{1DED0F61-1BE2-4083-92A2-E165593E0D6F}" destId="{E5140865-17C7-4FBE-9777-0D07EB32EB57}" srcOrd="6" destOrd="0" presId="urn:microsoft.com/office/officeart/2008/layout/RadialCluster"/>
    <dgm:cxn modelId="{23E4F937-E666-4E8A-B549-AE7D975A4141}" type="presParOf" srcId="{1DED0F61-1BE2-4083-92A2-E165593E0D6F}" destId="{44148B52-23A4-40F5-8616-0136CE00F51F}" srcOrd="7" destOrd="0" presId="urn:microsoft.com/office/officeart/2008/layout/RadialCluster"/>
    <dgm:cxn modelId="{621DD5AE-1C83-44E4-A3E1-A655C3936C0D}" type="presParOf" srcId="{1DED0F61-1BE2-4083-92A2-E165593E0D6F}" destId="{E6A797E0-8EE9-41A3-9899-125CD86CAE34}" srcOrd="8"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A28C2-222C-418D-9590-65E749265172}">
      <dsp:nvSpPr>
        <dsp:cNvPr id="0" name=""/>
        <dsp:cNvSpPr/>
      </dsp:nvSpPr>
      <dsp:spPr>
        <a:xfrm>
          <a:off x="1635695" y="1657986"/>
          <a:ext cx="1371600" cy="13716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IN" sz="2600" kern="1200" dirty="0"/>
            <a:t>System</a:t>
          </a:r>
        </a:p>
      </dsp:txBody>
      <dsp:txXfrm>
        <a:off x="1702651" y="1724942"/>
        <a:ext cx="1237688" cy="1237688"/>
      </dsp:txXfrm>
    </dsp:sp>
    <dsp:sp modelId="{E4AE0F24-A86E-4833-A9B4-EDBB1FCDF27B}">
      <dsp:nvSpPr>
        <dsp:cNvPr id="0" name=""/>
        <dsp:cNvSpPr/>
      </dsp:nvSpPr>
      <dsp:spPr>
        <a:xfrm rot="16108267">
          <a:off x="1811865" y="1179599"/>
          <a:ext cx="957114" cy="0"/>
        </a:xfrm>
        <a:custGeom>
          <a:avLst/>
          <a:gdLst/>
          <a:ahLst/>
          <a:cxnLst/>
          <a:rect l="0" t="0" r="0" b="0"/>
          <a:pathLst>
            <a:path>
              <a:moveTo>
                <a:pt x="0" y="0"/>
              </a:moveTo>
              <a:lnTo>
                <a:pt x="957114" y="0"/>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B6D05007-5ACE-4BAF-9674-4B591AB9FC6A}">
      <dsp:nvSpPr>
        <dsp:cNvPr id="0" name=""/>
        <dsp:cNvSpPr/>
      </dsp:nvSpPr>
      <dsp:spPr>
        <a:xfrm>
          <a:off x="1962816" y="0"/>
          <a:ext cx="610960" cy="70121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IN" sz="1200" kern="1200" dirty="0"/>
            <a:t>Citizen</a:t>
          </a:r>
        </a:p>
      </dsp:txBody>
      <dsp:txXfrm>
        <a:off x="1992641" y="29825"/>
        <a:ext cx="551310" cy="641562"/>
      </dsp:txXfrm>
    </dsp:sp>
    <dsp:sp modelId="{A4DE77F0-35E7-4D8C-8611-BA77263AC4E2}">
      <dsp:nvSpPr>
        <dsp:cNvPr id="0" name=""/>
        <dsp:cNvSpPr/>
      </dsp:nvSpPr>
      <dsp:spPr>
        <a:xfrm rot="81675">
          <a:off x="3007170" y="2370551"/>
          <a:ext cx="881384" cy="0"/>
        </a:xfrm>
        <a:custGeom>
          <a:avLst/>
          <a:gdLst/>
          <a:ahLst/>
          <a:cxnLst/>
          <a:rect l="0" t="0" r="0" b="0"/>
          <a:pathLst>
            <a:path>
              <a:moveTo>
                <a:pt x="0" y="0"/>
              </a:moveTo>
              <a:lnTo>
                <a:pt x="881384" y="0"/>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1D86B607-D35A-4BF9-882C-F81BC3B1232D}">
      <dsp:nvSpPr>
        <dsp:cNvPr id="0" name=""/>
        <dsp:cNvSpPr/>
      </dsp:nvSpPr>
      <dsp:spPr>
        <a:xfrm>
          <a:off x="3888431" y="1993177"/>
          <a:ext cx="668974" cy="791584"/>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en-IN" sz="900" kern="1200" dirty="0"/>
            <a:t>Healthcare Centres</a:t>
          </a:r>
        </a:p>
      </dsp:txBody>
      <dsp:txXfrm>
        <a:off x="3921088" y="2025834"/>
        <a:ext cx="603660" cy="726270"/>
      </dsp:txXfrm>
    </dsp:sp>
    <dsp:sp modelId="{55154FEA-AB0D-432F-BB82-E8CC84072A0D}">
      <dsp:nvSpPr>
        <dsp:cNvPr id="0" name=""/>
        <dsp:cNvSpPr/>
      </dsp:nvSpPr>
      <dsp:spPr>
        <a:xfrm rot="5392648">
          <a:off x="1851060" y="3502498"/>
          <a:ext cx="945826" cy="0"/>
        </a:xfrm>
        <a:custGeom>
          <a:avLst/>
          <a:gdLst/>
          <a:ahLst/>
          <a:cxnLst/>
          <a:rect l="0" t="0" r="0" b="0"/>
          <a:pathLst>
            <a:path>
              <a:moveTo>
                <a:pt x="0" y="0"/>
              </a:moveTo>
              <a:lnTo>
                <a:pt x="945826" y="0"/>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E5140865-17C7-4FBE-9777-0D07EB32EB57}">
      <dsp:nvSpPr>
        <dsp:cNvPr id="0" name=""/>
        <dsp:cNvSpPr/>
      </dsp:nvSpPr>
      <dsp:spPr>
        <a:xfrm>
          <a:off x="1892945" y="3975410"/>
          <a:ext cx="865625" cy="723111"/>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en-IN" sz="1100" kern="1200" dirty="0"/>
            <a:t>Insurance companies</a:t>
          </a:r>
        </a:p>
      </dsp:txBody>
      <dsp:txXfrm>
        <a:off x="1928244" y="4010709"/>
        <a:ext cx="795027" cy="652513"/>
      </dsp:txXfrm>
    </dsp:sp>
    <dsp:sp modelId="{44148B52-23A4-40F5-8616-0136CE00F51F}">
      <dsp:nvSpPr>
        <dsp:cNvPr id="0" name=""/>
        <dsp:cNvSpPr/>
      </dsp:nvSpPr>
      <dsp:spPr>
        <a:xfrm rot="10734201">
          <a:off x="810880" y="2364807"/>
          <a:ext cx="824890" cy="0"/>
        </a:xfrm>
        <a:custGeom>
          <a:avLst/>
          <a:gdLst/>
          <a:ahLst/>
          <a:cxnLst/>
          <a:rect l="0" t="0" r="0" b="0"/>
          <a:pathLst>
            <a:path>
              <a:moveTo>
                <a:pt x="0" y="0"/>
              </a:moveTo>
              <a:lnTo>
                <a:pt x="824890" y="0"/>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E6A797E0-8EE9-41A3-9899-125CD86CAE34}">
      <dsp:nvSpPr>
        <dsp:cNvPr id="0" name=""/>
        <dsp:cNvSpPr/>
      </dsp:nvSpPr>
      <dsp:spPr>
        <a:xfrm>
          <a:off x="0" y="1939168"/>
          <a:ext cx="810956" cy="882589"/>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444500">
            <a:lnSpc>
              <a:spcPct val="90000"/>
            </a:lnSpc>
            <a:spcBef>
              <a:spcPct val="0"/>
            </a:spcBef>
            <a:spcAft>
              <a:spcPct val="35000"/>
            </a:spcAft>
          </a:pPr>
          <a:r>
            <a:rPr lang="en-IN" sz="1000" kern="1200" dirty="0"/>
            <a:t>Pharmacist</a:t>
          </a:r>
        </a:p>
      </dsp:txBody>
      <dsp:txXfrm>
        <a:off x="39588" y="1978756"/>
        <a:ext cx="731780" cy="803413"/>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65183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75443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13095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Shape 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7" name="Shape 9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89393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5390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77207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400" lvl="1"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600" lvl="2"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800" lvl="3"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6000" lvl="4"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200" lvl="5"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400" lvl="6"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600" lvl="7"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800" lvl="8"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2250" b="1">
                <a:solidFill>
                  <a:srgbClr val="F67031"/>
                </a:solidFill>
              </a:defRPr>
            </a:lvl1pPr>
            <a:lvl2pPr lvl="1">
              <a:spcBef>
                <a:spcPts val="0"/>
              </a:spcBef>
              <a:spcAft>
                <a:spcPts val="0"/>
              </a:spcAft>
              <a:buClr>
                <a:srgbClr val="F67031"/>
              </a:buClr>
              <a:buSzPts val="3000"/>
              <a:buNone/>
              <a:defRPr sz="2250" b="1">
                <a:solidFill>
                  <a:srgbClr val="F67031"/>
                </a:solidFill>
              </a:defRPr>
            </a:lvl2pPr>
            <a:lvl3pPr lvl="2">
              <a:spcBef>
                <a:spcPts val="0"/>
              </a:spcBef>
              <a:spcAft>
                <a:spcPts val="0"/>
              </a:spcAft>
              <a:buClr>
                <a:srgbClr val="F67031"/>
              </a:buClr>
              <a:buSzPts val="3000"/>
              <a:buNone/>
              <a:defRPr sz="2250" b="1">
                <a:solidFill>
                  <a:srgbClr val="F67031"/>
                </a:solidFill>
              </a:defRPr>
            </a:lvl3pPr>
            <a:lvl4pPr lvl="3">
              <a:spcBef>
                <a:spcPts val="0"/>
              </a:spcBef>
              <a:spcAft>
                <a:spcPts val="0"/>
              </a:spcAft>
              <a:buClr>
                <a:srgbClr val="F67031"/>
              </a:buClr>
              <a:buSzPts val="3000"/>
              <a:buNone/>
              <a:defRPr sz="2250" b="1">
                <a:solidFill>
                  <a:srgbClr val="F67031"/>
                </a:solidFill>
              </a:defRPr>
            </a:lvl4pPr>
            <a:lvl5pPr lvl="4">
              <a:spcBef>
                <a:spcPts val="0"/>
              </a:spcBef>
              <a:spcAft>
                <a:spcPts val="0"/>
              </a:spcAft>
              <a:buClr>
                <a:srgbClr val="F67031"/>
              </a:buClr>
              <a:buSzPts val="3000"/>
              <a:buNone/>
              <a:defRPr sz="2250" b="1">
                <a:solidFill>
                  <a:srgbClr val="F67031"/>
                </a:solidFill>
              </a:defRPr>
            </a:lvl5pPr>
            <a:lvl6pPr lvl="5">
              <a:spcBef>
                <a:spcPts val="0"/>
              </a:spcBef>
              <a:spcAft>
                <a:spcPts val="0"/>
              </a:spcAft>
              <a:buClr>
                <a:srgbClr val="F67031"/>
              </a:buClr>
              <a:buSzPts val="3000"/>
              <a:buNone/>
              <a:defRPr sz="2250" b="1">
                <a:solidFill>
                  <a:srgbClr val="F67031"/>
                </a:solidFill>
              </a:defRPr>
            </a:lvl6pPr>
            <a:lvl7pPr lvl="6">
              <a:spcBef>
                <a:spcPts val="0"/>
              </a:spcBef>
              <a:spcAft>
                <a:spcPts val="0"/>
              </a:spcAft>
              <a:buClr>
                <a:srgbClr val="F67031"/>
              </a:buClr>
              <a:buSzPts val="3000"/>
              <a:buNone/>
              <a:defRPr sz="2250" b="1">
                <a:solidFill>
                  <a:srgbClr val="F67031"/>
                </a:solidFill>
              </a:defRPr>
            </a:lvl7pPr>
            <a:lvl8pPr lvl="7">
              <a:spcBef>
                <a:spcPts val="0"/>
              </a:spcBef>
              <a:spcAft>
                <a:spcPts val="0"/>
              </a:spcAft>
              <a:buClr>
                <a:srgbClr val="F67031"/>
              </a:buClr>
              <a:buSzPts val="3000"/>
              <a:buNone/>
              <a:defRPr sz="2250" b="1">
                <a:solidFill>
                  <a:srgbClr val="F67031"/>
                </a:solidFill>
              </a:defRPr>
            </a:lvl8pPr>
            <a:lvl9pPr lvl="8">
              <a:spcBef>
                <a:spcPts val="0"/>
              </a:spcBef>
              <a:spcAft>
                <a:spcPts val="0"/>
              </a:spcAft>
              <a:buClr>
                <a:srgbClr val="F67031"/>
              </a:buClr>
              <a:buSzPts val="3000"/>
              <a:buNone/>
              <a:defRPr sz="225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09122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with intro text">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342900" lvl="0" indent="-247650" rtl="0">
              <a:spcBef>
                <a:spcPts val="45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1pPr>
            <a:lvl2pPr marL="685800" lvl="1"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2pPr>
            <a:lvl3pPr marL="1028700" lvl="2"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3pPr>
            <a:lvl4pPr marL="1371600" lvl="3"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4pPr>
            <a:lvl5pPr marL="1714500" lvl="4"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5pPr>
            <a:lvl6pPr marL="2057400" lvl="5"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6pPr>
            <a:lvl7pPr marL="2400300" lvl="6"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7pPr>
            <a:lvl8pPr marL="2743200" lvl="7"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8pPr>
            <a:lvl9pPr marL="3086100" lvl="8"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Tree>
    <p:extLst>
      <p:ext uri="{BB962C8B-B14F-4D97-AF65-F5344CB8AC3E}">
        <p14:creationId xmlns:p14="http://schemas.microsoft.com/office/powerpoint/2010/main" val="254154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dirty="0"/>
          </a:p>
        </p:txBody>
      </p:sp>
    </p:spTree>
    <p:extLst>
      <p:ext uri="{BB962C8B-B14F-4D97-AF65-F5344CB8AC3E}">
        <p14:creationId xmlns:p14="http://schemas.microsoft.com/office/powerpoint/2010/main" val="294360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a:pPr/>
              <a:t>‹#›</a:t>
            </a:fld>
            <a:endParaRPr dirty="0"/>
          </a:p>
        </p:txBody>
      </p:sp>
    </p:spTree>
    <p:extLst>
      <p:ext uri="{BB962C8B-B14F-4D97-AF65-F5344CB8AC3E}">
        <p14:creationId xmlns:p14="http://schemas.microsoft.com/office/powerpoint/2010/main" val="2191360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750">
                <a:solidFill>
                  <a:srgbClr val="CCCCCC"/>
                </a:solidFill>
                <a:latin typeface="Nunito Sans"/>
                <a:ea typeface="Nunito Sans"/>
                <a:cs typeface="Nunito Sans"/>
                <a:sym typeface="Nunito Sans"/>
              </a:defRPr>
            </a:lvl1pPr>
            <a:lvl2pPr lvl="1" algn="r">
              <a:buNone/>
              <a:defRPr sz="750">
                <a:solidFill>
                  <a:srgbClr val="CCCCCC"/>
                </a:solidFill>
                <a:latin typeface="Nunito Sans"/>
                <a:ea typeface="Nunito Sans"/>
                <a:cs typeface="Nunito Sans"/>
                <a:sym typeface="Nunito Sans"/>
              </a:defRPr>
            </a:lvl2pPr>
            <a:lvl3pPr lvl="2" algn="r">
              <a:buNone/>
              <a:defRPr sz="750">
                <a:solidFill>
                  <a:srgbClr val="CCCCCC"/>
                </a:solidFill>
                <a:latin typeface="Nunito Sans"/>
                <a:ea typeface="Nunito Sans"/>
                <a:cs typeface="Nunito Sans"/>
                <a:sym typeface="Nunito Sans"/>
              </a:defRPr>
            </a:lvl3pPr>
            <a:lvl4pPr lvl="3" algn="r">
              <a:buNone/>
              <a:defRPr sz="750">
                <a:solidFill>
                  <a:srgbClr val="CCCCCC"/>
                </a:solidFill>
                <a:latin typeface="Nunito Sans"/>
                <a:ea typeface="Nunito Sans"/>
                <a:cs typeface="Nunito Sans"/>
                <a:sym typeface="Nunito Sans"/>
              </a:defRPr>
            </a:lvl4pPr>
            <a:lvl5pPr lvl="4" algn="r">
              <a:buNone/>
              <a:defRPr sz="750">
                <a:solidFill>
                  <a:srgbClr val="CCCCCC"/>
                </a:solidFill>
                <a:latin typeface="Nunito Sans"/>
                <a:ea typeface="Nunito Sans"/>
                <a:cs typeface="Nunito Sans"/>
                <a:sym typeface="Nunito Sans"/>
              </a:defRPr>
            </a:lvl5pPr>
            <a:lvl6pPr lvl="5" algn="r">
              <a:buNone/>
              <a:defRPr sz="750">
                <a:solidFill>
                  <a:srgbClr val="CCCCCC"/>
                </a:solidFill>
                <a:latin typeface="Nunito Sans"/>
                <a:ea typeface="Nunito Sans"/>
                <a:cs typeface="Nunito Sans"/>
                <a:sym typeface="Nunito Sans"/>
              </a:defRPr>
            </a:lvl6pPr>
            <a:lvl7pPr lvl="6" algn="r">
              <a:buNone/>
              <a:defRPr sz="750">
                <a:solidFill>
                  <a:srgbClr val="CCCCCC"/>
                </a:solidFill>
                <a:latin typeface="Nunito Sans"/>
                <a:ea typeface="Nunito Sans"/>
                <a:cs typeface="Nunito Sans"/>
                <a:sym typeface="Nunito Sans"/>
              </a:defRPr>
            </a:lvl7pPr>
            <a:lvl8pPr lvl="7" algn="r">
              <a:buNone/>
              <a:defRPr sz="750">
                <a:solidFill>
                  <a:srgbClr val="CCCCCC"/>
                </a:solidFill>
                <a:latin typeface="Nunito Sans"/>
                <a:ea typeface="Nunito Sans"/>
                <a:cs typeface="Nunito Sans"/>
                <a:sym typeface="Nunito Sans"/>
              </a:defRPr>
            </a:lvl8pPr>
            <a:lvl9pPr lvl="8" algn="r">
              <a:buNone/>
              <a:defRPr sz="750">
                <a:solidFill>
                  <a:srgbClr val="CCCCCC"/>
                </a:solidFill>
                <a:latin typeface="Nunito Sans"/>
                <a:ea typeface="Nunito Sans"/>
                <a:cs typeface="Nunito Sans"/>
                <a:sym typeface="Nunito Sans"/>
              </a:defRPr>
            </a:lvl9pPr>
          </a:lstStyle>
          <a:p>
            <a:pPr>
              <a:buClr>
                <a:srgbClr val="000000"/>
              </a:buClr>
              <a:buFont typeface="Arial"/>
              <a:buNone/>
            </a:pPr>
            <a:fld id="{00000000-1234-1234-1234-123412341234}" type="slidenum">
              <a:rPr lang="en" kern="0"/>
              <a:pPr>
                <a:buClr>
                  <a:srgbClr val="000000"/>
                </a:buClr>
                <a:buFont typeface="Arial"/>
                <a:buNone/>
              </a:pPr>
              <a:t>‹#›</a:t>
            </a:fld>
            <a:endParaRPr kern="0" dirty="0"/>
          </a:p>
        </p:txBody>
      </p:sp>
    </p:spTree>
    <p:extLst>
      <p:ext uri="{BB962C8B-B14F-4D97-AF65-F5344CB8AC3E}">
        <p14:creationId xmlns:p14="http://schemas.microsoft.com/office/powerpoint/2010/main" val="3933024453"/>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jpg"/><Relationship Id="rId4" Type="http://schemas.openxmlformats.org/officeDocument/2006/relationships/image" Target="../media/image8.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2349500" ty="0" sx="100000" sy="100000" flip="none" algn="ctr"/>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599814" y="462170"/>
            <a:ext cx="3365326" cy="14710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sz="2400" dirty="0">
                <a:solidFill>
                  <a:schemeClr val="accent1">
                    <a:lumMod val="75000"/>
                  </a:schemeClr>
                </a:solidFill>
              </a:rPr>
              <a:t>ELECTRONIC HEALTH RECORDS MANAGEMENT USING BLOCKCHAIN</a:t>
            </a:r>
            <a:endParaRPr sz="2400" dirty="0">
              <a:solidFill>
                <a:schemeClr val="accent1">
                  <a:lumMod val="75000"/>
                </a:schemeClr>
              </a:solidFill>
            </a:endParaRPr>
          </a:p>
        </p:txBody>
      </p:sp>
      <p:grpSp>
        <p:nvGrpSpPr>
          <p:cNvPr id="92" name="Shape 92"/>
          <p:cNvGrpSpPr/>
          <p:nvPr/>
        </p:nvGrpSpPr>
        <p:grpSpPr>
          <a:xfrm>
            <a:off x="325183" y="2327761"/>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2" name="Shape 91"/>
          <p:cNvSpPr txBox="1">
            <a:spLocks/>
          </p:cNvSpPr>
          <p:nvPr/>
        </p:nvSpPr>
        <p:spPr>
          <a:xfrm>
            <a:off x="783727" y="2751746"/>
            <a:ext cx="2846741" cy="22277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pPr algn="just"/>
            <a:r>
              <a:rPr lang="en-IN" sz="1600" dirty="0">
                <a:solidFill>
                  <a:schemeClr val="tx1"/>
                </a:solidFill>
              </a:rPr>
              <a:t>TYROS:</a:t>
            </a:r>
          </a:p>
          <a:p>
            <a:pPr algn="just"/>
            <a:r>
              <a:rPr lang="en-IN" sz="1600" dirty="0">
                <a:solidFill>
                  <a:schemeClr val="tx1"/>
                </a:solidFill>
              </a:rPr>
              <a:t>Sumit Hotchandani</a:t>
            </a:r>
          </a:p>
          <a:p>
            <a:pPr algn="just"/>
            <a:r>
              <a:rPr lang="en-IN" sz="1600" dirty="0">
                <a:solidFill>
                  <a:schemeClr val="tx1"/>
                </a:solidFill>
              </a:rPr>
              <a:t>Shikhar Bhatt</a:t>
            </a:r>
          </a:p>
          <a:p>
            <a:pPr algn="just"/>
            <a:r>
              <a:rPr lang="en-IN" sz="1600" dirty="0">
                <a:solidFill>
                  <a:schemeClr val="tx1"/>
                </a:solidFill>
              </a:rPr>
              <a:t>Kailash Raj Gaur</a:t>
            </a:r>
          </a:p>
          <a:p>
            <a:pPr algn="just"/>
            <a:r>
              <a:rPr lang="en-IN" sz="1600" dirty="0">
                <a:solidFill>
                  <a:schemeClr val="tx1"/>
                </a:solidFill>
              </a:rPr>
              <a:t>Shrirang Karandikar</a:t>
            </a:r>
          </a:p>
          <a:p>
            <a:pPr algn="just"/>
            <a:endParaRPr lang="en-IN" sz="1600" dirty="0">
              <a:solidFill>
                <a:schemeClr val="tx1"/>
              </a:solidFill>
            </a:endParaRPr>
          </a:p>
          <a:p>
            <a:pPr algn="just"/>
            <a:r>
              <a:rPr lang="en-IN" sz="1600" dirty="0">
                <a:solidFill>
                  <a:schemeClr val="tx1"/>
                </a:solidFill>
              </a:rPr>
              <a:t>Theme:</a:t>
            </a:r>
          </a:p>
          <a:p>
            <a:pPr algn="just"/>
            <a:r>
              <a:rPr lang="en-IN" sz="1600" dirty="0">
                <a:solidFill>
                  <a:schemeClr val="tx1"/>
                </a:solidFill>
              </a:rPr>
              <a:t>Public Health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626633" y="652330"/>
            <a:ext cx="1534725" cy="580638"/>
          </a:xfrm>
          <a:prstGeom prst="rect">
            <a:avLst/>
          </a:prstGeom>
        </p:spPr>
        <p:txBody>
          <a:bodyPr spcFirstLastPara="1" wrap="square" lIns="68569" tIns="68569" rIns="68569" bIns="68569" anchor="t" anchorCtr="0">
            <a:noAutofit/>
          </a:bodyPr>
          <a:lstStyle/>
          <a:p>
            <a:r>
              <a:rPr lang="en-IN" b="1" dirty="0"/>
              <a:t>Business Model</a:t>
            </a:r>
            <a:endParaRPr b="1" dirty="0"/>
          </a:p>
        </p:txBody>
      </p:sp>
      <p:sp>
        <p:nvSpPr>
          <p:cNvPr id="107" name="Shape 107"/>
          <p:cNvSpPr txBox="1">
            <a:spLocks noGrp="1"/>
          </p:cNvSpPr>
          <p:nvPr>
            <p:ph type="sldNum" idx="12"/>
          </p:nvPr>
        </p:nvSpPr>
        <p:spPr>
          <a:xfrm>
            <a:off x="7560592" y="4749851"/>
            <a:ext cx="411525" cy="393600"/>
          </a:xfrm>
          <a:prstGeom prst="rect">
            <a:avLst/>
          </a:prstGeom>
        </p:spPr>
        <p:txBody>
          <a:bodyPr spcFirstLastPara="1" wrap="square" lIns="68569" tIns="68569" rIns="68569" bIns="68569" anchor="ctr" anchorCtr="0">
            <a:noAutofit/>
          </a:bodyPr>
          <a:lstStyle/>
          <a:p>
            <a:pPr defTabSz="685800">
              <a:buClrTx/>
            </a:pPr>
            <a:fld id="{00000000-1234-1234-1234-123412341234}" type="slidenum">
              <a:rPr lang="en" kern="1200"/>
              <a:pPr defTabSz="685800">
                <a:buClrTx/>
              </a:pPr>
              <a:t>10</a:t>
            </a:fld>
            <a:endParaRPr kern="1200" dirty="0"/>
          </a:p>
        </p:txBody>
      </p:sp>
      <p:graphicFrame>
        <p:nvGraphicFramePr>
          <p:cNvPr id="3" name="Diagram 2"/>
          <p:cNvGraphicFramePr/>
          <p:nvPr>
            <p:extLst/>
          </p:nvPr>
        </p:nvGraphicFramePr>
        <p:xfrm>
          <a:off x="3275856" y="195486"/>
          <a:ext cx="4572000" cy="4698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5112064" y="688733"/>
            <a:ext cx="971741" cy="253916"/>
          </a:xfrm>
          <a:prstGeom prst="rect">
            <a:avLst/>
          </a:prstGeom>
          <a:noFill/>
        </p:spPr>
        <p:txBody>
          <a:bodyPr wrap="none" rtlCol="0">
            <a:spAutoFit/>
          </a:bodyPr>
          <a:lstStyle/>
          <a:p>
            <a:pPr defTabSz="685800">
              <a:buClrTx/>
            </a:pPr>
            <a:r>
              <a:rPr lang="en-IN" sz="1050" kern="1200" dirty="0">
                <a:ea typeface="+mn-ea"/>
                <a:cs typeface="+mn-cs"/>
              </a:rPr>
              <a:t>Primary User</a:t>
            </a:r>
          </a:p>
        </p:txBody>
      </p:sp>
      <p:sp>
        <p:nvSpPr>
          <p:cNvPr id="8" name="TextBox 7"/>
          <p:cNvSpPr txBox="1"/>
          <p:nvPr/>
        </p:nvSpPr>
        <p:spPr>
          <a:xfrm>
            <a:off x="6894262" y="2996393"/>
            <a:ext cx="971741" cy="253916"/>
          </a:xfrm>
          <a:prstGeom prst="rect">
            <a:avLst/>
          </a:prstGeom>
          <a:noFill/>
        </p:spPr>
        <p:txBody>
          <a:bodyPr wrap="none" rtlCol="0">
            <a:spAutoFit/>
          </a:bodyPr>
          <a:lstStyle/>
          <a:p>
            <a:pPr defTabSz="685800">
              <a:buClrTx/>
            </a:pPr>
            <a:r>
              <a:rPr lang="en-IN" sz="1050" kern="1200" dirty="0">
                <a:ea typeface="+mn-ea"/>
                <a:cs typeface="+mn-cs"/>
              </a:rPr>
              <a:t>Primary User</a:t>
            </a:r>
          </a:p>
        </p:txBody>
      </p:sp>
      <p:sp>
        <p:nvSpPr>
          <p:cNvPr id="9" name="TextBox 8"/>
          <p:cNvSpPr txBox="1"/>
          <p:nvPr/>
        </p:nvSpPr>
        <p:spPr>
          <a:xfrm>
            <a:off x="5127450" y="4655975"/>
            <a:ext cx="1152880" cy="253916"/>
          </a:xfrm>
          <a:prstGeom prst="rect">
            <a:avLst/>
          </a:prstGeom>
          <a:noFill/>
        </p:spPr>
        <p:txBody>
          <a:bodyPr wrap="none" rtlCol="0">
            <a:spAutoFit/>
          </a:bodyPr>
          <a:lstStyle/>
          <a:p>
            <a:pPr defTabSz="685800">
              <a:buClrTx/>
            </a:pPr>
            <a:r>
              <a:rPr lang="en-IN" sz="1050" kern="1200" dirty="0">
                <a:ea typeface="+mn-ea"/>
                <a:cs typeface="+mn-cs"/>
              </a:rPr>
              <a:t>Secondary User</a:t>
            </a:r>
          </a:p>
        </p:txBody>
      </p:sp>
      <p:sp>
        <p:nvSpPr>
          <p:cNvPr id="10" name="TextBox 9"/>
          <p:cNvSpPr txBox="1"/>
          <p:nvPr/>
        </p:nvSpPr>
        <p:spPr>
          <a:xfrm>
            <a:off x="3275856" y="3111810"/>
            <a:ext cx="1152880" cy="253916"/>
          </a:xfrm>
          <a:prstGeom prst="rect">
            <a:avLst/>
          </a:prstGeom>
          <a:noFill/>
        </p:spPr>
        <p:txBody>
          <a:bodyPr wrap="none" rtlCol="0">
            <a:spAutoFit/>
          </a:bodyPr>
          <a:lstStyle/>
          <a:p>
            <a:pPr defTabSz="685800">
              <a:buClrTx/>
            </a:pPr>
            <a:r>
              <a:rPr lang="en-IN" sz="1050" kern="1200" dirty="0">
                <a:ea typeface="+mn-ea"/>
                <a:cs typeface="+mn-cs"/>
              </a:rPr>
              <a:t>Secondary User</a:t>
            </a:r>
          </a:p>
        </p:txBody>
      </p:sp>
      <p:sp>
        <p:nvSpPr>
          <p:cNvPr id="12" name="TextBox 11"/>
          <p:cNvSpPr txBox="1"/>
          <p:nvPr/>
        </p:nvSpPr>
        <p:spPr>
          <a:xfrm>
            <a:off x="6300192" y="2093100"/>
            <a:ext cx="1467068" cy="253916"/>
          </a:xfrm>
          <a:prstGeom prst="rect">
            <a:avLst/>
          </a:prstGeom>
          <a:noFill/>
        </p:spPr>
        <p:txBody>
          <a:bodyPr wrap="none" rtlCol="0">
            <a:spAutoFit/>
          </a:bodyPr>
          <a:lstStyle/>
          <a:p>
            <a:pPr defTabSz="685800">
              <a:buClrTx/>
            </a:pPr>
            <a:r>
              <a:rPr lang="en-IN" sz="1050" kern="1200" dirty="0">
                <a:ea typeface="+mn-ea"/>
                <a:cs typeface="+mn-cs"/>
              </a:rPr>
              <a:t>Pay Subscription Fee</a:t>
            </a:r>
          </a:p>
        </p:txBody>
      </p:sp>
      <p:sp>
        <p:nvSpPr>
          <p:cNvPr id="13" name="TextBox 12"/>
          <p:cNvSpPr txBox="1"/>
          <p:nvPr/>
        </p:nvSpPr>
        <p:spPr>
          <a:xfrm>
            <a:off x="5706846" y="3597864"/>
            <a:ext cx="1414170" cy="253916"/>
          </a:xfrm>
          <a:prstGeom prst="rect">
            <a:avLst/>
          </a:prstGeom>
          <a:noFill/>
        </p:spPr>
        <p:txBody>
          <a:bodyPr wrap="none" rtlCol="0">
            <a:spAutoFit/>
          </a:bodyPr>
          <a:lstStyle/>
          <a:p>
            <a:pPr defTabSz="685800">
              <a:buClrTx/>
            </a:pPr>
            <a:r>
              <a:rPr lang="en-IN" sz="1050" kern="1200" dirty="0">
                <a:ea typeface="+mn-ea"/>
                <a:cs typeface="+mn-cs"/>
              </a:rPr>
              <a:t>Pay per use scheme</a:t>
            </a:r>
          </a:p>
        </p:txBody>
      </p:sp>
    </p:spTree>
    <p:extLst>
      <p:ext uri="{BB962C8B-B14F-4D97-AF65-F5344CB8AC3E}">
        <p14:creationId xmlns:p14="http://schemas.microsoft.com/office/powerpoint/2010/main" val="412090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Relevance in Smart City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dirty="0"/>
          </a:p>
        </p:txBody>
      </p:sp>
      <p:sp>
        <p:nvSpPr>
          <p:cNvPr id="11" name="Shape 114">
            <a:extLst>
              <a:ext uri="{FF2B5EF4-FFF2-40B4-BE49-F238E27FC236}">
                <a16:creationId xmlns:a16="http://schemas.microsoft.com/office/drawing/2014/main" xmlns="" id="{1D3C8554-FECA-4592-9592-A1CD9D928A40}"/>
              </a:ext>
            </a:extLst>
          </p:cNvPr>
          <p:cNvSpPr txBox="1">
            <a:spLocks noGrp="1"/>
          </p:cNvSpPr>
          <p:nvPr>
            <p:ph type="body" idx="1"/>
          </p:nvPr>
        </p:nvSpPr>
        <p:spPr>
          <a:xfrm>
            <a:off x="2801784" y="225123"/>
            <a:ext cx="6029350" cy="4731438"/>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rPr>
              <a:t>Electronic records allow </a:t>
            </a:r>
            <a:r>
              <a:rPr lang="en-US" b="1" i="0" dirty="0">
                <a:solidFill>
                  <a:schemeClr val="tx1"/>
                </a:solidFill>
                <a:latin typeface="Nunito Sans" panose="020B0604020202020204" charset="0"/>
              </a:rPr>
              <a:t>coordination</a:t>
            </a:r>
            <a:r>
              <a:rPr lang="en-US" i="0" dirty="0">
                <a:solidFill>
                  <a:schemeClr val="tx1"/>
                </a:solidFill>
                <a:latin typeface="Nunito Sans" panose="020B0604020202020204" charset="0"/>
              </a:rPr>
              <a:t> of patient care between clinicians.</a:t>
            </a:r>
          </a:p>
          <a:p>
            <a:pPr algn="just"/>
            <a:r>
              <a:rPr lang="en-US" i="0" dirty="0">
                <a:solidFill>
                  <a:schemeClr val="tx1"/>
                </a:solidFill>
                <a:latin typeface="Nunito Sans" panose="020B0604020202020204" charset="0"/>
              </a:rPr>
              <a:t>They also help control the </a:t>
            </a:r>
            <a:r>
              <a:rPr lang="en-US" b="1" i="0" dirty="0">
                <a:solidFill>
                  <a:schemeClr val="tx1"/>
                </a:solidFill>
                <a:latin typeface="Nunito Sans" panose="020B0604020202020204" charset="0"/>
              </a:rPr>
              <a:t>administrative cost </a:t>
            </a:r>
            <a:r>
              <a:rPr lang="en-US" i="0" dirty="0">
                <a:solidFill>
                  <a:schemeClr val="tx1"/>
                </a:solidFill>
                <a:latin typeface="Nunito Sans" panose="020B0604020202020204" charset="0"/>
              </a:rPr>
              <a:t>of delivering care.</a:t>
            </a:r>
          </a:p>
          <a:p>
            <a:pPr algn="just"/>
            <a:r>
              <a:rPr lang="en-US" i="0" dirty="0">
                <a:solidFill>
                  <a:schemeClr val="tx1"/>
                </a:solidFill>
                <a:latin typeface="Nunito Sans" panose="020B0604020202020204" charset="0"/>
              </a:rPr>
              <a:t>Having uniform standard records on the </a:t>
            </a:r>
            <a:r>
              <a:rPr lang="en-US" b="1" i="0" dirty="0">
                <a:solidFill>
                  <a:schemeClr val="tx1"/>
                </a:solidFill>
                <a:latin typeface="Nunito Sans" panose="020B0604020202020204" charset="0"/>
              </a:rPr>
              <a:t>network</a:t>
            </a:r>
            <a:r>
              <a:rPr lang="en-US" i="0" dirty="0">
                <a:solidFill>
                  <a:schemeClr val="tx1"/>
                </a:solidFill>
                <a:latin typeface="Nunito Sans" panose="020B0604020202020204" charset="0"/>
              </a:rPr>
              <a:t> would ensure interoperability among various </a:t>
            </a:r>
            <a:r>
              <a:rPr lang="en-US" b="1" i="0" dirty="0">
                <a:solidFill>
                  <a:schemeClr val="tx1"/>
                </a:solidFill>
                <a:latin typeface="Nunito Sans" panose="020B0604020202020204" charset="0"/>
              </a:rPr>
              <a:t>healthcare centers </a:t>
            </a:r>
            <a:r>
              <a:rPr lang="en-US" i="0" dirty="0">
                <a:solidFill>
                  <a:schemeClr val="tx1"/>
                </a:solidFill>
                <a:latin typeface="Nunito Sans" panose="020B0604020202020204" charset="0"/>
              </a:rPr>
              <a:t>ensuring </a:t>
            </a:r>
            <a:r>
              <a:rPr lang="en-US" b="1" i="0" dirty="0">
                <a:solidFill>
                  <a:schemeClr val="tx1"/>
                </a:solidFill>
                <a:latin typeface="Nunito Sans" panose="020B0604020202020204" charset="0"/>
              </a:rPr>
              <a:t>robust IT connectivity and </a:t>
            </a:r>
            <a:r>
              <a:rPr lang="en-US" b="1" i="0" dirty="0" smtClean="0">
                <a:solidFill>
                  <a:schemeClr val="tx1"/>
                </a:solidFill>
                <a:latin typeface="Nunito Sans" panose="020B0604020202020204" charset="0"/>
              </a:rPr>
              <a:t>digitization</a:t>
            </a:r>
            <a:r>
              <a:rPr lang="en-US" i="0" dirty="0">
                <a:solidFill>
                  <a:schemeClr val="tx1"/>
                </a:solidFill>
                <a:latin typeface="Nunito Sans" panose="020B0604020202020204" charset="0"/>
              </a:rPr>
              <a:t>.</a:t>
            </a:r>
          </a:p>
          <a:p>
            <a:pPr algn="just"/>
            <a:r>
              <a:rPr lang="en-US" i="0" dirty="0">
                <a:solidFill>
                  <a:schemeClr val="tx1"/>
                </a:solidFill>
                <a:latin typeface="Nunito Sans" panose="020B0604020202020204" charset="0"/>
              </a:rPr>
              <a:t>A system that guarantees </a:t>
            </a:r>
            <a:r>
              <a:rPr lang="en-US" b="1" i="0" dirty="0">
                <a:solidFill>
                  <a:schemeClr val="tx1"/>
                </a:solidFill>
                <a:latin typeface="Nunito Sans" panose="020B0604020202020204" charset="0"/>
              </a:rPr>
              <a:t>security</a:t>
            </a:r>
            <a:r>
              <a:rPr lang="en-US" i="0" dirty="0">
                <a:solidFill>
                  <a:schemeClr val="tx1"/>
                </a:solidFill>
                <a:latin typeface="Nunito Sans" panose="020B0604020202020204" charset="0"/>
              </a:rPr>
              <a:t>, </a:t>
            </a:r>
            <a:r>
              <a:rPr lang="en-US" b="1" i="0" dirty="0">
                <a:solidFill>
                  <a:schemeClr val="tx1"/>
                </a:solidFill>
                <a:latin typeface="Nunito Sans" panose="020B0604020202020204" charset="0"/>
              </a:rPr>
              <a:t>interoperability</a:t>
            </a:r>
            <a:r>
              <a:rPr lang="en-US" i="0" dirty="0">
                <a:solidFill>
                  <a:schemeClr val="tx1"/>
                </a:solidFill>
                <a:latin typeface="Nunito Sans" panose="020B0604020202020204" charset="0"/>
              </a:rPr>
              <a:t> and </a:t>
            </a:r>
            <a:r>
              <a:rPr lang="en-US" b="1" i="0" dirty="0">
                <a:solidFill>
                  <a:schemeClr val="tx1"/>
                </a:solidFill>
                <a:latin typeface="Nunito Sans" panose="020B0604020202020204" charset="0"/>
              </a:rPr>
              <a:t>transparency</a:t>
            </a:r>
            <a:r>
              <a:rPr lang="en-US" i="0" dirty="0">
                <a:solidFill>
                  <a:schemeClr val="tx1"/>
                </a:solidFill>
                <a:latin typeface="Nunito Sans" panose="020B0604020202020204" charset="0"/>
              </a:rPr>
              <a:t> will encourage participation by all </a:t>
            </a:r>
            <a:r>
              <a:rPr lang="en-US" b="1" i="0" dirty="0">
                <a:solidFill>
                  <a:schemeClr val="tx1"/>
                </a:solidFill>
                <a:latin typeface="Nunito Sans" panose="020B0604020202020204" charset="0"/>
              </a:rPr>
              <a:t>stakeholders.</a:t>
            </a:r>
          </a:p>
          <a:p>
            <a:pPr algn="just"/>
            <a:r>
              <a:rPr lang="en-US" i="0" dirty="0">
                <a:solidFill>
                  <a:schemeClr val="tx1"/>
                </a:solidFill>
                <a:latin typeface="Nunito Sans" panose="020B0604020202020204" charset="0"/>
              </a:rPr>
              <a:t>The data can be shared with the patients consent not only for diagnosis but to facilitate </a:t>
            </a:r>
            <a:r>
              <a:rPr lang="en-US" b="1" i="0" dirty="0">
                <a:solidFill>
                  <a:schemeClr val="tx1"/>
                </a:solidFill>
                <a:latin typeface="Nunito Sans" panose="020B0604020202020204" charset="0"/>
              </a:rPr>
              <a:t>research</a:t>
            </a:r>
            <a:r>
              <a:rPr lang="en-US" i="0" dirty="0">
                <a:solidFill>
                  <a:schemeClr val="tx1"/>
                </a:solidFill>
                <a:latin typeface="Nunito Sans" panose="020B0604020202020204" charset="0"/>
              </a:rPr>
              <a:t>.</a:t>
            </a:r>
          </a:p>
          <a:p>
            <a:pPr algn="just"/>
            <a:r>
              <a:rPr lang="en-US" i="0" dirty="0">
                <a:solidFill>
                  <a:schemeClr val="tx1"/>
                </a:solidFill>
                <a:latin typeface="Nunito Sans" panose="020B0604020202020204" charset="0"/>
              </a:rPr>
              <a:t>All of these are essentials in </a:t>
            </a:r>
            <a:r>
              <a:rPr lang="en-US" b="1" i="0" dirty="0">
                <a:solidFill>
                  <a:schemeClr val="tx1"/>
                </a:solidFill>
                <a:latin typeface="Nunito Sans" panose="020B0604020202020204" charset="0"/>
              </a:rPr>
              <a:t>smart healthcare </a:t>
            </a:r>
            <a:r>
              <a:rPr lang="en-US" i="0" dirty="0">
                <a:solidFill>
                  <a:schemeClr val="tx1"/>
                </a:solidFill>
                <a:latin typeface="Nunito Sans" panose="020B0604020202020204" charset="0"/>
              </a:rPr>
              <a:t>and certainly in smart cities that are proactive about enhancing livability for their residents.</a:t>
            </a:r>
          </a:p>
          <a:p>
            <a:pPr algn="just"/>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i="0" dirty="0">
              <a:solidFill>
                <a:schemeClr val="tx1"/>
              </a:solidFill>
              <a:latin typeface="Nunito Sans" panose="020B0604020202020204" charset="0"/>
            </a:endParaRPr>
          </a:p>
        </p:txBody>
      </p:sp>
    </p:spTree>
    <p:extLst>
      <p:ext uri="{BB962C8B-B14F-4D97-AF65-F5344CB8AC3E}">
        <p14:creationId xmlns:p14="http://schemas.microsoft.com/office/powerpoint/2010/main" val="3039291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91952" y="563624"/>
            <a:ext cx="2485001"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smtClean="0"/>
              <a:t>Ease of Implementation</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dirty="0"/>
          </a:p>
        </p:txBody>
      </p:sp>
      <p:sp>
        <p:nvSpPr>
          <p:cNvPr id="3" name="Rectangle 2"/>
          <p:cNvSpPr/>
          <p:nvPr/>
        </p:nvSpPr>
        <p:spPr>
          <a:xfrm>
            <a:off x="3022270" y="611580"/>
            <a:ext cx="5658592" cy="157941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792627" y="682653"/>
            <a:ext cx="2117887" cy="261610"/>
          </a:xfrm>
          <a:prstGeom prst="rect">
            <a:avLst/>
          </a:prstGeom>
          <a:noFill/>
        </p:spPr>
        <p:txBody>
          <a:bodyPr wrap="none" rtlCol="0">
            <a:spAutoFit/>
          </a:bodyPr>
          <a:lstStyle/>
          <a:p>
            <a:pPr algn="ctr"/>
            <a:r>
              <a:rPr lang="en-IN" sz="1100" b="1" dirty="0" smtClean="0"/>
              <a:t>Infrastructural Requirements</a:t>
            </a:r>
            <a:endParaRPr lang="en-IN" sz="1100" b="1" dirty="0"/>
          </a:p>
        </p:txBody>
      </p:sp>
      <p:sp>
        <p:nvSpPr>
          <p:cNvPr id="5" name="TextBox 4"/>
          <p:cNvSpPr txBox="1"/>
          <p:nvPr/>
        </p:nvSpPr>
        <p:spPr>
          <a:xfrm>
            <a:off x="3170719" y="1086661"/>
            <a:ext cx="5229317" cy="900246"/>
          </a:xfrm>
          <a:prstGeom prst="rect">
            <a:avLst/>
          </a:prstGeom>
          <a:noFill/>
        </p:spPr>
        <p:txBody>
          <a:bodyPr wrap="none" rtlCol="0">
            <a:spAutoFit/>
          </a:bodyPr>
          <a:lstStyle/>
          <a:p>
            <a:pPr marL="171450" indent="-171450">
              <a:buFont typeface="Arial" pitchFamily="34" charset="0"/>
              <a:buChar char="•"/>
            </a:pPr>
            <a:r>
              <a:rPr lang="en-IN" sz="1050" dirty="0" smtClean="0"/>
              <a:t>Virtual Machines(VMs) on any cloud service provider(Azure, AWS)</a:t>
            </a:r>
          </a:p>
          <a:p>
            <a:pPr marL="171450" indent="-171450">
              <a:buFont typeface="Arial" pitchFamily="34" charset="0"/>
              <a:buChar char="•"/>
            </a:pPr>
            <a:r>
              <a:rPr lang="en-IN" sz="1050" dirty="0" smtClean="0"/>
              <a:t>Mobile phones and desktop computers</a:t>
            </a:r>
          </a:p>
          <a:p>
            <a:pPr marL="171450" indent="-171450">
              <a:buFont typeface="Arial" pitchFamily="34" charset="0"/>
              <a:buChar char="•"/>
            </a:pPr>
            <a:r>
              <a:rPr lang="en-IN" sz="1050" dirty="0" smtClean="0"/>
              <a:t>IT enable the hospitals – establish network, hardware including bio-metric module</a:t>
            </a:r>
          </a:p>
          <a:p>
            <a:pPr marL="171450" indent="-171450">
              <a:buFont typeface="Arial" pitchFamily="34" charset="0"/>
              <a:buChar char="•"/>
            </a:pPr>
            <a:endParaRPr lang="en-IN" sz="1050" dirty="0" smtClean="0"/>
          </a:p>
          <a:p>
            <a:pPr marL="171450" indent="-171450">
              <a:buFont typeface="Arial" pitchFamily="34" charset="0"/>
              <a:buChar char="•"/>
            </a:pPr>
            <a:endParaRPr lang="en-IN" sz="1050" dirty="0"/>
          </a:p>
        </p:txBody>
      </p:sp>
      <p:sp>
        <p:nvSpPr>
          <p:cNvPr id="9" name="Rectangle 8"/>
          <p:cNvSpPr/>
          <p:nvPr/>
        </p:nvSpPr>
        <p:spPr>
          <a:xfrm>
            <a:off x="3022270" y="2557479"/>
            <a:ext cx="5658592" cy="171202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316002" y="2628549"/>
            <a:ext cx="1071126" cy="261610"/>
          </a:xfrm>
          <a:prstGeom prst="rect">
            <a:avLst/>
          </a:prstGeom>
          <a:noFill/>
        </p:spPr>
        <p:txBody>
          <a:bodyPr wrap="none" rtlCol="0">
            <a:spAutoFit/>
          </a:bodyPr>
          <a:lstStyle/>
          <a:p>
            <a:pPr algn="ctr"/>
            <a:r>
              <a:rPr lang="en-IN" sz="1100" b="1" dirty="0" smtClean="0"/>
              <a:t>Stakeholders</a:t>
            </a:r>
            <a:endParaRPr lang="en-IN" sz="1100" b="1" dirty="0"/>
          </a:p>
        </p:txBody>
      </p:sp>
      <p:sp>
        <p:nvSpPr>
          <p:cNvPr id="12" name="TextBox 11"/>
          <p:cNvSpPr txBox="1"/>
          <p:nvPr/>
        </p:nvSpPr>
        <p:spPr>
          <a:xfrm>
            <a:off x="3170717" y="3032557"/>
            <a:ext cx="5463355" cy="1223412"/>
          </a:xfrm>
          <a:prstGeom prst="rect">
            <a:avLst/>
          </a:prstGeom>
          <a:noFill/>
        </p:spPr>
        <p:txBody>
          <a:bodyPr wrap="none" rtlCol="0">
            <a:spAutoFit/>
          </a:bodyPr>
          <a:lstStyle/>
          <a:p>
            <a:pPr marL="171450" indent="-171450">
              <a:buFont typeface="Arial" pitchFamily="34" charset="0"/>
              <a:buChar char="•"/>
            </a:pPr>
            <a:r>
              <a:rPr lang="en-IN" sz="1050" dirty="0" smtClean="0"/>
              <a:t>Medical records will be accessed over </a:t>
            </a:r>
            <a:r>
              <a:rPr lang="en-IN" sz="1050" smtClean="0"/>
              <a:t>the </a:t>
            </a:r>
            <a:r>
              <a:rPr lang="en-IN" sz="1050" b="1" dirty="0"/>
              <a:t>I</a:t>
            </a:r>
            <a:r>
              <a:rPr lang="en-IN" sz="1050" b="1" smtClean="0"/>
              <a:t>nternet</a:t>
            </a:r>
            <a:r>
              <a:rPr lang="en-IN" sz="1050" smtClean="0"/>
              <a:t> </a:t>
            </a:r>
            <a:r>
              <a:rPr lang="en-IN" sz="1050" dirty="0" smtClean="0"/>
              <a:t>demanding people to be familiar</a:t>
            </a:r>
          </a:p>
          <a:p>
            <a:r>
              <a:rPr lang="en-IN" sz="1050" dirty="0"/>
              <a:t> </a:t>
            </a:r>
            <a:r>
              <a:rPr lang="en-IN" sz="1050" dirty="0" smtClean="0"/>
              <a:t>    with internet.</a:t>
            </a:r>
          </a:p>
          <a:p>
            <a:pPr marL="171450" indent="-171450">
              <a:buFont typeface="Arial" pitchFamily="34" charset="0"/>
              <a:buChar char="•"/>
            </a:pPr>
            <a:r>
              <a:rPr lang="en-IN" sz="1050" b="1" dirty="0" smtClean="0"/>
              <a:t>Blockchain</a:t>
            </a:r>
            <a:r>
              <a:rPr lang="en-IN" sz="1050" dirty="0" smtClean="0"/>
              <a:t> being an emerging technology, rigorous </a:t>
            </a:r>
            <a:r>
              <a:rPr lang="en-IN" sz="1050" b="1" dirty="0" smtClean="0"/>
              <a:t>training</a:t>
            </a:r>
            <a:r>
              <a:rPr lang="en-IN" sz="1050" dirty="0" smtClean="0"/>
              <a:t> for all actors involved in</a:t>
            </a:r>
          </a:p>
          <a:p>
            <a:r>
              <a:rPr lang="en-IN" sz="1050" dirty="0" smtClean="0"/>
              <a:t>     the system will be a priority.</a:t>
            </a:r>
          </a:p>
          <a:p>
            <a:pPr marL="171450" indent="-171450">
              <a:buFont typeface="Arial" pitchFamily="34" charset="0"/>
              <a:buChar char="•"/>
            </a:pPr>
            <a:r>
              <a:rPr lang="en-IN" sz="1050" dirty="0" smtClean="0"/>
              <a:t>For hospitals, shifting from their </a:t>
            </a:r>
            <a:r>
              <a:rPr lang="en-IN" sz="1050" b="1" dirty="0" smtClean="0"/>
              <a:t>traditional/current</a:t>
            </a:r>
            <a:r>
              <a:rPr lang="en-IN" sz="1050" dirty="0" smtClean="0"/>
              <a:t> system to </a:t>
            </a:r>
            <a:r>
              <a:rPr lang="en-IN" sz="1050" b="1" dirty="0" smtClean="0"/>
              <a:t>blockchain based </a:t>
            </a:r>
          </a:p>
          <a:p>
            <a:r>
              <a:rPr lang="en-IN" sz="1050" b="1" dirty="0"/>
              <a:t> </a:t>
            </a:r>
            <a:r>
              <a:rPr lang="en-IN" sz="1050" b="1" dirty="0" smtClean="0"/>
              <a:t>    scheme </a:t>
            </a:r>
            <a:r>
              <a:rPr lang="en-IN" sz="1050" dirty="0" smtClean="0"/>
              <a:t>might be challenging but the </a:t>
            </a:r>
            <a:r>
              <a:rPr lang="en-IN" sz="1050" b="1" dirty="0" smtClean="0"/>
              <a:t>future</a:t>
            </a:r>
            <a:r>
              <a:rPr lang="en-IN" sz="1050" dirty="0" smtClean="0"/>
              <a:t> outcome would be </a:t>
            </a:r>
            <a:r>
              <a:rPr lang="en-IN" sz="1050" b="1" dirty="0" smtClean="0"/>
              <a:t>highly beneficial</a:t>
            </a:r>
            <a:r>
              <a:rPr lang="en-IN" sz="1050" dirty="0" smtClean="0"/>
              <a:t>.</a:t>
            </a:r>
          </a:p>
          <a:p>
            <a:pPr marL="171450" indent="-171450">
              <a:buFont typeface="Arial" pitchFamily="34" charset="0"/>
              <a:buChar char="•"/>
            </a:pPr>
            <a:endParaRPr lang="en-IN" sz="1050" dirty="0" smtClean="0"/>
          </a:p>
        </p:txBody>
      </p:sp>
    </p:spTree>
    <p:extLst>
      <p:ext uri="{BB962C8B-B14F-4D97-AF65-F5344CB8AC3E}">
        <p14:creationId xmlns:p14="http://schemas.microsoft.com/office/powerpoint/2010/main" val="399234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1"/>
            <a:ext cx="2046300" cy="9153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t>Architecture Diagram</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dirty="0"/>
          </a:p>
        </p:txBody>
      </p:sp>
      <p:sp>
        <p:nvSpPr>
          <p:cNvPr id="4" name="Rectangle: Rounded Corners 3">
            <a:extLst>
              <a:ext uri="{FF2B5EF4-FFF2-40B4-BE49-F238E27FC236}">
                <a16:creationId xmlns:a16="http://schemas.microsoft.com/office/drawing/2014/main" xmlns="" id="{843BD0C3-32D7-46FB-B2BD-05506C6ED87A}"/>
              </a:ext>
            </a:extLst>
          </p:cNvPr>
          <p:cNvSpPr/>
          <p:nvPr/>
        </p:nvSpPr>
        <p:spPr>
          <a:xfrm>
            <a:off x="4555340" y="4241800"/>
            <a:ext cx="1928813" cy="7493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xmlns="" id="{5607A744-FFC0-4290-81AB-03FCE9C35937}"/>
              </a:ext>
            </a:extLst>
          </p:cNvPr>
          <p:cNvPicPr>
            <a:picLocks noChangeAspect="1"/>
          </p:cNvPicPr>
          <p:nvPr/>
        </p:nvPicPr>
        <p:blipFill>
          <a:blip r:embed="rId3"/>
          <a:stretch>
            <a:fillRect/>
          </a:stretch>
        </p:blipFill>
        <p:spPr>
          <a:xfrm>
            <a:off x="4641057" y="4318001"/>
            <a:ext cx="628650" cy="628650"/>
          </a:xfrm>
          <a:prstGeom prst="rect">
            <a:avLst/>
          </a:prstGeom>
        </p:spPr>
      </p:pic>
      <p:pic>
        <p:nvPicPr>
          <p:cNvPr id="12" name="Picture 11">
            <a:extLst>
              <a:ext uri="{FF2B5EF4-FFF2-40B4-BE49-F238E27FC236}">
                <a16:creationId xmlns:a16="http://schemas.microsoft.com/office/drawing/2014/main" xmlns="" id="{28BA34AB-C9D2-49FF-992D-B36AB0C11195}"/>
              </a:ext>
            </a:extLst>
          </p:cNvPr>
          <p:cNvPicPr>
            <a:picLocks noChangeAspect="1"/>
          </p:cNvPicPr>
          <p:nvPr/>
        </p:nvPicPr>
        <p:blipFill>
          <a:blip r:embed="rId4"/>
          <a:stretch>
            <a:fillRect/>
          </a:stretch>
        </p:blipFill>
        <p:spPr>
          <a:xfrm>
            <a:off x="5269707" y="4241800"/>
            <a:ext cx="1123950" cy="749300"/>
          </a:xfrm>
          <a:prstGeom prst="rect">
            <a:avLst/>
          </a:prstGeom>
        </p:spPr>
      </p:pic>
      <p:sp>
        <p:nvSpPr>
          <p:cNvPr id="15" name="Rectangle 14">
            <a:extLst>
              <a:ext uri="{FF2B5EF4-FFF2-40B4-BE49-F238E27FC236}">
                <a16:creationId xmlns:a16="http://schemas.microsoft.com/office/drawing/2014/main" xmlns="" id="{AFC5DBF7-20C9-4692-ABC4-95D74DC8D8A6}"/>
              </a:ext>
            </a:extLst>
          </p:cNvPr>
          <p:cNvSpPr/>
          <p:nvPr/>
        </p:nvSpPr>
        <p:spPr>
          <a:xfrm>
            <a:off x="3736188" y="1971677"/>
            <a:ext cx="3607595" cy="1819275"/>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6" name="TextBox 15">
            <a:extLst>
              <a:ext uri="{FF2B5EF4-FFF2-40B4-BE49-F238E27FC236}">
                <a16:creationId xmlns:a16="http://schemas.microsoft.com/office/drawing/2014/main" xmlns="" id="{023A6BF3-5E79-46E6-8082-BC7D49BFE591}"/>
              </a:ext>
            </a:extLst>
          </p:cNvPr>
          <p:cNvSpPr txBox="1"/>
          <p:nvPr/>
        </p:nvSpPr>
        <p:spPr>
          <a:xfrm>
            <a:off x="4657129" y="1971679"/>
            <a:ext cx="1649016" cy="276999"/>
          </a:xfrm>
          <a:prstGeom prst="rect">
            <a:avLst/>
          </a:prstGeom>
          <a:noFill/>
        </p:spPr>
        <p:txBody>
          <a:bodyPr wrap="square" rtlCol="0">
            <a:spAutoFit/>
          </a:bodyPr>
          <a:lstStyle/>
          <a:p>
            <a:pPr algn="ctr"/>
            <a:r>
              <a:rPr lang="en-IN" sz="1200" b="1" dirty="0">
                <a:latin typeface="Nunito Sans" panose="020B0604020202020204" charset="0"/>
              </a:rPr>
              <a:t>Blockchain Network</a:t>
            </a:r>
          </a:p>
        </p:txBody>
      </p:sp>
      <p:sp>
        <p:nvSpPr>
          <p:cNvPr id="17" name="TextBox 16">
            <a:extLst>
              <a:ext uri="{FF2B5EF4-FFF2-40B4-BE49-F238E27FC236}">
                <a16:creationId xmlns:a16="http://schemas.microsoft.com/office/drawing/2014/main" xmlns="" id="{EED3F5BE-FBC4-4052-B8A3-C98434F32CBB}"/>
              </a:ext>
            </a:extLst>
          </p:cNvPr>
          <p:cNvSpPr txBox="1"/>
          <p:nvPr/>
        </p:nvSpPr>
        <p:spPr>
          <a:xfrm>
            <a:off x="3736181" y="2937361"/>
            <a:ext cx="1378746" cy="707886"/>
          </a:xfrm>
          <a:prstGeom prst="rect">
            <a:avLst/>
          </a:prstGeom>
          <a:noFill/>
        </p:spPr>
        <p:txBody>
          <a:bodyPr wrap="square" rtlCol="0">
            <a:spAutoFit/>
          </a:bodyPr>
          <a:lstStyle/>
          <a:p>
            <a:r>
              <a:rPr lang="en-IN" sz="800" b="1" dirty="0">
                <a:latin typeface="Nunito Sans" panose="020B0604020202020204" charset="0"/>
              </a:rPr>
              <a:t>DISTRIBUTED LEDGER</a:t>
            </a:r>
          </a:p>
          <a:p>
            <a:r>
              <a:rPr lang="en-IN" sz="800" b="1" dirty="0">
                <a:latin typeface="Nunito Sans" panose="020B0604020202020204" charset="0"/>
              </a:rPr>
              <a:t>CRYPTOGRAPHY</a:t>
            </a:r>
          </a:p>
          <a:p>
            <a:r>
              <a:rPr lang="en-IN" sz="800" b="1" dirty="0">
                <a:latin typeface="Nunito Sans" panose="020B0604020202020204" charset="0"/>
              </a:rPr>
              <a:t>DATA IMMUTABILITY</a:t>
            </a:r>
          </a:p>
          <a:p>
            <a:r>
              <a:rPr lang="en-IN" sz="800" b="1" dirty="0">
                <a:latin typeface="Nunito Sans" panose="020B0604020202020204" charset="0"/>
              </a:rPr>
              <a:t>SMART CONTRACTS</a:t>
            </a:r>
          </a:p>
          <a:p>
            <a:r>
              <a:rPr lang="en-IN" sz="800" b="1" dirty="0">
                <a:latin typeface="Nunito Sans" panose="020B0604020202020204" charset="0"/>
              </a:rPr>
              <a:t>PROOF-OF-AUTHORITY</a:t>
            </a:r>
          </a:p>
        </p:txBody>
      </p:sp>
      <p:sp>
        <p:nvSpPr>
          <p:cNvPr id="18" name="Rectangle 17">
            <a:extLst>
              <a:ext uri="{FF2B5EF4-FFF2-40B4-BE49-F238E27FC236}">
                <a16:creationId xmlns:a16="http://schemas.microsoft.com/office/drawing/2014/main" xmlns="" id="{0492E675-102A-4C23-A99A-9054E8235FD0}"/>
              </a:ext>
            </a:extLst>
          </p:cNvPr>
          <p:cNvSpPr/>
          <p:nvPr/>
        </p:nvSpPr>
        <p:spPr>
          <a:xfrm>
            <a:off x="5076824" y="2600326"/>
            <a:ext cx="923926" cy="11126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xmlns="" id="{D0F90942-A638-4814-881A-6FD114E7B509}"/>
              </a:ext>
            </a:extLst>
          </p:cNvPr>
          <p:cNvSpPr/>
          <p:nvPr/>
        </p:nvSpPr>
        <p:spPr>
          <a:xfrm>
            <a:off x="5153025" y="2676528"/>
            <a:ext cx="781050" cy="968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154057BD-2E1A-4B33-A862-1EA3D6EF58C5}"/>
              </a:ext>
            </a:extLst>
          </p:cNvPr>
          <p:cNvSpPr/>
          <p:nvPr/>
        </p:nvSpPr>
        <p:spPr>
          <a:xfrm>
            <a:off x="5229226" y="2726250"/>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UID</a:t>
            </a:r>
          </a:p>
        </p:txBody>
      </p:sp>
      <p:sp>
        <p:nvSpPr>
          <p:cNvPr id="26" name="Rectangle 25">
            <a:extLst>
              <a:ext uri="{FF2B5EF4-FFF2-40B4-BE49-F238E27FC236}">
                <a16:creationId xmlns:a16="http://schemas.microsoft.com/office/drawing/2014/main" xmlns="" id="{BA57485B-FA09-4FC5-82CB-05FDB2129EEB}"/>
              </a:ext>
            </a:extLst>
          </p:cNvPr>
          <p:cNvSpPr/>
          <p:nvPr/>
        </p:nvSpPr>
        <p:spPr>
          <a:xfrm>
            <a:off x="5229226" y="2919004"/>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Owners Public Key</a:t>
            </a:r>
          </a:p>
        </p:txBody>
      </p:sp>
      <p:sp>
        <p:nvSpPr>
          <p:cNvPr id="27" name="Rectangle 26">
            <a:extLst>
              <a:ext uri="{FF2B5EF4-FFF2-40B4-BE49-F238E27FC236}">
                <a16:creationId xmlns:a16="http://schemas.microsoft.com/office/drawing/2014/main" xmlns="" id="{C59EFCD6-8E4F-4E95-9E3C-470238F3D3B8}"/>
              </a:ext>
            </a:extLst>
          </p:cNvPr>
          <p:cNvSpPr/>
          <p:nvPr/>
        </p:nvSpPr>
        <p:spPr>
          <a:xfrm>
            <a:off x="5229226" y="3127064"/>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Private key of Uploader</a:t>
            </a:r>
          </a:p>
        </p:txBody>
      </p:sp>
      <p:sp>
        <p:nvSpPr>
          <p:cNvPr id="28" name="Rectangle 27">
            <a:extLst>
              <a:ext uri="{FF2B5EF4-FFF2-40B4-BE49-F238E27FC236}">
                <a16:creationId xmlns:a16="http://schemas.microsoft.com/office/drawing/2014/main" xmlns="" id="{0CD1F687-ED89-46F6-B285-627337E61F1F}"/>
              </a:ext>
            </a:extLst>
          </p:cNvPr>
          <p:cNvSpPr/>
          <p:nvPr/>
        </p:nvSpPr>
        <p:spPr>
          <a:xfrm>
            <a:off x="5229226" y="3335127"/>
            <a:ext cx="619124" cy="27326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Address of file stored in IPFS</a:t>
            </a:r>
          </a:p>
        </p:txBody>
      </p:sp>
      <p:sp>
        <p:nvSpPr>
          <p:cNvPr id="29" name="Rectangle 28">
            <a:extLst>
              <a:ext uri="{FF2B5EF4-FFF2-40B4-BE49-F238E27FC236}">
                <a16:creationId xmlns:a16="http://schemas.microsoft.com/office/drawing/2014/main" xmlns="" id="{4050DBEE-3D9A-422E-8D5D-6333921F2156}"/>
              </a:ext>
            </a:extLst>
          </p:cNvPr>
          <p:cNvSpPr/>
          <p:nvPr/>
        </p:nvSpPr>
        <p:spPr>
          <a:xfrm>
            <a:off x="5429556" y="2276530"/>
            <a:ext cx="447377" cy="1786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Hash</a:t>
            </a:r>
          </a:p>
        </p:txBody>
      </p:sp>
      <p:sp>
        <p:nvSpPr>
          <p:cNvPr id="30" name="Rectangle 29">
            <a:extLst>
              <a:ext uri="{FF2B5EF4-FFF2-40B4-BE49-F238E27FC236}">
                <a16:creationId xmlns:a16="http://schemas.microsoft.com/office/drawing/2014/main" xmlns="" id="{769F5C51-049B-4184-A473-DEA47407D812}"/>
              </a:ext>
            </a:extLst>
          </p:cNvPr>
          <p:cNvSpPr/>
          <p:nvPr/>
        </p:nvSpPr>
        <p:spPr>
          <a:xfrm>
            <a:off x="6560351" y="2276530"/>
            <a:ext cx="447377" cy="1786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Hash</a:t>
            </a:r>
          </a:p>
        </p:txBody>
      </p:sp>
      <p:cxnSp>
        <p:nvCxnSpPr>
          <p:cNvPr id="24" name="Straight Arrow Connector 23">
            <a:extLst>
              <a:ext uri="{FF2B5EF4-FFF2-40B4-BE49-F238E27FC236}">
                <a16:creationId xmlns:a16="http://schemas.microsoft.com/office/drawing/2014/main" xmlns="" id="{087D2D5E-80D5-4472-B184-E924AF4AEAFC}"/>
              </a:ext>
            </a:extLst>
          </p:cNvPr>
          <p:cNvCxnSpPr>
            <a:cxnSpLocks/>
            <a:endCxn id="29" idx="1"/>
          </p:cNvCxnSpPr>
          <p:nvPr/>
        </p:nvCxnSpPr>
        <p:spPr>
          <a:xfrm>
            <a:off x="4953000" y="2365855"/>
            <a:ext cx="4765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xmlns="" id="{A2E3D67A-2862-446F-99DF-032FE55BDEBF}"/>
              </a:ext>
            </a:extLst>
          </p:cNvPr>
          <p:cNvCxnSpPr/>
          <p:nvPr/>
        </p:nvCxnSpPr>
        <p:spPr>
          <a:xfrm>
            <a:off x="5153033" y="2455180"/>
            <a:ext cx="2765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E1AD6D70-9486-49D0-B1DA-E3C03AFB6FAD}"/>
              </a:ext>
            </a:extLst>
          </p:cNvPr>
          <p:cNvCxnSpPr/>
          <p:nvPr/>
        </p:nvCxnSpPr>
        <p:spPr>
          <a:xfrm>
            <a:off x="5153025" y="2455180"/>
            <a:ext cx="0" cy="145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5CD1DF49-69F0-43C0-8BF1-A969BECDB581}"/>
              </a:ext>
            </a:extLst>
          </p:cNvPr>
          <p:cNvCxnSpPr>
            <a:cxnSpLocks/>
            <a:endCxn id="30" idx="1"/>
          </p:cNvCxnSpPr>
          <p:nvPr/>
        </p:nvCxnSpPr>
        <p:spPr>
          <a:xfrm>
            <a:off x="5876925" y="2365855"/>
            <a:ext cx="6834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44FEE1DE-8467-4988-9641-7B5464BB4427}"/>
              </a:ext>
            </a:extLst>
          </p:cNvPr>
          <p:cNvCxnSpPr/>
          <p:nvPr/>
        </p:nvCxnSpPr>
        <p:spPr>
          <a:xfrm>
            <a:off x="6283825" y="2443385"/>
            <a:ext cx="2765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E12C0D9-A933-4739-945C-7C5F34FCCB44}"/>
              </a:ext>
            </a:extLst>
          </p:cNvPr>
          <p:cNvCxnSpPr>
            <a:cxnSpLocks/>
          </p:cNvCxnSpPr>
          <p:nvPr/>
        </p:nvCxnSpPr>
        <p:spPr>
          <a:xfrm>
            <a:off x="6283822" y="2455182"/>
            <a:ext cx="0" cy="14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864D4508-0004-4946-BA02-3CFECBED4007}"/>
              </a:ext>
            </a:extLst>
          </p:cNvPr>
          <p:cNvCxnSpPr>
            <a:cxnSpLocks/>
          </p:cNvCxnSpPr>
          <p:nvPr/>
        </p:nvCxnSpPr>
        <p:spPr>
          <a:xfrm>
            <a:off x="7007722" y="2340935"/>
            <a:ext cx="269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xmlns="" id="{48B45BCD-4358-4A27-A201-9C8C2C57A847}"/>
              </a:ext>
            </a:extLst>
          </p:cNvPr>
          <p:cNvSpPr/>
          <p:nvPr/>
        </p:nvSpPr>
        <p:spPr>
          <a:xfrm>
            <a:off x="6136491" y="2609409"/>
            <a:ext cx="971549" cy="11166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a16="http://schemas.microsoft.com/office/drawing/2014/main" xmlns="" id="{7AC6E2A8-CF90-4A56-8231-0F44756D7E0E}"/>
              </a:ext>
            </a:extLst>
          </p:cNvPr>
          <p:cNvSpPr/>
          <p:nvPr/>
        </p:nvSpPr>
        <p:spPr>
          <a:xfrm>
            <a:off x="6212683" y="2685957"/>
            <a:ext cx="781050" cy="640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a:extLst>
              <a:ext uri="{FF2B5EF4-FFF2-40B4-BE49-F238E27FC236}">
                <a16:creationId xmlns:a16="http://schemas.microsoft.com/office/drawing/2014/main" xmlns="" id="{AAB3C0DD-DE9D-4FE3-950D-B4A854CCDAF7}"/>
              </a:ext>
            </a:extLst>
          </p:cNvPr>
          <p:cNvSpPr/>
          <p:nvPr/>
        </p:nvSpPr>
        <p:spPr>
          <a:xfrm>
            <a:off x="6272216" y="2763093"/>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Request from public key</a:t>
            </a:r>
          </a:p>
        </p:txBody>
      </p:sp>
      <p:sp>
        <p:nvSpPr>
          <p:cNvPr id="58" name="Rectangle 57">
            <a:extLst>
              <a:ext uri="{FF2B5EF4-FFF2-40B4-BE49-F238E27FC236}">
                <a16:creationId xmlns:a16="http://schemas.microsoft.com/office/drawing/2014/main" xmlns="" id="{38193A52-B7AC-4BEF-89DC-F578D16C79BE}"/>
              </a:ext>
            </a:extLst>
          </p:cNvPr>
          <p:cNvSpPr/>
          <p:nvPr/>
        </p:nvSpPr>
        <p:spPr>
          <a:xfrm>
            <a:off x="6272216" y="3044299"/>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Request to</a:t>
            </a:r>
          </a:p>
          <a:p>
            <a:pPr algn="ctr"/>
            <a:r>
              <a:rPr lang="en-IN" sz="600" dirty="0">
                <a:solidFill>
                  <a:schemeClr val="tx1"/>
                </a:solidFill>
                <a:latin typeface="Nunito Sans" panose="020B0604020202020204" charset="0"/>
              </a:rPr>
              <a:t> public key</a:t>
            </a:r>
          </a:p>
        </p:txBody>
      </p:sp>
      <p:pic>
        <p:nvPicPr>
          <p:cNvPr id="59" name="Picture 42">
            <a:extLst>
              <a:ext uri="{FF2B5EF4-FFF2-40B4-BE49-F238E27FC236}">
                <a16:creationId xmlns:a16="http://schemas.microsoft.com/office/drawing/2014/main" xmlns="" id="{2F844B0C-CB90-498F-99F2-41A6C6AA21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0012" y="2142324"/>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11">
            <a:extLst>
              <a:ext uri="{FF2B5EF4-FFF2-40B4-BE49-F238E27FC236}">
                <a16:creationId xmlns:a16="http://schemas.microsoft.com/office/drawing/2014/main" xmlns="" id="{3554E3BA-44EA-4384-A6BC-6BAEA92A7315}"/>
              </a:ext>
            </a:extLst>
          </p:cNvPr>
          <p:cNvPicPr>
            <a:picLocks noChangeAspect="1"/>
          </p:cNvPicPr>
          <p:nvPr/>
        </p:nvPicPr>
        <p:blipFill>
          <a:blip r:embed="rId6"/>
          <a:stretch>
            <a:fillRect/>
          </a:stretch>
        </p:blipFill>
        <p:spPr>
          <a:xfrm>
            <a:off x="8134144" y="494175"/>
            <a:ext cx="1015985" cy="1015985"/>
          </a:xfrm>
          <a:prstGeom prst="rect">
            <a:avLst/>
          </a:prstGeom>
        </p:spPr>
      </p:pic>
      <p:sp>
        <p:nvSpPr>
          <p:cNvPr id="64" name="Rectangle 63">
            <a:extLst>
              <a:ext uri="{FF2B5EF4-FFF2-40B4-BE49-F238E27FC236}">
                <a16:creationId xmlns:a16="http://schemas.microsoft.com/office/drawing/2014/main" xmlns="" id="{026A8523-BD90-4E59-9735-AF2B4DD3E265}"/>
              </a:ext>
            </a:extLst>
          </p:cNvPr>
          <p:cNvSpPr/>
          <p:nvPr/>
        </p:nvSpPr>
        <p:spPr>
          <a:xfrm>
            <a:off x="6212683" y="3364319"/>
            <a:ext cx="781050" cy="280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xmlns="" id="{2AD70DEF-8638-4ACB-BF8A-B86A41A3423D}"/>
              </a:ext>
            </a:extLst>
          </p:cNvPr>
          <p:cNvSpPr/>
          <p:nvPr/>
        </p:nvSpPr>
        <p:spPr>
          <a:xfrm>
            <a:off x="6269835" y="3387462"/>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Access grant transaction</a:t>
            </a:r>
          </a:p>
        </p:txBody>
      </p:sp>
      <p:pic>
        <p:nvPicPr>
          <p:cNvPr id="116" name="Picture 115">
            <a:extLst>
              <a:ext uri="{FF2B5EF4-FFF2-40B4-BE49-F238E27FC236}">
                <a16:creationId xmlns:a16="http://schemas.microsoft.com/office/drawing/2014/main" xmlns="" id="{B1C8D4B3-5CA5-4ECE-84DD-E4907926740A}"/>
              </a:ext>
            </a:extLst>
          </p:cNvPr>
          <p:cNvPicPr>
            <a:picLocks noChangeAspect="1"/>
          </p:cNvPicPr>
          <p:nvPr/>
        </p:nvPicPr>
        <p:blipFill>
          <a:blip r:embed="rId7"/>
          <a:stretch>
            <a:fillRect/>
          </a:stretch>
        </p:blipFill>
        <p:spPr>
          <a:xfrm>
            <a:off x="3538502" y="1736498"/>
            <a:ext cx="1525067" cy="1525067"/>
          </a:xfrm>
          <a:prstGeom prst="rect">
            <a:avLst/>
          </a:prstGeom>
        </p:spPr>
      </p:pic>
      <p:sp>
        <p:nvSpPr>
          <p:cNvPr id="72" name="Rectangle 71">
            <a:extLst>
              <a:ext uri="{FF2B5EF4-FFF2-40B4-BE49-F238E27FC236}">
                <a16:creationId xmlns:a16="http://schemas.microsoft.com/office/drawing/2014/main" xmlns="" id="{01B320DF-E6AB-4F7E-B0FD-3618D5A6A14F}"/>
              </a:ext>
            </a:extLst>
          </p:cNvPr>
          <p:cNvSpPr/>
          <p:nvPr/>
        </p:nvSpPr>
        <p:spPr>
          <a:xfrm>
            <a:off x="3734997" y="1164838"/>
            <a:ext cx="3607595" cy="355991"/>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100" b="1" dirty="0">
                <a:solidFill>
                  <a:schemeClr val="tx1"/>
                </a:solidFill>
                <a:latin typeface="Nunito Sans" panose="020B0604020202020204" charset="0"/>
              </a:rPr>
              <a:t>                Blockchain Access Layer - web3.js (APIs)</a:t>
            </a:r>
          </a:p>
        </p:txBody>
      </p:sp>
      <p:sp>
        <p:nvSpPr>
          <p:cNvPr id="118" name="Arrow: Up-Down 117">
            <a:extLst>
              <a:ext uri="{FF2B5EF4-FFF2-40B4-BE49-F238E27FC236}">
                <a16:creationId xmlns:a16="http://schemas.microsoft.com/office/drawing/2014/main" xmlns="" id="{F25F6E6C-E50C-4C32-86A1-42F75BD07901}"/>
              </a:ext>
            </a:extLst>
          </p:cNvPr>
          <p:cNvSpPr/>
          <p:nvPr/>
        </p:nvSpPr>
        <p:spPr>
          <a:xfrm>
            <a:off x="5407893" y="3790950"/>
            <a:ext cx="233214" cy="45085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Arrow: Up-Down 73">
            <a:extLst>
              <a:ext uri="{FF2B5EF4-FFF2-40B4-BE49-F238E27FC236}">
                <a16:creationId xmlns:a16="http://schemas.microsoft.com/office/drawing/2014/main" xmlns="" id="{3A769608-CEE7-43E4-BB41-0AA36412BCCE}"/>
              </a:ext>
            </a:extLst>
          </p:cNvPr>
          <p:cNvSpPr/>
          <p:nvPr/>
        </p:nvSpPr>
        <p:spPr>
          <a:xfrm>
            <a:off x="5365030" y="1520829"/>
            <a:ext cx="233214" cy="4526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Arrow: Up-Down 74">
            <a:extLst>
              <a:ext uri="{FF2B5EF4-FFF2-40B4-BE49-F238E27FC236}">
                <a16:creationId xmlns:a16="http://schemas.microsoft.com/office/drawing/2014/main" xmlns="" id="{0C44AF41-EEB6-44F4-8E16-05F60219BD87}"/>
              </a:ext>
            </a:extLst>
          </p:cNvPr>
          <p:cNvSpPr/>
          <p:nvPr/>
        </p:nvSpPr>
        <p:spPr>
          <a:xfrm>
            <a:off x="4219239" y="1524000"/>
            <a:ext cx="233214" cy="431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Arrow: Up-Down 75">
            <a:extLst>
              <a:ext uri="{FF2B5EF4-FFF2-40B4-BE49-F238E27FC236}">
                <a16:creationId xmlns:a16="http://schemas.microsoft.com/office/drawing/2014/main" xmlns="" id="{FC51E6FE-D368-4B28-8661-798B762CCB75}"/>
              </a:ext>
            </a:extLst>
          </p:cNvPr>
          <p:cNvSpPr/>
          <p:nvPr/>
        </p:nvSpPr>
        <p:spPr>
          <a:xfrm>
            <a:off x="6442438" y="1510160"/>
            <a:ext cx="233214" cy="4526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0" name="Picture 119">
            <a:extLst>
              <a:ext uri="{FF2B5EF4-FFF2-40B4-BE49-F238E27FC236}">
                <a16:creationId xmlns:a16="http://schemas.microsoft.com/office/drawing/2014/main" xmlns="" id="{CCA75F24-AF7B-434D-A086-B7BB355744DF}"/>
              </a:ext>
            </a:extLst>
          </p:cNvPr>
          <p:cNvPicPr>
            <a:picLocks noChangeAspect="1"/>
          </p:cNvPicPr>
          <p:nvPr/>
        </p:nvPicPr>
        <p:blipFill>
          <a:blip r:embed="rId8"/>
          <a:stretch>
            <a:fillRect/>
          </a:stretch>
        </p:blipFill>
        <p:spPr>
          <a:xfrm>
            <a:off x="4555332" y="45496"/>
            <a:ext cx="1904136" cy="844167"/>
          </a:xfrm>
          <a:prstGeom prst="rect">
            <a:avLst/>
          </a:prstGeom>
        </p:spPr>
      </p:pic>
      <p:pic>
        <p:nvPicPr>
          <p:cNvPr id="79" name="Picture 50">
            <a:extLst>
              <a:ext uri="{FF2B5EF4-FFF2-40B4-BE49-F238E27FC236}">
                <a16:creationId xmlns:a16="http://schemas.microsoft.com/office/drawing/2014/main" xmlns="" id="{0A4AA348-544D-4A99-933D-85AF7F4035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6904" y="3948117"/>
            <a:ext cx="7397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121">
            <a:extLst>
              <a:ext uri="{FF2B5EF4-FFF2-40B4-BE49-F238E27FC236}">
                <a16:creationId xmlns:a16="http://schemas.microsoft.com/office/drawing/2014/main" xmlns="" id="{EEBE87C7-8F9C-42B5-A8B0-FE8340D5F6F6}"/>
              </a:ext>
            </a:extLst>
          </p:cNvPr>
          <p:cNvPicPr>
            <a:picLocks noChangeAspect="1"/>
          </p:cNvPicPr>
          <p:nvPr/>
        </p:nvPicPr>
        <p:blipFill>
          <a:blip r:embed="rId10"/>
          <a:stretch>
            <a:fillRect/>
          </a:stretch>
        </p:blipFill>
        <p:spPr>
          <a:xfrm>
            <a:off x="3802414" y="1194615"/>
            <a:ext cx="531463" cy="288478"/>
          </a:xfrm>
          <a:prstGeom prst="rect">
            <a:avLst/>
          </a:prstGeom>
        </p:spPr>
      </p:pic>
      <p:pic>
        <p:nvPicPr>
          <p:cNvPr id="124" name="Picture 123">
            <a:extLst>
              <a:ext uri="{FF2B5EF4-FFF2-40B4-BE49-F238E27FC236}">
                <a16:creationId xmlns:a16="http://schemas.microsoft.com/office/drawing/2014/main" xmlns="" id="{18678D47-7F89-417D-8364-D478D7CED8DB}"/>
              </a:ext>
            </a:extLst>
          </p:cNvPr>
          <p:cNvPicPr>
            <a:picLocks noChangeAspect="1"/>
          </p:cNvPicPr>
          <p:nvPr/>
        </p:nvPicPr>
        <p:blipFill>
          <a:blip r:embed="rId11"/>
          <a:stretch>
            <a:fillRect/>
          </a:stretch>
        </p:blipFill>
        <p:spPr>
          <a:xfrm>
            <a:off x="2744116" y="1049745"/>
            <a:ext cx="660821" cy="578218"/>
          </a:xfrm>
          <a:prstGeom prst="rect">
            <a:avLst/>
          </a:prstGeom>
        </p:spPr>
      </p:pic>
      <p:pic>
        <p:nvPicPr>
          <p:cNvPr id="84" name="Picture 83">
            <a:extLst>
              <a:ext uri="{FF2B5EF4-FFF2-40B4-BE49-F238E27FC236}">
                <a16:creationId xmlns:a16="http://schemas.microsoft.com/office/drawing/2014/main" xmlns="" id="{63BA7092-1D0B-4CDC-9783-89C21CF79E81}"/>
              </a:ext>
            </a:extLst>
          </p:cNvPr>
          <p:cNvPicPr>
            <a:picLocks noChangeAspect="1"/>
          </p:cNvPicPr>
          <p:nvPr/>
        </p:nvPicPr>
        <p:blipFill>
          <a:blip r:embed="rId11"/>
          <a:stretch>
            <a:fillRect/>
          </a:stretch>
        </p:blipFill>
        <p:spPr>
          <a:xfrm>
            <a:off x="7486301" y="1080660"/>
            <a:ext cx="660821" cy="578218"/>
          </a:xfrm>
          <a:prstGeom prst="rect">
            <a:avLst/>
          </a:prstGeom>
        </p:spPr>
      </p:pic>
      <p:sp>
        <p:nvSpPr>
          <p:cNvPr id="127" name="TextBox 126">
            <a:extLst>
              <a:ext uri="{FF2B5EF4-FFF2-40B4-BE49-F238E27FC236}">
                <a16:creationId xmlns:a16="http://schemas.microsoft.com/office/drawing/2014/main" xmlns="" id="{981518DD-AEFF-45B7-8057-DA0E6A9B47C3}"/>
              </a:ext>
            </a:extLst>
          </p:cNvPr>
          <p:cNvSpPr txBox="1"/>
          <p:nvPr/>
        </p:nvSpPr>
        <p:spPr>
          <a:xfrm>
            <a:off x="8147376" y="4709033"/>
            <a:ext cx="739775" cy="215444"/>
          </a:xfrm>
          <a:prstGeom prst="rect">
            <a:avLst/>
          </a:prstGeom>
          <a:noFill/>
        </p:spPr>
        <p:txBody>
          <a:bodyPr wrap="square" rtlCol="0">
            <a:spAutoFit/>
          </a:bodyPr>
          <a:lstStyle/>
          <a:p>
            <a:pPr algn="ctr"/>
            <a:r>
              <a:rPr lang="en-IN" sz="800" dirty="0">
                <a:latin typeface="Nunito Sans" panose="020B0604020202020204" charset="0"/>
              </a:rPr>
              <a:t>Municipality</a:t>
            </a:r>
          </a:p>
        </p:txBody>
      </p:sp>
      <p:sp>
        <p:nvSpPr>
          <p:cNvPr id="88" name="TextBox 87">
            <a:extLst>
              <a:ext uri="{FF2B5EF4-FFF2-40B4-BE49-F238E27FC236}">
                <a16:creationId xmlns:a16="http://schemas.microsoft.com/office/drawing/2014/main" xmlns="" id="{F00DA144-301C-4694-8642-5D3A8966255E}"/>
              </a:ext>
            </a:extLst>
          </p:cNvPr>
          <p:cNvSpPr txBox="1"/>
          <p:nvPr/>
        </p:nvSpPr>
        <p:spPr>
          <a:xfrm>
            <a:off x="8225903" y="3031233"/>
            <a:ext cx="739775" cy="215444"/>
          </a:xfrm>
          <a:prstGeom prst="rect">
            <a:avLst/>
          </a:prstGeom>
          <a:noFill/>
        </p:spPr>
        <p:txBody>
          <a:bodyPr wrap="square" rtlCol="0">
            <a:spAutoFit/>
          </a:bodyPr>
          <a:lstStyle/>
          <a:p>
            <a:pPr algn="ctr"/>
            <a:r>
              <a:rPr lang="en-IN" sz="800" dirty="0">
                <a:latin typeface="Nunito Sans" panose="020B0604020202020204" charset="0"/>
              </a:rPr>
              <a:t>Hospital</a:t>
            </a:r>
          </a:p>
        </p:txBody>
      </p:sp>
      <p:sp>
        <p:nvSpPr>
          <p:cNvPr id="89" name="TextBox 88">
            <a:extLst>
              <a:ext uri="{FF2B5EF4-FFF2-40B4-BE49-F238E27FC236}">
                <a16:creationId xmlns:a16="http://schemas.microsoft.com/office/drawing/2014/main" xmlns="" id="{D46B7FE0-A4F5-4CCF-ABEC-726AB1EA4193}"/>
              </a:ext>
            </a:extLst>
          </p:cNvPr>
          <p:cNvSpPr txBox="1"/>
          <p:nvPr/>
        </p:nvSpPr>
        <p:spPr>
          <a:xfrm>
            <a:off x="8328908" y="1420337"/>
            <a:ext cx="739775" cy="215444"/>
          </a:xfrm>
          <a:prstGeom prst="rect">
            <a:avLst/>
          </a:prstGeom>
          <a:noFill/>
        </p:spPr>
        <p:txBody>
          <a:bodyPr wrap="square" rtlCol="0">
            <a:spAutoFit/>
          </a:bodyPr>
          <a:lstStyle/>
          <a:p>
            <a:pPr algn="ctr"/>
            <a:r>
              <a:rPr lang="en-IN" sz="800" dirty="0">
                <a:latin typeface="Nunito Sans" panose="020B0604020202020204" charset="0"/>
              </a:rPr>
              <a:t>Patients</a:t>
            </a:r>
          </a:p>
        </p:txBody>
      </p:sp>
      <p:sp>
        <p:nvSpPr>
          <p:cNvPr id="32" name="Arrow: Left 31">
            <a:extLst>
              <a:ext uri="{FF2B5EF4-FFF2-40B4-BE49-F238E27FC236}">
                <a16:creationId xmlns:a16="http://schemas.microsoft.com/office/drawing/2014/main" xmlns="" id="{DDEAB656-485B-4BC9-B75B-6FB9CFAABCBF}"/>
              </a:ext>
            </a:extLst>
          </p:cNvPr>
          <p:cNvSpPr/>
          <p:nvPr/>
        </p:nvSpPr>
        <p:spPr>
          <a:xfrm>
            <a:off x="3276607" y="1251497"/>
            <a:ext cx="458389" cy="2315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xmlns="" id="{1750CCE7-C1AB-4B99-90EC-12BE38429399}"/>
              </a:ext>
            </a:extLst>
          </p:cNvPr>
          <p:cNvSpPr/>
          <p:nvPr/>
        </p:nvSpPr>
        <p:spPr>
          <a:xfrm>
            <a:off x="7366131" y="1251493"/>
            <a:ext cx="225301"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xmlns="" id="{75E98987-F062-4A77-B0D7-DF1697A0E167}"/>
              </a:ext>
            </a:extLst>
          </p:cNvPr>
          <p:cNvSpPr/>
          <p:nvPr/>
        </p:nvSpPr>
        <p:spPr>
          <a:xfrm>
            <a:off x="7940028" y="2676526"/>
            <a:ext cx="271859" cy="204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Arrow: Right 127">
            <a:extLst>
              <a:ext uri="{FF2B5EF4-FFF2-40B4-BE49-F238E27FC236}">
                <a16:creationId xmlns:a16="http://schemas.microsoft.com/office/drawing/2014/main" xmlns="" id="{4F61E5B2-0F22-4CF9-962A-8AF8369EA0A4}"/>
              </a:ext>
            </a:extLst>
          </p:cNvPr>
          <p:cNvSpPr/>
          <p:nvPr/>
        </p:nvSpPr>
        <p:spPr>
          <a:xfrm>
            <a:off x="7940028" y="4283782"/>
            <a:ext cx="271859" cy="152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Arrow: Right 129">
            <a:extLst>
              <a:ext uri="{FF2B5EF4-FFF2-40B4-BE49-F238E27FC236}">
                <a16:creationId xmlns:a16="http://schemas.microsoft.com/office/drawing/2014/main" xmlns="" id="{101BB2C6-0A70-4200-A5E9-40341C9AB832}"/>
              </a:ext>
            </a:extLst>
          </p:cNvPr>
          <p:cNvSpPr/>
          <p:nvPr/>
        </p:nvSpPr>
        <p:spPr>
          <a:xfrm>
            <a:off x="8029012" y="1272079"/>
            <a:ext cx="271859"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Left-Up 45">
            <a:extLst>
              <a:ext uri="{FF2B5EF4-FFF2-40B4-BE49-F238E27FC236}">
                <a16:creationId xmlns:a16="http://schemas.microsoft.com/office/drawing/2014/main" xmlns="" id="{01E79B17-5381-4839-9A9C-1E3D662CBF69}"/>
              </a:ext>
            </a:extLst>
          </p:cNvPr>
          <p:cNvSpPr/>
          <p:nvPr/>
        </p:nvSpPr>
        <p:spPr>
          <a:xfrm>
            <a:off x="6510670" y="1673994"/>
            <a:ext cx="1521224" cy="3142135"/>
          </a:xfrm>
          <a:prstGeom prst="leftUpArrow">
            <a:avLst>
              <a:gd name="adj1" fmla="val 6509"/>
              <a:gd name="adj2" fmla="val 11132"/>
              <a:gd name="adj3" fmla="val 1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Arrow: Left-Up 135">
            <a:extLst>
              <a:ext uri="{FF2B5EF4-FFF2-40B4-BE49-F238E27FC236}">
                <a16:creationId xmlns:a16="http://schemas.microsoft.com/office/drawing/2014/main" xmlns="" id="{770A2473-F18E-4C76-941C-0F5C5F4394B5}"/>
              </a:ext>
            </a:extLst>
          </p:cNvPr>
          <p:cNvSpPr/>
          <p:nvPr/>
        </p:nvSpPr>
        <p:spPr>
          <a:xfrm flipH="1">
            <a:off x="2903557" y="1657748"/>
            <a:ext cx="1627150" cy="3142135"/>
          </a:xfrm>
          <a:prstGeom prst="leftUpArrow">
            <a:avLst>
              <a:gd name="adj1" fmla="val 6509"/>
              <a:gd name="adj2" fmla="val 11132"/>
              <a:gd name="adj3" fmla="val 1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Bent-Up 50">
            <a:extLst>
              <a:ext uri="{FF2B5EF4-FFF2-40B4-BE49-F238E27FC236}">
                <a16:creationId xmlns:a16="http://schemas.microsoft.com/office/drawing/2014/main" xmlns="" id="{55AB17C6-F741-451F-9CA4-5B5C1BDD9A5A}"/>
              </a:ext>
            </a:extLst>
          </p:cNvPr>
          <p:cNvSpPr/>
          <p:nvPr/>
        </p:nvSpPr>
        <p:spPr>
          <a:xfrm rot="5400000" flipH="1">
            <a:off x="3454195" y="-130015"/>
            <a:ext cx="622702" cy="1530333"/>
          </a:xfrm>
          <a:prstGeom prst="bentUpArrow">
            <a:avLst>
              <a:gd name="adj1" fmla="val 1888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C8CCF8C6-DAFA-4BE4-9D03-A21EEB4F4751}"/>
              </a:ext>
            </a:extLst>
          </p:cNvPr>
          <p:cNvSpPr txBox="1"/>
          <p:nvPr/>
        </p:nvSpPr>
        <p:spPr>
          <a:xfrm>
            <a:off x="4660157" y="894441"/>
            <a:ext cx="1625104" cy="215444"/>
          </a:xfrm>
          <a:prstGeom prst="rect">
            <a:avLst/>
          </a:prstGeom>
          <a:noFill/>
        </p:spPr>
        <p:txBody>
          <a:bodyPr wrap="square" rtlCol="0">
            <a:spAutoFit/>
          </a:bodyPr>
          <a:lstStyle/>
          <a:p>
            <a:pPr algn="ctr"/>
            <a:r>
              <a:rPr lang="en-IN" sz="800" dirty="0"/>
              <a:t>Insurance Companies</a:t>
            </a:r>
          </a:p>
        </p:txBody>
      </p:sp>
    </p:spTree>
    <p:extLst>
      <p:ext uri="{BB962C8B-B14F-4D97-AF65-F5344CB8AC3E}">
        <p14:creationId xmlns:p14="http://schemas.microsoft.com/office/powerpoint/2010/main" val="407440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948"/>
        <p:cNvGrpSpPr/>
        <p:nvPr/>
      </p:nvGrpSpPr>
      <p:grpSpPr>
        <a:xfrm>
          <a:off x="0" y="0"/>
          <a:ext cx="0" cy="0"/>
          <a:chOff x="0" y="0"/>
          <a:chExt cx="0" cy="0"/>
        </a:xfrm>
      </p:grpSpPr>
      <p:sp>
        <p:nvSpPr>
          <p:cNvPr id="949" name="Shape 949"/>
          <p:cNvSpPr txBox="1"/>
          <p:nvPr/>
        </p:nvSpPr>
        <p:spPr>
          <a:xfrm>
            <a:off x="2440040" y="1955426"/>
            <a:ext cx="4205204" cy="95073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4800" b="1" dirty="0">
                <a:solidFill>
                  <a:srgbClr val="FFFFFF"/>
                </a:solidFill>
                <a:latin typeface="Nunito Sans"/>
                <a:ea typeface="Nunito Sans"/>
                <a:cs typeface="Nunito Sans"/>
                <a:sym typeface="Nunito Sans"/>
              </a:rPr>
              <a:t>THANK YOU</a:t>
            </a:r>
            <a:endParaRPr sz="4800" dirty="0">
              <a:solidFill>
                <a:srgbClr val="FFFFFF"/>
              </a:solidFill>
              <a:latin typeface="Nunito Sans"/>
              <a:ea typeface="Nunito Sans"/>
              <a:cs typeface="Nunito Sans"/>
              <a:sym typeface="Nunito Sans"/>
            </a:endParaRPr>
          </a:p>
          <a:p>
            <a:pPr marL="0" lvl="0" indent="0" rtl="0">
              <a:spcBef>
                <a:spcPts val="0"/>
              </a:spcBef>
              <a:spcAft>
                <a:spcPts val="0"/>
              </a:spcAft>
              <a:buNone/>
            </a:pPr>
            <a:endParaRPr dirty="0">
              <a:solidFill>
                <a:srgbClr val="FFFFFF"/>
              </a:solidFill>
              <a:latin typeface="Nunito Sans"/>
              <a:ea typeface="Nunito Sans"/>
              <a:cs typeface="Nunito Sans"/>
              <a:sym typeface="Nunito Sans"/>
            </a:endParaRPr>
          </a:p>
        </p:txBody>
      </p:sp>
      <p:sp>
        <p:nvSpPr>
          <p:cNvPr id="951" name="Shape 951"/>
          <p:cNvSpPr txBox="1"/>
          <p:nvPr/>
        </p:nvSpPr>
        <p:spPr>
          <a:xfrm>
            <a:off x="6645244" y="1610163"/>
            <a:ext cx="1440600" cy="1296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endParaRPr sz="9600" dirty="0">
              <a:solidFill>
                <a:srgbClr val="FFFF00"/>
              </a:solidFill>
            </a:endParaRPr>
          </a:p>
        </p:txBody>
      </p:sp>
      <p:sp>
        <p:nvSpPr>
          <p:cNvPr id="952" name="Shape 9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dirty="0"/>
          </a:p>
        </p:txBody>
      </p:sp>
    </p:spTree>
    <p:extLst>
      <p:ext uri="{BB962C8B-B14F-4D97-AF65-F5344CB8AC3E}">
        <p14:creationId xmlns:p14="http://schemas.microsoft.com/office/powerpoint/2010/main" val="288351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Problem Statement</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pic>
        <p:nvPicPr>
          <p:cNvPr id="11" name="Picture 2" descr="Image result for perso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1029" y="1913676"/>
            <a:ext cx="638704" cy="6387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2">
            <a:extLst>
              <a:ext uri="{FF2B5EF4-FFF2-40B4-BE49-F238E27FC236}">
                <a16:creationId xmlns:a16="http://schemas.microsoft.com/office/drawing/2014/main" xmlns="" id="{72CD0BC3-CBCD-4F08-9EC2-094477A3F0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3812" y="2772090"/>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880979" y="2323490"/>
            <a:ext cx="1134094" cy="34547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899874" y="2330409"/>
            <a:ext cx="1115207" cy="338554"/>
          </a:xfrm>
          <a:prstGeom prst="rect">
            <a:avLst/>
          </a:prstGeom>
          <a:noFill/>
        </p:spPr>
        <p:txBody>
          <a:bodyPr wrap="square" rtlCol="0">
            <a:spAutoFit/>
          </a:bodyPr>
          <a:lstStyle/>
          <a:p>
            <a:pPr algn="ctr"/>
            <a:r>
              <a:rPr lang="en-IN" sz="800" dirty="0" smtClean="0"/>
              <a:t>‘</a:t>
            </a:r>
            <a:r>
              <a:rPr lang="en-IN" sz="800" b="1" dirty="0" err="1">
                <a:solidFill>
                  <a:srgbClr val="00B050"/>
                </a:solidFill>
              </a:rPr>
              <a:t>Punekar</a:t>
            </a:r>
            <a:r>
              <a:rPr lang="en-IN" sz="800" dirty="0"/>
              <a:t>’ has to fill out lengthy forms </a:t>
            </a:r>
          </a:p>
        </p:txBody>
      </p:sp>
      <p:sp>
        <p:nvSpPr>
          <p:cNvPr id="17" name="Rectangle 16"/>
          <p:cNvSpPr/>
          <p:nvPr/>
        </p:nvSpPr>
        <p:spPr>
          <a:xfrm>
            <a:off x="7699178" y="2744162"/>
            <a:ext cx="991591" cy="574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645842" y="2751082"/>
            <a:ext cx="1115207" cy="584775"/>
          </a:xfrm>
          <a:prstGeom prst="rect">
            <a:avLst/>
          </a:prstGeom>
          <a:noFill/>
        </p:spPr>
        <p:txBody>
          <a:bodyPr wrap="square" rtlCol="0">
            <a:spAutoFit/>
          </a:bodyPr>
          <a:lstStyle/>
          <a:p>
            <a:pPr algn="ctr"/>
            <a:r>
              <a:rPr lang="en-IN" sz="800" dirty="0" smtClean="0"/>
              <a:t>No interoperability between medical departments and hospitals</a:t>
            </a:r>
            <a:endParaRPr lang="en-IN" sz="800" dirty="0"/>
          </a:p>
        </p:txBody>
      </p:sp>
      <p:sp>
        <p:nvSpPr>
          <p:cNvPr id="20" name="Rectangle 19"/>
          <p:cNvSpPr/>
          <p:nvPr/>
        </p:nvSpPr>
        <p:spPr>
          <a:xfrm>
            <a:off x="3090425" y="1447095"/>
            <a:ext cx="1134094"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3109320" y="1431876"/>
            <a:ext cx="1115207" cy="461665"/>
          </a:xfrm>
          <a:prstGeom prst="rect">
            <a:avLst/>
          </a:prstGeom>
          <a:noFill/>
        </p:spPr>
        <p:txBody>
          <a:bodyPr wrap="square" rtlCol="0">
            <a:spAutoFit/>
          </a:bodyPr>
          <a:lstStyle/>
          <a:p>
            <a:pPr algn="ctr"/>
            <a:r>
              <a:rPr lang="en-IN" sz="800" dirty="0" smtClean="0"/>
              <a:t>No control over personal medical records</a:t>
            </a:r>
            <a:endParaRPr lang="en-IN" sz="800" dirty="0"/>
          </a:p>
        </p:txBody>
      </p:sp>
      <p:cxnSp>
        <p:nvCxnSpPr>
          <p:cNvPr id="15" name="Straight Arrow Connector 14"/>
          <p:cNvCxnSpPr>
            <a:stCxn id="11" idx="3"/>
            <a:endCxn id="13" idx="1"/>
          </p:cNvCxnSpPr>
          <p:nvPr/>
        </p:nvCxnSpPr>
        <p:spPr>
          <a:xfrm>
            <a:off x="4089741" y="2233027"/>
            <a:ext cx="2984079" cy="8719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957467">
            <a:off x="4995355" y="2429664"/>
            <a:ext cx="1460656" cy="215444"/>
          </a:xfrm>
          <a:prstGeom prst="rect">
            <a:avLst/>
          </a:prstGeom>
          <a:noFill/>
        </p:spPr>
        <p:txBody>
          <a:bodyPr wrap="none" rtlCol="0">
            <a:spAutoFit/>
          </a:bodyPr>
          <a:lstStyle/>
          <a:p>
            <a:r>
              <a:rPr lang="en-IN" sz="800" b="1" dirty="0" smtClean="0"/>
              <a:t>Goes to Sassoon Hospital</a:t>
            </a:r>
            <a:endParaRPr lang="en-IN" sz="800" b="1" dirty="0"/>
          </a:p>
        </p:txBody>
      </p:sp>
      <p:sp>
        <p:nvSpPr>
          <p:cNvPr id="22" name="TextBox 21"/>
          <p:cNvSpPr txBox="1"/>
          <p:nvPr/>
        </p:nvSpPr>
        <p:spPr>
          <a:xfrm>
            <a:off x="3474472" y="2472544"/>
            <a:ext cx="591829" cy="215444"/>
          </a:xfrm>
          <a:prstGeom prst="rect">
            <a:avLst/>
          </a:prstGeom>
          <a:noFill/>
        </p:spPr>
        <p:txBody>
          <a:bodyPr wrap="none" rtlCol="0">
            <a:spAutoFit/>
          </a:bodyPr>
          <a:lstStyle/>
          <a:p>
            <a:pPr algn="ctr"/>
            <a:r>
              <a:rPr lang="en-IN" sz="800" b="1" dirty="0" err="1" smtClean="0">
                <a:solidFill>
                  <a:srgbClr val="00B050"/>
                </a:solidFill>
              </a:rPr>
              <a:t>Punekar</a:t>
            </a:r>
            <a:endParaRPr lang="en-IN" sz="800" b="1" dirty="0">
              <a:solidFill>
                <a:srgbClr val="00B050"/>
              </a:solidFill>
            </a:endParaRPr>
          </a:p>
        </p:txBody>
      </p:sp>
      <p:pic>
        <p:nvPicPr>
          <p:cNvPr id="26" name="Picture 8"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44474" y="3922161"/>
            <a:ext cx="685624" cy="6856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6296606" y="4264971"/>
            <a:ext cx="783982" cy="56647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6109384" y="4264976"/>
            <a:ext cx="1115207" cy="584775"/>
          </a:xfrm>
          <a:prstGeom prst="rect">
            <a:avLst/>
          </a:prstGeom>
          <a:noFill/>
        </p:spPr>
        <p:txBody>
          <a:bodyPr wrap="square" rtlCol="0">
            <a:spAutoFit/>
          </a:bodyPr>
          <a:lstStyle/>
          <a:p>
            <a:pPr algn="ctr"/>
            <a:r>
              <a:rPr lang="en-IN" sz="800" dirty="0" smtClean="0"/>
              <a:t>Pharmacist is unaware of illegitimate prescriptions</a:t>
            </a:r>
            <a:endParaRPr lang="en-IN" sz="800" dirty="0"/>
          </a:p>
        </p:txBody>
      </p:sp>
      <p:sp>
        <p:nvSpPr>
          <p:cNvPr id="36" name="Rectangle 35"/>
          <p:cNvSpPr/>
          <p:nvPr/>
        </p:nvSpPr>
        <p:spPr>
          <a:xfrm>
            <a:off x="5237026" y="4674918"/>
            <a:ext cx="979715"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37" name="TextBox 36"/>
          <p:cNvSpPr txBox="1"/>
          <p:nvPr/>
        </p:nvSpPr>
        <p:spPr>
          <a:xfrm>
            <a:off x="5170305" y="4681839"/>
            <a:ext cx="1115207" cy="461665"/>
          </a:xfrm>
          <a:prstGeom prst="rect">
            <a:avLst/>
          </a:prstGeom>
          <a:noFill/>
        </p:spPr>
        <p:txBody>
          <a:bodyPr wrap="square" rtlCol="0">
            <a:spAutoFit/>
          </a:bodyPr>
          <a:lstStyle/>
          <a:p>
            <a:pPr algn="ctr"/>
            <a:r>
              <a:rPr lang="en-IN" sz="800" dirty="0" smtClean="0"/>
              <a:t>Customer forgets to bring the prescription</a:t>
            </a:r>
            <a:endParaRPr lang="en-IN" sz="800" dirty="0"/>
          </a:p>
        </p:txBody>
      </p:sp>
      <p:cxnSp>
        <p:nvCxnSpPr>
          <p:cNvPr id="39" name="Straight Arrow Connector 38"/>
          <p:cNvCxnSpPr/>
          <p:nvPr/>
        </p:nvCxnSpPr>
        <p:spPr>
          <a:xfrm>
            <a:off x="3760945" y="2742772"/>
            <a:ext cx="1591327" cy="15875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54411" y="3541890"/>
            <a:ext cx="1090363" cy="215444"/>
          </a:xfrm>
          <a:prstGeom prst="rect">
            <a:avLst/>
          </a:prstGeom>
          <a:noFill/>
        </p:spPr>
        <p:txBody>
          <a:bodyPr wrap="none" rtlCol="0">
            <a:spAutoFit/>
          </a:bodyPr>
          <a:lstStyle/>
          <a:p>
            <a:r>
              <a:rPr lang="en-IN" sz="800" b="1" dirty="0" smtClean="0"/>
              <a:t>Goes to Pharmacy</a:t>
            </a:r>
            <a:endParaRPr lang="en-IN" sz="800" b="1" dirty="0"/>
          </a:p>
        </p:txBody>
      </p:sp>
      <p:sp>
        <p:nvSpPr>
          <p:cNvPr id="43" name="TextBox 42"/>
          <p:cNvSpPr txBox="1"/>
          <p:nvPr/>
        </p:nvSpPr>
        <p:spPr>
          <a:xfrm>
            <a:off x="2578722" y="1951038"/>
            <a:ext cx="943920" cy="461665"/>
          </a:xfrm>
          <a:prstGeom prst="rect">
            <a:avLst/>
          </a:prstGeom>
          <a:noFill/>
        </p:spPr>
        <p:txBody>
          <a:bodyPr wrap="square" rtlCol="0">
            <a:spAutoFit/>
          </a:bodyPr>
          <a:lstStyle/>
          <a:p>
            <a:pPr algn="ctr"/>
            <a:r>
              <a:rPr lang="en-IN" sz="800" dirty="0" smtClean="0"/>
              <a:t>Loses paper based medical records</a:t>
            </a:r>
            <a:endParaRPr lang="en-IN" sz="800" dirty="0"/>
          </a:p>
        </p:txBody>
      </p:sp>
      <p:sp>
        <p:nvSpPr>
          <p:cNvPr id="44" name="Rectangle 43"/>
          <p:cNvSpPr/>
          <p:nvPr/>
        </p:nvSpPr>
        <p:spPr>
          <a:xfrm>
            <a:off x="2639732" y="1964406"/>
            <a:ext cx="821917"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7690705" y="3519581"/>
            <a:ext cx="991591" cy="468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637369" y="3526505"/>
            <a:ext cx="1115207" cy="461665"/>
          </a:xfrm>
          <a:prstGeom prst="rect">
            <a:avLst/>
          </a:prstGeom>
          <a:noFill/>
        </p:spPr>
        <p:txBody>
          <a:bodyPr wrap="square" rtlCol="0">
            <a:spAutoFit/>
          </a:bodyPr>
          <a:lstStyle/>
          <a:p>
            <a:pPr algn="ctr"/>
            <a:r>
              <a:rPr lang="en-IN" sz="800" dirty="0" smtClean="0"/>
              <a:t>No means to track patients medical history</a:t>
            </a:r>
            <a:endParaRPr lang="en-IN" sz="800" dirty="0"/>
          </a:p>
        </p:txBody>
      </p:sp>
      <p:sp>
        <p:nvSpPr>
          <p:cNvPr id="49" name="TextBox 48"/>
          <p:cNvSpPr txBox="1"/>
          <p:nvPr/>
        </p:nvSpPr>
        <p:spPr>
          <a:xfrm>
            <a:off x="5388713" y="3691327"/>
            <a:ext cx="678391" cy="215444"/>
          </a:xfrm>
          <a:prstGeom prst="rect">
            <a:avLst/>
          </a:prstGeom>
          <a:noFill/>
        </p:spPr>
        <p:txBody>
          <a:bodyPr wrap="none" rtlCol="0">
            <a:spAutoFit/>
          </a:bodyPr>
          <a:lstStyle/>
          <a:p>
            <a:pPr algn="ctr"/>
            <a:r>
              <a:rPr lang="en-IN" sz="800" b="1" dirty="0" smtClean="0">
                <a:solidFill>
                  <a:srgbClr val="7030A0"/>
                </a:solidFill>
              </a:rPr>
              <a:t>Pharmacy</a:t>
            </a:r>
            <a:endParaRPr lang="en-IN" sz="800" b="1" dirty="0">
              <a:solidFill>
                <a:srgbClr val="7030A0"/>
              </a:solidFill>
            </a:endParaRPr>
          </a:p>
        </p:txBody>
      </p:sp>
      <p:sp>
        <p:nvSpPr>
          <p:cNvPr id="50" name="TextBox 49"/>
          <p:cNvSpPr txBox="1"/>
          <p:nvPr/>
        </p:nvSpPr>
        <p:spPr>
          <a:xfrm>
            <a:off x="7016321" y="3441410"/>
            <a:ext cx="614271" cy="338554"/>
          </a:xfrm>
          <a:prstGeom prst="rect">
            <a:avLst/>
          </a:prstGeom>
          <a:noFill/>
        </p:spPr>
        <p:txBody>
          <a:bodyPr wrap="none" rtlCol="0">
            <a:spAutoFit/>
          </a:bodyPr>
          <a:lstStyle/>
          <a:p>
            <a:pPr algn="ctr"/>
            <a:r>
              <a:rPr lang="en-IN" sz="800" b="1" dirty="0" smtClean="0">
                <a:solidFill>
                  <a:srgbClr val="FF0000"/>
                </a:solidFill>
              </a:rPr>
              <a:t>Sassoon</a:t>
            </a:r>
          </a:p>
          <a:p>
            <a:pPr algn="ctr"/>
            <a:r>
              <a:rPr lang="en-IN" sz="800" b="1" dirty="0" smtClean="0">
                <a:solidFill>
                  <a:srgbClr val="FF0000"/>
                </a:solidFill>
              </a:rPr>
              <a:t>Hospital</a:t>
            </a:r>
            <a:endParaRPr lang="en-IN" sz="800" b="1" dirty="0">
              <a:solidFill>
                <a:srgbClr val="FF0000"/>
              </a:solidFill>
            </a:endParaRPr>
          </a:p>
        </p:txBody>
      </p:sp>
      <p:pic>
        <p:nvPicPr>
          <p:cNvPr id="31" name="Picture 42">
            <a:extLst>
              <a:ext uri="{FF2B5EF4-FFF2-40B4-BE49-F238E27FC236}">
                <a16:creationId xmlns:a16="http://schemas.microsoft.com/office/drawing/2014/main" xmlns="" id="{72CD0BC3-CBCD-4F08-9EC2-094477A3F0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4492" y="570018"/>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801918" y="1235714"/>
            <a:ext cx="590225" cy="338554"/>
          </a:xfrm>
          <a:prstGeom prst="rect">
            <a:avLst/>
          </a:prstGeom>
          <a:noFill/>
        </p:spPr>
        <p:txBody>
          <a:bodyPr wrap="none" rtlCol="0">
            <a:spAutoFit/>
          </a:bodyPr>
          <a:lstStyle/>
          <a:p>
            <a:pPr algn="ctr"/>
            <a:r>
              <a:rPr lang="en-IN" sz="800" b="1" dirty="0" smtClean="0">
                <a:solidFill>
                  <a:srgbClr val="FF0000"/>
                </a:solidFill>
              </a:rPr>
              <a:t>KEM</a:t>
            </a:r>
          </a:p>
          <a:p>
            <a:pPr algn="ctr"/>
            <a:r>
              <a:rPr lang="en-IN" sz="800" b="1" dirty="0" smtClean="0">
                <a:solidFill>
                  <a:srgbClr val="FF0000"/>
                </a:solidFill>
              </a:rPr>
              <a:t>Hospital</a:t>
            </a:r>
            <a:endParaRPr lang="en-IN" sz="800" b="1" dirty="0">
              <a:solidFill>
                <a:srgbClr val="FF0000"/>
              </a:solidFill>
            </a:endParaRPr>
          </a:p>
        </p:txBody>
      </p:sp>
      <p:cxnSp>
        <p:nvCxnSpPr>
          <p:cNvPr id="33" name="Straight Arrow Connector 32"/>
          <p:cNvCxnSpPr>
            <a:endCxn id="31" idx="1"/>
          </p:cNvCxnSpPr>
          <p:nvPr/>
        </p:nvCxnSpPr>
        <p:spPr>
          <a:xfrm flipV="1">
            <a:off x="4089741" y="902869"/>
            <a:ext cx="2764759" cy="116344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20196284">
            <a:off x="4890507" y="1184003"/>
            <a:ext cx="1258678" cy="215444"/>
          </a:xfrm>
          <a:prstGeom prst="rect">
            <a:avLst/>
          </a:prstGeom>
          <a:noFill/>
        </p:spPr>
        <p:txBody>
          <a:bodyPr wrap="none" rtlCol="0">
            <a:spAutoFit/>
          </a:bodyPr>
          <a:lstStyle/>
          <a:p>
            <a:r>
              <a:rPr lang="en-IN" sz="800" b="1" dirty="0" smtClean="0"/>
              <a:t>Goes to KEM Hospital</a:t>
            </a:r>
            <a:endParaRPr lang="en-IN" sz="800" b="1" dirty="0"/>
          </a:p>
        </p:txBody>
      </p:sp>
      <p:sp>
        <p:nvSpPr>
          <p:cNvPr id="40" name="Rectangle 39"/>
          <p:cNvSpPr/>
          <p:nvPr/>
        </p:nvSpPr>
        <p:spPr>
          <a:xfrm>
            <a:off x="6603939" y="47505"/>
            <a:ext cx="1134094" cy="50729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6590744" y="4"/>
            <a:ext cx="1115207" cy="584775"/>
          </a:xfrm>
          <a:prstGeom prst="rect">
            <a:avLst/>
          </a:prstGeom>
          <a:noFill/>
        </p:spPr>
        <p:txBody>
          <a:bodyPr wrap="square" rtlCol="0">
            <a:spAutoFit/>
          </a:bodyPr>
          <a:lstStyle/>
          <a:p>
            <a:pPr algn="ctr"/>
            <a:r>
              <a:rPr lang="en-IN" sz="800" dirty="0" smtClean="0"/>
              <a:t>‘</a:t>
            </a:r>
            <a:r>
              <a:rPr lang="en-IN" sz="800" b="1" dirty="0" err="1">
                <a:solidFill>
                  <a:srgbClr val="00B050"/>
                </a:solidFill>
              </a:rPr>
              <a:t>Punekar</a:t>
            </a:r>
            <a:r>
              <a:rPr lang="en-IN" sz="800" dirty="0"/>
              <a:t>’ </a:t>
            </a:r>
            <a:r>
              <a:rPr lang="en-IN" sz="800" dirty="0" smtClean="0"/>
              <a:t>might forget/not have to bring his previous reports</a:t>
            </a:r>
            <a:endParaRPr lang="en-IN" sz="800" dirty="0"/>
          </a:p>
        </p:txBody>
      </p:sp>
      <p:sp>
        <p:nvSpPr>
          <p:cNvPr id="51" name="Rectangle 50"/>
          <p:cNvSpPr/>
          <p:nvPr/>
        </p:nvSpPr>
        <p:spPr>
          <a:xfrm>
            <a:off x="7514338" y="603561"/>
            <a:ext cx="991591" cy="574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p:cNvSpPr txBox="1"/>
          <p:nvPr/>
        </p:nvSpPr>
        <p:spPr>
          <a:xfrm>
            <a:off x="7461002" y="610481"/>
            <a:ext cx="1115207" cy="584775"/>
          </a:xfrm>
          <a:prstGeom prst="rect">
            <a:avLst/>
          </a:prstGeom>
          <a:noFill/>
        </p:spPr>
        <p:txBody>
          <a:bodyPr wrap="square" rtlCol="0">
            <a:spAutoFit/>
          </a:bodyPr>
          <a:lstStyle/>
          <a:p>
            <a:pPr algn="ctr"/>
            <a:r>
              <a:rPr lang="en-IN" sz="800" dirty="0" smtClean="0"/>
              <a:t>Without medical history doctor might not understand the actual problem</a:t>
            </a:r>
            <a:endParaRPr lang="en-IN" sz="800" dirty="0"/>
          </a:p>
        </p:txBody>
      </p:sp>
      <p:sp>
        <p:nvSpPr>
          <p:cNvPr id="53" name="Rectangle 52"/>
          <p:cNvSpPr/>
          <p:nvPr/>
        </p:nvSpPr>
        <p:spPr>
          <a:xfrm>
            <a:off x="7488869" y="1319641"/>
            <a:ext cx="1134094" cy="4685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7507764" y="1326560"/>
            <a:ext cx="1115207" cy="461665"/>
          </a:xfrm>
          <a:prstGeom prst="rect">
            <a:avLst/>
          </a:prstGeom>
          <a:noFill/>
        </p:spPr>
        <p:txBody>
          <a:bodyPr wrap="square" rtlCol="0">
            <a:spAutoFit/>
          </a:bodyPr>
          <a:lstStyle/>
          <a:p>
            <a:pPr algn="ctr"/>
            <a:r>
              <a:rPr lang="en-IN" sz="800" dirty="0" smtClean="0"/>
              <a:t>‘</a:t>
            </a:r>
            <a:r>
              <a:rPr lang="en-IN" sz="800" b="1" dirty="0" err="1">
                <a:solidFill>
                  <a:srgbClr val="00B050"/>
                </a:solidFill>
              </a:rPr>
              <a:t>Punekar</a:t>
            </a:r>
            <a:r>
              <a:rPr lang="en-IN" sz="800" dirty="0"/>
              <a:t>’ has to fill out lengthy forms </a:t>
            </a:r>
            <a:r>
              <a:rPr lang="en-IN" sz="800" dirty="0" smtClean="0"/>
              <a:t>again</a:t>
            </a:r>
            <a:endParaRPr lang="en-IN" sz="800" dirty="0"/>
          </a:p>
        </p:txBody>
      </p:sp>
    </p:spTree>
    <p:extLst>
      <p:ext uri="{BB962C8B-B14F-4D97-AF65-F5344CB8AC3E}">
        <p14:creationId xmlns:p14="http://schemas.microsoft.com/office/powerpoint/2010/main" val="16837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3"/>
            <a:ext cx="2046300" cy="38275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Problem </a:t>
            </a:r>
            <a:r>
              <a:rPr lang="en-IN" b="1" dirty="0"/>
              <a:t>Statement</a:t>
            </a:r>
            <a:r>
              <a:rPr lang="en" b="1" dirty="0"/>
              <a:t/>
            </a:r>
            <a:br>
              <a:rPr lang="en" b="1" dirty="0"/>
            </a:br>
            <a:r>
              <a:rPr lang="en" b="1" dirty="0"/>
              <a:t/>
            </a:r>
            <a:br>
              <a:rPr lang="en" b="1" dirty="0"/>
            </a:br>
            <a:endParaRPr b="1" dirty="0"/>
          </a:p>
        </p:txBody>
      </p:sp>
      <p:sp>
        <p:nvSpPr>
          <p:cNvPr id="105" name="Shape 105"/>
          <p:cNvSpPr txBox="1">
            <a:spLocks noGrp="1"/>
          </p:cNvSpPr>
          <p:nvPr>
            <p:ph type="body" idx="2"/>
          </p:nvPr>
        </p:nvSpPr>
        <p:spPr>
          <a:xfrm>
            <a:off x="2771779" y="584377"/>
            <a:ext cx="6238875" cy="3974753"/>
          </a:xfrm>
          <a:prstGeom prst="rect">
            <a:avLst/>
          </a:prstGeom>
        </p:spPr>
        <p:txBody>
          <a:bodyPr spcFirstLastPara="1" wrap="square" lIns="91425" tIns="91425" rIns="91425" bIns="91425" anchor="t" anchorCtr="0">
            <a:noAutofit/>
          </a:bodyPr>
          <a:lstStyle/>
          <a:p>
            <a:pPr marL="171450" indent="-171450"/>
            <a:r>
              <a:rPr lang="en-IN" dirty="0">
                <a:solidFill>
                  <a:schemeClr val="accent1">
                    <a:lumMod val="75000"/>
                  </a:schemeClr>
                </a:solidFill>
              </a:rPr>
              <a:t>A big problem faced by the medical field is the nature in which medical records are stored.</a:t>
            </a:r>
          </a:p>
          <a:p>
            <a:pPr marL="171450" indent="-171450"/>
            <a:r>
              <a:rPr lang="en-IN" dirty="0">
                <a:solidFill>
                  <a:schemeClr val="accent1">
                    <a:lumMod val="75000"/>
                  </a:schemeClr>
                </a:solidFill>
              </a:rPr>
              <a:t>Records today are stored as Paper-based Records or Electronic Health Records.</a:t>
            </a:r>
          </a:p>
          <a:p>
            <a:pPr marL="171450" indent="-171450"/>
            <a:r>
              <a:rPr lang="en-IN" dirty="0">
                <a:solidFill>
                  <a:schemeClr val="accent1">
                    <a:lumMod val="75000"/>
                  </a:schemeClr>
                </a:solidFill>
              </a:rPr>
              <a:t>Both methods bring along their own problems.</a:t>
            </a:r>
          </a:p>
          <a:p>
            <a:pPr marL="171450" indent="-171450"/>
            <a:r>
              <a:rPr lang="en-IN" dirty="0">
                <a:solidFill>
                  <a:schemeClr val="accent1">
                    <a:lumMod val="75000"/>
                  </a:schemeClr>
                </a:solidFill>
              </a:rPr>
              <a:t>Traditional paper based records are dispersed across different medical facilities, resulting in repetitive tests and treatments. Sharing paper records is inefficient and the doctors ability to access them is limited by location and office hours. It is not efficient to keep track of a patients medical history with paper-based records .</a:t>
            </a:r>
          </a:p>
          <a:p>
            <a:pPr marL="171450" indent="-171450"/>
            <a:r>
              <a:rPr lang="en-IN" dirty="0">
                <a:solidFill>
                  <a:schemeClr val="accent1">
                    <a:lumMod val="75000"/>
                  </a:schemeClr>
                </a:solidFill>
              </a:rPr>
              <a:t>Although Electronic Health Records have helped in overcoming most of the problems posed by paper-based records, it comes with it’s own caveats.</a:t>
            </a:r>
          </a:p>
          <a:p>
            <a:pPr marL="171450" indent="-171450"/>
            <a:r>
              <a:rPr lang="en-IN" dirty="0">
                <a:solidFill>
                  <a:schemeClr val="accent1">
                    <a:lumMod val="75000"/>
                  </a:schemeClr>
                </a:solidFill>
              </a:rPr>
              <a:t>Each hospital uses it’s own Record Management System. Some store it locally while some store it on cloud services. There is a inability to transfer records from one hospital application to another.</a:t>
            </a:r>
          </a:p>
          <a:p>
            <a:pPr marL="171450" indent="-171450"/>
            <a:r>
              <a:rPr lang="en-IN" dirty="0">
                <a:solidFill>
                  <a:schemeClr val="accent1">
                    <a:lumMod val="75000"/>
                  </a:schemeClr>
                </a:solidFill>
              </a:rPr>
              <a:t>Most of the time, your data is on a server that belongs to the hospital or is rented by the hospital. This has it’s own obvious security problems.</a:t>
            </a:r>
          </a:p>
          <a:p>
            <a:pPr marL="0" indent="0">
              <a:buNone/>
            </a:pPr>
            <a:endParaRPr lang="en-IN" dirty="0">
              <a:solidFill>
                <a:schemeClr val="accent1">
                  <a:lumMod val="75000"/>
                </a:schemeClr>
              </a:solidFill>
            </a:endParaRPr>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dirty="0"/>
          </a:p>
        </p:txBody>
      </p:sp>
      <p:cxnSp>
        <p:nvCxnSpPr>
          <p:cNvPr id="6" name="Straight Connector 5"/>
          <p:cNvCxnSpPr/>
          <p:nvPr/>
        </p:nvCxnSpPr>
        <p:spPr>
          <a:xfrm>
            <a:off x="2771779" y="575499"/>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71779" y="4084779"/>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Beneficiaries</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sp>
        <p:nvSpPr>
          <p:cNvPr id="11" name="Shape 114">
            <a:extLst>
              <a:ext uri="{FF2B5EF4-FFF2-40B4-BE49-F238E27FC236}">
                <a16:creationId xmlns:a16="http://schemas.microsoft.com/office/drawing/2014/main" xmlns="" id="{1D3C8554-FECA-4592-9592-A1CD9D928A40}"/>
              </a:ext>
            </a:extLst>
          </p:cNvPr>
          <p:cNvSpPr txBox="1">
            <a:spLocks noGrp="1"/>
          </p:cNvSpPr>
          <p:nvPr>
            <p:ph type="body" idx="1"/>
          </p:nvPr>
        </p:nvSpPr>
        <p:spPr>
          <a:xfrm>
            <a:off x="2687763" y="975601"/>
            <a:ext cx="6029350" cy="2363951"/>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cs typeface="Times New Roman" panose="02020603050405020304" pitchFamily="18" charset="0"/>
              </a:rPr>
              <a:t>Citizens</a:t>
            </a:r>
          </a:p>
          <a:p>
            <a:pPr algn="just"/>
            <a:r>
              <a:rPr lang="en-US" i="0" dirty="0">
                <a:solidFill>
                  <a:schemeClr val="tx1"/>
                </a:solidFill>
                <a:latin typeface="Nunito Sans" panose="020B0604020202020204" charset="0"/>
                <a:cs typeface="Times New Roman" panose="02020603050405020304" pitchFamily="18" charset="0"/>
              </a:rPr>
              <a:t>Healthcare Centers</a:t>
            </a:r>
          </a:p>
          <a:p>
            <a:pPr algn="just"/>
            <a:r>
              <a:rPr lang="en-US" i="0" dirty="0">
                <a:solidFill>
                  <a:schemeClr val="tx1"/>
                </a:solidFill>
                <a:latin typeface="Nunito Sans" panose="020B0604020202020204" charset="0"/>
                <a:cs typeface="Times New Roman" panose="02020603050405020304" pitchFamily="18" charset="0"/>
              </a:rPr>
              <a:t>Insurance Providers</a:t>
            </a:r>
          </a:p>
          <a:p>
            <a:pPr algn="just"/>
            <a:r>
              <a:rPr lang="en-US" i="0" dirty="0">
                <a:solidFill>
                  <a:schemeClr val="tx1"/>
                </a:solidFill>
                <a:latin typeface="Nunito Sans" panose="020B0604020202020204" charset="0"/>
                <a:cs typeface="Times New Roman" panose="02020603050405020304" pitchFamily="18" charset="0"/>
              </a:rPr>
              <a:t>Government</a:t>
            </a:r>
          </a:p>
          <a:p>
            <a:pPr algn="just"/>
            <a:r>
              <a:rPr lang="en-US" i="0" dirty="0">
                <a:solidFill>
                  <a:schemeClr val="tx1"/>
                </a:solidFill>
                <a:latin typeface="Nunito Sans" panose="020B0604020202020204" charset="0"/>
                <a:cs typeface="Times New Roman" panose="02020603050405020304" pitchFamily="18" charset="0"/>
              </a:rPr>
              <a:t>Pharmacist</a:t>
            </a:r>
          </a:p>
        </p:txBody>
      </p:sp>
    </p:spTree>
    <p:extLst>
      <p:ext uri="{BB962C8B-B14F-4D97-AF65-F5344CB8AC3E}">
        <p14:creationId xmlns:p14="http://schemas.microsoft.com/office/powerpoint/2010/main" val="10052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Help to Beneficiary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sp>
        <p:nvSpPr>
          <p:cNvPr id="11" name="Shape 114">
            <a:extLst>
              <a:ext uri="{FF2B5EF4-FFF2-40B4-BE49-F238E27FC236}">
                <a16:creationId xmlns:a16="http://schemas.microsoft.com/office/drawing/2014/main" xmlns="" id="{1D3C8554-FECA-4592-9592-A1CD9D928A40}"/>
              </a:ext>
            </a:extLst>
          </p:cNvPr>
          <p:cNvSpPr txBox="1">
            <a:spLocks noGrp="1"/>
          </p:cNvSpPr>
          <p:nvPr>
            <p:ph type="body" idx="1"/>
          </p:nvPr>
        </p:nvSpPr>
        <p:spPr>
          <a:xfrm>
            <a:off x="2801784" y="575502"/>
            <a:ext cx="6029350" cy="4261420"/>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rPr>
              <a:t>Citizens have their health records stored securely.</a:t>
            </a:r>
          </a:p>
          <a:p>
            <a:pPr algn="just"/>
            <a:r>
              <a:rPr lang="en-US" i="0" dirty="0">
                <a:solidFill>
                  <a:schemeClr val="tx1"/>
                </a:solidFill>
                <a:latin typeface="Nunito Sans" panose="020B0604020202020204" charset="0"/>
              </a:rPr>
              <a:t>Beneficial for both the users and healthcare centers to track the medical history of the user(patient).</a:t>
            </a:r>
          </a:p>
          <a:p>
            <a:pPr algn="just"/>
            <a:r>
              <a:rPr lang="en-US" i="0" dirty="0">
                <a:solidFill>
                  <a:schemeClr val="tx1"/>
                </a:solidFill>
                <a:latin typeface="Nunito Sans" panose="020B0604020202020204" charset="0"/>
              </a:rPr>
              <a:t>Medical records are owned by the patients and shared with other participants according to their discretion ensuring privacy of the patients.</a:t>
            </a:r>
          </a:p>
          <a:p>
            <a:pPr algn="just"/>
            <a:r>
              <a:rPr lang="en-US" i="0" dirty="0">
                <a:solidFill>
                  <a:schemeClr val="tx1"/>
                </a:solidFill>
                <a:latin typeface="Nunito Sans" panose="020B0604020202020204" charset="0"/>
              </a:rPr>
              <a:t>Having a uniform standard of medical records helps in achieving structural interoperability.</a:t>
            </a:r>
          </a:p>
          <a:p>
            <a:pPr algn="just"/>
            <a:r>
              <a:rPr lang="en-US" i="0" dirty="0">
                <a:solidFill>
                  <a:schemeClr val="tx1"/>
                </a:solidFill>
                <a:latin typeface="Nunito Sans" panose="020B0604020202020204" charset="0"/>
              </a:rPr>
              <a:t>Ease of access of records for Insurance Providers and Healthcare Centers(only when permitted by record owner).</a:t>
            </a:r>
          </a:p>
          <a:p>
            <a:pPr algn="just"/>
            <a:r>
              <a:rPr lang="en-US" i="0" dirty="0">
                <a:solidFill>
                  <a:schemeClr val="tx1"/>
                </a:solidFill>
                <a:latin typeface="Nunito Sans" panose="020B0604020202020204" charset="0"/>
              </a:rPr>
              <a:t>Better management and economization in Government Hospitals.</a:t>
            </a:r>
          </a:p>
          <a:p>
            <a:pPr algn="just"/>
            <a:r>
              <a:rPr lang="en-US" i="0" dirty="0">
                <a:solidFill>
                  <a:schemeClr val="tx1"/>
                </a:solidFill>
                <a:latin typeface="Nunito Sans" panose="020B0604020202020204" charset="0"/>
              </a:rPr>
              <a:t>Access to legitimate prescription records for Pharmacists.</a:t>
            </a:r>
          </a:p>
          <a:p>
            <a:pPr algn="just"/>
            <a:endParaRPr lang="en-US" i="0" dirty="0">
              <a:solidFill>
                <a:schemeClr val="tx1"/>
              </a:solidFill>
              <a:latin typeface="Nunito Sans" panose="020B0604020202020204" charset="0"/>
            </a:endParaRPr>
          </a:p>
          <a:p>
            <a:pPr marL="127000" indent="0" algn="just">
              <a:buNone/>
            </a:pPr>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i="0" dirty="0">
              <a:solidFill>
                <a:schemeClr val="tx1"/>
              </a:solidFill>
              <a:latin typeface="Nunito Sans" panose="020B0604020202020204" charset="0"/>
            </a:endParaRPr>
          </a:p>
        </p:txBody>
      </p:sp>
    </p:spTree>
    <p:extLst>
      <p:ext uri="{BB962C8B-B14F-4D97-AF65-F5344CB8AC3E}">
        <p14:creationId xmlns:p14="http://schemas.microsoft.com/office/powerpoint/2010/main" val="230078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a:defRPr/>
            </a:pPr>
            <a:fld id="{00000000-1234-1234-1234-123412341234}" type="slidenum">
              <a:rPr lang="en"/>
              <a:pPr>
                <a:defRPr/>
              </a:pPr>
              <a:t>6</a:t>
            </a:fld>
            <a:endParaRPr dirty="0"/>
          </a:p>
        </p:txBody>
      </p:sp>
      <p:sp>
        <p:nvSpPr>
          <p:cNvPr id="4" name="Rectangle 3">
            <a:extLst>
              <a:ext uri="{FF2B5EF4-FFF2-40B4-BE49-F238E27FC236}">
                <a16:creationId xmlns="" xmlns:a16="http://schemas.microsoft.com/office/drawing/2014/main" id="{73975F41-C02D-4F7A-B534-F50F4D1254D9}"/>
              </a:ext>
            </a:extLst>
          </p:cNvPr>
          <p:cNvSpPr/>
          <p:nvPr/>
        </p:nvSpPr>
        <p:spPr>
          <a:xfrm>
            <a:off x="3067943" y="210067"/>
            <a:ext cx="3888771" cy="10169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solidFill>
                  <a:srgbClr val="000000"/>
                </a:solidFill>
              </a:rPr>
              <a:t>Hospitals/Mobile Clinics</a:t>
            </a:r>
            <a:endParaRPr lang="en-IN" b="1" dirty="0">
              <a:solidFill>
                <a:srgbClr val="000000"/>
              </a:solidFill>
            </a:endParaRPr>
          </a:p>
          <a:p>
            <a:pPr marL="171450" indent="-171450">
              <a:buFont typeface="Arial" pitchFamily="34" charset="0"/>
              <a:buChar char="•"/>
            </a:pPr>
            <a:r>
              <a:rPr lang="en-US" sz="1100" dirty="0" smtClean="0">
                <a:solidFill>
                  <a:srgbClr val="000000"/>
                </a:solidFill>
              </a:rPr>
              <a:t>Track medical history of patient</a:t>
            </a:r>
          </a:p>
          <a:p>
            <a:pPr marL="171450" indent="-171450">
              <a:buFont typeface="Arial" pitchFamily="34" charset="0"/>
              <a:buChar char="•"/>
            </a:pPr>
            <a:r>
              <a:rPr lang="en-US" sz="1100" dirty="0" smtClean="0">
                <a:solidFill>
                  <a:srgbClr val="000000"/>
                </a:solidFill>
              </a:rPr>
              <a:t>Achieve structural interoperability</a:t>
            </a:r>
          </a:p>
          <a:p>
            <a:pPr marL="171450" indent="-171450">
              <a:buFont typeface="Arial" pitchFamily="34" charset="0"/>
              <a:buChar char="•"/>
            </a:pPr>
            <a:r>
              <a:rPr lang="en-US" sz="1100" dirty="0" smtClean="0">
                <a:solidFill>
                  <a:srgbClr val="000000"/>
                </a:solidFill>
              </a:rPr>
              <a:t>Ease of record access</a:t>
            </a:r>
          </a:p>
          <a:p>
            <a:pPr marL="171450" indent="-171450">
              <a:buFont typeface="Arial" pitchFamily="34" charset="0"/>
              <a:buChar char="•"/>
            </a:pPr>
            <a:r>
              <a:rPr lang="en-US" sz="1100" dirty="0" smtClean="0">
                <a:solidFill>
                  <a:srgbClr val="000000"/>
                </a:solidFill>
              </a:rPr>
              <a:t>Real-time record uploading</a:t>
            </a:r>
          </a:p>
          <a:p>
            <a:pPr marL="171450" indent="-171450">
              <a:buFont typeface="Arial" pitchFamily="34" charset="0"/>
              <a:buChar char="•"/>
            </a:pPr>
            <a:r>
              <a:rPr lang="en-US" sz="1100" dirty="0" smtClean="0">
                <a:solidFill>
                  <a:srgbClr val="000000"/>
                </a:solidFill>
              </a:rPr>
              <a:t>Improve delivery of services</a:t>
            </a:r>
          </a:p>
        </p:txBody>
      </p:sp>
      <p:sp>
        <p:nvSpPr>
          <p:cNvPr id="8" name="Rectangle 7">
            <a:extLst>
              <a:ext uri="{FF2B5EF4-FFF2-40B4-BE49-F238E27FC236}">
                <a16:creationId xmlns="" xmlns:a16="http://schemas.microsoft.com/office/drawing/2014/main" id="{587713AA-9CBD-4BD7-A8A4-7B621B110039}"/>
              </a:ext>
            </a:extLst>
          </p:cNvPr>
          <p:cNvSpPr/>
          <p:nvPr/>
        </p:nvSpPr>
        <p:spPr>
          <a:xfrm>
            <a:off x="4427984" y="1395636"/>
            <a:ext cx="3737464" cy="10169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solidFill>
                  <a:srgbClr val="000000"/>
                </a:solidFill>
              </a:rPr>
              <a:t>Government</a:t>
            </a:r>
          </a:p>
          <a:p>
            <a:pPr marL="171450" indent="-171450">
              <a:buFont typeface="Arial" pitchFamily="34" charset="0"/>
              <a:buChar char="•"/>
            </a:pPr>
            <a:r>
              <a:rPr lang="en-US" sz="1100" dirty="0" smtClean="0">
                <a:solidFill>
                  <a:srgbClr val="000000"/>
                </a:solidFill>
              </a:rPr>
              <a:t>Better management of health records</a:t>
            </a:r>
          </a:p>
          <a:p>
            <a:pPr marL="171450" indent="-171450">
              <a:buFont typeface="Arial" pitchFamily="34" charset="0"/>
              <a:buChar char="•"/>
            </a:pPr>
            <a:r>
              <a:rPr lang="en-US" sz="1100" dirty="0" smtClean="0">
                <a:solidFill>
                  <a:srgbClr val="000000"/>
                </a:solidFill>
              </a:rPr>
              <a:t>Economization(cost-reduction)</a:t>
            </a:r>
          </a:p>
          <a:p>
            <a:pPr marL="171450" indent="-171450">
              <a:buFont typeface="Arial" pitchFamily="34" charset="0"/>
              <a:buChar char="•"/>
            </a:pPr>
            <a:r>
              <a:rPr lang="en-US" sz="1100" dirty="0">
                <a:solidFill>
                  <a:srgbClr val="000000"/>
                </a:solidFill>
              </a:rPr>
              <a:t>Basis for developing long-term strategy</a:t>
            </a:r>
            <a:endParaRPr lang="en-US" sz="1100" dirty="0" smtClean="0">
              <a:solidFill>
                <a:srgbClr val="000000"/>
              </a:solidFill>
            </a:endParaRPr>
          </a:p>
        </p:txBody>
      </p:sp>
      <p:pic>
        <p:nvPicPr>
          <p:cNvPr id="9" name="Picture 42">
            <a:extLst>
              <a:ext uri="{FF2B5EF4-FFF2-40B4-BE49-F238E27FC236}">
                <a16:creationId xmlns=""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02617"/>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 xmlns:a16="http://schemas.microsoft.com/office/drawing/2014/main" id="{A6D7667A-DA73-430E-A281-75520436CCCB}"/>
              </a:ext>
            </a:extLst>
          </p:cNvPr>
          <p:cNvSpPr/>
          <p:nvPr/>
        </p:nvSpPr>
        <p:spPr>
          <a:xfrm>
            <a:off x="3082804" y="2625756"/>
            <a:ext cx="3873910" cy="101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solidFill>
                  <a:srgbClr val="000000"/>
                </a:solidFill>
              </a:rPr>
              <a:t>Citizens</a:t>
            </a:r>
          </a:p>
          <a:p>
            <a:pPr marL="285750" indent="-285750">
              <a:buFont typeface="Arial" pitchFamily="34" charset="0"/>
              <a:buChar char="•"/>
            </a:pPr>
            <a:r>
              <a:rPr lang="en-US" sz="1100" dirty="0" smtClean="0">
                <a:solidFill>
                  <a:srgbClr val="000000"/>
                </a:solidFill>
              </a:rPr>
              <a:t>Health records stored securely</a:t>
            </a:r>
          </a:p>
          <a:p>
            <a:pPr marL="285750" indent="-285750">
              <a:buFont typeface="Arial" pitchFamily="34" charset="0"/>
              <a:buChar char="•"/>
            </a:pPr>
            <a:r>
              <a:rPr lang="en-US" sz="1100" dirty="0" smtClean="0">
                <a:solidFill>
                  <a:srgbClr val="000000"/>
                </a:solidFill>
              </a:rPr>
              <a:t>Easy to access records</a:t>
            </a:r>
          </a:p>
          <a:p>
            <a:pPr marL="285750" indent="-285750">
              <a:buFont typeface="Arial" pitchFamily="34" charset="0"/>
              <a:buChar char="•"/>
            </a:pPr>
            <a:r>
              <a:rPr lang="en-US" sz="1100" dirty="0" smtClean="0">
                <a:solidFill>
                  <a:srgbClr val="000000"/>
                </a:solidFill>
              </a:rPr>
              <a:t>Record portability</a:t>
            </a:r>
          </a:p>
          <a:p>
            <a:pPr marL="285750" indent="-285750">
              <a:buFont typeface="Arial" pitchFamily="34" charset="0"/>
              <a:buChar char="•"/>
            </a:pPr>
            <a:r>
              <a:rPr lang="en-US" sz="1100" dirty="0" smtClean="0">
                <a:solidFill>
                  <a:srgbClr val="000000"/>
                </a:solidFill>
              </a:rPr>
              <a:t>Easy to track medical history</a:t>
            </a:r>
          </a:p>
          <a:p>
            <a:pPr marL="285750" indent="-285750">
              <a:buFont typeface="Arial" pitchFamily="34" charset="0"/>
              <a:buChar char="•"/>
            </a:pPr>
            <a:r>
              <a:rPr lang="en-US" sz="1100" dirty="0" smtClean="0">
                <a:solidFill>
                  <a:srgbClr val="000000"/>
                </a:solidFill>
              </a:rPr>
              <a:t>Records shared with others to </a:t>
            </a:r>
            <a:r>
              <a:rPr lang="en-US" sz="1100" smtClean="0">
                <a:solidFill>
                  <a:srgbClr val="000000"/>
                </a:solidFill>
              </a:rPr>
              <a:t>their discretion</a:t>
            </a:r>
            <a:endParaRPr lang="en-US" sz="1100" dirty="0" smtClean="0">
              <a:solidFill>
                <a:srgbClr val="000000"/>
              </a:solidFill>
            </a:endParaRPr>
          </a:p>
        </p:txBody>
      </p:sp>
      <p:sp>
        <p:nvSpPr>
          <p:cNvPr id="11"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Help to Beneficiary</a:t>
            </a:r>
            <a:endParaRPr b="1" dirty="0"/>
          </a:p>
        </p:txBody>
      </p:sp>
      <p:sp>
        <p:nvSpPr>
          <p:cNvPr id="12" name="Rectangle 11">
            <a:extLst>
              <a:ext uri="{FF2B5EF4-FFF2-40B4-BE49-F238E27FC236}">
                <a16:creationId xmlns="" xmlns:a16="http://schemas.microsoft.com/office/drawing/2014/main" id="{A6D7667A-DA73-430E-A281-75520436CCCB}"/>
              </a:ext>
            </a:extLst>
          </p:cNvPr>
          <p:cNvSpPr/>
          <p:nvPr/>
        </p:nvSpPr>
        <p:spPr>
          <a:xfrm>
            <a:off x="4427986" y="3867894"/>
            <a:ext cx="3737463" cy="101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solidFill>
                  <a:srgbClr val="000000"/>
                </a:solidFill>
              </a:rPr>
              <a:t>Pharmacist</a:t>
            </a:r>
          </a:p>
          <a:p>
            <a:pPr marL="285750" indent="-285750">
              <a:buFont typeface="Arial" pitchFamily="34" charset="0"/>
              <a:buChar char="•"/>
            </a:pPr>
            <a:r>
              <a:rPr lang="en-US" sz="1100" dirty="0" smtClean="0">
                <a:solidFill>
                  <a:srgbClr val="000000"/>
                </a:solidFill>
              </a:rPr>
              <a:t>Access to legitimate prescription</a:t>
            </a:r>
          </a:p>
          <a:p>
            <a:pPr marL="285750" indent="-285750">
              <a:buFont typeface="Arial" pitchFamily="34" charset="0"/>
              <a:buChar char="•"/>
            </a:pPr>
            <a:r>
              <a:rPr lang="en-US" sz="1100" dirty="0" smtClean="0">
                <a:solidFill>
                  <a:srgbClr val="000000"/>
                </a:solidFill>
              </a:rPr>
              <a:t>Reduce leakage of drugs</a:t>
            </a:r>
          </a:p>
          <a:p>
            <a:pPr marL="285750" indent="-285750">
              <a:buFont typeface="Arial" pitchFamily="34" charset="0"/>
              <a:buChar char="•"/>
            </a:pPr>
            <a:r>
              <a:rPr lang="en-US" sz="1100" dirty="0" smtClean="0">
                <a:solidFill>
                  <a:srgbClr val="000000"/>
                </a:solidFill>
              </a:rPr>
              <a:t>Use AI to predict </a:t>
            </a:r>
            <a:r>
              <a:rPr lang="en-US" sz="1100" smtClean="0">
                <a:solidFill>
                  <a:srgbClr val="000000"/>
                </a:solidFill>
              </a:rPr>
              <a:t>drug stock</a:t>
            </a:r>
            <a:endParaRPr lang="en-US" sz="1100" dirty="0" smtClean="0">
              <a:solidFill>
                <a:srgbClr val="000000"/>
              </a:solidFill>
            </a:endParaRPr>
          </a:p>
          <a:p>
            <a:pPr marL="285750" indent="-285750">
              <a:buFont typeface="Arial" pitchFamily="34" charset="0"/>
              <a:buChar char="•"/>
            </a:pPr>
            <a:endParaRPr lang="en-US" sz="1100" dirty="0" smtClean="0">
              <a:solidFill>
                <a:srgbClr val="000000"/>
              </a:solidFill>
            </a:endParaRPr>
          </a:p>
        </p:txBody>
      </p:sp>
      <p:pic>
        <p:nvPicPr>
          <p:cNvPr id="1026" name="Picture 2" descr="Image result for government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5" y="1488186"/>
            <a:ext cx="795873" cy="831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itize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714" y="2787774"/>
            <a:ext cx="926969" cy="5940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5476" y="4050360"/>
            <a:ext cx="869356" cy="652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971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a:defRPr/>
            </a:pPr>
            <a:fld id="{00000000-1234-1234-1234-123412341234}" type="slidenum">
              <a:rPr lang="en"/>
              <a:pPr>
                <a:defRPr/>
              </a:pPr>
              <a:t>7</a:t>
            </a:fld>
            <a:endParaRPr dirty="0"/>
          </a:p>
        </p:txBody>
      </p:sp>
      <p:sp>
        <p:nvSpPr>
          <p:cNvPr id="4" name="Rectangle 3">
            <a:extLst>
              <a:ext uri="{FF2B5EF4-FFF2-40B4-BE49-F238E27FC236}">
                <a16:creationId xmlns:a16="http://schemas.microsoft.com/office/drawing/2014/main" xmlns="" id="{73975F41-C02D-4F7A-B534-F50F4D1254D9}"/>
              </a:ext>
            </a:extLst>
          </p:cNvPr>
          <p:cNvSpPr/>
          <p:nvPr/>
        </p:nvSpPr>
        <p:spPr>
          <a:xfrm>
            <a:off x="3067940" y="210067"/>
            <a:ext cx="3161944" cy="10169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solidFill>
                  <a:srgbClr val="000000"/>
                </a:solidFill>
              </a:rPr>
              <a:t>Hospitals</a:t>
            </a:r>
          </a:p>
          <a:p>
            <a:endParaRPr lang="en-IN" sz="1100" dirty="0" smtClean="0">
              <a:solidFill>
                <a:srgbClr val="000000"/>
              </a:solidFill>
            </a:endParaRPr>
          </a:p>
        </p:txBody>
      </p:sp>
      <p:sp>
        <p:nvSpPr>
          <p:cNvPr id="8" name="Rectangle 7">
            <a:extLst>
              <a:ext uri="{FF2B5EF4-FFF2-40B4-BE49-F238E27FC236}">
                <a16:creationId xmlns:a16="http://schemas.microsoft.com/office/drawing/2014/main" xmlns="" id="{587713AA-9CBD-4BD7-A8A4-7B621B110039}"/>
              </a:ext>
            </a:extLst>
          </p:cNvPr>
          <p:cNvSpPr/>
          <p:nvPr/>
        </p:nvSpPr>
        <p:spPr>
          <a:xfrm>
            <a:off x="6457725" y="865817"/>
            <a:ext cx="2528021" cy="10169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9" name="Picture 42">
            <a:extLst>
              <a:ext uri="{FF2B5EF4-FFF2-40B4-BE49-F238E27FC236}">
                <a16:creationId xmlns:a16="http://schemas.microsoft.com/office/drawing/2014/main" xmlns=""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173" y="230571"/>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xmlns="" id="{A6D7667A-DA73-430E-A281-75520436CCCB}"/>
              </a:ext>
            </a:extLst>
          </p:cNvPr>
          <p:cNvSpPr/>
          <p:nvPr/>
        </p:nvSpPr>
        <p:spPr>
          <a:xfrm>
            <a:off x="3067944" y="3492170"/>
            <a:ext cx="3147083" cy="101694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Citizens</a:t>
            </a:r>
          </a:p>
          <a:p>
            <a:r>
              <a:rPr lang="en-IN" sz="1100" dirty="0">
                <a:solidFill>
                  <a:srgbClr val="000000"/>
                </a:solidFill>
              </a:rPr>
              <a:t>Citizens go for a check-up </a:t>
            </a:r>
          </a:p>
          <a:p>
            <a:r>
              <a:rPr lang="en-IN" sz="1100" dirty="0">
                <a:solidFill>
                  <a:srgbClr val="000000"/>
                </a:solidFill>
              </a:rPr>
              <a:t>at nearest healthcare </a:t>
            </a:r>
          </a:p>
          <a:p>
            <a:r>
              <a:rPr lang="en-IN" sz="1100" dirty="0">
                <a:solidFill>
                  <a:srgbClr val="000000"/>
                </a:solidFill>
              </a:rPr>
              <a:t>centre </a:t>
            </a:r>
          </a:p>
        </p:txBody>
      </p:sp>
      <p:sp>
        <p:nvSpPr>
          <p:cNvPr id="11"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Help to Beneficiary</a:t>
            </a:r>
            <a:endParaRPr b="1" dirty="0"/>
          </a:p>
        </p:txBody>
      </p:sp>
    </p:spTree>
    <p:extLst>
      <p:ext uri="{BB962C8B-B14F-4D97-AF65-F5344CB8AC3E}">
        <p14:creationId xmlns:p14="http://schemas.microsoft.com/office/powerpoint/2010/main" val="75106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41177" y="558409"/>
            <a:ext cx="1534725" cy="580638"/>
          </a:xfrm>
          <a:prstGeom prst="rect">
            <a:avLst/>
          </a:prstGeom>
        </p:spPr>
        <p:txBody>
          <a:bodyPr spcFirstLastPara="1" wrap="square" lIns="68569" tIns="68569" rIns="68569" bIns="68569" anchor="t" anchorCtr="0">
            <a:noAutofit/>
          </a:bodyPr>
          <a:lstStyle/>
          <a:p>
            <a:r>
              <a:rPr lang="en-IN" b="1" dirty="0"/>
              <a:t>Business Model</a:t>
            </a:r>
            <a:endParaRPr b="1" dirty="0"/>
          </a:p>
        </p:txBody>
      </p:sp>
      <p:sp>
        <p:nvSpPr>
          <p:cNvPr id="107" name="Shape 107"/>
          <p:cNvSpPr txBox="1">
            <a:spLocks noGrp="1"/>
          </p:cNvSpPr>
          <p:nvPr>
            <p:ph type="sldNum" idx="12"/>
          </p:nvPr>
        </p:nvSpPr>
        <p:spPr>
          <a:xfrm>
            <a:off x="7560596" y="4749851"/>
            <a:ext cx="411525" cy="393600"/>
          </a:xfrm>
          <a:prstGeom prst="rect">
            <a:avLst/>
          </a:prstGeom>
        </p:spPr>
        <p:txBody>
          <a:bodyPr spcFirstLastPara="1" wrap="square" lIns="68569" tIns="68569" rIns="68569" bIns="68569" anchor="ctr" anchorCtr="0">
            <a:noAutofit/>
          </a:bodyPr>
          <a:lstStyle/>
          <a:p>
            <a:pPr defTabSz="685800">
              <a:buClrTx/>
            </a:pPr>
            <a:fld id="{00000000-1234-1234-1234-123412341234}" type="slidenum">
              <a:rPr lang="en" kern="1200"/>
              <a:pPr defTabSz="685800">
                <a:buClrTx/>
              </a:pPr>
              <a:t>8</a:t>
            </a:fld>
            <a:endParaRPr kern="1200" dirty="0"/>
          </a:p>
        </p:txBody>
      </p:sp>
      <p:sp>
        <p:nvSpPr>
          <p:cNvPr id="11" name="Shape 114">
            <a:extLst>
              <a:ext uri="{FF2B5EF4-FFF2-40B4-BE49-F238E27FC236}">
                <a16:creationId xmlns:a16="http://schemas.microsoft.com/office/drawing/2014/main" xmlns="" id="{1D3C8554-FECA-4592-9592-A1CD9D928A40}"/>
              </a:ext>
            </a:extLst>
          </p:cNvPr>
          <p:cNvSpPr txBox="1">
            <a:spLocks noGrp="1"/>
          </p:cNvSpPr>
          <p:nvPr>
            <p:ph type="body" idx="1"/>
          </p:nvPr>
        </p:nvSpPr>
        <p:spPr>
          <a:xfrm>
            <a:off x="2929031" y="341939"/>
            <a:ext cx="5673798" cy="4049427"/>
          </a:xfrm>
          <a:prstGeom prst="rect">
            <a:avLst/>
          </a:prstGeom>
        </p:spPr>
        <p:txBody>
          <a:bodyPr spcFirstLastPara="1" wrap="square" lIns="68569" tIns="68569" rIns="68569" bIns="68569" anchor="t" anchorCtr="0">
            <a:noAutofit/>
          </a:bodyPr>
          <a:lstStyle/>
          <a:p>
            <a:pPr algn="just"/>
            <a:r>
              <a:rPr lang="en-US" sz="1600" i="0" dirty="0">
                <a:solidFill>
                  <a:schemeClr val="tx1"/>
                </a:solidFill>
                <a:latin typeface="Nunito Sans" panose="020B0604020202020204" charset="0"/>
              </a:rPr>
              <a:t>6-10 months to create and deploy the system.</a:t>
            </a:r>
          </a:p>
          <a:p>
            <a:pPr algn="just"/>
            <a:r>
              <a:rPr lang="en-US" sz="1600" i="0" dirty="0">
                <a:solidFill>
                  <a:schemeClr val="tx1"/>
                </a:solidFill>
                <a:latin typeface="Nunito Sans" panose="020B0604020202020204" charset="0"/>
              </a:rPr>
              <a:t>Development team - 6 members</a:t>
            </a:r>
          </a:p>
          <a:p>
            <a:pPr algn="just"/>
            <a:r>
              <a:rPr lang="en-US" sz="1600" i="0" dirty="0">
                <a:solidFill>
                  <a:schemeClr val="tx1"/>
                </a:solidFill>
                <a:latin typeface="Nunito Sans" panose="020B0604020202020204" charset="0"/>
              </a:rPr>
              <a:t>Development cost -  Salary + Infrastructure = 2 </a:t>
            </a:r>
            <a:r>
              <a:rPr lang="en-US" sz="1600" i="0" dirty="0" err="1">
                <a:solidFill>
                  <a:schemeClr val="tx1"/>
                </a:solidFill>
                <a:latin typeface="Nunito Sans" panose="020B0604020202020204" charset="0"/>
              </a:rPr>
              <a:t>crore</a:t>
            </a:r>
            <a:r>
              <a:rPr lang="en-US" sz="1600" i="0" dirty="0">
                <a:solidFill>
                  <a:schemeClr val="tx1"/>
                </a:solidFill>
                <a:latin typeface="Nunito Sans" panose="020B0604020202020204" charset="0"/>
              </a:rPr>
              <a:t>/</a:t>
            </a:r>
            <a:r>
              <a:rPr lang="en-US" sz="1600" i="0" dirty="0" err="1">
                <a:solidFill>
                  <a:schemeClr val="tx1"/>
                </a:solidFill>
                <a:latin typeface="Nunito Sans" panose="020B0604020202020204" charset="0"/>
              </a:rPr>
              <a:t>yr</a:t>
            </a:r>
            <a:endParaRPr lang="en-US" sz="1600" i="0" dirty="0">
              <a:solidFill>
                <a:schemeClr val="tx1"/>
              </a:solidFill>
              <a:latin typeface="Nunito Sans" panose="020B0604020202020204" charset="0"/>
            </a:endParaRPr>
          </a:p>
          <a:p>
            <a:pPr algn="just"/>
            <a:r>
              <a:rPr lang="en-US" sz="1600" i="0" dirty="0">
                <a:solidFill>
                  <a:schemeClr val="tx1"/>
                </a:solidFill>
                <a:latin typeface="Nunito Sans" panose="020B0604020202020204" charset="0"/>
              </a:rPr>
              <a:t>Initial deployment of the system in Pune City.</a:t>
            </a:r>
          </a:p>
          <a:p>
            <a:pPr algn="just"/>
            <a:r>
              <a:rPr lang="en-US" sz="1600" i="0" dirty="0">
                <a:solidFill>
                  <a:schemeClr val="tx1"/>
                </a:solidFill>
                <a:latin typeface="Nunito Sans" panose="020B0604020202020204" charset="0"/>
              </a:rPr>
              <a:t>At first, only citizens and healthcare centers will be incorporated in the system. </a:t>
            </a:r>
          </a:p>
          <a:p>
            <a:pPr algn="just"/>
            <a:r>
              <a:rPr lang="en-US" sz="1600" i="0" dirty="0">
                <a:solidFill>
                  <a:schemeClr val="tx1"/>
                </a:solidFill>
                <a:latin typeface="Nunito Sans" panose="020B0604020202020204" charset="0"/>
              </a:rPr>
              <a:t>The next 6 months four Tier 1 cities - Mumbai, Nagpur, </a:t>
            </a:r>
            <a:r>
              <a:rPr lang="en-US" sz="1600" i="0" dirty="0" err="1">
                <a:solidFill>
                  <a:schemeClr val="tx1"/>
                </a:solidFill>
                <a:latin typeface="Nunito Sans" panose="020B0604020202020204" charset="0"/>
              </a:rPr>
              <a:t>Surat</a:t>
            </a:r>
            <a:r>
              <a:rPr lang="en-US" sz="1600" i="0" dirty="0">
                <a:solidFill>
                  <a:schemeClr val="tx1"/>
                </a:solidFill>
                <a:latin typeface="Nunito Sans" panose="020B0604020202020204" charset="0"/>
              </a:rPr>
              <a:t> and Ahmedabad will be included in the system.</a:t>
            </a:r>
          </a:p>
          <a:p>
            <a:pPr algn="just"/>
            <a:r>
              <a:rPr lang="en-US" sz="1600" i="0" dirty="0">
                <a:solidFill>
                  <a:schemeClr val="tx1"/>
                </a:solidFill>
                <a:latin typeface="Nunito Sans" panose="020B0604020202020204" charset="0"/>
              </a:rPr>
              <a:t>After successfully implementing in Tier 1 cities, insurance companies may be included in the system.</a:t>
            </a:r>
          </a:p>
          <a:p>
            <a:pPr algn="just"/>
            <a:r>
              <a:rPr lang="en-US" sz="1600" i="0" dirty="0">
                <a:solidFill>
                  <a:schemeClr val="tx1"/>
                </a:solidFill>
                <a:latin typeface="Nunito Sans" panose="020B0604020202020204" charset="0"/>
              </a:rPr>
              <a:t>The healthcare centers &amp; insurance companies have to pay a subscription fee to use the system(yearly basis). </a:t>
            </a:r>
          </a:p>
          <a:p>
            <a:pPr algn="just"/>
            <a:r>
              <a:rPr lang="en-US" sz="1600" i="0" dirty="0">
                <a:solidFill>
                  <a:schemeClr val="tx1"/>
                </a:solidFill>
                <a:latin typeface="Nunito Sans" panose="020B0604020202020204" charset="0"/>
              </a:rPr>
              <a:t>Gradually Tier 2 &amp; 3 cities will be included in the scheme.</a:t>
            </a:r>
          </a:p>
          <a:p>
            <a:pPr algn="just"/>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sz="1600" i="0" dirty="0">
              <a:solidFill>
                <a:schemeClr val="tx1"/>
              </a:solidFill>
              <a:latin typeface="Nunito Sans" panose="020B0604020202020204" charset="0"/>
            </a:endParaRPr>
          </a:p>
        </p:txBody>
      </p:sp>
    </p:spTree>
    <p:extLst>
      <p:ext uri="{BB962C8B-B14F-4D97-AF65-F5344CB8AC3E}">
        <p14:creationId xmlns:p14="http://schemas.microsoft.com/office/powerpoint/2010/main" val="2756599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smtClean="0"/>
              <a:t>Business Model</a:t>
            </a:r>
            <a:endParaRPr b="1" dirty="0"/>
          </a:p>
        </p:txBody>
      </p:sp>
      <p:sp>
        <p:nvSpPr>
          <p:cNvPr id="5" name="Rectangle 4"/>
          <p:cNvSpPr/>
          <p:nvPr/>
        </p:nvSpPr>
        <p:spPr>
          <a:xfrm>
            <a:off x="2771800" y="932158"/>
            <a:ext cx="1944216" cy="53536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4" name="Rectangle 13"/>
          <p:cNvSpPr/>
          <p:nvPr/>
        </p:nvSpPr>
        <p:spPr>
          <a:xfrm>
            <a:off x="7020272" y="943354"/>
            <a:ext cx="1944216"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5" name="Rectangle 14"/>
          <p:cNvSpPr/>
          <p:nvPr/>
        </p:nvSpPr>
        <p:spPr>
          <a:xfrm>
            <a:off x="4896036" y="943354"/>
            <a:ext cx="1944216"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7" name="TextBox 6"/>
          <p:cNvSpPr txBox="1"/>
          <p:nvPr/>
        </p:nvSpPr>
        <p:spPr>
          <a:xfrm>
            <a:off x="2888192" y="1017401"/>
            <a:ext cx="1768433" cy="430887"/>
          </a:xfrm>
          <a:prstGeom prst="rect">
            <a:avLst/>
          </a:prstGeom>
          <a:noFill/>
        </p:spPr>
        <p:txBody>
          <a:bodyPr wrap="none" rtlCol="0">
            <a:spAutoFit/>
          </a:bodyPr>
          <a:lstStyle/>
          <a:p>
            <a:pPr>
              <a:buClrTx/>
              <a:buFontTx/>
              <a:buNone/>
            </a:pPr>
            <a:r>
              <a:rPr lang="en-IN" sz="1100" kern="1200" dirty="0" smtClean="0">
                <a:ea typeface="+mn-ea"/>
                <a:cs typeface="+mn-cs"/>
              </a:rPr>
              <a:t>Blockchain + Hospitals + </a:t>
            </a:r>
          </a:p>
          <a:p>
            <a:pPr>
              <a:buClrTx/>
              <a:buFontTx/>
              <a:buNone/>
            </a:pPr>
            <a:r>
              <a:rPr lang="en-IN" sz="1100" kern="1200" dirty="0" smtClean="0">
                <a:ea typeface="+mn-ea"/>
                <a:cs typeface="+mn-cs"/>
              </a:rPr>
              <a:t>Clients</a:t>
            </a:r>
            <a:endParaRPr lang="en-IN" sz="1100" kern="1200" dirty="0">
              <a:ea typeface="+mn-ea"/>
              <a:cs typeface="+mn-cs"/>
            </a:endParaRPr>
          </a:p>
        </p:txBody>
      </p:sp>
      <p:sp>
        <p:nvSpPr>
          <p:cNvPr id="37" name="TextBox 36"/>
          <p:cNvSpPr txBox="1"/>
          <p:nvPr/>
        </p:nvSpPr>
        <p:spPr>
          <a:xfrm>
            <a:off x="4966294" y="1017399"/>
            <a:ext cx="1638590" cy="600164"/>
          </a:xfrm>
          <a:prstGeom prst="rect">
            <a:avLst/>
          </a:prstGeom>
          <a:noFill/>
        </p:spPr>
        <p:txBody>
          <a:bodyPr wrap="none" rtlCol="0">
            <a:spAutoFit/>
          </a:bodyPr>
          <a:lstStyle/>
          <a:p>
            <a:pPr>
              <a:buClrTx/>
              <a:buFontTx/>
              <a:buNone/>
            </a:pPr>
            <a:r>
              <a:rPr lang="en-IN" sz="1100" kern="1200" dirty="0" smtClean="0">
                <a:ea typeface="+mn-ea"/>
                <a:cs typeface="+mn-cs"/>
              </a:rPr>
              <a:t>Period : 6 to 10 months</a:t>
            </a:r>
          </a:p>
          <a:p>
            <a:pPr>
              <a:buClrTx/>
              <a:buFontTx/>
              <a:buNone/>
            </a:pPr>
            <a:r>
              <a:rPr lang="en-IN" sz="1100" kern="1200" dirty="0" smtClean="0">
                <a:ea typeface="+mn-ea"/>
                <a:cs typeface="+mn-cs"/>
              </a:rPr>
              <a:t>Expenditure : 2cr </a:t>
            </a:r>
          </a:p>
          <a:p>
            <a:pPr>
              <a:buClrTx/>
              <a:buFontTx/>
              <a:buNone/>
            </a:pPr>
            <a:r>
              <a:rPr lang="en-IN" sz="1100" kern="1200" dirty="0" smtClean="0">
                <a:ea typeface="+mn-ea"/>
                <a:cs typeface="+mn-cs"/>
              </a:rPr>
              <a:t>Revenue : </a:t>
            </a:r>
            <a:r>
              <a:rPr lang="en-IN" sz="1100" kern="1200" dirty="0">
                <a:ea typeface="+mn-ea"/>
                <a:cs typeface="+mn-cs"/>
              </a:rPr>
              <a:t>0</a:t>
            </a:r>
          </a:p>
        </p:txBody>
      </p:sp>
      <p:sp>
        <p:nvSpPr>
          <p:cNvPr id="38" name="TextBox 37"/>
          <p:cNvSpPr txBox="1"/>
          <p:nvPr/>
        </p:nvSpPr>
        <p:spPr>
          <a:xfrm>
            <a:off x="7231598" y="1017399"/>
            <a:ext cx="797013" cy="261610"/>
          </a:xfrm>
          <a:prstGeom prst="rect">
            <a:avLst/>
          </a:prstGeom>
          <a:noFill/>
        </p:spPr>
        <p:txBody>
          <a:bodyPr wrap="none" rtlCol="0">
            <a:spAutoFit/>
          </a:bodyPr>
          <a:lstStyle/>
          <a:p>
            <a:pPr>
              <a:buClrTx/>
              <a:buFontTx/>
              <a:buNone/>
            </a:pPr>
            <a:r>
              <a:rPr lang="en-IN" sz="1100" kern="1200" dirty="0" smtClean="0">
                <a:ea typeface="+mn-ea"/>
                <a:cs typeface="+mn-cs"/>
              </a:rPr>
              <a:t>Pune City</a:t>
            </a:r>
            <a:endParaRPr lang="en-IN" sz="1100" kern="1200" dirty="0">
              <a:ea typeface="+mn-ea"/>
              <a:cs typeface="+mn-cs"/>
            </a:endParaRPr>
          </a:p>
        </p:txBody>
      </p:sp>
      <p:sp>
        <p:nvSpPr>
          <p:cNvPr id="40" name="Rectangle 39"/>
          <p:cNvSpPr/>
          <p:nvPr/>
        </p:nvSpPr>
        <p:spPr>
          <a:xfrm>
            <a:off x="2763620" y="2062966"/>
            <a:ext cx="1944216" cy="5259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1" name="Rectangle 40"/>
          <p:cNvSpPr/>
          <p:nvPr/>
        </p:nvSpPr>
        <p:spPr>
          <a:xfrm>
            <a:off x="7012092" y="2074162"/>
            <a:ext cx="1944216"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2" name="Rectangle 41"/>
          <p:cNvSpPr/>
          <p:nvPr/>
        </p:nvSpPr>
        <p:spPr>
          <a:xfrm>
            <a:off x="4887856" y="2074162"/>
            <a:ext cx="1944216"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3" name="TextBox 42"/>
          <p:cNvSpPr txBox="1"/>
          <p:nvPr/>
        </p:nvSpPr>
        <p:spPr>
          <a:xfrm>
            <a:off x="2880009" y="2148207"/>
            <a:ext cx="1327608" cy="261610"/>
          </a:xfrm>
          <a:prstGeom prst="rect">
            <a:avLst/>
          </a:prstGeom>
          <a:noFill/>
        </p:spPr>
        <p:txBody>
          <a:bodyPr wrap="none" rtlCol="0">
            <a:spAutoFit/>
          </a:bodyPr>
          <a:lstStyle/>
          <a:p>
            <a:pPr>
              <a:buClrTx/>
              <a:buFontTx/>
              <a:buNone/>
            </a:pPr>
            <a:r>
              <a:rPr lang="en-IN" sz="1100" kern="1200" dirty="0" smtClean="0">
                <a:ea typeface="+mn-ea"/>
                <a:cs typeface="+mn-cs"/>
              </a:rPr>
              <a:t>Product Marketing</a:t>
            </a:r>
            <a:endParaRPr lang="en-IN" sz="1100" kern="1200" dirty="0">
              <a:ea typeface="+mn-ea"/>
              <a:cs typeface="+mn-cs"/>
            </a:endParaRPr>
          </a:p>
        </p:txBody>
      </p:sp>
      <p:sp>
        <p:nvSpPr>
          <p:cNvPr id="45" name="TextBox 44"/>
          <p:cNvSpPr txBox="1"/>
          <p:nvPr/>
        </p:nvSpPr>
        <p:spPr>
          <a:xfrm>
            <a:off x="7223418" y="2148207"/>
            <a:ext cx="1023037" cy="261610"/>
          </a:xfrm>
          <a:prstGeom prst="rect">
            <a:avLst/>
          </a:prstGeom>
          <a:noFill/>
        </p:spPr>
        <p:txBody>
          <a:bodyPr wrap="none" rtlCol="0">
            <a:spAutoFit/>
          </a:bodyPr>
          <a:lstStyle/>
          <a:p>
            <a:pPr>
              <a:buClrTx/>
              <a:buFontTx/>
              <a:buNone/>
            </a:pPr>
            <a:r>
              <a:rPr lang="en-IN" sz="1100" kern="1200" dirty="0">
                <a:ea typeface="+mn-ea"/>
                <a:cs typeface="+mn-cs"/>
              </a:rPr>
              <a:t>4</a:t>
            </a:r>
            <a:r>
              <a:rPr lang="en-IN" sz="1100" kern="1200" dirty="0" smtClean="0">
                <a:ea typeface="+mn-ea"/>
                <a:cs typeface="+mn-cs"/>
              </a:rPr>
              <a:t> Tier 1 cities</a:t>
            </a:r>
            <a:endParaRPr lang="en-IN" sz="1100" kern="1200" dirty="0">
              <a:ea typeface="+mn-ea"/>
              <a:cs typeface="+mn-cs"/>
            </a:endParaRPr>
          </a:p>
        </p:txBody>
      </p:sp>
      <p:sp>
        <p:nvSpPr>
          <p:cNvPr id="47" name="TextBox 46"/>
          <p:cNvSpPr txBox="1"/>
          <p:nvPr/>
        </p:nvSpPr>
        <p:spPr>
          <a:xfrm>
            <a:off x="4958113" y="2138781"/>
            <a:ext cx="1516762" cy="600164"/>
          </a:xfrm>
          <a:prstGeom prst="rect">
            <a:avLst/>
          </a:prstGeom>
          <a:noFill/>
        </p:spPr>
        <p:txBody>
          <a:bodyPr wrap="none" rtlCol="0">
            <a:spAutoFit/>
          </a:bodyPr>
          <a:lstStyle/>
          <a:p>
            <a:pPr>
              <a:buClrTx/>
              <a:buFontTx/>
              <a:buNone/>
            </a:pPr>
            <a:r>
              <a:rPr lang="en-IN" sz="1100" kern="1200" dirty="0" smtClean="0">
                <a:ea typeface="+mn-ea"/>
                <a:cs typeface="+mn-cs"/>
              </a:rPr>
              <a:t>Period : 1 </a:t>
            </a:r>
            <a:r>
              <a:rPr lang="en-IN" sz="1100" kern="1200" dirty="0" err="1" smtClean="0">
                <a:ea typeface="+mn-ea"/>
                <a:cs typeface="+mn-cs"/>
              </a:rPr>
              <a:t>yr</a:t>
            </a:r>
            <a:endParaRPr lang="en-IN" sz="1100" kern="1200" dirty="0" smtClean="0">
              <a:ea typeface="+mn-ea"/>
              <a:cs typeface="+mn-cs"/>
            </a:endParaRPr>
          </a:p>
          <a:p>
            <a:pPr>
              <a:buClrTx/>
              <a:buFontTx/>
              <a:buNone/>
            </a:pPr>
            <a:r>
              <a:rPr lang="en-IN" sz="1100" kern="1200" dirty="0" smtClean="0">
                <a:ea typeface="+mn-ea"/>
                <a:cs typeface="+mn-cs"/>
              </a:rPr>
              <a:t>Expenditure : 3.5cr </a:t>
            </a:r>
          </a:p>
          <a:p>
            <a:pPr>
              <a:buClrTx/>
              <a:buFontTx/>
              <a:buNone/>
            </a:pPr>
            <a:r>
              <a:rPr lang="en-IN" sz="1100" kern="1200" dirty="0" smtClean="0">
                <a:ea typeface="+mn-ea"/>
                <a:cs typeface="+mn-cs"/>
              </a:rPr>
              <a:t>Revenue : 15-20 </a:t>
            </a:r>
            <a:r>
              <a:rPr lang="en-IN" sz="1100" kern="1200" dirty="0" err="1" smtClean="0">
                <a:ea typeface="+mn-ea"/>
                <a:cs typeface="+mn-cs"/>
              </a:rPr>
              <a:t>lacs</a:t>
            </a:r>
            <a:endParaRPr lang="en-IN" sz="1100" kern="1200" dirty="0">
              <a:ea typeface="+mn-ea"/>
              <a:cs typeface="+mn-cs"/>
            </a:endParaRPr>
          </a:p>
        </p:txBody>
      </p:sp>
      <p:sp>
        <p:nvSpPr>
          <p:cNvPr id="51" name="Rectangle 50"/>
          <p:cNvSpPr/>
          <p:nvPr/>
        </p:nvSpPr>
        <p:spPr>
          <a:xfrm>
            <a:off x="2773920" y="3226620"/>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2" name="Rectangle 51"/>
          <p:cNvSpPr/>
          <p:nvPr/>
        </p:nvSpPr>
        <p:spPr>
          <a:xfrm>
            <a:off x="7022392" y="3237816"/>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3" name="Rectangle 52"/>
          <p:cNvSpPr/>
          <p:nvPr/>
        </p:nvSpPr>
        <p:spPr>
          <a:xfrm>
            <a:off x="4898156" y="3237816"/>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4" name="TextBox 53"/>
          <p:cNvSpPr txBox="1"/>
          <p:nvPr/>
        </p:nvSpPr>
        <p:spPr>
          <a:xfrm>
            <a:off x="2890309" y="3311862"/>
            <a:ext cx="1524776" cy="430887"/>
          </a:xfrm>
          <a:prstGeom prst="rect">
            <a:avLst/>
          </a:prstGeom>
          <a:noFill/>
        </p:spPr>
        <p:txBody>
          <a:bodyPr wrap="none" rtlCol="0">
            <a:spAutoFit/>
          </a:bodyPr>
          <a:lstStyle/>
          <a:p>
            <a:pPr algn="ctr">
              <a:buClrTx/>
              <a:buFontTx/>
              <a:buNone/>
            </a:pPr>
            <a:r>
              <a:rPr lang="en-IN" sz="1100" kern="1200" dirty="0" smtClean="0">
                <a:ea typeface="+mn-ea"/>
                <a:cs typeface="+mn-cs"/>
              </a:rPr>
              <a:t>Product Marketing + </a:t>
            </a:r>
          </a:p>
          <a:p>
            <a:pPr algn="ctr">
              <a:buClrTx/>
              <a:buFontTx/>
              <a:buNone/>
            </a:pPr>
            <a:r>
              <a:rPr lang="en-IN" sz="1100" kern="1200" dirty="0" smtClean="0">
                <a:ea typeface="+mn-ea"/>
                <a:cs typeface="+mn-cs"/>
              </a:rPr>
              <a:t>Insurance companies</a:t>
            </a:r>
            <a:endParaRPr lang="en-IN" sz="1100" kern="1200" dirty="0">
              <a:ea typeface="+mn-ea"/>
              <a:cs typeface="+mn-cs"/>
            </a:endParaRPr>
          </a:p>
        </p:txBody>
      </p:sp>
      <p:sp>
        <p:nvSpPr>
          <p:cNvPr id="55" name="TextBox 54"/>
          <p:cNvSpPr txBox="1"/>
          <p:nvPr/>
        </p:nvSpPr>
        <p:spPr>
          <a:xfrm>
            <a:off x="7233715" y="3311860"/>
            <a:ext cx="1140056" cy="261610"/>
          </a:xfrm>
          <a:prstGeom prst="rect">
            <a:avLst/>
          </a:prstGeom>
          <a:noFill/>
        </p:spPr>
        <p:txBody>
          <a:bodyPr wrap="none" rtlCol="0">
            <a:spAutoFit/>
          </a:bodyPr>
          <a:lstStyle/>
          <a:p>
            <a:pPr>
              <a:buClrTx/>
              <a:buFontTx/>
              <a:buNone/>
            </a:pPr>
            <a:r>
              <a:rPr lang="en-IN" sz="1100" kern="1200" dirty="0" smtClean="0">
                <a:ea typeface="+mn-ea"/>
                <a:cs typeface="+mn-cs"/>
              </a:rPr>
              <a:t>10 Tier 2 cities </a:t>
            </a:r>
          </a:p>
        </p:txBody>
      </p:sp>
      <p:sp>
        <p:nvSpPr>
          <p:cNvPr id="56" name="TextBox 55"/>
          <p:cNvSpPr txBox="1"/>
          <p:nvPr/>
        </p:nvSpPr>
        <p:spPr>
          <a:xfrm>
            <a:off x="4968413" y="3302434"/>
            <a:ext cx="1516762" cy="600164"/>
          </a:xfrm>
          <a:prstGeom prst="rect">
            <a:avLst/>
          </a:prstGeom>
          <a:noFill/>
        </p:spPr>
        <p:txBody>
          <a:bodyPr wrap="none" rtlCol="0">
            <a:spAutoFit/>
          </a:bodyPr>
          <a:lstStyle/>
          <a:p>
            <a:pPr>
              <a:buClrTx/>
              <a:buFontTx/>
              <a:buNone/>
            </a:pPr>
            <a:r>
              <a:rPr lang="en-IN" sz="1100" kern="1200" dirty="0" smtClean="0">
                <a:ea typeface="+mn-ea"/>
                <a:cs typeface="+mn-cs"/>
              </a:rPr>
              <a:t>Period : 1 </a:t>
            </a:r>
            <a:r>
              <a:rPr lang="en-IN" sz="1100" kern="1200" dirty="0" err="1" smtClean="0">
                <a:ea typeface="+mn-ea"/>
                <a:cs typeface="+mn-cs"/>
              </a:rPr>
              <a:t>yr</a:t>
            </a:r>
            <a:endParaRPr lang="en-IN" sz="1100" kern="1200" dirty="0" smtClean="0">
              <a:ea typeface="+mn-ea"/>
              <a:cs typeface="+mn-cs"/>
            </a:endParaRPr>
          </a:p>
          <a:p>
            <a:pPr>
              <a:buClrTx/>
              <a:buFontTx/>
              <a:buNone/>
            </a:pPr>
            <a:r>
              <a:rPr lang="en-IN" sz="1100" kern="1200" dirty="0" smtClean="0">
                <a:ea typeface="+mn-ea"/>
                <a:cs typeface="+mn-cs"/>
              </a:rPr>
              <a:t>Expenditure : </a:t>
            </a:r>
            <a:r>
              <a:rPr lang="en-IN" sz="1100" kern="1200" dirty="0">
                <a:ea typeface="+mn-ea"/>
                <a:cs typeface="+mn-cs"/>
              </a:rPr>
              <a:t>6</a:t>
            </a:r>
            <a:r>
              <a:rPr lang="en-IN" sz="1100" kern="1200" dirty="0" smtClean="0">
                <a:ea typeface="+mn-ea"/>
                <a:cs typeface="+mn-cs"/>
              </a:rPr>
              <a:t>cr </a:t>
            </a:r>
          </a:p>
          <a:p>
            <a:pPr>
              <a:buClrTx/>
              <a:buFontTx/>
              <a:buNone/>
            </a:pPr>
            <a:r>
              <a:rPr lang="en-IN" sz="1100" kern="1200" dirty="0" smtClean="0">
                <a:ea typeface="+mn-ea"/>
                <a:cs typeface="+mn-cs"/>
              </a:rPr>
              <a:t>Revenue : 35-40 </a:t>
            </a:r>
            <a:r>
              <a:rPr lang="en-IN" sz="1100" kern="1200" dirty="0" err="1" smtClean="0">
                <a:ea typeface="+mn-ea"/>
                <a:cs typeface="+mn-cs"/>
              </a:rPr>
              <a:t>lacs</a:t>
            </a:r>
            <a:endParaRPr lang="en-IN" sz="1100" kern="1200" dirty="0">
              <a:ea typeface="+mn-ea"/>
              <a:cs typeface="+mn-cs"/>
            </a:endParaRPr>
          </a:p>
        </p:txBody>
      </p:sp>
      <p:sp>
        <p:nvSpPr>
          <p:cNvPr id="59" name="Rectangle 58"/>
          <p:cNvSpPr/>
          <p:nvPr/>
        </p:nvSpPr>
        <p:spPr>
          <a:xfrm>
            <a:off x="2771800" y="4391446"/>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0" name="Rectangle 59"/>
          <p:cNvSpPr/>
          <p:nvPr/>
        </p:nvSpPr>
        <p:spPr>
          <a:xfrm>
            <a:off x="7020272" y="4402642"/>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1" name="Rectangle 60"/>
          <p:cNvSpPr/>
          <p:nvPr/>
        </p:nvSpPr>
        <p:spPr>
          <a:xfrm>
            <a:off x="4896036" y="4402642"/>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2" name="TextBox 61"/>
          <p:cNvSpPr txBox="1"/>
          <p:nvPr/>
        </p:nvSpPr>
        <p:spPr>
          <a:xfrm>
            <a:off x="2888189" y="4476688"/>
            <a:ext cx="1486304" cy="430887"/>
          </a:xfrm>
          <a:prstGeom prst="rect">
            <a:avLst/>
          </a:prstGeom>
          <a:noFill/>
        </p:spPr>
        <p:txBody>
          <a:bodyPr wrap="none" rtlCol="0">
            <a:spAutoFit/>
          </a:bodyPr>
          <a:lstStyle/>
          <a:p>
            <a:pPr algn="ctr">
              <a:buClrTx/>
              <a:buFontTx/>
              <a:buNone/>
            </a:pPr>
            <a:r>
              <a:rPr lang="en-IN" sz="1100" kern="1200" dirty="0" smtClean="0">
                <a:ea typeface="+mn-ea"/>
                <a:cs typeface="+mn-cs"/>
              </a:rPr>
              <a:t>Product Marketing + </a:t>
            </a:r>
          </a:p>
          <a:p>
            <a:pPr algn="ctr">
              <a:buClrTx/>
              <a:buFontTx/>
              <a:buNone/>
            </a:pPr>
            <a:r>
              <a:rPr lang="en-IN" sz="1100" kern="1200" dirty="0" smtClean="0">
                <a:ea typeface="+mn-ea"/>
                <a:cs typeface="+mn-cs"/>
              </a:rPr>
              <a:t>Pharmacists</a:t>
            </a:r>
            <a:endParaRPr lang="en-IN" sz="1100" kern="1200" dirty="0">
              <a:ea typeface="+mn-ea"/>
              <a:cs typeface="+mn-cs"/>
            </a:endParaRPr>
          </a:p>
        </p:txBody>
      </p:sp>
      <p:sp>
        <p:nvSpPr>
          <p:cNvPr id="63" name="TextBox 62"/>
          <p:cNvSpPr txBox="1"/>
          <p:nvPr/>
        </p:nvSpPr>
        <p:spPr>
          <a:xfrm>
            <a:off x="7231595" y="4476686"/>
            <a:ext cx="1140056" cy="261610"/>
          </a:xfrm>
          <a:prstGeom prst="rect">
            <a:avLst/>
          </a:prstGeom>
          <a:noFill/>
        </p:spPr>
        <p:txBody>
          <a:bodyPr wrap="none" rtlCol="0">
            <a:spAutoFit/>
          </a:bodyPr>
          <a:lstStyle/>
          <a:p>
            <a:pPr>
              <a:buClrTx/>
              <a:buFontTx/>
              <a:buNone/>
            </a:pPr>
            <a:r>
              <a:rPr lang="en-IN" sz="1100" kern="1200" dirty="0" smtClean="0">
                <a:ea typeface="+mn-ea"/>
                <a:cs typeface="+mn-cs"/>
              </a:rPr>
              <a:t>15 Tier 3 cities </a:t>
            </a:r>
          </a:p>
        </p:txBody>
      </p:sp>
      <p:sp>
        <p:nvSpPr>
          <p:cNvPr id="64" name="TextBox 63"/>
          <p:cNvSpPr txBox="1"/>
          <p:nvPr/>
        </p:nvSpPr>
        <p:spPr>
          <a:xfrm>
            <a:off x="4966293" y="4467260"/>
            <a:ext cx="1516762" cy="600164"/>
          </a:xfrm>
          <a:prstGeom prst="rect">
            <a:avLst/>
          </a:prstGeom>
          <a:noFill/>
        </p:spPr>
        <p:txBody>
          <a:bodyPr wrap="none" rtlCol="0">
            <a:spAutoFit/>
          </a:bodyPr>
          <a:lstStyle/>
          <a:p>
            <a:pPr>
              <a:buClrTx/>
              <a:buFontTx/>
              <a:buNone/>
            </a:pPr>
            <a:r>
              <a:rPr lang="en-IN" sz="1100" kern="1200" dirty="0" smtClean="0">
                <a:ea typeface="+mn-ea"/>
                <a:cs typeface="+mn-cs"/>
              </a:rPr>
              <a:t>Period : 1.5 </a:t>
            </a:r>
            <a:r>
              <a:rPr lang="en-IN" sz="1100" kern="1200" dirty="0" err="1" smtClean="0">
                <a:ea typeface="+mn-ea"/>
                <a:cs typeface="+mn-cs"/>
              </a:rPr>
              <a:t>yrs</a:t>
            </a:r>
            <a:endParaRPr lang="en-IN" sz="1100" kern="1200" dirty="0" smtClean="0">
              <a:ea typeface="+mn-ea"/>
              <a:cs typeface="+mn-cs"/>
            </a:endParaRPr>
          </a:p>
          <a:p>
            <a:pPr>
              <a:buClrTx/>
              <a:buFontTx/>
              <a:buNone/>
            </a:pPr>
            <a:r>
              <a:rPr lang="en-IN" sz="1100" kern="1200" dirty="0" smtClean="0">
                <a:ea typeface="+mn-ea"/>
                <a:cs typeface="+mn-cs"/>
              </a:rPr>
              <a:t>Expenditure : 10cr </a:t>
            </a:r>
          </a:p>
          <a:p>
            <a:pPr>
              <a:buClrTx/>
              <a:buFontTx/>
              <a:buNone/>
            </a:pPr>
            <a:r>
              <a:rPr lang="en-IN" sz="1100" kern="1200" dirty="0" smtClean="0">
                <a:ea typeface="+mn-ea"/>
                <a:cs typeface="+mn-cs"/>
              </a:rPr>
              <a:t>Revenue : 60-70 </a:t>
            </a:r>
            <a:r>
              <a:rPr lang="en-IN" sz="1100" kern="1200" dirty="0" err="1" smtClean="0">
                <a:ea typeface="+mn-ea"/>
                <a:cs typeface="+mn-cs"/>
              </a:rPr>
              <a:t>lacs</a:t>
            </a:r>
            <a:endParaRPr lang="en-IN" sz="1100" kern="1200" dirty="0">
              <a:ea typeface="+mn-ea"/>
              <a:cs typeface="+mn-cs"/>
            </a:endParaRPr>
          </a:p>
        </p:txBody>
      </p:sp>
      <p:sp>
        <p:nvSpPr>
          <p:cNvPr id="4" name="TextBox 3"/>
          <p:cNvSpPr txBox="1"/>
          <p:nvPr/>
        </p:nvSpPr>
        <p:spPr>
          <a:xfrm>
            <a:off x="2763090" y="192704"/>
            <a:ext cx="2018630" cy="369332"/>
          </a:xfrm>
          <a:prstGeom prst="rect">
            <a:avLst/>
          </a:prstGeom>
          <a:noFill/>
        </p:spPr>
        <p:txBody>
          <a:bodyPr wrap="none" rtlCol="0">
            <a:spAutoFit/>
          </a:bodyPr>
          <a:lstStyle/>
          <a:p>
            <a:pPr>
              <a:buClrTx/>
              <a:buFontTx/>
              <a:buNone/>
            </a:pPr>
            <a:r>
              <a:rPr lang="en-IN" sz="1800" kern="1200" dirty="0" smtClean="0">
                <a:ea typeface="+mn-ea"/>
                <a:cs typeface="+mn-cs"/>
              </a:rPr>
              <a:t>Technical Aspects</a:t>
            </a:r>
            <a:endParaRPr lang="en-IN" sz="1800" kern="1200" dirty="0">
              <a:ea typeface="+mn-ea"/>
              <a:cs typeface="+mn-cs"/>
            </a:endParaRPr>
          </a:p>
        </p:txBody>
      </p:sp>
      <p:sp>
        <p:nvSpPr>
          <p:cNvPr id="44" name="TextBox 43"/>
          <p:cNvSpPr txBox="1"/>
          <p:nvPr/>
        </p:nvSpPr>
        <p:spPr>
          <a:xfrm>
            <a:off x="4970020" y="192704"/>
            <a:ext cx="1800493" cy="369332"/>
          </a:xfrm>
          <a:prstGeom prst="rect">
            <a:avLst/>
          </a:prstGeom>
          <a:noFill/>
        </p:spPr>
        <p:txBody>
          <a:bodyPr wrap="none" rtlCol="0">
            <a:spAutoFit/>
          </a:bodyPr>
          <a:lstStyle/>
          <a:p>
            <a:pPr>
              <a:buClrTx/>
              <a:buFontTx/>
              <a:buNone/>
            </a:pPr>
            <a:r>
              <a:rPr lang="en-IN" sz="1800" kern="1200" dirty="0" smtClean="0">
                <a:ea typeface="+mn-ea"/>
                <a:cs typeface="+mn-cs"/>
              </a:rPr>
              <a:t>Revenue Model</a:t>
            </a:r>
            <a:endParaRPr lang="en-IN" sz="1800" kern="1200" dirty="0">
              <a:ea typeface="+mn-ea"/>
              <a:cs typeface="+mn-cs"/>
            </a:endParaRPr>
          </a:p>
        </p:txBody>
      </p:sp>
      <p:sp>
        <p:nvSpPr>
          <p:cNvPr id="46" name="TextBox 45"/>
          <p:cNvSpPr txBox="1"/>
          <p:nvPr/>
        </p:nvSpPr>
        <p:spPr>
          <a:xfrm>
            <a:off x="7303730" y="192704"/>
            <a:ext cx="1197764" cy="369332"/>
          </a:xfrm>
          <a:prstGeom prst="rect">
            <a:avLst/>
          </a:prstGeom>
          <a:noFill/>
        </p:spPr>
        <p:txBody>
          <a:bodyPr wrap="none" rtlCol="0">
            <a:spAutoFit/>
          </a:bodyPr>
          <a:lstStyle/>
          <a:p>
            <a:pPr>
              <a:buClrTx/>
              <a:buFontTx/>
              <a:buNone/>
            </a:pPr>
            <a:r>
              <a:rPr lang="en-IN" sz="1800" kern="1200" dirty="0" smtClean="0">
                <a:ea typeface="+mn-ea"/>
                <a:cs typeface="+mn-cs"/>
              </a:rPr>
              <a:t>Marketing</a:t>
            </a:r>
            <a:endParaRPr lang="en-IN" sz="1800" kern="1200" dirty="0">
              <a:ea typeface="+mn-ea"/>
              <a:cs typeface="+mn-cs"/>
            </a:endParaRPr>
          </a:p>
        </p:txBody>
      </p:sp>
      <p:cxnSp>
        <p:nvCxnSpPr>
          <p:cNvPr id="8" name="Straight Connector 7"/>
          <p:cNvCxnSpPr/>
          <p:nvPr/>
        </p:nvCxnSpPr>
        <p:spPr>
          <a:xfrm>
            <a:off x="2627784" y="519522"/>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71803" y="701327"/>
            <a:ext cx="931409" cy="307777"/>
          </a:xfrm>
          <a:prstGeom prst="rect">
            <a:avLst/>
          </a:prstGeom>
          <a:noFill/>
        </p:spPr>
        <p:txBody>
          <a:bodyPr wrap="none" rtlCol="0">
            <a:spAutoFit/>
          </a:bodyPr>
          <a:lstStyle/>
          <a:p>
            <a:pPr>
              <a:buClrTx/>
              <a:buFontTx/>
              <a:buNone/>
            </a:pPr>
            <a:r>
              <a:rPr lang="en-IN" kern="1200" dirty="0" smtClean="0">
                <a:ea typeface="+mn-ea"/>
                <a:cs typeface="+mn-cs"/>
              </a:rPr>
              <a:t>Version 1</a:t>
            </a:r>
            <a:endParaRPr lang="en-IN" kern="1200" dirty="0">
              <a:ea typeface="+mn-ea"/>
              <a:cs typeface="+mn-cs"/>
            </a:endParaRPr>
          </a:p>
        </p:txBody>
      </p:sp>
      <p:cxnSp>
        <p:nvCxnSpPr>
          <p:cNvPr id="69" name="Straight Connector 68"/>
          <p:cNvCxnSpPr/>
          <p:nvPr/>
        </p:nvCxnSpPr>
        <p:spPr>
          <a:xfrm>
            <a:off x="2607746" y="1761660"/>
            <a:ext cx="6480720"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73922" y="1815667"/>
            <a:ext cx="931409" cy="307777"/>
          </a:xfrm>
          <a:prstGeom prst="rect">
            <a:avLst/>
          </a:prstGeom>
          <a:noFill/>
        </p:spPr>
        <p:txBody>
          <a:bodyPr wrap="none" rtlCol="0">
            <a:spAutoFit/>
          </a:bodyPr>
          <a:lstStyle/>
          <a:p>
            <a:pPr>
              <a:buClrTx/>
              <a:buFontTx/>
              <a:buNone/>
            </a:pPr>
            <a:r>
              <a:rPr lang="en-IN" kern="1200" dirty="0" smtClean="0">
                <a:ea typeface="+mn-ea"/>
                <a:cs typeface="+mn-cs"/>
              </a:rPr>
              <a:t>Version 2</a:t>
            </a:r>
            <a:endParaRPr lang="en-IN" kern="1200" dirty="0">
              <a:ea typeface="+mn-ea"/>
              <a:cs typeface="+mn-cs"/>
            </a:endParaRPr>
          </a:p>
        </p:txBody>
      </p:sp>
      <p:cxnSp>
        <p:nvCxnSpPr>
          <p:cNvPr id="71" name="Straight Connector 70"/>
          <p:cNvCxnSpPr/>
          <p:nvPr/>
        </p:nvCxnSpPr>
        <p:spPr>
          <a:xfrm>
            <a:off x="2619604" y="2895786"/>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788686" y="3003799"/>
            <a:ext cx="931409" cy="307777"/>
          </a:xfrm>
          <a:prstGeom prst="rect">
            <a:avLst/>
          </a:prstGeom>
          <a:noFill/>
        </p:spPr>
        <p:txBody>
          <a:bodyPr wrap="none" rtlCol="0">
            <a:spAutoFit/>
          </a:bodyPr>
          <a:lstStyle/>
          <a:p>
            <a:pPr>
              <a:buClrTx/>
              <a:buFontTx/>
              <a:buNone/>
            </a:pPr>
            <a:r>
              <a:rPr lang="en-IN" kern="1200" dirty="0" smtClean="0">
                <a:ea typeface="+mn-ea"/>
                <a:cs typeface="+mn-cs"/>
              </a:rPr>
              <a:t>Version 3</a:t>
            </a:r>
            <a:endParaRPr lang="en-IN" kern="1200" dirty="0">
              <a:ea typeface="+mn-ea"/>
              <a:cs typeface="+mn-cs"/>
            </a:endParaRPr>
          </a:p>
        </p:txBody>
      </p:sp>
      <p:cxnSp>
        <p:nvCxnSpPr>
          <p:cNvPr id="73" name="Straight Connector 72"/>
          <p:cNvCxnSpPr/>
          <p:nvPr/>
        </p:nvCxnSpPr>
        <p:spPr>
          <a:xfrm>
            <a:off x="2607746" y="4029912"/>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766990" y="4160614"/>
            <a:ext cx="931409" cy="307777"/>
          </a:xfrm>
          <a:prstGeom prst="rect">
            <a:avLst/>
          </a:prstGeom>
          <a:noFill/>
        </p:spPr>
        <p:txBody>
          <a:bodyPr wrap="none" rtlCol="0">
            <a:spAutoFit/>
          </a:bodyPr>
          <a:lstStyle/>
          <a:p>
            <a:pPr>
              <a:buClrTx/>
              <a:buFontTx/>
              <a:buNone/>
            </a:pPr>
            <a:r>
              <a:rPr lang="en-IN" kern="1200" dirty="0" smtClean="0">
                <a:ea typeface="+mn-ea"/>
                <a:cs typeface="+mn-cs"/>
              </a:rPr>
              <a:t>Version 4</a:t>
            </a:r>
            <a:endParaRPr lang="en-IN" kern="1200" dirty="0">
              <a:ea typeface="+mn-ea"/>
              <a:cs typeface="+mn-cs"/>
            </a:endParaRPr>
          </a:p>
        </p:txBody>
      </p:sp>
    </p:spTree>
    <p:extLst>
      <p:ext uri="{BB962C8B-B14F-4D97-AF65-F5344CB8AC3E}">
        <p14:creationId xmlns:p14="http://schemas.microsoft.com/office/powerpoint/2010/main" val="2142255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3470</TotalTime>
  <Words>996</Words>
  <Application>Microsoft Office PowerPoint</Application>
  <PresentationFormat>On-screen Show (16:9)</PresentationFormat>
  <Paragraphs>191</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Nunito Sans</vt:lpstr>
      <vt:lpstr>Georgia</vt:lpstr>
      <vt:lpstr>Times New Roman</vt:lpstr>
      <vt:lpstr>Calibri</vt:lpstr>
      <vt:lpstr>Ulysses template</vt:lpstr>
      <vt:lpstr>1_Ulysses template</vt:lpstr>
      <vt:lpstr>ELECTRONIC HEALTH RECORDS MANAGEMENT USING BLOCKCHAIN</vt:lpstr>
      <vt:lpstr>Problem Statement</vt:lpstr>
      <vt:lpstr>Problem Statement  </vt:lpstr>
      <vt:lpstr>Beneficiaries</vt:lpstr>
      <vt:lpstr>Help to Beneficiary</vt:lpstr>
      <vt:lpstr>Help to Beneficiary</vt:lpstr>
      <vt:lpstr>Help to Beneficiary</vt:lpstr>
      <vt:lpstr>Business Model</vt:lpstr>
      <vt:lpstr>Business Model</vt:lpstr>
      <vt:lpstr>Business Model</vt:lpstr>
      <vt:lpstr>Relevance in Smart City</vt:lpstr>
      <vt:lpstr>Ease of Implementation</vt:lpstr>
      <vt:lpstr>Architecture Diagram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devesh</dc:creator>
  <cp:lastModifiedBy>Windows User</cp:lastModifiedBy>
  <cp:revision>149</cp:revision>
  <dcterms:modified xsi:type="dcterms:W3CDTF">2018-09-15T12:51:50Z</dcterms:modified>
</cp:coreProperties>
</file>